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1" r:id="rId3"/>
    <p:sldId id="277" r:id="rId4"/>
    <p:sldId id="272" r:id="rId5"/>
    <p:sldId id="270" r:id="rId6"/>
    <p:sldId id="273" r:id="rId7"/>
    <p:sldId id="274" r:id="rId8"/>
    <p:sldId id="275" r:id="rId9"/>
    <p:sldId id="276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4F5"/>
    <a:srgbClr val="042B7F"/>
    <a:srgbClr val="594E7F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LIB8Czh1J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Fractional Authorship </a:t>
            </a:r>
            <a:r>
              <a:rPr lang="en-US" dirty="0" smtClean="0">
                <a:solidFill>
                  <a:srgbClr val="FFC000"/>
                </a:solidFill>
              </a:rPr>
              <a:t>in Nuclear Physics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Recent developments in experimental nuclear physics authorship </a:t>
            </a:r>
            <a:r>
              <a:rPr lang="en-US" sz="1800" dirty="0" smtClean="0"/>
              <a:t>render </a:t>
            </a:r>
            <a:r>
              <a:rPr lang="en-US" sz="1800" dirty="0"/>
              <a:t>obsolete the performance metrics solely based on the annual publication and citation counts.  </a:t>
            </a: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complementary criterion of fractional authorship helps to remedy this issue, and improves the metrics. </a:t>
            </a:r>
            <a:endParaRPr lang="en-US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additional metrics parameter reflects a number of written papers by individual authors and solves discrepancies between small- and large-author list publications.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fractional authorship </a:t>
            </a:r>
            <a:r>
              <a:rPr lang="en-US" sz="1800" dirty="0" smtClean="0"/>
              <a:t>has </a:t>
            </a:r>
            <a:r>
              <a:rPr lang="en-US" sz="1800" dirty="0"/>
              <a:t>been investigated using the nuclear data mining of relational database contents. </a:t>
            </a:r>
            <a:r>
              <a:rPr lang="en-US" sz="1800" dirty="0" smtClean="0"/>
              <a:t>The </a:t>
            </a:r>
            <a:r>
              <a:rPr lang="en-US" sz="1800" dirty="0"/>
              <a:t>historic averages </a:t>
            </a:r>
            <a:r>
              <a:rPr lang="en-US" sz="1800" dirty="0" smtClean="0"/>
              <a:t>have </a:t>
            </a:r>
            <a:r>
              <a:rPr lang="en-US" sz="1800" dirty="0"/>
              <a:t>been examined and the current range for fractional contributions has been deduced.  </a:t>
            </a:r>
            <a:endParaRPr lang="en-US" sz="1800" dirty="0" smtClean="0"/>
          </a:p>
          <a:p>
            <a:r>
              <a:rPr lang="en-US" sz="1800" dirty="0" smtClean="0"/>
              <a:t>Further </a:t>
            </a:r>
            <a:r>
              <a:rPr lang="en-US" sz="1800" dirty="0"/>
              <a:t>analysis of averages indicates an anti-correlation effect between an increase in total number of publications and decrease in fractional authorship, and relatively flat individual productivity in the recent years. 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for the Largest Number of 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419600" cy="3886200"/>
          </a:xfrm>
        </p:spPr>
        <p:txBody>
          <a:bodyPr/>
          <a:lstStyle/>
          <a:p>
            <a:r>
              <a:rPr lang="en-US" sz="1800" dirty="0" err="1"/>
              <a:t>Aad</a:t>
            </a:r>
            <a:r>
              <a:rPr lang="en-US" sz="1800" dirty="0"/>
              <a:t>, G. </a:t>
            </a:r>
            <a:r>
              <a:rPr lang="en-US" sz="1800" i="1" dirty="0"/>
              <a:t>et al</a:t>
            </a:r>
            <a:r>
              <a:rPr lang="en-US" sz="1800" dirty="0"/>
              <a:t>. (ATLAS Collaboration, CMS Collaboration) (2015). Combined Measurement of the Higgs Boson Mass in </a:t>
            </a:r>
            <a:r>
              <a:rPr lang="en-US" sz="1800" i="1" dirty="0"/>
              <a:t>pp</a:t>
            </a:r>
            <a:r>
              <a:rPr lang="en-US" sz="1800" dirty="0"/>
              <a:t> Collisions at </a:t>
            </a:r>
            <a:r>
              <a:rPr lang="en-US" sz="1800" i="1" dirty="0"/>
              <a:t>s</a:t>
            </a:r>
            <a:r>
              <a:rPr lang="en-US" sz="1800" dirty="0"/>
              <a:t>√=7 and 8 </a:t>
            </a:r>
            <a:r>
              <a:rPr lang="en-US" sz="1800" dirty="0" err="1"/>
              <a:t>TeV</a:t>
            </a:r>
            <a:r>
              <a:rPr lang="en-US" sz="1800" dirty="0"/>
              <a:t> with the ATLAS and CMS Experiments, </a:t>
            </a:r>
            <a:r>
              <a:rPr lang="en-US" sz="1800" i="1" dirty="0"/>
              <a:t>Phys. Rev. Lett.</a:t>
            </a:r>
            <a:r>
              <a:rPr lang="en-US" sz="1800" dirty="0"/>
              <a:t> </a:t>
            </a:r>
            <a:r>
              <a:rPr lang="en-US" sz="1800" b="1" dirty="0"/>
              <a:t>114</a:t>
            </a:r>
            <a:r>
              <a:rPr lang="en-US" sz="1800" dirty="0"/>
              <a:t>, 191803.</a:t>
            </a:r>
            <a:endParaRPr lang="en-US" sz="1800" b="1" dirty="0"/>
          </a:p>
          <a:p>
            <a:r>
              <a:rPr lang="en-US" sz="1800" dirty="0" err="1"/>
              <a:t>Castelvecchi</a:t>
            </a:r>
            <a:r>
              <a:rPr lang="en-US" sz="1800" dirty="0"/>
              <a:t>, D. (2015). Physics paper sets record with more than 5,000 authors, </a:t>
            </a:r>
            <a:r>
              <a:rPr lang="en-US" sz="1800" i="1" dirty="0"/>
              <a:t>Nature</a:t>
            </a:r>
            <a:r>
              <a:rPr lang="en-US" sz="1800" dirty="0"/>
              <a:t>, 15 May 2015; </a:t>
            </a:r>
            <a:r>
              <a:rPr lang="en-US" sz="1800" dirty="0" smtClean="0"/>
              <a:t>doi:10.1038/nature.2015.17567.</a:t>
            </a:r>
          </a:p>
          <a:p>
            <a:r>
              <a:rPr lang="en-US" sz="1800" dirty="0" smtClean="0"/>
              <a:t>5,154 authors is a new record in science publications that impacts performance metrics.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781900" cy="4114800"/>
          </a:xfrm>
          <a:prstGeom prst="rect">
            <a:avLst/>
          </a:prstGeom>
          <a:ln>
            <a:solidFill>
              <a:srgbClr val="D2C4F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Complementary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Large collaborations introduce their own rules for authorship.</a:t>
            </a:r>
          </a:p>
          <a:p>
            <a:r>
              <a:rPr lang="en-US" sz="1800" dirty="0" smtClean="0"/>
              <a:t>Researchers play their roles: `There </a:t>
            </a:r>
            <a:r>
              <a:rPr lang="en-US" sz="1800" dirty="0"/>
              <a:t>is no “I” in </a:t>
            </a:r>
            <a:r>
              <a:rPr lang="en-US" sz="1800" dirty="0" smtClean="0"/>
              <a:t>team’</a:t>
            </a:r>
          </a:p>
          <a:p>
            <a:r>
              <a:rPr lang="en-US" sz="1800" dirty="0"/>
              <a:t>Many authors never read their own papers: Authors comment on authorship commentary (2012).  </a:t>
            </a:r>
            <a:r>
              <a:rPr lang="en-US" sz="1800" i="1" dirty="0"/>
              <a:t>Physics Today</a:t>
            </a:r>
            <a:r>
              <a:rPr lang="en-US" sz="1800" dirty="0"/>
              <a:t>: August 2012, 65 Issue 8, 8-11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Separation of content and authorship, both items are handled separately.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4" name="Picture 3" descr="C:\NSR\PartialAuthors\PR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5943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1524000" y="5410200"/>
            <a:ext cx="1524000" cy="152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14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 Trends in Nuclear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648200" cy="3886200"/>
          </a:xfrm>
        </p:spPr>
        <p:txBody>
          <a:bodyPr/>
          <a:lstStyle/>
          <a:p>
            <a:r>
              <a:rPr lang="en-US" sz="1800" dirty="0" smtClean="0"/>
              <a:t>Science publication trends define past, present, and help to predict the future.</a:t>
            </a:r>
          </a:p>
          <a:p>
            <a:r>
              <a:rPr lang="en-US" sz="1800" dirty="0" smtClean="0"/>
              <a:t>NSR </a:t>
            </a:r>
            <a:r>
              <a:rPr lang="en-US" sz="1800" dirty="0"/>
              <a:t>database, where entries are based on single articles, is well suited for </a:t>
            </a:r>
            <a:r>
              <a:rPr lang="en-US" sz="1800" dirty="0" smtClean="0"/>
              <a:t>data mining; </a:t>
            </a:r>
            <a:r>
              <a:rPr lang="en-US" sz="1800" dirty="0"/>
              <a:t>EXFOR often combines entries into single entry. NSR includes </a:t>
            </a:r>
            <a:endParaRPr lang="en-US" sz="1800" dirty="0" smtClean="0"/>
          </a:p>
          <a:p>
            <a:pPr lvl="1"/>
            <a:r>
              <a:rPr lang="en-US" sz="1800" dirty="0" smtClean="0"/>
              <a:t>219,000 </a:t>
            </a:r>
            <a:r>
              <a:rPr lang="en-US" sz="1800" dirty="0"/>
              <a:t>publications</a:t>
            </a:r>
          </a:p>
          <a:p>
            <a:pPr lvl="1"/>
            <a:r>
              <a:rPr lang="en-US" sz="1800" smtClean="0"/>
              <a:t>94,000 </a:t>
            </a:r>
            <a:r>
              <a:rPr lang="en-US" sz="1800" dirty="0" smtClean="0"/>
              <a:t>authors</a:t>
            </a:r>
          </a:p>
          <a:p>
            <a:r>
              <a:rPr lang="en-US" sz="1800" dirty="0" smtClean="0"/>
              <a:t>Step functions in NSR experiments </a:t>
            </a:r>
          </a:p>
          <a:p>
            <a:pPr lvl="1"/>
            <a:r>
              <a:rPr lang="en-US" sz="1800" dirty="0" smtClean="0"/>
              <a:t>Start </a:t>
            </a:r>
            <a:r>
              <a:rPr lang="en-US" sz="1800" dirty="0"/>
              <a:t>of </a:t>
            </a:r>
            <a:r>
              <a:rPr lang="en-US" sz="1800" dirty="0" smtClean="0"/>
              <a:t>experimental campaigns in the 30ies</a:t>
            </a:r>
            <a:endParaRPr lang="en-US" sz="1800" dirty="0"/>
          </a:p>
          <a:p>
            <a:pPr lvl="1"/>
            <a:r>
              <a:rPr lang="en-US" sz="1800" dirty="0"/>
              <a:t>WWII Dip (1944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1960 is not the sputnik effect; it is start of Oak Ridge compilations. It made NSR keywords more reliable.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0800"/>
            <a:ext cx="3740369" cy="2971800"/>
          </a:xfrm>
          <a:prstGeom prst="rect">
            <a:avLst/>
          </a:prstGeom>
          <a:ln>
            <a:solidFill>
              <a:srgbClr val="D2C4F5"/>
            </a:solidFill>
          </a:ln>
        </p:spPr>
      </p:pic>
    </p:spTree>
    <p:extLst>
      <p:ext uri="{BB962C8B-B14F-4D97-AF65-F5344CB8AC3E}">
        <p14:creationId xmlns:p14="http://schemas.microsoft.com/office/powerpoint/2010/main" val="23859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029200" cy="3886200"/>
          </a:xfrm>
        </p:spPr>
        <p:txBody>
          <a:bodyPr/>
          <a:lstStyle/>
          <a:p>
            <a:r>
              <a:rPr lang="en-US" sz="1800" dirty="0" smtClean="0"/>
              <a:t>Databases provide foundation for metrics.</a:t>
            </a:r>
          </a:p>
          <a:p>
            <a:r>
              <a:rPr lang="en-US" sz="1800" dirty="0" smtClean="0"/>
              <a:t>Any metric has its limitations, and scientists always will find the way to beat it.</a:t>
            </a:r>
          </a:p>
          <a:p>
            <a:r>
              <a:rPr lang="en-US" sz="1800" dirty="0" smtClean="0"/>
              <a:t>Traditionally we use: Number of Publications, Number of Citation, and         </a:t>
            </a:r>
            <a:r>
              <a:rPr lang="en-US" sz="1800" i="1" dirty="0" smtClean="0"/>
              <a:t>h</a:t>
            </a:r>
            <a:r>
              <a:rPr lang="en-US" sz="1800" dirty="0" smtClean="0"/>
              <a:t>-index.</a:t>
            </a:r>
          </a:p>
          <a:p>
            <a:r>
              <a:rPr lang="en-US" sz="1800" dirty="0"/>
              <a:t>Hirsch </a:t>
            </a:r>
            <a:r>
              <a:rPr lang="en-US" sz="1800" dirty="0" smtClean="0"/>
              <a:t>writes: A </a:t>
            </a:r>
            <a:r>
              <a:rPr lang="en-US" sz="1800" dirty="0"/>
              <a:t>scientist has index </a:t>
            </a:r>
            <a:r>
              <a:rPr lang="en-US" sz="1800" i="1" dirty="0"/>
              <a:t>h</a:t>
            </a:r>
            <a:r>
              <a:rPr lang="en-US" sz="1800" dirty="0"/>
              <a:t> if </a:t>
            </a:r>
            <a:r>
              <a:rPr lang="en-US" sz="1800" i="1" dirty="0"/>
              <a:t>h</a:t>
            </a:r>
            <a:r>
              <a:rPr lang="en-US" sz="1800" dirty="0"/>
              <a:t> of his/her </a:t>
            </a:r>
            <a:r>
              <a:rPr lang="en-US" sz="1800" i="1" dirty="0"/>
              <a:t>N</a:t>
            </a:r>
            <a:r>
              <a:rPr lang="en-US" sz="1800" i="1" baseline="-25000" dirty="0"/>
              <a:t>p</a:t>
            </a:r>
            <a:r>
              <a:rPr lang="en-US" sz="1800" dirty="0"/>
              <a:t> papers have at least </a:t>
            </a:r>
            <a:r>
              <a:rPr lang="en-US" sz="1800" i="1" dirty="0"/>
              <a:t>h</a:t>
            </a:r>
            <a:r>
              <a:rPr lang="en-US" sz="1800" dirty="0"/>
              <a:t> citations each, and the other (</a:t>
            </a:r>
            <a:r>
              <a:rPr lang="en-US" sz="1800" i="1" dirty="0"/>
              <a:t>N</a:t>
            </a:r>
            <a:r>
              <a:rPr lang="en-US" sz="1800" i="1" baseline="-25000" dirty="0"/>
              <a:t>p</a:t>
            </a:r>
            <a:r>
              <a:rPr lang="en-US" sz="1800" dirty="0"/>
              <a:t> − </a:t>
            </a:r>
            <a:r>
              <a:rPr lang="en-US" sz="1800" i="1" dirty="0"/>
              <a:t>h</a:t>
            </a:r>
            <a:r>
              <a:rPr lang="en-US" sz="1800" dirty="0"/>
              <a:t>) papers have no more than </a:t>
            </a:r>
            <a:r>
              <a:rPr lang="en-US" sz="1800" i="1" dirty="0"/>
              <a:t>h</a:t>
            </a:r>
            <a:r>
              <a:rPr lang="en-US" sz="1800" dirty="0"/>
              <a:t> citations each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previous slide indicates that ATLAS &amp; CMS collaboration members would be at the top of traditional metrics.</a:t>
            </a:r>
          </a:p>
          <a:p>
            <a:r>
              <a:rPr lang="en-US" sz="1800" dirty="0" smtClean="0"/>
              <a:t>Individual performance (contribution) is clearly missing in many metrics.</a:t>
            </a:r>
          </a:p>
        </p:txBody>
      </p:sp>
      <p:pic>
        <p:nvPicPr>
          <p:cNvPr id="1026" name="Picture 2" descr="https://upload.wikimedia.org/wikipedia/commons/thumb/d/da/H-index-en.svg/300px-H-index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857500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Fractional Authorship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28800"/>
            <a:ext cx="4495801" cy="3886200"/>
          </a:xfrm>
        </p:spPr>
        <p:txBody>
          <a:bodyPr/>
          <a:lstStyle/>
          <a:p>
            <a:r>
              <a:rPr lang="en-US" sz="1800" dirty="0" smtClean="0"/>
              <a:t>Fractional authorship is the </a:t>
            </a:r>
            <a:r>
              <a:rPr lang="en-US" sz="1800" dirty="0"/>
              <a:t>claiming of credit for authorship of the published articles by more than one </a:t>
            </a:r>
            <a:r>
              <a:rPr lang="en-US" sz="1800" dirty="0" smtClean="0"/>
              <a:t>individual. </a:t>
            </a:r>
          </a:p>
          <a:p>
            <a:r>
              <a:rPr lang="en-US" sz="1800" dirty="0" smtClean="0"/>
              <a:t>Reflects the number of written papers by a single author.</a:t>
            </a:r>
          </a:p>
          <a:p>
            <a:r>
              <a:rPr lang="en-US" sz="1800" dirty="0" smtClean="0"/>
              <a:t>NSR database scope does not reflect the complete list of publications for many scientists; it is a lower limit.</a:t>
            </a:r>
          </a:p>
          <a:p>
            <a:r>
              <a:rPr lang="en-US" sz="1800" dirty="0" smtClean="0"/>
              <a:t>Timescale start and end fluctuations. </a:t>
            </a:r>
          </a:p>
          <a:p>
            <a:r>
              <a:rPr lang="en-US" sz="1800" dirty="0" smtClean="0"/>
              <a:t>Nuclear physics publication Scissors effect between  the total and (flat) fractional numbers.</a:t>
            </a:r>
          </a:p>
          <a:p>
            <a:r>
              <a:rPr lang="en-US" sz="1800" dirty="0" smtClean="0"/>
              <a:t>Present worldwide averages: 0.2 and 0.4 for experimental and entire nuclear physics, respectively.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53" y="2209800"/>
            <a:ext cx="3863547" cy="3200400"/>
          </a:xfrm>
          <a:prstGeom prst="rect">
            <a:avLst/>
          </a:prstGeom>
          <a:ln>
            <a:solidFill>
              <a:srgbClr val="D2C4F5"/>
            </a:solidFill>
          </a:ln>
        </p:spPr>
      </p:pic>
    </p:spTree>
    <p:extLst>
      <p:ext uri="{BB962C8B-B14F-4D97-AF65-F5344CB8AC3E}">
        <p14:creationId xmlns:p14="http://schemas.microsoft.com/office/powerpoint/2010/main" val="7402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Limits of Fractional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800600" cy="3886200"/>
          </a:xfrm>
        </p:spPr>
        <p:txBody>
          <a:bodyPr/>
          <a:lstStyle/>
          <a:p>
            <a:r>
              <a:rPr lang="en-US" sz="1800" dirty="0" smtClean="0"/>
              <a:t>5,134 authors paper is the lower limit,</a:t>
            </a:r>
          </a:p>
          <a:p>
            <a:r>
              <a:rPr lang="en-US" sz="1800" dirty="0" smtClean="0"/>
              <a:t>The most prolific NSR author will define the upper limit.</a:t>
            </a:r>
          </a:p>
          <a:p>
            <a:r>
              <a:rPr lang="en-US" sz="1800" dirty="0" smtClean="0"/>
              <a:t>1,038 publications in 37 years; 25 first-author papers including 4 single-author papers.</a:t>
            </a:r>
          </a:p>
          <a:p>
            <a:r>
              <a:rPr lang="en-US" sz="1800" dirty="0" smtClean="0"/>
              <a:t>Fractions calculations: simple arithmetic &amp; first author (50% first, and split the rest) .</a:t>
            </a:r>
          </a:p>
          <a:p>
            <a:r>
              <a:rPr lang="en-US" sz="1800" dirty="0" smtClean="0"/>
              <a:t>Maximal fractional contributions: 4-5 papers/year.</a:t>
            </a:r>
          </a:p>
          <a:p>
            <a:r>
              <a:rPr lang="en-US" sz="1800" dirty="0" smtClean="0"/>
              <a:t>Elsevier journals average for 2000-2013 is 0.56 papers/year (Plume</a:t>
            </a:r>
            <a:r>
              <a:rPr lang="en-US" sz="1800" dirty="0"/>
              <a:t>, A., </a:t>
            </a:r>
            <a:r>
              <a:rPr lang="en-US" sz="1800" dirty="0" err="1"/>
              <a:t>Weijen</a:t>
            </a:r>
            <a:r>
              <a:rPr lang="en-US" sz="1800" dirty="0"/>
              <a:t>, D. (2014). Publish or perish? The rise of the fractional author…, </a:t>
            </a:r>
            <a:r>
              <a:rPr lang="en-US" sz="1800" i="1" dirty="0"/>
              <a:t>Research Trends</a:t>
            </a:r>
            <a:r>
              <a:rPr lang="en-US" sz="1800" dirty="0"/>
              <a:t>, Issue 38 –September </a:t>
            </a:r>
            <a:r>
              <a:rPr lang="en-US" sz="1800" dirty="0" smtClean="0"/>
              <a:t>2014).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72" y="2438400"/>
            <a:ext cx="3529728" cy="2926080"/>
          </a:xfrm>
          <a:prstGeom prst="rect">
            <a:avLst/>
          </a:prstGeom>
          <a:ln>
            <a:solidFill>
              <a:srgbClr val="D2C4F5"/>
            </a:solidFill>
          </a:ln>
        </p:spPr>
      </p:pic>
    </p:spTree>
    <p:extLst>
      <p:ext uri="{BB962C8B-B14F-4D97-AF65-F5344CB8AC3E}">
        <p14:creationId xmlns:p14="http://schemas.microsoft.com/office/powerpoint/2010/main" val="32980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Changing Face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486400" cy="3886200"/>
          </a:xfrm>
        </p:spPr>
        <p:txBody>
          <a:bodyPr/>
          <a:lstStyle/>
          <a:p>
            <a:r>
              <a:rPr lang="en-US" sz="1800" dirty="0" smtClean="0"/>
              <a:t>A 1962 Nobel prize winner L.D. Landau was one of the most prolific theoretical physicists who had many graduate students (School) and published classical textbooks. Landau’s productivity</a:t>
            </a:r>
          </a:p>
          <a:p>
            <a:pPr lvl="1"/>
            <a:r>
              <a:rPr lang="en-US" sz="1800" dirty="0" smtClean="0"/>
              <a:t>98 official + 17 extra = 115 articles </a:t>
            </a:r>
          </a:p>
          <a:p>
            <a:pPr lvl="1"/>
            <a:r>
              <a:rPr lang="en-US" sz="1800" dirty="0" smtClean="0"/>
              <a:t>8 books =&gt; 115 + 8 =123 works</a:t>
            </a:r>
          </a:p>
          <a:p>
            <a:pPr lvl="1"/>
            <a:r>
              <a:rPr lang="en-US" sz="1800" dirty="0" smtClean="0"/>
              <a:t>Multiple editions of his books raise the last  number to 603 (Google Scholar).</a:t>
            </a:r>
          </a:p>
          <a:p>
            <a:r>
              <a:rPr lang="en-US" sz="1800" dirty="0" smtClean="0"/>
              <a:t>Present day NSR authors</a:t>
            </a:r>
          </a:p>
          <a:p>
            <a:pPr lvl="1"/>
            <a:r>
              <a:rPr lang="en-US" sz="1800" dirty="0" smtClean="0"/>
              <a:t>12 of them have more than 603 publications </a:t>
            </a:r>
          </a:p>
          <a:p>
            <a:r>
              <a:rPr lang="en-US" sz="1800" dirty="0"/>
              <a:t>The research operations have changed over the last 50 </a:t>
            </a:r>
            <a:r>
              <a:rPr lang="en-US" sz="1800" dirty="0" smtClean="0"/>
              <a:t>years.</a:t>
            </a:r>
          </a:p>
          <a:p>
            <a:r>
              <a:rPr lang="en-US" sz="1800" dirty="0" smtClean="0"/>
              <a:t>Fractional authorship helps to explain this discrepancy.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 descr="EA McCutc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100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holar.google.com/citations?view_op=view_photo&amp;user=z-tOdB4AAAAJ&amp;citpi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Trophy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791200" cy="3886200"/>
          </a:xfrm>
        </p:spPr>
        <p:txBody>
          <a:bodyPr/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NSR authors could accumulate large numbers of publications because of the lenient nuclear physics authorship rules when even minor contributions or participations in experimental campaigns could justify the credit. </a:t>
            </a:r>
            <a:endParaRPr lang="en-US" sz="1800" dirty="0" smtClean="0"/>
          </a:p>
          <a:p>
            <a:r>
              <a:rPr lang="en-US" sz="1800" dirty="0" smtClean="0"/>
              <a:t>These </a:t>
            </a:r>
            <a:r>
              <a:rPr lang="en-US" sz="1800" dirty="0"/>
              <a:t>lenient authorship rules can be compared with an American trophy culture when all the sports players get awards </a:t>
            </a:r>
            <a:r>
              <a:rPr lang="en-US" sz="1800" dirty="0" smtClean="0"/>
              <a:t>(</a:t>
            </a:r>
            <a:r>
              <a:rPr lang="en-US" sz="1800" dirty="0"/>
              <a:t>Banks, P. M. (2015). HBO Real Sports to vivisect “Everyone gets a trophy” culture</a:t>
            </a:r>
            <a:r>
              <a:rPr lang="en-US" sz="1800" dirty="0" smtClean="0"/>
              <a:t>). 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scientific authorship should not be merely a participation </a:t>
            </a:r>
            <a:r>
              <a:rPr lang="en-US" sz="1800" dirty="0" smtClean="0"/>
              <a:t>award (i.e. participated in the experiment); </a:t>
            </a:r>
            <a:r>
              <a:rPr lang="en-US" sz="1800" dirty="0"/>
              <a:t>it should be a reflection of substantial contributions. It supposed to represent some degree of individualism in successfully accomplished projects because `There is no “I” in team but there is in win’ </a:t>
            </a:r>
            <a:r>
              <a:rPr lang="en-US" sz="1800" dirty="0" smtClean="0"/>
              <a:t>(</a:t>
            </a:r>
            <a:r>
              <a:rPr lang="en-US" sz="1800" dirty="0"/>
              <a:t>Jordan, M. (2009). Hall of Fame Inductee </a:t>
            </a:r>
            <a:r>
              <a:rPr lang="en-US" sz="1800" dirty="0" smtClean="0"/>
              <a:t>Address).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52" y="1752600"/>
            <a:ext cx="2522648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http://images.rapgenius.com/ba1ee53c7fac16aaf5628dc373faa13a.400x289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69" y="5029200"/>
            <a:ext cx="253121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LIB8Czh1J4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21351" y="3429000"/>
            <a:ext cx="252264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849</Words>
  <Application>Microsoft Office PowerPoint</Application>
  <PresentationFormat>On-screen Show (4:3)</PresentationFormat>
  <Paragraphs>62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BNL_rev0412</vt:lpstr>
      <vt:lpstr>Fractional Authorship in Nuclear Physics</vt:lpstr>
      <vt:lpstr>Record for the Largest Number of Authors</vt:lpstr>
      <vt:lpstr>Complementary Information</vt:lpstr>
      <vt:lpstr>Historic Trends in Nuclear Physics</vt:lpstr>
      <vt:lpstr>Science Performance Metrics</vt:lpstr>
      <vt:lpstr>Fractional Authorship</vt:lpstr>
      <vt:lpstr>Limits of Fractional Contributions</vt:lpstr>
      <vt:lpstr>A Changing Face of Research</vt:lpstr>
      <vt:lpstr>American Trophy Culture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348</cp:revision>
  <cp:lastPrinted>2007-07-02T19:06:14Z</cp:lastPrinted>
  <dcterms:created xsi:type="dcterms:W3CDTF">2007-06-28T20:22:43Z</dcterms:created>
  <dcterms:modified xsi:type="dcterms:W3CDTF">2015-10-16T19:59:02Z</dcterms:modified>
</cp:coreProperties>
</file>