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68" r:id="rId4"/>
    <p:sldId id="269" r:id="rId5"/>
    <p:sldId id="270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CDA"/>
    <a:srgbClr val="042B7F"/>
    <a:srgbClr val="594E7F"/>
    <a:srgbClr val="D2C4F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F04EF-6DC6-45AA-B4E8-8FDC8F840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603AA42-2632-4BD8-B32A-E9CCE7E2E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81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C8E11-206A-46BD-8256-13D77D9CEAF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NLppt_BG_Title_NewDOElogo_OffSc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6172200" cy="1600200"/>
          </a:xfrm>
        </p:spPr>
        <p:txBody>
          <a:bodyPr anchor="b"/>
          <a:lstStyle>
            <a:lvl1pPr algn="r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286000"/>
            <a:ext cx="6172200" cy="990600"/>
          </a:xfrm>
        </p:spPr>
        <p:txBody>
          <a:bodyPr/>
          <a:lstStyle>
            <a:lvl1pPr marL="0" indent="0" algn="r">
              <a:buFont typeface="Wingdings" pitchFamily="-112" charset="2"/>
              <a:buNone/>
              <a:defRPr sz="19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14CE3-09C8-4A5C-9893-BC09F802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A4E05-63A6-41A2-9976-E3338BE33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11A50-C087-4FB0-8A43-CDFE0695B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F8A50-CB7B-49E5-9BE9-844153DDA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AB472-3A09-4E28-A222-70DF0911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3F4A-CAAB-44E1-AB7C-ACCCCF4A1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1EEA8-6615-41E0-B144-AA663DE9B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DFEF-3015-4758-88E6-00E501DCC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4A680-26EF-40C0-B7EB-F7C83F353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DDDD-0FED-48FB-A6B5-4331790C0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81200" y="6223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5150" y="6235700"/>
            <a:ext cx="3009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48400" y="62357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42B7F"/>
                </a:solidFill>
              </a:defRPr>
            </a:lvl1pPr>
          </a:lstStyle>
          <a:p>
            <a:pPr>
              <a:defRPr/>
            </a:pPr>
            <a:fld id="{A484066D-602A-4D8F-B8E9-F7A093944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820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42B7F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11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42B7F"/>
        </a:buClr>
        <a:buSzPct val="90000"/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4pPr>
      <a:lvl5pPr marL="177165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042B7F"/>
        </a:buClr>
        <a:buSzPct val="90000"/>
        <a:buChar char="-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6400800" cy="160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C000"/>
                </a:solidFill>
              </a:rPr>
              <a:t>B(E2) Evaluation for the first 2+ States in Even-Even Nuclei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C000"/>
                </a:solidFill>
              </a:rPr>
              <a:t>Boris Pritychenko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C000"/>
                </a:solidFill>
              </a:rPr>
              <a:t>National Nuclear Data Center, BNL, Upton, NY 11973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C000"/>
                </a:solidFill>
              </a:rPr>
              <a:t>Michael Birch, </a:t>
            </a:r>
            <a:r>
              <a:rPr lang="en-US" dirty="0" err="1" smtClean="0">
                <a:solidFill>
                  <a:srgbClr val="FFC000"/>
                </a:solidFill>
              </a:rPr>
              <a:t>Balraj</a:t>
            </a:r>
            <a:r>
              <a:rPr lang="en-US" dirty="0" smtClean="0">
                <a:solidFill>
                  <a:srgbClr val="FFC000"/>
                </a:solidFill>
              </a:rPr>
              <a:t> Singh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Department </a:t>
            </a:r>
            <a:r>
              <a:rPr lang="en-US" dirty="0">
                <a:solidFill>
                  <a:srgbClr val="FFC000"/>
                </a:solidFill>
              </a:rPr>
              <a:t>of Physics &amp; Astronomy, McMaster University, Hamilton, Ontario L8S 4M1, </a:t>
            </a:r>
            <a:r>
              <a:rPr lang="en-US" dirty="0" smtClean="0">
                <a:solidFill>
                  <a:srgbClr val="FFC000"/>
                </a:solidFill>
              </a:rPr>
              <a:t>Canada</a:t>
            </a: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Mihai </a:t>
            </a:r>
            <a:r>
              <a:rPr lang="en-US" dirty="0" err="1" smtClean="0">
                <a:solidFill>
                  <a:srgbClr val="FFC000"/>
                </a:solidFill>
              </a:rPr>
              <a:t>Horoi</a:t>
            </a:r>
            <a:endParaRPr lang="en-US" dirty="0" smtClean="0">
              <a:solidFill>
                <a:srgbClr val="FFC00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FFC000"/>
                </a:solidFill>
              </a:rPr>
              <a:t>Department of Physics, Central Michigan University,</a:t>
            </a:r>
          </a:p>
          <a:p>
            <a:pPr eaLnBrk="1" hangingPunct="1"/>
            <a:r>
              <a:rPr lang="en-US" dirty="0">
                <a:solidFill>
                  <a:srgbClr val="FFC000"/>
                </a:solidFill>
              </a:rPr>
              <a:t>Mount Pleasant, MI </a:t>
            </a:r>
            <a:r>
              <a:rPr lang="en-US" dirty="0" smtClean="0">
                <a:solidFill>
                  <a:srgbClr val="FFC000"/>
                </a:solidFill>
              </a:rPr>
              <a:t>48859</a:t>
            </a:r>
          </a:p>
          <a:p>
            <a:pPr eaLnBrk="1" hangingPunct="1"/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Introduction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5410200" cy="3886200"/>
          </a:xfrm>
        </p:spPr>
        <p:txBody>
          <a:bodyPr/>
          <a:lstStyle/>
          <a:p>
            <a:r>
              <a:rPr lang="en-US" sz="1800" dirty="0" smtClean="0"/>
              <a:t>Brookhaven-McMaster-Central Michigan </a:t>
            </a:r>
            <a:r>
              <a:rPr lang="en-US" sz="1800" dirty="0"/>
              <a:t>Universities </a:t>
            </a:r>
            <a:r>
              <a:rPr lang="en-US" sz="1800" dirty="0" smtClean="0"/>
              <a:t>compilation and evaluation of B(E2)↑ values of all even-even nuclei has been accepted for publication in ADNDT journal (articles in press, </a:t>
            </a:r>
            <a:r>
              <a:rPr lang="en-US" sz="1800" smtClean="0"/>
              <a:t>corrected proof):</a:t>
            </a:r>
            <a:endParaRPr lang="en-US" sz="1800" dirty="0" smtClean="0"/>
          </a:p>
          <a:p>
            <a:pPr lvl="1"/>
            <a:r>
              <a:rPr lang="en-US" sz="1600" dirty="0"/>
              <a:t>Compilation of experimental transition probabilities or B(E2) values for the known first 2+ states in even-even nuclei. </a:t>
            </a:r>
          </a:p>
          <a:p>
            <a:pPr lvl="1"/>
            <a:r>
              <a:rPr lang="en-US" sz="1600" dirty="0"/>
              <a:t>Evaluation of B(E2) values, lifetimes and deformation parameters for 447 even-even nuclei.</a:t>
            </a:r>
          </a:p>
          <a:p>
            <a:pPr lvl="1"/>
            <a:r>
              <a:rPr lang="en-US" sz="1600" dirty="0"/>
              <a:t>Extensive discussion on data evaluation policies and procedures.</a:t>
            </a:r>
          </a:p>
          <a:p>
            <a:pPr lvl="1"/>
            <a:r>
              <a:rPr lang="en-US" sz="1600" dirty="0"/>
              <a:t>Nuclear shell model calculation of the first 2+ states energies and B(E2) values in even-even nuclei</a:t>
            </a:r>
            <a:r>
              <a:rPr lang="en-US" sz="1600" dirty="0" smtClean="0"/>
              <a:t>. </a:t>
            </a:r>
          </a:p>
        </p:txBody>
      </p:sp>
      <p:pic>
        <p:nvPicPr>
          <p:cNvPr id="4" name="Picture 2" descr="Cover image Atomic Data and Nuclear Data Tab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81200"/>
            <a:ext cx="2066544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B(E2)↑ Compilation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3810000" cy="3886200"/>
          </a:xfrm>
        </p:spPr>
        <p:txBody>
          <a:bodyPr/>
          <a:lstStyle/>
          <a:p>
            <a:r>
              <a:rPr lang="en-US" sz="1800" dirty="0"/>
              <a:t>B(E2)↑ </a:t>
            </a:r>
            <a:r>
              <a:rPr lang="en-US" sz="1800" dirty="0" smtClean="0"/>
              <a:t>values and deformation parameters are very helpful for understanding of nuclear structure effects across the chart of nuclides.</a:t>
            </a:r>
          </a:p>
          <a:p>
            <a:r>
              <a:rPr lang="en-US" sz="1800" dirty="0" smtClean="0"/>
              <a:t>Literature cut-off is September 2015.</a:t>
            </a:r>
          </a:p>
          <a:p>
            <a:r>
              <a:rPr lang="en-US" sz="1800" dirty="0" smtClean="0"/>
              <a:t>447 </a:t>
            </a:r>
            <a:r>
              <a:rPr lang="en-US" sz="1800" dirty="0"/>
              <a:t>evaluated even-even nuclei vs. 328 in Raman </a:t>
            </a:r>
            <a:r>
              <a:rPr lang="en-US" sz="1800" dirty="0" smtClean="0"/>
              <a:t>et al. (2001).</a:t>
            </a:r>
          </a:p>
          <a:p>
            <a:r>
              <a:rPr lang="en-US" sz="1800" dirty="0" smtClean="0"/>
              <a:t>Extended list of compiled experimental quantities: nuclear reaction kinematic parameters.</a:t>
            </a:r>
          </a:p>
          <a:p>
            <a:r>
              <a:rPr lang="en-US" sz="1800" dirty="0"/>
              <a:t>Addresses direct research need of FRIB community and researchers </a:t>
            </a:r>
            <a:r>
              <a:rPr lang="en-US" sz="1800" dirty="0" smtClean="0"/>
              <a:t>worldwide.</a:t>
            </a: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2" descr="C:\McMaster\pritychenko\Revised\beta2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820" y="4074564"/>
            <a:ext cx="2743200" cy="209763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itychenko\Desktop\B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820" y="1938540"/>
            <a:ext cx="2743200" cy="202386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2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with Previous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5486400" cy="3886200"/>
          </a:xfrm>
        </p:spPr>
        <p:txBody>
          <a:bodyPr/>
          <a:lstStyle/>
          <a:p>
            <a:r>
              <a:rPr lang="en-US" sz="1800" dirty="0"/>
              <a:t>Consistency between the present results and the work of </a:t>
            </a:r>
            <a:r>
              <a:rPr lang="en-US" sz="1800" dirty="0" smtClean="0"/>
              <a:t>S</a:t>
            </a:r>
            <a:r>
              <a:rPr lang="en-US" sz="1800" dirty="0"/>
              <a:t>. Raman et al. </a:t>
            </a:r>
            <a:r>
              <a:rPr lang="en-US" sz="1800" dirty="0" smtClean="0"/>
              <a:t>is </a:t>
            </a:r>
            <a:r>
              <a:rPr lang="en-US" sz="1800" dirty="0"/>
              <a:t>an important </a:t>
            </a:r>
            <a:r>
              <a:rPr lang="en-US" sz="1800" dirty="0" smtClean="0"/>
              <a:t>issue.</a:t>
            </a:r>
          </a:p>
          <a:p>
            <a:r>
              <a:rPr lang="en-US" sz="1800" dirty="0" smtClean="0"/>
              <a:t>Raman was not very specific about evaluation criteria; we have discovered 120 papers that are absent in Raman. 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e </a:t>
            </a:r>
            <a:r>
              <a:rPr lang="en-US" sz="1800" dirty="0"/>
              <a:t>have selected 135 nuclides where no new </a:t>
            </a:r>
            <a:r>
              <a:rPr lang="en-US" sz="1800" dirty="0" smtClean="0"/>
              <a:t>measurements </a:t>
            </a:r>
            <a:r>
              <a:rPr lang="en-US" sz="1800" dirty="0"/>
              <a:t>have been reported since the previous evaluation, </a:t>
            </a:r>
            <a:r>
              <a:rPr lang="en-US" sz="1800" dirty="0" smtClean="0"/>
              <a:t>and </a:t>
            </a:r>
            <a:r>
              <a:rPr lang="en-US" sz="1800" dirty="0"/>
              <a:t>B(E2)↑ value for each nuclide value was measured at least </a:t>
            </a:r>
            <a:r>
              <a:rPr lang="en-US" sz="1800" dirty="0" smtClean="0"/>
              <a:t>twice.</a:t>
            </a:r>
          </a:p>
          <a:p>
            <a:r>
              <a:rPr lang="en-US" sz="1800" dirty="0"/>
              <a:t>The majority of the B(E2)↑ values are within 5% agreement. </a:t>
            </a:r>
            <a:r>
              <a:rPr lang="en-US" sz="1800" dirty="0" smtClean="0"/>
              <a:t>Notable </a:t>
            </a:r>
            <a:r>
              <a:rPr lang="en-US" sz="1800" dirty="0"/>
              <a:t>deviations from unity in </a:t>
            </a:r>
            <a:r>
              <a:rPr lang="en-US" sz="1800" baseline="30000" dirty="0"/>
              <a:t>126</a:t>
            </a:r>
            <a:r>
              <a:rPr lang="en-US" sz="1800" dirty="0"/>
              <a:t>Ce and </a:t>
            </a:r>
            <a:r>
              <a:rPr lang="en-US" sz="1800" baseline="30000" dirty="0"/>
              <a:t>164</a:t>
            </a:r>
            <a:r>
              <a:rPr lang="en-US" sz="1800" dirty="0"/>
              <a:t>Hf are due to missing </a:t>
            </a:r>
            <a:r>
              <a:rPr lang="en-US" sz="1800" dirty="0" smtClean="0"/>
              <a:t>data </a:t>
            </a:r>
            <a:r>
              <a:rPr lang="en-US" sz="1800" dirty="0"/>
              <a:t>and adoption by Raman of the earliest </a:t>
            </a:r>
            <a:r>
              <a:rPr lang="en-US" sz="1800" dirty="0" smtClean="0"/>
              <a:t>results. </a:t>
            </a:r>
            <a:endParaRPr lang="en-US" sz="1800" dirty="0"/>
          </a:p>
          <a:p>
            <a:r>
              <a:rPr lang="en-US" sz="1800" dirty="0"/>
              <a:t>To extend this analysis we calculate both the inverse squared </a:t>
            </a:r>
            <a:r>
              <a:rPr lang="en-US" sz="1800" dirty="0" smtClean="0"/>
              <a:t>and </a:t>
            </a:r>
            <a:r>
              <a:rPr lang="en-US" sz="1800" dirty="0"/>
              <a:t>inverse B(E2)↑ averages for these nuclides.</a:t>
            </a:r>
          </a:p>
        </p:txBody>
      </p:sp>
      <p:pic>
        <p:nvPicPr>
          <p:cNvPr id="1026" name="Picture 2" descr="C:\CSEWG&amp;USNDP\CSEWG&amp;USNDP2015\BE2vsRaman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39" y="2971800"/>
            <a:ext cx="2895600" cy="209745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56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Current Work on the Equivalency </a:t>
            </a: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of Experimental B(E2) </a:t>
            </a: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Values: </a:t>
            </a:r>
            <a:r>
              <a:rPr lang="en-US" b="0" dirty="0"/>
              <a:t>6 ≤ Z ≤ 94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4724400" cy="3886200"/>
          </a:xfrm>
        </p:spPr>
        <p:txBody>
          <a:bodyPr/>
          <a:lstStyle/>
          <a:p>
            <a:r>
              <a:rPr lang="en-US" sz="1800" dirty="0"/>
              <a:t>100 even-even nuclei that have been measured with multiple DSA, RDDS, DC, NRF,  CE and EE’ </a:t>
            </a:r>
            <a:r>
              <a:rPr lang="en-US" sz="1800" dirty="0" smtClean="0"/>
              <a:t>methods and </a:t>
            </a:r>
            <a:r>
              <a:rPr lang="en-US" sz="1800" dirty="0"/>
              <a:t>each experiment has been conducted at least twice.</a:t>
            </a:r>
          </a:p>
          <a:p>
            <a:r>
              <a:rPr lang="en-US" sz="1800" dirty="0" smtClean="0"/>
              <a:t>The </a:t>
            </a:r>
            <a:r>
              <a:rPr lang="en-US" sz="1800" dirty="0"/>
              <a:t>ratios of individual B(E2)↑ to the cumulative values for each nuclide were grouped in bins.</a:t>
            </a:r>
          </a:p>
          <a:p>
            <a:r>
              <a:rPr lang="en-US" sz="1800" dirty="0"/>
              <a:t>Figure demonstrates general consistency between individual methods and cumulative values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Possible differences between the </a:t>
            </a:r>
            <a:r>
              <a:rPr lang="en-US" sz="1800" dirty="0" smtClean="0"/>
              <a:t>DSA </a:t>
            </a:r>
            <a:r>
              <a:rPr lang="en-US" sz="1800" dirty="0"/>
              <a:t>and CE B(E2) ↑ values near closed neutron and proton shells could be explained by the experimental deficiencies. 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2" descr="C:\Users\pritychenko\Desktop\SumRatio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14600"/>
            <a:ext cx="3200400" cy="2454250"/>
          </a:xfrm>
          <a:prstGeom prst="rect">
            <a:avLst/>
          </a:prstGeom>
          <a:noFill/>
          <a:ln>
            <a:solidFill>
              <a:srgbClr val="ACACDA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7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/>
              <a:t>Conclusions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B(E2</a:t>
            </a:r>
            <a:r>
              <a:rPr lang="en-US" sz="1800" dirty="0" smtClean="0"/>
              <a:t>)↑ evaluation for 447 even-even nuclei has been produced and accepted for publication in ADNDT journal.</a:t>
            </a:r>
          </a:p>
          <a:p>
            <a:r>
              <a:rPr lang="en-US" sz="1800" dirty="0" smtClean="0"/>
              <a:t>Evaluation work has been complemented by compilation of experimental results for 1950-2015 timeframe and nuclear shell model calculations.</a:t>
            </a:r>
          </a:p>
          <a:p>
            <a:r>
              <a:rPr lang="en-US" sz="1800" dirty="0" smtClean="0"/>
              <a:t>The present results have been compared with the previous evaluation of Raman in details and analyzed.</a:t>
            </a:r>
          </a:p>
          <a:p>
            <a:r>
              <a:rPr lang="en-US" sz="1800" dirty="0" smtClean="0"/>
              <a:t>The analysis indicates a need for publication of the ENSDF evaluation procedures by nuclear structure community in scientific journals (Nuclear Data Sheets, NIM, …).</a:t>
            </a:r>
          </a:p>
          <a:p>
            <a:r>
              <a:rPr lang="en-US" sz="1800" dirty="0" smtClean="0"/>
              <a:t>Ongoing compilation and evaluation project, website maintenance, work on equivalency and </a:t>
            </a:r>
            <a:r>
              <a:rPr lang="en-US" sz="1800" dirty="0" err="1" smtClean="0"/>
              <a:t>Grodzins</a:t>
            </a:r>
            <a:r>
              <a:rPr lang="en-US" sz="1800" dirty="0" smtClean="0"/>
              <a:t>’ fits.</a:t>
            </a:r>
          </a:p>
          <a:p>
            <a:r>
              <a:rPr lang="en-US" sz="1800" dirty="0"/>
              <a:t>G</a:t>
            </a:r>
            <a:r>
              <a:rPr lang="en-US" sz="1800" dirty="0" smtClean="0"/>
              <a:t>ood relations with nuclear theory and experimental research communities.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6885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NL_rev0412">
  <a:themeElements>
    <a:clrScheme name="BNL Blue 2">
      <a:dk1>
        <a:srgbClr val="141313"/>
      </a:dk1>
      <a:lt1>
        <a:srgbClr val="FFFFFF"/>
      </a:lt1>
      <a:dk2>
        <a:srgbClr val="082957"/>
      </a:dk2>
      <a:lt2>
        <a:srgbClr val="8DABCC"/>
      </a:lt2>
      <a:accent1>
        <a:srgbClr val="C9DBE8"/>
      </a:accent1>
      <a:accent2>
        <a:srgbClr val="8DABCC"/>
      </a:accent2>
      <a:accent3>
        <a:srgbClr val="3A75AB"/>
      </a:accent3>
      <a:accent4>
        <a:srgbClr val="2D4D7B"/>
      </a:accent4>
      <a:accent5>
        <a:srgbClr val="082957"/>
      </a:accent5>
      <a:accent6>
        <a:srgbClr val="141313"/>
      </a:accent6>
      <a:hlink>
        <a:srgbClr val="3A75AB"/>
      </a:hlink>
      <a:folHlink>
        <a:srgbClr val="2D4D7B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322F31"/>
        </a:dk1>
        <a:lt1>
          <a:srgbClr val="FFFFFF"/>
        </a:lt1>
        <a:dk2>
          <a:srgbClr val="322F31"/>
        </a:dk2>
        <a:lt2>
          <a:srgbClr val="322F31"/>
        </a:lt2>
        <a:accent1>
          <a:srgbClr val="8071B4"/>
        </a:accent1>
        <a:accent2>
          <a:srgbClr val="8071B4"/>
        </a:accent2>
        <a:accent3>
          <a:srgbClr val="FFFFFF"/>
        </a:accent3>
        <a:accent4>
          <a:srgbClr val="292728"/>
        </a:accent4>
        <a:accent5>
          <a:srgbClr val="C0BBD6"/>
        </a:accent5>
        <a:accent6>
          <a:srgbClr val="7366A3"/>
        </a:accent6>
        <a:hlink>
          <a:srgbClr val="8071B4"/>
        </a:hlink>
        <a:folHlink>
          <a:srgbClr val="8071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574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BNL_rev0412</vt:lpstr>
      <vt:lpstr>B(E2) Evaluation for the first 2+ States in Even-Even Nuclei</vt:lpstr>
      <vt:lpstr>Introduction</vt:lpstr>
      <vt:lpstr>B(E2)↑ Compilation &amp; Evaluation</vt:lpstr>
      <vt:lpstr>Comparison with Previous Results</vt:lpstr>
      <vt:lpstr>Current Work on the Equivalency of Experimental B(E2) Values: 6 ≤ Z ≤ 94</vt:lpstr>
      <vt:lpstr>Conclusions</vt:lpstr>
    </vt:vector>
  </TitlesOfParts>
  <Company>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Gagnon</dc:creator>
  <cp:lastModifiedBy>Pritychenko, Boris</cp:lastModifiedBy>
  <cp:revision>294</cp:revision>
  <cp:lastPrinted>2007-07-02T19:06:14Z</cp:lastPrinted>
  <dcterms:created xsi:type="dcterms:W3CDTF">2007-06-28T20:22:43Z</dcterms:created>
  <dcterms:modified xsi:type="dcterms:W3CDTF">2015-11-04T13:19:39Z</dcterms:modified>
</cp:coreProperties>
</file>