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64" r:id="rId6"/>
    <p:sldId id="269" r:id="rId7"/>
    <p:sldId id="258" r:id="rId8"/>
    <p:sldId id="266" r:id="rId9"/>
    <p:sldId id="265" r:id="rId10"/>
    <p:sldId id="259" r:id="rId11"/>
    <p:sldId id="263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56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16863517060367"/>
          <c:y val="4.0585875984251965E-2"/>
          <c:w val="0.7143469488188976"/>
          <c:h val="0.8253464566929134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1991Re02</c:v>
                </c:pt>
                <c:pt idx="1">
                  <c:v>1994Re1A</c:v>
                </c:pt>
                <c:pt idx="2">
                  <c:v>Thesis</c:v>
                </c:pt>
                <c:pt idx="3">
                  <c:v>Adopted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10.3</c:v>
                </c:pt>
                <c:pt idx="1">
                  <c:v>9.75</c:v>
                </c:pt>
                <c:pt idx="2">
                  <c:v>9.8000000000000007</c:v>
                </c:pt>
                <c:pt idx="3">
                  <c:v>9.89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1991Re02</c:v>
                </c:pt>
                <c:pt idx="1">
                  <c:v>1994Re1A</c:v>
                </c:pt>
                <c:pt idx="2">
                  <c:v>Thesis</c:v>
                </c:pt>
                <c:pt idx="3">
                  <c:v>Adopted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9.9</c:v>
                </c:pt>
                <c:pt idx="1">
                  <c:v>9.91</c:v>
                </c:pt>
                <c:pt idx="2">
                  <c:v>9.94</c:v>
                </c:pt>
                <c:pt idx="3">
                  <c:v>10.11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cat>
            <c:strRef>
              <c:f>Sheet1!$A$2:$A$5</c:f>
              <c:strCache>
                <c:ptCount val="4"/>
                <c:pt idx="0">
                  <c:v>1991Re02</c:v>
                </c:pt>
                <c:pt idx="1">
                  <c:v>1994Re1A</c:v>
                </c:pt>
                <c:pt idx="2">
                  <c:v>Thesis</c:v>
                </c:pt>
                <c:pt idx="3">
                  <c:v>Adopted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10.1</c:v>
                </c:pt>
                <c:pt idx="1">
                  <c:v>9.83</c:v>
                </c:pt>
                <c:pt idx="2">
                  <c:v>9.8699999999999992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74778880"/>
        <c:axId val="74809344"/>
      </c:stockChart>
      <c:catAx>
        <c:axId val="747788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74809344"/>
        <c:crosses val="autoZero"/>
        <c:auto val="1"/>
        <c:lblAlgn val="ctr"/>
        <c:lblOffset val="100"/>
        <c:noMultiLvlLbl val="0"/>
      </c:catAx>
      <c:valAx>
        <c:axId val="74809344"/>
        <c:scaling>
          <c:orientation val="minMax"/>
          <c:min val="9.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778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16863517060367"/>
          <c:y val="4.0585875984251965E-2"/>
          <c:w val="0.7143469488188976"/>
          <c:h val="0.8253464566929134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1991Re02</c:v>
                </c:pt>
                <c:pt idx="1">
                  <c:v>1994Re1A</c:v>
                </c:pt>
                <c:pt idx="2">
                  <c:v>Thesis</c:v>
                </c:pt>
                <c:pt idx="3">
                  <c:v>Adopted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702</c:v>
                </c:pt>
                <c:pt idx="2">
                  <c:v>695</c:v>
                </c:pt>
                <c:pt idx="3">
                  <c:v>621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1991Re02</c:v>
                </c:pt>
                <c:pt idx="1">
                  <c:v>1994Re1A</c:v>
                </c:pt>
                <c:pt idx="2">
                  <c:v>Thesis</c:v>
                </c:pt>
                <c:pt idx="3">
                  <c:v>Adopted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580</c:v>
                </c:pt>
                <c:pt idx="1">
                  <c:v>614</c:v>
                </c:pt>
                <c:pt idx="2">
                  <c:v>625</c:v>
                </c:pt>
                <c:pt idx="3">
                  <c:v>617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</c:marker>
          <c:cat>
            <c:strRef>
              <c:f>Sheet1!$A$2:$A$5</c:f>
              <c:strCache>
                <c:ptCount val="4"/>
                <c:pt idx="0">
                  <c:v>1991Re02</c:v>
                </c:pt>
                <c:pt idx="1">
                  <c:v>1994Re1A</c:v>
                </c:pt>
                <c:pt idx="2">
                  <c:v>Thesis</c:v>
                </c:pt>
                <c:pt idx="3">
                  <c:v>Adopted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790</c:v>
                </c:pt>
                <c:pt idx="1">
                  <c:v>658</c:v>
                </c:pt>
                <c:pt idx="2">
                  <c:v>660</c:v>
                </c:pt>
                <c:pt idx="3">
                  <c:v>619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59774464"/>
        <c:axId val="59776000"/>
      </c:stockChart>
      <c:catAx>
        <c:axId val="597744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59776000"/>
        <c:crosses val="autoZero"/>
        <c:auto val="1"/>
        <c:lblAlgn val="ctr"/>
        <c:lblOffset val="100"/>
        <c:noMultiLvlLbl val="0"/>
      </c:catAx>
      <c:valAx>
        <c:axId val="59776000"/>
        <c:scaling>
          <c:orientation val="minMax"/>
          <c:max val="1050"/>
          <c:min val="5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77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16863517060367"/>
          <c:y val="4.0585875984251965E-2"/>
          <c:w val="0.7143469488188976"/>
          <c:h val="0.8253464566929134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1991Re02</c:v>
                </c:pt>
                <c:pt idx="1">
                  <c:v>1994Re1A</c:v>
                </c:pt>
                <c:pt idx="2">
                  <c:v>Thesis</c:v>
                </c:pt>
                <c:pt idx="3">
                  <c:v>Adopted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746</c:v>
                </c:pt>
                <c:pt idx="1">
                  <c:v>834</c:v>
                </c:pt>
                <c:pt idx="2">
                  <c:v>783</c:v>
                </c:pt>
                <c:pt idx="3">
                  <c:v>758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1991Re02</c:v>
                </c:pt>
                <c:pt idx="1">
                  <c:v>1994Re1A</c:v>
                </c:pt>
                <c:pt idx="2">
                  <c:v>Thesis</c:v>
                </c:pt>
                <c:pt idx="3">
                  <c:v>Adopted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692</c:v>
                </c:pt>
                <c:pt idx="1">
                  <c:v>798</c:v>
                </c:pt>
                <c:pt idx="2">
                  <c:v>757</c:v>
                </c:pt>
                <c:pt idx="3">
                  <c:v>742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>
              <a:noFill/>
            </a:ln>
          </c:spPr>
          <c:cat>
            <c:strRef>
              <c:f>Sheet1!$A$2:$A$5</c:f>
              <c:strCache>
                <c:ptCount val="4"/>
                <c:pt idx="0">
                  <c:v>1991Re02</c:v>
                </c:pt>
                <c:pt idx="1">
                  <c:v>1994Re1A</c:v>
                </c:pt>
                <c:pt idx="2">
                  <c:v>Thesis</c:v>
                </c:pt>
                <c:pt idx="3">
                  <c:v>Adopted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719</c:v>
                </c:pt>
                <c:pt idx="1">
                  <c:v>816</c:v>
                </c:pt>
                <c:pt idx="2">
                  <c:v>770</c:v>
                </c:pt>
                <c:pt idx="3">
                  <c:v>750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77865728"/>
        <c:axId val="77867264"/>
      </c:stockChart>
      <c:catAx>
        <c:axId val="778657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77867264"/>
        <c:crosses val="autoZero"/>
        <c:auto val="1"/>
        <c:lblAlgn val="ctr"/>
        <c:lblOffset val="100"/>
        <c:noMultiLvlLbl val="0"/>
      </c:catAx>
      <c:valAx>
        <c:axId val="77867264"/>
        <c:scaling>
          <c:orientation val="minMax"/>
          <c:max val="850"/>
          <c:min val="6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86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0.51111</cdr:x>
      <cdr:y>0</cdr:y>
    </cdr:from>
    <cdr:to>
      <cdr:x>0.88611</cdr:x>
      <cdr:y>0.20625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0"/>
          <a:ext cx="1285875" cy="534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aseline="30000" dirty="0" smtClean="0">
              <a:solidFill>
                <a:srgbClr val="FF0000"/>
              </a:solidFill>
            </a:rPr>
            <a:t>15</a:t>
          </a:r>
          <a:r>
            <a:rPr lang="en-US" sz="4000" dirty="0" smtClean="0">
              <a:solidFill>
                <a:srgbClr val="FF0000"/>
              </a:solidFill>
            </a:rPr>
            <a:t>B</a:t>
          </a:r>
          <a:endParaRPr lang="en-US" sz="40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0.56818</cdr:x>
      <cdr:y>0.03125</cdr:y>
    </cdr:from>
    <cdr:to>
      <cdr:x>0.94318</cdr:x>
      <cdr:y>0.2375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76200"/>
          <a:ext cx="1257300" cy="502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aseline="30000" dirty="0" smtClean="0">
              <a:solidFill>
                <a:srgbClr val="FF0000"/>
              </a:solidFill>
            </a:rPr>
            <a:t>18</a:t>
          </a:r>
          <a:r>
            <a:rPr lang="en-US" sz="4000" dirty="0" smtClean="0">
              <a:solidFill>
                <a:srgbClr val="FF0000"/>
              </a:solidFill>
            </a:rPr>
            <a:t>N</a:t>
          </a:r>
          <a:endParaRPr lang="en-US" sz="40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0.61538</cdr:x>
      <cdr:y>0.10169</cdr:y>
    </cdr:from>
    <cdr:to>
      <cdr:x>0.99038</cdr:x>
      <cdr:y>0.30794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0" y="304800"/>
          <a:ext cx="1485900" cy="618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aseline="30000" dirty="0" smtClean="0">
              <a:solidFill>
                <a:srgbClr val="FF0000"/>
              </a:solidFill>
            </a:rPr>
            <a:t>16</a:t>
          </a:r>
          <a:r>
            <a:rPr lang="en-US" sz="4000" dirty="0" smtClean="0">
              <a:solidFill>
                <a:srgbClr val="FF0000"/>
              </a:solidFill>
            </a:rPr>
            <a:t>C</a:t>
          </a:r>
          <a:endParaRPr lang="en-US" sz="4000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up with </a:t>
            </a:r>
            <a:br>
              <a:rPr lang="en-US" dirty="0" smtClean="0"/>
            </a:br>
            <a:r>
              <a:rPr lang="en-US" dirty="0" smtClean="0"/>
              <a:t>1991Re02, 1995ReZZ, 2008ReZZ?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Kelley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are important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2590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Each should be separately cited</a:t>
            </a:r>
          </a:p>
          <a:p>
            <a:endParaRPr lang="en-US" dirty="0"/>
          </a:p>
          <a:p>
            <a:r>
              <a:rPr lang="en-US" dirty="0" smtClean="0"/>
              <a:t>Most are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Caution in first draft of unpublished 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Gatlinburg </a:t>
            </a:r>
            <a:r>
              <a:rPr lang="en-US" dirty="0" err="1" smtClean="0"/>
              <a:t>Conf</a:t>
            </a:r>
            <a:r>
              <a:rPr lang="en-US" dirty="0" smtClean="0"/>
              <a:t> proceeding should be assigned a </a:t>
            </a:r>
            <a:r>
              <a:rPr lang="en-US" dirty="0" err="1" smtClean="0"/>
              <a:t>Keynumber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dirty="0" smtClean="0"/>
              <a:t>Kim’s thesis is available at NNDC.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Comparison with Adopted lifetime values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267200"/>
            <a:ext cx="3937660" cy="2667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Reeder data was collected in two parts</a:t>
            </a:r>
          </a:p>
          <a:p>
            <a:r>
              <a:rPr lang="en-US" sz="2400" dirty="0" smtClean="0"/>
              <a:t>All data is included in later works</a:t>
            </a:r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sz="1600" dirty="0"/>
              <a:t>Be an evaluator…………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24604227"/>
              </p:ext>
            </p:extLst>
          </p:nvPr>
        </p:nvGraphicFramePr>
        <p:xfrm>
          <a:off x="381000" y="1219200"/>
          <a:ext cx="3429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9243612"/>
              </p:ext>
            </p:extLst>
          </p:nvPr>
        </p:nvGraphicFramePr>
        <p:xfrm>
          <a:off x="4572000" y="1143000"/>
          <a:ext cx="3352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30070090"/>
              </p:ext>
            </p:extLst>
          </p:nvPr>
        </p:nvGraphicFramePr>
        <p:xfrm>
          <a:off x="4419600" y="3581400"/>
          <a:ext cx="3962400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54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Gatlinburg Conference </a:t>
            </a:r>
            <a:r>
              <a:rPr lang="en-US" smtClean="0"/>
              <a:t>suggests interesting </a:t>
            </a:r>
            <a:r>
              <a:rPr lang="en-US" dirty="0" smtClean="0"/>
              <a:t>information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828800"/>
            <a:ext cx="4531712" cy="187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4018"/>
            <a:ext cx="4186637" cy="251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5828"/>
            <a:ext cx="4404954" cy="396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3700934"/>
            <a:ext cx="4387322" cy="413866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5029200"/>
            <a:ext cx="4387322" cy="106680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1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Asked Dave Vieira what the story was…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1991Re02, </a:t>
            </a:r>
            <a:endParaRPr lang="en-US" dirty="0"/>
          </a:p>
          <a:p>
            <a:pPr lvl="1"/>
            <a:r>
              <a:rPr lang="en-US" dirty="0"/>
              <a:t>P. L. Reeder, R. A. Warner, W. K. Hensley, </a:t>
            </a:r>
            <a:r>
              <a:rPr lang="en-US" dirty="0" smtClean="0"/>
              <a:t>     		D</a:t>
            </a:r>
            <a:r>
              <a:rPr lang="en-US" dirty="0"/>
              <a:t>. J. Vieira, and J. M. </a:t>
            </a:r>
            <a:r>
              <a:rPr lang="en-US" dirty="0" err="1"/>
              <a:t>Wouters</a:t>
            </a:r>
            <a:endParaRPr lang="en-US" dirty="0"/>
          </a:p>
          <a:p>
            <a:pPr lvl="1"/>
            <a:r>
              <a:rPr lang="en-US" dirty="0"/>
              <a:t>Phys. Rev. C 44, 1435</a:t>
            </a:r>
          </a:p>
          <a:p>
            <a:pPr lvl="1"/>
            <a:r>
              <a:rPr lang="en-US" dirty="0"/>
              <a:t>Half-lives and delayed neutron emission probabilities of neutron-rich Li–Al </a:t>
            </a:r>
            <a:r>
              <a:rPr lang="en-US" dirty="0" smtClean="0"/>
              <a:t>nuclides</a:t>
            </a:r>
          </a:p>
          <a:p>
            <a:pPr lvl="2"/>
            <a:r>
              <a:rPr lang="en-US" dirty="0" smtClean="0"/>
              <a:t>LANL/LAMPF/TOFI </a:t>
            </a:r>
          </a:p>
          <a:p>
            <a:pPr lvl="2"/>
            <a:r>
              <a:rPr lang="en-US" dirty="0" smtClean="0"/>
              <a:t>Ions implanted into a Si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E-E telescope</a:t>
            </a:r>
          </a:p>
          <a:p>
            <a:pPr lvl="2"/>
            <a:r>
              <a:rPr lang="en-US" dirty="0" smtClean="0"/>
              <a:t>Counted in poly-moderated </a:t>
            </a:r>
            <a:r>
              <a:rPr lang="en-US" baseline="30000" dirty="0" smtClean="0"/>
              <a:t>3</a:t>
            </a:r>
            <a:r>
              <a:rPr lang="en-US" dirty="0" smtClean="0"/>
              <a:t>He counter</a:t>
            </a:r>
          </a:p>
        </p:txBody>
      </p:sp>
    </p:spTree>
    <p:extLst>
      <p:ext uri="{BB962C8B-B14F-4D97-AF65-F5344CB8AC3E}">
        <p14:creationId xmlns:p14="http://schemas.microsoft.com/office/powerpoint/2010/main" val="18938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3</a:t>
            </a:r>
            <a:r>
              <a:rPr lang="en-US" dirty="0" smtClean="0"/>
              <a:t>He counter now resides at TUNL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ed\Desktop\neutron_mode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106920" cy="53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ymbol" panose="05050102010706020507" pitchFamily="18" charset="2"/>
              </a:rPr>
              <a:t>b</a:t>
            </a:r>
            <a:r>
              <a:rPr lang="en-US" b="1" dirty="0" smtClean="0"/>
              <a:t>-n decays for A&lt;45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work was expanded by Y. Kim</a:t>
            </a:r>
          </a:p>
          <a:p>
            <a:pPr lvl="1"/>
            <a:r>
              <a:rPr lang="en-US" dirty="0" smtClean="0"/>
              <a:t>Presented at several conferences</a:t>
            </a:r>
          </a:p>
          <a:p>
            <a:pPr lvl="1"/>
            <a:r>
              <a:rPr lang="en-US" dirty="0" smtClean="0"/>
              <a:t>Y. Kim Dissertation</a:t>
            </a:r>
          </a:p>
          <a:p>
            <a:pPr lvl="1"/>
            <a:r>
              <a:rPr lang="en-US" dirty="0" smtClean="0"/>
              <a:t>There is a story that goes along with it….</a:t>
            </a:r>
          </a:p>
          <a:p>
            <a:r>
              <a:rPr lang="en-US" dirty="0" smtClean="0"/>
              <a:t>Prominent citations</a:t>
            </a:r>
          </a:p>
          <a:p>
            <a:pPr lvl="1"/>
            <a:r>
              <a:rPr lang="en-US" dirty="0" smtClean="0"/>
              <a:t>ENSDF 1991Re02, 1995ReZZ sometimes 2008ReZZ	</a:t>
            </a:r>
          </a:p>
          <a:p>
            <a:pPr lvl="1"/>
            <a:r>
              <a:rPr lang="en-US" dirty="0" smtClean="0"/>
              <a:t>AME 1995Re.A</a:t>
            </a:r>
          </a:p>
        </p:txBody>
      </p:sp>
    </p:spTree>
    <p:extLst>
      <p:ext uri="{BB962C8B-B14F-4D97-AF65-F5344CB8AC3E}">
        <p14:creationId xmlns:p14="http://schemas.microsoft.com/office/powerpoint/2010/main" val="1865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348"/>
            <a:ext cx="8229600" cy="19982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1995ReZZ/1995Re.A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P.L. Reeder </a:t>
            </a:r>
            <a:r>
              <a:rPr lang="en-US" sz="1800" dirty="0" err="1"/>
              <a:t>Proc.Intern.Conf</a:t>
            </a:r>
            <a:r>
              <a:rPr lang="en-US" sz="1800" dirty="0"/>
              <a:t> on Exotic Nuclei and Atomic Masses, Arles, France, June 19-23, 1995, p.587 (1995)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solidFill>
                  <a:srgbClr val="FF0000"/>
                </a:solidFill>
              </a:rPr>
              <a:t>Connected to many Nuclides (not really)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1995ReZZ/1995Re.A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72890"/>
            <a:ext cx="3684161" cy="443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91327"/>
            <a:ext cx="3276600" cy="466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3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2008ReZZ?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0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2008ReZZ is an improper </a:t>
            </a:r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It is a private communication from Paul Reeder that includes three works that have been published.</a:t>
            </a:r>
          </a:p>
          <a:p>
            <a:pPr marL="0" indent="0">
              <a:buNone/>
            </a:pPr>
            <a:r>
              <a:rPr lang="en-US" dirty="0"/>
              <a:t>2008ReZZ</a:t>
            </a:r>
            <a:r>
              <a:rPr lang="en-US" dirty="0" smtClean="0"/>
              <a:t>{</a:t>
            </a:r>
          </a:p>
          <a:p>
            <a:r>
              <a:rPr lang="en-US" sz="2400" dirty="0" smtClean="0"/>
              <a:t>Old </a:t>
            </a:r>
            <a:r>
              <a:rPr lang="en-US" sz="2400" dirty="0" err="1" smtClean="0"/>
              <a:t>Text+Table</a:t>
            </a:r>
            <a:r>
              <a:rPr lang="en-US" sz="2400" dirty="0" smtClean="0"/>
              <a:t> {much from Gatlinburg conference manuscript}</a:t>
            </a:r>
          </a:p>
          <a:p>
            <a:r>
              <a:rPr lang="en-US" sz="2400" dirty="0" smtClean="0"/>
              <a:t>1995ReZZ /1995Re.A P.L. Reeder </a:t>
            </a:r>
            <a:r>
              <a:rPr lang="en-US" sz="2400" dirty="0" err="1" smtClean="0"/>
              <a:t>Proc.Intern.Conf</a:t>
            </a:r>
            <a:r>
              <a:rPr lang="en-US" sz="2400" dirty="0" smtClean="0"/>
              <a:t> </a:t>
            </a:r>
            <a:r>
              <a:rPr lang="en-US" sz="2400" dirty="0"/>
              <a:t>on Exotic Nuclei and Atomic Masses, Arles, France, June 19-23, 1995, p.587 (1995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Summary table</a:t>
            </a:r>
          </a:p>
          <a:p>
            <a:pPr lvl="1"/>
            <a:r>
              <a:rPr lang="en-US" sz="2000" dirty="0" smtClean="0"/>
              <a:t>Differs from </a:t>
            </a:r>
            <a:r>
              <a:rPr lang="en-US" sz="2000" dirty="0" smtClean="0"/>
              <a:t>1994KiZU</a:t>
            </a:r>
            <a:r>
              <a:rPr lang="en-US" sz="2000" dirty="0" smtClean="0"/>
              <a:t>: Thesis: Yi-Kyung Kim, Utah State University, 1994.}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are the real players?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1991Re01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dirty="0"/>
              <a:t>. L. Reeder, R. A. Warner, W. K. Hensley, D. J. Vieira, and J. M. </a:t>
            </a:r>
            <a:r>
              <a:rPr lang="en-US" dirty="0" err="1" smtClean="0"/>
              <a:t>Wouters</a:t>
            </a:r>
            <a:endParaRPr lang="en-US" dirty="0" smtClean="0"/>
          </a:p>
          <a:p>
            <a:pPr lvl="1"/>
            <a:r>
              <a:rPr lang="en-US" dirty="0"/>
              <a:t>Phys. Rev. C 44, </a:t>
            </a:r>
            <a:r>
              <a:rPr lang="en-US" dirty="0" smtClean="0"/>
              <a:t>1435</a:t>
            </a:r>
          </a:p>
          <a:p>
            <a:pPr lvl="1"/>
            <a:r>
              <a:rPr lang="en-US" dirty="0"/>
              <a:t>Half-lives and delayed neutron emission probabilities of neutron-rich Li–Al </a:t>
            </a:r>
            <a:r>
              <a:rPr lang="en-US" dirty="0" smtClean="0"/>
              <a:t>nuclides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1994KiZu: Thesis: Yi-Kyung Kim, Utah State University, 1994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2008ReZZ {collection of above non-peer reviewed}</a:t>
            </a:r>
          </a:p>
          <a:p>
            <a:pPr lvl="1"/>
            <a:r>
              <a:rPr lang="en-US" dirty="0" smtClean="0"/>
              <a:t>Old Text / with Table</a:t>
            </a:r>
          </a:p>
          <a:p>
            <a:pPr lvl="1"/>
            <a:r>
              <a:rPr lang="en-US" dirty="0" smtClean="0"/>
              <a:t>1995ReZZ </a:t>
            </a:r>
            <a:r>
              <a:rPr lang="en-US" dirty="0"/>
              <a:t>/</a:t>
            </a:r>
            <a:r>
              <a:rPr lang="en-US" dirty="0" smtClean="0"/>
              <a:t>1995Re.A P.L</a:t>
            </a:r>
            <a:r>
              <a:rPr lang="en-US" dirty="0"/>
              <a:t>. Reeder </a:t>
            </a:r>
            <a:r>
              <a:rPr lang="en-US" dirty="0" err="1"/>
              <a:t>Proc.Intern.Conf</a:t>
            </a:r>
            <a:r>
              <a:rPr lang="en-US" dirty="0"/>
              <a:t> on Exotic Nuclei and Atomic Masses, Arles, France, June 19-23, 1995, p.587 (1995)</a:t>
            </a:r>
          </a:p>
          <a:p>
            <a:pPr lvl="1"/>
            <a:r>
              <a:rPr lang="en-US" dirty="0" smtClean="0"/>
              <a:t>Summary table</a:t>
            </a:r>
            <a:endParaRPr lang="en-US" dirty="0" smtClean="0"/>
          </a:p>
          <a:p>
            <a:r>
              <a:rPr lang="en-US" dirty="0"/>
              <a:t>1994: P.L. Reeder et al., Int. Conf. on </a:t>
            </a:r>
            <a:r>
              <a:rPr lang="en-US" dirty="0" err="1"/>
              <a:t>Nucl</a:t>
            </a:r>
            <a:r>
              <a:rPr lang="en-US" dirty="0"/>
              <a:t>. Data for Science and Technology, May 9-13, 1994, Gatlinburg, </a:t>
            </a:r>
            <a:r>
              <a:rPr lang="en-US" dirty="0" smtClean="0"/>
              <a:t>Tennessee </a:t>
            </a:r>
          </a:p>
          <a:p>
            <a:r>
              <a:rPr lang="en-US" dirty="0"/>
              <a:t>1993ReZX: Proc.6th </a:t>
            </a:r>
            <a:r>
              <a:rPr lang="en-US" dirty="0" err="1"/>
              <a:t>Intern.Conf.on</a:t>
            </a:r>
            <a:r>
              <a:rPr lang="en-US" dirty="0"/>
              <a:t> Nuclei Far from Stability + 9th </a:t>
            </a:r>
            <a:r>
              <a:rPr lang="en-US" dirty="0" err="1"/>
              <a:t>Intern.Conf.on</a:t>
            </a:r>
            <a:r>
              <a:rPr lang="en-US" dirty="0"/>
              <a:t> Atomic Masses and Fundamental Constants, </a:t>
            </a:r>
            <a:r>
              <a:rPr lang="en-US" dirty="0" err="1"/>
              <a:t>Bernkastel-Kues</a:t>
            </a:r>
            <a:r>
              <a:rPr lang="en-US" dirty="0"/>
              <a:t>, Germany, 19-24 July, 1992, </a:t>
            </a:r>
          </a:p>
        </p:txBody>
      </p:sp>
    </p:spTree>
    <p:extLst>
      <p:ext uri="{BB962C8B-B14F-4D97-AF65-F5344CB8AC3E}">
        <p14:creationId xmlns:p14="http://schemas.microsoft.com/office/powerpoint/2010/main" val="37457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are the real players?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1991Re01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dirty="0"/>
              <a:t>. L. Reeder, R. A. Warner, W. K. Hensley, D. J. Vieira, and J. M. </a:t>
            </a:r>
            <a:r>
              <a:rPr lang="en-US" dirty="0" err="1" smtClean="0"/>
              <a:t>Wouters</a:t>
            </a:r>
            <a:endParaRPr lang="en-US" dirty="0" smtClean="0"/>
          </a:p>
          <a:p>
            <a:pPr lvl="1"/>
            <a:r>
              <a:rPr lang="en-US" dirty="0"/>
              <a:t>Phys. Rev. C 44, </a:t>
            </a:r>
            <a:r>
              <a:rPr lang="en-US" dirty="0" smtClean="0"/>
              <a:t>1435</a:t>
            </a:r>
          </a:p>
          <a:p>
            <a:pPr lvl="1"/>
            <a:r>
              <a:rPr lang="en-US" dirty="0"/>
              <a:t>Half-lives and delayed neutron emission probabilities of neutron-rich Li–Al </a:t>
            </a:r>
            <a:r>
              <a:rPr lang="en-US" dirty="0" smtClean="0"/>
              <a:t>nuclides</a:t>
            </a:r>
          </a:p>
          <a:p>
            <a:r>
              <a:rPr lang="en-US" dirty="0"/>
              <a:t>1994KiZu: Thesis: Yi-Kyung Kim, Utah State University, 1994.</a:t>
            </a:r>
          </a:p>
          <a:p>
            <a:r>
              <a:rPr lang="en-US" dirty="0" smtClean="0"/>
              <a:t>1994</a:t>
            </a:r>
            <a:r>
              <a:rPr lang="en-US" dirty="0"/>
              <a:t>: P.L. Reeder et al., Int. Conf. on </a:t>
            </a:r>
            <a:r>
              <a:rPr lang="en-US" dirty="0" err="1"/>
              <a:t>Nucl</a:t>
            </a:r>
            <a:r>
              <a:rPr lang="en-US" dirty="0"/>
              <a:t>. Data for Science and Technology, May 9-13, 1994, Gatlinburg, Tennessee </a:t>
            </a:r>
            <a:endParaRPr lang="en-US" dirty="0" smtClean="0"/>
          </a:p>
          <a:p>
            <a:r>
              <a:rPr lang="en-US" dirty="0" smtClean="0"/>
              <a:t>1995ReZZ /1995Re.A</a:t>
            </a:r>
          </a:p>
          <a:p>
            <a:pPr lvl="1"/>
            <a:r>
              <a:rPr lang="en-US" dirty="0"/>
              <a:t>P.L. Reeder </a:t>
            </a:r>
            <a:r>
              <a:rPr lang="en-US" dirty="0" err="1"/>
              <a:t>Proc.Intern.Conf</a:t>
            </a:r>
            <a:r>
              <a:rPr lang="en-US" dirty="0"/>
              <a:t> on Exotic Nuclei and Atomic Masses, Arles, France, June 19-23, 1995, p.587 (1995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2008ReZZ {collection of above </a:t>
            </a:r>
            <a:r>
              <a:rPr lang="en-US" dirty="0" smtClean="0"/>
              <a:t>&amp; non reviewed info}</a:t>
            </a:r>
            <a:endParaRPr lang="en-US" dirty="0" smtClean="0"/>
          </a:p>
          <a:p>
            <a:r>
              <a:rPr lang="en-US" dirty="0" smtClean="0"/>
              <a:t>1993ReZX</a:t>
            </a:r>
          </a:p>
        </p:txBody>
      </p:sp>
    </p:spTree>
    <p:extLst>
      <p:ext uri="{BB962C8B-B14F-4D97-AF65-F5344CB8AC3E}">
        <p14:creationId xmlns:p14="http://schemas.microsoft.com/office/powerpoint/2010/main" val="26567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520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What’s up with  1991Re02, 1995ReZZ, 2008ReZZ? </vt:lpstr>
      <vt:lpstr>Asked Dave Vieira what the story was…</vt:lpstr>
      <vt:lpstr>3He counter now resides at TUNL</vt:lpstr>
      <vt:lpstr>b-n decays for A&lt;45</vt:lpstr>
      <vt:lpstr>1995ReZZ/1995Re.A P.L. Reeder Proc.Intern.Conf on Exotic Nuclei and Atomic Masses, Arles, France, June 19-23, 1995, p.587 (1995) Connected to many Nuclides (not really) 1995ReZZ/1995Re.A</vt:lpstr>
      <vt:lpstr>What is 2008ReZZ?</vt:lpstr>
      <vt:lpstr>2008ReZZ is an improper citation</vt:lpstr>
      <vt:lpstr>Who are the real players?</vt:lpstr>
      <vt:lpstr>Who are the real players?</vt:lpstr>
      <vt:lpstr>All are important works</vt:lpstr>
      <vt:lpstr>Comparison with Adopted lifetime values</vt:lpstr>
      <vt:lpstr>Gatlinburg Conference suggests interesting information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up with 1991Re02, 1995ReZZ, 2008ReZZ? </dc:title>
  <dc:creator>Ned</dc:creator>
  <cp:lastModifiedBy>Ned</cp:lastModifiedBy>
  <cp:revision>20</cp:revision>
  <dcterms:created xsi:type="dcterms:W3CDTF">2006-08-16T00:00:00Z</dcterms:created>
  <dcterms:modified xsi:type="dcterms:W3CDTF">2015-10-30T14:55:32Z</dcterms:modified>
</cp:coreProperties>
</file>