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9" r:id="rId3"/>
    <p:sldId id="261" r:id="rId4"/>
    <p:sldId id="262" r:id="rId5"/>
    <p:sldId id="264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F04EF-6DC6-45AA-B4E8-8FDC8F84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6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3AA42-2632-4BD8-B32A-E9CCE7E2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14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C8E11-206A-46BD-8256-13D77D9CEA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3AA42-2632-4BD8-B32A-E9CCE7E2EF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CE3-09C8-4A5C-9893-BC09F802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4E05-63A6-41A2-9976-E3338BE3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1A50-C087-4FB0-8A43-CDFE0695B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8A50-CB7B-49E5-9BE9-844153DD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B472-3A09-4E28-A222-70DF0911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3F4A-CAAB-44E1-AB7C-ACCCCF4A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EA8-6615-41E0-B144-AA663DE9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DFEF-3015-4758-88E6-00E501DC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A680-26EF-40C0-B7EB-F7C83F35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DDDD-0FED-48FB-A6B5-4331790C0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A484066D-602A-4D8F-B8E9-F7A09394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nndc.bnl.gov/nsr/login.htm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ndc.bnl.gov/ns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Current status of the NSR project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Boris Pritychenko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National Nuclear Data Center, BNL, Upton, NY 11973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NSR Database Scope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compile all low- and intermediate-energy references for broad use, not just nuclear structure and decay as before 90ies. </a:t>
            </a:r>
          </a:p>
          <a:p>
            <a:r>
              <a:rPr lang="en-US" sz="2000" dirty="0" smtClean="0"/>
              <a:t>Nuclear Reactions papers</a:t>
            </a:r>
          </a:p>
          <a:p>
            <a:pPr lvl="1"/>
            <a:r>
              <a:rPr lang="en-US" sz="1800" dirty="0" smtClean="0"/>
              <a:t>CINDA</a:t>
            </a:r>
            <a:r>
              <a:rPr lang="en-US" sz="1800" b="1" dirty="0" smtClean="0"/>
              <a:t> </a:t>
            </a:r>
            <a:r>
              <a:rPr lang="en-US" sz="1800" dirty="0" smtClean="0"/>
              <a:t>database is no longer supported</a:t>
            </a:r>
          </a:p>
          <a:p>
            <a:pPr lvl="1"/>
            <a:r>
              <a:rPr lang="en-US" sz="1800" dirty="0" smtClean="0"/>
              <a:t>Consequently NSR is filling the gap for NRDC network</a:t>
            </a:r>
          </a:p>
          <a:p>
            <a:pPr lvl="1"/>
            <a:r>
              <a:rPr lang="en-US" sz="1800" dirty="0" smtClean="0"/>
              <a:t>Extended keywords allow to extract statistics using bibliography metadata</a:t>
            </a:r>
          </a:p>
          <a:p>
            <a:r>
              <a:rPr lang="en-US" sz="2000" dirty="0" smtClean="0"/>
              <a:t>Theoretical papers</a:t>
            </a:r>
          </a:p>
          <a:p>
            <a:pPr lvl="1"/>
            <a:r>
              <a:rPr lang="en-US" sz="1800" dirty="0" smtClean="0"/>
              <a:t>NSR is the only USNDP database where nuclear theory papers are systematically compiled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NSR Operation in FY2015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3886200"/>
          </a:xfrm>
        </p:spPr>
        <p:txBody>
          <a:bodyPr/>
          <a:lstStyle/>
          <a:p>
            <a:r>
              <a:rPr lang="en-US" sz="2000" dirty="0" smtClean="0"/>
              <a:t>Five people were directly involved in NSR operation              (B. Pritychenko, E. Betak, B. Singh, J. Totans</a:t>
            </a:r>
            <a:r>
              <a:rPr lang="en-US" sz="2000" dirty="0"/>
              <a:t>, </a:t>
            </a:r>
            <a:r>
              <a:rPr lang="en-US" sz="2000" dirty="0" smtClean="0"/>
              <a:t>IAEA:V. </a:t>
            </a:r>
            <a:r>
              <a:rPr lang="en-US" sz="2000" dirty="0" err="1" smtClean="0"/>
              <a:t>Zerkin</a:t>
            </a:r>
            <a:r>
              <a:rPr lang="en-US" sz="2000" dirty="0" smtClean="0"/>
              <a:t>).</a:t>
            </a:r>
          </a:p>
          <a:p>
            <a:r>
              <a:rPr lang="en-US" sz="2000" dirty="0"/>
              <a:t>NSR References</a:t>
            </a:r>
          </a:p>
          <a:p>
            <a:pPr lvl="1"/>
            <a:r>
              <a:rPr lang="en-US" sz="1800" dirty="0" smtClean="0"/>
              <a:t>4,215 </a:t>
            </a:r>
            <a:r>
              <a:rPr lang="en-US" sz="1800" dirty="0"/>
              <a:t>new </a:t>
            </a:r>
            <a:r>
              <a:rPr lang="en-US" sz="1800" dirty="0" smtClean="0"/>
              <a:t>articles vs. 3,100 required; including 1,159 missing articles from EXFOR</a:t>
            </a:r>
            <a:endParaRPr lang="en-US" sz="1800" dirty="0"/>
          </a:p>
          <a:p>
            <a:pPr lvl="1"/>
            <a:r>
              <a:rPr lang="en-US" sz="1800" dirty="0" smtClean="0"/>
              <a:t>189 </a:t>
            </a:r>
            <a:r>
              <a:rPr lang="en-US" sz="1800" dirty="0"/>
              <a:t>modified (corrected) article entries</a:t>
            </a:r>
          </a:p>
          <a:p>
            <a:pPr lvl="1"/>
            <a:r>
              <a:rPr lang="en-US" sz="1800" dirty="0" smtClean="0"/>
              <a:t>3,058 </a:t>
            </a:r>
            <a:r>
              <a:rPr lang="en-US" sz="1800" dirty="0" err="1"/>
              <a:t>keyworded</a:t>
            </a:r>
            <a:r>
              <a:rPr lang="en-US" sz="1800" dirty="0"/>
              <a:t> article abstracts</a:t>
            </a:r>
          </a:p>
          <a:p>
            <a:r>
              <a:rPr lang="en-US" sz="2000" dirty="0"/>
              <a:t>NSR computer operation</a:t>
            </a:r>
          </a:p>
          <a:p>
            <a:pPr lvl="1"/>
            <a:r>
              <a:rPr lang="en-US" sz="1800" dirty="0" smtClean="0"/>
              <a:t>120 </a:t>
            </a:r>
            <a:r>
              <a:rPr lang="en-US" sz="1800" dirty="0"/>
              <a:t>database content updates</a:t>
            </a:r>
          </a:p>
          <a:p>
            <a:pPr lvl="1"/>
            <a:r>
              <a:rPr lang="en-US" sz="1800" dirty="0" smtClean="0"/>
              <a:t>209,415 </a:t>
            </a:r>
            <a:r>
              <a:rPr lang="en-US" sz="1800" dirty="0"/>
              <a:t>Web retrievals worldwide (&gt;50% by researchers)</a:t>
            </a:r>
          </a:p>
          <a:p>
            <a:r>
              <a:rPr lang="en-US" sz="2000" dirty="0"/>
              <a:t>NSR Dictionaries content update</a:t>
            </a:r>
          </a:p>
          <a:p>
            <a:pPr lvl="1"/>
            <a:r>
              <a:rPr lang="en-US" sz="1800" dirty="0" smtClean="0"/>
              <a:t>1,908 </a:t>
            </a:r>
            <a:r>
              <a:rPr lang="en-US" sz="1800" dirty="0"/>
              <a:t>new authors</a:t>
            </a:r>
          </a:p>
          <a:p>
            <a:pPr lvl="1"/>
            <a:r>
              <a:rPr lang="en-US" sz="1800" dirty="0" smtClean="0"/>
              <a:t>6 </a:t>
            </a:r>
            <a:r>
              <a:rPr lang="en-US" sz="1800" dirty="0"/>
              <a:t>new journals</a:t>
            </a:r>
          </a:p>
          <a:p>
            <a:pPr lvl="1"/>
            <a:r>
              <a:rPr lang="en-US" sz="1800" dirty="0" smtClean="0"/>
              <a:t>178 </a:t>
            </a:r>
            <a:r>
              <a:rPr lang="en-US" sz="1800" dirty="0"/>
              <a:t>new nuclides</a:t>
            </a:r>
          </a:p>
          <a:p>
            <a:pPr lvl="1"/>
            <a:r>
              <a:rPr lang="en-US" sz="1800" dirty="0" smtClean="0"/>
              <a:t>147 </a:t>
            </a:r>
            <a:r>
              <a:rPr lang="en-US" sz="1800" dirty="0"/>
              <a:t>new reactions</a:t>
            </a:r>
          </a:p>
          <a:p>
            <a:pPr lvl="1"/>
            <a:r>
              <a:rPr lang="en-US" sz="1800" dirty="0" smtClean="0"/>
              <a:t>21 </a:t>
            </a:r>
            <a:r>
              <a:rPr lang="en-US" sz="1800" dirty="0"/>
              <a:t>new decays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NSR &amp; EXFOR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There are 6-10 K  EXFOR references  that are missing in NSR.</a:t>
            </a:r>
          </a:p>
          <a:p>
            <a:r>
              <a:rPr lang="en-US" sz="2000" dirty="0" smtClean="0"/>
              <a:t>V. </a:t>
            </a:r>
            <a:r>
              <a:rPr lang="en-US" sz="2000" dirty="0" err="1" smtClean="0"/>
              <a:t>Zerkin</a:t>
            </a:r>
            <a:r>
              <a:rPr lang="en-US" sz="2000" dirty="0" smtClean="0"/>
              <a:t>, IAEA </a:t>
            </a:r>
            <a:r>
              <a:rPr lang="en-US" sz="2000" dirty="0" smtClean="0"/>
              <a:t>has written a Java code, and started to produce NSR entries in collaboration with J. Totans; each entry is verified by NSR manager (1,159 in total for FY2015):</a:t>
            </a:r>
          </a:p>
          <a:p>
            <a:pPr lvl="1"/>
            <a:r>
              <a:rPr lang="en-US" sz="1600" dirty="0" smtClean="0"/>
              <a:t>62 </a:t>
            </a:r>
            <a:r>
              <a:rPr lang="en-US" sz="1600" dirty="0"/>
              <a:t>PRL, PLB, PRD </a:t>
            </a:r>
          </a:p>
          <a:p>
            <a:pPr lvl="1"/>
            <a:r>
              <a:rPr lang="en-US" sz="1600" dirty="0" smtClean="0"/>
              <a:t>40 </a:t>
            </a:r>
            <a:r>
              <a:rPr lang="en-US" sz="1600" dirty="0"/>
              <a:t>Nuclear Physics A </a:t>
            </a:r>
          </a:p>
          <a:p>
            <a:pPr lvl="1"/>
            <a:r>
              <a:rPr lang="en-US" sz="1600" dirty="0" smtClean="0"/>
              <a:t>152 </a:t>
            </a:r>
            <a:r>
              <a:rPr lang="en-US" sz="1600" dirty="0"/>
              <a:t>Nuclear Physics </a:t>
            </a:r>
          </a:p>
          <a:p>
            <a:pPr lvl="1"/>
            <a:r>
              <a:rPr lang="en-US" sz="1600" dirty="0" smtClean="0"/>
              <a:t>18 </a:t>
            </a:r>
            <a:r>
              <a:rPr lang="en-US" sz="1600" dirty="0"/>
              <a:t>Physical Review C </a:t>
            </a:r>
          </a:p>
          <a:p>
            <a:pPr lvl="1"/>
            <a:r>
              <a:rPr lang="en-US" sz="1600" dirty="0" smtClean="0"/>
              <a:t>742 </a:t>
            </a:r>
            <a:r>
              <a:rPr lang="en-US" sz="1600" dirty="0"/>
              <a:t>Physical Review </a:t>
            </a:r>
          </a:p>
          <a:p>
            <a:pPr lvl="1"/>
            <a:r>
              <a:rPr lang="en-US" sz="1600" dirty="0" smtClean="0"/>
              <a:t>16 </a:t>
            </a:r>
            <a:r>
              <a:rPr lang="en-US" sz="1600" dirty="0" err="1" smtClean="0"/>
              <a:t>ZPhys</a:t>
            </a:r>
            <a:endParaRPr lang="en-US" sz="1600" dirty="0"/>
          </a:p>
          <a:p>
            <a:pPr lvl="1"/>
            <a:r>
              <a:rPr lang="en-US" sz="1600" dirty="0" smtClean="0"/>
              <a:t>31 </a:t>
            </a:r>
            <a:r>
              <a:rPr lang="en-US" sz="1600" dirty="0" err="1" smtClean="0"/>
              <a:t>Zphys</a:t>
            </a:r>
            <a:r>
              <a:rPr lang="en-US" sz="1600" dirty="0" smtClean="0"/>
              <a:t> A </a:t>
            </a:r>
            <a:endParaRPr lang="en-US" sz="1600" dirty="0"/>
          </a:p>
          <a:p>
            <a:pPr lvl="1"/>
            <a:r>
              <a:rPr lang="en-US" sz="1600" dirty="0" smtClean="0"/>
              <a:t>39 NIMA </a:t>
            </a:r>
            <a:endParaRPr lang="en-US" sz="1600" dirty="0"/>
          </a:p>
          <a:p>
            <a:pPr lvl="1"/>
            <a:r>
              <a:rPr lang="en-US" sz="1600" dirty="0" smtClean="0"/>
              <a:t>77 </a:t>
            </a:r>
            <a:r>
              <a:rPr lang="en-US" sz="1600" dirty="0"/>
              <a:t>NIMB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E-library for NSR and EXFOR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495800" cy="4419600"/>
          </a:xfrm>
        </p:spPr>
        <p:txBody>
          <a:bodyPr/>
          <a:lstStyle/>
          <a:p>
            <a:r>
              <a:rPr lang="en-US" sz="2000" dirty="0" smtClean="0"/>
              <a:t>PDF library for NSR users, in collaboration with the IAEA.</a:t>
            </a:r>
            <a:endParaRPr lang="en-US" sz="2000" u="sng" dirty="0" smtClean="0">
              <a:hlinkClick r:id="rId3"/>
            </a:endParaRPr>
          </a:p>
          <a:p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www.nndc.bnl.gov/nsr/login.htm</a:t>
            </a:r>
            <a:endParaRPr lang="en-US" sz="1800" dirty="0" smtClean="0"/>
          </a:p>
          <a:p>
            <a:r>
              <a:rPr lang="en-US" sz="2000" dirty="0" smtClean="0"/>
              <a:t>Username: Your name</a:t>
            </a:r>
          </a:p>
          <a:p>
            <a:r>
              <a:rPr lang="en-US" sz="2000" dirty="0" smtClean="0"/>
              <a:t>Password: ********</a:t>
            </a:r>
          </a:p>
        </p:txBody>
      </p:sp>
      <p:pic>
        <p:nvPicPr>
          <p:cNvPr id="4" name="Picture 2" descr="C:\Users\pritychenko\Desktop\ns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657600" cy="14651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itychenko\Desktop\ns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657600" cy="10821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ritychenko\Desktop\nsr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657600" cy="31070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CSEWG&amp;USNDP\CSEWG&amp;USNDP2015\nsr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657600" cy="34538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CSEWG&amp;USNDP\CSEWG&amp;USNDP2015\nsr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3657600" cy="34958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E-library Present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Very attractive option for researchers if copyright is not a problem.</a:t>
            </a:r>
          </a:p>
          <a:p>
            <a:r>
              <a:rPr lang="en-US" sz="2000" dirty="0" smtClean="0"/>
              <a:t>DOE PAGES (Public Access Gateway for Energy &amp; Science): </a:t>
            </a:r>
            <a:r>
              <a:rPr lang="en-US" sz="2000" b="1" dirty="0" smtClean="0"/>
              <a:t>Access journal articles and accepted manuscripts resulting from DOE research funding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NNDC library scan cost estimate was $50 K in 2012.</a:t>
            </a:r>
          </a:p>
          <a:p>
            <a:r>
              <a:rPr lang="en-US" sz="2000" dirty="0"/>
              <a:t>Financial issues are slowing us down. Under present conditions it may take years and years before this project will be completed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ORNL library scan requires contribution from Oak Ridge.</a:t>
            </a:r>
          </a:p>
          <a:p>
            <a:r>
              <a:rPr lang="en-US" sz="2000" dirty="0" smtClean="0"/>
              <a:t>All ENSDF evaluators should join the effort and help with PDF files following the lead of Alexander </a:t>
            </a:r>
            <a:r>
              <a:rPr lang="en-US" sz="2000" dirty="0" err="1" smtClean="0"/>
              <a:t>Rodionov</a:t>
            </a:r>
            <a:r>
              <a:rPr lang="en-US" sz="2000" dirty="0" smtClean="0"/>
              <a:t> (PNPI) and B. Singh (</a:t>
            </a:r>
            <a:r>
              <a:rPr lang="en-US" sz="2000" smtClean="0"/>
              <a:t>McMaster University)!!!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NSR project is in a good shape.</a:t>
            </a:r>
          </a:p>
          <a:p>
            <a:r>
              <a:rPr lang="en-US" sz="2000" dirty="0" smtClean="0"/>
              <a:t>We will continue to support nuclear structure evaluations and do our best to support nuclear reactions and theory.</a:t>
            </a:r>
          </a:p>
          <a:p>
            <a:r>
              <a:rPr lang="en-US" sz="2000" dirty="0" smtClean="0"/>
              <a:t>We will keep NSR website </a:t>
            </a:r>
            <a:r>
              <a:rPr lang="en-US" sz="2000" dirty="0" smtClean="0">
                <a:hlinkClick r:id="rId2"/>
              </a:rPr>
              <a:t>http://www.nndc.bnl.gov/nsr</a:t>
            </a:r>
            <a:r>
              <a:rPr lang="en-US" sz="2000" dirty="0" smtClean="0"/>
              <a:t> current and up-to-date.</a:t>
            </a:r>
          </a:p>
          <a:p>
            <a:r>
              <a:rPr lang="en-US" sz="2000" dirty="0" smtClean="0"/>
              <a:t>We will continue to improve NSR completeness and address research needs.</a:t>
            </a:r>
          </a:p>
          <a:p>
            <a:r>
              <a:rPr lang="en-US" sz="2000" dirty="0" smtClean="0"/>
              <a:t>We have started the import of missing references from EXFOR database.</a:t>
            </a:r>
          </a:p>
          <a:p>
            <a:r>
              <a:rPr lang="en-US" sz="2000" dirty="0" smtClean="0"/>
              <a:t>We have started to work on a joint E-library for EXFOR and NSR.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482</Words>
  <Application>Microsoft Office PowerPoint</Application>
  <PresentationFormat>On-screen Show (4:3)</PresentationFormat>
  <Paragraphs>59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BNL_rev0412</vt:lpstr>
      <vt:lpstr>Current status of the NSR project</vt:lpstr>
      <vt:lpstr>NSR Database Scope</vt:lpstr>
      <vt:lpstr>NSR Operation in FY2015</vt:lpstr>
      <vt:lpstr>NSR &amp; EXFOR Cooperation</vt:lpstr>
      <vt:lpstr>E-library for NSR and EXFOR</vt:lpstr>
      <vt:lpstr>E-library Present Status</vt:lpstr>
      <vt:lpstr>Conclusions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Pritychenko, Boris</cp:lastModifiedBy>
  <cp:revision>205</cp:revision>
  <cp:lastPrinted>2007-07-02T19:06:14Z</cp:lastPrinted>
  <dcterms:created xsi:type="dcterms:W3CDTF">2007-06-28T20:22:43Z</dcterms:created>
  <dcterms:modified xsi:type="dcterms:W3CDTF">2015-10-27T14:16:57Z</dcterms:modified>
</cp:coreProperties>
</file>