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620" r:id="rId2"/>
    <p:sldId id="621" r:id="rId3"/>
    <p:sldId id="614" r:id="rId4"/>
    <p:sldId id="617" r:id="rId5"/>
    <p:sldId id="623" r:id="rId6"/>
    <p:sldId id="622" r:id="rId7"/>
    <p:sldId id="619" r:id="rId8"/>
    <p:sldId id="624" r:id="rId9"/>
    <p:sldId id="611" r:id="rId10"/>
    <p:sldId id="62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Helvetica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BC"/>
    <a:srgbClr val="F3F5DB"/>
    <a:srgbClr val="DFA7FF"/>
    <a:srgbClr val="CFFFE5"/>
    <a:srgbClr val="FFFFFF"/>
    <a:srgbClr val="231F20"/>
    <a:srgbClr val="242021"/>
    <a:srgbClr val="80008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8541" autoAdjust="0"/>
  </p:normalViewPr>
  <p:slideViewPr>
    <p:cSldViewPr snapToGrid="0">
      <p:cViewPr>
        <p:scale>
          <a:sx n="125" d="100"/>
          <a:sy n="125" d="100"/>
        </p:scale>
        <p:origin x="-616" y="130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11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09/07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GHM allhands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9638E53-CD0F-7742-B224-CDD1C0D84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3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85462C3-069F-A840-913D-7A1BD7F3E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8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5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5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5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4A3AE6C0-4299-F947-BE63-49648936B0D7}" type="slidenum">
              <a:rPr lang="en-US" sz="1200" b="0">
                <a:latin typeface="Arial" charset="0"/>
              </a:rPr>
              <a:pPr/>
              <a:t>1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95400" y="6019800"/>
            <a:ext cx="64770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endParaRPr lang="en-US" sz="2400" b="0" dirty="0"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90888" y="6511925"/>
            <a:ext cx="297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Lawrence Livermore National Laboratory</a:t>
            </a:r>
          </a:p>
        </p:txBody>
      </p:sp>
      <p:sp>
        <p:nvSpPr>
          <p:cNvPr id="439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49850"/>
            <a:ext cx="6553200" cy="79692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1">
                <a:solidFill>
                  <a:srgbClr val="124A9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27063" y="1892300"/>
            <a:ext cx="7772400" cy="1828800"/>
          </a:xfrm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90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496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30262" y="6670387"/>
            <a:ext cx="2895023" cy="98136"/>
          </a:xfrm>
          <a:prstGeom prst="rect">
            <a:avLst/>
          </a:prstGeom>
        </p:spPr>
        <p:txBody>
          <a:bodyPr lIns="83119" tIns="41559" rIns="83119" bIns="41559"/>
          <a:lstStyle>
            <a:lvl1pPr>
              <a:defRPr/>
            </a:lvl1pPr>
          </a:lstStyle>
          <a:p>
            <a:pPr>
              <a:defRPr/>
            </a:pPr>
            <a:r>
              <a:t>Bernstein — Science on NIF TRC, January 8,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41353" y="6673273"/>
            <a:ext cx="207818" cy="96694"/>
          </a:xfrm>
          <a:prstGeom prst="rect">
            <a:avLst/>
          </a:prstGeom>
        </p:spPr>
        <p:txBody>
          <a:bodyPr lIns="83119" tIns="41559" rIns="83119" bIns="41559"/>
          <a:lstStyle>
            <a:lvl1pPr>
              <a:defRPr/>
            </a:lvl1pPr>
          </a:lstStyle>
          <a:p>
            <a:pPr>
              <a:defRPr/>
            </a:pPr>
            <a:fld id="{4355393B-2966-F544-9E65-9EE38CAE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203489" y="6671830"/>
            <a:ext cx="2134465" cy="98136"/>
          </a:xfrm>
          <a:prstGeom prst="rect">
            <a:avLst/>
          </a:prstGeom>
        </p:spPr>
        <p:txBody>
          <a:bodyPr lIns="83119" tIns="41559" rIns="83119" bIns="41559"/>
          <a:lstStyle>
            <a:lvl1pPr>
              <a:defRPr/>
            </a:lvl1pPr>
          </a:lstStyle>
          <a:p>
            <a:pPr>
              <a:defRPr/>
            </a:pPr>
            <a:r>
              <a:t>2012-045806s2.ppt </a:t>
            </a:r>
          </a:p>
        </p:txBody>
      </p:sp>
    </p:spTree>
    <p:extLst>
      <p:ext uri="{BB962C8B-B14F-4D97-AF65-F5344CB8AC3E}">
        <p14:creationId xmlns:p14="http://schemas.microsoft.com/office/powerpoint/2010/main" val="33865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3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1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3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0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2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990600"/>
            <a:ext cx="9142413" cy="152400"/>
            <a:chOff x="0" y="0"/>
            <a:chExt cx="5760" cy="708"/>
          </a:xfrm>
        </p:grpSpPr>
        <p:sp>
          <p:nvSpPr>
            <p:cNvPr id="1037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8" name="Line 7"/>
          <p:cNvSpPr>
            <a:spLocks noChangeShapeType="1"/>
          </p:cNvSpPr>
          <p:nvPr/>
        </p:nvSpPr>
        <p:spPr bwMode="auto">
          <a:xfrm flipV="1">
            <a:off x="1651000" y="6261100"/>
            <a:ext cx="5718175" cy="6350"/>
          </a:xfrm>
          <a:prstGeom prst="line">
            <a:avLst/>
          </a:prstGeom>
          <a:noFill/>
          <a:ln w="6350">
            <a:solidFill>
              <a:srgbClr val="0044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533400" y="6324600"/>
            <a:ext cx="3733800" cy="304800"/>
          </a:xfrm>
          <a:prstGeom prst="rect">
            <a:avLst/>
          </a:prstGeom>
          <a:noFill/>
          <a:ln>
            <a:noFill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/>
          <a:p>
            <a:pPr eaLnBrk="1" hangingPunct="1"/>
            <a:endParaRPr lang="en-US" sz="2400" dirty="0">
              <a:solidFill>
                <a:srgbClr val="124A91"/>
              </a:solidFill>
              <a:latin typeface="Arial Narrow" charset="0"/>
            </a:endParaRP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b="0" dirty="0" smtClean="0">
              <a:solidFill>
                <a:srgbClr val="0039A6"/>
              </a:solidFill>
              <a:latin typeface="Impact" charset="0"/>
            </a:endParaRP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533400" y="6324600"/>
            <a:ext cx="3505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b="0" dirty="0" smtClean="0">
              <a:solidFill>
                <a:srgbClr val="0039A6"/>
              </a:solidFill>
              <a:latin typeface="Impact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2600" y="6272750"/>
            <a:ext cx="2311400" cy="585250"/>
            <a:chOff x="0" y="6272750"/>
            <a:chExt cx="2311400" cy="585250"/>
          </a:xfrm>
        </p:grpSpPr>
        <p:pic>
          <p:nvPicPr>
            <p:cNvPr id="13" name="Picture 12" descr="UCBerkeley-logo.jp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3179" y="6278025"/>
              <a:ext cx="588221" cy="579975"/>
            </a:xfrm>
            <a:prstGeom prst="rect">
              <a:avLst/>
            </a:prstGeom>
          </p:spPr>
        </p:pic>
        <p:pic>
          <p:nvPicPr>
            <p:cNvPr id="14" name="Picture 19" descr="lab_icon_no_box_blue_rgb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30" b="7029"/>
            <a:stretch/>
          </p:blipFill>
          <p:spPr bwMode="auto">
            <a:xfrm>
              <a:off x="0" y="6299200"/>
              <a:ext cx="577538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42" y="6272750"/>
              <a:ext cx="898944" cy="58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+mj-lt"/>
          <a:ea typeface="+mj-ea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charset="0"/>
        <a:buChar char=""/>
        <a:defRPr sz="2400">
          <a:solidFill>
            <a:schemeClr val="tx1"/>
          </a:solidFill>
          <a:latin typeface="+mn-lt"/>
          <a:ea typeface="+mn-ea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charset="0"/>
        <a:buChar char=""/>
        <a:defRPr sz="2000">
          <a:solidFill>
            <a:schemeClr val="tx1"/>
          </a:solidFill>
          <a:latin typeface="+mn-lt"/>
          <a:ea typeface="+mn-ea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Geneva CE" charset="0"/>
        <a:buChar char="»"/>
        <a:defRPr sz="2000">
          <a:solidFill>
            <a:schemeClr val="tx1"/>
          </a:solidFill>
          <a:latin typeface="+mn-lt"/>
          <a:ea typeface="+mn-ea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-65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-65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-65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-65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2" y="2130425"/>
            <a:ext cx="749935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ea typeface="MS PGothic" charset="0"/>
                <a:cs typeface="Times New Roman"/>
              </a:rPr>
              <a:t>UC-Berkeley/LBNL Activities</a:t>
            </a:r>
            <a:br>
              <a:rPr lang="en-US" dirty="0" smtClean="0">
                <a:latin typeface="Times New Roman"/>
                <a:ea typeface="MS PGothic" charset="0"/>
                <a:cs typeface="Times New Roman"/>
              </a:rPr>
            </a:br>
            <a:r>
              <a:rPr lang="en-US" dirty="0" smtClean="0">
                <a:latin typeface="Times New Roman"/>
                <a:ea typeface="MS PGothic" charset="0"/>
                <a:cs typeface="Times New Roman"/>
              </a:rPr>
              <a:t>(other than NDNCA)</a:t>
            </a:r>
            <a:endParaRPr lang="en-US" dirty="0">
              <a:latin typeface="Times New Roman"/>
              <a:ea typeface="MS PGothic" charset="0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227" y="5582161"/>
            <a:ext cx="565162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This work was performed under the auspices of the U.S. Department of Energy by Lawrence Livermore National Laboratory under contract DE-AC52-07NA27344 and Lawrence Berkeley National Laboratory under contract # DE-AC02-05CH11231.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2637" y="3903663"/>
            <a:ext cx="74168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Wingdings" pitchFamily="2" charset="2"/>
              <a:buNone/>
              <a:defRPr sz="2400" b="1">
                <a:solidFill>
                  <a:srgbClr val="124A91"/>
                </a:solidFill>
                <a:latin typeface="+mn-lt"/>
                <a:ea typeface="+mn-ea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Symbol" charset="0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  <a:cs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Symbol" charset="0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  <a:cs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-65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-65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-65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Font typeface="Geneva CE" pitchFamily="-65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MS PGothic" charset="0"/>
                <a:cs typeface="Times New Roman"/>
              </a:rPr>
              <a:t>L.A. Bernstein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Nuclear Data Week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MS PGothic" charset="0"/>
                <a:cs typeface="Times New Roman"/>
              </a:rPr>
              <a:t>BNL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MS PGothic" charset="0"/>
                <a:cs typeface="Times New Roman"/>
              </a:rPr>
              <a:t>November 6, 2015</a:t>
            </a:r>
            <a:endParaRPr lang="en-US" sz="2000" dirty="0">
              <a:solidFill>
                <a:schemeClr val="tx1"/>
              </a:solidFill>
              <a:latin typeface="Times New Roman"/>
              <a:ea typeface="MS PGothic" charset="0"/>
              <a:cs typeface="Times New Roman"/>
            </a:endParaRPr>
          </a:p>
        </p:txBody>
      </p:sp>
      <p:pic>
        <p:nvPicPr>
          <p:cNvPr id="6" name="Picture 5" descr="UCBerkeley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437" y="0"/>
            <a:ext cx="1173563" cy="1157111"/>
          </a:xfrm>
          <a:prstGeom prst="rect">
            <a:avLst/>
          </a:prstGeom>
        </p:spPr>
      </p:pic>
      <p:pic>
        <p:nvPicPr>
          <p:cNvPr id="7" name="Picture 19" descr="lab_icon_no_box_blue_rg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0" b="7029"/>
          <a:stretch/>
        </p:blipFill>
        <p:spPr bwMode="auto">
          <a:xfrm>
            <a:off x="0" y="0"/>
            <a:ext cx="1195913" cy="115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313" y="139700"/>
            <a:ext cx="1861448" cy="12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31917" y="5203245"/>
            <a:ext cx="250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LLNL-PRES</a:t>
            </a:r>
            <a:r>
              <a:rPr lang="en-US" sz="2000" dirty="0" smtClean="0">
                <a:latin typeface="Times New Roman"/>
                <a:cs typeface="Times New Roman"/>
              </a:rPr>
              <a:t>-678764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64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Collaborators on this work</a:t>
            </a:r>
            <a:endParaRPr lang="en-US" sz="4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146" y="1181783"/>
            <a:ext cx="8632653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I. Abramovic</a:t>
            </a:r>
            <a:r>
              <a:rPr lang="en-US" sz="2800" baseline="30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M.S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Basunia</a:t>
            </a:r>
            <a:r>
              <a:rPr lang="en-US" sz="2800" baseline="30000" dirty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, L.A. Bernstein</a:t>
            </a:r>
            <a:r>
              <a:rPr lang="en-US" sz="2800" baseline="30000" dirty="0" smtClean="0">
                <a:latin typeface="Times New Roman"/>
                <a:cs typeface="Times New Roman"/>
              </a:rPr>
              <a:t>1,2,3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D.L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Bleuel</a:t>
            </a:r>
            <a:r>
              <a:rPr lang="en-US" sz="2800" baseline="30000" dirty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, J.A. Brown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J.W. Engle</a:t>
            </a:r>
            <a:r>
              <a:rPr lang="en-US" sz="2800" baseline="30000" dirty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R.B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Firestone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B.L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Goldblum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u="sng" dirty="0" smtClean="0">
                <a:latin typeface="Times New Roman"/>
                <a:cs typeface="Times New Roman"/>
              </a:rPr>
              <a:t>A.M. Hurst</a:t>
            </a:r>
            <a:r>
              <a:rPr lang="en-US" sz="2800" u="sng" baseline="30000" dirty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M. W. Herman</a:t>
            </a:r>
            <a:r>
              <a:rPr lang="en-US" sz="2800" baseline="30000" dirty="0">
                <a:latin typeface="Times New Roman"/>
                <a:cs typeface="Times New Roman"/>
              </a:rPr>
              <a:t>5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u="sng" dirty="0" smtClean="0">
                <a:latin typeface="Times New Roman"/>
                <a:cs typeface="Times New Roman"/>
              </a:rPr>
              <a:t>L. Kirsch</a:t>
            </a:r>
            <a:r>
              <a:rPr lang="en-US" sz="2800" u="sng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J. Labrum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Slaybaugh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B.W. Sleaford</a:t>
            </a:r>
            <a:r>
              <a:rPr lang="en-US" sz="2800" baseline="30000" dirty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, K.A</a:t>
            </a:r>
            <a:r>
              <a:rPr lang="en-US" sz="2800" dirty="0">
                <a:latin typeface="Times New Roman"/>
                <a:cs typeface="Times New Roman"/>
              </a:rPr>
              <a:t>. Van </a:t>
            </a:r>
            <a:r>
              <a:rPr lang="en-US" sz="2800" dirty="0" smtClean="0">
                <a:latin typeface="Times New Roman"/>
                <a:cs typeface="Times New Roman"/>
              </a:rPr>
              <a:t>Bibber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J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atin typeface="Times New Roman"/>
                <a:cs typeface="Times New Roman"/>
              </a:rPr>
              <a:t>Vujic</a:t>
            </a:r>
            <a:r>
              <a:rPr lang="en-US" sz="2800" baseline="30000" dirty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C.S. Waltz</a:t>
            </a:r>
            <a:r>
              <a:rPr lang="en-US" sz="2800" baseline="300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, A. Voyles</a:t>
            </a:r>
            <a:r>
              <a:rPr lang="en-US" sz="2800" baseline="30000" dirty="0" smtClean="0">
                <a:latin typeface="Times New Roman"/>
                <a:cs typeface="Times New Roman"/>
              </a:rPr>
              <a:t>1</a:t>
            </a:r>
          </a:p>
          <a:p>
            <a:endParaRPr lang="en-US" sz="2000" i="1" baseline="30000" dirty="0" smtClean="0">
              <a:latin typeface="Times New Roman"/>
              <a:cs typeface="Times New Roman"/>
            </a:endParaRPr>
          </a:p>
          <a:p>
            <a:r>
              <a:rPr lang="en-US" sz="2000" i="1" baseline="30000" dirty="0">
                <a:latin typeface="Times New Roman"/>
                <a:cs typeface="Times New Roman"/>
              </a:rPr>
              <a:t>1</a:t>
            </a:r>
            <a:r>
              <a:rPr lang="en-US" sz="2000" i="1" dirty="0">
                <a:latin typeface="Times New Roman"/>
                <a:cs typeface="Times New Roman"/>
              </a:rPr>
              <a:t> University of California-Berkeley Dept. of Nuclear Engineering</a:t>
            </a:r>
          </a:p>
          <a:p>
            <a:r>
              <a:rPr lang="en-US" sz="2000" i="1" baseline="30000" dirty="0" smtClean="0">
                <a:latin typeface="Times New Roman"/>
                <a:cs typeface="Times New Roman"/>
              </a:rPr>
              <a:t>2</a:t>
            </a:r>
            <a:r>
              <a:rPr lang="en-US" sz="2000" i="1" dirty="0" smtClean="0">
                <a:latin typeface="Times New Roman"/>
                <a:cs typeface="Times New Roman"/>
              </a:rPr>
              <a:t> Lawrence Berkeley National Laboratory</a:t>
            </a:r>
            <a:endParaRPr lang="en-US" sz="2000" i="1" baseline="30000" dirty="0" smtClean="0">
              <a:latin typeface="Times New Roman"/>
              <a:cs typeface="Times New Roman"/>
            </a:endParaRPr>
          </a:p>
          <a:p>
            <a:r>
              <a:rPr lang="en-US" sz="2000" i="1" baseline="30000" dirty="0">
                <a:latin typeface="Times New Roman"/>
                <a:cs typeface="Times New Roman"/>
              </a:rPr>
              <a:t>3</a:t>
            </a:r>
            <a:r>
              <a:rPr lang="en-US" sz="2000" i="1" dirty="0" smtClean="0">
                <a:latin typeface="Times New Roman"/>
                <a:cs typeface="Times New Roman"/>
              </a:rPr>
              <a:t> Lawrence Livermore National Laboratory</a:t>
            </a:r>
          </a:p>
          <a:p>
            <a:r>
              <a:rPr lang="en-US" sz="2000" i="1" baseline="30000" dirty="0">
                <a:latin typeface="Times New Roman"/>
                <a:cs typeface="Times New Roman"/>
              </a:rPr>
              <a:t>4 </a:t>
            </a:r>
            <a:r>
              <a:rPr lang="en-US" sz="2000" i="1" dirty="0">
                <a:latin typeface="Times New Roman"/>
                <a:cs typeface="Times New Roman"/>
              </a:rPr>
              <a:t>Los Alamos National Laboratory</a:t>
            </a:r>
            <a:endParaRPr lang="en-US" sz="2000" i="1" baseline="30000" dirty="0">
              <a:latin typeface="Times New Roman"/>
              <a:cs typeface="Times New Roman"/>
            </a:endParaRPr>
          </a:p>
          <a:p>
            <a:r>
              <a:rPr lang="en-US" sz="2000" i="1" baseline="30000" dirty="0" smtClean="0">
                <a:latin typeface="Times New Roman"/>
                <a:cs typeface="Times New Roman"/>
              </a:rPr>
              <a:t>5</a:t>
            </a:r>
            <a:r>
              <a:rPr lang="en-US" sz="2000" i="1" dirty="0" smtClean="0">
                <a:latin typeface="Times New Roman"/>
                <a:cs typeface="Times New Roman"/>
              </a:rPr>
              <a:t> Brookhaven National Laboratory-NNDC</a:t>
            </a:r>
          </a:p>
        </p:txBody>
      </p:sp>
    </p:spTree>
    <p:extLst>
      <p:ext uri="{BB962C8B-B14F-4D97-AF65-F5344CB8AC3E}">
        <p14:creationId xmlns:p14="http://schemas.microsoft.com/office/powerpoint/2010/main" val="402053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Our group is engaged in a wide range of compilation, evaluation and experimental activities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/>
                <a:cs typeface="Times New Roman"/>
              </a:rPr>
              <a:t>Evaluation/Compilation Activities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Neutron capture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-ray data evaluation for EGAF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Inelastic scattering data compilation from the Baghdad Atlas and other (</a:t>
            </a:r>
            <a:r>
              <a:rPr lang="en-US" dirty="0" err="1" smtClean="0">
                <a:latin typeface="Times New Roman"/>
                <a:cs typeface="Times New Roman"/>
              </a:rPr>
              <a:t>n,n’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 sources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Database Activities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Hurst ENSDF2XML converter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Experimental </a:t>
            </a:r>
            <a:r>
              <a:rPr lang="en-US" sz="2800" dirty="0" smtClean="0">
                <a:latin typeface="Times New Roman"/>
                <a:cs typeface="Times New Roman"/>
              </a:rPr>
              <a:t>Activities</a:t>
            </a:r>
          </a:p>
          <a:p>
            <a:pPr lvl="1"/>
            <a:r>
              <a:rPr lang="en-US" baseline="30000" dirty="0" smtClean="0">
                <a:latin typeface="Times New Roman"/>
                <a:cs typeface="Times New Roman"/>
              </a:rPr>
              <a:t>56</a:t>
            </a:r>
            <a:r>
              <a:rPr lang="en-US" dirty="0" smtClean="0">
                <a:latin typeface="Times New Roman"/>
                <a:cs typeface="Times New Roman"/>
              </a:rPr>
              <a:t>Fe(</a:t>
            </a:r>
            <a:r>
              <a:rPr lang="en-US" dirty="0" err="1" smtClean="0">
                <a:latin typeface="Times New Roman"/>
                <a:cs typeface="Times New Roman"/>
              </a:rPr>
              <a:t>p,p’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 measurement using </a:t>
            </a:r>
            <a:r>
              <a:rPr lang="en-US" dirty="0" err="1" smtClean="0">
                <a:latin typeface="Times New Roman"/>
                <a:cs typeface="Times New Roman"/>
              </a:rPr>
              <a:t>GRETINA+Phoswich</a:t>
            </a:r>
            <a:r>
              <a:rPr lang="en-US" dirty="0" smtClean="0">
                <a:latin typeface="Times New Roman"/>
                <a:cs typeface="Times New Roman"/>
              </a:rPr>
              <a:t> wall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Cross section measurements at the HFNG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Cross section measurements at the 88-Inch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pPr lvl="1"/>
            <a:endParaRPr lang="en-US" sz="2800" baseline="30000" dirty="0" smtClean="0">
              <a:latin typeface="Times New Roman"/>
              <a:cs typeface="Times New Roman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69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EGAF status update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74" y="1225689"/>
            <a:ext cx="8077200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latin typeface="Times New Roman"/>
                <a:cs typeface="Times New Roman"/>
              </a:rPr>
              <a:t>  LBNL led IAEA CRP completed 2007 – 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All elemental targets with Z=1-82,90,92 except for Z=2,61.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32,000 prompt </a:t>
            </a:r>
            <a:r>
              <a:rPr lang="en-US" sz="1600" dirty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-ray cross sections and 3,000 decay </a:t>
            </a:r>
            <a:r>
              <a:rPr lang="en-US" sz="1600" dirty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-ray cross sections.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Times New Roman"/>
                <a:cs typeface="Times New Roman"/>
                <a:sym typeface="Symbol"/>
              </a:rPr>
              <a:t>EGAF contents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Prompt - </a:t>
            </a:r>
            <a:r>
              <a:rPr lang="en-US" sz="1600" i="1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sz="1600" i="1" baseline="-25000" dirty="0" err="1" smtClean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i="1" dirty="0" smtClean="0">
                <a:latin typeface="Symbol" charset="2"/>
                <a:cs typeface="Symbol" charset="2"/>
                <a:sym typeface="Symbol"/>
              </a:rPr>
              <a:t>, s</a:t>
            </a:r>
            <a:r>
              <a:rPr lang="en-US" sz="1600" i="1" baseline="-25000" dirty="0" smtClean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i="1" dirty="0" smtClean="0">
                <a:latin typeface="Symbol" charset="2"/>
                <a:cs typeface="Symbol" charset="2"/>
                <a:sym typeface="Symbol"/>
              </a:rPr>
              <a:t>, s</a:t>
            </a:r>
            <a:r>
              <a:rPr lang="en-US" sz="1600" i="1" baseline="-25000" dirty="0" smtClean="0">
                <a:latin typeface="Symbol" charset="2"/>
                <a:cs typeface="Symbol" charset="2"/>
                <a:sym typeface="Symbol"/>
              </a:rPr>
              <a:t>0</a:t>
            </a:r>
            <a:r>
              <a:rPr lang="en-US" sz="1600" i="1" dirty="0" smtClean="0">
                <a:latin typeface="Times New Roman"/>
                <a:cs typeface="Times New Roman"/>
                <a:sym typeface="Symbol"/>
              </a:rPr>
              <a:t>, S</a:t>
            </a:r>
            <a:r>
              <a:rPr lang="en-US" sz="1600" i="1" baseline="-25000" dirty="0" smtClean="0">
                <a:latin typeface="Times New Roman"/>
                <a:cs typeface="Times New Roman"/>
                <a:sym typeface="Symbol"/>
              </a:rPr>
              <a:t>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Activation – </a:t>
            </a:r>
            <a:r>
              <a:rPr lang="en-US" sz="1600" i="1" dirty="0" err="1" smtClean="0">
                <a:latin typeface="Times New Roman"/>
                <a:cs typeface="Times New Roman"/>
                <a:sym typeface="Symbol"/>
              </a:rPr>
              <a:t>E</a:t>
            </a:r>
            <a:r>
              <a:rPr lang="en-US" sz="1600" i="1" baseline="-25000" dirty="0" err="1" smtClean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i="1" dirty="0" smtClean="0">
                <a:latin typeface="Symbol" charset="2"/>
                <a:cs typeface="Symbol" charset="2"/>
                <a:sym typeface="Symbol"/>
              </a:rPr>
              <a:t>, s</a:t>
            </a:r>
            <a:r>
              <a:rPr lang="en-US" sz="1600" i="1" baseline="-25000" dirty="0" smtClean="0">
                <a:latin typeface="Symbol" charset="2"/>
                <a:cs typeface="Symbol" charset="2"/>
                <a:sym typeface="Symbol"/>
              </a:rPr>
              <a:t>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Times New Roman"/>
                <a:cs typeface="Times New Roman"/>
                <a:sym typeface="Symbol"/>
              </a:rPr>
              <a:t>EGAF 2007-present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Enriched isotope measurements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1600" i="1" dirty="0" err="1" smtClean="0">
                <a:latin typeface="Times New Roman"/>
                <a:cs typeface="Times New Roman"/>
                <a:sym typeface="Symbol"/>
              </a:rPr>
              <a:t>P</a:t>
            </a:r>
            <a:r>
              <a:rPr lang="en-US" sz="1600" i="1" baseline="-25000" dirty="0" err="1" smtClean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and total radiative cross sections, </a:t>
            </a:r>
            <a:r>
              <a:rPr lang="en-US" sz="1600" dirty="0" smtClean="0">
                <a:latin typeface="Symbol" charset="2"/>
                <a:cs typeface="Symbol" charset="2"/>
                <a:sym typeface="Symbol"/>
              </a:rPr>
              <a:t>s</a:t>
            </a:r>
            <a:r>
              <a:rPr lang="en-US" sz="1600" baseline="-25000" dirty="0" smtClean="0">
                <a:latin typeface="Symbol" charset="2"/>
                <a:cs typeface="Symbol" charset="2"/>
                <a:sym typeface="Symbol"/>
              </a:rPr>
              <a:t>0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, for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1,2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H,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6,7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Li,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9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Be,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10,11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B,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12,13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C,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14,15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N,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16,17,18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O, 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23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Na,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39,40,41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K,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56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Fe,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102,104,105,106,108m,108g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Pd,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152m,152g,154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Eu,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155,157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Gd,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180,182,183,184,186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W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m+g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,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238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U published or submitted for publication.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11 journal publications and 2 books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1600" i="1" dirty="0" smtClean="0">
                <a:latin typeface="Times New Roman"/>
                <a:cs typeface="Times New Roman"/>
                <a:sym typeface="Symbol"/>
              </a:rPr>
              <a:t>S</a:t>
            </a:r>
            <a:r>
              <a:rPr lang="en-US" sz="1600" i="1" baseline="-25000" dirty="0" smtClean="0">
                <a:latin typeface="Times New Roman"/>
                <a:cs typeface="Times New Roman"/>
                <a:sym typeface="Symbol"/>
              </a:rPr>
              <a:t>n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contributions to 2012 AME evaluation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2 ENDF partial evaluations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Revised ENSDF evaluation of </a:t>
            </a:r>
            <a:r>
              <a:rPr lang="en-US" sz="1600" baseline="30000" dirty="0" smtClean="0">
                <a:latin typeface="Times New Roman"/>
                <a:cs typeface="Times New Roman"/>
                <a:sym typeface="Symbol"/>
              </a:rPr>
              <a:t>57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Fe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Photon strength function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latin typeface="Times New Roman"/>
                <a:cs typeface="Times New Roman"/>
                <a:sym typeface="Symbol"/>
              </a:rPr>
              <a:t>Outgrowths 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from </a:t>
            </a:r>
            <a:r>
              <a:rPr lang="en-US" sz="1600" b="1" dirty="0" smtClean="0">
                <a:latin typeface="Times New Roman"/>
                <a:cs typeface="Times New Roman"/>
                <a:sym typeface="Symbol"/>
              </a:rPr>
              <a:t>EGAF</a:t>
            </a:r>
            <a:endParaRPr lang="en-US" sz="1600" b="1" dirty="0" smtClean="0">
              <a:latin typeface="Times New Roman"/>
              <a:cs typeface="Times New Roman"/>
              <a:sym typeface="Symbol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ARC and resonance data cross sections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n-US" sz="1600" dirty="0" err="1" smtClean="0">
                <a:latin typeface="Times New Roman"/>
                <a:cs typeface="Times New Roman"/>
                <a:sym typeface="Symbol"/>
              </a:rPr>
              <a:t>n,n’</a:t>
            </a:r>
            <a:r>
              <a:rPr lang="en-US" sz="1600" dirty="0" err="1" smtClean="0">
                <a:latin typeface="Symbol" charset="2"/>
                <a:cs typeface="Symbol" charset="2"/>
                <a:sym typeface="Symbol"/>
              </a:rPr>
              <a:t>g</a:t>
            </a:r>
            <a:r>
              <a:rPr lang="en-US" sz="1600" dirty="0" smtClean="0">
                <a:latin typeface="Times New Roman"/>
                <a:cs typeface="Times New Roman"/>
                <a:sym typeface="Symbol"/>
              </a:rPr>
              <a:t>) data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1600" dirty="0" smtClean="0">
                <a:latin typeface="Times New Roman"/>
                <a:cs typeface="Times New Roman"/>
                <a:sym typeface="Symbol"/>
              </a:rPr>
              <a:t>IAEA CRP on photon strengths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3068" y="4612374"/>
            <a:ext cx="4032975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Two new papers in the past month!</a:t>
            </a:r>
          </a:p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A.M. Hurst </a:t>
            </a:r>
            <a:r>
              <a:rPr lang="en-US" sz="1600" i="1" dirty="0" smtClean="0">
                <a:latin typeface="Times New Roman"/>
                <a:cs typeface="Times New Roman"/>
              </a:rPr>
              <a:t>et al., </a:t>
            </a:r>
            <a:r>
              <a:rPr lang="en-US" sz="1600" dirty="0" smtClean="0">
                <a:latin typeface="Times New Roman"/>
                <a:cs typeface="Times New Roman"/>
              </a:rPr>
              <a:t>PRC92 034615 (2015)</a:t>
            </a:r>
          </a:p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A.M. Hurst </a:t>
            </a:r>
            <a:r>
              <a:rPr lang="en-US" sz="1600" i="1" dirty="0" smtClean="0">
                <a:latin typeface="Times New Roman"/>
                <a:cs typeface="Times New Roman"/>
              </a:rPr>
              <a:t>et al., </a:t>
            </a:r>
            <a:r>
              <a:rPr lang="en-US" sz="1600" dirty="0" smtClean="0">
                <a:latin typeface="Times New Roman"/>
                <a:cs typeface="Times New Roman"/>
              </a:rPr>
              <a:t>NIMB 362 </a:t>
            </a:r>
            <a:r>
              <a:rPr lang="en-US" sz="1600" dirty="0" smtClean="0">
                <a:latin typeface="Times New Roman"/>
                <a:cs typeface="Times New Roman"/>
              </a:rPr>
              <a:t>p. 38</a:t>
            </a:r>
            <a:r>
              <a:rPr lang="en-US" sz="1600" dirty="0" smtClean="0">
                <a:latin typeface="Times New Roman"/>
                <a:cs typeface="Times New Roman"/>
              </a:rPr>
              <a:t>-44 (2015)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66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After capture we are moving up to inelastic scattering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0" y="1215641"/>
            <a:ext cx="5136698" cy="4724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Inelastic scattering serves both structure &amp; reaction data needs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We have a 4 tier evaluation 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Compile the “Baghdad Atlas” into SQL and excel formats (A. Hurst) - DONE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Compile the more recent paper (2004De49) to aid in the removal of spurious levels from ENSDF (34 data sets)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Assign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-rays in </a:t>
            </a:r>
            <a:r>
              <a:rPr lang="en-US" sz="2000" dirty="0">
                <a:latin typeface="Times New Roman"/>
                <a:cs typeface="Times New Roman"/>
              </a:rPr>
              <a:t>observed </a:t>
            </a:r>
            <a:r>
              <a:rPr lang="en-US" sz="2000" dirty="0" smtClean="0">
                <a:latin typeface="Times New Roman"/>
                <a:cs typeface="Times New Roman"/>
              </a:rPr>
              <a:t>but unplaced in the Atlas - LAB &amp; J. Labrum – UC undergrad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Times New Roman"/>
                <a:cs typeface="Times New Roman"/>
              </a:rPr>
              <a:t>Perform a horizontal evaluation for (</a:t>
            </a:r>
            <a:r>
              <a:rPr lang="en-US" sz="2000" dirty="0" err="1" smtClean="0">
                <a:latin typeface="Times New Roman"/>
                <a:cs typeface="Times New Roman"/>
              </a:rPr>
              <a:t>n,n’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Times New Roman"/>
                <a:cs typeface="Times New Roman"/>
              </a:rPr>
              <a:t>) nuclides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58297" y="1191969"/>
            <a:ext cx="3810232" cy="2245011"/>
            <a:chOff x="5381117" y="1670985"/>
            <a:chExt cx="3587078" cy="2066775"/>
          </a:xfrm>
        </p:grpSpPr>
        <p:pic>
          <p:nvPicPr>
            <p:cNvPr id="4" name="Picture 5" descr="atlasDB_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834" y="1990089"/>
              <a:ext cx="3576271" cy="174767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81117" y="1670985"/>
              <a:ext cx="3587078" cy="31167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Hurst SQL database (Excel available too)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98" y="3442546"/>
            <a:ext cx="3810232" cy="122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58297" y="4667616"/>
            <a:ext cx="3821374" cy="1376358"/>
            <a:chOff x="5305992" y="4764316"/>
            <a:chExt cx="3492560" cy="13576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5992" y="5102454"/>
              <a:ext cx="3492560" cy="10195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06914" y="4764316"/>
              <a:ext cx="3490717" cy="33855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Student compilation using xls2ens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23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Aaron’s been busy…</a:t>
            </a:r>
            <a:b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now have a ENSDF-to-XML parser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1146428"/>
            <a:ext cx="3962400" cy="5122292"/>
          </a:xfrm>
        </p:spPr>
        <p:txBody>
          <a:bodyPr/>
          <a:lstStyle/>
          <a:p>
            <a:r>
              <a:rPr lang="en-US" sz="2000" dirty="0" smtClean="0">
                <a:latin typeface="Times New Roman"/>
                <a:cs typeface="Times New Roman"/>
              </a:rPr>
              <a:t>At the 2015 NSDD meeting LBNL/UCB was charged to work on the development of a new structure data format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A new format and converter </a:t>
            </a:r>
            <a:r>
              <a:rPr lang="en-US" sz="2000" dirty="0" smtClean="0">
                <a:latin typeface="Times New Roman"/>
                <a:cs typeface="Times New Roman"/>
              </a:rPr>
              <a:t>has been prepared by Aaron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Handles 15 of 16 ENSDF records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No treatment of </a:t>
            </a:r>
            <a:r>
              <a:rPr lang="en-US" sz="1800" dirty="0" smtClean="0">
                <a:latin typeface="Times New Roman"/>
                <a:cs typeface="Times New Roman"/>
              </a:rPr>
              <a:t>comments </a:t>
            </a:r>
            <a:r>
              <a:rPr lang="en-US" sz="1800" dirty="0" smtClean="0">
                <a:latin typeface="Times New Roman"/>
                <a:cs typeface="Times New Roman"/>
              </a:rPr>
              <a:t>or continuation records.</a:t>
            </a:r>
          </a:p>
          <a:p>
            <a:pPr marL="514350" indent="-457200"/>
            <a:r>
              <a:rPr lang="en-US" sz="2000" dirty="0" smtClean="0">
                <a:latin typeface="Times New Roman"/>
                <a:cs typeface="Times New Roman"/>
              </a:rPr>
              <a:t>Format features 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No space limitations!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Asymmetric uncertainties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Final level connection done via indexing.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Gammas are “children” of levels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800" dirty="0" smtClean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889" y="2011780"/>
            <a:ext cx="4626486" cy="4069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282" y="1172640"/>
            <a:ext cx="3187700" cy="83395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6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(n,p) measurements can be performed using the High Flux Neutron Generator (HFNG) on campus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37090" y="1203106"/>
            <a:ext cx="2922861" cy="2134749"/>
            <a:chOff x="1984318" y="1227195"/>
            <a:chExt cx="3289300" cy="2400300"/>
          </a:xfrm>
        </p:grpSpPr>
        <p:sp>
          <p:nvSpPr>
            <p:cNvPr id="4" name="Rectangle 3"/>
            <p:cNvSpPr/>
            <p:nvPr/>
          </p:nvSpPr>
          <p:spPr>
            <a:xfrm>
              <a:off x="4350306" y="1995291"/>
              <a:ext cx="923312" cy="8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4318" y="1227195"/>
              <a:ext cx="2365988" cy="24003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6738" y="1683252"/>
              <a:ext cx="1500382" cy="1488186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7885" y="2344732"/>
              <a:ext cx="923312" cy="2160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21018" y="2268595"/>
              <a:ext cx="139700" cy="3683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3418" y="2325745"/>
              <a:ext cx="292100" cy="25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98485" y="2396611"/>
              <a:ext cx="260833" cy="1122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0685" y="2402453"/>
              <a:ext cx="159233" cy="100584"/>
            </a:xfrm>
            <a:prstGeom prst="rect">
              <a:avLst/>
            </a:prstGeom>
            <a:solidFill>
              <a:srgbClr val="0A8464"/>
            </a:solidFill>
            <a:ln>
              <a:solidFill>
                <a:srgbClr val="0A846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86218" y="2357495"/>
              <a:ext cx="45719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02610"/>
              </p:ext>
            </p:extLst>
          </p:nvPr>
        </p:nvGraphicFramePr>
        <p:xfrm>
          <a:off x="2222789" y="3449503"/>
          <a:ext cx="6311612" cy="2781300"/>
        </p:xfrm>
        <a:graphic>
          <a:graphicData uri="http://schemas.openxmlformats.org/drawingml/2006/table">
            <a:tbl>
              <a:tblPr/>
              <a:tblGrid>
                <a:gridCol w="772608"/>
                <a:gridCol w="582427"/>
                <a:gridCol w="487337"/>
                <a:gridCol w="641859"/>
                <a:gridCol w="653745"/>
                <a:gridCol w="629973"/>
                <a:gridCol w="879584"/>
                <a:gridCol w="939016"/>
                <a:gridCol w="725063"/>
              </a:tblGrid>
              <a:tr h="438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Target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Nuclide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Q (keV)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Threshold (keV)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% abundance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t_1/2 (s)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Reaction fraction /n/mb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# seen in a 0.5% Ge detector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Rate in a 0.5% detector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32S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32P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-928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1.23E+06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3.68848E-06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0.00E+00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47Ti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47CA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7.44%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3.92E+05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5.77471E-06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1.24E+05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64Zn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64Cu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49.20%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4.57E+04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6.71829E-06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5.03E+05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67Zn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67Cu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221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4.04%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2.23E+05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6.41747E-06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5.45E+04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89Y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b="0" i="0" u="none" strike="noStrike">
                          <a:effectLst/>
                          <a:latin typeface="Arial"/>
                        </a:rPr>
                        <a:t>89Sr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-718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726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4.32E+06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3.02589E-06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1.25E+02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105Pd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105Rh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22.33%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1.27E+05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6.89548E-06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1.27E+05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149Sm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149Pm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-289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11.24%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4.58E+06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2.9718E-06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4.47E+03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153Eu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153Sm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52.19%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1.67E+05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2.06401E-06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1.36E+05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159Tb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159Gd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6.65E+04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3.11288E-06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1.58E+05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161Dy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161Tb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18.89%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5.95E+05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3.19839E-06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2.66E+04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166Er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166Ho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-1073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33.50%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9.66E+04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3.28888E-06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4.39E+03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169Tm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169Er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8.11E+05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3.32136E-06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1.87E+01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175Lu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175Yb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97.40%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3.61E+05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3.38643E-06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1.88E+05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2.18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177Hf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177Lu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18.60%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5.74E+05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4.52841E-06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3.77E+04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0.44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58128" y="1227813"/>
            <a:ext cx="5927026" cy="2142723"/>
            <a:chOff x="958128" y="1227813"/>
            <a:chExt cx="5927026" cy="214272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l="14812" r="14840"/>
            <a:stretch/>
          </p:blipFill>
          <p:spPr>
            <a:xfrm>
              <a:off x="958128" y="1227813"/>
              <a:ext cx="2640424" cy="214272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9" name="Trapezoid 18"/>
            <p:cNvSpPr/>
            <p:nvPr/>
          </p:nvSpPr>
          <p:spPr bwMode="auto">
            <a:xfrm rot="5400000">
              <a:off x="4175151" y="654245"/>
              <a:ext cx="2133404" cy="3286603"/>
            </a:xfrm>
            <a:prstGeom prst="trapezoid">
              <a:avLst>
                <a:gd name="adj" fmla="val 41986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0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76437" y="120311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Flux Monitor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2" name="Curved Connector 21"/>
          <p:cNvCxnSpPr>
            <a:stCxn id="20" idx="2"/>
            <a:endCxn id="11" idx="0"/>
          </p:cNvCxnSpPr>
          <p:nvPr/>
        </p:nvCxnSpPr>
        <p:spPr bwMode="auto">
          <a:xfrm rot="5400000">
            <a:off x="7854645" y="1695607"/>
            <a:ext cx="737455" cy="3680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0" y="1143853"/>
            <a:ext cx="2403222" cy="928168"/>
            <a:chOff x="0" y="1143853"/>
            <a:chExt cx="2403222" cy="928168"/>
          </a:xfrm>
        </p:grpSpPr>
        <p:sp>
          <p:nvSpPr>
            <p:cNvPr id="26" name="TextBox 25"/>
            <p:cNvSpPr txBox="1"/>
            <p:nvPr/>
          </p:nvSpPr>
          <p:spPr>
            <a:xfrm>
              <a:off x="0" y="1143853"/>
              <a:ext cx="2403222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Foils are co-loaded with </a:t>
              </a:r>
              <a:r>
                <a:rPr lang="en-US" baseline="30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115</a:t>
              </a:r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In </a:t>
              </a:r>
            </a:p>
            <a:p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for relative cross section </a:t>
              </a:r>
            </a:p>
            <a:p>
              <a:r>
                <a:rPr lang="en-US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measurements </a:t>
              </a:r>
              <a:endParaRPr lang="en-US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Straight Arrow Connector 27"/>
            <p:cNvCxnSpPr>
              <a:stCxn id="26" idx="2"/>
            </p:cNvCxnSpPr>
            <p:nvPr/>
          </p:nvCxnSpPr>
          <p:spPr bwMode="auto">
            <a:xfrm>
              <a:off x="1201611" y="1882517"/>
              <a:ext cx="1115723" cy="1895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386081" y="4084320"/>
            <a:ext cx="1696719" cy="17543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Times New Roman"/>
                <a:cs typeface="Times New Roman"/>
              </a:rPr>
              <a:t>List of important fast neutron reaction cross sections from </a:t>
            </a:r>
          </a:p>
          <a:p>
            <a:pPr algn="ctr"/>
            <a:r>
              <a:rPr lang="en-US" sz="1800" i="1" dirty="0" smtClean="0">
                <a:latin typeface="Times New Roman"/>
                <a:cs typeface="Times New Roman"/>
              </a:rPr>
              <a:t>S. Qaim</a:t>
            </a:r>
            <a:endParaRPr lang="en-US" sz="1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758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78" y="216021"/>
            <a:ext cx="8194282" cy="704275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performed the first activation experiments at the HFNG on a 99.999% 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238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 foil co-loaded with 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nat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(80% HPGe data)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U238Activ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31538"/>
            <a:ext cx="8614191" cy="476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4644" y="1524000"/>
            <a:ext cx="71045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40 min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4644" y="2631440"/>
            <a:ext cx="710451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8</a:t>
            </a:r>
            <a:r>
              <a:rPr lang="en-US" dirty="0" smtClean="0">
                <a:latin typeface="Times New Roman"/>
                <a:cs typeface="Times New Roman"/>
              </a:rPr>
              <a:t>0 min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59760" y="3749040"/>
            <a:ext cx="80021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160 min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59760" y="4917440"/>
            <a:ext cx="80021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340 min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57890"/>
            <a:ext cx="2657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Thanks to Leo Kirsch!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2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_first_result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2" t="3118" r="3316" b="3105"/>
          <a:stretch/>
        </p:blipFill>
        <p:spPr>
          <a:xfrm rot="5400000">
            <a:off x="2444713" y="-971513"/>
            <a:ext cx="4236720" cy="8679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78" y="216021"/>
            <a:ext cx="8194282" cy="704275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Hot off the presses: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ata from 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64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Zn(n,p)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64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Cu (t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1/2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=12.1 h)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10105" y="1419860"/>
            <a:ext cx="101600" cy="1143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51400" y="1950507"/>
            <a:ext cx="111410" cy="12253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000550" y="2266737"/>
            <a:ext cx="111410" cy="12253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85435" y="1802240"/>
            <a:ext cx="2388234" cy="979060"/>
            <a:chOff x="5263515" y="2239120"/>
            <a:chExt cx="2388234" cy="979060"/>
          </a:xfrm>
        </p:grpSpPr>
        <p:sp>
          <p:nvSpPr>
            <p:cNvPr id="6" name="TextBox 5"/>
            <p:cNvSpPr txBox="1"/>
            <p:nvPr/>
          </p:nvSpPr>
          <p:spPr>
            <a:xfrm>
              <a:off x="5685840" y="2239120"/>
              <a:ext cx="1965909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latin typeface="Times New Roman"/>
                  <a:cs typeface="Times New Roman"/>
                </a:rPr>
                <a:t>116</a:t>
              </a:r>
              <a:r>
                <a:rPr lang="en-US" dirty="0" smtClean="0">
                  <a:latin typeface="Times New Roman"/>
                  <a:cs typeface="Times New Roman"/>
                </a:rPr>
                <a:t>In </a:t>
              </a:r>
              <a:r>
                <a:rPr lang="en-US" dirty="0" smtClean="0">
                  <a:latin typeface="Symbol" charset="2"/>
                  <a:cs typeface="Symbol" charset="2"/>
                </a:rPr>
                <a:t>b</a:t>
              </a:r>
              <a:r>
                <a:rPr lang="en-US" baseline="30000" dirty="0" smtClean="0">
                  <a:latin typeface="Times New Roman"/>
                  <a:cs typeface="Times New Roman"/>
                </a:rPr>
                <a:t>-</a:t>
              </a:r>
              <a:r>
                <a:rPr lang="en-US" dirty="0" smtClean="0">
                  <a:latin typeface="Times New Roman"/>
                  <a:cs typeface="Times New Roman"/>
                </a:rPr>
                <a:t> decay (I&gt;1%)</a:t>
              </a:r>
            </a:p>
            <a:p>
              <a:r>
                <a:rPr lang="en-US" baseline="30000" dirty="0" smtClean="0">
                  <a:latin typeface="Times New Roman"/>
                  <a:cs typeface="Times New Roman"/>
                </a:rPr>
                <a:t>115m</a:t>
              </a:r>
              <a:r>
                <a:rPr lang="en-US" dirty="0" smtClean="0">
                  <a:latin typeface="Times New Roman"/>
                  <a:cs typeface="Times New Roman"/>
                </a:rPr>
                <a:t>In IT decay</a:t>
              </a:r>
            </a:p>
            <a:p>
              <a:r>
                <a:rPr lang="en-US" baseline="30000" dirty="0" smtClean="0">
                  <a:latin typeface="Times New Roman"/>
                  <a:cs typeface="Times New Roman"/>
                </a:rPr>
                <a:t>64</a:t>
              </a:r>
              <a:r>
                <a:rPr lang="en-US" dirty="0" smtClean="0">
                  <a:latin typeface="Times New Roman"/>
                  <a:cs typeface="Times New Roman"/>
                </a:rPr>
                <a:t>Cu decay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454440" y="2298487"/>
              <a:ext cx="111410" cy="12253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459345" y="2559050"/>
              <a:ext cx="101600" cy="1143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7423785" y="2783840"/>
              <a:ext cx="152400" cy="158750"/>
            </a:xfrm>
            <a:prstGeom prst="star5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45" name="5-Point Star 44"/>
            <p:cNvSpPr/>
            <p:nvPr/>
          </p:nvSpPr>
          <p:spPr bwMode="auto">
            <a:xfrm>
              <a:off x="5263515" y="3059430"/>
              <a:ext cx="152400" cy="158750"/>
            </a:xfrm>
            <a:prstGeom prst="star5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953000" y="1440180"/>
            <a:ext cx="195162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11/4/15 – 14:00-15:00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57890"/>
            <a:ext cx="304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Thanks to </a:t>
            </a:r>
            <a:r>
              <a:rPr lang="en-US" sz="2000" i="1" smtClean="0">
                <a:latin typeface="Times New Roman"/>
                <a:cs typeface="Times New Roman"/>
              </a:rPr>
              <a:t>Andrew Voyles!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36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8035839" cy="8096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LBNL 88-Inch cyclotron is well-poised to perform </a:t>
            </a:r>
            <a:b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(p/d/</a:t>
            </a:r>
            <a:r>
              <a:rPr lang="en-US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a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,x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and (n,x) cross section measurements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13" y="1371600"/>
            <a:ext cx="3130632" cy="4483100"/>
          </a:xfrm>
        </p:spPr>
        <p:txBody>
          <a:bodyPr/>
          <a:lstStyle/>
          <a:p>
            <a:r>
              <a:rPr lang="en-US" sz="2000" dirty="0" smtClean="0">
                <a:latin typeface="Times New Roman"/>
                <a:cs typeface="Times New Roman"/>
              </a:rPr>
              <a:t>Cave 0: High-Intensity charged particles: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p (</a:t>
            </a:r>
            <a:r>
              <a:rPr lang="en-US" sz="2000" i="1" dirty="0" err="1" smtClean="0">
                <a:latin typeface="Times New Roman"/>
                <a:cs typeface="Times New Roman"/>
              </a:rPr>
              <a:t>E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max</a:t>
            </a:r>
            <a:r>
              <a:rPr lang="en-US" sz="2000" dirty="0" smtClean="0">
                <a:latin typeface="Times New Roman"/>
                <a:cs typeface="Times New Roman"/>
              </a:rPr>
              <a:t>≤ 55 MeV) 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d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i="1" dirty="0" err="1" smtClean="0">
                <a:latin typeface="Times New Roman"/>
                <a:cs typeface="Times New Roman"/>
              </a:rPr>
              <a:t>E</a:t>
            </a:r>
            <a:r>
              <a:rPr lang="en-US" sz="2000" i="1" baseline="-25000" dirty="0" err="1" smtClean="0">
                <a:latin typeface="Times New Roman"/>
                <a:cs typeface="Times New Roman"/>
              </a:rPr>
              <a:t>max</a:t>
            </a:r>
            <a:r>
              <a:rPr lang="en-US" sz="2000" dirty="0" smtClean="0">
                <a:latin typeface="Times New Roman"/>
                <a:cs typeface="Times New Roman"/>
              </a:rPr>
              <a:t>≤ 65 MeV)</a:t>
            </a:r>
          </a:p>
          <a:p>
            <a:pPr lvl="1"/>
            <a:r>
              <a:rPr lang="en-US" sz="2000" dirty="0" smtClean="0">
                <a:latin typeface="Symbol" charset="2"/>
                <a:cs typeface="Symbol" charset="2"/>
              </a:rPr>
              <a:t>a (</a:t>
            </a:r>
            <a:r>
              <a:rPr lang="en-US" sz="2000" i="1" dirty="0" err="1">
                <a:latin typeface="Times New Roman"/>
                <a:cs typeface="Times New Roman"/>
              </a:rPr>
              <a:t>E</a:t>
            </a:r>
            <a:r>
              <a:rPr lang="en-US" sz="2000" i="1" baseline="-25000" dirty="0" err="1">
                <a:latin typeface="Times New Roman"/>
                <a:cs typeface="Times New Roman"/>
              </a:rPr>
              <a:t>max</a:t>
            </a:r>
            <a:r>
              <a:rPr lang="en-US" sz="2000" dirty="0">
                <a:latin typeface="Times New Roman"/>
                <a:cs typeface="Times New Roman"/>
              </a:rPr>
              <a:t>≤ </a:t>
            </a:r>
            <a:r>
              <a:rPr lang="en-US" sz="2000" dirty="0" smtClean="0">
                <a:latin typeface="Times New Roman"/>
                <a:cs typeface="Times New Roman"/>
              </a:rPr>
              <a:t>130 MeV)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Max power: 1.2 kW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Vault: High-intensity quasi-monoenergetic neutrons from </a:t>
            </a:r>
            <a:r>
              <a:rPr lang="en-US" sz="2000" baseline="30000" dirty="0" smtClean="0">
                <a:latin typeface="Times New Roman"/>
                <a:cs typeface="Times New Roman"/>
              </a:rPr>
              <a:t>7</a:t>
            </a:r>
            <a:r>
              <a:rPr lang="en-US" sz="2000" dirty="0" smtClean="0">
                <a:latin typeface="Times New Roman"/>
                <a:cs typeface="Times New Roman"/>
              </a:rPr>
              <a:t>Li(p,n)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Neutron dosimetry from fission chamber, </a:t>
            </a:r>
            <a:r>
              <a:rPr lang="en-US" sz="2000" baseline="30000" dirty="0" smtClean="0">
                <a:latin typeface="Times New Roman"/>
                <a:cs typeface="Times New Roman"/>
              </a:rPr>
              <a:t>7</a:t>
            </a:r>
            <a:r>
              <a:rPr lang="en-US" sz="2000" dirty="0" smtClean="0">
                <a:latin typeface="Times New Roman"/>
                <a:cs typeface="Times New Roman"/>
              </a:rPr>
              <a:t>Be production and Cave 2 faraday cup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image114.jpg" descr="88map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500" y="1180829"/>
            <a:ext cx="5651500" cy="5036811"/>
          </a:xfrm>
          <a:prstGeom prst="rect">
            <a:avLst/>
          </a:prstGeom>
          <a:ln/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5753100" y="3931640"/>
            <a:ext cx="673100" cy="228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4892312" y="2831151"/>
            <a:ext cx="1670750" cy="1585600"/>
            <a:chOff x="4892312" y="2831151"/>
            <a:chExt cx="1670750" cy="1585600"/>
          </a:xfrm>
        </p:grpSpPr>
        <p:sp>
          <p:nvSpPr>
            <p:cNvPr id="8" name="Rectangle 7"/>
            <p:cNvSpPr/>
            <p:nvPr/>
          </p:nvSpPr>
          <p:spPr bwMode="auto">
            <a:xfrm rot="20520000">
              <a:off x="5665034" y="4023051"/>
              <a:ext cx="73752" cy="3937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2312" y="2831151"/>
              <a:ext cx="1670750" cy="52322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Li(p,n) neutron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production target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Curved Connector 10"/>
            <p:cNvCxnSpPr>
              <a:stCxn id="9" idx="2"/>
              <a:endCxn id="8" idx="0"/>
            </p:cNvCxnSpPr>
            <p:nvPr/>
          </p:nvCxnSpPr>
          <p:spPr bwMode="auto">
            <a:xfrm rot="5400000">
              <a:off x="5345227" y="3650225"/>
              <a:ext cx="678315" cy="8660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098943" y="4308787"/>
            <a:ext cx="2206707" cy="1845418"/>
            <a:chOff x="4098943" y="4308787"/>
            <a:chExt cx="2206707" cy="1845418"/>
          </a:xfrm>
        </p:grpSpPr>
        <p:sp>
          <p:nvSpPr>
            <p:cNvPr id="13" name="Rectangle 12"/>
            <p:cNvSpPr/>
            <p:nvPr/>
          </p:nvSpPr>
          <p:spPr bwMode="auto">
            <a:xfrm rot="20520000">
              <a:off x="4494731" y="4308787"/>
              <a:ext cx="114757" cy="3937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72595" y="4906665"/>
              <a:ext cx="933055" cy="738664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>
                  <a:solidFill>
                    <a:srgbClr val="FFFFFF"/>
                  </a:solidFill>
                </a:rPr>
                <a:t>238</a:t>
              </a:r>
              <a:r>
                <a:rPr lang="en-US" dirty="0" smtClean="0">
                  <a:solidFill>
                    <a:srgbClr val="FFFFFF"/>
                  </a:solidFill>
                </a:rPr>
                <a:t>U 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fission 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chamber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>
              <a:stCxn id="14" idx="1"/>
              <a:endCxn id="13" idx="2"/>
            </p:cNvCxnSpPr>
            <p:nvPr/>
          </p:nvCxnSpPr>
          <p:spPr bwMode="auto">
            <a:xfrm rot="10800000">
              <a:off x="4612941" y="4692853"/>
              <a:ext cx="759655" cy="583145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 rot="20520000">
              <a:off x="4268337" y="4394347"/>
              <a:ext cx="114757" cy="3937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8943" y="5415541"/>
              <a:ext cx="1062535" cy="738664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Target 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Irradiation</a:t>
              </a:r>
            </a:p>
            <a:p>
              <a:r>
                <a:rPr lang="en-US" dirty="0" smtClean="0">
                  <a:solidFill>
                    <a:srgbClr val="FFFFFF"/>
                  </a:solidFill>
                </a:rPr>
                <a:t>location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31" name="Curved Connector 30"/>
            <p:cNvCxnSpPr>
              <a:stCxn id="29" idx="0"/>
              <a:endCxn id="25" idx="2"/>
            </p:cNvCxnSpPr>
            <p:nvPr/>
          </p:nvCxnSpPr>
          <p:spPr bwMode="auto">
            <a:xfrm rot="16200000" flipV="1">
              <a:off x="4189815" y="4975144"/>
              <a:ext cx="637129" cy="24366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578963" y="1178887"/>
            <a:ext cx="4319454" cy="523220"/>
            <a:chOff x="4578963" y="1178887"/>
            <a:chExt cx="4319454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6359353" y="1178887"/>
              <a:ext cx="2539064" cy="52322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Charged-particle irradiation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Location (TAG target)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Curved Connector 34"/>
            <p:cNvCxnSpPr>
              <a:stCxn id="34" idx="1"/>
            </p:cNvCxnSpPr>
            <p:nvPr/>
          </p:nvCxnSpPr>
          <p:spPr bwMode="auto">
            <a:xfrm rot="10800000" flipV="1">
              <a:off x="4578963" y="1440497"/>
              <a:ext cx="1780390" cy="76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384698" y="2181478"/>
            <a:ext cx="1242335" cy="2016154"/>
            <a:chOff x="3384698" y="2181478"/>
            <a:chExt cx="1242335" cy="2016154"/>
          </a:xfrm>
        </p:grpSpPr>
        <p:sp>
          <p:nvSpPr>
            <p:cNvPr id="40" name="Rectangle 39"/>
            <p:cNvSpPr/>
            <p:nvPr/>
          </p:nvSpPr>
          <p:spPr bwMode="auto">
            <a:xfrm rot="1500000" flipH="1">
              <a:off x="4257194" y="3803932"/>
              <a:ext cx="114757" cy="3937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ea typeface="MS PGothic" pitchFamily="3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84698" y="2181478"/>
              <a:ext cx="1242335" cy="52322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Faraday cup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For p beam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Curved Connector 41"/>
            <p:cNvCxnSpPr>
              <a:stCxn id="41" idx="2"/>
              <a:endCxn id="40" idx="0"/>
            </p:cNvCxnSpPr>
            <p:nvPr/>
          </p:nvCxnSpPr>
          <p:spPr bwMode="auto">
            <a:xfrm rot="16200000" flipH="1">
              <a:off x="3642977" y="3067587"/>
              <a:ext cx="1117677" cy="3918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719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rectorate_template_vg">
  <a:themeElements>
    <a:clrScheme name="directorate_template_v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orate_template_vg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MS PGothic" pitchFamily="34" charset="-128"/>
          </a:defRPr>
        </a:defPPr>
      </a:lstStyle>
    </a:lnDef>
  </a:objectDefaults>
  <a:extraClrSchemeLst>
    <a:extraClrScheme>
      <a:clrScheme name="directorate_template_v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161633</TotalTime>
  <Words>1147</Words>
  <Application>Microsoft Macintosh PowerPoint</Application>
  <PresentationFormat>On-screen Show (4:3)</PresentationFormat>
  <Paragraphs>247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directorate_template_vg</vt:lpstr>
      <vt:lpstr>UC-Berkeley/LBNL Activities (other than NDNCA)</vt:lpstr>
      <vt:lpstr>Our group is engaged in a wide range of compilation, evaluation and experimental activities </vt:lpstr>
      <vt:lpstr>EGAF status update</vt:lpstr>
      <vt:lpstr>After capture we are moving up to inelastic scattering</vt:lpstr>
      <vt:lpstr>Aaron’s been busy… We now have a ENSDF-to-XML parser</vt:lpstr>
      <vt:lpstr>(n,p) measurements can be performed using the High Flux Neutron Generator (HFNG) on campus </vt:lpstr>
      <vt:lpstr>We performed the first activation experiments at the HFNG on a 99.999% 238U foil co-loaded with natIn (80% HPGe data)</vt:lpstr>
      <vt:lpstr>Hot off the presses: Data from 64Zn(n,p)64Cu (t1/2=12.1 h)</vt:lpstr>
      <vt:lpstr>The LBNL 88-Inch cyclotron is well-poised to perform  (p/d/a,x) and (n,x) cross section measurements</vt:lpstr>
      <vt:lpstr>Collaborators on this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09 Labwide Proposal Presentation Template</dc:title>
  <dc:creator>LLNL Institutional Science and Technology Office</dc:creator>
  <cp:lastModifiedBy>Lee Bernstein</cp:lastModifiedBy>
  <cp:revision>1312</cp:revision>
  <cp:lastPrinted>2015-10-28T17:28:58Z</cp:lastPrinted>
  <dcterms:created xsi:type="dcterms:W3CDTF">2012-05-22T20:11:38Z</dcterms:created>
  <dcterms:modified xsi:type="dcterms:W3CDTF">2015-11-06T14:44:27Z</dcterms:modified>
</cp:coreProperties>
</file>