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8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9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7CB3-87C1-4C70-BA29-2E138FA9FC7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FFD8-3CB0-4D5D-B673-9AB1CBF3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UMC</a:t>
            </a:r>
            <a:r>
              <a:rPr lang="en-US" dirty="0" smtClean="0">
                <a:solidFill>
                  <a:srgbClr val="FF0000"/>
                </a:solidFill>
              </a:rPr>
              <a:t>: Unfinished Business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44958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Donald L. Smith </a:t>
            </a:r>
            <a:r>
              <a:rPr lang="en-US" sz="2800" dirty="0" smtClean="0">
                <a:solidFill>
                  <a:schemeClr val="tx1"/>
                </a:solidFill>
              </a:rPr>
              <a:t>(ANL, retired)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Roberto Capote (IAEA)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Denise </a:t>
            </a:r>
            <a:r>
              <a:rPr lang="en-US" sz="2800" dirty="0" err="1" smtClean="0">
                <a:solidFill>
                  <a:schemeClr val="tx1"/>
                </a:solidFill>
              </a:rPr>
              <a:t>Neudecker</a:t>
            </a:r>
            <a:r>
              <a:rPr lang="en-US" sz="2800" dirty="0" smtClean="0">
                <a:solidFill>
                  <a:schemeClr val="tx1"/>
                </a:solidFill>
              </a:rPr>
              <a:t> (LANL)</a:t>
            </a:r>
            <a:endParaRPr lang="en-US" dirty="0"/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CSEWG Meeting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 – 4 November 2015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586789" cy="258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1853" y="4800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80" y="4267200"/>
            <a:ext cx="2077675" cy="131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2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423" y="425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Thoughts on Likelihood Functions </a:t>
            </a:r>
            <a:r>
              <a:rPr lang="en-US" sz="2800" dirty="0">
                <a:solidFill>
                  <a:srgbClr val="FF0000"/>
                </a:solidFill>
              </a:rPr>
              <a:t>L(</a:t>
            </a:r>
            <a:r>
              <a:rPr lang="en-US" sz="2800" b="1" dirty="0" err="1">
                <a:solidFill>
                  <a:srgbClr val="FF0000"/>
                </a:solidFill>
              </a:rPr>
              <a:t>x</a:t>
            </a:r>
            <a:r>
              <a:rPr lang="en-US" sz="2800" dirty="0" err="1">
                <a:solidFill>
                  <a:srgbClr val="FF0000"/>
                </a:solidFill>
              </a:rPr>
              <a:t>|</a:t>
            </a:r>
            <a:r>
              <a:rPr lang="en-US" sz="2800" b="1" dirty="0" err="1">
                <a:solidFill>
                  <a:srgbClr val="FF0000"/>
                </a:solidFill>
                <a:latin typeface="French Script MT" panose="03020402040607040605" pitchFamily="66" charset="0"/>
              </a:rPr>
              <a:t>T</a:t>
            </a:r>
            <a:r>
              <a:rPr lang="en-US" sz="2800" dirty="0" err="1">
                <a:solidFill>
                  <a:srgbClr val="FF0000"/>
                </a:solidFill>
              </a:rPr>
              <a:t>,</a:t>
            </a:r>
            <a:r>
              <a:rPr lang="en-US" sz="2800" b="1" dirty="0" err="1">
                <a:solidFill>
                  <a:srgbClr val="FF0000"/>
                </a:solidFill>
                <a:latin typeface="French Script MT" panose="03020402040607040605" pitchFamily="66" charset="0"/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8189"/>
            <a:ext cx="8686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Available </a:t>
            </a:r>
            <a:r>
              <a:rPr lang="en-US" b="1" dirty="0" smtClean="0">
                <a:solidFill>
                  <a:srgbClr val="00B0F0"/>
                </a:solidFill>
              </a:rPr>
              <a:t>experimental data </a:t>
            </a:r>
            <a:r>
              <a:rPr lang="en-US" dirty="0" smtClean="0"/>
              <a:t>are usually comprised of </a:t>
            </a:r>
            <a:r>
              <a:rPr lang="en-US" b="1" dirty="0" smtClean="0">
                <a:solidFill>
                  <a:srgbClr val="00B0F0"/>
                </a:solidFill>
              </a:rPr>
              <a:t>mean values </a:t>
            </a:r>
            <a:r>
              <a:rPr lang="en-US" dirty="0" smtClean="0"/>
              <a:t>and (far less often) </a:t>
            </a:r>
            <a:r>
              <a:rPr lang="en-US" b="1" dirty="0" err="1" smtClean="0">
                <a:solidFill>
                  <a:srgbClr val="00B0F0"/>
                </a:solidFill>
              </a:rPr>
              <a:t>covariances</a:t>
            </a:r>
            <a:r>
              <a:rPr lang="en-US" dirty="0" smtClean="0"/>
              <a:t>. Therefore, </a:t>
            </a:r>
            <a:r>
              <a:rPr lang="en-US" b="1" dirty="0" smtClean="0">
                <a:solidFill>
                  <a:srgbClr val="00B0F0"/>
                </a:solidFill>
              </a:rPr>
              <a:t>comparisons</a:t>
            </a:r>
            <a:r>
              <a:rPr lang="en-US" dirty="0" smtClean="0"/>
              <a:t> between theoretically </a:t>
            </a:r>
            <a:r>
              <a:rPr lang="en-US" b="1" dirty="0" smtClean="0">
                <a:solidFill>
                  <a:srgbClr val="00B0F0"/>
                </a:solidFill>
              </a:rPr>
              <a:t>calculated observables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experimental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observables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should </a:t>
            </a:r>
            <a:r>
              <a:rPr lang="en-US" b="1" dirty="0" smtClean="0">
                <a:solidFill>
                  <a:srgbClr val="00B0F0"/>
                </a:solidFill>
              </a:rPr>
              <a:t>involve</a:t>
            </a:r>
            <a:r>
              <a:rPr lang="en-US" b="1" dirty="0" smtClean="0"/>
              <a:t> </a:t>
            </a:r>
            <a:r>
              <a:rPr lang="en-US" u="sng" dirty="0" smtClean="0"/>
              <a:t>at most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mean values </a:t>
            </a:r>
            <a:r>
              <a:rPr lang="en-US" dirty="0" smtClean="0"/>
              <a:t>and </a:t>
            </a:r>
            <a:r>
              <a:rPr lang="en-US" b="1" dirty="0" err="1" smtClean="0">
                <a:solidFill>
                  <a:srgbClr val="00B0F0"/>
                </a:solidFill>
              </a:rPr>
              <a:t>covariances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Consequently, the </a:t>
            </a:r>
            <a:r>
              <a:rPr lang="en-US" b="1" dirty="0" smtClean="0">
                <a:solidFill>
                  <a:srgbClr val="00B0F0"/>
                </a:solidFill>
              </a:rPr>
              <a:t>likelihood</a:t>
            </a:r>
            <a:r>
              <a:rPr lang="en-US" dirty="0" smtClean="0"/>
              <a:t> function </a:t>
            </a:r>
            <a:r>
              <a:rPr lang="en-US" dirty="0"/>
              <a:t>L(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 err="1"/>
              <a:t>,</a:t>
            </a:r>
            <a:r>
              <a:rPr lang="en-US" b="1" dirty="0" err="1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), in accordance with </a:t>
            </a:r>
            <a:r>
              <a:rPr lang="en-US" b="1" dirty="0" smtClean="0">
                <a:solidFill>
                  <a:srgbClr val="00B0F0"/>
                </a:solidFill>
              </a:rPr>
              <a:t>Maximum Entropy</a:t>
            </a:r>
            <a:r>
              <a:rPr lang="en-US" dirty="0" smtClean="0"/>
              <a:t>, should be an appropriately constructed </a:t>
            </a:r>
            <a:r>
              <a:rPr lang="en-US" b="1" dirty="0" smtClean="0">
                <a:solidFill>
                  <a:srgbClr val="00B0F0"/>
                </a:solidFill>
              </a:rPr>
              <a:t>normal probability</a:t>
            </a:r>
            <a:r>
              <a:rPr lang="en-US" b="1" dirty="0" smtClean="0"/>
              <a:t> </a:t>
            </a:r>
            <a:r>
              <a:rPr lang="en-US" dirty="0" smtClean="0"/>
              <a:t>function. In particular, it should have the form:</a:t>
            </a:r>
          </a:p>
          <a:p>
            <a:pPr algn="ctr"/>
            <a:r>
              <a:rPr lang="en-US" dirty="0"/>
              <a:t>L(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 err="1"/>
              <a:t>,</a:t>
            </a:r>
            <a:r>
              <a:rPr lang="en-US" b="1" dirty="0" err="1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= </a:t>
            </a:r>
            <a:r>
              <a:rPr lang="en-US" dirty="0"/>
              <a:t>C </a:t>
            </a:r>
            <a:r>
              <a:rPr lang="en-US" dirty="0" err="1"/>
              <a:t>exp</a:t>
            </a:r>
            <a:r>
              <a:rPr lang="en-US" dirty="0"/>
              <a:t> </a:t>
            </a:r>
            <a:r>
              <a:rPr lang="en-US" dirty="0" smtClean="0"/>
              <a:t>{-(½)[(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dirty="0" err="1" smtClean="0"/>
              <a:t>y</a:t>
            </a:r>
            <a:r>
              <a:rPr lang="en-US" baseline="-25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r>
              <a:rPr lang="en-US" baseline="-25000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dirty="0" err="1" smtClean="0"/>
              <a:t>y</a:t>
            </a:r>
            <a:r>
              <a:rPr lang="en-US" baseline="-25000" dirty="0" err="1"/>
              <a:t>E</a:t>
            </a:r>
            <a:r>
              <a:rPr lang="en-US" dirty="0" smtClean="0"/>
              <a:t>)]}     </a:t>
            </a:r>
            <a:r>
              <a:rPr lang="en-US" dirty="0"/>
              <a:t>(C is a normalization constant</a:t>
            </a:r>
            <a:r>
              <a:rPr lang="en-US" dirty="0" smtClean="0"/>
              <a:t>)</a:t>
            </a:r>
          </a:p>
          <a:p>
            <a:endParaRPr lang="en-US" sz="1200" u="sng" dirty="0" smtClean="0"/>
          </a:p>
          <a:p>
            <a:r>
              <a:rPr lang="en-US" u="sng" dirty="0" smtClean="0"/>
              <a:t>Note</a:t>
            </a:r>
            <a:r>
              <a:rPr lang="en-US" dirty="0" smtClean="0"/>
              <a:t>: </a:t>
            </a:r>
            <a:r>
              <a:rPr lang="en-US" b="1" dirty="0" err="1"/>
              <a:t>y</a:t>
            </a:r>
            <a:r>
              <a:rPr lang="en-US" baseline="-25000" dirty="0" err="1"/>
              <a:t>E</a:t>
            </a:r>
            <a:r>
              <a:rPr lang="en-US" dirty="0" smtClean="0"/>
              <a:t> is an </a:t>
            </a:r>
            <a:r>
              <a:rPr lang="en-US" b="1" dirty="0" smtClean="0">
                <a:solidFill>
                  <a:srgbClr val="00B0F0"/>
                </a:solidFill>
              </a:rPr>
              <a:t>experimental data vector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00B0F0"/>
                </a:solidFill>
              </a:rPr>
              <a:t>covariance matrix </a:t>
            </a:r>
            <a:r>
              <a:rPr lang="en-US" b="1" dirty="0"/>
              <a:t>V</a:t>
            </a:r>
            <a:r>
              <a:rPr lang="en-US" baseline="-25000" dirty="0"/>
              <a:t>E</a:t>
            </a:r>
            <a:r>
              <a:rPr lang="en-US" dirty="0" smtClean="0"/>
              <a:t>. Furthermore, </a:t>
            </a:r>
            <a:r>
              <a:rPr lang="en-US" b="1" dirty="0" smtClean="0"/>
              <a:t>y</a:t>
            </a:r>
            <a:r>
              <a:rPr lang="en-US" dirty="0" smtClean="0"/>
              <a:t> =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), since what is measured (</a:t>
            </a:r>
            <a:r>
              <a:rPr lang="en-US" b="1" dirty="0" smtClean="0"/>
              <a:t>y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00B0F0"/>
                </a:solidFill>
              </a:rPr>
              <a:t>may not correspond </a:t>
            </a:r>
            <a:r>
              <a:rPr lang="en-US" dirty="0" smtClean="0"/>
              <a:t>directly to the </a:t>
            </a:r>
            <a:r>
              <a:rPr lang="en-US" b="1" dirty="0" smtClean="0">
                <a:solidFill>
                  <a:srgbClr val="00B0F0"/>
                </a:solidFill>
              </a:rPr>
              <a:t>observable parameters 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that are being considered. The function collection “</a:t>
            </a:r>
            <a:r>
              <a:rPr lang="en-US" b="1" dirty="0" smtClean="0"/>
              <a:t>f</a:t>
            </a:r>
            <a:r>
              <a:rPr lang="en-US" dirty="0" smtClean="0"/>
              <a:t>” establishes how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y</a:t>
            </a:r>
            <a:r>
              <a:rPr lang="en-US" dirty="0" smtClean="0"/>
              <a:t> are related.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may be very </a:t>
            </a:r>
            <a:r>
              <a:rPr lang="en-US" b="1" dirty="0" smtClean="0">
                <a:solidFill>
                  <a:srgbClr val="00B0F0"/>
                </a:solidFill>
              </a:rPr>
              <a:t>difficult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B0F0"/>
                </a:solidFill>
              </a:rPr>
              <a:t>construct</a:t>
            </a:r>
            <a:r>
              <a:rPr lang="en-US" dirty="0" smtClean="0"/>
              <a:t> a </a:t>
            </a:r>
            <a:r>
              <a:rPr lang="en-US" dirty="0" smtClean="0"/>
              <a:t>rigorous </a:t>
            </a:r>
            <a:r>
              <a:rPr lang="en-US" b="1" dirty="0" smtClean="0">
                <a:solidFill>
                  <a:srgbClr val="00B0F0"/>
                </a:solidFill>
              </a:rPr>
              <a:t>likelihood function </a:t>
            </a:r>
            <a:r>
              <a:rPr lang="en-US" dirty="0"/>
              <a:t>L(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 err="1"/>
              <a:t>,</a:t>
            </a:r>
            <a:r>
              <a:rPr lang="en-US" b="1" dirty="0" err="1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in any given situation due to one or more of the following limitations: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00B0F0"/>
                </a:solidFill>
              </a:rPr>
              <a:t>incomplete data</a:t>
            </a:r>
            <a:r>
              <a:rPr lang="en-US" dirty="0" smtClean="0"/>
              <a:t>, ii) </a:t>
            </a:r>
            <a:r>
              <a:rPr lang="en-US" b="1" dirty="0" smtClean="0">
                <a:solidFill>
                  <a:srgbClr val="00B0F0"/>
                </a:solidFill>
              </a:rPr>
              <a:t>discrepant</a:t>
            </a:r>
            <a:r>
              <a:rPr lang="en-US" dirty="0" smtClean="0"/>
              <a:t> </a:t>
            </a:r>
            <a:r>
              <a:rPr lang="en-US" dirty="0"/>
              <a:t>(wrong) </a:t>
            </a:r>
            <a:r>
              <a:rPr lang="en-US" b="1" dirty="0" smtClean="0">
                <a:solidFill>
                  <a:srgbClr val="00B0F0"/>
                </a:solidFill>
              </a:rPr>
              <a:t>data</a:t>
            </a:r>
            <a:r>
              <a:rPr lang="en-US" dirty="0" smtClean="0"/>
              <a:t>, iii) </a:t>
            </a:r>
            <a:r>
              <a:rPr lang="en-US" b="1" dirty="0" smtClean="0">
                <a:solidFill>
                  <a:srgbClr val="00B0F0"/>
                </a:solidFill>
              </a:rPr>
              <a:t>weak sensitivity </a:t>
            </a:r>
            <a:r>
              <a:rPr lang="en-US" dirty="0" smtClean="0"/>
              <a:t>relationships between the data (</a:t>
            </a:r>
            <a:r>
              <a:rPr lang="en-US" b="1" dirty="0" smtClean="0"/>
              <a:t>y</a:t>
            </a:r>
            <a:r>
              <a:rPr lang="en-US" dirty="0" smtClean="0"/>
              <a:t>) and parameters of interest (</a:t>
            </a:r>
            <a:r>
              <a:rPr lang="en-US" b="1" dirty="0" smtClean="0"/>
              <a:t>x</a:t>
            </a:r>
            <a:r>
              <a:rPr lang="en-US" dirty="0" smtClean="0"/>
              <a:t>), and iv) </a:t>
            </a:r>
            <a:r>
              <a:rPr lang="en-US" dirty="0" smtClean="0"/>
              <a:t>excessive </a:t>
            </a:r>
            <a:r>
              <a:rPr lang="en-US" b="1" dirty="0" smtClean="0">
                <a:solidFill>
                  <a:srgbClr val="00B0F0"/>
                </a:solidFill>
              </a:rPr>
              <a:t>computational overhead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8828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Alternatives</a:t>
            </a:r>
            <a:r>
              <a:rPr lang="en-US" dirty="0"/>
              <a:t>: </a:t>
            </a:r>
            <a:r>
              <a:rPr lang="en-US" dirty="0" smtClean="0"/>
              <a:t>Because of </a:t>
            </a:r>
            <a:r>
              <a:rPr lang="en-US" dirty="0"/>
              <a:t>these </a:t>
            </a:r>
            <a:r>
              <a:rPr lang="en-US" b="1" dirty="0">
                <a:solidFill>
                  <a:srgbClr val="00B0F0"/>
                </a:solidFill>
              </a:rPr>
              <a:t>limitations</a:t>
            </a:r>
            <a:r>
              <a:rPr lang="en-US" dirty="0"/>
              <a:t>, some </a:t>
            </a:r>
            <a:r>
              <a:rPr lang="en-US" dirty="0" smtClean="0"/>
              <a:t>investigators (notably </a:t>
            </a:r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err="1" smtClean="0">
                <a:solidFill>
                  <a:srgbClr val="FF0000"/>
                </a:solidFill>
              </a:rPr>
              <a:t>Koning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D. </a:t>
            </a:r>
            <a:r>
              <a:rPr lang="en-US" dirty="0" err="1" smtClean="0">
                <a:solidFill>
                  <a:srgbClr val="FF0000"/>
                </a:solidFill>
              </a:rPr>
              <a:t>Rochman</a:t>
            </a:r>
            <a:r>
              <a:rPr lang="en-US" dirty="0" smtClean="0"/>
              <a:t>) for </a:t>
            </a:r>
            <a:r>
              <a:rPr lang="en-US" b="1" dirty="0" smtClean="0">
                <a:solidFill>
                  <a:srgbClr val="00B0F0"/>
                </a:solidFill>
              </a:rPr>
              <a:t>pragmatic reasons</a:t>
            </a:r>
            <a:r>
              <a:rPr lang="en-US" dirty="0" smtClean="0"/>
              <a:t> have investigated using simpler </a:t>
            </a:r>
            <a:r>
              <a:rPr lang="en-US" b="1" dirty="0" smtClean="0">
                <a:solidFill>
                  <a:srgbClr val="00B0F0"/>
                </a:solidFill>
              </a:rPr>
              <a:t>alternative </a:t>
            </a:r>
            <a:r>
              <a:rPr lang="en-US" b="1" dirty="0">
                <a:solidFill>
                  <a:srgbClr val="00B0F0"/>
                </a:solidFill>
              </a:rPr>
              <a:t>likelihood </a:t>
            </a:r>
            <a:r>
              <a:rPr lang="en-US" dirty="0" smtClean="0"/>
              <a:t>functions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L(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 err="1"/>
              <a:t>,</a:t>
            </a:r>
            <a:r>
              <a:rPr lang="en-US" b="1" dirty="0" err="1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3706" y="5157756"/>
            <a:ext cx="38862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Unfinished Business</a:t>
            </a:r>
          </a:p>
          <a:p>
            <a:pPr algn="ctr"/>
            <a:endParaRPr lang="en-US" sz="10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impact of experimental data quality and availability on applications of UMC needs to be investigated thoroughly.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Improve experimental </a:t>
            </a:r>
            <a:r>
              <a:rPr lang="en-US" sz="1600" dirty="0" smtClean="0"/>
              <a:t>covariance data.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9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 UMC Approach at a Crossroads?</a:t>
            </a:r>
          </a:p>
          <a:p>
            <a:pPr algn="ctr"/>
            <a:endParaRPr lang="en-US" sz="1200" dirty="0" smtClean="0"/>
          </a:p>
          <a:p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/>
              <a:t>There are unresolved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technical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issues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and unanswered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questions</a:t>
            </a:r>
            <a:r>
              <a:rPr lang="en-US" sz="2400" dirty="0" smtClean="0"/>
              <a:t>. The </a:t>
            </a:r>
            <a:r>
              <a:rPr lang="en-US" sz="2400" b="1" dirty="0" smtClean="0">
                <a:solidFill>
                  <a:srgbClr val="00B0F0"/>
                </a:solidFill>
              </a:rPr>
              <a:t>way forward </a:t>
            </a:r>
            <a:r>
              <a:rPr lang="en-US" sz="2400" dirty="0" smtClean="0"/>
              <a:t>to further develop UMC must be </a:t>
            </a:r>
            <a:r>
              <a:rPr lang="en-US" sz="2400" b="1" dirty="0" smtClean="0">
                <a:solidFill>
                  <a:srgbClr val="00B0F0"/>
                </a:solidFill>
              </a:rPr>
              <a:t>clarified</a:t>
            </a:r>
            <a:r>
              <a:rPr lang="en-US" sz="2400" dirty="0" smtClean="0"/>
              <a:t>.</a:t>
            </a:r>
          </a:p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Would </a:t>
            </a:r>
            <a:r>
              <a:rPr lang="en-US" sz="2400" b="1" dirty="0" smtClean="0">
                <a:solidFill>
                  <a:srgbClr val="00B0F0"/>
                </a:solidFill>
              </a:rPr>
              <a:t>UMC-G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UMC-B</a:t>
            </a:r>
            <a:r>
              <a:rPr lang="en-US" sz="2400" dirty="0" smtClean="0"/>
              <a:t> be truly </a:t>
            </a:r>
            <a:r>
              <a:rPr lang="en-US" sz="2400" b="1" dirty="0" smtClean="0">
                <a:solidFill>
                  <a:srgbClr val="00B0F0"/>
                </a:solidFill>
              </a:rPr>
              <a:t>comparable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if </a:t>
            </a:r>
            <a:r>
              <a:rPr lang="en-US" sz="2400" b="1" i="1" dirty="0">
                <a:solidFill>
                  <a:srgbClr val="00B0F0"/>
                </a:solidFill>
              </a:rPr>
              <a:t>p</a:t>
            </a:r>
            <a:r>
              <a:rPr lang="en-US" sz="2400" b="1" baseline="-25000" dirty="0">
                <a:solidFill>
                  <a:srgbClr val="00B0F0"/>
                </a:solidFill>
              </a:rPr>
              <a:t>0</a:t>
            </a:r>
            <a:r>
              <a:rPr lang="en-US" sz="2400" b="1" dirty="0">
                <a:solidFill>
                  <a:srgbClr val="00B0F0"/>
                </a:solidFill>
              </a:rPr>
              <a:t>(</a:t>
            </a:r>
            <a:r>
              <a:rPr lang="en-US" sz="2400" b="1" dirty="0" err="1">
                <a:solidFill>
                  <a:srgbClr val="00B0F0"/>
                </a:solidFill>
              </a:rPr>
              <a:t>x|</a:t>
            </a:r>
            <a:r>
              <a:rPr lang="en-US" sz="2400" b="1" dirty="0" err="1">
                <a:solidFill>
                  <a:srgbClr val="00B0F0"/>
                </a:solidFill>
                <a:latin typeface="French Script MT" panose="03020402040607040605" pitchFamily="66" charset="0"/>
              </a:rPr>
              <a:t>T</a:t>
            </a:r>
            <a:r>
              <a:rPr lang="en-US" sz="2400" b="1" dirty="0">
                <a:solidFill>
                  <a:srgbClr val="00B0F0"/>
                </a:solidFill>
              </a:rPr>
              <a:t>) </a:t>
            </a:r>
            <a:r>
              <a:rPr lang="en-US" sz="2400" dirty="0" smtClean="0"/>
              <a:t>could be expressed exactly as an </a:t>
            </a:r>
            <a:r>
              <a:rPr lang="en-US" sz="2400" b="1" dirty="0" smtClean="0">
                <a:solidFill>
                  <a:srgbClr val="00B0F0"/>
                </a:solidFill>
              </a:rPr>
              <a:t>analytical function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Can more </a:t>
            </a:r>
            <a:r>
              <a:rPr lang="en-US" sz="2400" b="1" dirty="0" smtClean="0">
                <a:solidFill>
                  <a:srgbClr val="00B0F0"/>
                </a:solidFill>
              </a:rPr>
              <a:t>sophisticated</a:t>
            </a:r>
            <a:r>
              <a:rPr lang="en-US" sz="2400" dirty="0" smtClean="0"/>
              <a:t> analytical function </a:t>
            </a:r>
            <a:r>
              <a:rPr lang="en-US" sz="2400" b="1" dirty="0" smtClean="0">
                <a:solidFill>
                  <a:srgbClr val="00B0F0"/>
                </a:solidFill>
              </a:rPr>
              <a:t>approximations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to a MC prior than the normal distribution be found (e.g., </a:t>
            </a:r>
            <a:r>
              <a:rPr lang="en-US" sz="2400" b="1" dirty="0" smtClean="0">
                <a:solidFill>
                  <a:srgbClr val="00B0F0"/>
                </a:solidFill>
              </a:rPr>
              <a:t>UMC-G Plus</a:t>
            </a:r>
            <a:r>
              <a:rPr lang="en-US" sz="2400" dirty="0" smtClean="0"/>
              <a:t>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Are the available </a:t>
            </a:r>
            <a:r>
              <a:rPr lang="en-US" sz="2400" b="1" dirty="0" smtClean="0">
                <a:solidFill>
                  <a:srgbClr val="00B0F0"/>
                </a:solidFill>
              </a:rPr>
              <a:t>experimental data </a:t>
            </a:r>
            <a:r>
              <a:rPr lang="en-US" sz="2400" dirty="0" smtClean="0"/>
              <a:t>sufficiently </a:t>
            </a:r>
            <a:r>
              <a:rPr lang="en-US" sz="2400" b="1" dirty="0" smtClean="0">
                <a:solidFill>
                  <a:srgbClr val="00B0F0"/>
                </a:solidFill>
              </a:rPr>
              <a:t>accurate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comprehensive</a:t>
            </a:r>
            <a:r>
              <a:rPr lang="en-US" sz="2400" dirty="0" smtClean="0"/>
              <a:t> to be useful in practice for </a:t>
            </a:r>
            <a:r>
              <a:rPr lang="en-US" sz="2400" b="1" dirty="0" smtClean="0">
                <a:solidFill>
                  <a:srgbClr val="00B0F0"/>
                </a:solidFill>
              </a:rPr>
              <a:t>applying UMC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b="1" dirty="0" smtClean="0">
                <a:solidFill>
                  <a:srgbClr val="00B0F0"/>
                </a:solidFill>
              </a:rPr>
              <a:t>better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theoretical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models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be developed to </a:t>
            </a:r>
            <a:r>
              <a:rPr lang="en-US" sz="2400" b="1" dirty="0" smtClean="0">
                <a:solidFill>
                  <a:srgbClr val="00B0F0"/>
                </a:solidFill>
              </a:rPr>
              <a:t>reduce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00B0F0"/>
                </a:solidFill>
              </a:rPr>
              <a:t>discrepancies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between </a:t>
            </a:r>
            <a:r>
              <a:rPr lang="en-US" sz="2400" b="1" dirty="0" smtClean="0">
                <a:solidFill>
                  <a:srgbClr val="00B0F0"/>
                </a:solidFill>
              </a:rPr>
              <a:t>theory</a:t>
            </a:r>
            <a:r>
              <a:rPr lang="en-US" sz="2400" dirty="0" smtClean="0"/>
              <a:t> and quality </a:t>
            </a:r>
            <a:r>
              <a:rPr lang="en-US" sz="2400" b="1" dirty="0" smtClean="0">
                <a:solidFill>
                  <a:srgbClr val="00B0F0"/>
                </a:solidFill>
              </a:rPr>
              <a:t>experimental data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If not, can </a:t>
            </a:r>
            <a:r>
              <a:rPr lang="en-US" sz="2400" b="1" dirty="0" smtClean="0">
                <a:solidFill>
                  <a:srgbClr val="00B0F0"/>
                </a:solidFill>
              </a:rPr>
              <a:t>model-defects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formalisms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be developed as practical measures to </a:t>
            </a:r>
            <a:r>
              <a:rPr lang="en-US" sz="2400" b="1" dirty="0" smtClean="0">
                <a:solidFill>
                  <a:srgbClr val="00B0F0"/>
                </a:solidFill>
              </a:rPr>
              <a:t>cope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with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model vs. experimental data </a:t>
            </a:r>
            <a:r>
              <a:rPr lang="en-US" sz="2400" b="1" dirty="0" smtClean="0">
                <a:solidFill>
                  <a:srgbClr val="00B0F0"/>
                </a:solidFill>
              </a:rPr>
              <a:t>discrepancies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How much </a:t>
            </a:r>
            <a:r>
              <a:rPr lang="en-US" sz="2400" dirty="0" smtClean="0"/>
              <a:t>extra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“value” </a:t>
            </a:r>
            <a:r>
              <a:rPr lang="en-US" sz="2400" dirty="0" smtClean="0"/>
              <a:t>does </a:t>
            </a:r>
            <a:r>
              <a:rPr lang="en-US" sz="2400" b="1" dirty="0" smtClean="0">
                <a:solidFill>
                  <a:srgbClr val="00B0F0"/>
                </a:solidFill>
              </a:rPr>
              <a:t>UMC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contribute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B0F0"/>
                </a:solidFill>
              </a:rPr>
              <a:t>compared </a:t>
            </a:r>
            <a:r>
              <a:rPr lang="en-US" sz="2400" dirty="0" smtClean="0"/>
              <a:t>with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GLSQ</a:t>
            </a:r>
            <a:r>
              <a:rPr lang="en-US" sz="2400" dirty="0" smtClean="0"/>
              <a:t>, to justify the additional </a:t>
            </a:r>
            <a:r>
              <a:rPr lang="en-US" sz="2400" b="1" dirty="0" smtClean="0">
                <a:solidFill>
                  <a:srgbClr val="00B0F0"/>
                </a:solidFill>
              </a:rPr>
              <a:t>effort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computational burden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106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25" y="21753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lackadder ITC" panose="04020505051007020D02" pitchFamily="82" charset="0"/>
              </a:rPr>
              <a:t>The End</a:t>
            </a:r>
            <a:endParaRPr lang="en-US" sz="4800" dirty="0">
              <a:latin typeface="Blackadder ITC" panose="04020505051007020D02" pitchFamily="82" charset="0"/>
            </a:endParaRPr>
          </a:p>
        </p:txBody>
      </p:sp>
      <p:pic>
        <p:nvPicPr>
          <p:cNvPr id="1027" name="Picture 3" descr="C:\Users\donsmith\AppData\Local\Microsoft\Windows\INetCache\IE\51PCWCK0\Stop_sign_-_no_shad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1588241" cy="15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67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247135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UMC</a:t>
            </a:r>
          </a:p>
          <a:p>
            <a:pPr algn="ctr"/>
            <a:r>
              <a:rPr lang="en-US" sz="2400" i="1" dirty="0" smtClean="0"/>
              <a:t>Unified Monte Carlo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The Concept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Assume that </a:t>
            </a:r>
            <a:r>
              <a:rPr lang="en-US" sz="2400" b="1" dirty="0" smtClean="0">
                <a:solidFill>
                  <a:srgbClr val="00B0F0"/>
                </a:solidFill>
              </a:rPr>
              <a:t>knowledge </a:t>
            </a:r>
            <a:r>
              <a:rPr lang="en-US" sz="2400" dirty="0" smtClean="0"/>
              <a:t>about a set of nuclear </a:t>
            </a:r>
            <a:r>
              <a:rPr lang="en-US" sz="2400" b="1" dirty="0" smtClean="0">
                <a:solidFill>
                  <a:srgbClr val="00B0F0"/>
                </a:solidFill>
              </a:rPr>
              <a:t>observable </a:t>
            </a:r>
            <a:r>
              <a:rPr lang="en-US" sz="2400" b="1" dirty="0">
                <a:solidFill>
                  <a:srgbClr val="00B0F0"/>
                </a:solidFill>
              </a:rPr>
              <a:t>parameters</a:t>
            </a:r>
            <a:r>
              <a:rPr lang="en-US" sz="2400" dirty="0"/>
              <a:t> </a:t>
            </a:r>
            <a:r>
              <a:rPr lang="en-US" sz="2400" dirty="0" smtClean="0"/>
              <a:t>employed in nuclear system analyses can be represented by a multi-variate master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probability function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function should be </a:t>
            </a:r>
            <a:r>
              <a:rPr lang="en-US" sz="2400" b="1" dirty="0" smtClean="0">
                <a:solidFill>
                  <a:srgbClr val="00B0F0"/>
                </a:solidFill>
              </a:rPr>
              <a:t>constructed</a:t>
            </a:r>
            <a:r>
              <a:rPr lang="en-US" sz="2400" dirty="0" smtClean="0"/>
              <a:t> by incorporating the best available information from </a:t>
            </a:r>
            <a:r>
              <a:rPr lang="en-US" sz="2400" b="1" dirty="0" smtClean="0">
                <a:solidFill>
                  <a:srgbClr val="00B0F0"/>
                </a:solidFill>
              </a:rPr>
              <a:t>theory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experiments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master function is then sampled using </a:t>
            </a:r>
            <a:r>
              <a:rPr lang="en-US" sz="2400" b="1" dirty="0" smtClean="0">
                <a:solidFill>
                  <a:srgbClr val="00B0F0"/>
                </a:solidFill>
              </a:rPr>
              <a:t>Monte Carlo</a:t>
            </a:r>
            <a:r>
              <a:rPr lang="en-US" sz="2400" b="1" dirty="0" smtClean="0"/>
              <a:t> </a:t>
            </a:r>
            <a:r>
              <a:rPr lang="en-US" sz="2400" dirty="0" smtClean="0"/>
              <a:t>methods to generate a </a:t>
            </a:r>
            <a:r>
              <a:rPr lang="en-US" sz="2400" b="1" dirty="0" smtClean="0">
                <a:solidFill>
                  <a:srgbClr val="00B0F0"/>
                </a:solidFill>
              </a:rPr>
              <a:t>Markov Chain </a:t>
            </a:r>
            <a:r>
              <a:rPr lang="en-US" sz="2400" dirty="0" smtClean="0"/>
              <a:t>of  </a:t>
            </a:r>
            <a:r>
              <a:rPr lang="en-US" sz="2400" b="1" dirty="0" smtClean="0">
                <a:solidFill>
                  <a:srgbClr val="00B0F0"/>
                </a:solidFill>
              </a:rPr>
              <a:t>random</a:t>
            </a:r>
            <a:r>
              <a:rPr lang="en-US" sz="2400" dirty="0" smtClean="0"/>
              <a:t> observable parameter </a:t>
            </a:r>
            <a:r>
              <a:rPr lang="en-US" sz="2400" b="1" dirty="0" smtClean="0">
                <a:solidFill>
                  <a:srgbClr val="00B0F0"/>
                </a:solidFill>
              </a:rPr>
              <a:t>vectors</a:t>
            </a:r>
            <a:r>
              <a:rPr lang="en-US" sz="2400" dirty="0" smtClean="0"/>
              <a:t> that ultimately can </a:t>
            </a:r>
            <a:r>
              <a:rPr lang="en-US" sz="2400" dirty="0"/>
              <a:t>be </a:t>
            </a:r>
            <a:r>
              <a:rPr lang="en-US" sz="2400" dirty="0" smtClean="0"/>
              <a:t>employed for a variety of </a:t>
            </a:r>
            <a:r>
              <a:rPr lang="en-US" sz="2400" b="1" dirty="0" smtClean="0">
                <a:solidFill>
                  <a:srgbClr val="00B0F0"/>
                </a:solidFill>
              </a:rPr>
              <a:t>practical applications</a:t>
            </a:r>
            <a:r>
              <a:rPr lang="en-US" sz="2400" dirty="0" smtClean="0"/>
              <a:t> such as generating </a:t>
            </a:r>
            <a:r>
              <a:rPr lang="en-US" sz="2400" b="1" dirty="0" smtClean="0">
                <a:solidFill>
                  <a:srgbClr val="00B0F0"/>
                </a:solidFill>
              </a:rPr>
              <a:t>evaluations</a:t>
            </a:r>
            <a:r>
              <a:rPr lang="en-US" sz="2400" dirty="0" smtClean="0"/>
              <a:t> and analyzing the </a:t>
            </a:r>
            <a:r>
              <a:rPr lang="en-US" sz="2400" b="1" dirty="0" smtClean="0">
                <a:solidFill>
                  <a:srgbClr val="00B0F0"/>
                </a:solidFill>
              </a:rPr>
              <a:t>behavior</a:t>
            </a:r>
            <a:r>
              <a:rPr lang="en-US" sz="2400" dirty="0" smtClean="0"/>
              <a:t> of derived nuclear </a:t>
            </a:r>
            <a:r>
              <a:rPr lang="en-US" sz="2400" b="1" dirty="0" smtClean="0">
                <a:solidFill>
                  <a:srgbClr val="00B0F0"/>
                </a:solidFill>
              </a:rPr>
              <a:t>system parameters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81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Master Probability Density Function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Bayes Theorem:  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|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T</a:t>
            </a:r>
            <a:r>
              <a:rPr lang="en-US" sz="2400" dirty="0" err="1" smtClean="0"/>
              <a:t>,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E</a:t>
            </a:r>
            <a:r>
              <a:rPr lang="en-US" sz="2400" dirty="0" smtClean="0"/>
              <a:t>) =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(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|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) L(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|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T</a:t>
            </a:r>
            <a:r>
              <a:rPr lang="en-US" sz="2400" dirty="0" err="1" smtClean="0"/>
              <a:t>,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E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b="1" dirty="0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” signifies </a:t>
            </a:r>
            <a:r>
              <a:rPr lang="en-US" sz="2400" b="1" dirty="0" smtClean="0">
                <a:solidFill>
                  <a:srgbClr val="00B0F0"/>
                </a:solidFill>
              </a:rPr>
              <a:t>prior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information based on </a:t>
            </a:r>
            <a:r>
              <a:rPr lang="en-US" sz="2400" b="1" dirty="0" smtClean="0">
                <a:solidFill>
                  <a:srgbClr val="00B0F0"/>
                </a:solidFill>
              </a:rPr>
              <a:t>theory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smtClean="0"/>
              <a:t>modeling).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b="1" dirty="0" smtClean="0">
                <a:latin typeface="French Script MT" panose="03020402040607040605" pitchFamily="66" charset="0"/>
              </a:rPr>
              <a:t>E</a:t>
            </a:r>
            <a:r>
              <a:rPr lang="en-US" sz="2400" dirty="0" smtClean="0"/>
              <a:t>” denotes </a:t>
            </a:r>
            <a:r>
              <a:rPr lang="en-US" sz="2400" u="sng" dirty="0" smtClean="0"/>
              <a:t>independent</a:t>
            </a:r>
            <a:r>
              <a:rPr lang="en-US" sz="2400" dirty="0" smtClean="0"/>
              <a:t> information from </a:t>
            </a:r>
            <a:r>
              <a:rPr lang="en-US" sz="2400" b="1" dirty="0" smtClean="0">
                <a:solidFill>
                  <a:srgbClr val="00B0F0"/>
                </a:solidFill>
              </a:rPr>
              <a:t>experiments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that serves to </a:t>
            </a:r>
            <a:r>
              <a:rPr lang="en-US" sz="2400" b="1" dirty="0" smtClean="0">
                <a:solidFill>
                  <a:srgbClr val="00B0F0"/>
                </a:solidFill>
              </a:rPr>
              <a:t>improve</a:t>
            </a:r>
            <a:r>
              <a:rPr lang="en-US" sz="2400" dirty="0" smtClean="0"/>
              <a:t> (or augment) prior theoretical knowledge </a:t>
            </a:r>
            <a:r>
              <a:rPr lang="en-US" sz="2400" b="1" dirty="0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b="1" dirty="0" smtClean="0"/>
              <a:t>x</a:t>
            </a:r>
            <a:r>
              <a:rPr lang="en-US" sz="2400" dirty="0" smtClean="0"/>
              <a:t>” represents </a:t>
            </a:r>
            <a:r>
              <a:rPr lang="en-US" sz="2400" b="1" dirty="0" smtClean="0">
                <a:solidFill>
                  <a:srgbClr val="00B0F0"/>
                </a:solidFill>
              </a:rPr>
              <a:t>random vectors </a:t>
            </a:r>
            <a:r>
              <a:rPr lang="en-US" sz="2400" dirty="0" smtClean="0"/>
              <a:t>corresponding to possible values of the nuclear </a:t>
            </a:r>
            <a:r>
              <a:rPr lang="en-US" sz="2400" b="1" dirty="0" smtClean="0">
                <a:solidFill>
                  <a:srgbClr val="00B0F0"/>
                </a:solidFill>
              </a:rPr>
              <a:t>observables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(e.g., cross sections).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prior</a:t>
            </a:r>
            <a:r>
              <a:rPr lang="en-US" sz="2400" dirty="0" smtClean="0"/>
              <a:t> </a:t>
            </a:r>
            <a:r>
              <a:rPr lang="en-US" sz="2400" dirty="0"/>
              <a:t>probability function </a:t>
            </a:r>
            <a:r>
              <a:rPr lang="en-US" sz="2400" b="1" i="1" dirty="0" smtClean="0">
                <a:solidFill>
                  <a:srgbClr val="00B0F0"/>
                </a:solidFill>
              </a:rPr>
              <a:t>p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0</a:t>
            </a:r>
            <a:r>
              <a:rPr lang="en-US" sz="2400" b="1" dirty="0" smtClean="0"/>
              <a:t> </a:t>
            </a:r>
            <a:r>
              <a:rPr lang="en-US" sz="2400" dirty="0" smtClean="0"/>
              <a:t>is based on </a:t>
            </a:r>
            <a:r>
              <a:rPr lang="en-US" sz="2400" b="1" dirty="0" smtClean="0">
                <a:solidFill>
                  <a:srgbClr val="00B0F0"/>
                </a:solidFill>
              </a:rPr>
              <a:t>theory</a:t>
            </a:r>
            <a:r>
              <a:rPr lang="en-US" sz="2400" dirty="0" smtClean="0"/>
              <a:t>, </a:t>
            </a:r>
            <a:r>
              <a:rPr lang="en-US" sz="2400" dirty="0" smtClean="0"/>
              <a:t>while </a:t>
            </a:r>
            <a:r>
              <a:rPr lang="en-US" sz="2400" b="1" dirty="0" smtClean="0">
                <a:solidFill>
                  <a:srgbClr val="00B0F0"/>
                </a:solidFill>
              </a:rPr>
              <a:t>likelihood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L</a:t>
            </a:r>
            <a:r>
              <a:rPr lang="en-US" sz="2400" dirty="0" smtClean="0"/>
              <a:t> is a probability function that </a:t>
            </a:r>
            <a:r>
              <a:rPr lang="en-US" sz="2400" b="1" dirty="0" smtClean="0">
                <a:solidFill>
                  <a:srgbClr val="00B0F0"/>
                </a:solidFill>
              </a:rPr>
              <a:t>quantifies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00B0F0"/>
                </a:solidFill>
              </a:rPr>
              <a:t>consistency</a:t>
            </a:r>
            <a:r>
              <a:rPr lang="en-US" sz="2400" dirty="0" smtClean="0"/>
              <a:t> of data from </a:t>
            </a:r>
            <a:r>
              <a:rPr lang="en-US" sz="2400" b="1" dirty="0" smtClean="0">
                <a:solidFill>
                  <a:srgbClr val="00B0F0"/>
                </a:solidFill>
              </a:rPr>
              <a:t>theory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experiments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used to construct the master (posterior) probability function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|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T</a:t>
            </a:r>
            <a:r>
              <a:rPr lang="en-US" sz="2400" dirty="0" err="1" smtClean="0"/>
              <a:t>,</a:t>
            </a:r>
            <a:r>
              <a:rPr lang="en-US" sz="2400" b="1" dirty="0" err="1" smtClean="0">
                <a:latin typeface="French Script MT" panose="03020402040607040605" pitchFamily="66" charset="0"/>
              </a:rPr>
              <a:t>E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804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Prior Probability Function </a:t>
            </a:r>
            <a:r>
              <a:rPr lang="en-US" sz="2800" i="1" dirty="0">
                <a:solidFill>
                  <a:srgbClr val="FF0000"/>
                </a:solidFill>
              </a:rPr>
              <a:t>p</a:t>
            </a:r>
            <a:r>
              <a:rPr lang="en-US" sz="2800" i="1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x</a:t>
            </a:r>
            <a:r>
              <a:rPr lang="en-US" sz="2800" dirty="0" err="1">
                <a:solidFill>
                  <a:srgbClr val="FF0000"/>
                </a:solidFill>
              </a:rPr>
              <a:t>|</a:t>
            </a:r>
            <a:r>
              <a:rPr lang="en-US" sz="2800" b="1" dirty="0" err="1">
                <a:solidFill>
                  <a:srgbClr val="FF0000"/>
                </a:solidFill>
                <a:latin typeface="French Script MT" panose="03020402040607040605" pitchFamily="66" charset="0"/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541" y="9144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 is a complicated </a:t>
            </a:r>
            <a:r>
              <a:rPr lang="en-US" sz="2400" b="1" dirty="0" smtClean="0">
                <a:solidFill>
                  <a:srgbClr val="00B0F0"/>
                </a:solidFill>
              </a:rPr>
              <a:t>algorithm</a:t>
            </a:r>
            <a:r>
              <a:rPr lang="en-US" sz="2400" dirty="0" smtClean="0"/>
              <a:t> that </a:t>
            </a:r>
            <a:r>
              <a:rPr lang="en-US" sz="2400" b="1" dirty="0" smtClean="0">
                <a:solidFill>
                  <a:srgbClr val="00B0F0"/>
                </a:solidFill>
              </a:rPr>
              <a:t>maps</a:t>
            </a:r>
            <a:r>
              <a:rPr lang="en-US" sz="2400" dirty="0" smtClean="0"/>
              <a:t> theoretical </a:t>
            </a:r>
            <a:r>
              <a:rPr lang="en-US" sz="2400" b="1" dirty="0" smtClean="0">
                <a:solidFill>
                  <a:srgbClr val="00B0F0"/>
                </a:solidFill>
              </a:rPr>
              <a:t>model parameters</a:t>
            </a:r>
            <a:r>
              <a:rPr lang="en-US" sz="2400" dirty="0" smtClean="0"/>
              <a:t> </a:t>
            </a:r>
            <a:r>
              <a:rPr lang="en-US" sz="2400" b="1" dirty="0" smtClean="0"/>
              <a:t>q</a:t>
            </a:r>
            <a:r>
              <a:rPr lang="en-US" sz="2400" dirty="0" smtClean="0"/>
              <a:t> to </a:t>
            </a:r>
            <a:r>
              <a:rPr lang="en-US" sz="2400" b="1" dirty="0" smtClean="0">
                <a:solidFill>
                  <a:srgbClr val="00B0F0"/>
                </a:solidFill>
              </a:rPr>
              <a:t>calculated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observables</a:t>
            </a:r>
            <a:r>
              <a:rPr lang="en-US" sz="2400" dirty="0" smtClean="0"/>
              <a:t> </a:t>
            </a:r>
            <a:r>
              <a:rPr lang="en-US" sz="2400" b="1" dirty="0" smtClean="0"/>
              <a:t>x</a:t>
            </a:r>
            <a:r>
              <a:rPr lang="en-US" sz="2400" dirty="0" smtClean="0"/>
              <a:t>, i.e., </a:t>
            </a:r>
            <a:r>
              <a:rPr lang="en-US" sz="2400" b="1" dirty="0" smtClean="0"/>
              <a:t>x</a:t>
            </a:r>
            <a:r>
              <a:rPr lang="en-US" sz="2400" dirty="0" smtClean="0"/>
              <a:t> = </a:t>
            </a:r>
            <a:r>
              <a:rPr lang="en-US" sz="2400" b="1" dirty="0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(</a:t>
            </a:r>
            <a:r>
              <a:rPr lang="en-US" sz="2400" b="1" dirty="0" smtClean="0"/>
              <a:t>q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By applying Monte Carlo techniques, a Markov Chain of </a:t>
            </a:r>
            <a:r>
              <a:rPr lang="en-US" sz="2400" b="1" dirty="0" smtClean="0">
                <a:solidFill>
                  <a:srgbClr val="00B0F0"/>
                </a:solidFill>
              </a:rPr>
              <a:t>vectors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/>
              <a:t>q</a:t>
            </a:r>
            <a:r>
              <a:rPr lang="en-US" sz="2400" baseline="-25000" dirty="0" err="1" smtClean="0"/>
              <a:t>k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can be generated by </a:t>
            </a:r>
            <a:r>
              <a:rPr lang="en-US" sz="2400" b="1" dirty="0" smtClean="0">
                <a:solidFill>
                  <a:srgbClr val="00B0F0"/>
                </a:solidFill>
              </a:rPr>
              <a:t>random sampling </a:t>
            </a:r>
            <a:r>
              <a:rPr lang="en-US" sz="2400" dirty="0" smtClean="0"/>
              <a:t>of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parameters in space </a:t>
            </a:r>
            <a:r>
              <a:rPr lang="en-US" sz="2400" b="1" dirty="0" smtClean="0">
                <a:latin typeface="Bella Donna" panose="03000502030604030003" pitchFamily="66" charset="0"/>
              </a:rPr>
              <a:t>S</a:t>
            </a:r>
            <a:r>
              <a:rPr lang="en-US" sz="2400" dirty="0" smtClean="0"/>
              <a:t>(</a:t>
            </a:r>
            <a:r>
              <a:rPr lang="en-US" sz="2400" b="1" dirty="0" smtClean="0"/>
              <a:t>q</a:t>
            </a:r>
            <a:r>
              <a:rPr lang="en-US" sz="2400" dirty="0" smtClean="0"/>
              <a:t>) governed by a </a:t>
            </a:r>
            <a:r>
              <a:rPr lang="en-US" sz="2400" b="1" dirty="0" smtClean="0">
                <a:solidFill>
                  <a:srgbClr val="00B0F0"/>
                </a:solidFill>
              </a:rPr>
              <a:t>probability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r</a:t>
            </a:r>
            <a:r>
              <a:rPr lang="en-US" sz="2400" b="1" baseline="-25000" dirty="0" smtClean="0">
                <a:solidFill>
                  <a:srgbClr val="00B0F0"/>
                </a:solidFill>
              </a:rPr>
              <a:t>0</a:t>
            </a:r>
            <a:r>
              <a:rPr lang="en-US" sz="2400" b="1" dirty="0" smtClean="0">
                <a:solidFill>
                  <a:srgbClr val="00B0F0"/>
                </a:solidFill>
              </a:rPr>
              <a:t>(q)</a:t>
            </a:r>
            <a:r>
              <a:rPr lang="en-US" sz="2400" dirty="0" smtClean="0"/>
              <a:t>. Usually, </a:t>
            </a:r>
            <a:r>
              <a:rPr lang="en-US" sz="2400" b="1" dirty="0" smtClean="0">
                <a:solidFill>
                  <a:srgbClr val="00B0F0"/>
                </a:solidFill>
              </a:rPr>
              <a:t>mean values </a:t>
            </a:r>
            <a:r>
              <a:rPr lang="en-US" sz="2400" b="1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covariance matrix </a:t>
            </a:r>
            <a:r>
              <a:rPr lang="en-US" sz="2400" b="1" dirty="0" err="1" smtClean="0"/>
              <a:t>V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 are specified. Then, </a:t>
            </a:r>
            <a:r>
              <a:rPr lang="en-US" sz="2400" u="sng" dirty="0" smtClean="0"/>
              <a:t>Maximum Entropy</a:t>
            </a:r>
            <a:r>
              <a:rPr lang="en-US" sz="2400" dirty="0" smtClean="0"/>
              <a:t> suggests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should be a </a:t>
            </a:r>
            <a:r>
              <a:rPr lang="en-US" sz="2400" b="1" dirty="0" smtClean="0">
                <a:solidFill>
                  <a:srgbClr val="00B0F0"/>
                </a:solidFill>
              </a:rPr>
              <a:t>normal probability </a:t>
            </a:r>
            <a:r>
              <a:rPr lang="en-US" sz="2400" dirty="0" smtClean="0"/>
              <a:t>function.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Markov chain of </a:t>
            </a:r>
            <a:r>
              <a:rPr lang="en-US" sz="2400" b="1" dirty="0" smtClean="0">
                <a:solidFill>
                  <a:srgbClr val="00B0F0"/>
                </a:solidFill>
              </a:rPr>
              <a:t>values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in </a:t>
            </a:r>
            <a:r>
              <a:rPr lang="en-US" sz="2400" b="1" dirty="0" smtClean="0">
                <a:solidFill>
                  <a:srgbClr val="00B0F0"/>
                </a:solidFill>
              </a:rPr>
              <a:t>observables space </a:t>
            </a:r>
            <a:r>
              <a:rPr lang="en-US" sz="2400" b="1" dirty="0" smtClean="0">
                <a:latin typeface="Bella Donna" panose="03000502030604030003" pitchFamily="66" charset="0"/>
              </a:rPr>
              <a:t>S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 is generated by Monte Carlo sampling according to </a:t>
            </a:r>
            <a:r>
              <a:rPr lang="en-US" sz="2400" b="1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</a:t>
            </a:r>
            <a:r>
              <a:rPr lang="en-US" sz="2400" b="1" dirty="0" smtClean="0">
                <a:latin typeface="French Script MT" panose="03020402040607040605" pitchFamily="66" charset="0"/>
              </a:rPr>
              <a:t>T</a:t>
            </a:r>
            <a:r>
              <a:rPr lang="en-US" sz="2400" dirty="0" smtClean="0"/>
              <a:t>(</a:t>
            </a:r>
            <a:r>
              <a:rPr lang="en-US" sz="2400" b="1" dirty="0" err="1" smtClean="0"/>
              <a:t>q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collection {</a:t>
            </a:r>
            <a:r>
              <a:rPr lang="en-US" sz="2400" b="1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} </a:t>
            </a:r>
            <a:r>
              <a:rPr lang="en-US" sz="2400" b="1" dirty="0" smtClean="0">
                <a:solidFill>
                  <a:srgbClr val="00B0F0"/>
                </a:solidFill>
              </a:rPr>
              <a:t>reflects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00B0F0"/>
                </a:solidFill>
              </a:rPr>
              <a:t>prior probability </a:t>
            </a:r>
            <a:r>
              <a:rPr lang="en-US" sz="2400" dirty="0" smtClean="0"/>
              <a:t>function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but </a:t>
            </a:r>
            <a:r>
              <a:rPr lang="en-US" sz="2400" b="1" dirty="0" smtClean="0">
                <a:solidFill>
                  <a:srgbClr val="00B0F0"/>
                </a:solidFill>
              </a:rPr>
              <a:t>rarely</a:t>
            </a:r>
            <a:r>
              <a:rPr lang="en-US" sz="2400" dirty="0" smtClean="0"/>
              <a:t> (if ever) can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be </a:t>
            </a:r>
            <a:r>
              <a:rPr lang="en-US" sz="2400" b="1" dirty="0" smtClean="0">
                <a:solidFill>
                  <a:srgbClr val="00B0F0"/>
                </a:solidFill>
              </a:rPr>
              <a:t>expressed</a:t>
            </a:r>
            <a:r>
              <a:rPr lang="en-US" sz="2400" b="1" dirty="0" smtClean="0"/>
              <a:t> </a:t>
            </a:r>
            <a:r>
              <a:rPr lang="en-US" sz="2400" u="sng" dirty="0" smtClean="0"/>
              <a:t>explicitly</a:t>
            </a:r>
            <a:r>
              <a:rPr lang="en-US" sz="2400" dirty="0" smtClean="0"/>
              <a:t> as an </a:t>
            </a:r>
            <a:r>
              <a:rPr lang="en-US" sz="2400" b="1" dirty="0" smtClean="0">
                <a:solidFill>
                  <a:srgbClr val="00B0F0"/>
                </a:solidFill>
              </a:rPr>
              <a:t>analytical function </a:t>
            </a:r>
            <a:r>
              <a:rPr lang="en-US" sz="2400" dirty="0" smtClean="0"/>
              <a:t>that can be sampled in a conventional way!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1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14700" y="751820"/>
            <a:ext cx="5105400" cy="3886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2500" y="228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ella Donna" panose="03000502030604030003" pitchFamily="66" charset="0"/>
              </a:rPr>
              <a:t>S</a:t>
            </a:r>
            <a:r>
              <a:rPr lang="en-US" sz="2800" dirty="0" smtClean="0"/>
              <a:t>{</a:t>
            </a:r>
            <a:r>
              <a:rPr lang="en-US" sz="2800" b="1" dirty="0" smtClean="0"/>
              <a:t>x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61961" y="4495294"/>
            <a:ext cx="2133600" cy="1616556"/>
          </a:xfrm>
          <a:prstGeom prst="ellipse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38524" y="1066800"/>
            <a:ext cx="2133601" cy="1981200"/>
          </a:xfrm>
          <a:prstGeom prst="ellipse">
            <a:avLst/>
          </a:prstGeo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9175" y="1752600"/>
            <a:ext cx="2286000" cy="22098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90871" y="5191780"/>
            <a:ext cx="98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ella Donna" panose="03000502030604030003" pitchFamily="66" charset="0"/>
              </a:rPr>
              <a:t>S</a:t>
            </a:r>
            <a:r>
              <a:rPr lang="en-US" sz="2800" dirty="0" smtClean="0"/>
              <a:t>{</a:t>
            </a:r>
            <a:r>
              <a:rPr lang="en-US" sz="2800" b="1" dirty="0" smtClean="0"/>
              <a:t>q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0175" y="538537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</a:rPr>
              <a:t>q</a:t>
            </a:r>
            <a:r>
              <a:rPr lang="en-US" sz="2800" baseline="-25000" dirty="0" err="1" smtClean="0"/>
              <a:t>k</a:t>
            </a:r>
            <a:endParaRPr lang="en-US" sz="2800" dirty="0"/>
          </a:p>
        </p:txBody>
      </p:sp>
      <p:sp useBgFill="1">
        <p:nvSpPr>
          <p:cNvPr id="12" name="TextBox 11"/>
          <p:cNvSpPr txBox="1"/>
          <p:nvPr/>
        </p:nvSpPr>
        <p:spPr>
          <a:xfrm>
            <a:off x="3914774" y="1474232"/>
            <a:ext cx="1266826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) &gt; 0</a:t>
            </a:r>
            <a:endParaRPr lang="en-US" dirty="0"/>
          </a:p>
        </p:txBody>
      </p:sp>
      <p:sp useBgFill="1">
        <p:nvSpPr>
          <p:cNvPr id="13" name="TextBox 12"/>
          <p:cNvSpPr txBox="1"/>
          <p:nvPr/>
        </p:nvSpPr>
        <p:spPr>
          <a:xfrm>
            <a:off x="5267325" y="3013591"/>
            <a:ext cx="1438275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</a:t>
            </a:r>
            <a:endParaRPr lang="en-US" dirty="0"/>
          </a:p>
        </p:txBody>
      </p:sp>
      <p:sp useBgFill="1">
        <p:nvSpPr>
          <p:cNvPr id="14" name="TextBox 13"/>
          <p:cNvSpPr txBox="1"/>
          <p:nvPr/>
        </p:nvSpPr>
        <p:spPr>
          <a:xfrm>
            <a:off x="3514722" y="3224925"/>
            <a:ext cx="1238251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)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 0</a:t>
            </a:r>
            <a:endParaRPr lang="en-US" dirty="0"/>
          </a:p>
        </p:txBody>
      </p:sp>
      <p:sp useBgFill="1">
        <p:nvSpPr>
          <p:cNvPr id="15" name="TextBox 14"/>
          <p:cNvSpPr txBox="1"/>
          <p:nvPr/>
        </p:nvSpPr>
        <p:spPr>
          <a:xfrm>
            <a:off x="6781799" y="3798332"/>
            <a:ext cx="1419225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</a:t>
            </a:r>
            <a:r>
              <a:rPr lang="en-US" dirty="0"/>
              <a:t>≈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5219298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alibri"/>
              </a:rPr>
              <a:t>·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5246" y="1981199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/>
              </a:rPr>
              <a:t>·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33848" y="2057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</a:rPr>
              <a:t>x</a:t>
            </a:r>
            <a:r>
              <a:rPr lang="en-US" sz="2800" baseline="-25000" dirty="0" err="1" smtClean="0">
                <a:solidFill>
                  <a:prstClr val="black"/>
                </a:solidFill>
              </a:rPr>
              <a:t>k</a:t>
            </a:r>
            <a:endParaRPr lang="en-US" sz="2800" baseline="-250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943100" y="2438400"/>
            <a:ext cx="1971674" cy="29498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TextBox 24"/>
          <p:cNvSpPr txBox="1"/>
          <p:nvPr/>
        </p:nvSpPr>
        <p:spPr>
          <a:xfrm>
            <a:off x="657224" y="4926910"/>
            <a:ext cx="1152526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smtClean="0"/>
              <a:t>q</a:t>
            </a:r>
            <a:r>
              <a:rPr lang="en-US" dirty="0" smtClean="0"/>
              <a:t>) &gt; 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76425" y="340959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b="1" dirty="0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(</a:t>
            </a:r>
            <a:r>
              <a:rPr lang="en-US" b="1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) </a:t>
            </a:r>
            <a:endParaRPr lang="en-US" dirty="0"/>
          </a:p>
        </p:txBody>
      </p:sp>
      <p:sp useBgFill="1">
        <p:nvSpPr>
          <p:cNvPr id="27" name="TextBox 26"/>
          <p:cNvSpPr txBox="1"/>
          <p:nvPr/>
        </p:nvSpPr>
        <p:spPr>
          <a:xfrm>
            <a:off x="5572124" y="932704"/>
            <a:ext cx="2505075" cy="64633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) and 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 so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</a:t>
            </a:r>
            <a:endParaRPr lang="en-US" dirty="0"/>
          </a:p>
        </p:txBody>
      </p:sp>
      <p:cxnSp>
        <p:nvCxnSpPr>
          <p:cNvPr id="29" name="Elbow Connector 28"/>
          <p:cNvCxnSpPr/>
          <p:nvPr/>
        </p:nvCxnSpPr>
        <p:spPr>
          <a:xfrm rot="10800000" flipV="1">
            <a:off x="5334001" y="1579037"/>
            <a:ext cx="1490661" cy="81736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14324" y="4223266"/>
            <a:ext cx="2886075" cy="232993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TextBox 23"/>
          <p:cNvSpPr txBox="1"/>
          <p:nvPr/>
        </p:nvSpPr>
        <p:spPr>
          <a:xfrm>
            <a:off x="1876425" y="6102667"/>
            <a:ext cx="1066800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smtClean="0"/>
              <a:t>q</a:t>
            </a:r>
            <a:r>
              <a:rPr lang="en-US" dirty="0" smtClean="0"/>
              <a:t>)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355" y="228241"/>
            <a:ext cx="282178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Topology Issues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schematic diagram </a:t>
            </a:r>
            <a:r>
              <a:rPr lang="en-US" dirty="0" smtClean="0"/>
              <a:t>shows </a:t>
            </a:r>
            <a:r>
              <a:rPr lang="en-US" b="1" dirty="0" smtClean="0">
                <a:solidFill>
                  <a:srgbClr val="00B0F0"/>
                </a:solidFill>
              </a:rPr>
              <a:t>mapping</a:t>
            </a:r>
            <a:r>
              <a:rPr lang="en-US" dirty="0" smtClean="0"/>
              <a:t> from space </a:t>
            </a:r>
            <a:r>
              <a:rPr lang="en-US" b="1" dirty="0" smtClean="0">
                <a:latin typeface="Bella Donna" panose="03000502030604030003" pitchFamily="66" charset="0"/>
              </a:rPr>
              <a:t>S</a:t>
            </a:r>
            <a:r>
              <a:rPr lang="en-US" dirty="0" smtClean="0"/>
              <a:t>{</a:t>
            </a:r>
            <a:r>
              <a:rPr lang="en-US" b="1" dirty="0" smtClean="0"/>
              <a:t>q</a:t>
            </a:r>
            <a:r>
              <a:rPr lang="en-US" dirty="0" smtClean="0"/>
              <a:t>} to space </a:t>
            </a:r>
            <a:r>
              <a:rPr lang="en-US" b="1" dirty="0" smtClean="0">
                <a:latin typeface="Bella Donna" panose="03000502030604030003" pitchFamily="66" charset="0"/>
              </a:rPr>
              <a:t>S</a:t>
            </a:r>
            <a:r>
              <a:rPr lang="en-US" dirty="0" smtClean="0"/>
              <a:t>{</a:t>
            </a:r>
            <a:r>
              <a:rPr lang="en-US" b="1" dirty="0" smtClean="0"/>
              <a:t>x</a:t>
            </a:r>
            <a:r>
              <a:rPr lang="en-US" dirty="0" smtClean="0"/>
              <a:t>} by the </a:t>
            </a:r>
            <a:r>
              <a:rPr lang="en-US" b="1" dirty="0" smtClean="0">
                <a:solidFill>
                  <a:srgbClr val="00B0F0"/>
                </a:solidFill>
              </a:rPr>
              <a:t>theoretical</a:t>
            </a:r>
            <a:r>
              <a:rPr lang="en-US" dirty="0" smtClean="0"/>
              <a:t> (model) </a:t>
            </a:r>
            <a:r>
              <a:rPr lang="en-US" b="1" dirty="0" smtClean="0">
                <a:solidFill>
                  <a:srgbClr val="00B0F0"/>
                </a:solidFill>
              </a:rPr>
              <a:t>algorithm</a:t>
            </a:r>
            <a:r>
              <a:rPr lang="en-US" dirty="0" smtClean="0"/>
              <a:t> </a:t>
            </a:r>
            <a:r>
              <a:rPr lang="en-US" b="1" dirty="0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. The </a:t>
            </a:r>
            <a:r>
              <a:rPr lang="en-US" b="1" dirty="0" smtClean="0">
                <a:solidFill>
                  <a:srgbClr val="00B0F0"/>
                </a:solidFill>
              </a:rPr>
              <a:t>shaded areas</a:t>
            </a:r>
            <a:r>
              <a:rPr lang="en-US" dirty="0" smtClean="0"/>
              <a:t> denote regions of </a:t>
            </a:r>
            <a:r>
              <a:rPr lang="en-US" b="1" dirty="0" smtClean="0">
                <a:solidFill>
                  <a:srgbClr val="00B0F0"/>
                </a:solidFill>
              </a:rPr>
              <a:t>non-negligible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probability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(green) and 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 (blue).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00548" y="4926910"/>
            <a:ext cx="4514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region enclosed by a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dashed </a:t>
            </a:r>
            <a:r>
              <a:rPr lang="en-US" dirty="0" smtClean="0"/>
              <a:t>circle </a:t>
            </a:r>
            <a:r>
              <a:rPr lang="en-US" dirty="0" smtClean="0"/>
              <a:t>indicates that portion of space </a:t>
            </a:r>
            <a:r>
              <a:rPr lang="en-US" b="1" dirty="0" smtClean="0">
                <a:latin typeface="Bella Donna" panose="03000502030604030003" pitchFamily="66" charset="0"/>
              </a:rPr>
              <a:t>S</a:t>
            </a:r>
            <a:r>
              <a:rPr lang="en-US" dirty="0" smtClean="0"/>
              <a:t>{</a:t>
            </a:r>
            <a:r>
              <a:rPr lang="en-US" b="1" dirty="0" smtClean="0"/>
              <a:t>x</a:t>
            </a:r>
            <a:r>
              <a:rPr lang="en-US" dirty="0" smtClean="0"/>
              <a:t>} where the </a:t>
            </a:r>
            <a:r>
              <a:rPr lang="en-US" b="1" dirty="0" smtClean="0">
                <a:solidFill>
                  <a:srgbClr val="00B0F0"/>
                </a:solidFill>
              </a:rPr>
              <a:t>likelihood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function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is </a:t>
            </a:r>
            <a:r>
              <a:rPr lang="en-US" b="1" dirty="0" smtClean="0">
                <a:solidFill>
                  <a:srgbClr val="00B0F0"/>
                </a:solidFill>
              </a:rPr>
              <a:t>non-negligible</a:t>
            </a:r>
            <a:r>
              <a:rPr lang="en-US" dirty="0" smtClean="0"/>
              <a:t>. </a:t>
            </a:r>
            <a:r>
              <a:rPr lang="en-US" dirty="0" smtClean="0"/>
              <a:t>In the region labeled </a:t>
            </a:r>
            <a:r>
              <a:rPr lang="en-US" b="1" dirty="0" smtClean="0">
                <a:solidFill>
                  <a:srgbClr val="00B050"/>
                </a:solidFill>
              </a:rPr>
              <a:t>Overlap</a:t>
            </a:r>
            <a:r>
              <a:rPr lang="en-US" dirty="0" smtClean="0"/>
              <a:t>, where “blue</a:t>
            </a:r>
            <a:r>
              <a:rPr lang="en-US" dirty="0" smtClean="0"/>
              <a:t>” and “red” dashed circles </a:t>
            </a:r>
            <a:r>
              <a:rPr lang="en-US" dirty="0" smtClean="0"/>
              <a:t>intersect, the </a:t>
            </a:r>
            <a:r>
              <a:rPr lang="en-US" b="1" dirty="0" smtClean="0">
                <a:solidFill>
                  <a:srgbClr val="00B0F0"/>
                </a:solidFill>
              </a:rPr>
              <a:t>master</a:t>
            </a:r>
            <a:r>
              <a:rPr lang="en-US" dirty="0" smtClean="0"/>
              <a:t> (posterior) </a:t>
            </a:r>
            <a:r>
              <a:rPr lang="en-US" b="1" dirty="0" smtClean="0">
                <a:solidFill>
                  <a:srgbClr val="00B0F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smtClean="0"/>
              <a:t>is also </a:t>
            </a:r>
            <a:r>
              <a:rPr lang="en-US" b="1" dirty="0" smtClean="0">
                <a:solidFill>
                  <a:srgbClr val="00B0F0"/>
                </a:solidFill>
              </a:rPr>
              <a:t>non-negligible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29175" y="2254006"/>
            <a:ext cx="771839" cy="276999"/>
          </a:xfrm>
          <a:prstGeom prst="rect">
            <a:avLst/>
          </a:prstGeom>
          <a:noFill/>
          <a:scene3d>
            <a:camera prst="orthographicFront">
              <a:rot lat="0" lon="0" rev="36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Overlap</a:t>
            </a:r>
            <a:endParaRPr lang="en-US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2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3118"/>
            <a:ext cx="868949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UMC-G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Analytical </a:t>
            </a:r>
            <a:r>
              <a:rPr lang="en-US" sz="2800" dirty="0" smtClean="0">
                <a:solidFill>
                  <a:srgbClr val="FF0000"/>
                </a:solidFill>
              </a:rPr>
              <a:t>Approximation to </a:t>
            </a:r>
            <a:r>
              <a:rPr lang="en-US" sz="2800" i="1" dirty="0">
                <a:solidFill>
                  <a:srgbClr val="FF0000"/>
                </a:solidFill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x</a:t>
            </a:r>
            <a:r>
              <a:rPr lang="en-US" sz="2800" dirty="0" err="1">
                <a:solidFill>
                  <a:srgbClr val="FF0000"/>
                </a:solidFill>
              </a:rPr>
              <a:t>|</a:t>
            </a:r>
            <a:r>
              <a:rPr lang="en-US" sz="2800" b="1" dirty="0" err="1">
                <a:solidFill>
                  <a:srgbClr val="FF0000"/>
                </a:solidFill>
                <a:latin typeface="French Script MT" panose="03020402040607040605" pitchFamily="66" charset="0"/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D.L. Smith, </a:t>
            </a:r>
            <a:r>
              <a:rPr lang="en-US" sz="1400" i="1" dirty="0" smtClean="0"/>
              <a:t>Proceedings of AccApp’07</a:t>
            </a:r>
            <a:r>
              <a:rPr lang="en-US" sz="1400" dirty="0" smtClean="0"/>
              <a:t>, Pocatello, ID, July 29 – August 2, 2007, Amer. </a:t>
            </a:r>
            <a:r>
              <a:rPr lang="en-US" sz="1400" dirty="0" err="1" smtClean="0"/>
              <a:t>Nucl</a:t>
            </a:r>
            <a:r>
              <a:rPr lang="en-US" sz="1400" dirty="0" smtClean="0"/>
              <a:t>. Soc. , p. 736.</a:t>
            </a:r>
            <a:endParaRPr lang="en-US" sz="1400" dirty="0"/>
          </a:p>
          <a:p>
            <a:pPr algn="ctr"/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collection of K calculated observable parameter </a:t>
            </a:r>
            <a:r>
              <a:rPr lang="en-US" sz="2000" b="1" dirty="0" smtClean="0">
                <a:solidFill>
                  <a:srgbClr val="00B0F0"/>
                </a:solidFill>
              </a:rPr>
              <a:t>vectors</a:t>
            </a:r>
            <a:r>
              <a:rPr lang="en-US" sz="2000" dirty="0" smtClean="0"/>
              <a:t> {</a:t>
            </a:r>
            <a:r>
              <a:rPr lang="en-US" sz="2000" b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} generated by </a:t>
            </a:r>
            <a:r>
              <a:rPr lang="en-US" sz="2000" b="1" dirty="0" smtClean="0">
                <a:solidFill>
                  <a:srgbClr val="00B0F0"/>
                </a:solidFill>
              </a:rPr>
              <a:t>Monte Carlo </a:t>
            </a:r>
            <a:r>
              <a:rPr lang="en-US" sz="2000" dirty="0" smtClean="0"/>
              <a:t>(see preceding two slides), according to the mapping 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= </a:t>
            </a:r>
            <a:r>
              <a:rPr lang="en-US" sz="2000" b="1" dirty="0">
                <a:latin typeface="French Script MT" panose="03020402040607040605" pitchFamily="66" charset="0"/>
              </a:rPr>
              <a:t>T</a:t>
            </a:r>
            <a:r>
              <a:rPr lang="en-US" sz="2000" dirty="0"/>
              <a:t>(</a:t>
            </a:r>
            <a:r>
              <a:rPr lang="en-US" sz="2000" b="1" dirty="0" err="1"/>
              <a:t>q</a:t>
            </a:r>
            <a:r>
              <a:rPr lang="en-US" sz="2000" baseline="-25000" dirty="0" err="1"/>
              <a:t>k</a:t>
            </a:r>
            <a:r>
              <a:rPr lang="en-US" sz="2000" dirty="0" smtClean="0"/>
              <a:t>), is used to calculate </a:t>
            </a:r>
            <a:r>
              <a:rPr lang="en-US" sz="2000" b="1" dirty="0" smtClean="0">
                <a:solidFill>
                  <a:srgbClr val="00B0F0"/>
                </a:solidFill>
              </a:rPr>
              <a:t>mean values </a:t>
            </a:r>
            <a:r>
              <a:rPr lang="en-US" sz="2000" b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00B0F0"/>
                </a:solidFill>
              </a:rPr>
              <a:t>covariance matrix </a:t>
            </a:r>
            <a:r>
              <a:rPr lang="en-US" sz="2000" b="1" dirty="0" err="1" smtClean="0"/>
              <a:t>V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via the formulas:</a:t>
            </a:r>
          </a:p>
          <a:p>
            <a:pPr algn="ctr"/>
            <a:r>
              <a:rPr lang="en-US" sz="2000" dirty="0" smtClean="0"/>
              <a:t>x</a:t>
            </a:r>
            <a:r>
              <a:rPr lang="en-US" sz="2000" baseline="-25000" dirty="0"/>
              <a:t>0i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libri"/>
              </a:rPr>
              <a:t>≈</a:t>
            </a:r>
            <a:r>
              <a:rPr lang="en-US" sz="2000" dirty="0" smtClean="0"/>
              <a:t> (∑</a:t>
            </a:r>
            <a:r>
              <a:rPr lang="en-US" sz="2000" baseline="-25000" dirty="0" smtClean="0"/>
              <a:t>k=1,K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 smtClean="0"/>
              <a:t>) / K  and  (</a:t>
            </a:r>
            <a:r>
              <a:rPr lang="en-US" sz="2000" b="1" dirty="0" err="1" smtClean="0"/>
              <a:t>V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)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</a:t>
            </a:r>
            <a:r>
              <a:rPr lang="en-US" sz="2000" dirty="0"/>
              <a:t>≈</a:t>
            </a:r>
            <a:r>
              <a:rPr lang="en-US" sz="2000" dirty="0" smtClean="0"/>
              <a:t> [(∑</a:t>
            </a:r>
            <a:r>
              <a:rPr lang="en-US" sz="2000" baseline="-25000" dirty="0" smtClean="0"/>
              <a:t>k=1,K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jk</a:t>
            </a:r>
            <a:r>
              <a:rPr lang="en-US" sz="2000" dirty="0" smtClean="0"/>
              <a:t>) / K] - x</a:t>
            </a:r>
            <a:r>
              <a:rPr lang="en-US" sz="2000" baseline="-25000" dirty="0"/>
              <a:t>0i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0j</a:t>
            </a:r>
            <a:r>
              <a:rPr lang="en-US" sz="2000" dirty="0" smtClean="0"/>
              <a:t>  (K is </a:t>
            </a:r>
            <a:r>
              <a:rPr lang="en-US" sz="2000" u="sng" dirty="0" smtClean="0"/>
              <a:t>very</a:t>
            </a:r>
            <a:r>
              <a:rPr lang="en-US" sz="2000" dirty="0" smtClean="0"/>
              <a:t> large).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“true” </a:t>
            </a:r>
            <a:r>
              <a:rPr lang="en-US" sz="2000" b="1" dirty="0" smtClean="0">
                <a:solidFill>
                  <a:srgbClr val="00B0F0"/>
                </a:solidFill>
              </a:rPr>
              <a:t>prior probability </a:t>
            </a:r>
            <a:r>
              <a:rPr lang="en-US" sz="2000" dirty="0" smtClean="0"/>
              <a:t>function 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(</a:t>
            </a:r>
            <a:r>
              <a:rPr lang="en-US" sz="2000" b="1" dirty="0" err="1"/>
              <a:t>x</a:t>
            </a:r>
            <a:r>
              <a:rPr lang="en-US" sz="2000" dirty="0" err="1"/>
              <a:t>|</a:t>
            </a:r>
            <a:r>
              <a:rPr lang="en-US" sz="2000" b="1" dirty="0" err="1">
                <a:latin typeface="French Script MT" panose="03020402040607040605" pitchFamily="66" charset="0"/>
              </a:rPr>
              <a:t>T</a:t>
            </a:r>
            <a:r>
              <a:rPr lang="en-US" sz="2000" dirty="0"/>
              <a:t>)</a:t>
            </a:r>
            <a:r>
              <a:rPr lang="en-US" sz="2000" dirty="0" smtClean="0"/>
              <a:t> typically is </a:t>
            </a:r>
            <a:r>
              <a:rPr lang="en-US" sz="2000" b="1" dirty="0" smtClean="0">
                <a:solidFill>
                  <a:srgbClr val="00B0F0"/>
                </a:solidFill>
              </a:rPr>
              <a:t>approximated</a:t>
            </a:r>
            <a:r>
              <a:rPr lang="en-US" sz="2000" dirty="0" smtClean="0"/>
              <a:t> </a:t>
            </a:r>
            <a:r>
              <a:rPr lang="en-US" sz="2000" dirty="0" smtClean="0"/>
              <a:t>by a multi-variate </a:t>
            </a:r>
            <a:r>
              <a:rPr lang="en-US" sz="2000" b="1" dirty="0" smtClean="0">
                <a:solidFill>
                  <a:srgbClr val="00B0F0"/>
                </a:solidFill>
              </a:rPr>
              <a:t>normal probability </a:t>
            </a:r>
            <a:r>
              <a:rPr lang="en-US" sz="2000" dirty="0" smtClean="0"/>
              <a:t>function given by:</a:t>
            </a:r>
          </a:p>
          <a:p>
            <a:pPr algn="ctr"/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(</a:t>
            </a:r>
            <a:r>
              <a:rPr lang="en-US" sz="2000" b="1" dirty="0" err="1"/>
              <a:t>x</a:t>
            </a:r>
            <a:r>
              <a:rPr lang="en-US" sz="2000" dirty="0" err="1"/>
              <a:t>|</a:t>
            </a:r>
            <a:r>
              <a:rPr lang="en-US" sz="2000" b="1" dirty="0" err="1">
                <a:latin typeface="French Script MT" panose="03020402040607040605" pitchFamily="66" charset="0"/>
              </a:rPr>
              <a:t>T</a:t>
            </a:r>
            <a:r>
              <a:rPr lang="en-US" sz="2000" dirty="0" smtClean="0"/>
              <a:t>) ≈ C </a:t>
            </a:r>
            <a:r>
              <a:rPr lang="en-US" sz="2000" dirty="0" err="1" smtClean="0"/>
              <a:t>exp</a:t>
            </a:r>
            <a:r>
              <a:rPr lang="en-US" sz="2000" dirty="0" smtClean="0"/>
              <a:t> {-(½)[(</a:t>
            </a:r>
            <a:r>
              <a:rPr lang="en-US" sz="2000" b="1" dirty="0" smtClean="0"/>
              <a:t>x</a:t>
            </a:r>
            <a:r>
              <a:rPr lang="en-US" sz="2000" dirty="0" smtClean="0"/>
              <a:t> – </a:t>
            </a:r>
            <a:r>
              <a:rPr lang="en-US" sz="2000" b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</a:t>
            </a:r>
            <a:r>
              <a:rPr lang="en-US" sz="2000" b="1" dirty="0" smtClean="0"/>
              <a:t>V</a:t>
            </a:r>
            <a:r>
              <a:rPr lang="en-US" sz="2000" baseline="-25000" dirty="0" smtClean="0"/>
              <a:t>x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b="1" dirty="0"/>
              <a:t>x</a:t>
            </a:r>
            <a:r>
              <a:rPr lang="en-US" sz="2000" dirty="0"/>
              <a:t> – </a:t>
            </a:r>
            <a:r>
              <a:rPr lang="en-US" sz="2000" b="1" dirty="0"/>
              <a:t>x</a:t>
            </a:r>
            <a:r>
              <a:rPr lang="en-US" sz="2000" baseline="-25000" dirty="0"/>
              <a:t>0</a:t>
            </a:r>
            <a:r>
              <a:rPr lang="en-US" sz="2000" dirty="0" smtClean="0"/>
              <a:t>)]}     (C is a normalization constant).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Advantage</a:t>
            </a:r>
            <a:r>
              <a:rPr lang="en-US" sz="2000" dirty="0" smtClean="0"/>
              <a:t>: A lengthy Markov Chain of </a:t>
            </a:r>
            <a:r>
              <a:rPr lang="en-US" sz="2000" b="1" dirty="0" smtClean="0">
                <a:solidFill>
                  <a:srgbClr val="00B0F0"/>
                </a:solidFill>
              </a:rPr>
              <a:t>sample values </a:t>
            </a:r>
            <a:r>
              <a:rPr lang="en-US" sz="2000" dirty="0" smtClean="0"/>
              <a:t>is thus </a:t>
            </a:r>
            <a:r>
              <a:rPr lang="en-US" sz="2000" b="1" dirty="0" smtClean="0">
                <a:solidFill>
                  <a:srgbClr val="00B0F0"/>
                </a:solidFill>
              </a:rPr>
              <a:t>replaced</a:t>
            </a:r>
            <a:r>
              <a:rPr lang="en-US" sz="2000" dirty="0" smtClean="0"/>
              <a:t> by an </a:t>
            </a:r>
            <a:r>
              <a:rPr lang="en-US" sz="2000" b="1" dirty="0" smtClean="0">
                <a:solidFill>
                  <a:srgbClr val="00B0F0"/>
                </a:solidFill>
              </a:rPr>
              <a:t>analytical approximation</a:t>
            </a:r>
            <a:r>
              <a:rPr lang="en-US" sz="2000" dirty="0" smtClean="0"/>
              <a:t> having the </a:t>
            </a:r>
            <a:r>
              <a:rPr lang="en-US" sz="2000" b="1" dirty="0" smtClean="0">
                <a:solidFill>
                  <a:srgbClr val="00B0F0"/>
                </a:solidFill>
              </a:rPr>
              <a:t>same mean values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B0F0"/>
                </a:solidFill>
              </a:rPr>
              <a:t>covariance matrix</a:t>
            </a:r>
            <a:r>
              <a:rPr lang="en-US" sz="2000" dirty="0" smtClean="0"/>
              <a:t>. This yields a master (posterior) function </a:t>
            </a:r>
            <a:r>
              <a:rPr lang="en-US" sz="2000" i="1" dirty="0"/>
              <a:t>p</a:t>
            </a:r>
            <a:r>
              <a:rPr lang="en-US" sz="2000" dirty="0"/>
              <a:t>(</a:t>
            </a:r>
            <a:r>
              <a:rPr lang="en-US" sz="2000" b="1" dirty="0" err="1"/>
              <a:t>x</a:t>
            </a:r>
            <a:r>
              <a:rPr lang="en-US" sz="2000" dirty="0" err="1"/>
              <a:t>|</a:t>
            </a:r>
            <a:r>
              <a:rPr lang="en-US" sz="2000" b="1" dirty="0" err="1">
                <a:latin typeface="French Script MT" panose="03020402040607040605" pitchFamily="66" charset="0"/>
              </a:rPr>
              <a:t>T</a:t>
            </a:r>
            <a:r>
              <a:rPr lang="en-US" sz="2000" dirty="0" err="1"/>
              <a:t>,</a:t>
            </a:r>
            <a:r>
              <a:rPr lang="en-US" sz="2000" b="1" dirty="0" err="1">
                <a:latin typeface="French Script MT" panose="03020402040607040605" pitchFamily="66" charset="0"/>
              </a:rPr>
              <a:t>E</a:t>
            </a:r>
            <a:r>
              <a:rPr lang="en-US" sz="2000" dirty="0" smtClean="0"/>
              <a:t>) that can be </a:t>
            </a:r>
            <a:r>
              <a:rPr lang="en-US" sz="2000" b="1" dirty="0" smtClean="0">
                <a:solidFill>
                  <a:srgbClr val="00B0F0"/>
                </a:solidFill>
              </a:rPr>
              <a:t>sampled </a:t>
            </a:r>
            <a:r>
              <a:rPr lang="en-US" sz="2000" dirty="0" smtClean="0"/>
              <a:t>readily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by </a:t>
            </a:r>
            <a:r>
              <a:rPr lang="en-US" sz="2000" b="1" dirty="0" smtClean="0">
                <a:solidFill>
                  <a:srgbClr val="00B0F0"/>
                </a:solidFill>
              </a:rPr>
              <a:t>conventional Monte Carlo </a:t>
            </a:r>
            <a:r>
              <a:rPr lang="en-US" sz="2000" dirty="0" smtClean="0"/>
              <a:t>methods, e.g., “Brute Force” or “Metropolis-Hastings”.</a:t>
            </a:r>
          </a:p>
          <a:p>
            <a:endParaRPr lang="en-US" sz="2000" dirty="0"/>
          </a:p>
          <a:p>
            <a:r>
              <a:rPr lang="en-US" sz="2000" u="sng" dirty="0" smtClean="0"/>
              <a:t>Disadvantage</a:t>
            </a:r>
            <a:r>
              <a:rPr lang="en-US" sz="2000" dirty="0" smtClean="0"/>
              <a:t>: This approximation </a:t>
            </a:r>
            <a:r>
              <a:rPr lang="en-US" sz="2000" b="1" dirty="0" smtClean="0">
                <a:solidFill>
                  <a:srgbClr val="00B0F0"/>
                </a:solidFill>
              </a:rPr>
              <a:t>discards</a:t>
            </a:r>
            <a:r>
              <a:rPr lang="en-US" sz="2000" dirty="0" smtClean="0"/>
              <a:t> all information pertaining to </a:t>
            </a:r>
            <a:r>
              <a:rPr lang="en-US" sz="2000" b="1" dirty="0" smtClean="0">
                <a:solidFill>
                  <a:srgbClr val="00B0F0"/>
                </a:solidFill>
              </a:rPr>
              <a:t>higher-order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distribution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</a:rPr>
              <a:t>moments</a:t>
            </a:r>
            <a:r>
              <a:rPr lang="en-US" sz="2000" dirty="0" smtClean="0"/>
              <a:t> inherent in the Monte Carlo generated Markov chain </a:t>
            </a:r>
            <a:r>
              <a:rPr lang="en-US" sz="2000" dirty="0"/>
              <a:t>{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 smtClean="0"/>
              <a:t>}. This </a:t>
            </a:r>
            <a:r>
              <a:rPr lang="en-US" sz="2000" b="1" dirty="0" smtClean="0">
                <a:solidFill>
                  <a:srgbClr val="00B0F0"/>
                </a:solidFill>
              </a:rPr>
              <a:t>rejection</a:t>
            </a:r>
            <a:r>
              <a:rPr lang="en-US" sz="2000" dirty="0" smtClean="0"/>
              <a:t> of information can lead to significant </a:t>
            </a:r>
            <a:r>
              <a:rPr lang="en-US" sz="2000" b="1" dirty="0" smtClean="0">
                <a:solidFill>
                  <a:srgbClr val="00B0F0"/>
                </a:solidFill>
              </a:rPr>
              <a:t>biases</a:t>
            </a:r>
            <a:r>
              <a:rPr lang="en-US" sz="2000" dirty="0" smtClean="0"/>
              <a:t> in cases where </a:t>
            </a:r>
            <a:r>
              <a:rPr lang="en-US" sz="2000" b="1" dirty="0" smtClean="0">
                <a:solidFill>
                  <a:srgbClr val="00B0F0"/>
                </a:solidFill>
              </a:rPr>
              <a:t>non-linear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effects and distribution </a:t>
            </a:r>
            <a:r>
              <a:rPr lang="en-US" sz="2000" b="1" dirty="0" smtClean="0">
                <a:solidFill>
                  <a:srgbClr val="00B0F0"/>
                </a:solidFill>
              </a:rPr>
              <a:t>skewness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00B0F0"/>
                </a:solidFill>
              </a:rPr>
              <a:t>kurtosis</a:t>
            </a:r>
            <a:r>
              <a:rPr lang="en-US" sz="2000" dirty="0" smtClean="0"/>
              <a:t> are present.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10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UMC-B</a:t>
            </a:r>
            <a:r>
              <a:rPr lang="en-US" sz="2800" dirty="0" smtClean="0">
                <a:solidFill>
                  <a:srgbClr val="FF0000"/>
                </a:solidFill>
              </a:rPr>
              <a:t>: Information in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x</a:t>
            </a:r>
            <a:r>
              <a:rPr lang="en-US" sz="2800" dirty="0" err="1" smtClean="0">
                <a:solidFill>
                  <a:srgbClr val="FF0000"/>
                </a:solidFill>
              </a:rPr>
              <a:t>|</a:t>
            </a:r>
            <a:r>
              <a:rPr lang="en-US" sz="2800" b="1" dirty="0" err="1" smtClean="0">
                <a:solidFill>
                  <a:srgbClr val="FF0000"/>
                </a:solidFill>
                <a:latin typeface="French Script MT" panose="03020402040607040605" pitchFamily="66" charset="0"/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) is Preserved</a:t>
            </a:r>
            <a:endParaRPr lang="en-US" sz="2800" dirty="0" smtClean="0"/>
          </a:p>
          <a:p>
            <a:pPr lvl="0" algn="ctr"/>
            <a:endParaRPr lang="en-US" sz="1400" dirty="0">
              <a:solidFill>
                <a:prstClr val="black"/>
              </a:solidFill>
            </a:endParaRPr>
          </a:p>
          <a:p>
            <a:pPr lvl="0" algn="ctr"/>
            <a:r>
              <a:rPr lang="en-US" sz="1400" dirty="0" smtClean="0">
                <a:solidFill>
                  <a:prstClr val="black"/>
                </a:solidFill>
              </a:rPr>
              <a:t>R. Capote et al., </a:t>
            </a:r>
            <a:r>
              <a:rPr lang="en-US" sz="1400" i="1" dirty="0">
                <a:solidFill>
                  <a:prstClr val="black"/>
                </a:solidFill>
              </a:rPr>
              <a:t>Proceedings of </a:t>
            </a:r>
            <a:r>
              <a:rPr lang="en-US" sz="1400" i="1" dirty="0" smtClean="0">
                <a:solidFill>
                  <a:prstClr val="black"/>
                </a:solidFill>
              </a:rPr>
              <a:t>ISRD-14</a:t>
            </a:r>
            <a:r>
              <a:rPr lang="en-US" sz="1400" dirty="0" smtClean="0">
                <a:solidFill>
                  <a:prstClr val="black"/>
                </a:solidFill>
              </a:rPr>
              <a:t>, Breton Woods, NH, May 22 </a:t>
            </a:r>
            <a:r>
              <a:rPr lang="en-US" sz="1400" dirty="0">
                <a:solidFill>
                  <a:prstClr val="black"/>
                </a:solidFill>
              </a:rPr>
              <a:t>– </a:t>
            </a:r>
            <a:r>
              <a:rPr lang="en-US" sz="1400" dirty="0" smtClean="0">
                <a:solidFill>
                  <a:prstClr val="black"/>
                </a:solidFill>
              </a:rPr>
              <a:t>27, 2011, ASTM STP-1550, </a:t>
            </a:r>
            <a:r>
              <a:rPr lang="en-US" sz="1400" dirty="0">
                <a:solidFill>
                  <a:prstClr val="black"/>
                </a:solidFill>
              </a:rPr>
              <a:t>p. </a:t>
            </a:r>
            <a:r>
              <a:rPr lang="en-US" sz="1400" dirty="0" smtClean="0">
                <a:solidFill>
                  <a:prstClr val="black"/>
                </a:solidFill>
              </a:rPr>
              <a:t>179.</a:t>
            </a:r>
            <a:endParaRPr lang="en-US" sz="1400" dirty="0">
              <a:solidFill>
                <a:prstClr val="black"/>
              </a:solidFill>
            </a:endParaRPr>
          </a:p>
          <a:p>
            <a:pPr lvl="0" algn="ctr"/>
            <a:endParaRPr lang="en-US" sz="1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00B0F0"/>
                </a:solidFill>
              </a:rPr>
              <a:t>collection</a:t>
            </a:r>
            <a:r>
              <a:rPr lang="en-US" sz="2000" dirty="0"/>
              <a:t> of K calculated observable parameter </a:t>
            </a:r>
            <a:r>
              <a:rPr lang="en-US" sz="2000" b="1" dirty="0">
                <a:solidFill>
                  <a:srgbClr val="00B0F0"/>
                </a:solidFill>
              </a:rPr>
              <a:t>vectors</a:t>
            </a:r>
            <a:r>
              <a:rPr lang="en-US" sz="2000" dirty="0"/>
              <a:t> {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} generated by </a:t>
            </a:r>
            <a:r>
              <a:rPr lang="en-US" sz="2000" b="1" dirty="0">
                <a:solidFill>
                  <a:srgbClr val="00B0F0"/>
                </a:solidFill>
              </a:rPr>
              <a:t>Monte Carlo </a:t>
            </a:r>
            <a:r>
              <a:rPr lang="en-US" sz="2000" dirty="0" smtClean="0"/>
              <a:t>(shown in two earlier slides), </a:t>
            </a:r>
            <a:r>
              <a:rPr lang="en-US" sz="2000" dirty="0"/>
              <a:t>according to the mapping 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= </a:t>
            </a:r>
            <a:r>
              <a:rPr lang="en-US" sz="2000" b="1" dirty="0">
                <a:latin typeface="French Script MT" panose="03020402040607040605" pitchFamily="66" charset="0"/>
              </a:rPr>
              <a:t>T</a:t>
            </a:r>
            <a:r>
              <a:rPr lang="en-US" sz="2000" dirty="0"/>
              <a:t>(</a:t>
            </a:r>
            <a:r>
              <a:rPr lang="en-US" sz="2000" b="1" dirty="0" err="1"/>
              <a:t>q</a:t>
            </a:r>
            <a:r>
              <a:rPr lang="en-US" sz="2000" baseline="-25000" dirty="0" err="1"/>
              <a:t>k</a:t>
            </a:r>
            <a:r>
              <a:rPr lang="en-US" sz="2000" dirty="0" smtClean="0"/>
              <a:t>), is </a:t>
            </a:r>
            <a:r>
              <a:rPr lang="en-US" sz="2000" b="1" dirty="0" smtClean="0">
                <a:solidFill>
                  <a:srgbClr val="00B0F0"/>
                </a:solidFill>
              </a:rPr>
              <a:t>preserved</a:t>
            </a:r>
            <a:r>
              <a:rPr lang="en-US" sz="2000" dirty="0" smtClean="0"/>
              <a:t>. Thus, </a:t>
            </a:r>
            <a:r>
              <a:rPr lang="en-US" sz="2000" b="1" dirty="0" smtClean="0">
                <a:solidFill>
                  <a:srgbClr val="00B0F0"/>
                </a:solidFill>
              </a:rPr>
              <a:t>no information </a:t>
            </a:r>
            <a:r>
              <a:rPr lang="en-US" sz="2000" dirty="0" smtClean="0"/>
              <a:t>on higher-order </a:t>
            </a:r>
            <a:r>
              <a:rPr lang="en-US" sz="2000" dirty="0" smtClean="0"/>
              <a:t>moments of </a:t>
            </a:r>
            <a:r>
              <a:rPr lang="en-US" sz="2000" b="1" i="1" dirty="0" smtClean="0">
                <a:solidFill>
                  <a:srgbClr val="00B0F0"/>
                </a:solidFill>
              </a:rPr>
              <a:t>p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b="1" dirty="0" smtClean="0">
                <a:solidFill>
                  <a:srgbClr val="00B0F0"/>
                </a:solidFill>
              </a:rPr>
              <a:t>discarded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each </a:t>
            </a:r>
            <a:r>
              <a:rPr lang="en-US" sz="2000" b="1" dirty="0" err="1" smtClean="0"/>
              <a:t>x</a:t>
            </a:r>
            <a:r>
              <a:rPr lang="en-US" sz="2000" baseline="-25000" dirty="0" err="1"/>
              <a:t>k</a:t>
            </a:r>
            <a:r>
              <a:rPr lang="en-US" sz="2000" dirty="0" smtClean="0"/>
              <a:t>, a scalar </a:t>
            </a:r>
            <a:r>
              <a:rPr lang="en-US" sz="2000" b="1" dirty="0" smtClean="0">
                <a:solidFill>
                  <a:srgbClr val="00B0F0"/>
                </a:solidFill>
              </a:rPr>
              <a:t>weighting factor </a:t>
            </a:r>
            <a:r>
              <a:rPr lang="el-GR" sz="2000" b="1" dirty="0" smtClean="0">
                <a:solidFill>
                  <a:srgbClr val="00B0F0"/>
                </a:solidFill>
              </a:rPr>
              <a:t>ω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k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is generated according to the expression: </a:t>
            </a:r>
            <a:r>
              <a:rPr lang="el-GR" sz="2000" dirty="0" smtClean="0">
                <a:latin typeface="Calibri"/>
              </a:rPr>
              <a:t>ω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= L(</a:t>
            </a:r>
            <a:r>
              <a:rPr lang="en-US" sz="2000" b="1" dirty="0" err="1" smtClean="0"/>
              <a:t>x</a:t>
            </a:r>
            <a:r>
              <a:rPr lang="en-US" sz="2000" baseline="-25000" dirty="0" err="1"/>
              <a:t>k</a:t>
            </a:r>
            <a:r>
              <a:rPr lang="en-US" sz="2000" dirty="0" err="1" smtClean="0"/>
              <a:t>|</a:t>
            </a:r>
            <a:r>
              <a:rPr lang="en-US" sz="2000" dirty="0" err="1" smtClean="0">
                <a:latin typeface="French Script MT" panose="03020402040607040605" pitchFamily="66" charset="0"/>
              </a:rPr>
              <a:t>T</a:t>
            </a:r>
            <a:r>
              <a:rPr lang="en-US" sz="2000" dirty="0" err="1" smtClean="0"/>
              <a:t>,</a:t>
            </a:r>
            <a:r>
              <a:rPr lang="en-US" sz="2000" dirty="0" err="1" smtClean="0">
                <a:latin typeface="French Script MT" panose="03020402040607040605" pitchFamily="66" charset="0"/>
              </a:rPr>
              <a:t>E</a:t>
            </a:r>
            <a:r>
              <a:rPr lang="en-US" sz="2000" dirty="0" smtClean="0"/>
              <a:t>). Thus, the </a:t>
            </a:r>
            <a:r>
              <a:rPr lang="en-US" sz="2000" b="1" dirty="0" smtClean="0">
                <a:solidFill>
                  <a:srgbClr val="00B0F0"/>
                </a:solidFill>
              </a:rPr>
              <a:t>worth</a:t>
            </a:r>
            <a:r>
              <a:rPr lang="en-US" sz="2000" dirty="0" smtClean="0"/>
              <a:t> that is assigned to each MC sampled parameter vector </a:t>
            </a:r>
            <a:r>
              <a:rPr lang="en-US" sz="2000" b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 based on its </a:t>
            </a:r>
            <a:r>
              <a:rPr lang="en-US" sz="2000" b="1" dirty="0" smtClean="0">
                <a:solidFill>
                  <a:srgbClr val="00B0F0"/>
                </a:solidFill>
              </a:rPr>
              <a:t>consistency</a:t>
            </a:r>
            <a:r>
              <a:rPr lang="en-US" sz="2000" dirty="0" smtClean="0"/>
              <a:t> with available </a:t>
            </a:r>
            <a:r>
              <a:rPr lang="en-US" sz="2000" b="1" dirty="0" smtClean="0">
                <a:solidFill>
                  <a:srgbClr val="00B0F0"/>
                </a:solidFill>
              </a:rPr>
              <a:t>experimental data</a:t>
            </a:r>
            <a:r>
              <a:rPr lang="en-US" sz="2000" dirty="0" smtClean="0"/>
              <a:t>, as reflected in the </a:t>
            </a:r>
            <a:r>
              <a:rPr lang="en-US" sz="2000" b="1" dirty="0" smtClean="0">
                <a:solidFill>
                  <a:srgbClr val="00B0F0"/>
                </a:solidFill>
              </a:rPr>
              <a:t>likelihood</a:t>
            </a:r>
            <a:r>
              <a:rPr lang="en-US" sz="2000" dirty="0" smtClean="0"/>
              <a:t> function.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u="sng" dirty="0" smtClean="0"/>
              <a:t>very</a:t>
            </a:r>
            <a:r>
              <a:rPr lang="en-US" sz="2000" dirty="0" smtClean="0"/>
              <a:t> large K, it is assumed that </a:t>
            </a:r>
            <a:r>
              <a:rPr lang="en-US" sz="2000" b="1" dirty="0" smtClean="0">
                <a:solidFill>
                  <a:srgbClr val="00B0F0"/>
                </a:solidFill>
              </a:rPr>
              <a:t>mean values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B0F0"/>
                </a:solidFill>
              </a:rPr>
              <a:t>covariance matrix </a:t>
            </a:r>
            <a:r>
              <a:rPr lang="en-US" sz="2000" dirty="0" smtClean="0"/>
              <a:t>for the master (posterior) probability function </a:t>
            </a:r>
            <a:r>
              <a:rPr lang="en-US" sz="2000" i="1" dirty="0"/>
              <a:t>p</a:t>
            </a:r>
            <a:r>
              <a:rPr lang="en-US" sz="2000" dirty="0"/>
              <a:t>(</a:t>
            </a:r>
            <a:r>
              <a:rPr lang="en-US" sz="2000" b="1" dirty="0" err="1"/>
              <a:t>x</a:t>
            </a:r>
            <a:r>
              <a:rPr lang="en-US" sz="2000" dirty="0" err="1"/>
              <a:t>|</a:t>
            </a:r>
            <a:r>
              <a:rPr lang="en-US" sz="2000" b="1" dirty="0" err="1">
                <a:latin typeface="French Script MT" panose="03020402040607040605" pitchFamily="66" charset="0"/>
              </a:rPr>
              <a:t>T</a:t>
            </a:r>
            <a:r>
              <a:rPr lang="en-US" sz="2000" dirty="0" err="1"/>
              <a:t>,</a:t>
            </a:r>
            <a:r>
              <a:rPr lang="en-US" sz="2000" b="1" dirty="0" err="1">
                <a:latin typeface="French Script MT" panose="03020402040607040605" pitchFamily="66" charset="0"/>
              </a:rPr>
              <a:t>E</a:t>
            </a:r>
            <a:r>
              <a:rPr lang="en-US" sz="2000" dirty="0" smtClean="0"/>
              <a:t>) are estimated from:</a:t>
            </a:r>
          </a:p>
          <a:p>
            <a:pPr algn="ctr"/>
            <a:r>
              <a:rPr lang="en-US" sz="2000" dirty="0" smtClean="0"/>
              <a:t>x</a:t>
            </a:r>
            <a:r>
              <a:rPr lang="en-US" sz="2000" baseline="-25000" dirty="0"/>
              <a:t>0i</a:t>
            </a:r>
            <a:r>
              <a:rPr lang="en-US" sz="2000" dirty="0" smtClean="0"/>
              <a:t> </a:t>
            </a:r>
            <a:r>
              <a:rPr lang="en-US" sz="2000" dirty="0"/>
              <a:t>≈ (∑</a:t>
            </a:r>
            <a:r>
              <a:rPr lang="en-US" sz="2000" baseline="-25000" dirty="0" smtClean="0"/>
              <a:t>k=1,K</a:t>
            </a:r>
            <a:r>
              <a:rPr lang="en-US" sz="2000" dirty="0" smtClean="0"/>
              <a:t> </a:t>
            </a:r>
            <a:r>
              <a:rPr lang="el-GR" sz="2000" dirty="0"/>
              <a:t>ω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/>
              <a:t>) / </a:t>
            </a:r>
            <a:r>
              <a:rPr lang="en-US" sz="2000" dirty="0" smtClean="0"/>
              <a:t>(∑</a:t>
            </a:r>
            <a:r>
              <a:rPr lang="en-US" sz="2000" baseline="-25000" dirty="0"/>
              <a:t>k=1,K</a:t>
            </a:r>
            <a:r>
              <a:rPr lang="en-US" sz="2000" dirty="0"/>
              <a:t> </a:t>
            </a:r>
            <a:r>
              <a:rPr lang="el-GR" sz="2000" dirty="0"/>
              <a:t>ω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)  and  (</a:t>
            </a:r>
            <a:r>
              <a:rPr lang="en-US" sz="2000" b="1" dirty="0" err="1"/>
              <a:t>V</a:t>
            </a:r>
            <a:r>
              <a:rPr lang="en-US" sz="2000" baseline="-25000" dirty="0" err="1"/>
              <a:t>x</a:t>
            </a:r>
            <a:r>
              <a:rPr lang="en-US" sz="2000" dirty="0"/>
              <a:t>)</a:t>
            </a:r>
            <a:r>
              <a:rPr lang="en-US" sz="2000" baseline="-25000" dirty="0" err="1"/>
              <a:t>ij</a:t>
            </a:r>
            <a:r>
              <a:rPr lang="en-US" sz="2000" dirty="0"/>
              <a:t> ≈ [(∑</a:t>
            </a:r>
            <a:r>
              <a:rPr lang="en-US" sz="2000" baseline="-25000" dirty="0" smtClean="0"/>
              <a:t>k=1,K</a:t>
            </a:r>
            <a:r>
              <a:rPr lang="en-US" sz="2000" dirty="0" smtClean="0"/>
              <a:t> </a:t>
            </a:r>
            <a:r>
              <a:rPr lang="el-GR" sz="2000" dirty="0"/>
              <a:t>ω</a:t>
            </a:r>
            <a:r>
              <a:rPr lang="en-US" sz="2000" baseline="-25000" dirty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jk</a:t>
            </a:r>
            <a:r>
              <a:rPr lang="en-US" sz="2000" dirty="0"/>
              <a:t>) / (∑</a:t>
            </a:r>
            <a:r>
              <a:rPr lang="en-US" sz="2000" baseline="-25000" dirty="0"/>
              <a:t>k=1,K</a:t>
            </a:r>
            <a:r>
              <a:rPr lang="en-US" sz="2000" dirty="0"/>
              <a:t> </a:t>
            </a:r>
            <a:r>
              <a:rPr lang="el-GR" sz="2000" dirty="0"/>
              <a:t>ω</a:t>
            </a:r>
            <a:r>
              <a:rPr lang="en-US" sz="2000" baseline="-25000" dirty="0"/>
              <a:t>k</a:t>
            </a:r>
            <a:r>
              <a:rPr lang="en-US" sz="2000" dirty="0"/>
              <a:t>)</a:t>
            </a:r>
            <a:r>
              <a:rPr lang="en-US" sz="2000" dirty="0" smtClean="0"/>
              <a:t>] </a:t>
            </a:r>
            <a:r>
              <a:rPr lang="en-US" sz="2000" dirty="0"/>
              <a:t>- </a:t>
            </a:r>
            <a:r>
              <a:rPr lang="en-US" sz="2000" dirty="0" smtClean="0"/>
              <a:t>x</a:t>
            </a:r>
            <a:r>
              <a:rPr lang="en-US" sz="2000" baseline="-25000" dirty="0"/>
              <a:t>0i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0j</a:t>
            </a:r>
            <a:endParaRPr lang="en-US" sz="2000" dirty="0"/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B0F0"/>
                </a:solidFill>
              </a:rPr>
              <a:t>Markov Chain </a:t>
            </a:r>
            <a:r>
              <a:rPr lang="en-US" sz="2000" dirty="0" smtClean="0"/>
              <a:t>for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</a:rPr>
              <a:t>UMC-B</a:t>
            </a:r>
            <a:r>
              <a:rPr lang="en-US" sz="2000" dirty="0" smtClean="0"/>
              <a:t> </a:t>
            </a:r>
            <a:r>
              <a:rPr lang="en-US" sz="2000" dirty="0" smtClean="0"/>
              <a:t>thus consists </a:t>
            </a:r>
            <a:r>
              <a:rPr lang="en-US" sz="2000" dirty="0" smtClean="0"/>
              <a:t>of the set of pairs </a:t>
            </a:r>
            <a:r>
              <a:rPr lang="en-US" sz="2000" b="1" dirty="0" smtClean="0">
                <a:solidFill>
                  <a:srgbClr val="00B0F0"/>
                </a:solidFill>
              </a:rPr>
              <a:t>{</a:t>
            </a:r>
            <a:r>
              <a:rPr lang="en-US" sz="2000" b="1" dirty="0" err="1" smtClean="0">
                <a:solidFill>
                  <a:srgbClr val="00B0F0"/>
                </a:solidFill>
              </a:rPr>
              <a:t>x</a:t>
            </a:r>
            <a:r>
              <a:rPr lang="en-US" sz="2000" b="1" baseline="-25000" dirty="0" err="1" smtClean="0">
                <a:solidFill>
                  <a:srgbClr val="00B0F0"/>
                </a:solidFill>
              </a:rPr>
              <a:t>k</a:t>
            </a:r>
            <a:r>
              <a:rPr lang="en-US" sz="2000" b="1" dirty="0" smtClean="0">
                <a:solidFill>
                  <a:srgbClr val="00B0F0"/>
                </a:solidFill>
              </a:rPr>
              <a:t>,</a:t>
            </a:r>
            <a:r>
              <a:rPr lang="el-GR" sz="2000" b="1" dirty="0" smtClean="0">
                <a:solidFill>
                  <a:srgbClr val="00B0F0"/>
                </a:solidFill>
              </a:rPr>
              <a:t>ω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k</a:t>
            </a:r>
            <a:r>
              <a:rPr lang="en-US" sz="2000" b="1" dirty="0" smtClean="0">
                <a:solidFill>
                  <a:srgbClr val="00B0F0"/>
                </a:solidFill>
              </a:rPr>
              <a:t>}</a:t>
            </a:r>
            <a:r>
              <a:rPr lang="en-US" sz="2000" dirty="0" smtClean="0"/>
              <a:t>. These values can be used for nuclear </a:t>
            </a:r>
            <a:r>
              <a:rPr lang="en-US" sz="2000" b="1" dirty="0" smtClean="0">
                <a:solidFill>
                  <a:srgbClr val="00B0F0"/>
                </a:solidFill>
              </a:rPr>
              <a:t>systems applications </a:t>
            </a:r>
            <a:r>
              <a:rPr lang="en-US" sz="2000" dirty="0" smtClean="0"/>
              <a:t>as well as </a:t>
            </a:r>
            <a:r>
              <a:rPr lang="en-US" sz="2000" b="1" dirty="0" smtClean="0">
                <a:solidFill>
                  <a:srgbClr val="00B0F0"/>
                </a:solidFill>
              </a:rPr>
              <a:t>evaluations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u="sng" dirty="0" smtClean="0"/>
              <a:t>Advantage</a:t>
            </a:r>
            <a:r>
              <a:rPr lang="en-US" sz="2000" dirty="0" smtClean="0"/>
              <a:t>: </a:t>
            </a:r>
            <a:r>
              <a:rPr lang="en-US" sz="2000" dirty="0"/>
              <a:t>All </a:t>
            </a:r>
            <a:r>
              <a:rPr lang="en-US" sz="2000" b="1" dirty="0">
                <a:solidFill>
                  <a:srgbClr val="00B0F0"/>
                </a:solidFill>
              </a:rPr>
              <a:t>information</a:t>
            </a:r>
            <a:r>
              <a:rPr lang="en-US" sz="2000" dirty="0"/>
              <a:t> in function </a:t>
            </a:r>
            <a:r>
              <a:rPr lang="en-US" sz="2000" b="1" i="1" dirty="0">
                <a:solidFill>
                  <a:srgbClr val="00B0F0"/>
                </a:solidFill>
              </a:rPr>
              <a:t>p</a:t>
            </a:r>
            <a:r>
              <a:rPr lang="en-US" sz="2000" b="1" baseline="-25000" dirty="0">
                <a:solidFill>
                  <a:srgbClr val="00B0F0"/>
                </a:solidFill>
              </a:rPr>
              <a:t>0</a:t>
            </a:r>
            <a:r>
              <a:rPr lang="en-US" sz="2000" b="1" dirty="0">
                <a:solidFill>
                  <a:srgbClr val="00B0F0"/>
                </a:solidFill>
              </a:rPr>
              <a:t>(</a:t>
            </a:r>
            <a:r>
              <a:rPr lang="en-US" sz="2000" b="1" dirty="0" err="1">
                <a:solidFill>
                  <a:srgbClr val="00B0F0"/>
                </a:solidFill>
              </a:rPr>
              <a:t>x|</a:t>
            </a:r>
            <a:r>
              <a:rPr lang="en-US" sz="2000" b="1" dirty="0" err="1">
                <a:solidFill>
                  <a:srgbClr val="00B0F0"/>
                </a:solidFill>
                <a:latin typeface="French Script MT" panose="03020402040607040605" pitchFamily="66" charset="0"/>
              </a:rPr>
              <a:t>T</a:t>
            </a:r>
            <a:r>
              <a:rPr lang="en-US" sz="2000" b="1" dirty="0">
                <a:solidFill>
                  <a:srgbClr val="00B0F0"/>
                </a:solidFill>
              </a:rPr>
              <a:t>)</a:t>
            </a:r>
            <a:r>
              <a:rPr lang="en-US" sz="2000" dirty="0"/>
              <a:t> is </a:t>
            </a:r>
            <a:r>
              <a:rPr lang="en-US" sz="2000" dirty="0" smtClean="0"/>
              <a:t>clearly </a:t>
            </a:r>
            <a:r>
              <a:rPr lang="en-US" sz="2000" b="1" dirty="0" smtClean="0">
                <a:solidFill>
                  <a:srgbClr val="00B0F0"/>
                </a:solidFill>
              </a:rPr>
              <a:t>preserved</a:t>
            </a:r>
            <a:r>
              <a:rPr lang="en-US" sz="2000" dirty="0" smtClean="0"/>
              <a:t>, including </a:t>
            </a:r>
            <a:r>
              <a:rPr lang="en-US" sz="2000" dirty="0" smtClean="0"/>
              <a:t>that </a:t>
            </a:r>
            <a:r>
              <a:rPr lang="en-US" sz="2000" dirty="0" smtClean="0"/>
              <a:t>related to </a:t>
            </a:r>
            <a:r>
              <a:rPr lang="en-US" sz="2000" b="1" dirty="0" smtClean="0">
                <a:solidFill>
                  <a:srgbClr val="00B0F0"/>
                </a:solidFill>
              </a:rPr>
              <a:t>non-linearity</a:t>
            </a:r>
            <a:r>
              <a:rPr lang="en-US" sz="2000" dirty="0" smtClean="0"/>
              <a:t> as well as the distribution </a:t>
            </a:r>
            <a:r>
              <a:rPr lang="en-US" sz="2000" b="1" dirty="0" smtClean="0">
                <a:solidFill>
                  <a:srgbClr val="00B0F0"/>
                </a:solidFill>
              </a:rPr>
              <a:t>skewness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00B0F0"/>
                </a:solidFill>
              </a:rPr>
              <a:t>kurtosis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13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231" y="76200"/>
            <a:ext cx="603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 Closer Look at UMC-G and UMC-B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293451" y="596545"/>
            <a:ext cx="2019166" cy="1637582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06665" y="1896076"/>
            <a:ext cx="2065735" cy="1588828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TextBox 5"/>
          <p:cNvSpPr txBox="1"/>
          <p:nvPr/>
        </p:nvSpPr>
        <p:spPr>
          <a:xfrm>
            <a:off x="6159102" y="2725704"/>
            <a:ext cx="1337971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</a:t>
            </a:r>
            <a:endParaRPr lang="en-US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5611482" y="1046004"/>
            <a:ext cx="1266826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) &gt; 0</a:t>
            </a:r>
            <a:endParaRPr lang="en-US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6087957" y="3581400"/>
            <a:ext cx="2505075" cy="64633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smtClean="0"/>
              <a:t>) and L(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 so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dirty="0" err="1" smtClean="0"/>
              <a:t>|</a:t>
            </a:r>
            <a:r>
              <a:rPr lang="en-US" b="1" dirty="0" err="1" smtClean="0">
                <a:latin typeface="French Script MT" panose="03020402040607040605" pitchFamily="66" charset="0"/>
              </a:rPr>
              <a:t>T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 &gt; 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6837" y="2134987"/>
            <a:ext cx="1457739" cy="176957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1"/>
          </p:cNvCxnSpPr>
          <p:nvPr/>
        </p:nvCxnSpPr>
        <p:spPr>
          <a:xfrm flipV="1">
            <a:off x="5106838" y="3904566"/>
            <a:ext cx="981119" cy="191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2463" y="656367"/>
            <a:ext cx="49443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areas enclosed by “blue” and “red” dashed </a:t>
            </a:r>
            <a:r>
              <a:rPr lang="en-US" dirty="0" smtClean="0"/>
              <a:t>circles, </a:t>
            </a:r>
            <a:r>
              <a:rPr lang="en-US" dirty="0" smtClean="0"/>
              <a:t>respectively, indicate </a:t>
            </a:r>
            <a:r>
              <a:rPr lang="en-US" b="1" dirty="0" smtClean="0">
                <a:solidFill>
                  <a:srgbClr val="00B0F0"/>
                </a:solidFill>
              </a:rPr>
              <a:t>regions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of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non-negligible probability</a:t>
            </a:r>
            <a:r>
              <a:rPr lang="en-US" dirty="0" smtClean="0"/>
              <a:t> for the model-generated </a:t>
            </a:r>
            <a:r>
              <a:rPr lang="en-US" b="1" dirty="0" smtClean="0">
                <a:solidFill>
                  <a:srgbClr val="00B0F0"/>
                </a:solidFill>
              </a:rPr>
              <a:t>prior probability </a:t>
            </a:r>
            <a:r>
              <a:rPr lang="en-US" dirty="0" smtClean="0"/>
              <a:t>and the </a:t>
            </a:r>
            <a:r>
              <a:rPr lang="en-US" b="1" dirty="0" smtClean="0">
                <a:solidFill>
                  <a:srgbClr val="00B0F0"/>
                </a:solidFill>
              </a:rPr>
              <a:t>likelihood function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00B0F0"/>
                </a:solidFill>
              </a:rPr>
              <a:t>quantifies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consistency</a:t>
            </a:r>
            <a:r>
              <a:rPr lang="en-US" dirty="0" smtClean="0"/>
              <a:t> of theory and experiment.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small </a:t>
            </a:r>
            <a:r>
              <a:rPr lang="en-US" dirty="0" smtClean="0"/>
              <a:t>region </a:t>
            </a:r>
            <a:r>
              <a:rPr lang="en-US" b="1" dirty="0" smtClean="0">
                <a:solidFill>
                  <a:srgbClr val="00B050"/>
                </a:solidFill>
              </a:rPr>
              <a:t>Overlap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of these two </a:t>
            </a:r>
            <a:r>
              <a:rPr lang="en-US" dirty="0" smtClean="0"/>
              <a:t>circles is indicative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00B0F0"/>
                </a:solidFill>
              </a:rPr>
              <a:t>data inconsistency</a:t>
            </a:r>
            <a:r>
              <a:rPr lang="en-US" dirty="0" smtClean="0"/>
              <a:t>. Such an outcome could have potentially </a:t>
            </a:r>
            <a:r>
              <a:rPr lang="en-US" b="1" dirty="0" smtClean="0">
                <a:solidFill>
                  <a:srgbClr val="00B0F0"/>
                </a:solidFill>
              </a:rPr>
              <a:t>negative implications</a:t>
            </a:r>
            <a:r>
              <a:rPr lang="en-US" dirty="0" smtClean="0"/>
              <a:t> for an application of the </a:t>
            </a:r>
            <a:r>
              <a:rPr lang="en-US" b="1" dirty="0" smtClean="0">
                <a:solidFill>
                  <a:srgbClr val="00B0F0"/>
                </a:solidFill>
              </a:rPr>
              <a:t>UMC-B</a:t>
            </a:r>
            <a:r>
              <a:rPr lang="en-US" dirty="0" smtClean="0"/>
              <a:t> method (e.g., </a:t>
            </a:r>
            <a:r>
              <a:rPr lang="en-US" b="1" dirty="0" smtClean="0">
                <a:solidFill>
                  <a:srgbClr val="00B0F0"/>
                </a:solidFill>
              </a:rPr>
              <a:t>limited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B0F0"/>
                </a:solidFill>
              </a:rPr>
              <a:t>biased sampling </a:t>
            </a:r>
            <a:r>
              <a:rPr lang="en-US" dirty="0" smtClean="0"/>
              <a:t>of the sparsely </a:t>
            </a:r>
            <a:r>
              <a:rPr lang="en-US" dirty="0" smtClean="0"/>
              <a:t>sampled region </a:t>
            </a:r>
            <a:r>
              <a:rPr lang="en-US" b="1" dirty="0" smtClean="0">
                <a:solidFill>
                  <a:srgbClr val="00B050"/>
                </a:solidFill>
              </a:rPr>
              <a:t>Overlap</a:t>
            </a:r>
            <a:r>
              <a:rPr lang="en-US" dirty="0" smtClean="0"/>
              <a:t>). </a:t>
            </a:r>
            <a:r>
              <a:rPr lang="en-US" b="1" dirty="0" smtClean="0">
                <a:solidFill>
                  <a:srgbClr val="00B0F0"/>
                </a:solidFill>
              </a:rPr>
              <a:t>Statistical inadequacy</a:t>
            </a:r>
            <a:r>
              <a:rPr lang="en-US" b="1" dirty="0" smtClean="0"/>
              <a:t>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not a problem </a:t>
            </a:r>
            <a:r>
              <a:rPr lang="en-US" dirty="0" smtClean="0"/>
              <a:t>in applying the </a:t>
            </a:r>
            <a:r>
              <a:rPr lang="en-US" b="1" dirty="0" smtClean="0">
                <a:solidFill>
                  <a:srgbClr val="00B0F0"/>
                </a:solidFill>
              </a:rPr>
              <a:t>UMC-G</a:t>
            </a:r>
            <a:r>
              <a:rPr lang="en-US" dirty="0" smtClean="0"/>
              <a:t> approach, but it can </a:t>
            </a:r>
            <a:r>
              <a:rPr lang="en-US" b="1" dirty="0" smtClean="0">
                <a:solidFill>
                  <a:srgbClr val="00B0F0"/>
                </a:solidFill>
              </a:rPr>
              <a:t>suffer</a:t>
            </a:r>
            <a:r>
              <a:rPr lang="en-US" dirty="0" smtClean="0"/>
              <a:t> from significant </a:t>
            </a:r>
            <a:r>
              <a:rPr lang="en-US" b="1" dirty="0" smtClean="0">
                <a:solidFill>
                  <a:srgbClr val="00B0F0"/>
                </a:solidFill>
              </a:rPr>
              <a:t>bias effects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due to the explicit </a:t>
            </a:r>
            <a:r>
              <a:rPr lang="en-US" b="1" dirty="0" smtClean="0">
                <a:solidFill>
                  <a:srgbClr val="00B0F0"/>
                </a:solidFill>
              </a:rPr>
              <a:t>rejection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00B0F0"/>
                </a:solidFill>
              </a:rPr>
              <a:t>higher-order moments </a:t>
            </a:r>
            <a:r>
              <a:rPr lang="en-US" dirty="0" smtClean="0"/>
              <a:t>of </a:t>
            </a:r>
            <a:r>
              <a:rPr lang="en-US" i="1" dirty="0"/>
              <a:t>p</a:t>
            </a:r>
            <a:r>
              <a:rPr lang="en-US" baseline="-25000" dirty="0"/>
              <a:t>0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/>
              <a:t>). </a:t>
            </a:r>
            <a:r>
              <a:rPr lang="en-US" b="1" dirty="0" smtClean="0">
                <a:solidFill>
                  <a:srgbClr val="00B0F0"/>
                </a:solidFill>
              </a:rPr>
              <a:t>Data inconsistency </a:t>
            </a:r>
            <a:r>
              <a:rPr lang="en-US" dirty="0" smtClean="0"/>
              <a:t>between theory and experiment will inevitably lead to evaluations and system analysis </a:t>
            </a:r>
            <a:r>
              <a:rPr lang="en-US" b="1" dirty="0" smtClean="0">
                <a:solidFill>
                  <a:srgbClr val="00B0F0"/>
                </a:solidFill>
              </a:rPr>
              <a:t>results</a:t>
            </a:r>
            <a:r>
              <a:rPr lang="en-US" dirty="0" smtClean="0"/>
              <a:t> that are very </a:t>
            </a:r>
            <a:r>
              <a:rPr lang="en-US" b="1" dirty="0" smtClean="0">
                <a:solidFill>
                  <a:srgbClr val="00B0F0"/>
                </a:solidFill>
              </a:rPr>
              <a:t>questionable</a:t>
            </a:r>
            <a:r>
              <a:rPr lang="en-US" dirty="0" smtClean="0"/>
              <a:t> and thus inherently </a:t>
            </a:r>
            <a:r>
              <a:rPr lang="en-US" b="1" dirty="0" smtClean="0">
                <a:solidFill>
                  <a:srgbClr val="00B0F0"/>
                </a:solidFill>
              </a:rPr>
              <a:t>unreliable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3634" y="4495800"/>
            <a:ext cx="3847966" cy="2092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Unfinished Business</a:t>
            </a:r>
          </a:p>
          <a:p>
            <a:pPr algn="ctr"/>
            <a:endParaRPr lang="en-US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Further investigation of the mentioned sampling issues for the </a:t>
            </a:r>
            <a:r>
              <a:rPr lang="en-US" sz="1600" dirty="0"/>
              <a:t>region </a:t>
            </a:r>
            <a:r>
              <a:rPr lang="en-US" sz="1600" b="1" dirty="0" smtClean="0">
                <a:solidFill>
                  <a:srgbClr val="00B050"/>
                </a:solidFill>
              </a:rPr>
              <a:t>Overlap</a:t>
            </a:r>
            <a:r>
              <a:rPr lang="en-US" sz="1600" dirty="0" smtClean="0"/>
              <a:t> in </a:t>
            </a:r>
            <a:r>
              <a:rPr lang="en-US" sz="1600" dirty="0" smtClean="0"/>
              <a:t>the UMC-B approach is warranted.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Detailed inter-comparisons of GLS, UMC-G, and UMC-B predictions for extreme cases and inconsistent data are needed.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032" y="1973767"/>
            <a:ext cx="597852" cy="7547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78657" y="1877140"/>
            <a:ext cx="771839" cy="276999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Overlap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0113" y="282605"/>
            <a:ext cx="16461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Yikes</a:t>
            </a:r>
            <a:r>
              <a:rPr lang="en-US" sz="1200" dirty="0" smtClean="0"/>
              <a:t>! </a:t>
            </a:r>
            <a:r>
              <a:rPr lang="en-US" sz="1200" dirty="0" smtClean="0"/>
              <a:t>The region </a:t>
            </a:r>
            <a:r>
              <a:rPr lang="en-US" sz="1200" b="1" dirty="0" smtClean="0">
                <a:solidFill>
                  <a:srgbClr val="00B050"/>
                </a:solidFill>
              </a:rPr>
              <a:t>Overlap</a:t>
            </a:r>
            <a:r>
              <a:rPr lang="en-US" sz="1200" dirty="0" smtClean="0"/>
              <a:t> </a:t>
            </a:r>
            <a:r>
              <a:rPr lang="en-US" sz="1200" dirty="0" smtClean="0"/>
              <a:t>is </a:t>
            </a:r>
            <a:r>
              <a:rPr lang="en-US" sz="1200" dirty="0" smtClean="0"/>
              <a:t>very </a:t>
            </a:r>
            <a:r>
              <a:rPr lang="en-US" sz="1200" u="sng" dirty="0" smtClean="0"/>
              <a:t>small</a:t>
            </a:r>
            <a:r>
              <a:rPr lang="en-US" sz="1200" dirty="0" smtClean="0"/>
              <a:t>, probably due to poor agreement between theory and experiments.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676329" y="1505596"/>
            <a:ext cx="90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62192" y="1707863"/>
            <a:ext cx="1699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31032" y="1697334"/>
            <a:ext cx="169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13743" y="1637209"/>
            <a:ext cx="169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Cloud 41"/>
          <p:cNvSpPr/>
          <p:nvPr/>
        </p:nvSpPr>
        <p:spPr>
          <a:xfrm>
            <a:off x="7340494" y="76200"/>
            <a:ext cx="1651106" cy="1631663"/>
          </a:xfrm>
          <a:prstGeom prst="cloud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17879" y="2690490"/>
            <a:ext cx="87921" cy="4045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15325" y="3095036"/>
            <a:ext cx="249132" cy="2577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05800" y="3095036"/>
            <a:ext cx="0" cy="3339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261839" y="2514600"/>
            <a:ext cx="196361" cy="3635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8360019" y="2234127"/>
            <a:ext cx="98181" cy="280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916016" y="2590800"/>
            <a:ext cx="345823" cy="2873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916016" y="2234127"/>
            <a:ext cx="0" cy="356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305800" y="2143745"/>
            <a:ext cx="76200" cy="11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877916" y="2215047"/>
            <a:ext cx="76200" cy="11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203183" y="3350858"/>
            <a:ext cx="117311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534376" y="3287327"/>
            <a:ext cx="117311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1675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UMC-G Plus</a:t>
            </a:r>
            <a:r>
              <a:rPr lang="en-US" sz="2800" dirty="0" smtClean="0">
                <a:solidFill>
                  <a:srgbClr val="FF0000"/>
                </a:solidFill>
              </a:rPr>
              <a:t>: A New Option?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226" y="8382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 smtClean="0">
                <a:solidFill>
                  <a:srgbClr val="00B0F0"/>
                </a:solidFill>
              </a:rPr>
              <a:t>original UMC-G</a:t>
            </a:r>
            <a:r>
              <a:rPr lang="en-US" sz="2000" b="1" dirty="0" smtClean="0"/>
              <a:t> </a:t>
            </a:r>
            <a:r>
              <a:rPr lang="en-US" sz="2000" dirty="0" smtClean="0"/>
              <a:t>formulation </a:t>
            </a:r>
            <a:r>
              <a:rPr lang="en-US" sz="2000" b="1" dirty="0" smtClean="0">
                <a:solidFill>
                  <a:srgbClr val="00B0F0"/>
                </a:solidFill>
              </a:rPr>
              <a:t>discards</a:t>
            </a:r>
            <a:r>
              <a:rPr lang="en-US" sz="2000" dirty="0" smtClean="0"/>
              <a:t> potentially valuable </a:t>
            </a:r>
            <a:r>
              <a:rPr lang="en-US" sz="2000" b="1" dirty="0" smtClean="0">
                <a:solidFill>
                  <a:srgbClr val="00B0F0"/>
                </a:solidFill>
              </a:rPr>
              <a:t>information</a:t>
            </a:r>
            <a:r>
              <a:rPr lang="en-US" sz="2000" dirty="0" smtClean="0"/>
              <a:t> about </a:t>
            </a:r>
            <a:r>
              <a:rPr lang="en-US" sz="2000" b="1" dirty="0" smtClean="0">
                <a:solidFill>
                  <a:srgbClr val="00B0F0"/>
                </a:solidFill>
              </a:rPr>
              <a:t>higher moments </a:t>
            </a:r>
            <a:r>
              <a:rPr lang="en-US" sz="2000" dirty="0" smtClean="0"/>
              <a:t>of the </a:t>
            </a:r>
            <a:r>
              <a:rPr lang="en-US" sz="2000" b="1" dirty="0" smtClean="0">
                <a:solidFill>
                  <a:srgbClr val="00B0F0"/>
                </a:solidFill>
              </a:rPr>
              <a:t>prior probability 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(</a:t>
            </a:r>
            <a:r>
              <a:rPr lang="en-US" sz="2000" b="1" dirty="0" err="1"/>
              <a:t>x</a:t>
            </a:r>
            <a:r>
              <a:rPr lang="en-US" sz="2000" dirty="0" err="1"/>
              <a:t>|</a:t>
            </a:r>
            <a:r>
              <a:rPr lang="en-US" sz="2000" b="1" dirty="0" err="1">
                <a:latin typeface="French Script MT" panose="03020402040607040605" pitchFamily="66" charset="0"/>
              </a:rPr>
              <a:t>T</a:t>
            </a:r>
            <a:r>
              <a:rPr lang="en-US" sz="2000" dirty="0" smtClean="0"/>
              <a:t>) that is </a:t>
            </a:r>
            <a:r>
              <a:rPr lang="en-US" sz="2000" b="1" dirty="0" smtClean="0">
                <a:solidFill>
                  <a:srgbClr val="00B0F0"/>
                </a:solidFill>
              </a:rPr>
              <a:t>reflected</a:t>
            </a:r>
            <a:r>
              <a:rPr lang="en-US" sz="2000" dirty="0" smtClean="0"/>
              <a:t> in the Markov Chain of </a:t>
            </a:r>
            <a:r>
              <a:rPr lang="en-US" sz="2000" b="1" dirty="0" smtClean="0">
                <a:solidFill>
                  <a:srgbClr val="00B0F0"/>
                </a:solidFill>
              </a:rPr>
              <a:t>vectors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} generated by </a:t>
            </a:r>
            <a:r>
              <a:rPr lang="en-US" sz="2000" b="1" dirty="0">
                <a:solidFill>
                  <a:srgbClr val="00B0F0"/>
                </a:solidFill>
              </a:rPr>
              <a:t>Monte </a:t>
            </a:r>
            <a:r>
              <a:rPr lang="en-US" sz="2000" b="1" dirty="0" smtClean="0">
                <a:solidFill>
                  <a:srgbClr val="00B0F0"/>
                </a:solidFill>
              </a:rPr>
              <a:t>Carlo</a:t>
            </a:r>
            <a:r>
              <a:rPr lang="en-US" sz="2000" dirty="0" smtClean="0"/>
              <a:t> sampling.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is </a:t>
            </a:r>
            <a:r>
              <a:rPr lang="en-US" sz="2000" b="1" dirty="0" smtClean="0">
                <a:solidFill>
                  <a:srgbClr val="00B0F0"/>
                </a:solidFill>
              </a:rPr>
              <a:t>unlikely</a:t>
            </a:r>
            <a:r>
              <a:rPr lang="en-US" sz="2000" dirty="0" smtClean="0"/>
              <a:t> that </a:t>
            </a: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B0F0"/>
                </a:solidFill>
              </a:rPr>
              <a:t>moments</a:t>
            </a:r>
            <a:r>
              <a:rPr lang="en-US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i="1" dirty="0" smtClean="0"/>
              <a:t>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00B0F0"/>
                </a:solidFill>
              </a:rPr>
              <a:t>higher order </a:t>
            </a:r>
            <a:r>
              <a:rPr lang="en-US" sz="2000" dirty="0" smtClean="0"/>
              <a:t>than </a:t>
            </a:r>
            <a:r>
              <a:rPr lang="en-US" sz="2000" dirty="0" smtClean="0"/>
              <a:t>mean values, </a:t>
            </a:r>
            <a:r>
              <a:rPr lang="en-US" sz="2000" dirty="0" err="1" smtClean="0"/>
              <a:t>covariances</a:t>
            </a:r>
            <a:r>
              <a:rPr lang="en-US" sz="2000" dirty="0" smtClean="0"/>
              <a:t>, skewness, and </a:t>
            </a:r>
            <a:r>
              <a:rPr lang="en-US" sz="2000" dirty="0" smtClean="0"/>
              <a:t>kurtosis will </a:t>
            </a:r>
            <a:r>
              <a:rPr lang="en-US" sz="2000" b="1" dirty="0" smtClean="0">
                <a:solidFill>
                  <a:srgbClr val="00B0F0"/>
                </a:solidFill>
              </a:rPr>
              <a:t>affect applications</a:t>
            </a:r>
            <a:r>
              <a:rPr lang="en-US" sz="2000" dirty="0" smtClean="0"/>
              <a:t> significantly.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>
                <a:solidFill>
                  <a:srgbClr val="00B0F0"/>
                </a:solidFill>
              </a:rPr>
              <a:t>moments</a:t>
            </a:r>
            <a:r>
              <a:rPr lang="en-US" sz="2000" dirty="0"/>
              <a:t> of </a:t>
            </a:r>
            <a:r>
              <a:rPr lang="en-US" sz="2000" i="1" dirty="0" smtClean="0"/>
              <a:t>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(mean </a:t>
            </a:r>
            <a:r>
              <a:rPr lang="en-US" sz="2000" dirty="0" smtClean="0"/>
              <a:t>values, </a:t>
            </a:r>
            <a:r>
              <a:rPr lang="en-US" sz="2000" dirty="0" err="1" smtClean="0"/>
              <a:t>covariances</a:t>
            </a:r>
            <a:r>
              <a:rPr lang="en-US" sz="2000" dirty="0" smtClean="0"/>
              <a:t>, </a:t>
            </a:r>
            <a:r>
              <a:rPr lang="en-US" sz="2000" dirty="0" smtClean="0"/>
              <a:t>skewness, and </a:t>
            </a:r>
            <a:r>
              <a:rPr lang="en-US" sz="2000" dirty="0" smtClean="0"/>
              <a:t>kurtosis) can </a:t>
            </a:r>
            <a:r>
              <a:rPr lang="en-US" sz="2000" dirty="0" smtClean="0"/>
              <a:t>be </a:t>
            </a:r>
            <a:r>
              <a:rPr lang="en-US" sz="2000" b="1" dirty="0" smtClean="0">
                <a:solidFill>
                  <a:srgbClr val="00B0F0"/>
                </a:solidFill>
              </a:rPr>
              <a:t>estimated</a:t>
            </a:r>
            <a:r>
              <a:rPr lang="en-US" sz="2000" dirty="0" smtClean="0"/>
              <a:t> using the collection of </a:t>
            </a:r>
            <a:r>
              <a:rPr lang="en-US" sz="2000" b="1" dirty="0" smtClean="0">
                <a:solidFill>
                  <a:srgbClr val="00B0F0"/>
                </a:solidFill>
              </a:rPr>
              <a:t>sample vectors </a:t>
            </a:r>
            <a:r>
              <a:rPr lang="en-US" sz="2000" dirty="0"/>
              <a:t>{</a:t>
            </a:r>
            <a:r>
              <a:rPr lang="en-US" sz="2000" b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 smtClean="0"/>
              <a:t>}.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86" y="110136"/>
            <a:ext cx="609600" cy="64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224" y="4071610"/>
            <a:ext cx="4223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Suggestion</a:t>
            </a:r>
            <a:r>
              <a:rPr lang="en-US" dirty="0"/>
              <a:t>: Perhaps </a:t>
            </a:r>
            <a:r>
              <a:rPr lang="en-US" b="1" dirty="0" smtClean="0">
                <a:solidFill>
                  <a:srgbClr val="00B0F0"/>
                </a:solidFill>
              </a:rPr>
              <a:t>analytical functions</a:t>
            </a:r>
            <a:r>
              <a:rPr lang="en-US" b="1" dirty="0" smtClean="0"/>
              <a:t> </a:t>
            </a:r>
            <a:r>
              <a:rPr lang="en-US" dirty="0" smtClean="0"/>
              <a:t>might </a:t>
            </a:r>
            <a:r>
              <a:rPr lang="en-US" dirty="0"/>
              <a:t>be found whose </a:t>
            </a:r>
            <a:r>
              <a:rPr lang="en-US" b="1" dirty="0">
                <a:solidFill>
                  <a:srgbClr val="00B0F0"/>
                </a:solidFill>
              </a:rPr>
              <a:t>parameters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b="1" dirty="0">
                <a:solidFill>
                  <a:srgbClr val="00B0F0"/>
                </a:solidFill>
              </a:rPr>
              <a:t>adjusted</a:t>
            </a:r>
            <a:r>
              <a:rPr lang="en-US" dirty="0"/>
              <a:t> to </a:t>
            </a:r>
            <a:r>
              <a:rPr lang="en-US" b="1" dirty="0">
                <a:solidFill>
                  <a:srgbClr val="00B0F0"/>
                </a:solidFill>
              </a:rPr>
              <a:t>approximate</a:t>
            </a:r>
            <a:r>
              <a:rPr lang="en-US" dirty="0"/>
              <a:t> the </a:t>
            </a:r>
            <a:r>
              <a:rPr lang="en-US" dirty="0" smtClean="0"/>
              <a:t>distribution </a:t>
            </a:r>
            <a:r>
              <a:rPr lang="en-US" b="1" dirty="0" smtClean="0">
                <a:solidFill>
                  <a:srgbClr val="00B0F0"/>
                </a:solidFill>
              </a:rPr>
              <a:t>moments</a:t>
            </a:r>
            <a:r>
              <a:rPr lang="en-US" dirty="0" smtClean="0"/>
              <a:t> </a:t>
            </a:r>
            <a:r>
              <a:rPr lang="en-US" dirty="0"/>
              <a:t>deduced from {</a:t>
            </a:r>
            <a:r>
              <a:rPr lang="en-US" b="1" dirty="0" err="1"/>
              <a:t>x</a:t>
            </a:r>
            <a:r>
              <a:rPr lang="en-US" baseline="-25000" dirty="0" err="1"/>
              <a:t>k</a:t>
            </a:r>
            <a:r>
              <a:rPr lang="en-US" dirty="0" smtClean="0"/>
              <a:t>}. It </a:t>
            </a:r>
            <a:r>
              <a:rPr lang="en-US" dirty="0"/>
              <a:t>could </a:t>
            </a:r>
            <a:r>
              <a:rPr lang="en-US" dirty="0" smtClean="0"/>
              <a:t>then be employed </a:t>
            </a:r>
            <a:r>
              <a:rPr lang="en-US" dirty="0"/>
              <a:t>to </a:t>
            </a:r>
            <a:r>
              <a:rPr lang="en-US" dirty="0" smtClean="0"/>
              <a:t>serve as a </a:t>
            </a:r>
            <a:r>
              <a:rPr lang="en-US" b="1" dirty="0" smtClean="0">
                <a:solidFill>
                  <a:srgbClr val="00B0F0"/>
                </a:solidFill>
              </a:rPr>
              <a:t>surrogate</a:t>
            </a:r>
            <a:r>
              <a:rPr lang="en-US" dirty="0" smtClean="0"/>
              <a:t>  for the </a:t>
            </a:r>
            <a:r>
              <a:rPr lang="en-US" b="1" dirty="0" smtClean="0">
                <a:solidFill>
                  <a:srgbClr val="00B0F0"/>
                </a:solidFill>
              </a:rPr>
              <a:t>master</a:t>
            </a:r>
            <a:r>
              <a:rPr lang="en-US" dirty="0" smtClean="0"/>
              <a:t> </a:t>
            </a:r>
            <a:r>
              <a:rPr lang="en-US" dirty="0"/>
              <a:t>(posterior) </a:t>
            </a:r>
            <a:r>
              <a:rPr lang="en-US" b="1" dirty="0">
                <a:solidFill>
                  <a:srgbClr val="00B0F0"/>
                </a:solidFill>
              </a:rPr>
              <a:t>probability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dirty="0" err="1"/>
              <a:t>|</a:t>
            </a:r>
            <a:r>
              <a:rPr lang="en-US" b="1" dirty="0" err="1">
                <a:latin typeface="French Script MT" panose="03020402040607040605" pitchFamily="66" charset="0"/>
              </a:rPr>
              <a:t>T</a:t>
            </a:r>
            <a:r>
              <a:rPr lang="en-US" dirty="0" err="1"/>
              <a:t>,</a:t>
            </a:r>
            <a:r>
              <a:rPr lang="en-US" b="1" dirty="0" err="1">
                <a:latin typeface="French Script MT" panose="03020402040607040605" pitchFamily="66" charset="0"/>
              </a:rPr>
              <a:t>E</a:t>
            </a:r>
            <a:r>
              <a:rPr lang="en-US" dirty="0" smtClean="0"/>
              <a:t>), and it would then be </a:t>
            </a:r>
            <a:r>
              <a:rPr lang="en-US" b="1" dirty="0" smtClean="0">
                <a:solidFill>
                  <a:srgbClr val="00B0F0"/>
                </a:solidFill>
              </a:rPr>
              <a:t>sampled</a:t>
            </a:r>
            <a:r>
              <a:rPr lang="en-US" dirty="0" smtClean="0"/>
              <a:t> </a:t>
            </a:r>
            <a:r>
              <a:rPr lang="en-US" dirty="0" smtClean="0"/>
              <a:t>using </a:t>
            </a:r>
            <a:r>
              <a:rPr lang="en-US" b="1" dirty="0" smtClean="0">
                <a:solidFill>
                  <a:srgbClr val="00B0F0"/>
                </a:solidFill>
              </a:rPr>
              <a:t>conventional Monte Carlo</a:t>
            </a:r>
            <a:r>
              <a:rPr lang="en-US" dirty="0" smtClean="0"/>
              <a:t> methods.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0626" y="3810000"/>
            <a:ext cx="4258574" cy="283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Unfinished Business</a:t>
            </a:r>
          </a:p>
          <a:p>
            <a:pPr algn="ctr"/>
            <a:endParaRPr lang="en-US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Investigate the structure of realistic MC-generated distributions </a:t>
            </a:r>
            <a:r>
              <a:rPr lang="en-US" sz="1600" i="1" dirty="0"/>
              <a:t>p</a:t>
            </a:r>
            <a:r>
              <a:rPr lang="en-US" sz="1600" baseline="-25000" dirty="0"/>
              <a:t>0</a:t>
            </a:r>
            <a:r>
              <a:rPr lang="en-US" sz="1600" dirty="0"/>
              <a:t>(</a:t>
            </a:r>
            <a:r>
              <a:rPr lang="en-US" sz="1600" b="1" dirty="0" err="1"/>
              <a:t>x</a:t>
            </a:r>
            <a:r>
              <a:rPr lang="en-US" sz="1600" dirty="0" err="1"/>
              <a:t>|</a:t>
            </a:r>
            <a:r>
              <a:rPr lang="en-US" sz="1600" b="1" dirty="0" err="1">
                <a:latin typeface="French Script MT" panose="03020402040607040605" pitchFamily="66" charset="0"/>
              </a:rPr>
              <a:t>T</a:t>
            </a:r>
            <a:r>
              <a:rPr lang="en-US" sz="1600" dirty="0" smtClean="0"/>
              <a:t>) with the intent of quantifying typical mean values, </a:t>
            </a:r>
            <a:r>
              <a:rPr lang="en-US" sz="1600" dirty="0" err="1" smtClean="0"/>
              <a:t>covariances</a:t>
            </a:r>
            <a:r>
              <a:rPr lang="en-US" sz="1600" dirty="0" smtClean="0"/>
              <a:t>, skewness, and kurtosis.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Identify families of analytical mathematical functions that might serve as surrogates for representing the MC-generated distributions </a:t>
            </a:r>
            <a:r>
              <a:rPr lang="en-US" sz="1600" i="1" dirty="0"/>
              <a:t>p</a:t>
            </a:r>
            <a:r>
              <a:rPr lang="en-US" sz="1600" i="1" baseline="-25000" dirty="0"/>
              <a:t>0</a:t>
            </a:r>
            <a:r>
              <a:rPr lang="en-US" sz="1600" dirty="0"/>
              <a:t>(</a:t>
            </a:r>
            <a:r>
              <a:rPr lang="en-US" sz="1600" b="1" dirty="0" err="1"/>
              <a:t>x</a:t>
            </a:r>
            <a:r>
              <a:rPr lang="en-US" sz="1600" dirty="0" err="1"/>
              <a:t>|</a:t>
            </a:r>
            <a:r>
              <a:rPr lang="en-US" sz="1600" b="1" dirty="0" err="1">
                <a:latin typeface="French Script MT" panose="03020402040607040605" pitchFamily="66" charset="0"/>
              </a:rPr>
              <a:t>T</a:t>
            </a:r>
            <a:r>
              <a:rPr lang="en-US" sz="1600" dirty="0" smtClean="0"/>
              <a:t>) with greater fidelity than using </a:t>
            </a:r>
            <a:r>
              <a:rPr lang="en-US" sz="1600" dirty="0" smtClean="0"/>
              <a:t>a simple </a:t>
            </a:r>
            <a:r>
              <a:rPr lang="en-US" sz="1600" dirty="0" smtClean="0"/>
              <a:t>normal distribution (as in UMC-G).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7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1887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UMC: Unfinished 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UMC: Unfinished Business</dc:title>
  <dc:creator>donsmith</dc:creator>
  <cp:lastModifiedBy>donsmith</cp:lastModifiedBy>
  <cp:revision>159</cp:revision>
  <cp:lastPrinted>2015-09-26T23:00:19Z</cp:lastPrinted>
  <dcterms:created xsi:type="dcterms:W3CDTF">2015-09-22T17:12:43Z</dcterms:created>
  <dcterms:modified xsi:type="dcterms:W3CDTF">2015-09-27T18:25:01Z</dcterms:modified>
</cp:coreProperties>
</file>