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64" r:id="rId2"/>
    <p:sldId id="351" r:id="rId3"/>
    <p:sldId id="366" r:id="rId4"/>
    <p:sldId id="354" r:id="rId5"/>
    <p:sldId id="347" r:id="rId6"/>
    <p:sldId id="352" r:id="rId7"/>
    <p:sldId id="348" r:id="rId8"/>
    <p:sldId id="353" r:id="rId9"/>
    <p:sldId id="335" r:id="rId10"/>
    <p:sldId id="358" r:id="rId11"/>
    <p:sldId id="359" r:id="rId12"/>
    <p:sldId id="365" r:id="rId13"/>
    <p:sldId id="371" r:id="rId14"/>
    <p:sldId id="372" r:id="rId15"/>
    <p:sldId id="367" r:id="rId16"/>
    <p:sldId id="368" r:id="rId17"/>
    <p:sldId id="363" r:id="rId18"/>
    <p:sldId id="36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B9B8"/>
    <a:srgbClr val="0033CC"/>
    <a:srgbClr val="D99694"/>
    <a:srgbClr val="FF6699"/>
    <a:srgbClr val="C00000"/>
    <a:srgbClr val="FF3399"/>
    <a:srgbClr val="4F81BD"/>
    <a:srgbClr val="FFFF6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docid=amxkfBxtwcbSuM&amp;tbnid=PA6Ka2eZOA3o8M:&amp;ved=0CAUQjRw&amp;url=http://science.energy.gov/np/benefits-of-np/applications-of-nuclear-science/archives/precise-measurement-of-82sr-radioactivity-in-the-sr-rb-pet-generator/&amp;ei=Ft9wU8b1G8bGoATbt4CQCw&amp;bvm=bv.66330100,d.aWw&amp;psig=AFQjCNGToudw5OTovJyTOV8zZHfORkfANw&amp;ust=13999924127588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9042400" cy="67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7476" y="6415315"/>
            <a:ext cx="422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Slide courtesy of F. </a:t>
            </a:r>
            <a:r>
              <a:rPr lang="en-US" dirty="0" err="1" smtClean="0">
                <a:latin typeface="+mj-lt"/>
              </a:rPr>
              <a:t>Kondev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2" y="39912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Platinum Radioisotopes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575" y="693269"/>
            <a:ext cx="493893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8000" y="957943"/>
            <a:ext cx="8273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Over 25% of cancer patients receive platinum based chemotherapeutic agents</a:t>
            </a:r>
          </a:p>
          <a:p>
            <a:endParaRPr lang="en-US" sz="24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Pair these with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715" y="2727121"/>
            <a:ext cx="743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Imaging agents (monitor dose and tissue uptake)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Therapeutic agents (localized radiation)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2" y="3599549"/>
            <a:ext cx="9307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Many platinum isotopes with range of half-lives and emissions</a:t>
            </a:r>
            <a:endParaRPr lang="en-US" sz="26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6" y="4091993"/>
            <a:ext cx="8601304" cy="26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" y="754744"/>
            <a:ext cx="3834010" cy="268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" y="3585031"/>
            <a:ext cx="3802803" cy="282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72" y="-76200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New cross section measurements at BLIP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575" y="548129"/>
            <a:ext cx="859291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4486" y="6474154"/>
            <a:ext cx="536288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Ref [1]: A.F. </a:t>
            </a:r>
            <a:r>
              <a:rPr lang="en-US" sz="2000" dirty="0" err="1" smtClean="0">
                <a:latin typeface="+mj-lt"/>
              </a:rPr>
              <a:t>Tarkanyi</a:t>
            </a:r>
            <a:r>
              <a:rPr lang="en-US" sz="2000" dirty="0" smtClean="0">
                <a:latin typeface="+mj-lt"/>
              </a:rPr>
              <a:t> et al., NIMB 226, 473 (2009).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9729" y="1892059"/>
            <a:ext cx="232228" cy="16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413" y="1726845"/>
            <a:ext cx="206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 [1]</a:t>
            </a:r>
            <a:endParaRPr lang="en-US" sz="2400" dirty="0">
              <a:latin typeface="+mj-lt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400701" y="2225892"/>
            <a:ext cx="232228" cy="261254"/>
          </a:xfrm>
          <a:prstGeom prst="triangle">
            <a:avLst/>
          </a:prstGeom>
          <a:solidFill>
            <a:srgbClr val="FF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9928" y="2125686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BLIP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7158" y="2748406"/>
            <a:ext cx="35922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7257" y="247473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EMPIRE</a:t>
            </a:r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9143" y="101599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Viable cross section for platinum radioisotopes with 100-200 MeV protons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3657" y="207918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Using results to help tune EMPIRE calculations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Compton-suppressed,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sym typeface="Symbol"/>
              </a:rPr>
              <a:t> coincidence spectroscopy is a must here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681" y="649516"/>
            <a:ext cx="482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Protons on Natural Platinum foils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686" y="1726845"/>
            <a:ext cx="1698171" cy="1209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2" y="3904339"/>
            <a:ext cx="4792290" cy="26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8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76200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The consistency issue at lower energies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575" y="572435"/>
            <a:ext cx="8161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7195" y="1112517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Limited access (only operational Jan-June)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Limited projectiles (only 40-200 MeV protons)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Limited energy precision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 descr="https://www.bnl.gov/tandem/images/splash/Splash-00-72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4" y="2536285"/>
            <a:ext cx="4159981" cy="21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6129" y="2392364"/>
            <a:ext cx="4270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RHIC Injector Tandem</a:t>
            </a:r>
          </a:p>
          <a:p>
            <a:endParaRPr lang="en-US" dirty="0" smtClean="0"/>
          </a:p>
          <a:p>
            <a:r>
              <a:rPr lang="en-US" dirty="0" smtClean="0"/>
              <a:t>Up to 30 MeV protons</a:t>
            </a:r>
          </a:p>
          <a:p>
            <a:r>
              <a:rPr lang="en-US" dirty="0" smtClean="0"/>
              <a:t>High intensity </a:t>
            </a:r>
            <a:r>
              <a:rPr lang="en-US" dirty="0" err="1" smtClean="0"/>
              <a:t>p,d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, and </a:t>
            </a:r>
          </a:p>
          <a:p>
            <a:r>
              <a:rPr lang="en-US" dirty="0" smtClean="0">
                <a:sym typeface="Symbol"/>
              </a:rPr>
              <a:t>heavy 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435" y="5070020"/>
            <a:ext cx="8283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and species overlap with capabilities of cyclotron radioisotope production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575" y="630491"/>
            <a:ext cx="371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BLIP 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82"/>
            <a:ext cx="8984343" cy="67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6284686"/>
            <a:ext cx="560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L. Bernstein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0"/>
            <a:ext cx="9144000" cy="68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6284686"/>
            <a:ext cx="560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L. Bernstein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4" y="25398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The Opportunity We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ee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061" y="674033"/>
            <a:ext cx="547596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7718" y="885373"/>
            <a:ext cx="8792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ew </a:t>
            </a:r>
            <a:r>
              <a:rPr lang="en-US" dirty="0">
                <a:latin typeface="+mn-lt"/>
              </a:rPr>
              <a:t>techniques from nuclear structure (Compton suppression, high efficiency multi-detector arrays) can vastly improve the precision and accuracy of data needed </a:t>
            </a:r>
            <a:r>
              <a:rPr lang="en-US" dirty="0" smtClean="0">
                <a:latin typeface="+mn-lt"/>
              </a:rPr>
              <a:t>for isotope production and application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05" y="4171741"/>
            <a:ext cx="9084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 seize the opportunity needs </a:t>
            </a:r>
            <a:r>
              <a:rPr lang="en-US" dirty="0" smtClean="0">
                <a:latin typeface="+mj-lt"/>
              </a:rPr>
              <a:t>effort. Ideally, staff member to oversee/coordinate experiments and analysis.  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At the very least we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need some modest funds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for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Travel, Target Materials, Shipping,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etc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32" y="2699663"/>
            <a:ext cx="854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This is a great opportunity for our data community, as we have the skills, connections, and can rapidly integrate the data into our databases.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42514" y="41133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371" y="2002971"/>
            <a:ext cx="294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BACKUPS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99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4" y="-29908"/>
            <a:ext cx="9081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cs typeface="Arial" charset="0"/>
              </a:rPr>
              <a:t>Brookhaven Linear Isotope Producer (BLIP)</a:t>
            </a:r>
            <a:endParaRPr lang="en-US" sz="4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6547" y="647354"/>
            <a:ext cx="8785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00 MeVLI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" y="1147989"/>
            <a:ext cx="3905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032" y="4962827"/>
            <a:ext cx="779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Runs parasitic to RHIC – 90% BLIP, 10% RHIC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46" y="1064532"/>
            <a:ext cx="4429695" cy="32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"/>
          <a:stretch/>
        </p:blipFill>
        <p:spPr bwMode="auto">
          <a:xfrm>
            <a:off x="116113" y="1291771"/>
            <a:ext cx="8940800" cy="47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12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25" y="-880"/>
            <a:ext cx="891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cs typeface="Arial" charset="0"/>
              </a:rPr>
              <a:t>BLIP-collaboration: two main objectives </a:t>
            </a:r>
            <a:endParaRPr lang="en-US" sz="4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575" y="661868"/>
            <a:ext cx="7972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073" y="2247376"/>
            <a:ext cx="4588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Sources </a:t>
            </a:r>
            <a:r>
              <a:rPr lang="en-US" sz="2400" dirty="0">
                <a:latin typeface="+mj-lt"/>
                <a:cs typeface="Arial" charset="0"/>
              </a:rPr>
              <a:t>produced at BLIP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922" y="2723555"/>
            <a:ext cx="6059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Shipped to world’s largest </a:t>
            </a:r>
            <a:r>
              <a:rPr lang="en-US" sz="2400" dirty="0">
                <a:latin typeface="+mj-lt"/>
                <a:cs typeface="Arial" charset="0"/>
                <a:sym typeface="Symbol"/>
              </a:rPr>
              <a:t></a:t>
            </a:r>
            <a:r>
              <a:rPr lang="en-US" sz="2400" dirty="0">
                <a:latin typeface="+mj-lt"/>
                <a:cs typeface="Arial" charset="0"/>
              </a:rPr>
              <a:t>-ray </a:t>
            </a:r>
            <a:r>
              <a:rPr lang="en-US" sz="2400" dirty="0" smtClean="0">
                <a:latin typeface="+mj-lt"/>
                <a:cs typeface="Arial" charset="0"/>
              </a:rPr>
              <a:t>array </a:t>
            </a:r>
            <a:r>
              <a:rPr lang="en-US" sz="2400" dirty="0" err="1" smtClean="0">
                <a:latin typeface="+mj-lt"/>
                <a:cs typeface="Arial" charset="0"/>
              </a:rPr>
              <a:t>Gammasphere</a:t>
            </a:r>
            <a:r>
              <a:rPr lang="en-US" sz="2400" dirty="0" smtClean="0">
                <a:latin typeface="+mj-lt"/>
                <a:cs typeface="Arial" charset="0"/>
              </a:rPr>
              <a:t> (100 </a:t>
            </a:r>
            <a:r>
              <a:rPr lang="en-US" sz="2400" dirty="0" err="1" smtClean="0">
                <a:latin typeface="+mj-lt"/>
                <a:cs typeface="Arial" charset="0"/>
              </a:rPr>
              <a:t>HPGe</a:t>
            </a:r>
            <a:r>
              <a:rPr lang="en-US" sz="2400" dirty="0" smtClean="0">
                <a:latin typeface="+mj-lt"/>
                <a:cs typeface="Arial" charset="0"/>
              </a:rPr>
              <a:t> detectors) </a:t>
            </a:r>
            <a:r>
              <a:rPr lang="en-US" sz="2400" dirty="0">
                <a:latin typeface="+mj-lt"/>
                <a:cs typeface="Arial" charset="0"/>
              </a:rPr>
              <a:t>for high-precision </a:t>
            </a:r>
            <a:r>
              <a:rPr lang="en-US" sz="2400" dirty="0">
                <a:latin typeface="+mj-lt"/>
                <a:cs typeface="Arial" charset="0"/>
                <a:sym typeface="Symbol"/>
              </a:rPr>
              <a:t></a:t>
            </a:r>
            <a:r>
              <a:rPr lang="en-US" sz="2400" dirty="0">
                <a:latin typeface="+mj-lt"/>
                <a:cs typeface="Arial" charset="0"/>
              </a:rPr>
              <a:t>-ray spectroscopy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06" y="2137413"/>
            <a:ext cx="2591033" cy="180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8447" y="5278745"/>
            <a:ext cx="8702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Foil irradiations performed at BLIP (possibility of BNL tandem)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277" y="5782669"/>
            <a:ext cx="8584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Arial" charset="0"/>
              </a:rPr>
              <a:t>Gamma-ray spectroscopy performed at BNL, UMASS-Lowell (Compton-suppressed array) or </a:t>
            </a:r>
            <a:r>
              <a:rPr lang="en-US" sz="2400" dirty="0" err="1" smtClean="0">
                <a:latin typeface="+mj-lt"/>
                <a:cs typeface="Arial" charset="0"/>
              </a:rPr>
              <a:t>Gammasphere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361" y="1311282"/>
            <a:ext cx="886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To fully characterize the decay scheme of radioisotopes and accurately quantify the emissions and radiation dose to guide their application in medical imaging and radiotherapy.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762" y="4586515"/>
            <a:ext cx="884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To determine cross sections for nuclear reactions of high energy protons to provide guidance for the cost effective large scale production of radioisotopes.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141379" y="682166"/>
            <a:ext cx="516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Decay Data</a:t>
            </a:r>
            <a:endParaRPr lang="en-US" sz="4000" b="1" cap="none" spc="0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64860" y="3869146"/>
            <a:ext cx="516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Cross Sections</a:t>
            </a:r>
            <a:endParaRPr lang="en-US" sz="4000" b="1" cap="none" spc="0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0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2" y="1954318"/>
            <a:ext cx="253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Target design</a:t>
            </a:r>
          </a:p>
          <a:p>
            <a:r>
              <a:rPr lang="en-US" sz="2400" dirty="0" smtClean="0">
                <a:latin typeface="+mj-lt"/>
              </a:rPr>
              <a:t>Radiochemistry</a:t>
            </a:r>
          </a:p>
          <a:p>
            <a:r>
              <a:rPr lang="en-US" sz="2400" dirty="0" smtClean="0">
                <a:latin typeface="+mj-lt"/>
              </a:rPr>
              <a:t>Medical relevance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3455" y="1925290"/>
            <a:ext cx="342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Structure &amp; Decay Data</a:t>
            </a:r>
          </a:p>
          <a:p>
            <a:r>
              <a:rPr lang="en-US" sz="2400" dirty="0" smtClean="0">
                <a:latin typeface="+mj-lt"/>
              </a:rPr>
              <a:t>Reaction Data</a:t>
            </a:r>
          </a:p>
          <a:p>
            <a:r>
              <a:rPr lang="en-US" sz="2400" dirty="0" smtClean="0">
                <a:latin typeface="+mj-lt"/>
              </a:rPr>
              <a:t>Reaction Modeling</a:t>
            </a:r>
            <a:endParaRPr lang="en-US" sz="2400" dirty="0"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3896" y="3221054"/>
            <a:ext cx="2632849" cy="1951660"/>
            <a:chOff x="457200" y="4143375"/>
            <a:chExt cx="2862263" cy="187642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43375"/>
              <a:ext cx="2862263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82801" y="4157330"/>
              <a:ext cx="1236662" cy="6459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+mj-lt"/>
                </a:rPr>
                <a:t>BLIP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07910" y="3182649"/>
            <a:ext cx="3132163" cy="2216678"/>
            <a:chOff x="5271395" y="3339882"/>
            <a:chExt cx="3263005" cy="235914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6" t="14961" r="50806" b="47244"/>
            <a:stretch>
              <a:fillRect/>
            </a:stretch>
          </p:blipFill>
          <p:spPr bwMode="auto">
            <a:xfrm>
              <a:off x="5271395" y="3339882"/>
              <a:ext cx="3263005" cy="235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66443" y="3428104"/>
              <a:ext cx="1567957" cy="687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dirty="0" smtClean="0">
                  <a:latin typeface="+mj-lt"/>
                </a:rPr>
                <a:t>USNDP</a:t>
              </a:r>
              <a:endParaRPr lang="en-US" sz="3600" dirty="0">
                <a:latin typeface="+mj-lt"/>
              </a:endParaRPr>
            </a:p>
          </p:txBody>
        </p:sp>
      </p:grpSp>
      <p:pic>
        <p:nvPicPr>
          <p:cNvPr id="2050" name="Picture 2" descr="Image result for gamma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9" y="3282022"/>
            <a:ext cx="2690574" cy="20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99207" y="1921263"/>
            <a:ext cx="28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Symbol"/>
              </a:rPr>
              <a:t>-ray spectroscopy</a:t>
            </a:r>
          </a:p>
          <a:p>
            <a:r>
              <a:rPr lang="en-US" sz="2400" dirty="0" smtClean="0">
                <a:latin typeface="+mj-lt"/>
                <a:sym typeface="Symbol"/>
              </a:rPr>
              <a:t>State-of-the-art detector systems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565052" y="3257158"/>
            <a:ext cx="143924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+mj-lt"/>
              </a:rPr>
              <a:t>ANL</a:t>
            </a:r>
          </a:p>
          <a:p>
            <a:pPr>
              <a:defRPr/>
            </a:pPr>
            <a:r>
              <a:rPr lang="en-US" sz="3200" dirty="0" smtClean="0">
                <a:latin typeface="+mj-lt"/>
              </a:rPr>
              <a:t>UMASS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6" y="868568"/>
            <a:ext cx="900429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ombine expertize in all skills needed to develop a world-class program to enhance production and application of radioisotopes 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4" y="5358010"/>
            <a:ext cx="940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With eager participation from all collaborators, we have made substantial progress in past year with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ZERO</a:t>
            </a:r>
            <a:r>
              <a:rPr lang="en-US" dirty="0" smtClean="0">
                <a:latin typeface="+mj-lt"/>
              </a:rPr>
              <a:t> additional funding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24" y="-880"/>
            <a:ext cx="9110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cs typeface="Arial" charset="0"/>
              </a:rPr>
              <a:t>Use a “best-practice”, synergistic approach</a:t>
            </a:r>
            <a:endParaRPr lang="en-US" sz="4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575" y="661868"/>
            <a:ext cx="884871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7"/>
          <a:stretch/>
        </p:blipFill>
        <p:spPr bwMode="auto">
          <a:xfrm>
            <a:off x="2452967" y="3709839"/>
            <a:ext cx="547571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4670"/>
            <a:ext cx="2300567" cy="29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8907" y="4526349"/>
            <a:ext cx="4184004" cy="1828797"/>
            <a:chOff x="2668907" y="4526349"/>
            <a:chExt cx="4184004" cy="1828797"/>
          </a:xfrm>
        </p:grpSpPr>
        <p:sp>
          <p:nvSpPr>
            <p:cNvPr id="2" name="Oval 1"/>
            <p:cNvSpPr/>
            <p:nvPr/>
          </p:nvSpPr>
          <p:spPr>
            <a:xfrm>
              <a:off x="6101536" y="4526349"/>
              <a:ext cx="720402" cy="319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8907" y="4722292"/>
              <a:ext cx="720402" cy="3047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01536" y="4707779"/>
              <a:ext cx="720402" cy="319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68907" y="4932747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96224" y="5520576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72797" y="5672976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8907" y="5821745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32509" y="5839886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68907" y="6086629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27365" y="6057596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01536" y="5672975"/>
              <a:ext cx="720402" cy="2685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5"/>
          <p:cNvSpPr txBox="1">
            <a:spLocks noChangeArrowheads="1"/>
          </p:cNvSpPr>
          <p:nvPr/>
        </p:nvSpPr>
        <p:spPr bwMode="auto">
          <a:xfrm rot="1486333">
            <a:off x="2657574" y="4809309"/>
            <a:ext cx="4675402" cy="954107"/>
          </a:xfrm>
          <a:prstGeom prst="rect">
            <a:avLst/>
          </a:prstGeom>
          <a:solidFill>
            <a:srgbClr val="FFCC6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Over half were last studied &gt;30 years ago !!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-67235"/>
            <a:ext cx="3962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Why Decay Data ?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55575" y="591671"/>
            <a:ext cx="3959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55575" y="857944"/>
            <a:ext cx="4797425" cy="2047081"/>
            <a:chOff x="3406775" y="1092808"/>
            <a:chExt cx="4797425" cy="2047081"/>
          </a:xfrm>
        </p:grpSpPr>
        <p:sp>
          <p:nvSpPr>
            <p:cNvPr id="29" name="TextBox 28"/>
            <p:cNvSpPr txBox="1"/>
            <p:nvPr/>
          </p:nvSpPr>
          <p:spPr>
            <a:xfrm>
              <a:off x="3406775" y="1092808"/>
              <a:ext cx="4797425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cs typeface="Arial" charset="0"/>
                </a:rPr>
                <a:t>Essential for determining:</a:t>
              </a:r>
            </a:p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48407" y="1569852"/>
              <a:ext cx="4343400" cy="157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+mj-lt"/>
                  <a:cs typeface="Arial" charset="0"/>
                </a:rPr>
                <a:t>Overall dose</a:t>
              </a: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+mj-lt"/>
                  <a:cs typeface="Arial" charset="0"/>
                </a:rPr>
                <a:t>Specific dose</a:t>
              </a: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+mj-lt"/>
                  <a:cs typeface="Arial" charset="0"/>
                </a:rPr>
                <a:t>Imaging background</a:t>
              </a: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+mj-lt"/>
                  <a:cs typeface="Arial" charset="0"/>
                </a:rPr>
                <a:t>Production </a:t>
              </a:r>
              <a:r>
                <a:rPr lang="en-US" sz="2400" dirty="0" smtClean="0">
                  <a:latin typeface="+mj-lt"/>
                  <a:cs typeface="Arial" charset="0"/>
                </a:rPr>
                <a:t>planning</a:t>
              </a:r>
              <a:endParaRPr lang="en-US" sz="2400" dirty="0">
                <a:latin typeface="+mj-lt"/>
                <a:cs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16509" y="56319"/>
            <a:ext cx="4272804" cy="3658351"/>
            <a:chOff x="32310" y="2612101"/>
            <a:chExt cx="4272804" cy="3658351"/>
          </a:xfrm>
        </p:grpSpPr>
        <p:pic>
          <p:nvPicPr>
            <p:cNvPr id="34" name="Picture 2" descr="ゲルマニウム半導体検出器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4" r="65686" b="6649"/>
            <a:stretch/>
          </p:blipFill>
          <p:spPr bwMode="auto">
            <a:xfrm>
              <a:off x="493155" y="3247466"/>
              <a:ext cx="1576109" cy="1062318"/>
            </a:xfrm>
            <a:prstGeom prst="chord">
              <a:avLst>
                <a:gd name="adj1" fmla="val 1572952"/>
                <a:gd name="adj2" fmla="val 1722123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2310" y="2612101"/>
              <a:ext cx="4272804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30 Years ago: 1-2 small detectors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250" y="4300504"/>
              <a:ext cx="3652184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Present: 10-100 detectors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37" name="Picture 2" descr="ゲルマニウム半導体検出器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4" r="65686" b="6649"/>
            <a:stretch/>
          </p:blipFill>
          <p:spPr bwMode="auto">
            <a:xfrm rot="7984560">
              <a:off x="1842343" y="3250172"/>
              <a:ext cx="1576109" cy="1062318"/>
            </a:xfrm>
            <a:prstGeom prst="chord">
              <a:avLst>
                <a:gd name="adj1" fmla="val 1572952"/>
                <a:gd name="adj2" fmla="val 1722123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The Gammasphere spectrometer is an array of up to 110 High Purity Germanium Detectors. We use it for our projectile Coulomb excitation experiments at the Argonne National Laboratory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37"/>
            <a:stretch/>
          </p:blipFill>
          <p:spPr bwMode="auto">
            <a:xfrm>
              <a:off x="956424" y="4881204"/>
              <a:ext cx="2428875" cy="138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45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ience.energy.gov/~/media/np/images/ORNLBenifitsofNP/SrDecayProcess.jpg?w=201&amp;h=273&amp;as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62000"/>
            <a:ext cx="2590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/static-content/images/286/art%253A10.1007%252Fs00259-008-0859-1/MediaObjects/259_2008_859_Fig2_HTM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21" y="761861"/>
            <a:ext cx="3790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-53601"/>
            <a:ext cx="838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Starting point : </a:t>
            </a:r>
            <a:r>
              <a:rPr lang="en-US" sz="4000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82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Rb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for Cardiac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PET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5575" y="581399"/>
            <a:ext cx="7693025" cy="317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34852" y="3793658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cs typeface="Arial" charset="0"/>
              </a:rPr>
              <a:t>D. Le </a:t>
            </a:r>
            <a:r>
              <a:rPr lang="en-US" sz="1800" dirty="0" err="1">
                <a:latin typeface="+mj-lt"/>
                <a:cs typeface="Arial" charset="0"/>
              </a:rPr>
              <a:t>Guludec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et al</a:t>
            </a:r>
            <a:r>
              <a:rPr lang="en-US" sz="1800" dirty="0">
                <a:latin typeface="+mj-lt"/>
                <a:cs typeface="Arial" charset="0"/>
              </a:rPr>
              <a:t>., Eur. J. </a:t>
            </a:r>
            <a:r>
              <a:rPr lang="en-US" sz="1800" dirty="0" err="1">
                <a:latin typeface="+mj-lt"/>
                <a:cs typeface="Arial" charset="0"/>
              </a:rPr>
              <a:t>Nucl</a:t>
            </a:r>
            <a:r>
              <a:rPr lang="en-US" sz="1800" dirty="0">
                <a:latin typeface="+mj-lt"/>
                <a:cs typeface="Arial" charset="0"/>
              </a:rPr>
              <a:t>. Med. Mol. Imaging </a:t>
            </a:r>
            <a:r>
              <a:rPr lang="en-US" sz="1800" b="1" dirty="0">
                <a:latin typeface="+mj-lt"/>
                <a:cs typeface="Arial" charset="0"/>
              </a:rPr>
              <a:t>35</a:t>
            </a:r>
            <a:r>
              <a:rPr lang="en-US" sz="1800" dirty="0">
                <a:latin typeface="+mj-lt"/>
                <a:cs typeface="Arial" charset="0"/>
              </a:rPr>
              <a:t>, 1709 (2008). </a:t>
            </a: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9338" y="6427788"/>
            <a:ext cx="7045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cs typeface="Arial" charset="0"/>
              </a:rPr>
              <a:t>R.A. Meyer </a:t>
            </a:r>
            <a:r>
              <a:rPr lang="en-US" sz="1800" i="1" dirty="0">
                <a:latin typeface="+mj-lt"/>
                <a:cs typeface="Arial" charset="0"/>
              </a:rPr>
              <a:t>et al</a:t>
            </a:r>
            <a:r>
              <a:rPr lang="en-US" sz="1800" dirty="0">
                <a:latin typeface="+mj-lt"/>
                <a:cs typeface="Arial" charset="0"/>
              </a:rPr>
              <a:t>., Phys. Rev. C </a:t>
            </a:r>
            <a:r>
              <a:rPr lang="en-US" sz="1800" b="1" dirty="0">
                <a:latin typeface="+mj-lt"/>
                <a:cs typeface="Arial" charset="0"/>
              </a:rPr>
              <a:t>27</a:t>
            </a:r>
            <a:r>
              <a:rPr lang="en-US" sz="1800" dirty="0">
                <a:latin typeface="+mj-lt"/>
                <a:cs typeface="Arial" charset="0"/>
              </a:rPr>
              <a:t>, 2217 (1983).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4419600"/>
            <a:ext cx="35052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  2 </a:t>
            </a:r>
            <a:r>
              <a:rPr lang="en-US" dirty="0">
                <a:cs typeface="Arial" charset="0"/>
              </a:rPr>
              <a:t>Ge(Li) detectors</a:t>
            </a:r>
          </a:p>
        </p:txBody>
      </p:sp>
    </p:spTree>
    <p:extLst>
      <p:ext uri="{BB962C8B-B14F-4D97-AF65-F5344CB8AC3E}">
        <p14:creationId xmlns:p14="http://schemas.microsoft.com/office/powerpoint/2010/main" val="25924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53" y="-87964"/>
            <a:ext cx="8915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cs typeface="Arial" charset="0"/>
              </a:rPr>
              <a:t>The power of 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Gammasphere</a:t>
            </a:r>
            <a:endParaRPr lang="en-US" sz="4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804" y="624916"/>
            <a:ext cx="658140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02" y="1051206"/>
            <a:ext cx="6677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7815" y="801306"/>
            <a:ext cx="31959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Prior Singles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69795" y="3023439"/>
            <a:ext cx="4774205" cy="3526697"/>
            <a:chOff x="1960471" y="3023440"/>
            <a:chExt cx="4774205" cy="352669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71" y="3023440"/>
              <a:ext cx="4386542" cy="293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10076" y="5965362"/>
              <a:ext cx="35246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Gate on 2</a:t>
              </a:r>
              <a:r>
                <a:rPr lang="en-US" sz="3200" baseline="30000" dirty="0" smtClean="0"/>
                <a:t>+</a:t>
              </a:r>
              <a:r>
                <a:rPr lang="en-US" sz="3200" dirty="0" smtClean="0">
                  <a:sym typeface="Symbol"/>
                </a:rPr>
                <a:t>0</a:t>
              </a:r>
              <a:r>
                <a:rPr lang="en-US" sz="3200" baseline="30000" dirty="0" smtClean="0">
                  <a:sym typeface="Symbol"/>
                </a:rPr>
                <a:t>+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7373" y="2191869"/>
            <a:ext cx="3446929" cy="3039037"/>
            <a:chOff x="2528049" y="2191869"/>
            <a:chExt cx="3446929" cy="303903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528049" y="2191869"/>
              <a:ext cx="0" cy="968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74978" y="2463146"/>
              <a:ext cx="0" cy="2767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03794" y="2568388"/>
              <a:ext cx="0" cy="2391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156950" y="2478742"/>
              <a:ext cx="0" cy="2391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53742" y="2353235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68491" y="2366680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15774" y="2221096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3684" y="2424951"/>
              <a:ext cx="0" cy="968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2753" y="3160059"/>
            <a:ext cx="5649980" cy="3372076"/>
            <a:chOff x="62753" y="3160059"/>
            <a:chExt cx="5649980" cy="33720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" y="3160059"/>
              <a:ext cx="5649980" cy="290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53142" y="6008915"/>
              <a:ext cx="481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Identified six new 0</a:t>
              </a:r>
              <a:r>
                <a:rPr lang="en-US" baseline="30000" dirty="0" smtClean="0"/>
                <a:t>+</a:t>
              </a:r>
              <a:r>
                <a:rPr lang="en-US" dirty="0" smtClean="0"/>
                <a:t> states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/>
          <a:stretch/>
        </p:blipFill>
        <p:spPr bwMode="auto">
          <a:xfrm>
            <a:off x="178013" y="648237"/>
            <a:ext cx="6258796" cy="58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763871" y="1102659"/>
            <a:ext cx="578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6224" y="793377"/>
            <a:ext cx="13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New</a:t>
            </a:r>
            <a:endParaRPr lang="en-US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77318" y="1510554"/>
            <a:ext cx="578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16053" y="1207387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Confirmed</a:t>
            </a:r>
            <a:endParaRPr lang="en-US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77318" y="1931896"/>
            <a:ext cx="578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22777" y="1629945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Removed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6224" y="2072483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Moved</a:t>
            </a:r>
            <a:endParaRPr lang="en-US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77318" y="2347540"/>
            <a:ext cx="57822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65" y="-82604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Revised decay scheme for </a:t>
            </a:r>
            <a:r>
              <a:rPr lang="en-US" sz="4000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82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Rb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5575" y="560483"/>
            <a:ext cx="6299013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798" y="3897884"/>
            <a:ext cx="2409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Analysis by Michael Nino (Hofstra) – 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Summer SULI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5" y="6495949"/>
            <a:ext cx="52872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M. Nino et al, PRC – nearly accepted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" y="-97118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Impact on Dosimetry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4892" y="587188"/>
            <a:ext cx="4645025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892" y="616008"/>
            <a:ext cx="6104965" cy="52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Fortunately for dosimetry …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97404" y="2918232"/>
            <a:ext cx="980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7404" y="2443104"/>
            <a:ext cx="9537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133" y="1237351"/>
            <a:ext cx="9537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8894" y="1237351"/>
            <a:ext cx="628510" cy="16808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7052" y="2589387"/>
            <a:ext cx="12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84.8%</a:t>
            </a:r>
            <a:endParaRPr lang="en-US" dirty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68894" y="1237351"/>
            <a:ext cx="628510" cy="12057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30485" y="2077791"/>
            <a:ext cx="12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14.1%</a:t>
            </a:r>
            <a:endParaRPr lang="en-US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357063" y="1371821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48099" y="1524221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52582" y="1676621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7065" y="1802127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48101" y="1927633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6031" y="2012798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57062" y="1600420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6031" y="2077791"/>
            <a:ext cx="95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Right Brace 3071"/>
          <p:cNvSpPr/>
          <p:nvPr/>
        </p:nvSpPr>
        <p:spPr>
          <a:xfrm>
            <a:off x="3509682" y="1371821"/>
            <a:ext cx="188259" cy="70597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59058" y="1419494"/>
            <a:ext cx="12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1.1%</a:t>
            </a:r>
            <a:endParaRPr lang="en-US" dirty="0">
              <a:latin typeface="+mj-lt"/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805678" y="1197010"/>
            <a:ext cx="126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+mj-lt"/>
              </a:rPr>
              <a:t>82</a:t>
            </a:r>
            <a:r>
              <a:rPr lang="en-US" dirty="0" smtClean="0">
                <a:latin typeface="+mj-lt"/>
              </a:rPr>
              <a:t>Rb</a:t>
            </a:r>
            <a:endParaRPr lang="en-US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2085" y="2904785"/>
            <a:ext cx="126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+mj-lt"/>
              </a:rPr>
              <a:t>82</a:t>
            </a:r>
            <a:r>
              <a:rPr lang="en-US" dirty="0" smtClean="0">
                <a:latin typeface="+mj-lt"/>
              </a:rPr>
              <a:t>Kr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73" y="3812763"/>
            <a:ext cx="877049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aseline="30000" dirty="0" smtClean="0">
                <a:latin typeface="+mj-lt"/>
              </a:rPr>
              <a:t>82</a:t>
            </a:r>
            <a:r>
              <a:rPr lang="en-US" sz="2400" dirty="0" smtClean="0">
                <a:latin typeface="+mj-lt"/>
              </a:rPr>
              <a:t>Rb is “ideal” PET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New non-conventional PET agents have numerous, high intensity gamma-ray transitions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Accurate quantification of their decay properties is essential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6" y="5442854"/>
            <a:ext cx="840377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+mj-lt"/>
              </a:rPr>
              <a:t>72</a:t>
            </a:r>
            <a:r>
              <a:rPr lang="en-US" dirty="0" smtClean="0">
                <a:latin typeface="+mj-lt"/>
              </a:rPr>
              <a:t>As – Completed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 paper in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+mj-lt"/>
              </a:rPr>
              <a:t>123</a:t>
            </a:r>
            <a:r>
              <a:rPr lang="en-US" dirty="0" smtClean="0">
                <a:latin typeface="+mj-lt"/>
              </a:rPr>
              <a:t>I, </a:t>
            </a:r>
            <a:r>
              <a:rPr lang="en-US" baseline="30000" dirty="0" smtClean="0">
                <a:latin typeface="+mj-lt"/>
              </a:rPr>
              <a:t>61,62</a:t>
            </a:r>
            <a:r>
              <a:rPr lang="en-US" dirty="0" smtClean="0">
                <a:latin typeface="+mj-lt"/>
              </a:rPr>
              <a:t>Cu – approved “</a:t>
            </a:r>
            <a:r>
              <a:rPr lang="en-US" dirty="0" err="1" smtClean="0">
                <a:latin typeface="+mj-lt"/>
              </a:rPr>
              <a:t>beamtime</a:t>
            </a:r>
            <a:r>
              <a:rPr lang="en-US" dirty="0" smtClean="0">
                <a:latin typeface="+mj-lt"/>
              </a:rPr>
              <a:t>” at </a:t>
            </a:r>
            <a:r>
              <a:rPr lang="en-US" dirty="0" err="1" smtClean="0">
                <a:latin typeface="+mj-lt"/>
              </a:rPr>
              <a:t>Gammasphere</a:t>
            </a:r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+mj-lt"/>
              </a:rPr>
              <a:t>76</a:t>
            </a:r>
            <a:r>
              <a:rPr lang="en-US" dirty="0" smtClean="0">
                <a:latin typeface="+mj-lt"/>
              </a:rPr>
              <a:t>Br, </a:t>
            </a:r>
            <a:r>
              <a:rPr lang="en-US" baseline="30000" dirty="0" smtClean="0">
                <a:latin typeface="+mj-lt"/>
              </a:rPr>
              <a:t>86</a:t>
            </a:r>
            <a:r>
              <a:rPr lang="en-US" dirty="0" smtClean="0">
                <a:latin typeface="+mj-lt"/>
              </a:rPr>
              <a:t>Y – proposed to Nov 2015 ANL PAC</a:t>
            </a:r>
            <a:endParaRPr lang="en-US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90972" y="63968"/>
            <a:ext cx="4153028" cy="3689913"/>
            <a:chOff x="4990972" y="63968"/>
            <a:chExt cx="4153028" cy="36899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972" y="460472"/>
              <a:ext cx="4007888" cy="329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53826" y="63968"/>
              <a:ext cx="3790174" cy="523220"/>
            </a:xfrm>
            <a:prstGeom prst="rect">
              <a:avLst/>
            </a:prstGeom>
            <a:solidFill>
              <a:srgbClr val="E6B9B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  <a:sym typeface="Symbol"/>
                </a:rPr>
                <a:t>Change in E</a:t>
              </a:r>
              <a:r>
                <a:rPr lang="en-US" baseline="-25000" dirty="0" smtClean="0">
                  <a:latin typeface="+mj-lt"/>
                  <a:sym typeface="Symbol"/>
                </a:rPr>
                <a:t></a:t>
              </a:r>
              <a:r>
                <a:rPr lang="en-US" dirty="0" smtClean="0">
                  <a:latin typeface="+mj-lt"/>
                  <a:sym typeface="Symbol"/>
                </a:rPr>
                <a:t>I</a:t>
              </a:r>
              <a:r>
                <a:rPr lang="en-US" baseline="-25000" dirty="0" smtClean="0">
                  <a:latin typeface="+mj-lt"/>
                  <a:sym typeface="Symbol"/>
                </a:rPr>
                <a:t></a:t>
              </a:r>
              <a:r>
                <a:rPr lang="en-US" dirty="0" smtClean="0">
                  <a:latin typeface="+mj-lt"/>
                  <a:sym typeface="Symbol"/>
                </a:rPr>
                <a:t> &lt; 1 </a:t>
              </a:r>
              <a:r>
                <a:rPr lang="en-US" dirty="0" err="1" smtClean="0">
                  <a:latin typeface="+mj-lt"/>
                  <a:sym typeface="Symbol"/>
                </a:rPr>
                <a:t>keV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2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40969" y="617490"/>
            <a:ext cx="4382265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-43541"/>
            <a:ext cx="906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cs typeface="Arial" charset="0"/>
              </a:rPr>
              <a:t>Why cross sections? </a:t>
            </a:r>
            <a:endParaRPr lang="en-US" sz="4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177" y="1199544"/>
            <a:ext cx="4449394" cy="3227658"/>
            <a:chOff x="23533" y="573318"/>
            <a:chExt cx="3976408" cy="2847975"/>
          </a:xfrm>
        </p:grpSpPr>
        <p:pic>
          <p:nvPicPr>
            <p:cNvPr id="1946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" y="573318"/>
              <a:ext cx="3819525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366" y="620490"/>
              <a:ext cx="155257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81140" y="2473329"/>
              <a:ext cx="1381129" cy="523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  <a:cs typeface="Arial" charset="0"/>
                </a:rPr>
                <a:t>Imaging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52486" y="1527971"/>
            <a:ext cx="3372981" cy="3029857"/>
            <a:chOff x="210006" y="3555993"/>
            <a:chExt cx="3372981" cy="3029857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09600" y="3555993"/>
              <a:ext cx="14514" cy="233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9600" y="5914565"/>
              <a:ext cx="2757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-324806" y="4452247"/>
              <a:ext cx="1438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Cross Section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9355" y="5925451"/>
              <a:ext cx="631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61771" y="5929079"/>
              <a:ext cx="631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150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1615" y="5925451"/>
              <a:ext cx="631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4135" y="6216518"/>
              <a:ext cx="2267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Proton Energy (MeV)</a:t>
              </a:r>
              <a:endParaRPr lang="en-US" sz="1800" dirty="0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8278" y="1393271"/>
            <a:ext cx="2950028" cy="2395373"/>
            <a:chOff x="685798" y="3421293"/>
            <a:chExt cx="2950028" cy="2395373"/>
          </a:xfrm>
        </p:grpSpPr>
        <p:sp>
          <p:nvSpPr>
            <p:cNvPr id="21" name="Rectangle 20"/>
            <p:cNvSpPr/>
            <p:nvPr/>
          </p:nvSpPr>
          <p:spPr>
            <a:xfrm>
              <a:off x="1647439" y="3421293"/>
              <a:ext cx="867546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lt"/>
                </a:rPr>
                <a:t>?</a:t>
              </a:r>
              <a:endPara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798" y="4985669"/>
              <a:ext cx="2950028" cy="8309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Very little data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Potential for discovery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5178" y="4862288"/>
            <a:ext cx="465730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Even for routinely used medical isotopes some (actually many) cross sections are not well determined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2164" y="4896978"/>
            <a:ext cx="384598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New measurements tuned to BLIP/IPF energies have potential for discovery science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41" y="696689"/>
            <a:ext cx="865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Necessary for cost-effective, large scale production of radioisotopes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39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16858</TotalTime>
  <Words>729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410</cp:revision>
  <cp:lastPrinted>2007-07-02T19:06:14Z</cp:lastPrinted>
  <dcterms:created xsi:type="dcterms:W3CDTF">2007-06-28T20:22:43Z</dcterms:created>
  <dcterms:modified xsi:type="dcterms:W3CDTF">2015-11-04T18:19:49Z</dcterms:modified>
</cp:coreProperties>
</file>