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66" r:id="rId4"/>
    <p:sldId id="261" r:id="rId5"/>
    <p:sldId id="264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ECFF"/>
    <a:srgbClr val="CCFFFF"/>
    <a:srgbClr val="CCFFCC"/>
    <a:srgbClr val="FF5050"/>
    <a:srgbClr val="FF7C80"/>
    <a:srgbClr val="042B7F"/>
    <a:srgbClr val="594E7F"/>
    <a:srgbClr val="D2C4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4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AA42-2632-4BD8-B32A-E9CCE7E2EF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nndc.bnl.gov/nsr/login.htm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Compilation Databases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National Nuclear Data Center, BNL, Upton, NY 11973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Compilation Databases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There are three major and two minor compilation databases at NNDC: NSR, EXFOR, </a:t>
            </a:r>
            <a:r>
              <a:rPr lang="en-US" sz="1800" dirty="0" smtClean="0">
                <a:latin typeface="+mj-lt"/>
              </a:rPr>
              <a:t>XUNDL and B(E2</a:t>
            </a:r>
            <a:r>
              <a:rPr lang="en-US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↑, </a:t>
            </a:r>
            <a:r>
              <a:rPr lang="en-US" sz="1800" dirty="0" smtClean="0">
                <a:latin typeface="Symbol" panose="05050102010706020507" pitchFamily="18" charset="2"/>
              </a:rPr>
              <a:t>bb</a:t>
            </a:r>
            <a:r>
              <a:rPr lang="en-US" sz="1800" dirty="0" smtClean="0">
                <a:latin typeface="+mj-lt"/>
              </a:rPr>
              <a:t>-decay.</a:t>
            </a:r>
          </a:p>
          <a:p>
            <a:r>
              <a:rPr lang="en-US" sz="1800" dirty="0" smtClean="0">
                <a:latin typeface="+mj-lt"/>
              </a:rPr>
              <a:t>We will concentrate on NSR and EXFOR databases:</a:t>
            </a:r>
          </a:p>
          <a:p>
            <a:pPr lvl="1"/>
            <a:r>
              <a:rPr lang="en-US" sz="1600" dirty="0" smtClean="0">
                <a:latin typeface="+mj-lt"/>
              </a:rPr>
              <a:t>Nuclear Science References (NSR): all low- and intermediate-energy references for a broad use, not just nuclear structure and decay as before 90ies. </a:t>
            </a:r>
          </a:p>
          <a:p>
            <a:pPr lvl="1"/>
            <a:r>
              <a:rPr lang="en-US" sz="1600" dirty="0" smtClean="0">
                <a:latin typeface="+mj-lt"/>
              </a:rPr>
              <a:t>Experimental Nuclear Reaction Data (EXFOR</a:t>
            </a:r>
            <a:r>
              <a:rPr lang="en-US" sz="1600" dirty="0">
                <a:latin typeface="+mj-lt"/>
              </a:rPr>
              <a:t>): </a:t>
            </a:r>
            <a:r>
              <a:rPr lang="en-US" sz="1600" dirty="0" smtClean="0">
                <a:latin typeface="+mj-lt"/>
              </a:rPr>
              <a:t>all </a:t>
            </a:r>
            <a:r>
              <a:rPr lang="en-US" sz="1600" dirty="0">
                <a:latin typeface="+mj-lt"/>
              </a:rPr>
              <a:t>low- and </a:t>
            </a:r>
            <a:r>
              <a:rPr lang="en-US" sz="1600" dirty="0" smtClean="0">
                <a:latin typeface="+mj-lt"/>
              </a:rPr>
              <a:t>intermediate-energy  reaction data sets for neutron-, charged- and photo-induced reactions, not just neutron-induced as before 80ies.</a:t>
            </a:r>
          </a:p>
          <a:p>
            <a:r>
              <a:rPr lang="en-US" sz="1800" dirty="0" smtClean="0">
                <a:latin typeface="+mj-lt"/>
              </a:rPr>
              <a:t>The compilation scope and quality controls for NSR and EXFOR database have evolved over the </a:t>
            </a:r>
            <a:r>
              <a:rPr lang="en-US" sz="1800" dirty="0" smtClean="0">
                <a:latin typeface="+mj-lt"/>
              </a:rPr>
              <a:t>many years of operation. </a:t>
            </a:r>
            <a:r>
              <a:rPr lang="en-US" sz="1800" dirty="0" smtClean="0">
                <a:latin typeface="+mj-lt"/>
              </a:rPr>
              <a:t>These facts plus lack of advanced computer tools in the past are responsible for missing references and data 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Compilation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61336"/>
            <a:ext cx="3810000" cy="3886200"/>
          </a:xfrm>
        </p:spPr>
        <p:txBody>
          <a:bodyPr/>
          <a:lstStyle/>
          <a:p>
            <a:r>
              <a:rPr lang="en-US" sz="1800" dirty="0" smtClean="0"/>
              <a:t>Compilations represent a middle layer between research operations and evaluated data.</a:t>
            </a:r>
          </a:p>
          <a:p>
            <a:r>
              <a:rPr lang="en-US" sz="1800" dirty="0" smtClean="0"/>
              <a:t>Compilation databases are fundamental for nuclear data evaluation activities.</a:t>
            </a:r>
          </a:p>
          <a:p>
            <a:r>
              <a:rPr lang="en-US" sz="1800" dirty="0"/>
              <a:t>Compilations of experimental </a:t>
            </a:r>
            <a:r>
              <a:rPr lang="en-US" sz="1800" dirty="0" smtClean="0"/>
              <a:t>results </a:t>
            </a:r>
            <a:r>
              <a:rPr lang="en-US" sz="1800" dirty="0"/>
              <a:t>are </a:t>
            </a:r>
            <a:r>
              <a:rPr lang="en-US" sz="1800" dirty="0" smtClean="0"/>
              <a:t>done </a:t>
            </a:r>
            <a:r>
              <a:rPr lang="en-US" sz="1800" dirty="0"/>
              <a:t>once while evaluations are revisited on </a:t>
            </a:r>
            <a:r>
              <a:rPr lang="en-US" sz="1800" dirty="0" smtClean="0"/>
              <a:t>10-12 </a:t>
            </a:r>
            <a:r>
              <a:rPr lang="en-US" sz="1800" dirty="0"/>
              <a:t>years </a:t>
            </a:r>
            <a:r>
              <a:rPr lang="en-US" sz="1800" dirty="0" smtClean="0"/>
              <a:t>basis. QA requirements are strict.</a:t>
            </a:r>
          </a:p>
          <a:p>
            <a:r>
              <a:rPr lang="en-US" sz="1800" dirty="0"/>
              <a:t>Compilation activities </a:t>
            </a:r>
            <a:r>
              <a:rPr lang="en-US" sz="1800" dirty="0" smtClean="0"/>
              <a:t>rely on </a:t>
            </a:r>
            <a:r>
              <a:rPr lang="en-US" sz="1800" dirty="0" smtClean="0"/>
              <a:t>significant contributions </a:t>
            </a:r>
            <a:r>
              <a:rPr lang="en-US" sz="1800" dirty="0" smtClean="0"/>
              <a:t>of contractors.</a:t>
            </a:r>
            <a:endParaRPr lang="en-US" sz="18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105400" y="4953000"/>
            <a:ext cx="3733800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Research Operations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943600" y="4038600"/>
            <a:ext cx="1524000" cy="457200"/>
          </a:xfrm>
          <a:prstGeom prst="round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NSR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029200" y="2971800"/>
            <a:ext cx="1503452" cy="457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EXFOR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162800" y="2057400"/>
            <a:ext cx="167640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ENSDF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5410200" y="3429000"/>
            <a:ext cx="484632" cy="15240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6324600" y="4495800"/>
            <a:ext cx="838200" cy="4572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467600" y="3429000"/>
            <a:ext cx="484632" cy="15240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7772400" y="2514600"/>
            <a:ext cx="484632" cy="4572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5638800" y="2514600"/>
            <a:ext cx="484632" cy="4572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Up Arrow 15"/>
          <p:cNvSpPr/>
          <p:nvPr/>
        </p:nvSpPr>
        <p:spPr bwMode="auto">
          <a:xfrm>
            <a:off x="6982968" y="2514600"/>
            <a:ext cx="484632" cy="15240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91400" y="2971800"/>
            <a:ext cx="1447800" cy="4572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XUNDL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029200" y="2057400"/>
            <a:ext cx="1503452" cy="457200"/>
          </a:xfrm>
          <a:prstGeom prst="roundRect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ENDF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6019800" y="3429000"/>
            <a:ext cx="484632" cy="609600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6532652" y="2057400"/>
            <a:ext cx="630148" cy="484632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924800" y="37338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B(E2)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↑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924800" y="42672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Symbol" panose="05050102010706020507" pitchFamily="18" charset="2"/>
                <a:ea typeface="ＭＳ Ｐゴシック" pitchFamily="-112" charset="-128"/>
                <a:cs typeface="ＭＳ Ｐゴシック" pitchFamily="-112" charset="-128"/>
              </a:rPr>
              <a:t>b</a:t>
            </a:r>
            <a:r>
              <a:rPr lang="en-US" sz="2000" dirty="0">
                <a:latin typeface="Symbol" panose="05050102010706020507" pitchFamily="18" charset="2"/>
                <a:ea typeface="ＭＳ Ｐゴシック" pitchFamily="-112" charset="-128"/>
                <a:cs typeface="ＭＳ Ｐゴシック" pitchFamily="-112" charset="-128"/>
              </a:rPr>
              <a:t>b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8115300" y="4724400"/>
            <a:ext cx="484632" cy="228600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9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NSR Compilations in FY2015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3886200"/>
          </a:xfrm>
        </p:spPr>
        <p:txBody>
          <a:bodyPr/>
          <a:lstStyle/>
          <a:p>
            <a:r>
              <a:rPr lang="en-US" sz="1800" dirty="0" smtClean="0"/>
              <a:t>NSR team: 1.5 NNDC, 2 contractors and 1 IAEA collaborator.</a:t>
            </a:r>
          </a:p>
          <a:p>
            <a:r>
              <a:rPr lang="en-US" sz="1800" dirty="0" smtClean="0"/>
              <a:t>Our goal is provide the coverage for current publications; however, due to many historical and technical reasons a substantial number of articles was missed in the past and we are we are proactively recovering these references.</a:t>
            </a:r>
          </a:p>
          <a:p>
            <a:r>
              <a:rPr lang="en-US" sz="1800" dirty="0" smtClean="0"/>
              <a:t>NSR </a:t>
            </a:r>
            <a:r>
              <a:rPr lang="en-US" sz="1800" dirty="0"/>
              <a:t>References</a:t>
            </a:r>
          </a:p>
          <a:p>
            <a:pPr lvl="1"/>
            <a:r>
              <a:rPr lang="en-US" sz="1800" dirty="0" smtClean="0"/>
              <a:t>4,215 articles = 3,056 new + 1,159 missing articles from EXFOR</a:t>
            </a:r>
            <a:endParaRPr lang="en-US" sz="1800" dirty="0"/>
          </a:p>
          <a:p>
            <a:pPr lvl="1"/>
            <a:r>
              <a:rPr lang="en-US" sz="1800" dirty="0" smtClean="0"/>
              <a:t>189 </a:t>
            </a:r>
            <a:r>
              <a:rPr lang="en-US" sz="1800" dirty="0"/>
              <a:t>modified (corrected) article entries</a:t>
            </a:r>
          </a:p>
          <a:p>
            <a:pPr lvl="1"/>
            <a:r>
              <a:rPr lang="en-US" sz="1800" dirty="0" smtClean="0"/>
              <a:t>3,058 </a:t>
            </a:r>
            <a:r>
              <a:rPr lang="en-US" sz="1800" dirty="0" err="1"/>
              <a:t>keyworded</a:t>
            </a:r>
            <a:r>
              <a:rPr lang="en-US" sz="1800" dirty="0"/>
              <a:t> article abstracts</a:t>
            </a:r>
          </a:p>
          <a:p>
            <a:r>
              <a:rPr lang="en-US" sz="1800" dirty="0" smtClean="0"/>
              <a:t>NSR References import </a:t>
            </a:r>
            <a:r>
              <a:rPr lang="en-US" sz="1800" dirty="0"/>
              <a:t>from EXFOR: </a:t>
            </a:r>
            <a:r>
              <a:rPr lang="en-US" sz="1800" dirty="0" smtClean="0"/>
              <a:t>V. </a:t>
            </a:r>
            <a:r>
              <a:rPr lang="en-US" sz="1800" dirty="0" err="1" smtClean="0"/>
              <a:t>Zerkin</a:t>
            </a:r>
            <a:r>
              <a:rPr lang="en-US" sz="1800" dirty="0" smtClean="0"/>
              <a:t>, IAEA </a:t>
            </a:r>
            <a:r>
              <a:rPr lang="en-US" sz="1800" dirty="0"/>
              <a:t>has </a:t>
            </a:r>
            <a:r>
              <a:rPr lang="en-US" sz="1800" dirty="0" smtClean="0"/>
              <a:t>produced </a:t>
            </a:r>
            <a:r>
              <a:rPr lang="en-US" sz="1800" dirty="0"/>
              <a:t>a Java code, and started to produce NSR entries in collaboration with </a:t>
            </a:r>
            <a:r>
              <a:rPr lang="en-US" sz="1800" dirty="0" smtClean="0"/>
              <a:t>NNDC; </a:t>
            </a:r>
            <a:r>
              <a:rPr lang="en-US" sz="1800" dirty="0"/>
              <a:t>each entry is verified by NSR </a:t>
            </a:r>
            <a:r>
              <a:rPr lang="en-US" sz="1800" dirty="0" smtClean="0"/>
              <a:t>manager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NSR QA: Manager + Users + Evaluators + Compilers Inputs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Direct communication with Phys. Rev. C</a:t>
            </a:r>
            <a:r>
              <a:rPr lang="en-US" sz="1800" dirty="0"/>
              <a:t>:</a:t>
            </a:r>
            <a:r>
              <a:rPr lang="en-US" sz="1800" dirty="0" smtClean="0"/>
              <a:t> ~15% of authors submit keywords to NSR.</a:t>
            </a:r>
            <a:endParaRPr lang="en-US" sz="1800" dirty="0" smtClean="0"/>
          </a:p>
          <a:p>
            <a:r>
              <a:rPr lang="en-US" sz="1800" dirty="0"/>
              <a:t>NSR database is updated </a:t>
            </a:r>
            <a:r>
              <a:rPr lang="en-US" sz="1800" dirty="0" smtClean="0"/>
              <a:t>2-3</a:t>
            </a:r>
            <a:r>
              <a:rPr lang="en-US" sz="1800" dirty="0" smtClean="0"/>
              <a:t> times a week (Most frequently-updated database).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E-library for NSR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4495800" cy="4419600"/>
          </a:xfrm>
        </p:spPr>
        <p:txBody>
          <a:bodyPr/>
          <a:lstStyle/>
          <a:p>
            <a:r>
              <a:rPr lang="en-US" sz="1800" dirty="0" smtClean="0"/>
              <a:t>Previously EXFOR publications were scanned and loaded into database by V. </a:t>
            </a:r>
            <a:r>
              <a:rPr lang="en-US" sz="1800" dirty="0" err="1" smtClean="0"/>
              <a:t>Zerkin</a:t>
            </a:r>
            <a:r>
              <a:rPr lang="en-US" sz="1800" dirty="0" smtClean="0"/>
              <a:t>, IAEA.</a:t>
            </a:r>
          </a:p>
          <a:p>
            <a:r>
              <a:rPr lang="en-US" sz="1800" dirty="0" smtClean="0"/>
              <a:t>In FY2015 this project has been extended to NSR references.</a:t>
            </a:r>
          </a:p>
          <a:p>
            <a:r>
              <a:rPr lang="en-US" sz="1800" dirty="0" smtClean="0"/>
              <a:t>PDF files can be accessed directly at NNDC and IAEA. Authorization is available for external users.</a:t>
            </a:r>
            <a:endParaRPr lang="en-US" sz="1800" u="sng" dirty="0" smtClean="0">
              <a:hlinkClick r:id="rId3"/>
            </a:endParaRPr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www.nndc.bnl.gov/nsr/login.htm</a:t>
            </a:r>
            <a:endParaRPr lang="en-US" sz="1800" dirty="0" smtClean="0"/>
          </a:p>
          <a:p>
            <a:r>
              <a:rPr lang="en-US" sz="1800" dirty="0" smtClean="0"/>
              <a:t>Username/Password</a:t>
            </a:r>
          </a:p>
          <a:p>
            <a:r>
              <a:rPr lang="en-US" sz="1800" dirty="0" smtClean="0"/>
              <a:t>Presently  ~25 K out of 219 K NSR references, work continues.</a:t>
            </a:r>
          </a:p>
          <a:p>
            <a:r>
              <a:rPr lang="en-US" sz="1800" dirty="0"/>
              <a:t>All </a:t>
            </a:r>
            <a:r>
              <a:rPr lang="en-US" sz="1800" dirty="0" smtClean="0"/>
              <a:t>evaluators </a:t>
            </a:r>
            <a:r>
              <a:rPr lang="en-US" sz="1800" dirty="0"/>
              <a:t>should </a:t>
            </a:r>
            <a:r>
              <a:rPr lang="en-US" sz="1800" dirty="0" smtClean="0"/>
              <a:t>follow the lead of A. </a:t>
            </a:r>
            <a:r>
              <a:rPr lang="en-US" sz="1800" dirty="0" err="1" smtClean="0"/>
              <a:t>Rodionov</a:t>
            </a:r>
            <a:r>
              <a:rPr lang="en-US" sz="1800" dirty="0" smtClean="0"/>
              <a:t> and B. Singh and  </a:t>
            </a:r>
            <a:r>
              <a:rPr lang="en-US" sz="1800" dirty="0"/>
              <a:t>and help with PDF </a:t>
            </a:r>
            <a:r>
              <a:rPr lang="en-US" sz="1800" dirty="0" smtClean="0"/>
              <a:t>files.</a:t>
            </a:r>
            <a:endParaRPr lang="en-US" sz="1800" dirty="0"/>
          </a:p>
        </p:txBody>
      </p:sp>
      <p:pic>
        <p:nvPicPr>
          <p:cNvPr id="4" name="Picture 2" descr="C:\Users\pritychenko\Desktop\ns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49" y="1676400"/>
            <a:ext cx="3657600" cy="14651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itychenko\Desktop\ns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49" y="2133600"/>
            <a:ext cx="3657600" cy="10821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ritychenko\Desktop\ns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49" y="2514600"/>
            <a:ext cx="3657600" cy="3107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CSEWG&amp;USNDP\CSEWG&amp;USNDP2015\nsr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49" y="2895600"/>
            <a:ext cx="3657600" cy="34538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CSEWG&amp;USNDP\CSEWG&amp;USNDP2015\nsr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11" y="3276600"/>
            <a:ext cx="3657600" cy="34958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EXFOR Effort in the U.S.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410200" cy="3886200"/>
          </a:xfrm>
        </p:spPr>
        <p:txBody>
          <a:bodyPr/>
          <a:lstStyle/>
          <a:p>
            <a:r>
              <a:rPr lang="en-US" sz="1800" dirty="0" smtClean="0"/>
              <a:t>NNDC is a member of Nuclear Reaction Data Centers (NRDC) </a:t>
            </a:r>
            <a:r>
              <a:rPr lang="en-US" sz="1800" dirty="0" smtClean="0"/>
              <a:t>network. </a:t>
            </a:r>
            <a:r>
              <a:rPr lang="en-US" sz="1800" dirty="0" smtClean="0"/>
              <a:t>We are responsible for compilation of nuclear reaction data sets from the U.S. and Canada (Area #1): 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 smtClean="0"/>
              <a:t>Area </a:t>
            </a:r>
            <a:r>
              <a:rPr lang="en-US" sz="1600" dirty="0" smtClean="0"/>
              <a:t>1: USA/Canada – 37.16%,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	Area </a:t>
            </a:r>
            <a:r>
              <a:rPr lang="en-US" sz="1600" dirty="0"/>
              <a:t>2: Europe – 34.79%,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	Area </a:t>
            </a:r>
            <a:r>
              <a:rPr lang="en-US" sz="1600" dirty="0"/>
              <a:t>3: Asia/Africa/Australia/LA – 13.35%, </a:t>
            </a:r>
          </a:p>
          <a:p>
            <a:pPr marL="0" indent="0">
              <a:buNone/>
            </a:pPr>
            <a:r>
              <a:rPr lang="en-US" sz="1600" dirty="0" smtClean="0"/>
              <a:t>    	Area </a:t>
            </a:r>
            <a:r>
              <a:rPr lang="en-US" sz="1600" dirty="0"/>
              <a:t>4: Former </a:t>
            </a:r>
            <a:r>
              <a:rPr lang="en-US" sz="1600" dirty="0" smtClean="0"/>
              <a:t>SU/RF </a:t>
            </a:r>
            <a:r>
              <a:rPr lang="en-US" sz="1600" dirty="0"/>
              <a:t>– 14.70%. </a:t>
            </a:r>
            <a:endParaRPr lang="en-US" sz="1600" dirty="0" smtClean="0"/>
          </a:p>
          <a:p>
            <a:r>
              <a:rPr lang="en-US" sz="1800" dirty="0" smtClean="0"/>
              <a:t>Authors asked to submit original data sets and approve compilations for EXFOR.</a:t>
            </a:r>
            <a:endParaRPr lang="en-US" sz="1800" dirty="0" smtClean="0"/>
          </a:p>
          <a:p>
            <a:r>
              <a:rPr lang="en-US" sz="1800" dirty="0" smtClean="0"/>
              <a:t>Combined </a:t>
            </a:r>
            <a:r>
              <a:rPr lang="en-US" sz="1800" dirty="0" smtClean="0"/>
              <a:t>international compilation and Quality Assurance (QA) efforts.</a:t>
            </a:r>
          </a:p>
          <a:p>
            <a:r>
              <a:rPr lang="en-US" sz="1800" dirty="0" smtClean="0"/>
              <a:t>Papers are grouped by experiments neutrons, charged particles, photons.</a:t>
            </a:r>
          </a:p>
          <a:p>
            <a:r>
              <a:rPr lang="en-US" sz="1800" dirty="0" smtClean="0"/>
              <a:t>EXFOR Team: 0.5 NNDC,  2 contractors, and </a:t>
            </a:r>
            <a:r>
              <a:rPr lang="en-US" sz="1800" dirty="0"/>
              <a:t>1</a:t>
            </a:r>
            <a:r>
              <a:rPr lang="en-US" sz="1800" dirty="0" smtClean="0"/>
              <a:t> IAEA collaborator.</a:t>
            </a:r>
          </a:p>
        </p:txBody>
      </p:sp>
      <p:pic>
        <p:nvPicPr>
          <p:cNvPr id="1026" name="Picture 2" descr="C:\Users\pritychenko\Desktop\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19" y="2209800"/>
            <a:ext cx="2743200" cy="11370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ritychenko\Desktop\X4E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45" y="3581400"/>
            <a:ext cx="2743200" cy="22320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EXFOR Compilations in FY2015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New EXFOR entries (experiments): 105, corrected: 75</a:t>
            </a:r>
          </a:p>
          <a:p>
            <a:r>
              <a:rPr lang="en-US" sz="1800" dirty="0" smtClean="0"/>
              <a:t>A substantial number of charged particle and photonuclear experiments are still missing in EXFOR, some existing compilations are incomplete due to many reasons. We continue to address these issues.</a:t>
            </a:r>
          </a:p>
          <a:p>
            <a:r>
              <a:rPr lang="en-US" sz="1800" dirty="0"/>
              <a:t>Data recovery mission at Oak Ridge lab in March of 2015. Many thanks to M. Dunn and K. Guber.</a:t>
            </a:r>
          </a:p>
          <a:p>
            <a:r>
              <a:rPr lang="en-US" sz="1800" dirty="0" smtClean="0"/>
              <a:t>UNOBT </a:t>
            </a:r>
            <a:r>
              <a:rPr lang="en-US" sz="1800" dirty="0"/>
              <a:t>data entries for the area #1 are reduced by 1/3, including all H, C, O, Fe, U and Pu.</a:t>
            </a:r>
          </a:p>
          <a:p>
            <a:r>
              <a:rPr lang="en-US" sz="1800" dirty="0"/>
              <a:t>EXFOR Web application was upgraded in collaboration with the IAEA.</a:t>
            </a:r>
          </a:p>
          <a:p>
            <a:r>
              <a:rPr lang="en-US" sz="1800" dirty="0"/>
              <a:t>Database i</a:t>
            </a:r>
            <a:r>
              <a:rPr lang="en-US" sz="1800" dirty="0" smtClean="0"/>
              <a:t>s updated on a monthly basis.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24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Compilation activities are essential for nuclear data evaluations and fundamental research.</a:t>
            </a:r>
          </a:p>
          <a:p>
            <a:r>
              <a:rPr lang="en-US" sz="1800" dirty="0" smtClean="0"/>
              <a:t>Compilation of current nuclear science references is going well, NNDC is proactively recovering missing references.</a:t>
            </a:r>
          </a:p>
          <a:p>
            <a:r>
              <a:rPr lang="en-US" sz="1800" dirty="0"/>
              <a:t>Compilation of current </a:t>
            </a:r>
            <a:r>
              <a:rPr lang="en-US" sz="1800" dirty="0" smtClean="0"/>
              <a:t>experimental nuclear reaction data sets is </a:t>
            </a:r>
            <a:r>
              <a:rPr lang="en-US" sz="1800" dirty="0"/>
              <a:t>going well, NNDC is proactively recovering missing </a:t>
            </a:r>
            <a:r>
              <a:rPr lang="en-US" sz="1800" dirty="0" smtClean="0"/>
              <a:t>and unobtainable data sets.</a:t>
            </a:r>
          </a:p>
          <a:p>
            <a:r>
              <a:rPr lang="en-US" sz="1800" dirty="0"/>
              <a:t>Collaboration with the IAEA and contractors are essential for  compilation activities</a:t>
            </a:r>
            <a:r>
              <a:rPr lang="en-US" sz="1800" dirty="0" smtClean="0"/>
              <a:t>. It is a very cost-effective way of doing business.</a:t>
            </a:r>
          </a:p>
          <a:p>
            <a:r>
              <a:rPr lang="en-US" sz="1800" dirty="0" smtClean="0"/>
              <a:t>We will continue to work on E-library for nuclear structure and reaction papers by adding new PDF references.</a:t>
            </a:r>
          </a:p>
          <a:p>
            <a:r>
              <a:rPr lang="en-US" sz="1800" dirty="0" smtClean="0"/>
              <a:t>We will continue to work on the new approaches and technical tools for recovery of missing and unobtainable data </a:t>
            </a:r>
            <a:r>
              <a:rPr lang="en-US" sz="1800" dirty="0" smtClean="0"/>
              <a:t>sets and publications.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735</Words>
  <Application>Microsoft Office PowerPoint</Application>
  <PresentationFormat>On-screen Show (4:3)</PresentationFormat>
  <Paragraphs>67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BNL_rev0412</vt:lpstr>
      <vt:lpstr>Compilation Databases</vt:lpstr>
      <vt:lpstr>Compilation Databases</vt:lpstr>
      <vt:lpstr>Compilation Operations</vt:lpstr>
      <vt:lpstr>NSR Compilations in FY2015</vt:lpstr>
      <vt:lpstr>E-library for NSR Users</vt:lpstr>
      <vt:lpstr>EXFOR Effort in the U.S. and Canada</vt:lpstr>
      <vt:lpstr>EXFOR Compilations in FY2015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337</cp:revision>
  <cp:lastPrinted>2007-07-02T19:06:14Z</cp:lastPrinted>
  <dcterms:created xsi:type="dcterms:W3CDTF">2007-06-28T20:22:43Z</dcterms:created>
  <dcterms:modified xsi:type="dcterms:W3CDTF">2015-11-04T18:01:43Z</dcterms:modified>
</cp:coreProperties>
</file>