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7" r:id="rId2"/>
    <p:sldId id="309" r:id="rId3"/>
    <p:sldId id="316" r:id="rId4"/>
    <p:sldId id="349" r:id="rId5"/>
    <p:sldId id="348" r:id="rId6"/>
    <p:sldId id="318" r:id="rId7"/>
    <p:sldId id="380" r:id="rId8"/>
    <p:sldId id="357" r:id="rId9"/>
    <p:sldId id="381" r:id="rId10"/>
    <p:sldId id="356" r:id="rId11"/>
    <p:sldId id="382" r:id="rId12"/>
    <p:sldId id="347" r:id="rId13"/>
    <p:sldId id="379" r:id="rId14"/>
    <p:sldId id="377" r:id="rId15"/>
    <p:sldId id="378" r:id="rId16"/>
    <p:sldId id="387" r:id="rId17"/>
    <p:sldId id="385" r:id="rId18"/>
    <p:sldId id="386" r:id="rId19"/>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8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8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8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800" kern="1200">
        <a:solidFill>
          <a:schemeClr val="tx1"/>
        </a:solidFill>
        <a:latin typeface="Arial" charset="0"/>
        <a:ea typeface="ＭＳ Ｐゴシック" pitchFamily="34" charset="-128"/>
        <a:cs typeface="Arial" charset="0"/>
      </a:defRPr>
    </a:lvl5pPr>
    <a:lvl6pPr marL="2286000" algn="l" defTabSz="914400" rtl="0" eaLnBrk="1" latinLnBrk="0" hangingPunct="1">
      <a:defRPr sz="2800" kern="1200">
        <a:solidFill>
          <a:schemeClr val="tx1"/>
        </a:solidFill>
        <a:latin typeface="Arial" charset="0"/>
        <a:ea typeface="ＭＳ Ｐゴシック" pitchFamily="34" charset="-128"/>
        <a:cs typeface="Arial" charset="0"/>
      </a:defRPr>
    </a:lvl6pPr>
    <a:lvl7pPr marL="2743200" algn="l" defTabSz="914400" rtl="0" eaLnBrk="1" latinLnBrk="0" hangingPunct="1">
      <a:defRPr sz="2800" kern="1200">
        <a:solidFill>
          <a:schemeClr val="tx1"/>
        </a:solidFill>
        <a:latin typeface="Arial" charset="0"/>
        <a:ea typeface="ＭＳ Ｐゴシック" pitchFamily="34" charset="-128"/>
        <a:cs typeface="Arial" charset="0"/>
      </a:defRPr>
    </a:lvl7pPr>
    <a:lvl8pPr marL="3200400" algn="l" defTabSz="914400" rtl="0" eaLnBrk="1" latinLnBrk="0" hangingPunct="1">
      <a:defRPr sz="2800" kern="1200">
        <a:solidFill>
          <a:schemeClr val="tx1"/>
        </a:solidFill>
        <a:latin typeface="Arial" charset="0"/>
        <a:ea typeface="ＭＳ Ｐゴシック" pitchFamily="34" charset="-128"/>
        <a:cs typeface="Arial" charset="0"/>
      </a:defRPr>
    </a:lvl8pPr>
    <a:lvl9pPr marL="3657600" algn="l" defTabSz="914400" rtl="0" eaLnBrk="1" latinLnBrk="0" hangingPunct="1">
      <a:defRPr sz="28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CC"/>
    <a:srgbClr val="804000"/>
    <a:srgbClr val="042B7F"/>
    <a:srgbClr val="0000FF"/>
    <a:srgbClr val="FF00FF"/>
    <a:srgbClr val="CCFFFF"/>
    <a:srgbClr val="FF5050"/>
    <a:srgbClr val="FFCC99"/>
    <a:srgbClr val="D2C4F5"/>
    <a:srgbClr val="66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8" autoAdjust="0"/>
    <p:restoredTop sz="90994" autoAdjust="0"/>
  </p:normalViewPr>
  <p:slideViewPr>
    <p:cSldViewPr>
      <p:cViewPr>
        <p:scale>
          <a:sx n="66" d="100"/>
          <a:sy n="66" d="100"/>
        </p:scale>
        <p:origin x="-1608"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58" tIns="48329" rIns="96658" bIns="48329" numCol="1" anchor="t" anchorCtr="0" compatLnSpc="1">
            <a:prstTxWarp prst="textNoShape">
              <a:avLst/>
            </a:prstTxWarp>
          </a:bodyPr>
          <a:lstStyle>
            <a:lvl1pPr defTabSz="966788" eaLnBrk="0" hangingPunct="0">
              <a:defRPr sz="1200">
                <a:cs typeface="Arial" charset="0"/>
              </a:defRPr>
            </a:lvl1pPr>
          </a:lstStyle>
          <a:p>
            <a:pPr>
              <a:defRPr/>
            </a:pPr>
            <a:endParaRPr lang="en-US"/>
          </a:p>
        </p:txBody>
      </p:sp>
      <p:sp>
        <p:nvSpPr>
          <p:cNvPr id="1638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6658" tIns="48329" rIns="96658" bIns="48329" numCol="1" anchor="t" anchorCtr="0" compatLnSpc="1">
            <a:prstTxWarp prst="textNoShape">
              <a:avLst/>
            </a:prstTxWarp>
          </a:bodyPr>
          <a:lstStyle>
            <a:lvl1pPr algn="r" defTabSz="966788" eaLnBrk="0" hangingPunct="0">
              <a:defRPr sz="1200">
                <a:cs typeface="Arial" charset="0"/>
              </a:defRPr>
            </a:lvl1pPr>
          </a:lstStyle>
          <a:p>
            <a:pPr>
              <a:defRPr/>
            </a:pPr>
            <a:endParaRPr lang="en-US"/>
          </a:p>
        </p:txBody>
      </p:sp>
      <p:sp>
        <p:nvSpPr>
          <p:cNvPr id="1638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58" tIns="48329" rIns="96658" bIns="48329" numCol="1" anchor="b" anchorCtr="0" compatLnSpc="1">
            <a:prstTxWarp prst="textNoShape">
              <a:avLst/>
            </a:prstTxWarp>
          </a:bodyPr>
          <a:lstStyle>
            <a:lvl1pPr defTabSz="966788" eaLnBrk="0" hangingPunct="0">
              <a:defRPr sz="1200">
                <a:cs typeface="Arial" charset="0"/>
              </a:defRPr>
            </a:lvl1pPr>
          </a:lstStyle>
          <a:p>
            <a:pPr>
              <a:defRPr/>
            </a:pPr>
            <a:endParaRPr lang="en-US"/>
          </a:p>
        </p:txBody>
      </p:sp>
      <p:sp>
        <p:nvSpPr>
          <p:cNvPr id="1638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58" tIns="48329" rIns="96658" bIns="48329" numCol="1" anchor="b" anchorCtr="0" compatLnSpc="1">
            <a:prstTxWarp prst="textNoShape">
              <a:avLst/>
            </a:prstTxWarp>
          </a:bodyPr>
          <a:lstStyle>
            <a:lvl1pPr algn="r" defTabSz="966788" eaLnBrk="0" hangingPunct="0">
              <a:defRPr sz="1200">
                <a:cs typeface="Arial" charset="0"/>
              </a:defRPr>
            </a:lvl1pPr>
          </a:lstStyle>
          <a:p>
            <a:pPr>
              <a:defRPr/>
            </a:pPr>
            <a:fld id="{C4663F71-5AA7-435A-B178-417DDA555C5C}" type="slidenum">
              <a:rPr lang="en-US"/>
              <a:pPr>
                <a:defRPr/>
              </a:pPr>
              <a:t>‹#›</a:t>
            </a:fld>
            <a:endParaRPr lang="en-US"/>
          </a:p>
        </p:txBody>
      </p:sp>
    </p:spTree>
    <p:extLst>
      <p:ext uri="{BB962C8B-B14F-4D97-AF65-F5344CB8AC3E}">
        <p14:creationId xmlns="" xmlns:p14="http://schemas.microsoft.com/office/powerpoint/2010/main" val="354615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58" tIns="48329" rIns="96658" bIns="48329" numCol="1" anchor="t" anchorCtr="0" compatLnSpc="1">
            <a:prstTxWarp prst="textNoShape">
              <a:avLst/>
            </a:prstTxWarp>
          </a:bodyPr>
          <a:lstStyle>
            <a:lvl1pPr defTabSz="966788" eaLnBrk="0" hangingPunct="0">
              <a:defRPr sz="1200">
                <a:cs typeface="Arial"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58" tIns="48329" rIns="96658" bIns="48329" numCol="1" anchor="t" anchorCtr="0" compatLnSpc="1">
            <a:prstTxWarp prst="textNoShape">
              <a:avLst/>
            </a:prstTxWarp>
          </a:bodyPr>
          <a:lstStyle>
            <a:lvl1pPr algn="r" defTabSz="966788" eaLnBrk="0" hangingPunct="0">
              <a:defRPr sz="1200">
                <a:cs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p:spPr>
        <p:txBody>
          <a:bodyPr vert="horz" wrap="square" lIns="96658" tIns="48329" rIns="96658" bIns="483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58" tIns="48329" rIns="96658" bIns="48329" numCol="1" anchor="b" anchorCtr="0" compatLnSpc="1">
            <a:prstTxWarp prst="textNoShape">
              <a:avLst/>
            </a:prstTxWarp>
          </a:bodyPr>
          <a:lstStyle>
            <a:lvl1pPr defTabSz="966788" eaLnBrk="0" hangingPunct="0">
              <a:defRPr sz="120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58" tIns="48329" rIns="96658" bIns="48329" numCol="1" anchor="b" anchorCtr="0" compatLnSpc="1">
            <a:prstTxWarp prst="textNoShape">
              <a:avLst/>
            </a:prstTxWarp>
          </a:bodyPr>
          <a:lstStyle>
            <a:lvl1pPr algn="r" defTabSz="966788" eaLnBrk="0" hangingPunct="0">
              <a:defRPr sz="1200">
                <a:cs typeface="Arial" charset="0"/>
              </a:defRPr>
            </a:lvl1pPr>
          </a:lstStyle>
          <a:p>
            <a:pPr>
              <a:defRPr/>
            </a:pPr>
            <a:fld id="{AF9C8D25-C409-4B2E-B41D-7F9A3B8D403F}" type="slidenum">
              <a:rPr lang="en-US"/>
              <a:pPr>
                <a:defRPr/>
              </a:pPr>
              <a:t>‹#›</a:t>
            </a:fld>
            <a:endParaRPr lang="en-US"/>
          </a:p>
        </p:txBody>
      </p:sp>
    </p:spTree>
    <p:extLst>
      <p:ext uri="{BB962C8B-B14F-4D97-AF65-F5344CB8AC3E}">
        <p14:creationId xmlns="" xmlns:p14="http://schemas.microsoft.com/office/powerpoint/2010/main" val="3217278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charset="0"/>
                <a:ea typeface="ＭＳ Ｐゴシック" pitchFamily="34" charset="-128"/>
              </a:defRPr>
            </a:lvl1pPr>
            <a:lvl2pPr marL="742950" indent="-285750" defTabSz="966788" eaLnBrk="0" hangingPunct="0">
              <a:spcBef>
                <a:spcPct val="30000"/>
              </a:spcBef>
              <a:defRPr sz="1200">
                <a:solidFill>
                  <a:schemeClr val="tx1"/>
                </a:solidFill>
                <a:latin typeface="Arial" charset="0"/>
                <a:ea typeface="ＭＳ Ｐゴシック" pitchFamily="34" charset="-128"/>
              </a:defRPr>
            </a:lvl2pPr>
            <a:lvl3pPr marL="1143000" indent="-228600" defTabSz="966788" eaLnBrk="0" hangingPunct="0">
              <a:spcBef>
                <a:spcPct val="30000"/>
              </a:spcBef>
              <a:defRPr sz="1200">
                <a:solidFill>
                  <a:schemeClr val="tx1"/>
                </a:solidFill>
                <a:latin typeface="Arial" charset="0"/>
                <a:ea typeface="ＭＳ Ｐゴシック" pitchFamily="34" charset="-128"/>
              </a:defRPr>
            </a:lvl3pPr>
            <a:lvl4pPr marL="1600200" indent="-228600" defTabSz="966788" eaLnBrk="0" hangingPunct="0">
              <a:spcBef>
                <a:spcPct val="30000"/>
              </a:spcBef>
              <a:defRPr sz="1200">
                <a:solidFill>
                  <a:schemeClr val="tx1"/>
                </a:solidFill>
                <a:latin typeface="Arial" charset="0"/>
                <a:ea typeface="ＭＳ Ｐゴシック" pitchFamily="34" charset="-128"/>
              </a:defRPr>
            </a:lvl4pPr>
            <a:lvl5pPr marL="2057400" indent="-228600" defTabSz="966788" eaLnBrk="0" hangingPunct="0">
              <a:spcBef>
                <a:spcPct val="30000"/>
              </a:spcBef>
              <a:defRPr sz="1200">
                <a:solidFill>
                  <a:schemeClr val="tx1"/>
                </a:solidFill>
                <a:latin typeface="Arial"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F915BE0-1AB1-455B-9A37-DFEB2F3AA467}" type="slidenum">
              <a:rPr lang="en-US" altLang="en-US" smtClean="0"/>
              <a:pPr>
                <a:spcBef>
                  <a:spcPct val="0"/>
                </a:spcBef>
              </a:pPr>
              <a:t>1</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9C8D25-C409-4B2E-B41D-7F9A3B8D403F}" type="slidenum">
              <a:rPr lang="en-US" smtClean="0"/>
              <a:pPr>
                <a:defRPr/>
              </a:pPr>
              <a:t>6</a:t>
            </a:fld>
            <a:endParaRPr lang="en-US"/>
          </a:p>
        </p:txBody>
      </p:sp>
    </p:spTree>
    <p:extLst>
      <p:ext uri="{BB962C8B-B14F-4D97-AF65-F5344CB8AC3E}">
        <p14:creationId xmlns="" xmlns:p14="http://schemas.microsoft.com/office/powerpoint/2010/main" val="447723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ppt_BG_Title_BNL_blue"/>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9050" y="0"/>
            <a:ext cx="91821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48" charset="2"/>
              <a:buNone/>
              <a:defRPr sz="1900" i="1">
                <a:solidFill>
                  <a:schemeClr val="bg1"/>
                </a:solidFill>
              </a:defRPr>
            </a:lvl1pPr>
          </a:lstStyle>
          <a:p>
            <a:r>
              <a:rPr lang="en-US"/>
              <a:t>Click to edit Master subtitle style</a:t>
            </a:r>
          </a:p>
        </p:txBody>
      </p:sp>
    </p:spTree>
    <p:extLst>
      <p:ext uri="{BB962C8B-B14F-4D97-AF65-F5344CB8AC3E}">
        <p14:creationId xmlns="" xmlns:p14="http://schemas.microsoft.com/office/powerpoint/2010/main" val="226141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93094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8213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b="0">
                <a:solidFill>
                  <a:srgbClr val="000000"/>
                </a:solidFill>
                <a:uFillTx/>
              </a:defRPr>
            </a:pPr>
            <a:r>
              <a:rPr sz="3500" b="1">
                <a:solidFill>
                  <a:srgbClr val="013E92"/>
                </a:solidFill>
                <a:uFill>
                  <a:solidFill>
                    <a:srgbClr val="013E92"/>
                  </a:solidFill>
                </a:uFill>
              </a:rPr>
              <a:t>Title Text</a:t>
            </a:r>
          </a:p>
        </p:txBody>
      </p:sp>
      <p:sp>
        <p:nvSpPr>
          <p:cNvPr id="16" name="Shape 16"/>
          <p:cNvSpPr>
            <a:spLocks noGrp="1"/>
          </p:cNvSpPr>
          <p:nvPr>
            <p:ph type="body" idx="1"/>
          </p:nvPr>
        </p:nvSpPr>
        <p:spPr>
          <a:prstGeom prst="rect">
            <a:avLst/>
          </a:prstGeom>
        </p:spPr>
        <p:txBody>
          <a:bodyPr/>
          <a:lstStyle>
            <a:lvl2pPr marL="550942" indent="-200911">
              <a:spcBef>
                <a:spcPts val="422"/>
              </a:spcBef>
              <a:buFont typeface="Times Roman"/>
              <a:buChar char="•"/>
              <a:defRPr sz="2000"/>
            </a:lvl2pPr>
            <a:lvl3pPr marL="792034" indent="-160729">
              <a:lnSpc>
                <a:spcPct val="80000"/>
              </a:lnSpc>
              <a:spcBef>
                <a:spcPts val="352"/>
              </a:spcBef>
              <a:buFont typeface="Arial"/>
              <a:buChar char="-"/>
              <a:defRPr sz="1700"/>
            </a:lvl3pPr>
            <a:lvl4pPr marL="1033127" indent="-160729">
              <a:lnSpc>
                <a:spcPct val="80000"/>
              </a:lnSpc>
              <a:spcBef>
                <a:spcPts val="352"/>
              </a:spcBef>
              <a:buFont typeface="Arial"/>
              <a:buChar char="-"/>
              <a:defRPr sz="1700"/>
            </a:lvl4pPr>
            <a:lvl5pPr marL="1274220" indent="-160729">
              <a:lnSpc>
                <a:spcPct val="80000"/>
              </a:lnSpc>
              <a:spcBef>
                <a:spcPts val="352"/>
              </a:spcBef>
              <a:buFont typeface="Arial"/>
              <a:buChar char="-"/>
              <a:defRPr sz="1700"/>
            </a:lvl5pPr>
          </a:lstStyle>
          <a:p>
            <a:pPr lvl="0">
              <a:defRPr sz="1800">
                <a:solidFill>
                  <a:srgbClr val="000000"/>
                </a:solidFill>
                <a:uFillTx/>
              </a:defRPr>
            </a:pPr>
            <a:r>
              <a:rPr sz="2400">
                <a:solidFill>
                  <a:srgbClr val="413E40"/>
                </a:solidFill>
                <a:uFill>
                  <a:solidFill>
                    <a:srgbClr val="413E40"/>
                  </a:solidFill>
                </a:uFill>
              </a:rPr>
              <a:t>Body Level One</a:t>
            </a:r>
          </a:p>
          <a:p>
            <a:pPr lvl="1">
              <a:defRPr sz="1800">
                <a:solidFill>
                  <a:srgbClr val="000000"/>
                </a:solidFill>
                <a:uFillTx/>
              </a:defRPr>
            </a:pPr>
            <a:r>
              <a:rPr sz="2000">
                <a:solidFill>
                  <a:srgbClr val="413E40"/>
                </a:solidFill>
                <a:uFill>
                  <a:solidFill>
                    <a:srgbClr val="413E40"/>
                  </a:solidFill>
                </a:uFill>
              </a:rPr>
              <a:t>Body Level Two</a:t>
            </a:r>
          </a:p>
          <a:p>
            <a:pPr lvl="2">
              <a:defRPr sz="1800">
                <a:solidFill>
                  <a:srgbClr val="000000"/>
                </a:solidFill>
                <a:uFillTx/>
              </a:defRPr>
            </a:pPr>
            <a:r>
              <a:rPr sz="1700">
                <a:solidFill>
                  <a:srgbClr val="413E40"/>
                </a:solidFill>
                <a:uFill>
                  <a:solidFill>
                    <a:srgbClr val="413E40"/>
                  </a:solidFill>
                </a:uFill>
              </a:rPr>
              <a:t>Body Level Three</a:t>
            </a:r>
          </a:p>
          <a:p>
            <a:pPr lvl="3">
              <a:defRPr sz="1800">
                <a:solidFill>
                  <a:srgbClr val="000000"/>
                </a:solidFill>
                <a:uFillTx/>
              </a:defRPr>
            </a:pPr>
            <a:r>
              <a:rPr sz="1700">
                <a:solidFill>
                  <a:srgbClr val="413E40"/>
                </a:solidFill>
                <a:uFill>
                  <a:solidFill>
                    <a:srgbClr val="413E40"/>
                  </a:solidFill>
                </a:uFill>
              </a:rPr>
              <a:t>Body Level Four</a:t>
            </a:r>
          </a:p>
          <a:p>
            <a:pPr lvl="4">
              <a:defRPr sz="1800">
                <a:solidFill>
                  <a:srgbClr val="000000"/>
                </a:solidFill>
                <a:uFillTx/>
              </a:defRPr>
            </a:pPr>
            <a:r>
              <a:rPr sz="1700">
                <a:solidFill>
                  <a:srgbClr val="413E40"/>
                </a:solidFill>
                <a:uFill>
                  <a:solidFill>
                    <a:srgbClr val="413E40"/>
                  </a:solidFill>
                </a:uFill>
              </a:rPr>
              <a:t>Body Level Five</a:t>
            </a:r>
          </a:p>
        </p:txBody>
      </p:sp>
      <p:sp>
        <p:nvSpPr>
          <p:cNvPr id="17" name="Shape 17"/>
          <p:cNvSpPr>
            <a:spLocks noGrp="1"/>
          </p:cNvSpPr>
          <p:nvPr>
            <p:ph type="sldNum" sz="quarter" idx="2"/>
          </p:nvPr>
        </p:nvSpPr>
        <p:spPr>
          <a:xfrm>
            <a:off x="8887027" y="6604297"/>
            <a:ext cx="259154" cy="253703"/>
          </a:xfrm>
          <a:prstGeom prst="rect">
            <a:avLst/>
          </a:prstGeom>
        </p:spPr>
        <p:txBody>
          <a:bodyPr lIns="64291" tIns="32146" rIns="64291" bIns="32146"/>
          <a:lstStyle/>
          <a:p>
            <a:pPr lvl="0"/>
            <a:fld id="{86CB4B4D-7CA3-9044-876B-883B54F8677D}" type="slidenum">
              <a:rPr/>
              <a:pPr lvl="0"/>
              <a:t>‹#›</a:t>
            </a:fld>
            <a:endParaRPr/>
          </a:p>
        </p:txBody>
      </p:sp>
    </p:spTree>
    <p:extLst>
      <p:ext uri="{BB962C8B-B14F-4D97-AF65-F5344CB8AC3E}">
        <p14:creationId xmlns="" xmlns:p14="http://schemas.microsoft.com/office/powerpoint/2010/main" val="26811971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88770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63972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21238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5440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66098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4568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098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44823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REVBG_Slide4_Blue"/>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762000" y="1828800"/>
            <a:ext cx="7620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0" descr="barn100"/>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6705600" y="6096000"/>
            <a:ext cx="6096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381000" y="304800"/>
            <a:ext cx="8382000"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Box 9"/>
          <p:cNvSpPr txBox="1">
            <a:spLocks noChangeArrowheads="1"/>
          </p:cNvSpPr>
          <p:nvPr userDrawn="1"/>
        </p:nvSpPr>
        <p:spPr bwMode="auto">
          <a:xfrm>
            <a:off x="2209800" y="6400800"/>
            <a:ext cx="42672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spcBef>
                <a:spcPct val="50000"/>
              </a:spcBef>
              <a:defRPr/>
            </a:pPr>
            <a:r>
              <a:rPr lang="en-US" altLang="en-US" sz="1000" dirty="0" smtClean="0">
                <a:cs typeface="+mn-cs"/>
              </a:rPr>
              <a:t>2015 NDAC #</a:t>
            </a:r>
            <a:fld id="{2C5D5D24-C8CF-4AA2-9102-38891E5456F5}" type="slidenum">
              <a:rPr lang="en-US" altLang="en-US" sz="1000" smtClean="0">
                <a:cs typeface="+mn-cs"/>
              </a:rPr>
              <a:pPr algn="ctr" eaLnBrk="1" hangingPunct="1">
                <a:spcBef>
                  <a:spcPct val="50000"/>
                </a:spcBef>
                <a:defRPr/>
              </a:pPr>
              <a:t>‹#›</a:t>
            </a:fld>
            <a:r>
              <a:rPr lang="en-US" altLang="en-US" sz="1000" dirty="0" smtClean="0">
                <a:cs typeface="+mn-cs"/>
              </a:rPr>
              <a:t>  -  Alejandro Sonzogni</a:t>
            </a:r>
          </a:p>
        </p:txBody>
      </p:sp>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4" r:id="rId12"/>
  </p:sldLayoutIdLst>
  <p:txStyles>
    <p:titleStyle>
      <a:lvl1pPr algn="l" rtl="0" eaLnBrk="0" fontAlgn="base" hangingPunct="0">
        <a:lnSpc>
          <a:spcPct val="80000"/>
        </a:lnSpc>
        <a:spcBef>
          <a:spcPct val="0"/>
        </a:spcBef>
        <a:spcAft>
          <a:spcPct val="0"/>
        </a:spcAft>
        <a:defRPr sz="3600" b="1">
          <a:solidFill>
            <a:srgbClr val="042B7F"/>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defRPr>
      </a:lvl2pPr>
      <a:lvl3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defRPr>
      </a:lvl3pPr>
      <a:lvl4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defRPr>
      </a:lvl4pPr>
      <a:lvl5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defRPr>
      </a:lvl5pPr>
      <a:lvl6pPr marL="457200" algn="l" rtl="0" fontAlgn="base">
        <a:lnSpc>
          <a:spcPct val="80000"/>
        </a:lnSpc>
        <a:spcBef>
          <a:spcPct val="0"/>
        </a:spcBef>
        <a:spcAft>
          <a:spcPct val="0"/>
        </a:spcAft>
        <a:defRPr sz="3600" b="1">
          <a:solidFill>
            <a:srgbClr val="042B7F"/>
          </a:solidFill>
          <a:latin typeface="Arial" charset="0"/>
          <a:ea typeface="ＭＳ Ｐゴシック" pitchFamily="48" charset="-128"/>
        </a:defRPr>
      </a:lvl6pPr>
      <a:lvl7pPr marL="914400" algn="l" rtl="0" fontAlgn="base">
        <a:lnSpc>
          <a:spcPct val="80000"/>
        </a:lnSpc>
        <a:spcBef>
          <a:spcPct val="0"/>
        </a:spcBef>
        <a:spcAft>
          <a:spcPct val="0"/>
        </a:spcAft>
        <a:defRPr sz="3600" b="1">
          <a:solidFill>
            <a:srgbClr val="042B7F"/>
          </a:solidFill>
          <a:latin typeface="Arial" charset="0"/>
          <a:ea typeface="ＭＳ Ｐゴシック" pitchFamily="48" charset="-128"/>
        </a:defRPr>
      </a:lvl7pPr>
      <a:lvl8pPr marL="1371600" algn="l" rtl="0" fontAlgn="base">
        <a:lnSpc>
          <a:spcPct val="80000"/>
        </a:lnSpc>
        <a:spcBef>
          <a:spcPct val="0"/>
        </a:spcBef>
        <a:spcAft>
          <a:spcPct val="0"/>
        </a:spcAft>
        <a:defRPr sz="3600" b="1">
          <a:solidFill>
            <a:srgbClr val="042B7F"/>
          </a:solidFill>
          <a:latin typeface="Arial" charset="0"/>
          <a:ea typeface="ＭＳ Ｐゴシック" pitchFamily="48" charset="-128"/>
        </a:defRPr>
      </a:lvl8pPr>
      <a:lvl9pPr marL="1828800" algn="l" rtl="0" fontAlgn="base">
        <a:lnSpc>
          <a:spcPct val="80000"/>
        </a:lnSpc>
        <a:spcBef>
          <a:spcPct val="0"/>
        </a:spcBef>
        <a:spcAft>
          <a:spcPct val="0"/>
        </a:spcAft>
        <a:defRPr sz="3600" b="1">
          <a:solidFill>
            <a:srgbClr val="042B7F"/>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pitchFamily="18" charset="0"/>
        <a:buChar char="•"/>
        <a:defRPr sz="2000">
          <a:solidFill>
            <a:schemeClr val="tx1"/>
          </a:solidFill>
          <a:latin typeface="+mn-lt"/>
          <a:ea typeface="+mn-ea"/>
        </a:defRPr>
      </a:lvl2pPr>
      <a:lvl3pPr marL="1085850" indent="-228600" algn="l" rtl="0" eaLnBrk="0" fontAlgn="base" hangingPunct="0">
        <a:lnSpc>
          <a:spcPct val="80000"/>
        </a:lnSpc>
        <a:spcBef>
          <a:spcPct val="20000"/>
        </a:spcBef>
        <a:spcAft>
          <a:spcPct val="0"/>
        </a:spcAft>
        <a:buClr>
          <a:srgbClr val="042B7F"/>
        </a:buClr>
        <a:buSzPct val="90000"/>
        <a:buChar char="-"/>
        <a:defRPr sz="2400">
          <a:solidFill>
            <a:schemeClr val="tx1"/>
          </a:solidFill>
          <a:latin typeface="+mn-lt"/>
          <a:ea typeface="+mn-ea"/>
        </a:defRPr>
      </a:lvl3pPr>
      <a:lvl4pPr marL="14287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defRPr>
      </a:lvl4pPr>
      <a:lvl5pPr marL="17716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burke26@llnl.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dirty="0" smtClean="0"/>
              <a:t>USNDP Dissemination</a:t>
            </a:r>
          </a:p>
        </p:txBody>
      </p:sp>
      <p:sp>
        <p:nvSpPr>
          <p:cNvPr id="3075" name="Rectangle 3"/>
          <p:cNvSpPr>
            <a:spLocks noGrp="1" noChangeArrowheads="1"/>
          </p:cNvSpPr>
          <p:nvPr>
            <p:ph type="subTitle" idx="1"/>
          </p:nvPr>
        </p:nvSpPr>
        <p:spPr/>
        <p:txBody>
          <a:bodyPr/>
          <a:lstStyle/>
          <a:p>
            <a:pPr eaLnBrk="1" hangingPunct="1">
              <a:buFont typeface="Wingdings" pitchFamily="2" charset="2"/>
              <a:buNone/>
            </a:pPr>
            <a:r>
              <a:rPr lang="en-US" altLang="en-US" dirty="0" smtClean="0"/>
              <a:t>Alejandro </a:t>
            </a:r>
            <a:r>
              <a:rPr lang="en-US" altLang="en-US" dirty="0" err="1" smtClean="0"/>
              <a:t>Sonzogni</a:t>
            </a:r>
            <a:endParaRPr lang="en-US" altLang="en-US" dirty="0" smtClean="0"/>
          </a:p>
          <a:p>
            <a:pPr eaLnBrk="1" hangingPunct="1">
              <a:buFont typeface="Wingdings" pitchFamily="2" charset="2"/>
              <a:buNone/>
            </a:pPr>
            <a:r>
              <a:rPr lang="en-US" altLang="en-US" dirty="0" smtClean="0"/>
              <a:t>National Nuclear Data Center</a:t>
            </a:r>
          </a:p>
          <a:p>
            <a:pPr eaLnBrk="1" hangingPunct="1">
              <a:buFont typeface="Wingdings" pitchFamily="2" charset="2"/>
              <a:buNone/>
            </a:pP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VBG_Slide4_Blue.jpg"/>
          <p:cNvPicPr/>
          <p:nvPr/>
        </p:nvPicPr>
        <p:blipFill>
          <a:blip r:embed="rId2" cstate="print">
            <a:extLst/>
          </a:blip>
          <a:stretch>
            <a:fillRect/>
          </a:stretch>
        </p:blipFill>
        <p:spPr>
          <a:xfrm>
            <a:off x="1" y="1"/>
            <a:ext cx="9145588" cy="6859588"/>
          </a:xfrm>
          <a:prstGeom prst="rect">
            <a:avLst/>
          </a:prstGeom>
          <a:ln w="12700">
            <a:miter lim="400000"/>
          </a:ln>
        </p:spPr>
      </p:pic>
      <p:sp>
        <p:nvSpPr>
          <p:cNvPr id="22" name="Shape 22"/>
          <p:cNvSpPr>
            <a:spLocks noGrp="1"/>
          </p:cNvSpPr>
          <p:nvPr>
            <p:ph type="sldNum" sz="quarter" idx="2"/>
          </p:nvPr>
        </p:nvSpPr>
        <p:spPr>
          <a:xfrm>
            <a:off x="8931723" y="6604297"/>
            <a:ext cx="169761" cy="253703"/>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uFillTx/>
              </a:defRPr>
            </a:pPr>
            <a:fld id="{86CB4B4D-7CA3-9044-876B-883B54F8677D}" type="slidenum">
              <a:rPr>
                <a:solidFill>
                  <a:srgbClr val="013E92"/>
                </a:solidFill>
                <a:uFill>
                  <a:solidFill>
                    <a:srgbClr val="013E92"/>
                  </a:solidFill>
                </a:uFill>
              </a:rPr>
              <a:pPr lvl="0">
                <a:defRPr>
                  <a:solidFill>
                    <a:srgbClr val="000000"/>
                  </a:solidFill>
                  <a:uFillTx/>
                </a:defRPr>
              </a:pPr>
              <a:t>10</a:t>
            </a:fld>
            <a:endParaRPr>
              <a:solidFill>
                <a:srgbClr val="013E92"/>
              </a:solidFill>
              <a:uFill>
                <a:solidFill>
                  <a:srgbClr val="013E92"/>
                </a:solidFill>
              </a:uFill>
            </a:endParaRPr>
          </a:p>
        </p:txBody>
      </p:sp>
      <p:sp>
        <p:nvSpPr>
          <p:cNvPr id="23" name="Shape 23"/>
          <p:cNvSpPr>
            <a:spLocks noGrp="1"/>
          </p:cNvSpPr>
          <p:nvPr>
            <p:ph type="title"/>
          </p:nvPr>
        </p:nvSpPr>
        <p:spPr>
          <a:xfrm>
            <a:off x="250031" y="0"/>
            <a:ext cx="8384977" cy="1700213"/>
          </a:xfrm>
          <a:prstGeom prst="rect">
            <a:avLst/>
          </a:prstGeom>
          <a:effectLst>
            <a:outerShdw blurRad="12700" dist="25400" dir="2700000" rotWithShape="0">
              <a:srgbClr val="CBCBCB"/>
            </a:outerShdw>
          </a:effectLst>
        </p:spPr>
        <p:txBody>
          <a:bodyPr lIns="0" tIns="0" rIns="0" bIns="0"/>
          <a:lstStyle/>
          <a:p>
            <a:pPr lvl="0">
              <a:defRPr sz="1800" b="0">
                <a:solidFill>
                  <a:srgbClr val="000000"/>
                </a:solidFill>
                <a:uFillTx/>
              </a:defRPr>
            </a:pPr>
            <a:r>
              <a:rPr sz="3400" dirty="0">
                <a:solidFill>
                  <a:srgbClr val="235085"/>
                </a:solidFill>
                <a:uFill>
                  <a:solidFill>
                    <a:srgbClr val="235085"/>
                  </a:solidFill>
                </a:uFill>
              </a:rPr>
              <a:t>GForge site: </a:t>
            </a:r>
            <a:r>
              <a:rPr lang="en-US" sz="3400" dirty="0" smtClean="0">
                <a:solidFill>
                  <a:srgbClr val="235085"/>
                </a:solidFill>
                <a:uFill>
                  <a:solidFill>
                    <a:srgbClr val="235085"/>
                  </a:solidFill>
                </a:uFill>
              </a:rPr>
              <a:t>c</a:t>
            </a:r>
            <a:r>
              <a:rPr sz="3400" dirty="0" smtClean="0">
                <a:solidFill>
                  <a:srgbClr val="235085"/>
                </a:solidFill>
                <a:uFill>
                  <a:solidFill>
                    <a:srgbClr val="235085"/>
                  </a:solidFill>
                </a:uFill>
              </a:rPr>
              <a:t>ollaborative </a:t>
            </a:r>
            <a:r>
              <a:rPr sz="3400" dirty="0">
                <a:solidFill>
                  <a:srgbClr val="235085"/>
                </a:solidFill>
                <a:uFill>
                  <a:solidFill>
                    <a:srgbClr val="235085"/>
                  </a:solidFill>
                </a:uFill>
              </a:rPr>
              <a:t>environment for nuclear data development</a:t>
            </a:r>
            <a:r>
              <a:rPr sz="3400" dirty="0" smtClean="0">
                <a:solidFill>
                  <a:srgbClr val="235085"/>
                </a:solidFill>
                <a:uFill>
                  <a:solidFill>
                    <a:srgbClr val="235085"/>
                  </a:solidFill>
                </a:uFill>
              </a:rPr>
              <a:t>.</a:t>
            </a:r>
            <a:r>
              <a:rPr lang="en-US" sz="3400" dirty="0" smtClean="0">
                <a:solidFill>
                  <a:srgbClr val="235085"/>
                </a:solidFill>
                <a:uFill>
                  <a:solidFill>
                    <a:srgbClr val="235085"/>
                  </a:solidFill>
                </a:uFill>
              </a:rPr>
              <a:t/>
            </a:r>
            <a:br>
              <a:rPr lang="en-US" sz="3400" dirty="0" smtClean="0">
                <a:solidFill>
                  <a:srgbClr val="235085"/>
                </a:solidFill>
                <a:uFill>
                  <a:solidFill>
                    <a:srgbClr val="235085"/>
                  </a:solidFill>
                </a:uFill>
              </a:rPr>
            </a:br>
            <a:r>
              <a:rPr lang="en-US" sz="2800" dirty="0" smtClean="0">
                <a:solidFill>
                  <a:srgbClr val="235085"/>
                </a:solidFill>
                <a:uFill>
                  <a:solidFill>
                    <a:srgbClr val="235085"/>
                  </a:solidFill>
                </a:uFill>
              </a:rPr>
              <a:t>(“Facebook” of nuclear data)</a:t>
            </a:r>
            <a:endParaRPr sz="2800" dirty="0">
              <a:solidFill>
                <a:srgbClr val="235085"/>
              </a:solidFill>
              <a:uFill>
                <a:solidFill>
                  <a:srgbClr val="235085"/>
                </a:solidFill>
              </a:uFill>
            </a:endParaRPr>
          </a:p>
        </p:txBody>
      </p:sp>
      <p:sp>
        <p:nvSpPr>
          <p:cNvPr id="24" name="Shape 24"/>
          <p:cNvSpPr>
            <a:spLocks noGrp="1"/>
          </p:cNvSpPr>
          <p:nvPr>
            <p:ph type="body" idx="1"/>
          </p:nvPr>
        </p:nvSpPr>
        <p:spPr>
          <a:xfrm>
            <a:off x="250031" y="1700212"/>
            <a:ext cx="5295305" cy="3084196"/>
          </a:xfrm>
          <a:prstGeom prst="rect">
            <a:avLst/>
          </a:prstGeom>
        </p:spPr>
        <p:txBody>
          <a:bodyPr/>
          <a:lstStyle/>
          <a:p>
            <a:pPr marL="0" indent="0">
              <a:spcBef>
                <a:spcPts val="422"/>
              </a:spcBef>
              <a:buSzTx/>
              <a:buNone/>
              <a:defRPr sz="1800">
                <a:solidFill>
                  <a:srgbClr val="000000"/>
                </a:solidFill>
                <a:uFillTx/>
              </a:defRPr>
            </a:pPr>
            <a:r>
              <a:rPr sz="2100" b="1" dirty="0">
                <a:solidFill>
                  <a:srgbClr val="235085"/>
                </a:solidFill>
                <a:uFill>
                  <a:solidFill>
                    <a:srgbClr val="235085"/>
                  </a:solidFill>
                </a:uFill>
              </a:rPr>
              <a:t>Features:</a:t>
            </a:r>
          </a:p>
          <a:p>
            <a:pPr marL="375034" indent="-375034">
              <a:buSzPct val="85000"/>
              <a:buBlip>
                <a:blip r:embed="rId3"/>
              </a:buBlip>
              <a:defRPr sz="1800">
                <a:solidFill>
                  <a:srgbClr val="000000"/>
                </a:solidFill>
                <a:uFillTx/>
              </a:defRPr>
            </a:pPr>
            <a:r>
              <a:rPr sz="2100" dirty="0">
                <a:solidFill>
                  <a:srgbClr val="235085"/>
                </a:solidFill>
                <a:uFill>
                  <a:solidFill>
                    <a:srgbClr val="235085"/>
                  </a:solidFill>
                </a:uFill>
              </a:rPr>
              <a:t>File uploading/downloading</a:t>
            </a:r>
          </a:p>
          <a:p>
            <a:pPr marL="375034" indent="-375034">
              <a:buSzPct val="85000"/>
              <a:buBlip>
                <a:blip r:embed="rId3"/>
              </a:buBlip>
              <a:defRPr sz="1800">
                <a:solidFill>
                  <a:srgbClr val="000000"/>
                </a:solidFill>
                <a:uFillTx/>
              </a:defRPr>
            </a:pPr>
            <a:r>
              <a:rPr sz="2100" dirty="0">
                <a:solidFill>
                  <a:srgbClr val="235085"/>
                </a:solidFill>
                <a:uFill>
                  <a:solidFill>
                    <a:srgbClr val="235085"/>
                  </a:solidFill>
                </a:uFill>
              </a:rPr>
              <a:t>Subversion (SVN) versioning  system</a:t>
            </a:r>
          </a:p>
          <a:p>
            <a:pPr marL="375034" indent="-375034">
              <a:buSzPct val="85000"/>
              <a:buBlip>
                <a:blip r:embed="rId3"/>
              </a:buBlip>
              <a:defRPr sz="1800">
                <a:solidFill>
                  <a:srgbClr val="000000"/>
                </a:solidFill>
                <a:uFillTx/>
              </a:defRPr>
            </a:pPr>
            <a:r>
              <a:rPr sz="2100" dirty="0">
                <a:solidFill>
                  <a:srgbClr val="235085"/>
                </a:solidFill>
                <a:uFill>
                  <a:solidFill>
                    <a:srgbClr val="235085"/>
                  </a:solidFill>
                </a:uFill>
              </a:rPr>
              <a:t>Management of releases</a:t>
            </a:r>
          </a:p>
          <a:p>
            <a:pPr marL="375034" indent="-375034">
              <a:buSzPct val="85000"/>
              <a:buBlip>
                <a:blip r:embed="rId3"/>
              </a:buBlip>
              <a:defRPr sz="1800">
                <a:solidFill>
                  <a:srgbClr val="000000"/>
                </a:solidFill>
                <a:uFillTx/>
              </a:defRPr>
            </a:pPr>
            <a:r>
              <a:rPr sz="2100" dirty="0">
                <a:solidFill>
                  <a:srgbClr val="235085"/>
                </a:solidFill>
                <a:uFill>
                  <a:solidFill>
                    <a:srgbClr val="235085"/>
                  </a:solidFill>
                </a:uFill>
              </a:rPr>
              <a:t>Document management</a:t>
            </a:r>
          </a:p>
          <a:p>
            <a:pPr marL="375034" indent="-375034">
              <a:buSzPct val="85000"/>
              <a:buBlip>
                <a:blip r:embed="rId3"/>
              </a:buBlip>
              <a:defRPr sz="1800">
                <a:solidFill>
                  <a:srgbClr val="000000"/>
                </a:solidFill>
                <a:uFillTx/>
              </a:defRPr>
            </a:pPr>
            <a:r>
              <a:rPr sz="2100" dirty="0">
                <a:solidFill>
                  <a:srgbClr val="235085"/>
                </a:solidFill>
                <a:uFill>
                  <a:solidFill>
                    <a:srgbClr val="235085"/>
                  </a:solidFill>
                </a:uFill>
              </a:rPr>
              <a:t>News announcements</a:t>
            </a:r>
          </a:p>
          <a:p>
            <a:pPr marL="375034" indent="-375034">
              <a:buSzPct val="85000"/>
              <a:buBlip>
                <a:blip r:embed="rId3"/>
              </a:buBlip>
              <a:defRPr sz="1800">
                <a:solidFill>
                  <a:srgbClr val="000000"/>
                </a:solidFill>
                <a:uFillTx/>
              </a:defRPr>
            </a:pPr>
            <a:r>
              <a:rPr sz="2100" dirty="0">
                <a:solidFill>
                  <a:srgbClr val="235085"/>
                </a:solidFill>
                <a:uFill>
                  <a:solidFill>
                    <a:srgbClr val="235085"/>
                  </a:solidFill>
                </a:uFill>
              </a:rPr>
              <a:t>Issue (bug) tracking </a:t>
            </a:r>
          </a:p>
          <a:p>
            <a:pPr marL="375034" indent="-375034">
              <a:buSzPct val="85000"/>
              <a:buBlip>
                <a:blip r:embed="rId3"/>
              </a:buBlip>
              <a:defRPr sz="1800">
                <a:solidFill>
                  <a:srgbClr val="000000"/>
                </a:solidFill>
                <a:uFillTx/>
              </a:defRPr>
            </a:pPr>
            <a:r>
              <a:rPr sz="2100" dirty="0">
                <a:solidFill>
                  <a:srgbClr val="235085"/>
                </a:solidFill>
                <a:uFill>
                  <a:solidFill>
                    <a:srgbClr val="235085"/>
                  </a:solidFill>
                </a:uFill>
              </a:rPr>
              <a:t>Mailing lists</a:t>
            </a:r>
          </a:p>
        </p:txBody>
      </p:sp>
      <p:sp>
        <p:nvSpPr>
          <p:cNvPr id="25" name="Shape 25"/>
          <p:cNvSpPr/>
          <p:nvPr/>
        </p:nvSpPr>
        <p:spPr>
          <a:xfrm>
            <a:off x="8984544" y="6581001"/>
            <a:ext cx="64120"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b">
            <a:spAutoFit/>
          </a:bodyPr>
          <a:lstStyle>
            <a:lvl1pPr algn="ctr" defTabSz="647700">
              <a:defRPr sz="1800">
                <a:solidFill>
                  <a:srgbClr val="013E92"/>
                </a:solidFill>
                <a:uFill>
                  <a:solidFill>
                    <a:srgbClr val="013E92"/>
                  </a:solidFill>
                </a:uFill>
                <a:latin typeface="+mn-lt"/>
                <a:ea typeface="+mn-ea"/>
                <a:cs typeface="+mn-cs"/>
                <a:sym typeface="Arial"/>
              </a:defRPr>
            </a:lvl1pPr>
          </a:lstStyle>
          <a:p>
            <a:pPr lvl="0">
              <a:defRPr>
                <a:solidFill>
                  <a:srgbClr val="000000"/>
                </a:solidFill>
                <a:uFillTx/>
              </a:defRPr>
            </a:pPr>
            <a:r>
              <a:rPr>
                <a:solidFill>
                  <a:srgbClr val="013E92"/>
                </a:solidFill>
                <a:uFill>
                  <a:solidFill>
                    <a:srgbClr val="013E92"/>
                  </a:solidFill>
                </a:uFill>
              </a:rPr>
              <a:t>￼</a:t>
            </a:r>
          </a:p>
        </p:txBody>
      </p:sp>
      <p:pic>
        <p:nvPicPr>
          <p:cNvPr id="26" name="droppedImage.pdf"/>
          <p:cNvPicPr/>
          <p:nvPr/>
        </p:nvPicPr>
        <p:blipFill>
          <a:blip r:embed="rId4" cstate="print">
            <a:extLst/>
          </a:blip>
          <a:stretch>
            <a:fillRect/>
          </a:stretch>
        </p:blipFill>
        <p:spPr>
          <a:xfrm>
            <a:off x="5366713" y="2205633"/>
            <a:ext cx="3636736" cy="3768328"/>
          </a:xfrm>
          <a:prstGeom prst="rect">
            <a:avLst/>
          </a:prstGeom>
          <a:ln w="12700">
            <a:round/>
          </a:ln>
        </p:spPr>
      </p:pic>
      <p:sp>
        <p:nvSpPr>
          <p:cNvPr id="27" name="Shape 27"/>
          <p:cNvSpPr/>
          <p:nvPr/>
        </p:nvSpPr>
        <p:spPr>
          <a:xfrm>
            <a:off x="250031" y="4784408"/>
            <a:ext cx="5295305" cy="15524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R="40638" defTabSz="910796">
              <a:spcBef>
                <a:spcPts val="422"/>
              </a:spcBef>
              <a:buClr>
                <a:srgbClr val="013E92"/>
              </a:buClr>
              <a:buFont typeface="Wingdings"/>
              <a:defRPr sz="1800"/>
            </a:pPr>
            <a:r>
              <a:rPr sz="2100" b="1" dirty="0">
                <a:solidFill>
                  <a:srgbClr val="235085"/>
                </a:solidFill>
                <a:uFill>
                  <a:solidFill>
                    <a:srgbClr val="235085"/>
                  </a:solidFill>
                </a:uFill>
                <a:latin typeface="+mn-lt"/>
                <a:ea typeface="+mn-ea"/>
                <a:cs typeface="+mn-cs"/>
                <a:sym typeface="Arial"/>
              </a:rPr>
              <a:t>Used by USNDP for development of:</a:t>
            </a:r>
          </a:p>
          <a:p>
            <a:pPr marR="40638" defTabSz="910796">
              <a:spcBef>
                <a:spcPts val="422"/>
              </a:spcBef>
              <a:buClr>
                <a:srgbClr val="013E92"/>
              </a:buClr>
              <a:buFont typeface="Wingdings"/>
              <a:defRPr sz="1800"/>
            </a:pPr>
            <a:r>
              <a:rPr sz="2100" dirty="0">
                <a:solidFill>
                  <a:srgbClr val="235085"/>
                </a:solidFill>
                <a:uFill>
                  <a:solidFill>
                    <a:srgbClr val="235085"/>
                  </a:solidFill>
                </a:uFill>
                <a:latin typeface="+mn-lt"/>
                <a:ea typeface="+mn-ea"/>
                <a:cs typeface="+mn-cs"/>
                <a:sym typeface="Arial"/>
              </a:rPr>
              <a:t>codes, ENDF/B, new data structure, manuals, Web services,… </a:t>
            </a:r>
          </a:p>
          <a:p>
            <a:pPr marR="40638" defTabSz="910796">
              <a:spcBef>
                <a:spcPts val="422"/>
              </a:spcBef>
              <a:buClr>
                <a:srgbClr val="013E92"/>
              </a:buClr>
              <a:buFont typeface="Wingdings"/>
              <a:defRPr sz="1800"/>
            </a:pPr>
            <a:r>
              <a:rPr sz="2100" dirty="0">
                <a:solidFill>
                  <a:srgbClr val="235085"/>
                </a:solidFill>
                <a:uFill>
                  <a:solidFill>
                    <a:srgbClr val="235085"/>
                  </a:solidFill>
                </a:uFill>
                <a:latin typeface="+mn-lt"/>
                <a:ea typeface="+mn-ea"/>
                <a:cs typeface="+mn-cs"/>
                <a:sym typeface="Arial"/>
              </a:rPr>
              <a:t>(47 projects, 115 users)</a:t>
            </a:r>
          </a:p>
        </p:txBody>
      </p:sp>
    </p:spTree>
    <p:extLst>
      <p:ext uri="{BB962C8B-B14F-4D97-AF65-F5344CB8AC3E}">
        <p14:creationId xmlns="" xmlns:p14="http://schemas.microsoft.com/office/powerpoint/2010/main" val="148018417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52400" y="140208"/>
            <a:ext cx="8839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eaLnBrk="1" hangingPunct="1">
              <a:spcBef>
                <a:spcPct val="50000"/>
              </a:spcBef>
              <a:buClrTx/>
              <a:buSzTx/>
              <a:buFontTx/>
              <a:buNone/>
            </a:pPr>
            <a:r>
              <a:rPr lang="en-US" altLang="en-US" sz="2800" b="1" u="sng" dirty="0" smtClean="0">
                <a:solidFill>
                  <a:srgbClr val="042B7F"/>
                </a:solidFill>
              </a:rPr>
              <a:t>NNDC Dissemination Challenges &amp; Opportunities</a:t>
            </a:r>
            <a:endParaRPr lang="en-US" altLang="en-US" sz="2800" b="1" u="sng" dirty="0">
              <a:solidFill>
                <a:srgbClr val="042B7F"/>
              </a:solidFill>
            </a:endParaRPr>
          </a:p>
        </p:txBody>
      </p:sp>
      <p:sp>
        <p:nvSpPr>
          <p:cNvPr id="5" name="TextBox 4"/>
          <p:cNvSpPr txBox="1"/>
          <p:nvPr/>
        </p:nvSpPr>
        <p:spPr>
          <a:xfrm>
            <a:off x="228600" y="762000"/>
            <a:ext cx="8458200" cy="5693866"/>
          </a:xfrm>
          <a:prstGeom prst="rect">
            <a:avLst/>
          </a:prstGeom>
          <a:noFill/>
        </p:spPr>
        <p:txBody>
          <a:bodyPr wrap="square" rtlCol="0">
            <a:spAutoFit/>
          </a:bodyPr>
          <a:lstStyle/>
          <a:p>
            <a:pPr>
              <a:buFont typeface="Arial" pitchFamily="34" charset="0"/>
              <a:buChar char="•"/>
            </a:pPr>
            <a:r>
              <a:rPr lang="en-US" dirty="0" smtClean="0"/>
              <a:t>  Maintain 99.9 % reliability.</a:t>
            </a:r>
          </a:p>
          <a:p>
            <a:pPr>
              <a:buFont typeface="Arial" pitchFamily="34" charset="0"/>
              <a:buChar char="•"/>
            </a:pPr>
            <a:endParaRPr lang="en-US" dirty="0" smtClean="0"/>
          </a:p>
          <a:p>
            <a:pPr>
              <a:buFont typeface="Arial" pitchFamily="34" charset="0"/>
              <a:buChar char="•"/>
            </a:pPr>
            <a:r>
              <a:rPr lang="en-US" dirty="0" smtClean="0"/>
              <a:t>  Fend off hackers and cyber attacks.</a:t>
            </a:r>
          </a:p>
          <a:p>
            <a:endParaRPr lang="en-US" dirty="0" smtClean="0"/>
          </a:p>
          <a:p>
            <a:pPr>
              <a:buFont typeface="Arial" pitchFamily="34" charset="0"/>
              <a:buChar char="•"/>
            </a:pPr>
            <a:r>
              <a:rPr lang="en-US" dirty="0" smtClean="0"/>
              <a:t>  Pass cyber-security audits (Lots of effort).</a:t>
            </a:r>
          </a:p>
          <a:p>
            <a:endParaRPr lang="en-US" dirty="0" smtClean="0"/>
          </a:p>
          <a:p>
            <a:pPr>
              <a:buFont typeface="Arial" pitchFamily="34" charset="0"/>
              <a:buChar char="•"/>
            </a:pPr>
            <a:r>
              <a:rPr lang="en-US" dirty="0" smtClean="0"/>
              <a:t>  New servers expected in 2017.</a:t>
            </a:r>
          </a:p>
          <a:p>
            <a:endParaRPr lang="en-US" dirty="0" smtClean="0"/>
          </a:p>
          <a:p>
            <a:pPr>
              <a:buFont typeface="Arial" pitchFamily="34" charset="0"/>
              <a:buChar char="•"/>
            </a:pPr>
            <a:r>
              <a:rPr lang="en-US" dirty="0" smtClean="0"/>
              <a:t>  Lots of $ saved thanks to synergy with BNL ITD (Administration and housing of the servers as well as software: Red Hat, </a:t>
            </a:r>
            <a:r>
              <a:rPr lang="en-US" dirty="0" err="1" smtClean="0"/>
              <a:t>MySQL</a:t>
            </a:r>
            <a:r>
              <a:rPr lang="en-US" dirty="0" smtClean="0"/>
              <a:t>, SSL certificate).</a:t>
            </a:r>
          </a:p>
          <a:p>
            <a:pPr>
              <a:buFont typeface="Arial" pitchFamily="34" charset="0"/>
              <a:buChar char="•"/>
            </a:pPr>
            <a:endParaRPr lang="en-US" dirty="0" smtClean="0"/>
          </a:p>
          <a:p>
            <a:pPr>
              <a:buFont typeface="Arial" pitchFamily="34" charset="0"/>
              <a:buChar char="•"/>
            </a:pPr>
            <a:r>
              <a:rPr lang="en-US" dirty="0" smtClean="0"/>
              <a:t>  Update services, keep up with current technology.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52400" y="140208"/>
            <a:ext cx="40163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eaLnBrk="1" hangingPunct="1">
              <a:spcBef>
                <a:spcPct val="50000"/>
              </a:spcBef>
              <a:buClrTx/>
              <a:buSzTx/>
              <a:buFontTx/>
              <a:buNone/>
            </a:pPr>
            <a:r>
              <a:rPr lang="en-US" altLang="en-US" sz="2800" b="1" u="sng" dirty="0" smtClean="0">
                <a:solidFill>
                  <a:srgbClr val="042B7F"/>
                </a:solidFill>
              </a:rPr>
              <a:t>Nuclear Data Sheets</a:t>
            </a:r>
            <a:endParaRPr lang="en-US" altLang="en-US" sz="2800" b="1" u="sng" dirty="0">
              <a:solidFill>
                <a:srgbClr val="042B7F"/>
              </a:solidFill>
            </a:endParaRPr>
          </a:p>
        </p:txBody>
      </p:sp>
      <p:sp>
        <p:nvSpPr>
          <p:cNvPr id="5" name="TextBox 23"/>
          <p:cNvSpPr txBox="1">
            <a:spLocks noChangeArrowheads="1"/>
          </p:cNvSpPr>
          <p:nvPr/>
        </p:nvSpPr>
        <p:spPr bwMode="auto">
          <a:xfrm>
            <a:off x="152400" y="651712"/>
            <a:ext cx="5867400"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marL="342900" indent="-342900" eaLnBrk="1" hangingPunct="1">
              <a:buFont typeface="Arial" panose="020B0604020202020204" pitchFamily="34" charset="0"/>
              <a:buChar char="•"/>
            </a:pPr>
            <a:r>
              <a:rPr lang="en-US" altLang="en-US" sz="2400" dirty="0" smtClean="0"/>
              <a:t>Started in 1966.  Currently published by Elsevier.</a:t>
            </a:r>
          </a:p>
          <a:p>
            <a:pPr marL="342900" indent="-342900" eaLnBrk="1" hangingPunct="1">
              <a:buFont typeface="Arial" panose="020B0604020202020204" pitchFamily="34" charset="0"/>
              <a:buChar char="•"/>
            </a:pPr>
            <a:r>
              <a:rPr lang="en-US" altLang="en-US" sz="2400" dirty="0"/>
              <a:t>J.K. </a:t>
            </a:r>
            <a:r>
              <a:rPr lang="en-US" altLang="en-US" sz="2400" dirty="0" err="1"/>
              <a:t>Tuli</a:t>
            </a:r>
            <a:r>
              <a:rPr lang="en-US" altLang="en-US" sz="2400" dirty="0"/>
              <a:t>, Editor.   E.A. McCutchan, Assistant Editor.  </a:t>
            </a:r>
            <a:endParaRPr lang="en-US" altLang="en-US" sz="2400" dirty="0" smtClean="0"/>
          </a:p>
          <a:p>
            <a:pPr marL="342900" indent="-342900" eaLnBrk="1" hangingPunct="1">
              <a:buFont typeface="Arial" panose="020B0604020202020204" pitchFamily="34" charset="0"/>
              <a:buChar char="•"/>
            </a:pPr>
            <a:r>
              <a:rPr lang="en-US" altLang="en-US" sz="2400" dirty="0" smtClean="0"/>
              <a:t>Originally mission was to publish ENSDF evaluations and Recent References (NSR).</a:t>
            </a:r>
          </a:p>
          <a:p>
            <a:pPr marL="342900" indent="-342900" eaLnBrk="1" hangingPunct="1">
              <a:buFont typeface="Arial" panose="020B0604020202020204" pitchFamily="34" charset="0"/>
              <a:buChar char="•"/>
            </a:pPr>
            <a:r>
              <a:rPr lang="en-US" altLang="en-US" sz="2400" dirty="0" smtClean="0"/>
              <a:t>Starting in 2006, the December issue is devoted to nuclear reactions related articles.</a:t>
            </a:r>
          </a:p>
          <a:p>
            <a:pPr marL="342900" indent="-342900" eaLnBrk="1" hangingPunct="1">
              <a:buFont typeface="Arial" panose="020B0604020202020204" pitchFamily="34" charset="0"/>
              <a:buChar char="•"/>
            </a:pPr>
            <a:r>
              <a:rPr lang="en-US" altLang="en-US" sz="2400" dirty="0" smtClean="0"/>
              <a:t>It has published proceedings for the 2008 Covariance Workshop (36 articles), ND2013 (344 articles) and the 2014 Covariance Workshop (39 articles).</a:t>
            </a:r>
            <a:endParaRPr lang="en-US" altLang="en-US" sz="24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61672" y="115824"/>
            <a:ext cx="2855607" cy="384657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74780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52400" y="140208"/>
            <a:ext cx="40163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eaLnBrk="1" hangingPunct="1">
              <a:spcBef>
                <a:spcPct val="50000"/>
              </a:spcBef>
              <a:buClrTx/>
              <a:buSzTx/>
              <a:buFontTx/>
              <a:buNone/>
            </a:pPr>
            <a:r>
              <a:rPr lang="en-US" altLang="en-US" sz="2800" b="1" u="sng" dirty="0" smtClean="0">
                <a:solidFill>
                  <a:srgbClr val="042B7F"/>
                </a:solidFill>
              </a:rPr>
              <a:t>Nuclear Data Sheets</a:t>
            </a:r>
            <a:endParaRPr lang="en-US" altLang="en-US" sz="2800" b="1" u="sng" dirty="0">
              <a:solidFill>
                <a:srgbClr val="042B7F"/>
              </a:solidFill>
            </a:endParaRPr>
          </a:p>
        </p:txBody>
      </p:sp>
      <p:pic>
        <p:nvPicPr>
          <p:cNvPr id="5" name="Picture 4" descr="nds-if.png"/>
          <p:cNvPicPr>
            <a:picLocks noChangeAspect="1"/>
          </p:cNvPicPr>
          <p:nvPr/>
        </p:nvPicPr>
        <p:blipFill>
          <a:blip r:embed="rId2" cstate="print"/>
          <a:srcRect l="9834" t="7273" r="12251" b="3636"/>
          <a:stretch>
            <a:fillRect/>
          </a:stretch>
        </p:blipFill>
        <p:spPr>
          <a:xfrm>
            <a:off x="4648200" y="2057400"/>
            <a:ext cx="4267200" cy="3733800"/>
          </a:xfrm>
          <a:prstGeom prst="rect">
            <a:avLst/>
          </a:prstGeom>
        </p:spPr>
      </p:pic>
      <p:pic>
        <p:nvPicPr>
          <p:cNvPr id="6" name="Picture 5" descr="nds-tc.png"/>
          <p:cNvPicPr>
            <a:picLocks noChangeAspect="1"/>
          </p:cNvPicPr>
          <p:nvPr/>
        </p:nvPicPr>
        <p:blipFill>
          <a:blip r:embed="rId3" cstate="print"/>
          <a:srcRect l="5565" t="9091" r="12346" b="3636"/>
          <a:stretch>
            <a:fillRect/>
          </a:stretch>
        </p:blipFill>
        <p:spPr>
          <a:xfrm>
            <a:off x="0" y="685800"/>
            <a:ext cx="4495800" cy="3657600"/>
          </a:xfrm>
          <a:prstGeom prst="rect">
            <a:avLst/>
          </a:prstGeom>
        </p:spPr>
      </p:pic>
      <p:sp>
        <p:nvSpPr>
          <p:cNvPr id="7" name="TextBox 6"/>
          <p:cNvSpPr txBox="1"/>
          <p:nvPr/>
        </p:nvSpPr>
        <p:spPr>
          <a:xfrm>
            <a:off x="5334000" y="533400"/>
            <a:ext cx="3276600" cy="1384995"/>
          </a:xfrm>
          <a:prstGeom prst="rect">
            <a:avLst/>
          </a:prstGeom>
          <a:noFill/>
        </p:spPr>
        <p:txBody>
          <a:bodyPr wrap="square" rtlCol="0">
            <a:spAutoFit/>
          </a:bodyPr>
          <a:lstStyle/>
          <a:p>
            <a:pPr algn="ctr"/>
            <a:r>
              <a:rPr lang="en-US" b="1" dirty="0" smtClean="0"/>
              <a:t>Parameters from The Journal Citation Report.</a:t>
            </a:r>
            <a:endParaRPr lang="en-US" b="1" dirty="0"/>
          </a:p>
        </p:txBody>
      </p:sp>
      <p:graphicFrame>
        <p:nvGraphicFramePr>
          <p:cNvPr id="9" name="Table 8"/>
          <p:cNvGraphicFramePr>
            <a:graphicFrameLocks noGrp="1"/>
          </p:cNvGraphicFramePr>
          <p:nvPr/>
        </p:nvGraphicFramePr>
        <p:xfrm>
          <a:off x="304800" y="4495800"/>
          <a:ext cx="4114800" cy="2062480"/>
        </p:xfrm>
        <a:graphic>
          <a:graphicData uri="http://schemas.openxmlformats.org/drawingml/2006/table">
            <a:tbl>
              <a:tblPr firstRow="1" bandRow="1">
                <a:tableStyleId>{5C22544A-7EE6-4342-B048-85BDC9FD1C3A}</a:tableStyleId>
              </a:tblPr>
              <a:tblGrid>
                <a:gridCol w="1295400"/>
                <a:gridCol w="1143000"/>
                <a:gridCol w="1676400"/>
              </a:tblGrid>
              <a:tr h="370840">
                <a:tc>
                  <a:txBody>
                    <a:bodyPr/>
                    <a:lstStyle/>
                    <a:p>
                      <a:pPr algn="ctr"/>
                      <a:r>
                        <a:rPr lang="en-US" sz="1600" dirty="0" smtClean="0"/>
                        <a:t>Journal</a:t>
                      </a:r>
                      <a:endParaRPr lang="en-US" sz="1600" dirty="0"/>
                    </a:p>
                  </a:txBody>
                  <a:tcPr/>
                </a:tc>
                <a:tc>
                  <a:txBody>
                    <a:bodyPr/>
                    <a:lstStyle/>
                    <a:p>
                      <a:pPr algn="ctr"/>
                      <a:r>
                        <a:rPr lang="en-US" sz="1600" dirty="0" smtClean="0"/>
                        <a:t>2014 Cites</a:t>
                      </a:r>
                      <a:endParaRPr lang="en-US" sz="1600" dirty="0"/>
                    </a:p>
                  </a:txBody>
                  <a:tcPr/>
                </a:tc>
                <a:tc>
                  <a:txBody>
                    <a:bodyPr/>
                    <a:lstStyle/>
                    <a:p>
                      <a:pPr algn="ctr"/>
                      <a:r>
                        <a:rPr lang="en-US" sz="1600" dirty="0" smtClean="0"/>
                        <a:t>2014 Impact Factor</a:t>
                      </a:r>
                      <a:endParaRPr lang="en-US" sz="1600" dirty="0"/>
                    </a:p>
                  </a:txBody>
                  <a:tcPr/>
                </a:tc>
              </a:tr>
              <a:tr h="370840">
                <a:tc>
                  <a:txBody>
                    <a:bodyPr/>
                    <a:lstStyle/>
                    <a:p>
                      <a:r>
                        <a:rPr lang="en-US" sz="1600" dirty="0" smtClean="0"/>
                        <a:t>PRL</a:t>
                      </a:r>
                      <a:endParaRPr lang="en-US" sz="1600" dirty="0"/>
                    </a:p>
                  </a:txBody>
                  <a:tcPr/>
                </a:tc>
                <a:tc>
                  <a:txBody>
                    <a:bodyPr/>
                    <a:lstStyle/>
                    <a:p>
                      <a:r>
                        <a:rPr lang="en-US" sz="1600" dirty="0" smtClean="0"/>
                        <a:t>387,635</a:t>
                      </a:r>
                      <a:endParaRPr lang="en-US" sz="1600" dirty="0"/>
                    </a:p>
                  </a:txBody>
                  <a:tcPr/>
                </a:tc>
                <a:tc>
                  <a:txBody>
                    <a:bodyPr/>
                    <a:lstStyle/>
                    <a:p>
                      <a:r>
                        <a:rPr lang="en-US" sz="1600" dirty="0" smtClean="0"/>
                        <a:t>7.512</a:t>
                      </a:r>
                      <a:endParaRPr lang="en-US" sz="1600" dirty="0"/>
                    </a:p>
                  </a:txBody>
                  <a:tcPr/>
                </a:tc>
              </a:tr>
              <a:tr h="370840">
                <a:tc>
                  <a:txBody>
                    <a:bodyPr/>
                    <a:lstStyle/>
                    <a:p>
                      <a:r>
                        <a:rPr lang="en-US" sz="1600" dirty="0" smtClean="0"/>
                        <a:t>PRC</a:t>
                      </a:r>
                      <a:endParaRPr lang="en-US" sz="1600" dirty="0"/>
                    </a:p>
                  </a:txBody>
                  <a:tcPr/>
                </a:tc>
                <a:tc>
                  <a:txBody>
                    <a:bodyPr/>
                    <a:lstStyle/>
                    <a:p>
                      <a:r>
                        <a:rPr lang="en-US" sz="1600" dirty="0" smtClean="0"/>
                        <a:t>43,656</a:t>
                      </a:r>
                      <a:endParaRPr lang="en-US" sz="1600" dirty="0"/>
                    </a:p>
                  </a:txBody>
                  <a:tcPr/>
                </a:tc>
                <a:tc>
                  <a:txBody>
                    <a:bodyPr/>
                    <a:lstStyle/>
                    <a:p>
                      <a:r>
                        <a:rPr lang="en-US" sz="1600" dirty="0" smtClean="0"/>
                        <a:t>3.773</a:t>
                      </a:r>
                      <a:endParaRPr lang="en-US" sz="1600" dirty="0"/>
                    </a:p>
                  </a:txBody>
                  <a:tcPr/>
                </a:tc>
              </a:tr>
              <a:tr h="370840">
                <a:tc>
                  <a:txBody>
                    <a:bodyPr/>
                    <a:lstStyle/>
                    <a:p>
                      <a:r>
                        <a:rPr lang="en-US" sz="1600" dirty="0" smtClean="0"/>
                        <a:t>EPJ A</a:t>
                      </a:r>
                      <a:endParaRPr lang="en-US" sz="1600" dirty="0"/>
                    </a:p>
                  </a:txBody>
                  <a:tcPr/>
                </a:tc>
                <a:tc>
                  <a:txBody>
                    <a:bodyPr/>
                    <a:lstStyle/>
                    <a:p>
                      <a:r>
                        <a:rPr lang="en-US" sz="1600" dirty="0" smtClean="0"/>
                        <a:t>4,244</a:t>
                      </a:r>
                      <a:endParaRPr lang="en-US" sz="1600" dirty="0"/>
                    </a:p>
                  </a:txBody>
                  <a:tcPr/>
                </a:tc>
                <a:tc>
                  <a:txBody>
                    <a:bodyPr/>
                    <a:lstStyle/>
                    <a:p>
                      <a:r>
                        <a:rPr lang="en-US" sz="1600" dirty="0" smtClean="0"/>
                        <a:t>2.736</a:t>
                      </a:r>
                      <a:endParaRPr lang="en-US" sz="1600" dirty="0"/>
                    </a:p>
                  </a:txBody>
                  <a:tcPr/>
                </a:tc>
              </a:tr>
              <a:tr h="370840">
                <a:tc>
                  <a:txBody>
                    <a:bodyPr/>
                    <a:lstStyle/>
                    <a:p>
                      <a:r>
                        <a:rPr lang="en-US" sz="1600" dirty="0" smtClean="0"/>
                        <a:t>AD&amp;NDT</a:t>
                      </a:r>
                      <a:endParaRPr lang="en-US" sz="1600" dirty="0"/>
                    </a:p>
                  </a:txBody>
                  <a:tcPr/>
                </a:tc>
                <a:tc>
                  <a:txBody>
                    <a:bodyPr/>
                    <a:lstStyle/>
                    <a:p>
                      <a:r>
                        <a:rPr lang="en-US" sz="1600" dirty="0" smtClean="0"/>
                        <a:t>2,828</a:t>
                      </a:r>
                      <a:endParaRPr lang="en-US" sz="1600" dirty="0"/>
                    </a:p>
                  </a:txBody>
                  <a:tcPr/>
                </a:tc>
                <a:tc>
                  <a:txBody>
                    <a:bodyPr/>
                    <a:lstStyle/>
                    <a:p>
                      <a:r>
                        <a:rPr lang="en-US" sz="1600" dirty="0" smtClean="0"/>
                        <a:t>2.458</a:t>
                      </a:r>
                      <a:endParaRPr lang="en-US" sz="16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52400" y="140208"/>
            <a:ext cx="8382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eaLnBrk="1" hangingPunct="1">
              <a:spcBef>
                <a:spcPct val="50000"/>
              </a:spcBef>
              <a:buClrTx/>
              <a:buSzTx/>
              <a:buFontTx/>
              <a:buNone/>
            </a:pPr>
            <a:r>
              <a:rPr lang="en-US" altLang="en-US" sz="2800" b="1" u="sng" dirty="0" smtClean="0">
                <a:solidFill>
                  <a:srgbClr val="042B7F"/>
                </a:solidFill>
              </a:rPr>
              <a:t>Nuclear Data Sheets Special Issues </a:t>
            </a:r>
            <a:endParaRPr lang="en-US" altLang="en-US" sz="2800" b="1" u="sng" dirty="0">
              <a:solidFill>
                <a:srgbClr val="042B7F"/>
              </a:solidFill>
            </a:endParaRPr>
          </a:p>
        </p:txBody>
      </p:sp>
      <p:graphicFrame>
        <p:nvGraphicFramePr>
          <p:cNvPr id="6" name="Table 5"/>
          <p:cNvGraphicFramePr>
            <a:graphicFrameLocks noGrp="1"/>
          </p:cNvGraphicFramePr>
          <p:nvPr/>
        </p:nvGraphicFramePr>
        <p:xfrm>
          <a:off x="381000" y="1397000"/>
          <a:ext cx="8534400" cy="2865120"/>
        </p:xfrm>
        <a:graphic>
          <a:graphicData uri="http://schemas.openxmlformats.org/drawingml/2006/table">
            <a:tbl>
              <a:tblPr firstRow="1" bandRow="1">
                <a:tableStyleId>{5C22544A-7EE6-4342-B048-85BDC9FD1C3A}</a:tableStyleId>
              </a:tblPr>
              <a:tblGrid>
                <a:gridCol w="1706880"/>
                <a:gridCol w="2255520"/>
                <a:gridCol w="1158240"/>
                <a:gridCol w="2042160"/>
                <a:gridCol w="1371600"/>
              </a:tblGrid>
              <a:tr h="370840">
                <a:tc>
                  <a:txBody>
                    <a:bodyPr/>
                    <a:lstStyle/>
                    <a:p>
                      <a:pPr algn="ctr"/>
                      <a:r>
                        <a:rPr lang="en-US" b="1" dirty="0" smtClean="0"/>
                        <a:t>Topic</a:t>
                      </a:r>
                      <a:endParaRPr lang="en-US" b="1" dirty="0"/>
                    </a:p>
                  </a:txBody>
                  <a:tcPr/>
                </a:tc>
                <a:tc>
                  <a:txBody>
                    <a:bodyPr/>
                    <a:lstStyle/>
                    <a:p>
                      <a:pPr algn="ctr"/>
                      <a:r>
                        <a:rPr lang="en-US" b="1" dirty="0" smtClean="0"/>
                        <a:t>Authors</a:t>
                      </a:r>
                      <a:endParaRPr lang="en-US" b="1" dirty="0"/>
                    </a:p>
                  </a:txBody>
                  <a:tcPr/>
                </a:tc>
                <a:tc>
                  <a:txBody>
                    <a:bodyPr/>
                    <a:lstStyle/>
                    <a:p>
                      <a:pPr algn="ctr"/>
                      <a:r>
                        <a:rPr lang="en-US" b="1" dirty="0" smtClean="0"/>
                        <a:t># pages</a:t>
                      </a:r>
                      <a:endParaRPr lang="en-US" b="1" dirty="0"/>
                    </a:p>
                  </a:txBody>
                  <a:tcPr/>
                </a:tc>
                <a:tc>
                  <a:txBody>
                    <a:bodyPr/>
                    <a:lstStyle/>
                    <a:p>
                      <a:pPr algn="ctr"/>
                      <a:r>
                        <a:rPr lang="en-US" b="1" dirty="0" smtClean="0"/>
                        <a:t>Publication</a:t>
                      </a:r>
                      <a:r>
                        <a:rPr lang="en-US" b="1" baseline="0" dirty="0" smtClean="0"/>
                        <a:t> Date</a:t>
                      </a:r>
                      <a:endParaRPr lang="en-US" b="1" dirty="0"/>
                    </a:p>
                  </a:txBody>
                  <a:tcPr/>
                </a:tc>
                <a:tc>
                  <a:txBody>
                    <a:bodyPr/>
                    <a:lstStyle/>
                    <a:p>
                      <a:pPr algn="ctr"/>
                      <a:r>
                        <a:rPr lang="en-US" b="1" dirty="0" smtClean="0"/>
                        <a:t># citations</a:t>
                      </a:r>
                      <a:endParaRPr lang="en-US" b="1" dirty="0"/>
                    </a:p>
                  </a:txBody>
                  <a:tcPr/>
                </a:tc>
              </a:tr>
              <a:tr h="370840">
                <a:tc>
                  <a:txBody>
                    <a:bodyPr/>
                    <a:lstStyle/>
                    <a:p>
                      <a:r>
                        <a:rPr lang="en-US" altLang="en-US" sz="1800" b="1" dirty="0" smtClean="0"/>
                        <a:t>ENDF/B-VII.0</a:t>
                      </a:r>
                      <a:endParaRPr lang="en-US" b="1" dirty="0"/>
                    </a:p>
                  </a:txBody>
                  <a:tcPr/>
                </a:tc>
                <a:tc>
                  <a:txBody>
                    <a:bodyPr/>
                    <a:lstStyle/>
                    <a:p>
                      <a:r>
                        <a:rPr lang="en-US" altLang="en-US" sz="1800" b="1" dirty="0" smtClean="0"/>
                        <a:t>Chadwick et al</a:t>
                      </a:r>
                      <a:endParaRPr lang="en-US" b="1" dirty="0"/>
                    </a:p>
                  </a:txBody>
                  <a:tcPr/>
                </a:tc>
                <a:tc>
                  <a:txBody>
                    <a:bodyPr/>
                    <a:lstStyle/>
                    <a:p>
                      <a:pPr algn="r"/>
                      <a:r>
                        <a:rPr lang="en-US" altLang="en-US" sz="1800" b="1" dirty="0" smtClean="0"/>
                        <a:t>130 </a:t>
                      </a:r>
                      <a:endParaRPr lang="en-US" b="1" dirty="0"/>
                    </a:p>
                  </a:txBody>
                  <a:tcPr/>
                </a:tc>
                <a:tc>
                  <a:txBody>
                    <a:bodyPr/>
                    <a:lstStyle/>
                    <a:p>
                      <a:pPr algn="ctr"/>
                      <a:r>
                        <a:rPr lang="en-US" altLang="en-US" sz="1800" b="1" dirty="0" smtClean="0"/>
                        <a:t>12/2006</a:t>
                      </a:r>
                      <a:endParaRPr lang="en-US" b="1" dirty="0"/>
                    </a:p>
                  </a:txBody>
                  <a:tcPr/>
                </a:tc>
                <a:tc>
                  <a:txBody>
                    <a:bodyPr/>
                    <a:lstStyle/>
                    <a:p>
                      <a:pPr algn="r"/>
                      <a:r>
                        <a:rPr lang="en-US" b="1" dirty="0" smtClean="0"/>
                        <a:t>1,330</a:t>
                      </a:r>
                      <a:endParaRPr lang="en-US" b="1" dirty="0"/>
                    </a:p>
                  </a:txBody>
                  <a:tcPr/>
                </a:tc>
              </a:tr>
              <a:tr h="370840">
                <a:tc>
                  <a:txBody>
                    <a:bodyPr/>
                    <a:lstStyle/>
                    <a:p>
                      <a:r>
                        <a:rPr lang="en-US" b="1" dirty="0" smtClean="0"/>
                        <a:t>EMPIRE</a:t>
                      </a:r>
                      <a:endParaRPr lang="en-US" b="1" dirty="0"/>
                    </a:p>
                  </a:txBody>
                  <a:tcPr/>
                </a:tc>
                <a:tc>
                  <a:txBody>
                    <a:bodyPr/>
                    <a:lstStyle/>
                    <a:p>
                      <a:r>
                        <a:rPr lang="en-US" b="1" dirty="0" smtClean="0"/>
                        <a:t>Herman et al</a:t>
                      </a:r>
                      <a:endParaRPr lang="en-US" b="1" dirty="0"/>
                    </a:p>
                  </a:txBody>
                  <a:tcPr/>
                </a:tc>
                <a:tc>
                  <a:txBody>
                    <a:bodyPr/>
                    <a:lstStyle/>
                    <a:p>
                      <a:pPr algn="r"/>
                      <a:r>
                        <a:rPr lang="en-US" b="1" dirty="0" smtClean="0"/>
                        <a:t>60</a:t>
                      </a:r>
                      <a:endParaRPr lang="en-US" b="1" dirty="0"/>
                    </a:p>
                  </a:txBody>
                  <a:tcPr/>
                </a:tc>
                <a:tc>
                  <a:txBody>
                    <a:bodyPr/>
                    <a:lstStyle/>
                    <a:p>
                      <a:pPr algn="ctr"/>
                      <a:r>
                        <a:rPr lang="en-US" b="1" dirty="0" smtClean="0"/>
                        <a:t>12/2007</a:t>
                      </a:r>
                      <a:endParaRPr lang="en-US" b="1" dirty="0"/>
                    </a:p>
                  </a:txBody>
                  <a:tcPr/>
                </a:tc>
                <a:tc>
                  <a:txBody>
                    <a:bodyPr/>
                    <a:lstStyle/>
                    <a:p>
                      <a:pPr algn="r"/>
                      <a:r>
                        <a:rPr lang="en-US" b="1" dirty="0" smtClean="0"/>
                        <a:t>341</a:t>
                      </a:r>
                      <a:endParaRPr lang="en-US" b="1" dirty="0"/>
                    </a:p>
                  </a:txBody>
                  <a:tcPr/>
                </a:tc>
              </a:tr>
              <a:tr h="370840">
                <a:tc>
                  <a:txBody>
                    <a:bodyPr/>
                    <a:lstStyle/>
                    <a:p>
                      <a:r>
                        <a:rPr lang="en-US" b="1" dirty="0" smtClean="0"/>
                        <a:t>Standards</a:t>
                      </a:r>
                      <a:endParaRPr lang="en-US" b="1" dirty="0"/>
                    </a:p>
                  </a:txBody>
                  <a:tcPr/>
                </a:tc>
                <a:tc>
                  <a:txBody>
                    <a:bodyPr/>
                    <a:lstStyle/>
                    <a:p>
                      <a:r>
                        <a:rPr lang="en-US" b="1" dirty="0" smtClean="0"/>
                        <a:t>Carlson et al</a:t>
                      </a:r>
                      <a:endParaRPr lang="en-US" b="1" dirty="0"/>
                    </a:p>
                  </a:txBody>
                  <a:tcPr/>
                </a:tc>
                <a:tc>
                  <a:txBody>
                    <a:bodyPr/>
                    <a:lstStyle/>
                    <a:p>
                      <a:pPr algn="r"/>
                      <a:r>
                        <a:rPr lang="en-US" b="1" dirty="0" smtClean="0"/>
                        <a:t>110</a:t>
                      </a:r>
                      <a:endParaRPr lang="en-US" b="1" dirty="0"/>
                    </a:p>
                  </a:txBody>
                  <a:tcPr/>
                </a:tc>
                <a:tc>
                  <a:txBody>
                    <a:bodyPr/>
                    <a:lstStyle/>
                    <a:p>
                      <a:pPr algn="ctr"/>
                      <a:r>
                        <a:rPr lang="en-US" b="1" dirty="0" smtClean="0"/>
                        <a:t>12/2009</a:t>
                      </a:r>
                      <a:endParaRPr lang="en-US" b="1" dirty="0"/>
                    </a:p>
                  </a:txBody>
                  <a:tcPr/>
                </a:tc>
                <a:tc>
                  <a:txBody>
                    <a:bodyPr/>
                    <a:lstStyle/>
                    <a:p>
                      <a:pPr algn="r"/>
                      <a:r>
                        <a:rPr lang="en-US" b="1" dirty="0" smtClean="0"/>
                        <a:t>116</a:t>
                      </a:r>
                      <a:endParaRPr lang="en-US" b="1" dirty="0"/>
                    </a:p>
                  </a:txBody>
                  <a:tcPr/>
                </a:tc>
              </a:tr>
              <a:tr h="370840">
                <a:tc>
                  <a:txBody>
                    <a:bodyPr/>
                    <a:lstStyle/>
                    <a:p>
                      <a:r>
                        <a:rPr lang="en-US" b="1" dirty="0" smtClean="0"/>
                        <a:t>RIPL</a:t>
                      </a:r>
                      <a:endParaRPr lang="en-US" b="1" dirty="0"/>
                    </a:p>
                  </a:txBody>
                  <a:tcPr/>
                </a:tc>
                <a:tc>
                  <a:txBody>
                    <a:bodyPr/>
                    <a:lstStyle/>
                    <a:p>
                      <a:r>
                        <a:rPr lang="en-US" b="1" dirty="0" smtClean="0"/>
                        <a:t>Capote et al</a:t>
                      </a:r>
                      <a:endParaRPr lang="en-US" b="1" dirty="0"/>
                    </a:p>
                  </a:txBody>
                  <a:tcPr/>
                </a:tc>
                <a:tc>
                  <a:txBody>
                    <a:bodyPr/>
                    <a:lstStyle/>
                    <a:p>
                      <a:pPr algn="r"/>
                      <a:r>
                        <a:rPr lang="en-US" b="1" dirty="0" smtClean="0"/>
                        <a:t>107</a:t>
                      </a:r>
                      <a:endParaRPr lang="en-US" b="1" dirty="0"/>
                    </a:p>
                  </a:txBody>
                  <a:tcPr/>
                </a:tc>
                <a:tc>
                  <a:txBody>
                    <a:bodyPr/>
                    <a:lstStyle/>
                    <a:p>
                      <a:pPr algn="ctr"/>
                      <a:r>
                        <a:rPr lang="en-US" b="1" dirty="0" smtClean="0"/>
                        <a:t>12/2009</a:t>
                      </a:r>
                      <a:endParaRPr lang="en-US" b="1" dirty="0"/>
                    </a:p>
                  </a:txBody>
                  <a:tcPr/>
                </a:tc>
                <a:tc>
                  <a:txBody>
                    <a:bodyPr/>
                    <a:lstStyle/>
                    <a:p>
                      <a:pPr algn="r"/>
                      <a:r>
                        <a:rPr lang="en-US" b="1" dirty="0" smtClean="0"/>
                        <a:t>391</a:t>
                      </a:r>
                      <a:endParaRPr lang="en-US" b="1" dirty="0"/>
                    </a:p>
                  </a:txBody>
                  <a:tcPr/>
                </a:tc>
              </a:tr>
              <a:tr h="370840">
                <a:tc>
                  <a:txBody>
                    <a:bodyPr/>
                    <a:lstStyle/>
                    <a:p>
                      <a:r>
                        <a:rPr lang="en-US" b="1" dirty="0" smtClean="0"/>
                        <a:t>ENDF/B-VII.1</a:t>
                      </a:r>
                      <a:endParaRPr lang="en-US" b="1" dirty="0"/>
                    </a:p>
                  </a:txBody>
                  <a:tcPr/>
                </a:tc>
                <a:tc>
                  <a:txBody>
                    <a:bodyPr/>
                    <a:lstStyle/>
                    <a:p>
                      <a:r>
                        <a:rPr lang="en-US" b="1" dirty="0" smtClean="0"/>
                        <a:t>Chadwick et al</a:t>
                      </a:r>
                      <a:endParaRPr lang="en-US" b="1" dirty="0"/>
                    </a:p>
                  </a:txBody>
                  <a:tcPr/>
                </a:tc>
                <a:tc>
                  <a:txBody>
                    <a:bodyPr/>
                    <a:lstStyle/>
                    <a:p>
                      <a:pPr algn="r"/>
                      <a:r>
                        <a:rPr lang="en-US" b="1" dirty="0" smtClean="0"/>
                        <a:t>110</a:t>
                      </a:r>
                      <a:endParaRPr lang="en-US" b="1" dirty="0"/>
                    </a:p>
                  </a:txBody>
                  <a:tcPr/>
                </a:tc>
                <a:tc>
                  <a:txBody>
                    <a:bodyPr/>
                    <a:lstStyle/>
                    <a:p>
                      <a:pPr algn="ctr"/>
                      <a:r>
                        <a:rPr lang="en-US" b="1" dirty="0" smtClean="0"/>
                        <a:t>12/2011</a:t>
                      </a:r>
                      <a:endParaRPr lang="en-US" b="1" dirty="0"/>
                    </a:p>
                  </a:txBody>
                  <a:tcPr/>
                </a:tc>
                <a:tc>
                  <a:txBody>
                    <a:bodyPr/>
                    <a:lstStyle/>
                    <a:p>
                      <a:pPr algn="r"/>
                      <a:r>
                        <a:rPr lang="en-US" b="1" dirty="0" smtClean="0"/>
                        <a:t>572</a:t>
                      </a:r>
                      <a:endParaRPr lang="en-US" b="1" dirty="0"/>
                    </a:p>
                  </a:txBody>
                  <a:tcPr/>
                </a:tc>
              </a:tr>
              <a:tr h="370840">
                <a:tc>
                  <a:txBody>
                    <a:bodyPr/>
                    <a:lstStyle/>
                    <a:p>
                      <a:r>
                        <a:rPr lang="en-US" b="1" dirty="0" smtClean="0"/>
                        <a:t>NJOY</a:t>
                      </a:r>
                      <a:endParaRPr lang="en-US" b="1" dirty="0"/>
                    </a:p>
                  </a:txBody>
                  <a:tcPr/>
                </a:tc>
                <a:tc>
                  <a:txBody>
                    <a:bodyPr/>
                    <a:lstStyle/>
                    <a:p>
                      <a:r>
                        <a:rPr lang="en-US" b="1" dirty="0" smtClean="0"/>
                        <a:t>MacFarlane</a:t>
                      </a:r>
                      <a:r>
                        <a:rPr lang="en-US" b="1" baseline="0" dirty="0" smtClean="0"/>
                        <a:t> &amp; </a:t>
                      </a:r>
                      <a:r>
                        <a:rPr lang="en-US" b="1" baseline="0" dirty="0" err="1" smtClean="0"/>
                        <a:t>Kahler</a:t>
                      </a:r>
                      <a:endParaRPr lang="en-US" b="1" dirty="0"/>
                    </a:p>
                  </a:txBody>
                  <a:tcPr/>
                </a:tc>
                <a:tc>
                  <a:txBody>
                    <a:bodyPr/>
                    <a:lstStyle/>
                    <a:p>
                      <a:pPr algn="r"/>
                      <a:r>
                        <a:rPr lang="en-US" b="1" dirty="0" smtClean="0"/>
                        <a:t>98</a:t>
                      </a:r>
                      <a:endParaRPr lang="en-US" b="1" dirty="0"/>
                    </a:p>
                  </a:txBody>
                  <a:tcPr/>
                </a:tc>
                <a:tc>
                  <a:txBody>
                    <a:bodyPr/>
                    <a:lstStyle/>
                    <a:p>
                      <a:pPr algn="ctr"/>
                      <a:r>
                        <a:rPr lang="en-US" b="1" dirty="0" smtClean="0"/>
                        <a:t>12/2012</a:t>
                      </a:r>
                      <a:endParaRPr lang="en-US" b="1" dirty="0"/>
                    </a:p>
                  </a:txBody>
                  <a:tcPr/>
                </a:tc>
                <a:tc>
                  <a:txBody>
                    <a:bodyPr/>
                    <a:lstStyle/>
                    <a:p>
                      <a:pPr algn="r"/>
                      <a:r>
                        <a:rPr lang="en-US" b="1" dirty="0" smtClean="0"/>
                        <a:t>112</a:t>
                      </a:r>
                      <a:endParaRPr lang="en-US" b="1" dirty="0"/>
                    </a:p>
                  </a:txBody>
                  <a:tcPr/>
                </a:tc>
              </a:tr>
            </a:tbl>
          </a:graphicData>
        </a:graphic>
      </p:graphicFrame>
      <p:sp>
        <p:nvSpPr>
          <p:cNvPr id="7" name="TextBox 6"/>
          <p:cNvSpPr txBox="1"/>
          <p:nvPr/>
        </p:nvSpPr>
        <p:spPr>
          <a:xfrm>
            <a:off x="304800" y="685800"/>
            <a:ext cx="3741152" cy="523220"/>
          </a:xfrm>
          <a:prstGeom prst="rect">
            <a:avLst/>
          </a:prstGeom>
          <a:noFill/>
        </p:spPr>
        <p:txBody>
          <a:bodyPr wrap="none" rtlCol="0">
            <a:spAutoFit/>
          </a:bodyPr>
          <a:lstStyle/>
          <a:p>
            <a:r>
              <a:rPr lang="en-US" dirty="0" smtClean="0"/>
              <a:t>A few selected articles</a:t>
            </a:r>
            <a:endParaRPr lang="en-US" dirty="0"/>
          </a:p>
        </p:txBody>
      </p:sp>
      <p:sp>
        <p:nvSpPr>
          <p:cNvPr id="5" name="TextBox 4"/>
          <p:cNvSpPr txBox="1"/>
          <p:nvPr/>
        </p:nvSpPr>
        <p:spPr>
          <a:xfrm>
            <a:off x="381000" y="4419600"/>
            <a:ext cx="8534400" cy="1569660"/>
          </a:xfrm>
          <a:prstGeom prst="rect">
            <a:avLst/>
          </a:prstGeom>
          <a:noFill/>
        </p:spPr>
        <p:txBody>
          <a:bodyPr wrap="square" rtlCol="0">
            <a:spAutoFit/>
          </a:bodyPr>
          <a:lstStyle/>
          <a:p>
            <a:pPr>
              <a:buFont typeface="Arial" pitchFamily="34" charset="0"/>
              <a:buChar char="•"/>
            </a:pPr>
            <a:r>
              <a:rPr lang="en-US" sz="2400" dirty="0" smtClean="0"/>
              <a:t>  NDS provides a venue to publish long articles on very widely used products.</a:t>
            </a:r>
          </a:p>
          <a:p>
            <a:pPr>
              <a:buFont typeface="Arial" pitchFamily="34" charset="0"/>
              <a:buChar char="•"/>
            </a:pPr>
            <a:r>
              <a:rPr lang="en-US" sz="2400" dirty="0" smtClean="0"/>
              <a:t>  Publishing long articles represents a lot of work on the NNDC! </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52400" y="140208"/>
            <a:ext cx="8839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eaLnBrk="1" hangingPunct="1">
              <a:spcBef>
                <a:spcPct val="50000"/>
              </a:spcBef>
              <a:buClrTx/>
              <a:buSzTx/>
              <a:buFontTx/>
              <a:buNone/>
            </a:pPr>
            <a:r>
              <a:rPr lang="en-US" altLang="en-US" sz="2800" b="1" u="sng" dirty="0" smtClean="0">
                <a:solidFill>
                  <a:srgbClr val="042B7F"/>
                </a:solidFill>
              </a:rPr>
              <a:t>Nuclear Data Sheets Challenges &amp; Opportunities</a:t>
            </a:r>
            <a:endParaRPr lang="en-US" altLang="en-US" sz="2800" b="1" u="sng" dirty="0">
              <a:solidFill>
                <a:srgbClr val="042B7F"/>
              </a:solidFill>
            </a:endParaRPr>
          </a:p>
        </p:txBody>
      </p:sp>
      <p:sp>
        <p:nvSpPr>
          <p:cNvPr id="5" name="TextBox 4"/>
          <p:cNvSpPr txBox="1"/>
          <p:nvPr/>
        </p:nvSpPr>
        <p:spPr>
          <a:xfrm>
            <a:off x="381000" y="914400"/>
            <a:ext cx="8458200" cy="3477875"/>
          </a:xfrm>
          <a:prstGeom prst="rect">
            <a:avLst/>
          </a:prstGeom>
          <a:noFill/>
        </p:spPr>
        <p:txBody>
          <a:bodyPr wrap="square" rtlCol="0">
            <a:spAutoFit/>
          </a:bodyPr>
          <a:lstStyle/>
          <a:p>
            <a:pPr>
              <a:buFont typeface="Arial" pitchFamily="34" charset="0"/>
              <a:buChar char="•"/>
            </a:pPr>
            <a:r>
              <a:rPr lang="en-US" dirty="0" smtClean="0"/>
              <a:t>  </a:t>
            </a:r>
            <a:r>
              <a:rPr lang="en-US" sz="2400" dirty="0" smtClean="0"/>
              <a:t>Moving into </a:t>
            </a:r>
            <a:r>
              <a:rPr lang="en-US" sz="2400" dirty="0" err="1" smtClean="0"/>
              <a:t>LaTex</a:t>
            </a:r>
            <a:r>
              <a:rPr lang="en-US" sz="2400" dirty="0" smtClean="0"/>
              <a:t> / JAVA system to replace ageing postscript output (McMaster / MSU effort) for ENSDF publications.</a:t>
            </a:r>
          </a:p>
          <a:p>
            <a:endParaRPr lang="en-US" sz="2400" dirty="0" smtClean="0"/>
          </a:p>
          <a:p>
            <a:pPr>
              <a:buFont typeface="Arial" pitchFamily="34" charset="0"/>
              <a:buChar char="•"/>
            </a:pPr>
            <a:r>
              <a:rPr lang="en-US" sz="2400" dirty="0" smtClean="0"/>
              <a:t>  Limited editorial support following M. </a:t>
            </a:r>
            <a:r>
              <a:rPr lang="en-US" sz="2400" dirty="0" err="1" smtClean="0"/>
              <a:t>Blennau</a:t>
            </a:r>
            <a:r>
              <a:rPr lang="en-US" sz="2400" dirty="0" smtClean="0"/>
              <a:t> retirement.  Grace </a:t>
            </a:r>
            <a:r>
              <a:rPr lang="en-US" sz="2400" dirty="0" err="1" smtClean="0"/>
              <a:t>Sheu</a:t>
            </a:r>
            <a:r>
              <a:rPr lang="en-US" sz="2400" dirty="0" smtClean="0"/>
              <a:t> from TUNL has been working to fill this need.</a:t>
            </a:r>
          </a:p>
          <a:p>
            <a:endParaRPr lang="en-US" sz="2400" dirty="0" smtClean="0"/>
          </a:p>
          <a:p>
            <a:pPr>
              <a:buFont typeface="Arial" pitchFamily="34" charset="0"/>
              <a:buChar char="•"/>
            </a:pPr>
            <a:r>
              <a:rPr lang="en-US" sz="2400" dirty="0" smtClean="0"/>
              <a:t>  We will need a new Special Issues editor once </a:t>
            </a:r>
            <a:r>
              <a:rPr lang="en-US" sz="2400" dirty="0" err="1" smtClean="0"/>
              <a:t>Pavel</a:t>
            </a:r>
            <a:r>
              <a:rPr lang="en-US" sz="2400" dirty="0" smtClean="0"/>
              <a:t> </a:t>
            </a:r>
            <a:r>
              <a:rPr lang="en-US" sz="2400" dirty="0" err="1" smtClean="0"/>
              <a:t>Oblozinsky</a:t>
            </a:r>
            <a:r>
              <a:rPr lang="en-US" sz="2400" dirty="0" smtClean="0"/>
              <a:t> decides to step down.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en-US" sz="2800" u="sng" dirty="0" smtClean="0">
                <a:solidFill>
                  <a:srgbClr val="FF0000"/>
                </a:solidFill>
              </a:rPr>
              <a:t>LBNL Dissemination Site (http://ie.lbl.gov/toi/)</a:t>
            </a:r>
            <a:r>
              <a:rPr lang="en-US" sz="2800" u="sng" dirty="0" smtClean="0"/>
              <a:t> </a:t>
            </a:r>
            <a:endParaRPr lang="en-US" sz="2800" u="sng" dirty="0">
              <a:solidFill>
                <a:srgbClr val="FF0000"/>
              </a:solidFill>
            </a:endParaRPr>
          </a:p>
        </p:txBody>
      </p:sp>
      <p:sp>
        <p:nvSpPr>
          <p:cNvPr id="5" name="Content Placeholder 2"/>
          <p:cNvSpPr>
            <a:spLocks noGrp="1"/>
          </p:cNvSpPr>
          <p:nvPr>
            <p:ph idx="1"/>
          </p:nvPr>
        </p:nvSpPr>
        <p:spPr>
          <a:xfrm>
            <a:off x="457200" y="1600200"/>
            <a:ext cx="8229600" cy="4525963"/>
          </a:xfrm>
        </p:spPr>
        <p:txBody>
          <a:bodyPr>
            <a:normAutofit fontScale="85000" lnSpcReduction="10000"/>
          </a:bodyPr>
          <a:lstStyle/>
          <a:p>
            <a:r>
              <a:rPr lang="en-US" sz="2400" dirty="0" smtClean="0"/>
              <a:t>Access to LBNL site for Table of Isotope from outside is blocked due to older operating system</a:t>
            </a:r>
          </a:p>
          <a:p>
            <a:r>
              <a:rPr lang="en-US" sz="2400" dirty="0" smtClean="0"/>
              <a:t>Users are communicating</a:t>
            </a:r>
          </a:p>
          <a:p>
            <a:r>
              <a:rPr lang="en-US" sz="2400" dirty="0" smtClean="0"/>
              <a:t>Effort and resource will be explored to bring it back </a:t>
            </a:r>
          </a:p>
          <a:p>
            <a:pPr marL="0" indent="0">
              <a:buNone/>
            </a:pPr>
            <a:endParaRPr lang="en-US" sz="2000" dirty="0" smtClean="0">
              <a:solidFill>
                <a:srgbClr val="000099"/>
              </a:solidFill>
            </a:endParaRPr>
          </a:p>
          <a:p>
            <a:pPr marL="0" indent="0">
              <a:buNone/>
            </a:pPr>
            <a:r>
              <a:rPr lang="en-US" sz="2000" dirty="0" smtClean="0">
                <a:solidFill>
                  <a:srgbClr val="000099"/>
                </a:solidFill>
              </a:rPr>
              <a:t>“</a:t>
            </a:r>
            <a:r>
              <a:rPr lang="en-US" sz="2000" dirty="0">
                <a:solidFill>
                  <a:srgbClr val="000099"/>
                </a:solidFill>
              </a:rPr>
              <a:t>On Thu, Oct 22, 2015 at 1:54 PM, Burke, Jason T. &lt;</a:t>
            </a:r>
            <a:r>
              <a:rPr lang="en-US" sz="2000" dirty="0">
                <a:solidFill>
                  <a:srgbClr val="000099"/>
                </a:solidFill>
                <a:hlinkClick r:id="rId2"/>
              </a:rPr>
              <a:t>burke26@llnl.gov</a:t>
            </a:r>
            <a:r>
              <a:rPr lang="en-US" sz="2000" dirty="0">
                <a:solidFill>
                  <a:srgbClr val="000099"/>
                </a:solidFill>
              </a:rPr>
              <a:t>&gt; wrote:</a:t>
            </a:r>
            <a:r>
              <a:rPr lang="en-US" sz="2000" dirty="0" smtClean="0">
                <a:solidFill>
                  <a:srgbClr val="000099"/>
                </a:solidFill>
              </a:rPr>
              <a:t/>
            </a:r>
            <a:br>
              <a:rPr lang="en-US" sz="2000" dirty="0" smtClean="0">
                <a:solidFill>
                  <a:srgbClr val="000099"/>
                </a:solidFill>
              </a:rPr>
            </a:br>
            <a:r>
              <a:rPr lang="en-US" sz="2000" dirty="0" smtClean="0">
                <a:solidFill>
                  <a:srgbClr val="000099"/>
                </a:solidFill>
              </a:rPr>
              <a:t>Rick </a:t>
            </a:r>
            <a:r>
              <a:rPr lang="en-US" sz="2000" dirty="0">
                <a:solidFill>
                  <a:srgbClr val="000099"/>
                </a:solidFill>
              </a:rPr>
              <a:t>Norman and I were looking for the England and Rider Tables in digital form that used to be on the LBL data website. We cannot find the website anywhere. Do you know what happened? There are decades of work on that site</a:t>
            </a:r>
            <a:r>
              <a:rPr lang="en-US" sz="2000" dirty="0" smtClean="0">
                <a:solidFill>
                  <a:srgbClr val="000099"/>
                </a:solidFill>
              </a:rPr>
              <a:t>.”</a:t>
            </a:r>
            <a:endParaRPr lang="en-US" sz="2000" dirty="0">
              <a:solidFill>
                <a:srgbClr val="000099"/>
              </a:solidFill>
            </a:endParaRPr>
          </a:p>
          <a:p>
            <a:pPr marL="0" indent="0">
              <a:buNone/>
            </a:pPr>
            <a:endParaRPr lang="en-US" sz="2000" dirty="0" smtClean="0"/>
          </a:p>
          <a:p>
            <a:pPr marL="0" indent="0">
              <a:buNone/>
            </a:pPr>
            <a:r>
              <a:rPr lang="en-US" sz="2000" dirty="0" smtClean="0">
                <a:solidFill>
                  <a:srgbClr val="000099"/>
                </a:solidFill>
              </a:rPr>
              <a:t>On Thu, Oct 22, 2015 at 2:44 PM, Burke, Jason T. &lt;</a:t>
            </a:r>
            <a:r>
              <a:rPr lang="en-US" sz="2000" dirty="0">
                <a:solidFill>
                  <a:srgbClr val="000099"/>
                </a:solidFill>
                <a:hlinkClick r:id="rId2"/>
              </a:rPr>
              <a:t>burke26@llnl.gov</a:t>
            </a:r>
            <a:r>
              <a:rPr lang="en-US" sz="2000" dirty="0" smtClean="0">
                <a:solidFill>
                  <a:srgbClr val="000099"/>
                </a:solidFill>
              </a:rPr>
              <a:t>&gt; wrote:</a:t>
            </a:r>
            <a:br>
              <a:rPr lang="en-US" sz="2000" dirty="0" smtClean="0">
                <a:solidFill>
                  <a:srgbClr val="000099"/>
                </a:solidFill>
              </a:rPr>
            </a:br>
            <a:r>
              <a:rPr lang="en-US" sz="2000" dirty="0">
                <a:solidFill>
                  <a:srgbClr val="000099"/>
                </a:solidFill>
              </a:rPr>
              <a:t>The table of radioactive isotopes is also on your server and is very useful. </a:t>
            </a:r>
            <a:r>
              <a:rPr lang="en-US" sz="2000" dirty="0" smtClean="0">
                <a:solidFill>
                  <a:srgbClr val="000099"/>
                </a:solidFill>
              </a:rPr>
              <a:t>It </a:t>
            </a:r>
            <a:r>
              <a:rPr lang="en-US" sz="2000" dirty="0">
                <a:solidFill>
                  <a:srgbClr val="000099"/>
                </a:solidFill>
              </a:rPr>
              <a:t>would be great if you guys could get your server back up. It is a very useful resource. Campus uses it all the time to help teach the courses</a:t>
            </a:r>
            <a:r>
              <a:rPr lang="en-US" sz="2000" dirty="0" smtClean="0">
                <a:solidFill>
                  <a:srgbClr val="000099"/>
                </a:solidFill>
              </a:rPr>
              <a:t>.</a:t>
            </a:r>
            <a:endParaRPr lang="en-US" sz="2400" dirty="0">
              <a:solidFill>
                <a:srgbClr val="0000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04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9297" y="0"/>
            <a:ext cx="905470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1"/>
          <p:cNvSpPr txBox="1">
            <a:spLocks noChangeArrowheads="1"/>
          </p:cNvSpPr>
          <p:nvPr/>
        </p:nvSpPr>
        <p:spPr bwMode="auto">
          <a:xfrm>
            <a:off x="228600" y="152400"/>
            <a:ext cx="8610600" cy="384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eaLnBrk="1" hangingPunct="1">
              <a:spcBef>
                <a:spcPct val="50000"/>
              </a:spcBef>
              <a:buClrTx/>
              <a:buSzTx/>
              <a:buFontTx/>
              <a:buNone/>
            </a:pPr>
            <a:r>
              <a:rPr lang="en-US" altLang="en-US" sz="2800" b="1" u="sng" dirty="0" smtClean="0">
                <a:solidFill>
                  <a:srgbClr val="042B7F"/>
                </a:solidFill>
              </a:rPr>
              <a:t>Outline</a:t>
            </a:r>
            <a:endParaRPr lang="en-US" altLang="en-US" sz="2800" b="1" u="sng" dirty="0">
              <a:solidFill>
                <a:srgbClr val="042B7F"/>
              </a:solidFill>
            </a:endParaRPr>
          </a:p>
          <a:p>
            <a:pPr marL="457200" indent="-457200" eaLnBrk="1" hangingPunct="1">
              <a:spcBef>
                <a:spcPct val="50000"/>
              </a:spcBef>
              <a:buClrTx/>
              <a:buSzTx/>
            </a:pPr>
            <a:r>
              <a:rPr lang="en-US" altLang="en-US" sz="2800" b="1" dirty="0" smtClean="0">
                <a:solidFill>
                  <a:srgbClr val="042B7F"/>
                </a:solidFill>
              </a:rPr>
              <a:t>Web Dissemination</a:t>
            </a:r>
          </a:p>
          <a:p>
            <a:pPr marL="1200150" lvl="1" indent="-457200" eaLnBrk="1" hangingPunct="1">
              <a:spcBef>
                <a:spcPct val="50000"/>
              </a:spcBef>
              <a:buClrTx/>
              <a:buSzTx/>
            </a:pPr>
            <a:r>
              <a:rPr lang="en-US" altLang="en-US" b="1" dirty="0" smtClean="0">
                <a:solidFill>
                  <a:srgbClr val="042B7F"/>
                </a:solidFill>
              </a:rPr>
              <a:t>NNDC </a:t>
            </a:r>
            <a:r>
              <a:rPr lang="en-US" altLang="en-US" b="1" dirty="0" smtClean="0">
                <a:solidFill>
                  <a:srgbClr val="042B7F"/>
                </a:solidFill>
              </a:rPr>
              <a:t>Web</a:t>
            </a:r>
          </a:p>
          <a:p>
            <a:pPr marL="1200150" lvl="1" indent="-457200" eaLnBrk="1" hangingPunct="1">
              <a:spcBef>
                <a:spcPct val="50000"/>
              </a:spcBef>
              <a:buClrTx/>
              <a:buSzTx/>
            </a:pPr>
            <a:r>
              <a:rPr lang="en-US" altLang="en-US" b="1" dirty="0" smtClean="0">
                <a:solidFill>
                  <a:srgbClr val="042B7F"/>
                </a:solidFill>
              </a:rPr>
              <a:t>LBNL plans</a:t>
            </a:r>
            <a:endParaRPr lang="en-US" altLang="en-US" b="1" dirty="0" smtClean="0">
              <a:solidFill>
                <a:srgbClr val="042B7F"/>
              </a:solidFill>
            </a:endParaRPr>
          </a:p>
          <a:p>
            <a:pPr marL="1200150" lvl="1" indent="-457200" eaLnBrk="1" hangingPunct="1">
              <a:spcBef>
                <a:spcPct val="50000"/>
              </a:spcBef>
              <a:buClrTx/>
              <a:buSzTx/>
            </a:pPr>
            <a:r>
              <a:rPr lang="en-US" altLang="en-US" b="1" dirty="0" smtClean="0">
                <a:solidFill>
                  <a:srgbClr val="042B7F"/>
                </a:solidFill>
              </a:rPr>
              <a:t>ORNL Web </a:t>
            </a:r>
          </a:p>
          <a:p>
            <a:pPr marL="457200" indent="-457200" eaLnBrk="1" hangingPunct="1">
              <a:spcBef>
                <a:spcPct val="50000"/>
              </a:spcBef>
              <a:buClrTx/>
              <a:buSzTx/>
            </a:pPr>
            <a:r>
              <a:rPr lang="en-US" altLang="en-US" sz="2800" b="1" dirty="0" smtClean="0">
                <a:solidFill>
                  <a:srgbClr val="042B7F"/>
                </a:solidFill>
              </a:rPr>
              <a:t>Nuclear Data Sheets</a:t>
            </a:r>
            <a:endParaRPr lang="en-US" altLang="en-US" sz="2800" b="1" dirty="0">
              <a:solidFill>
                <a:srgbClr val="042B7F"/>
              </a:solidFill>
            </a:endParaRPr>
          </a:p>
          <a:p>
            <a:pPr marL="457200" indent="-457200" eaLnBrk="1" hangingPunct="1">
              <a:spcBef>
                <a:spcPct val="50000"/>
              </a:spcBef>
              <a:buClrTx/>
              <a:buSzTx/>
            </a:pPr>
            <a:r>
              <a:rPr lang="en-US" altLang="en-US" sz="2800" b="1" dirty="0" smtClean="0">
                <a:solidFill>
                  <a:srgbClr val="042B7F"/>
                </a:solidFill>
              </a:rPr>
              <a:t>NNDC </a:t>
            </a:r>
            <a:r>
              <a:rPr lang="en-US" altLang="en-US" sz="2800" b="1" dirty="0" err="1" smtClean="0">
                <a:solidFill>
                  <a:srgbClr val="042B7F"/>
                </a:solidFill>
              </a:rPr>
              <a:t>GForge</a:t>
            </a:r>
            <a:r>
              <a:rPr lang="en-US" altLang="en-US" sz="2800" b="1" dirty="0" smtClean="0">
                <a:solidFill>
                  <a:srgbClr val="042B7F"/>
                </a:solidFill>
              </a:rPr>
              <a:t> Server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3"/>
          <p:cNvGrpSpPr>
            <a:grpSpLocks/>
          </p:cNvGrpSpPr>
          <p:nvPr/>
        </p:nvGrpSpPr>
        <p:grpSpPr bwMode="auto">
          <a:xfrm>
            <a:off x="555624" y="152400"/>
            <a:ext cx="8283575" cy="5295900"/>
            <a:chOff x="555805" y="152400"/>
            <a:chExt cx="8283198" cy="5295900"/>
          </a:xfrm>
        </p:grpSpPr>
        <p:sp>
          <p:nvSpPr>
            <p:cNvPr id="5123" name="Text Box 11"/>
            <p:cNvSpPr txBox="1">
              <a:spLocks noChangeArrowheads="1"/>
            </p:cNvSpPr>
            <p:nvPr/>
          </p:nvSpPr>
          <p:spPr bwMode="auto">
            <a:xfrm>
              <a:off x="555805" y="152400"/>
              <a:ext cx="828319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eaLnBrk="1" hangingPunct="1">
                <a:spcBef>
                  <a:spcPct val="50000"/>
                </a:spcBef>
                <a:buClrTx/>
                <a:buSzTx/>
                <a:buFontTx/>
                <a:buNone/>
              </a:pPr>
              <a:r>
                <a:rPr lang="en-US" altLang="en-US" sz="2800" b="1" dirty="0">
                  <a:solidFill>
                    <a:srgbClr val="042B7F"/>
                  </a:solidFill>
                </a:rPr>
                <a:t>USNDP Groups Involved in </a:t>
              </a:r>
              <a:r>
                <a:rPr lang="en-US" altLang="en-US" sz="2800" b="1" dirty="0" smtClean="0">
                  <a:solidFill>
                    <a:srgbClr val="042B7F"/>
                  </a:solidFill>
                </a:rPr>
                <a:t>Web Dissemination</a:t>
              </a:r>
              <a:endParaRPr lang="en-US" altLang="en-US" sz="2800" b="1" dirty="0">
                <a:solidFill>
                  <a:srgbClr val="042B7F"/>
                </a:solidFill>
              </a:endParaRPr>
            </a:p>
          </p:txBody>
        </p:sp>
        <p:pic>
          <p:nvPicPr>
            <p:cNvPr id="512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5806" y="1104900"/>
              <a:ext cx="7956188" cy="4343400"/>
            </a:xfrm>
            <a:prstGeom prst="rect">
              <a:avLst/>
            </a:prstGeom>
            <a:noFill/>
            <a:ln w="25400">
              <a:solidFill>
                <a:srgbClr val="042B7F"/>
              </a:solidFill>
              <a:miter lim="800000"/>
              <a:headEnd/>
              <a:tailEnd/>
            </a:ln>
            <a:extLst>
              <a:ext uri="{909E8E84-426E-40DD-AFC4-6F175D3DCCD1}">
                <a14:hiddenFill xmlns="" xmlns:a14="http://schemas.microsoft.com/office/drawing/2010/main">
                  <a:solidFill>
                    <a:schemeClr val="accent1"/>
                  </a:solidFill>
                </a14:hiddenFill>
              </a:ext>
            </a:extLst>
          </p:spPr>
        </p:pic>
        <p:sp>
          <p:nvSpPr>
            <p:cNvPr id="5125" name="TextBox 1"/>
            <p:cNvSpPr txBox="1">
              <a:spLocks noChangeArrowheads="1"/>
            </p:cNvSpPr>
            <p:nvPr/>
          </p:nvSpPr>
          <p:spPr bwMode="auto">
            <a:xfrm>
              <a:off x="7237830" y="3276600"/>
              <a:ext cx="1236518"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a:t>NNDC</a:t>
              </a:r>
            </a:p>
          </p:txBody>
        </p:sp>
        <p:sp>
          <p:nvSpPr>
            <p:cNvPr id="5127" name="TextBox 6"/>
            <p:cNvSpPr txBox="1">
              <a:spLocks noChangeArrowheads="1"/>
            </p:cNvSpPr>
            <p:nvPr/>
          </p:nvSpPr>
          <p:spPr bwMode="auto">
            <a:xfrm>
              <a:off x="7036762" y="4024119"/>
              <a:ext cx="1241606"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a:t>TUNL</a:t>
              </a:r>
            </a:p>
          </p:txBody>
        </p:sp>
        <p:sp>
          <p:nvSpPr>
            <p:cNvPr id="5128" name="TextBox 7"/>
            <p:cNvSpPr txBox="1">
              <a:spLocks noChangeArrowheads="1"/>
            </p:cNvSpPr>
            <p:nvPr/>
          </p:nvSpPr>
          <p:spPr bwMode="auto">
            <a:xfrm>
              <a:off x="6705600" y="4648200"/>
              <a:ext cx="1324841"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a:t>ORNL</a:t>
              </a:r>
            </a:p>
          </p:txBody>
        </p:sp>
        <p:sp>
          <p:nvSpPr>
            <p:cNvPr id="5129" name="TextBox 8"/>
            <p:cNvSpPr txBox="1">
              <a:spLocks noChangeArrowheads="1"/>
            </p:cNvSpPr>
            <p:nvPr/>
          </p:nvSpPr>
          <p:spPr bwMode="auto">
            <a:xfrm>
              <a:off x="2209800" y="4724400"/>
              <a:ext cx="1219200"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a:t>LANL</a:t>
              </a:r>
            </a:p>
          </p:txBody>
        </p:sp>
        <p:sp>
          <p:nvSpPr>
            <p:cNvPr id="5130" name="TextBox 9"/>
            <p:cNvSpPr txBox="1">
              <a:spLocks noChangeArrowheads="1"/>
            </p:cNvSpPr>
            <p:nvPr/>
          </p:nvSpPr>
          <p:spPr bwMode="auto">
            <a:xfrm>
              <a:off x="5974773" y="1104900"/>
              <a:ext cx="1089421"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a:t>ANL</a:t>
              </a:r>
            </a:p>
          </p:txBody>
        </p:sp>
        <p:cxnSp>
          <p:nvCxnSpPr>
            <p:cNvPr id="5131" name="Straight Arrow Connector 4"/>
            <p:cNvCxnSpPr>
              <a:cxnSpLocks noChangeShapeType="1"/>
              <a:stCxn id="5125" idx="0"/>
            </p:cNvCxnSpPr>
            <p:nvPr/>
          </p:nvCxnSpPr>
          <p:spPr bwMode="auto">
            <a:xfrm flipH="1" flipV="1">
              <a:off x="7543800" y="2819400"/>
              <a:ext cx="312289" cy="457200"/>
            </a:xfrm>
            <a:prstGeom prst="straightConnector1">
              <a:avLst/>
            </a:prstGeom>
            <a:noFill/>
            <a:ln w="25400" algn="ctr">
              <a:solidFill>
                <a:srgbClr val="0070C0"/>
              </a:solidFill>
              <a:round/>
              <a:headEnd/>
              <a:tailEnd type="arrow" w="med" len="med"/>
            </a:ln>
            <a:extLst>
              <a:ext uri="{909E8E84-426E-40DD-AFC4-6F175D3DCCD1}">
                <a14:hiddenFill xmlns="" xmlns:a14="http://schemas.microsoft.com/office/drawing/2010/main">
                  <a:noFill/>
                </a14:hiddenFill>
              </a:ext>
            </a:extLst>
          </p:spPr>
        </p:cxnSp>
        <p:cxnSp>
          <p:nvCxnSpPr>
            <p:cNvPr id="5132" name="Straight Arrow Connector 13"/>
            <p:cNvCxnSpPr>
              <a:cxnSpLocks noChangeShapeType="1"/>
            </p:cNvCxnSpPr>
            <p:nvPr/>
          </p:nvCxnSpPr>
          <p:spPr bwMode="auto">
            <a:xfrm flipH="1">
              <a:off x="5638800" y="1628120"/>
              <a:ext cx="849434" cy="1115080"/>
            </a:xfrm>
            <a:prstGeom prst="straightConnector1">
              <a:avLst/>
            </a:prstGeom>
            <a:noFill/>
            <a:ln w="25400" algn="ctr">
              <a:solidFill>
                <a:srgbClr val="0070C0"/>
              </a:solidFill>
              <a:round/>
              <a:headEnd/>
              <a:tailEnd type="arrow" w="med" len="med"/>
            </a:ln>
            <a:extLst>
              <a:ext uri="{909E8E84-426E-40DD-AFC4-6F175D3DCCD1}">
                <a14:hiddenFill xmlns="" xmlns:a14="http://schemas.microsoft.com/office/drawing/2010/main">
                  <a:noFill/>
                </a14:hiddenFill>
              </a:ext>
            </a:extLst>
          </p:spPr>
        </p:cxnSp>
        <p:cxnSp>
          <p:nvCxnSpPr>
            <p:cNvPr id="5134" name="Straight Arrow Connector 16"/>
            <p:cNvCxnSpPr>
              <a:cxnSpLocks noChangeShapeType="1"/>
            </p:cNvCxnSpPr>
            <p:nvPr/>
          </p:nvCxnSpPr>
          <p:spPr bwMode="auto">
            <a:xfrm flipV="1">
              <a:off x="2819401" y="3657601"/>
              <a:ext cx="304799" cy="1066799"/>
            </a:xfrm>
            <a:prstGeom prst="straightConnector1">
              <a:avLst/>
            </a:prstGeom>
            <a:noFill/>
            <a:ln w="25400" algn="ctr">
              <a:solidFill>
                <a:srgbClr val="0070C0"/>
              </a:solidFill>
              <a:round/>
              <a:headEnd/>
              <a:tailEnd type="arrow" w="med" len="med"/>
            </a:ln>
            <a:extLst>
              <a:ext uri="{909E8E84-426E-40DD-AFC4-6F175D3DCCD1}">
                <a14:hiddenFill xmlns="" xmlns:a14="http://schemas.microsoft.com/office/drawing/2010/main">
                  <a:noFill/>
                </a14:hiddenFill>
              </a:ext>
            </a:extLst>
          </p:spPr>
        </p:cxnSp>
        <p:cxnSp>
          <p:nvCxnSpPr>
            <p:cNvPr id="5135" name="Straight Arrow Connector 17"/>
            <p:cNvCxnSpPr>
              <a:cxnSpLocks noChangeShapeType="1"/>
            </p:cNvCxnSpPr>
            <p:nvPr/>
          </p:nvCxnSpPr>
          <p:spPr bwMode="auto">
            <a:xfrm flipH="1" flipV="1">
              <a:off x="6848484" y="3744829"/>
              <a:ext cx="215710" cy="279290"/>
            </a:xfrm>
            <a:prstGeom prst="straightConnector1">
              <a:avLst/>
            </a:prstGeom>
            <a:noFill/>
            <a:ln w="25400" algn="ctr">
              <a:solidFill>
                <a:srgbClr val="0070C0"/>
              </a:solidFill>
              <a:round/>
              <a:headEnd/>
              <a:tailEnd type="arrow" w="med" len="med"/>
            </a:ln>
            <a:extLst>
              <a:ext uri="{909E8E84-426E-40DD-AFC4-6F175D3DCCD1}">
                <a14:hiddenFill xmlns="" xmlns:a14="http://schemas.microsoft.com/office/drawing/2010/main">
                  <a:noFill/>
                </a14:hiddenFill>
              </a:ext>
            </a:extLst>
          </p:spPr>
        </p:cxnSp>
        <p:cxnSp>
          <p:nvCxnSpPr>
            <p:cNvPr id="5136" name="Straight Arrow Connector 18"/>
            <p:cNvCxnSpPr>
              <a:cxnSpLocks noChangeShapeType="1"/>
            </p:cNvCxnSpPr>
            <p:nvPr/>
          </p:nvCxnSpPr>
          <p:spPr bwMode="auto">
            <a:xfrm flipH="1" flipV="1">
              <a:off x="6175944" y="3657601"/>
              <a:ext cx="672540" cy="990599"/>
            </a:xfrm>
            <a:prstGeom prst="straightConnector1">
              <a:avLst/>
            </a:prstGeom>
            <a:noFill/>
            <a:ln w="25400" algn="ctr">
              <a:solidFill>
                <a:srgbClr val="0070C0"/>
              </a:solidFill>
              <a:round/>
              <a:headEnd/>
              <a:tailEnd type="arrow" w="med" len="med"/>
            </a:ln>
            <a:extLst>
              <a:ext uri="{909E8E84-426E-40DD-AFC4-6F175D3DCCD1}">
                <a14:hiddenFill xmlns=""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0"/>
            <a:ext cx="2531534" cy="276999"/>
          </a:xfrm>
          <a:prstGeom prst="rect">
            <a:avLst/>
          </a:prstGeom>
          <a:noFill/>
          <a:ln>
            <a:solidFill>
              <a:schemeClr val="tx1"/>
            </a:solidFill>
          </a:ln>
        </p:spPr>
        <p:txBody>
          <a:bodyPr wrap="square" rtlCol="0">
            <a:spAutoFit/>
          </a:bodyPr>
          <a:lstStyle/>
          <a:p>
            <a:pPr algn="ctr"/>
            <a:r>
              <a:rPr lang="en-US" sz="1200" b="1" dirty="0" smtClean="0"/>
              <a:t>www.ne.anl.gov/capabilities/nd/</a:t>
            </a:r>
            <a:endParaRPr lang="en-US" sz="1200" b="1" dirty="0"/>
          </a:p>
        </p:txBody>
      </p:sp>
      <p:sp>
        <p:nvSpPr>
          <p:cNvPr id="8" name="TextBox 7"/>
          <p:cNvSpPr txBox="1"/>
          <p:nvPr/>
        </p:nvSpPr>
        <p:spPr>
          <a:xfrm>
            <a:off x="457200" y="3352800"/>
            <a:ext cx="3657600" cy="276999"/>
          </a:xfrm>
          <a:prstGeom prst="rect">
            <a:avLst/>
          </a:prstGeom>
          <a:noFill/>
          <a:ln>
            <a:solidFill>
              <a:schemeClr val="tx1"/>
            </a:solidFill>
          </a:ln>
        </p:spPr>
        <p:txBody>
          <a:bodyPr wrap="square" rtlCol="0">
            <a:spAutoFit/>
          </a:bodyPr>
          <a:lstStyle/>
          <a:p>
            <a:pPr algn="ctr"/>
            <a:r>
              <a:rPr lang="en-US" sz="1200" b="1" dirty="0" smtClean="0"/>
              <a:t>www.phy.ornl.gov/groups/astro/data/data.html</a:t>
            </a:r>
            <a:endParaRPr lang="en-US" sz="1200" b="1" dirty="0"/>
          </a:p>
        </p:txBody>
      </p:sp>
      <p:sp>
        <p:nvSpPr>
          <p:cNvPr id="10" name="TextBox 9"/>
          <p:cNvSpPr txBox="1"/>
          <p:nvPr/>
        </p:nvSpPr>
        <p:spPr>
          <a:xfrm>
            <a:off x="5638800" y="3352800"/>
            <a:ext cx="2812488" cy="276999"/>
          </a:xfrm>
          <a:prstGeom prst="rect">
            <a:avLst/>
          </a:prstGeom>
          <a:noFill/>
          <a:ln>
            <a:solidFill>
              <a:schemeClr val="tx1"/>
            </a:solidFill>
          </a:ln>
        </p:spPr>
        <p:txBody>
          <a:bodyPr wrap="square" rtlCol="0">
            <a:spAutoFit/>
          </a:bodyPr>
          <a:lstStyle/>
          <a:p>
            <a:pPr algn="ctr"/>
            <a:r>
              <a:rPr lang="en-US" sz="1200" b="1" dirty="0"/>
              <a:t>http://www.tunl.duke.edu/NuclData/</a:t>
            </a:r>
          </a:p>
        </p:txBody>
      </p:sp>
      <p:sp>
        <p:nvSpPr>
          <p:cNvPr id="11" name="TextBox 10"/>
          <p:cNvSpPr txBox="1"/>
          <p:nvPr/>
        </p:nvSpPr>
        <p:spPr>
          <a:xfrm>
            <a:off x="5562600" y="0"/>
            <a:ext cx="2566301" cy="276999"/>
          </a:xfrm>
          <a:prstGeom prst="rect">
            <a:avLst/>
          </a:prstGeom>
          <a:noFill/>
          <a:ln>
            <a:solidFill>
              <a:schemeClr val="tx1"/>
            </a:solidFill>
          </a:ln>
        </p:spPr>
        <p:txBody>
          <a:bodyPr wrap="square" rtlCol="0">
            <a:spAutoFit/>
          </a:bodyPr>
          <a:lstStyle/>
          <a:p>
            <a:pPr algn="ctr"/>
            <a:r>
              <a:rPr lang="en-US" sz="1200" b="1" dirty="0"/>
              <a:t>http://t2.lanl.gov/nis/data.shtml</a:t>
            </a:r>
          </a:p>
        </p:txBody>
      </p:sp>
      <p:pic>
        <p:nvPicPr>
          <p:cNvPr id="3" name="Picture 2"/>
          <p:cNvPicPr>
            <a:picLocks noChangeAspect="1" noChangeArrowheads="1"/>
          </p:cNvPicPr>
          <p:nvPr/>
        </p:nvPicPr>
        <p:blipFill>
          <a:blip r:embed="rId2" cstate="print"/>
          <a:srcRect b="23959"/>
          <a:stretch>
            <a:fillRect/>
          </a:stretch>
        </p:blipFill>
        <p:spPr bwMode="auto">
          <a:xfrm>
            <a:off x="685800" y="326499"/>
            <a:ext cx="3200400" cy="279770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b="42608"/>
          <a:stretch>
            <a:fillRect/>
          </a:stretch>
        </p:blipFill>
        <p:spPr bwMode="auto">
          <a:xfrm>
            <a:off x="4953000" y="304800"/>
            <a:ext cx="3904064" cy="2743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b="23405"/>
          <a:stretch>
            <a:fillRect/>
          </a:stretch>
        </p:blipFill>
        <p:spPr bwMode="auto">
          <a:xfrm>
            <a:off x="609600" y="3769924"/>
            <a:ext cx="3373963" cy="3088076"/>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b="5728"/>
          <a:stretch>
            <a:fillRect/>
          </a:stretch>
        </p:blipFill>
        <p:spPr bwMode="auto">
          <a:xfrm>
            <a:off x="5410200" y="3784459"/>
            <a:ext cx="3352800" cy="2980414"/>
          </a:xfrm>
          <a:prstGeom prst="rect">
            <a:avLst/>
          </a:prstGeom>
          <a:noFill/>
          <a:ln w="9525">
            <a:noFill/>
            <a:miter lim="800000"/>
            <a:headEnd/>
            <a:tailEnd/>
          </a:ln>
        </p:spPr>
      </p:pic>
    </p:spTree>
    <p:extLst>
      <p:ext uri="{BB962C8B-B14F-4D97-AF65-F5344CB8AC3E}">
        <p14:creationId xmlns="" xmlns:p14="http://schemas.microsoft.com/office/powerpoint/2010/main" val="4108522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46754"/>
            <a:ext cx="2310353" cy="276999"/>
          </a:xfrm>
          <a:prstGeom prst="rect">
            <a:avLst/>
          </a:prstGeom>
          <a:noFill/>
          <a:ln>
            <a:solidFill>
              <a:schemeClr val="tx1"/>
            </a:solidFill>
          </a:ln>
        </p:spPr>
        <p:txBody>
          <a:bodyPr wrap="square" rtlCol="0">
            <a:spAutoFit/>
          </a:bodyPr>
          <a:lstStyle/>
          <a:p>
            <a:pPr algn="ctr"/>
            <a:r>
              <a:rPr lang="en-US" sz="1200" b="1" dirty="0" smtClean="0"/>
              <a:t>www.nndc.bnl.gov</a:t>
            </a:r>
            <a:endParaRPr lang="en-US" sz="1200" b="1" dirty="0"/>
          </a:p>
        </p:txBody>
      </p:sp>
      <p:sp>
        <p:nvSpPr>
          <p:cNvPr id="6" name="TextBox 5"/>
          <p:cNvSpPr txBox="1"/>
          <p:nvPr/>
        </p:nvSpPr>
        <p:spPr>
          <a:xfrm>
            <a:off x="1905000" y="5257800"/>
            <a:ext cx="5791200" cy="1015663"/>
          </a:xfrm>
          <a:prstGeom prst="rect">
            <a:avLst/>
          </a:prstGeom>
          <a:solidFill>
            <a:srgbClr val="CCFFFF"/>
          </a:solidFill>
          <a:ln>
            <a:solidFill>
              <a:srgbClr val="9900CC"/>
            </a:solidFill>
          </a:ln>
        </p:spPr>
        <p:txBody>
          <a:bodyPr wrap="square" rtlCol="0">
            <a:spAutoFit/>
          </a:bodyPr>
          <a:lstStyle/>
          <a:p>
            <a:pPr algn="ctr"/>
            <a:r>
              <a:rPr lang="en-US" sz="2000" b="1" dirty="0" smtClean="0"/>
              <a:t>There has been a strong collaboration between the IAEA and NNDC web disseminations efforts</a:t>
            </a:r>
            <a:endParaRPr lang="en-US" sz="2000" b="1" dirty="0"/>
          </a:p>
        </p:txBody>
      </p:sp>
      <p:pic>
        <p:nvPicPr>
          <p:cNvPr id="2050" name="Picture 2"/>
          <p:cNvPicPr>
            <a:picLocks noChangeAspect="1" noChangeArrowheads="1"/>
          </p:cNvPicPr>
          <p:nvPr/>
        </p:nvPicPr>
        <p:blipFill>
          <a:blip r:embed="rId2" cstate="print"/>
          <a:srcRect r="1786" b="8955"/>
          <a:stretch>
            <a:fillRect/>
          </a:stretch>
        </p:blipFill>
        <p:spPr bwMode="auto">
          <a:xfrm>
            <a:off x="152400" y="914400"/>
            <a:ext cx="4191000" cy="4105239"/>
          </a:xfrm>
          <a:prstGeom prst="rect">
            <a:avLst/>
          </a:prstGeom>
          <a:noFill/>
          <a:ln w="9525">
            <a:solidFill>
              <a:schemeClr val="accent1"/>
            </a:solidFill>
            <a:miter lim="800000"/>
            <a:headEnd/>
            <a:tailEnd/>
          </a:ln>
        </p:spPr>
      </p:pic>
      <p:grpSp>
        <p:nvGrpSpPr>
          <p:cNvPr id="7" name="Group 6"/>
          <p:cNvGrpSpPr/>
          <p:nvPr/>
        </p:nvGrpSpPr>
        <p:grpSpPr>
          <a:xfrm>
            <a:off x="4460971" y="533400"/>
            <a:ext cx="4683029" cy="3657600"/>
            <a:chOff x="4460971" y="533400"/>
            <a:chExt cx="4683029" cy="3657600"/>
          </a:xfrm>
        </p:grpSpPr>
        <p:sp>
          <p:nvSpPr>
            <p:cNvPr id="5" name="TextBox 4"/>
            <p:cNvSpPr txBox="1"/>
            <p:nvPr/>
          </p:nvSpPr>
          <p:spPr>
            <a:xfrm>
              <a:off x="5789360" y="533400"/>
              <a:ext cx="2286920" cy="276999"/>
            </a:xfrm>
            <a:prstGeom prst="rect">
              <a:avLst/>
            </a:prstGeom>
            <a:noFill/>
            <a:ln>
              <a:solidFill>
                <a:schemeClr val="tx1"/>
              </a:solidFill>
            </a:ln>
          </p:spPr>
          <p:txBody>
            <a:bodyPr wrap="square" rtlCol="0">
              <a:spAutoFit/>
            </a:bodyPr>
            <a:lstStyle/>
            <a:p>
              <a:pPr algn="ctr"/>
              <a:r>
                <a:rPr lang="en-US" sz="1200" b="1" dirty="0"/>
                <a:t>https://www-nds.iaea.org/</a:t>
              </a:r>
            </a:p>
          </p:txBody>
        </p:sp>
        <p:pic>
          <p:nvPicPr>
            <p:cNvPr id="2052" name="Picture 4"/>
            <p:cNvPicPr>
              <a:picLocks noChangeAspect="1" noChangeArrowheads="1"/>
            </p:cNvPicPr>
            <p:nvPr/>
          </p:nvPicPr>
          <p:blipFill>
            <a:blip r:embed="rId3" cstate="print"/>
            <a:srcRect/>
            <a:stretch>
              <a:fillRect/>
            </a:stretch>
          </p:blipFill>
          <p:spPr bwMode="auto">
            <a:xfrm>
              <a:off x="4460971" y="914400"/>
              <a:ext cx="4683029" cy="3276600"/>
            </a:xfrm>
            <a:prstGeom prst="rect">
              <a:avLst/>
            </a:prstGeom>
            <a:noFill/>
            <a:ln w="9525">
              <a:solidFill>
                <a:schemeClr val="accent1"/>
              </a:solidFill>
              <a:miter lim="800000"/>
              <a:headEnd/>
              <a:tailEnd/>
            </a:ln>
          </p:spPr>
        </p:pic>
      </p:grpSp>
    </p:spTree>
    <p:extLst>
      <p:ext uri="{BB962C8B-B14F-4D97-AF65-F5344CB8AC3E}">
        <p14:creationId xmlns="" xmlns:p14="http://schemas.microsoft.com/office/powerpoint/2010/main" val="19159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20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p:cNvSpPr txBox="1">
            <a:spLocks noChangeArrowheads="1"/>
          </p:cNvSpPr>
          <p:nvPr/>
        </p:nvSpPr>
        <p:spPr bwMode="auto">
          <a:xfrm>
            <a:off x="228600" y="152400"/>
            <a:ext cx="838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rgbClr val="042B7F"/>
                </a:solidFill>
              </a:rPr>
              <a:t>USNDP Web Retrieval Statistics</a:t>
            </a:r>
            <a:endParaRPr lang="en-US" altLang="en-US" b="1" dirty="0">
              <a:solidFill>
                <a:srgbClr val="042B7F"/>
              </a:solidFill>
            </a:endParaRPr>
          </a:p>
        </p:txBody>
      </p:sp>
      <p:grpSp>
        <p:nvGrpSpPr>
          <p:cNvPr id="3" name="Group 2"/>
          <p:cNvGrpSpPr/>
          <p:nvPr/>
        </p:nvGrpSpPr>
        <p:grpSpPr>
          <a:xfrm>
            <a:off x="4800600" y="609600"/>
            <a:ext cx="4107321" cy="2731703"/>
            <a:chOff x="4800600" y="609600"/>
            <a:chExt cx="4107321" cy="2731703"/>
          </a:xfrm>
        </p:grpSpPr>
        <p:sp>
          <p:nvSpPr>
            <p:cNvPr id="2" name="TextBox 1"/>
            <p:cNvSpPr txBox="1"/>
            <p:nvPr/>
          </p:nvSpPr>
          <p:spPr>
            <a:xfrm>
              <a:off x="5219404" y="609600"/>
              <a:ext cx="3543524" cy="276999"/>
            </a:xfrm>
            <a:prstGeom prst="rect">
              <a:avLst/>
            </a:prstGeom>
            <a:noFill/>
          </p:spPr>
          <p:txBody>
            <a:bodyPr wrap="square" rtlCol="0">
              <a:spAutoFit/>
            </a:bodyPr>
            <a:lstStyle/>
            <a:p>
              <a:pPr algn="ctr"/>
              <a:r>
                <a:rPr lang="en-US" sz="1200" b="1" dirty="0" smtClean="0">
                  <a:solidFill>
                    <a:srgbClr val="042B7F"/>
                  </a:solidFill>
                </a:rPr>
                <a:t>Distribution of NNDC web visitors </a:t>
              </a:r>
              <a:endParaRPr lang="en-US" sz="1200" b="1" dirty="0">
                <a:solidFill>
                  <a:srgbClr val="042B7F"/>
                </a:solidFill>
              </a:endParaRPr>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00600" y="871359"/>
              <a:ext cx="4107321" cy="2469944"/>
            </a:xfrm>
            <a:prstGeom prst="rect">
              <a:avLst/>
            </a:prstGeom>
          </p:spPr>
        </p:pic>
      </p:grpSp>
      <p:pic>
        <p:nvPicPr>
          <p:cNvPr id="15" name="Picture 14" descr="disseminatino-2004-2015.png"/>
          <p:cNvPicPr>
            <a:picLocks noChangeAspect="1"/>
          </p:cNvPicPr>
          <p:nvPr/>
        </p:nvPicPr>
        <p:blipFill>
          <a:blip r:embed="rId4" cstate="print"/>
          <a:srcRect l="4178" t="9099" r="10870" b="3545"/>
          <a:stretch>
            <a:fillRect/>
          </a:stretch>
        </p:blipFill>
        <p:spPr>
          <a:xfrm>
            <a:off x="152400" y="990600"/>
            <a:ext cx="4067175" cy="3200400"/>
          </a:xfrm>
          <a:prstGeom prst="rect">
            <a:avLst/>
          </a:prstGeom>
        </p:spPr>
      </p:pic>
      <p:sp>
        <p:nvSpPr>
          <p:cNvPr id="1028" name="AutoShape 4" descr="https://mail.bnl.gov/OWA/attachment.ashx?id=RgAAAACPLDcCZ9LTEbLAAJAnRj%2biBwCXEUyRbh7TEbK7AJAnRj%2biAAABDNMOAADWV7oPX1J7TbTycatjHlvQAAAp5LhDAAAJ&amp;attcnt=1&amp;attid0=BAAAAAAA&amp;attcid0=862B0DFB-D5E2-4A0E-946B-CF1870467AB3%40bnl.gov"/>
          <p:cNvSpPr>
            <a:spLocks noChangeAspect="1" noChangeArrowheads="1"/>
          </p:cNvSpPr>
          <p:nvPr/>
        </p:nvSpPr>
        <p:spPr bwMode="auto">
          <a:xfrm>
            <a:off x="155575" y="-1881188"/>
            <a:ext cx="4495800" cy="3933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mail.bnl.gov/OWA/attachment.ashx?id=RgAAAACPLDcCZ9LTEbLAAJAnRj%2biBwCXEUyRbh7TEbK7AJAnRj%2biAAABDNMOAADWV7oPX1J7TbTycatjHlvQAAAp5LhDAAAJ&amp;attcnt=1&amp;attid0=BAAAAAAA&amp;attcid0=862B0DFB-D5E2-4A0E-946B-CF1870467AB3%40bnl.go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3886200" y="3733800"/>
            <a:ext cx="5116822" cy="2971800"/>
            <a:chOff x="3886200" y="3733800"/>
            <a:chExt cx="5116822" cy="2971800"/>
          </a:xfrm>
        </p:grpSpPr>
        <p:pic>
          <p:nvPicPr>
            <p:cNvPr id="1026" name="Picture 2" descr="C:\Users\raccoon\AppData\Local\Temp\realtotals-2015.png"/>
            <p:cNvPicPr>
              <a:picLocks noChangeAspect="1" noChangeArrowheads="1"/>
            </p:cNvPicPr>
            <p:nvPr/>
          </p:nvPicPr>
          <p:blipFill>
            <a:blip r:embed="rId5" cstate="print"/>
            <a:srcRect/>
            <a:stretch>
              <a:fillRect/>
            </a:stretch>
          </p:blipFill>
          <p:spPr bwMode="auto">
            <a:xfrm>
              <a:off x="3886200" y="3733800"/>
              <a:ext cx="5116822" cy="2971800"/>
            </a:xfrm>
            <a:prstGeom prst="rect">
              <a:avLst/>
            </a:prstGeom>
            <a:noFill/>
          </p:spPr>
        </p:pic>
        <p:sp>
          <p:nvSpPr>
            <p:cNvPr id="19" name="TextBox 18"/>
            <p:cNvSpPr txBox="1"/>
            <p:nvPr/>
          </p:nvSpPr>
          <p:spPr>
            <a:xfrm>
              <a:off x="4419600" y="3886200"/>
              <a:ext cx="3543524" cy="276999"/>
            </a:xfrm>
            <a:prstGeom prst="rect">
              <a:avLst/>
            </a:prstGeom>
            <a:noFill/>
          </p:spPr>
          <p:txBody>
            <a:bodyPr wrap="square" rtlCol="0">
              <a:spAutoFit/>
            </a:bodyPr>
            <a:lstStyle/>
            <a:p>
              <a:pPr algn="ctr"/>
              <a:r>
                <a:rPr lang="en-US" sz="1200" b="1" dirty="0" smtClean="0">
                  <a:solidFill>
                    <a:srgbClr val="042B7F"/>
                  </a:solidFill>
                </a:rPr>
                <a:t>NNDC retrievals per product</a:t>
              </a:r>
              <a:endParaRPr lang="en-US" sz="1200" b="1" dirty="0">
                <a:solidFill>
                  <a:srgbClr val="042B7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1"/>
          <p:cNvSpPr txBox="1">
            <a:spLocks noChangeArrowheads="1"/>
          </p:cNvSpPr>
          <p:nvPr/>
        </p:nvSpPr>
        <p:spPr bwMode="auto">
          <a:xfrm>
            <a:off x="224885" y="106839"/>
            <a:ext cx="27971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eaLnBrk="1" hangingPunct="1">
              <a:spcBef>
                <a:spcPct val="50000"/>
              </a:spcBef>
              <a:buClrTx/>
              <a:buSzTx/>
              <a:buFontTx/>
              <a:buNone/>
            </a:pPr>
            <a:r>
              <a:rPr lang="en-US" altLang="en-US" sz="2800" b="1" u="sng" dirty="0">
                <a:solidFill>
                  <a:srgbClr val="042B7F"/>
                </a:solidFill>
              </a:rPr>
              <a:t>NNDC Servers</a:t>
            </a:r>
          </a:p>
        </p:txBody>
      </p:sp>
      <p:grpSp>
        <p:nvGrpSpPr>
          <p:cNvPr id="3" name="Group 2"/>
          <p:cNvGrpSpPr/>
          <p:nvPr/>
        </p:nvGrpSpPr>
        <p:grpSpPr>
          <a:xfrm>
            <a:off x="2704560" y="84868"/>
            <a:ext cx="6405562" cy="6415087"/>
            <a:chOff x="2738438" y="119063"/>
            <a:chExt cx="6405562" cy="6415087"/>
          </a:xfrm>
        </p:grpSpPr>
        <p:pic>
          <p:nvPicPr>
            <p:cNvPr id="7171" name="Picture 20" descr="http://inspiramediagroup.com/wp-content/uploads/2014/04/PowerEdge-R220-rack-serv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32800"/>
            <a:stretch>
              <a:fillRect/>
            </a:stretch>
          </p:blipFill>
          <p:spPr bwMode="auto">
            <a:xfrm>
              <a:off x="3055938" y="2289175"/>
              <a:ext cx="2339975" cy="79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2" name="Picture 20" descr="http://inspiramediagroup.com/wp-content/uploads/2014/04/PowerEdge-R220-rack-serv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32800"/>
            <a:stretch>
              <a:fillRect/>
            </a:stretch>
          </p:blipFill>
          <p:spPr bwMode="auto">
            <a:xfrm>
              <a:off x="6175375" y="2238375"/>
              <a:ext cx="2339975" cy="79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20" descr="http://inspiramediagroup.com/wp-content/uploads/2014/04/PowerEdge-R220-rack-serv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32800"/>
            <a:stretch>
              <a:fillRect/>
            </a:stretch>
          </p:blipFill>
          <p:spPr bwMode="auto">
            <a:xfrm>
              <a:off x="4683125" y="3263900"/>
              <a:ext cx="2339975"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4" name="Picture 20" descr="http://inspiramediagroup.com/wp-content/uploads/2014/04/PowerEdge-R220-rack-serv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32800"/>
            <a:stretch>
              <a:fillRect/>
            </a:stretch>
          </p:blipFill>
          <p:spPr bwMode="auto">
            <a:xfrm>
              <a:off x="3170238" y="4716463"/>
              <a:ext cx="2339975"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5" name="Picture 20" descr="http://inspiramediagroup.com/wp-content/uploads/2014/04/PowerEdge-R220-rack-serv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32800"/>
            <a:stretch>
              <a:fillRect/>
            </a:stretch>
          </p:blipFill>
          <p:spPr bwMode="auto">
            <a:xfrm>
              <a:off x="6588125" y="4711700"/>
              <a:ext cx="2339975" cy="79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6" name="Rectangle 1"/>
            <p:cNvSpPr>
              <a:spLocks noChangeArrowheads="1"/>
            </p:cNvSpPr>
            <p:nvPr/>
          </p:nvSpPr>
          <p:spPr bwMode="auto">
            <a:xfrm>
              <a:off x="2798763" y="4310063"/>
              <a:ext cx="6107112" cy="238125"/>
            </a:xfrm>
            <a:prstGeom prst="rect">
              <a:avLst/>
            </a:prstGeom>
            <a:pattFill prst="horzBrick">
              <a:fgClr>
                <a:srgbClr val="C00000"/>
              </a:fgClr>
              <a:bgClr>
                <a:srgbClr val="FFCC99"/>
              </a:bgClr>
            </a:patt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spcBef>
                  <a:spcPct val="0"/>
                </a:spcBef>
                <a:buClrTx/>
                <a:buSzTx/>
                <a:buFontTx/>
                <a:buNone/>
              </a:pPr>
              <a:endParaRPr lang="en-US" altLang="en-US" sz="2800"/>
            </a:p>
          </p:txBody>
        </p:sp>
        <p:sp>
          <p:nvSpPr>
            <p:cNvPr id="7177" name="TextBox 2"/>
            <p:cNvSpPr txBox="1">
              <a:spLocks noChangeArrowheads="1"/>
            </p:cNvSpPr>
            <p:nvPr/>
          </p:nvSpPr>
          <p:spPr bwMode="auto">
            <a:xfrm>
              <a:off x="3106738" y="1951038"/>
              <a:ext cx="20843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000" b="1">
                  <a:solidFill>
                    <a:srgbClr val="042B7F"/>
                  </a:solidFill>
                </a:rPr>
                <a:t>Web Server #1</a:t>
              </a:r>
            </a:p>
          </p:txBody>
        </p:sp>
        <p:sp>
          <p:nvSpPr>
            <p:cNvPr id="7178" name="TextBox 25"/>
            <p:cNvSpPr txBox="1">
              <a:spLocks noChangeArrowheads="1"/>
            </p:cNvSpPr>
            <p:nvPr/>
          </p:nvSpPr>
          <p:spPr bwMode="auto">
            <a:xfrm>
              <a:off x="6253163" y="1951038"/>
              <a:ext cx="20843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000" b="1">
                  <a:solidFill>
                    <a:srgbClr val="042B7F"/>
                  </a:solidFill>
                </a:rPr>
                <a:t>Web Server #2</a:t>
              </a:r>
            </a:p>
          </p:txBody>
        </p:sp>
        <p:sp>
          <p:nvSpPr>
            <p:cNvPr id="7179" name="TextBox 26"/>
            <p:cNvSpPr txBox="1">
              <a:spLocks noChangeArrowheads="1"/>
            </p:cNvSpPr>
            <p:nvPr/>
          </p:nvSpPr>
          <p:spPr bwMode="auto">
            <a:xfrm>
              <a:off x="6781800" y="3248025"/>
              <a:ext cx="2362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000" b="1">
                  <a:solidFill>
                    <a:srgbClr val="042B7F"/>
                  </a:solidFill>
                </a:rPr>
                <a:t>Outside Database Server</a:t>
              </a:r>
            </a:p>
          </p:txBody>
        </p:sp>
        <p:sp>
          <p:nvSpPr>
            <p:cNvPr id="7180" name="TextBox 27"/>
            <p:cNvSpPr txBox="1">
              <a:spLocks noChangeArrowheads="1"/>
            </p:cNvSpPr>
            <p:nvPr/>
          </p:nvSpPr>
          <p:spPr bwMode="auto">
            <a:xfrm>
              <a:off x="6629400" y="5507038"/>
              <a:ext cx="2362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000" b="1">
                  <a:solidFill>
                    <a:srgbClr val="042B7F"/>
                  </a:solidFill>
                </a:rPr>
                <a:t>Inside Database Server</a:t>
              </a:r>
            </a:p>
          </p:txBody>
        </p:sp>
        <p:sp>
          <p:nvSpPr>
            <p:cNvPr id="7181" name="TextBox 28"/>
            <p:cNvSpPr txBox="1">
              <a:spLocks noChangeArrowheads="1"/>
            </p:cNvSpPr>
            <p:nvPr/>
          </p:nvSpPr>
          <p:spPr bwMode="auto">
            <a:xfrm>
              <a:off x="2738438" y="5518150"/>
              <a:ext cx="2998787"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000" b="1">
                  <a:solidFill>
                    <a:srgbClr val="042B7F"/>
                  </a:solidFill>
                </a:rPr>
                <a:t>Development &amp; Nuclear Data Sheets Server</a:t>
              </a:r>
            </a:p>
          </p:txBody>
        </p:sp>
        <p:cxnSp>
          <p:nvCxnSpPr>
            <p:cNvPr id="7182" name="Straight Arrow Connector 12"/>
            <p:cNvCxnSpPr>
              <a:cxnSpLocks noChangeShapeType="1"/>
              <a:stCxn id="7174" idx="0"/>
            </p:cNvCxnSpPr>
            <p:nvPr/>
          </p:nvCxnSpPr>
          <p:spPr bwMode="auto">
            <a:xfrm flipV="1">
              <a:off x="4340225" y="3119438"/>
              <a:ext cx="0" cy="1597025"/>
            </a:xfrm>
            <a:prstGeom prst="straightConnector1">
              <a:avLst/>
            </a:prstGeom>
            <a:noFill/>
            <a:ln w="38100" algn="ctr">
              <a:solidFill>
                <a:srgbClr val="00B050"/>
              </a:solidFill>
              <a:prstDash val="sysDash"/>
              <a:round/>
              <a:headEnd/>
              <a:tailEnd type="arrow" w="med" len="med"/>
            </a:ln>
            <a:extLst>
              <a:ext uri="{909E8E84-426E-40DD-AFC4-6F175D3DCCD1}">
                <a14:hiddenFill xmlns="" xmlns:a14="http://schemas.microsoft.com/office/drawing/2010/main">
                  <a:noFill/>
                </a14:hiddenFill>
              </a:ext>
            </a:extLst>
          </p:spPr>
        </p:cxnSp>
        <p:pic>
          <p:nvPicPr>
            <p:cNvPr id="7183" name="Picture 21" descr="C:\Program Files\Microsoft Office\MEDIA\CAGCAT10\j0195384.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13663" y="119063"/>
              <a:ext cx="1246187" cy="127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84" name="Freeform 5"/>
            <p:cNvSpPr>
              <a:spLocks/>
            </p:cNvSpPr>
            <p:nvPr/>
          </p:nvSpPr>
          <p:spPr bwMode="auto">
            <a:xfrm>
              <a:off x="5903913" y="658813"/>
              <a:ext cx="1936750" cy="503237"/>
            </a:xfrm>
            <a:custGeom>
              <a:avLst/>
              <a:gdLst>
                <a:gd name="T0" fmla="*/ 0 w 2674808"/>
                <a:gd name="T1" fmla="*/ 321517 h 502182"/>
                <a:gd name="T2" fmla="*/ 755197 w 2674808"/>
                <a:gd name="T3" fmla="*/ 78629 h 502182"/>
                <a:gd name="T4" fmla="*/ 1200039 w 2674808"/>
                <a:gd name="T5" fmla="*/ 450104 h 502182"/>
                <a:gd name="T6" fmla="*/ 1479358 w 2674808"/>
                <a:gd name="T7" fmla="*/ 464392 h 502182"/>
                <a:gd name="T8" fmla="*/ 1675916 w 2674808"/>
                <a:gd name="T9" fmla="*/ 121492 h 502182"/>
                <a:gd name="T10" fmla="*/ 1913855 w 2674808"/>
                <a:gd name="T11" fmla="*/ 7192 h 502182"/>
                <a:gd name="T12" fmla="*/ 1913855 w 2674808"/>
                <a:gd name="T13" fmla="*/ 21479 h 502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4808" h="502182">
                  <a:moveTo>
                    <a:pt x="0" y="321517"/>
                  </a:moveTo>
                  <a:cubicBezTo>
                    <a:pt x="383381" y="189357"/>
                    <a:pt x="766763" y="57198"/>
                    <a:pt x="1042988" y="78629"/>
                  </a:cubicBezTo>
                  <a:cubicBezTo>
                    <a:pt x="1319213" y="100060"/>
                    <a:pt x="1490663" y="385810"/>
                    <a:pt x="1657350" y="450104"/>
                  </a:cubicBezTo>
                  <a:cubicBezTo>
                    <a:pt x="1824037" y="514398"/>
                    <a:pt x="1933576" y="519161"/>
                    <a:pt x="2043113" y="464392"/>
                  </a:cubicBezTo>
                  <a:cubicBezTo>
                    <a:pt x="2152650" y="409623"/>
                    <a:pt x="2214563" y="197692"/>
                    <a:pt x="2314575" y="121492"/>
                  </a:cubicBezTo>
                  <a:cubicBezTo>
                    <a:pt x="2414587" y="45292"/>
                    <a:pt x="2588419" y="23861"/>
                    <a:pt x="2643188" y="7192"/>
                  </a:cubicBezTo>
                  <a:cubicBezTo>
                    <a:pt x="2697957" y="-9477"/>
                    <a:pt x="2670572" y="6001"/>
                    <a:pt x="2643188" y="21479"/>
                  </a:cubicBezTo>
                </a:path>
              </a:pathLst>
            </a:custGeom>
            <a:noFill/>
            <a:ln w="25400" cap="flat" cmpd="sng" algn="ctr">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89" name="TextBox 43"/>
            <p:cNvSpPr txBox="1">
              <a:spLocks noChangeArrowheads="1"/>
            </p:cNvSpPr>
            <p:nvPr/>
          </p:nvSpPr>
          <p:spPr bwMode="auto">
            <a:xfrm>
              <a:off x="4829175" y="992188"/>
              <a:ext cx="2084388" cy="400050"/>
            </a:xfrm>
            <a:prstGeom prst="rect">
              <a:avLst/>
            </a:prstGeom>
            <a:solidFill>
              <a:schemeClr val="bg1">
                <a:lumMod val="95000"/>
              </a:schemeClr>
            </a:solidFill>
            <a:ln>
              <a:solidFill>
                <a:srgbClr val="0070C0"/>
              </a:solidFill>
            </a:ln>
          </p:spPr>
          <p:txBody>
            <a:bodyPr>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1" hangingPunct="1">
                <a:defRPr/>
              </a:pPr>
              <a:r>
                <a:rPr lang="en-US" altLang="en-US" sz="2000" b="1" dirty="0" smtClean="0">
                  <a:solidFill>
                    <a:srgbClr val="042B7F"/>
                  </a:solidFill>
                  <a:cs typeface="+mn-cs"/>
                </a:rPr>
                <a:t>Load Balancer</a:t>
              </a:r>
            </a:p>
          </p:txBody>
        </p:sp>
        <p:cxnSp>
          <p:nvCxnSpPr>
            <p:cNvPr id="7186" name="Straight Arrow Connector 7"/>
            <p:cNvCxnSpPr>
              <a:cxnSpLocks noChangeShapeType="1"/>
            </p:cNvCxnSpPr>
            <p:nvPr/>
          </p:nvCxnSpPr>
          <p:spPr bwMode="auto">
            <a:xfrm flipH="1">
              <a:off x="5153025" y="1395413"/>
              <a:ext cx="714375" cy="555625"/>
            </a:xfrm>
            <a:prstGeom prst="straightConnector1">
              <a:avLst/>
            </a:prstGeom>
            <a:noFill/>
            <a:ln w="25400" algn="ctr">
              <a:solidFill>
                <a:srgbClr val="042B7F"/>
              </a:solidFill>
              <a:round/>
              <a:headEnd/>
              <a:tailEnd type="arrow" w="med" len="med"/>
            </a:ln>
          </p:spPr>
        </p:cxnSp>
        <p:cxnSp>
          <p:nvCxnSpPr>
            <p:cNvPr id="7187" name="Straight Arrow Connector 29"/>
            <p:cNvCxnSpPr>
              <a:cxnSpLocks noChangeShapeType="1"/>
              <a:stCxn id="7189" idx="2"/>
            </p:cNvCxnSpPr>
            <p:nvPr/>
          </p:nvCxnSpPr>
          <p:spPr bwMode="auto">
            <a:xfrm>
              <a:off x="5872163" y="1392238"/>
              <a:ext cx="604837" cy="558800"/>
            </a:xfrm>
            <a:prstGeom prst="straightConnector1">
              <a:avLst/>
            </a:prstGeom>
            <a:noFill/>
            <a:ln w="25400" algn="ctr">
              <a:solidFill>
                <a:srgbClr val="042B7F"/>
              </a:solidFill>
              <a:round/>
              <a:headEnd/>
              <a:tailEnd type="arrow" w="med" len="med"/>
            </a:ln>
          </p:spPr>
        </p:cxnSp>
        <p:cxnSp>
          <p:nvCxnSpPr>
            <p:cNvPr id="7188" name="Straight Arrow Connector 32"/>
            <p:cNvCxnSpPr>
              <a:cxnSpLocks noChangeShapeType="1"/>
            </p:cNvCxnSpPr>
            <p:nvPr/>
          </p:nvCxnSpPr>
          <p:spPr bwMode="auto">
            <a:xfrm flipH="1">
              <a:off x="6096000" y="2947988"/>
              <a:ext cx="157163" cy="342900"/>
            </a:xfrm>
            <a:prstGeom prst="straightConnector1">
              <a:avLst/>
            </a:prstGeom>
            <a:noFill/>
            <a:ln w="25400" algn="ctr">
              <a:solidFill>
                <a:srgbClr val="042B7F"/>
              </a:solidFill>
              <a:round/>
              <a:headEnd/>
              <a:tailEnd type="arrow" w="med" len="med"/>
            </a:ln>
          </p:spPr>
        </p:cxnSp>
        <p:cxnSp>
          <p:nvCxnSpPr>
            <p:cNvPr id="2" name="Straight Arrow Connector 33"/>
            <p:cNvCxnSpPr>
              <a:cxnSpLocks noChangeShapeType="1"/>
            </p:cNvCxnSpPr>
            <p:nvPr/>
          </p:nvCxnSpPr>
          <p:spPr bwMode="auto">
            <a:xfrm>
              <a:off x="5208588" y="3011488"/>
              <a:ext cx="331787" cy="279400"/>
            </a:xfrm>
            <a:prstGeom prst="straightConnector1">
              <a:avLst/>
            </a:prstGeom>
            <a:noFill/>
            <a:ln w="25400" algn="ctr">
              <a:solidFill>
                <a:srgbClr val="042B7F"/>
              </a:solidFill>
              <a:round/>
              <a:headEnd/>
              <a:tailEnd type="arrow" w="med" len="med"/>
            </a:ln>
          </p:spPr>
        </p:cxnSp>
        <p:cxnSp>
          <p:nvCxnSpPr>
            <p:cNvPr id="7190" name="Straight Arrow Connector 38"/>
            <p:cNvCxnSpPr>
              <a:cxnSpLocks noChangeShapeType="1"/>
            </p:cNvCxnSpPr>
            <p:nvPr/>
          </p:nvCxnSpPr>
          <p:spPr bwMode="auto">
            <a:xfrm>
              <a:off x="5600700" y="5110163"/>
              <a:ext cx="823913" cy="0"/>
            </a:xfrm>
            <a:prstGeom prst="straightConnector1">
              <a:avLst/>
            </a:prstGeom>
            <a:noFill/>
            <a:ln w="25400" algn="ctr">
              <a:solidFill>
                <a:srgbClr val="042B7F"/>
              </a:solidFill>
              <a:round/>
              <a:headEnd/>
              <a:tailEnd type="arrow" w="med" len="med"/>
            </a:ln>
          </p:spPr>
        </p:cxnSp>
        <p:cxnSp>
          <p:nvCxnSpPr>
            <p:cNvPr id="7191" name="Straight Arrow Connector 12"/>
            <p:cNvCxnSpPr>
              <a:cxnSpLocks noChangeShapeType="1"/>
            </p:cNvCxnSpPr>
            <p:nvPr/>
          </p:nvCxnSpPr>
          <p:spPr bwMode="auto">
            <a:xfrm flipV="1">
              <a:off x="5208588" y="2546350"/>
              <a:ext cx="1098550" cy="0"/>
            </a:xfrm>
            <a:prstGeom prst="straightConnector1">
              <a:avLst/>
            </a:prstGeom>
            <a:noFill/>
            <a:ln w="38100" algn="ctr">
              <a:solidFill>
                <a:srgbClr val="00B050"/>
              </a:solidFill>
              <a:prstDash val="sysDash"/>
              <a:round/>
              <a:headEnd/>
              <a:tailEnd type="arrow" w="med" len="med"/>
            </a:ln>
            <a:extLst>
              <a:ext uri="{909E8E84-426E-40DD-AFC4-6F175D3DCCD1}">
                <a14:hiddenFill xmlns="" xmlns:a14="http://schemas.microsoft.com/office/drawing/2010/main">
                  <a:noFill/>
                </a14:hiddenFill>
              </a:ext>
            </a:extLst>
          </p:spPr>
        </p:cxnSp>
        <p:cxnSp>
          <p:nvCxnSpPr>
            <p:cNvPr id="7192" name="Straight Arrow Connector 12"/>
            <p:cNvCxnSpPr>
              <a:cxnSpLocks noChangeShapeType="1"/>
            </p:cNvCxnSpPr>
            <p:nvPr/>
          </p:nvCxnSpPr>
          <p:spPr bwMode="auto">
            <a:xfrm flipH="1" flipV="1">
              <a:off x="6064250" y="4060825"/>
              <a:ext cx="1052513" cy="725488"/>
            </a:xfrm>
            <a:prstGeom prst="straightConnector1">
              <a:avLst/>
            </a:prstGeom>
            <a:noFill/>
            <a:ln w="38100" algn="ctr">
              <a:solidFill>
                <a:srgbClr val="00B050"/>
              </a:solidFill>
              <a:prstDash val="sysDash"/>
              <a:round/>
              <a:headEnd/>
              <a:tailEnd type="arrow" w="med" len="med"/>
            </a:ln>
            <a:extLst>
              <a:ext uri="{909E8E84-426E-40DD-AFC4-6F175D3DCCD1}">
                <a14:hiddenFill xmlns="" xmlns:a14="http://schemas.microsoft.com/office/drawing/2010/main">
                  <a:noFill/>
                </a14:hiddenFill>
              </a:ext>
            </a:extLst>
          </p:spPr>
        </p:cxnSp>
      </p:grpSp>
      <p:sp>
        <p:nvSpPr>
          <p:cNvPr id="7193" name="TextBox 23"/>
          <p:cNvSpPr txBox="1">
            <a:spLocks noChangeArrowheads="1"/>
          </p:cNvSpPr>
          <p:nvPr/>
        </p:nvSpPr>
        <p:spPr bwMode="auto">
          <a:xfrm>
            <a:off x="134937" y="747852"/>
            <a:ext cx="406901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r>
              <a:rPr lang="en-US" altLang="en-US" sz="2000" dirty="0"/>
              <a:t>5 Dell </a:t>
            </a:r>
            <a:r>
              <a:rPr lang="en-US" altLang="en-US" sz="2000" dirty="0" smtClean="0"/>
              <a:t>Servers </a:t>
            </a:r>
          </a:p>
          <a:p>
            <a:pPr eaLnBrk="1" hangingPunct="1"/>
            <a:r>
              <a:rPr lang="en-US" altLang="en-US" sz="2000" dirty="0" smtClean="0"/>
              <a:t>Intel Xeon</a:t>
            </a:r>
            <a:r>
              <a:rPr lang="en-US" altLang="en-US" sz="2000" dirty="0"/>
              <a:t> </a:t>
            </a:r>
            <a:r>
              <a:rPr lang="en-US" altLang="en-US" sz="2000" dirty="0" smtClean="0"/>
              <a:t>Dual 2.9 </a:t>
            </a:r>
            <a:r>
              <a:rPr lang="en-US" altLang="en-US" sz="2000" dirty="0"/>
              <a:t>MHz 8 core</a:t>
            </a:r>
          </a:p>
          <a:p>
            <a:pPr eaLnBrk="1" hangingPunct="1"/>
            <a:r>
              <a:rPr lang="en-US" altLang="en-US" sz="2000" dirty="0"/>
              <a:t>128 </a:t>
            </a:r>
            <a:r>
              <a:rPr lang="en-US" altLang="en-US" sz="2000" dirty="0" smtClean="0"/>
              <a:t>GB </a:t>
            </a:r>
            <a:r>
              <a:rPr lang="en-US" altLang="en-US" sz="2000" dirty="0"/>
              <a:t>RAM</a:t>
            </a:r>
          </a:p>
          <a:p>
            <a:pPr eaLnBrk="1" hangingPunct="1"/>
            <a:r>
              <a:rPr lang="en-US" altLang="en-US" sz="2000" dirty="0"/>
              <a:t>About $20K </a:t>
            </a:r>
            <a:r>
              <a:rPr lang="en-US" altLang="en-US" sz="2000" dirty="0" smtClean="0"/>
              <a:t>each</a:t>
            </a:r>
          </a:p>
          <a:p>
            <a:pPr eaLnBrk="1" hangingPunct="1"/>
            <a:r>
              <a:rPr lang="en-US" altLang="en-US" sz="2000" dirty="0" smtClean="0"/>
              <a:t>Dissemination and</a:t>
            </a:r>
          </a:p>
          <a:p>
            <a:pPr eaLnBrk="1" hangingPunct="1"/>
            <a:r>
              <a:rPr lang="en-US" altLang="en-US" sz="2000" dirty="0" smtClean="0"/>
              <a:t>Archival.</a:t>
            </a:r>
            <a:endParaRPr lang="en-US" altLang="en-US" sz="2000" dirty="0"/>
          </a:p>
        </p:txBody>
      </p:sp>
      <p:sp>
        <p:nvSpPr>
          <p:cNvPr id="7194" name="TextBox 50"/>
          <p:cNvSpPr txBox="1">
            <a:spLocks noChangeArrowheads="1"/>
          </p:cNvSpPr>
          <p:nvPr/>
        </p:nvSpPr>
        <p:spPr bwMode="auto">
          <a:xfrm>
            <a:off x="0" y="2736914"/>
            <a:ext cx="3017837"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r>
              <a:rPr lang="en-US" altLang="en-US" sz="2000" dirty="0"/>
              <a:t>Made possible </a:t>
            </a:r>
            <a:r>
              <a:rPr lang="en-US" altLang="en-US" sz="2000" dirty="0" smtClean="0"/>
              <a:t>by:</a:t>
            </a:r>
          </a:p>
          <a:p>
            <a:pPr marL="342900" indent="-342900" eaLnBrk="1" hangingPunct="1">
              <a:buFont typeface="Arial" panose="020B0604020202020204" pitchFamily="34" charset="0"/>
              <a:buChar char="•"/>
            </a:pPr>
            <a:r>
              <a:rPr lang="en-US" altLang="en-US" sz="2000" dirty="0" smtClean="0"/>
              <a:t>$</a:t>
            </a:r>
            <a:r>
              <a:rPr lang="en-US" altLang="en-US" sz="2000" dirty="0"/>
              <a:t>150K CE DoE grants in 2003, 2008, 2013</a:t>
            </a:r>
          </a:p>
          <a:p>
            <a:pPr marL="171450" indent="-171450" eaLnBrk="1" hangingPunct="1">
              <a:buFont typeface="Arial" panose="020B0604020202020204" pitchFamily="34" charset="0"/>
              <a:buChar char="•"/>
            </a:pPr>
            <a:endParaRPr lang="en-US" altLang="en-US" sz="2000" dirty="0"/>
          </a:p>
          <a:p>
            <a:pPr marL="342900" indent="-342900" eaLnBrk="1" hangingPunct="1">
              <a:buFont typeface="Arial" panose="020B0604020202020204" pitchFamily="34" charset="0"/>
              <a:buChar char="•"/>
            </a:pPr>
            <a:r>
              <a:rPr lang="en-US" altLang="en-US" sz="2000" dirty="0" smtClean="0"/>
              <a:t>BNL’s ITD support</a:t>
            </a:r>
            <a:endParaRPr lang="en-US" altLang="en-US" sz="2000" dirty="0"/>
          </a:p>
        </p:txBody>
      </p:sp>
      <p:sp>
        <p:nvSpPr>
          <p:cNvPr id="27" name="TextBox 50"/>
          <p:cNvSpPr txBox="1">
            <a:spLocks noChangeArrowheads="1"/>
          </p:cNvSpPr>
          <p:nvPr/>
        </p:nvSpPr>
        <p:spPr bwMode="auto">
          <a:xfrm>
            <a:off x="0" y="4953000"/>
            <a:ext cx="347999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r>
              <a:rPr lang="en-US" altLang="en-US" sz="2000" dirty="0" smtClean="0"/>
              <a:t>Ramon </a:t>
            </a:r>
            <a:r>
              <a:rPr lang="en-US" altLang="en-US" sz="2000" dirty="0" err="1" smtClean="0"/>
              <a:t>Arcilla</a:t>
            </a:r>
            <a:r>
              <a:rPr lang="en-US" altLang="en-US" sz="2000" dirty="0" smtClean="0"/>
              <a:t>, admin.</a:t>
            </a:r>
          </a:p>
          <a:p>
            <a:pPr eaLnBrk="1" hangingPunct="1"/>
            <a:r>
              <a:rPr lang="en-US" altLang="en-US" sz="2000" dirty="0" smtClean="0"/>
              <a:t>Tim Johnson, webmaster</a:t>
            </a:r>
          </a:p>
          <a:p>
            <a:pPr eaLnBrk="1" hangingPunct="1"/>
            <a:r>
              <a:rPr lang="en-US" altLang="en-US" sz="2000" dirty="0" smtClean="0"/>
              <a:t>Programmers:</a:t>
            </a:r>
          </a:p>
          <a:p>
            <a:pPr eaLnBrk="1" hangingPunct="1"/>
            <a:r>
              <a:rPr lang="en-US" altLang="en-US" sz="2000" dirty="0" smtClean="0"/>
              <a:t>T. Johnson, B. </a:t>
            </a:r>
            <a:r>
              <a:rPr lang="en-US" altLang="en-US" sz="2000" dirty="0" err="1" smtClean="0"/>
              <a:t>Pritychenko</a:t>
            </a:r>
            <a:r>
              <a:rPr lang="en-US" altLang="en-US" sz="2000" dirty="0" smtClean="0"/>
              <a:t>, A. Sonzogni, V. </a:t>
            </a:r>
            <a:r>
              <a:rPr lang="en-US" altLang="en-US" sz="2000" dirty="0" err="1" smtClean="0"/>
              <a:t>Zerkin</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3" grpId="0"/>
      <p:bldP spid="7194"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533400" y="4114800"/>
            <a:ext cx="15240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err="1" smtClean="0">
                <a:solidFill>
                  <a:srgbClr val="042B7F"/>
                </a:solidFill>
              </a:rPr>
              <a:t>NuDat</a:t>
            </a:r>
            <a:r>
              <a:rPr lang="en-US" altLang="en-US" b="1" dirty="0" smtClean="0">
                <a:solidFill>
                  <a:srgbClr val="042B7F"/>
                </a:solidFill>
              </a:rPr>
              <a:t>, the friendly face of ENSDF</a:t>
            </a:r>
            <a:endParaRPr lang="en-US" altLang="en-US" b="1" dirty="0">
              <a:solidFill>
                <a:srgbClr val="042B7F"/>
              </a:solidFill>
            </a:endParaRPr>
          </a:p>
        </p:txBody>
      </p:sp>
      <p:pic>
        <p:nvPicPr>
          <p:cNvPr id="1028" name="Picture 4" descr="http://www.nndc.bnl.gov/ton.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414337"/>
            <a:ext cx="3743325" cy="2590800"/>
          </a:xfrm>
          <a:prstGeom prst="rect">
            <a:avLst/>
          </a:prstGeom>
          <a:noFill/>
          <a:ln w="25400">
            <a:solidFill>
              <a:srgbClr val="042B7F"/>
            </a:solidFill>
          </a:ln>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267200" y="76200"/>
            <a:ext cx="3962400" cy="830997"/>
          </a:xfrm>
          <a:prstGeom prst="rect">
            <a:avLst/>
          </a:prstGeom>
          <a:noFill/>
        </p:spPr>
        <p:txBody>
          <a:bodyPr wrap="square" rtlCol="0">
            <a:spAutoFit/>
          </a:bodyPr>
          <a:lstStyle/>
          <a:p>
            <a:r>
              <a:rPr lang="en-US" sz="2400" b="1" dirty="0" smtClean="0">
                <a:solidFill>
                  <a:srgbClr val="042B7F"/>
                </a:solidFill>
              </a:rPr>
              <a:t>Access to USNDP databases and products</a:t>
            </a:r>
            <a:endParaRPr lang="en-US" sz="2400" b="1" dirty="0">
              <a:solidFill>
                <a:srgbClr val="042B7F"/>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35818" y="1143000"/>
            <a:ext cx="6608182" cy="56040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8509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7391400" y="0"/>
            <a:ext cx="1752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eaLnBrk="1" hangingPunct="1">
              <a:spcBef>
                <a:spcPct val="50000"/>
              </a:spcBef>
              <a:buClrTx/>
              <a:buSzTx/>
              <a:buFontTx/>
              <a:buNone/>
            </a:pPr>
            <a:r>
              <a:rPr lang="en-US" altLang="en-US" sz="2800" b="1" u="sng" dirty="0" smtClean="0">
                <a:solidFill>
                  <a:srgbClr val="042B7F"/>
                </a:solidFill>
              </a:rPr>
              <a:t>Another Example</a:t>
            </a:r>
            <a:endParaRPr lang="en-US" altLang="en-US" sz="2800" b="1" u="sng" dirty="0">
              <a:solidFill>
                <a:srgbClr val="042B7F"/>
              </a:solidFill>
            </a:endParaRPr>
          </a:p>
        </p:txBody>
      </p:sp>
      <p:pic>
        <p:nvPicPr>
          <p:cNvPr id="1026" name="Picture 2"/>
          <p:cNvPicPr>
            <a:picLocks noChangeAspect="1" noChangeArrowheads="1"/>
          </p:cNvPicPr>
          <p:nvPr/>
        </p:nvPicPr>
        <p:blipFill>
          <a:blip r:embed="rId2" cstate="print"/>
          <a:srcRect/>
          <a:stretch>
            <a:fillRect/>
          </a:stretch>
        </p:blipFill>
        <p:spPr bwMode="auto">
          <a:xfrm>
            <a:off x="0" y="0"/>
            <a:ext cx="6980260" cy="3200400"/>
          </a:xfrm>
          <a:prstGeom prst="rect">
            <a:avLst/>
          </a:prstGeom>
          <a:noFill/>
          <a:ln w="9525">
            <a:solidFill>
              <a:schemeClr val="accent1"/>
            </a:solidFill>
            <a:miter lim="800000"/>
            <a:headEnd/>
            <a:tailEnd/>
          </a:ln>
        </p:spPr>
      </p:pic>
      <p:grpSp>
        <p:nvGrpSpPr>
          <p:cNvPr id="9" name="Group 8"/>
          <p:cNvGrpSpPr/>
          <p:nvPr/>
        </p:nvGrpSpPr>
        <p:grpSpPr>
          <a:xfrm>
            <a:off x="228600" y="3352800"/>
            <a:ext cx="4114800" cy="2371725"/>
            <a:chOff x="228600" y="3505200"/>
            <a:chExt cx="4114800" cy="2371725"/>
          </a:xfrm>
        </p:grpSpPr>
        <p:pic>
          <p:nvPicPr>
            <p:cNvPr id="1027" name="Picture 3"/>
            <p:cNvPicPr>
              <a:picLocks noChangeAspect="1" noChangeArrowheads="1"/>
            </p:cNvPicPr>
            <p:nvPr/>
          </p:nvPicPr>
          <p:blipFill>
            <a:blip r:embed="rId3" cstate="print"/>
            <a:srcRect/>
            <a:stretch>
              <a:fillRect/>
            </a:stretch>
          </p:blipFill>
          <p:spPr bwMode="auto">
            <a:xfrm>
              <a:off x="228600" y="3962400"/>
              <a:ext cx="4105275" cy="1914525"/>
            </a:xfrm>
            <a:prstGeom prst="rect">
              <a:avLst/>
            </a:prstGeom>
            <a:noFill/>
            <a:ln w="9525">
              <a:solidFill>
                <a:schemeClr val="accent1"/>
              </a:solidFill>
              <a:miter lim="800000"/>
              <a:headEnd/>
              <a:tailEnd/>
            </a:ln>
          </p:spPr>
        </p:pic>
        <p:sp>
          <p:nvSpPr>
            <p:cNvPr id="6" name="TextBox 5"/>
            <p:cNvSpPr txBox="1"/>
            <p:nvPr/>
          </p:nvSpPr>
          <p:spPr>
            <a:xfrm>
              <a:off x="228600" y="3505200"/>
              <a:ext cx="1524000" cy="400110"/>
            </a:xfrm>
            <a:prstGeom prst="rect">
              <a:avLst/>
            </a:prstGeom>
            <a:noFill/>
            <a:ln>
              <a:solidFill>
                <a:schemeClr val="accent1"/>
              </a:solidFill>
            </a:ln>
          </p:spPr>
          <p:txBody>
            <a:bodyPr wrap="square" rtlCol="0">
              <a:spAutoFit/>
            </a:bodyPr>
            <a:lstStyle/>
            <a:p>
              <a:r>
                <a:rPr lang="en-US" sz="2000" dirty="0" smtClean="0">
                  <a:solidFill>
                    <a:srgbClr val="042B7F"/>
                  </a:solidFill>
                </a:rPr>
                <a:t>On page 10</a:t>
              </a:r>
              <a:endParaRPr lang="en-US" sz="2000" dirty="0">
                <a:solidFill>
                  <a:srgbClr val="042B7F"/>
                </a:solidFill>
              </a:endParaRPr>
            </a:p>
          </p:txBody>
        </p:sp>
        <p:sp>
          <p:nvSpPr>
            <p:cNvPr id="8" name="Rounded Rectangle 7"/>
            <p:cNvSpPr/>
            <p:nvPr/>
          </p:nvSpPr>
          <p:spPr bwMode="auto">
            <a:xfrm>
              <a:off x="304800" y="4876800"/>
              <a:ext cx="4038600" cy="457200"/>
            </a:xfrm>
            <a:prstGeom prst="roundRect">
              <a:avLst/>
            </a:prstGeom>
            <a:noFill/>
            <a:ln w="508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grpSp>
      <p:grpSp>
        <p:nvGrpSpPr>
          <p:cNvPr id="12" name="Group 11"/>
          <p:cNvGrpSpPr/>
          <p:nvPr/>
        </p:nvGrpSpPr>
        <p:grpSpPr>
          <a:xfrm>
            <a:off x="4191000" y="3429000"/>
            <a:ext cx="4800600" cy="3224227"/>
            <a:chOff x="4343400" y="3633773"/>
            <a:chExt cx="4800600" cy="3224227"/>
          </a:xfrm>
        </p:grpSpPr>
        <p:pic>
          <p:nvPicPr>
            <p:cNvPr id="1028" name="Picture 4"/>
            <p:cNvPicPr>
              <a:picLocks noChangeAspect="1" noChangeArrowheads="1"/>
            </p:cNvPicPr>
            <p:nvPr/>
          </p:nvPicPr>
          <p:blipFill>
            <a:blip r:embed="rId4" cstate="print"/>
            <a:srcRect/>
            <a:stretch>
              <a:fillRect/>
            </a:stretch>
          </p:blipFill>
          <p:spPr bwMode="auto">
            <a:xfrm>
              <a:off x="4857750" y="3633773"/>
              <a:ext cx="4286250" cy="3224227"/>
            </a:xfrm>
            <a:prstGeom prst="rect">
              <a:avLst/>
            </a:prstGeom>
            <a:noFill/>
            <a:ln w="50800">
              <a:solidFill>
                <a:srgbClr val="FFFF00"/>
              </a:solidFill>
              <a:miter lim="800000"/>
              <a:headEnd/>
              <a:tailEnd/>
            </a:ln>
          </p:spPr>
        </p:pic>
        <p:cxnSp>
          <p:nvCxnSpPr>
            <p:cNvPr id="11" name="Straight Arrow Connector 10"/>
            <p:cNvCxnSpPr>
              <a:stCxn id="8" idx="3"/>
            </p:cNvCxnSpPr>
            <p:nvPr/>
          </p:nvCxnSpPr>
          <p:spPr bwMode="auto">
            <a:xfrm>
              <a:off x="4343400" y="4953000"/>
              <a:ext cx="457200" cy="0"/>
            </a:xfrm>
            <a:prstGeom prst="straightConnector1">
              <a:avLst/>
            </a:prstGeom>
            <a:solidFill>
              <a:schemeClr val="accent1"/>
            </a:solidFill>
            <a:ln w="50800" cap="flat" cmpd="sng" algn="ctr">
              <a:solidFill>
                <a:srgbClr val="FFFF00"/>
              </a:solidFill>
              <a:prstDash val="solid"/>
              <a:round/>
              <a:headEnd type="none" w="med" len="med"/>
              <a:tailEnd type="arrow"/>
            </a:ln>
            <a:effectLst/>
          </p:spPr>
        </p:cxnSp>
      </p:grpSp>
      <p:sp>
        <p:nvSpPr>
          <p:cNvPr id="13" name="TextBox 12"/>
          <p:cNvSpPr txBox="1"/>
          <p:nvPr/>
        </p:nvSpPr>
        <p:spPr>
          <a:xfrm>
            <a:off x="228600" y="5943600"/>
            <a:ext cx="4191000" cy="707886"/>
          </a:xfrm>
          <a:prstGeom prst="rect">
            <a:avLst/>
          </a:prstGeom>
          <a:solidFill>
            <a:srgbClr val="FFFF00"/>
          </a:solidFill>
          <a:ln>
            <a:solidFill>
              <a:srgbClr val="9900CC"/>
            </a:solidFill>
          </a:ln>
        </p:spPr>
        <p:txBody>
          <a:bodyPr wrap="square" rtlCol="0">
            <a:spAutoFit/>
          </a:bodyPr>
          <a:lstStyle/>
          <a:p>
            <a:r>
              <a:rPr lang="en-US" sz="2000" dirty="0" smtClean="0"/>
              <a:t>In 2015 LOGFT was redone to conform with cyber-security audit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fade">
                                      <p:cBhvr>
                                        <p:cTn id="17" dur="2000"/>
                                        <p:tgtEl>
                                          <p:spTgt spid="1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theme/theme1.xml><?xml version="1.0" encoding="utf-8"?>
<a:theme xmlns:a="http://schemas.openxmlformats.org/drawingml/2006/main" name="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5466</TotalTime>
  <Words>652</Words>
  <Application>Microsoft Office PowerPoint</Application>
  <PresentationFormat>On-screen Show (4:3)</PresentationFormat>
  <Paragraphs>156</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 Presentation</vt:lpstr>
      <vt:lpstr>USNDP Dissemination</vt:lpstr>
      <vt:lpstr>Slide 2</vt:lpstr>
      <vt:lpstr>Slide 3</vt:lpstr>
      <vt:lpstr>Slide 4</vt:lpstr>
      <vt:lpstr>Slide 5</vt:lpstr>
      <vt:lpstr>Slide 6</vt:lpstr>
      <vt:lpstr>Slide 7</vt:lpstr>
      <vt:lpstr>Slide 8</vt:lpstr>
      <vt:lpstr>Slide 9</vt:lpstr>
      <vt:lpstr>GForge site: collaborative environment for nuclear data development. (“Facebook” of nuclear data)</vt:lpstr>
      <vt:lpstr>Slide 11</vt:lpstr>
      <vt:lpstr>Slide 12</vt:lpstr>
      <vt:lpstr>Slide 13</vt:lpstr>
      <vt:lpstr>Slide 14</vt:lpstr>
      <vt:lpstr>Slide 15</vt:lpstr>
      <vt:lpstr>LBNL Dissemination Site (http://ie.lbl.gov/toi/) </vt:lpstr>
      <vt:lpstr>Slide 17</vt:lpstr>
      <vt:lpstr>Slide 18</vt:lpstr>
    </vt:vector>
  </TitlesOfParts>
  <Company>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raccoon</cp:lastModifiedBy>
  <cp:revision>367</cp:revision>
  <cp:lastPrinted>2007-07-02T19:06:14Z</cp:lastPrinted>
  <dcterms:created xsi:type="dcterms:W3CDTF">2007-06-28T20:22:43Z</dcterms:created>
  <dcterms:modified xsi:type="dcterms:W3CDTF">2015-11-04T17:15:33Z</dcterms:modified>
</cp:coreProperties>
</file>