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p:nvPr>
            <p:ph type="sldImg"/>
          </p:nvPr>
        </p:nvSpPr>
        <p:spPr>
          <a:xfrm>
            <a:off x="1143000" y="685800"/>
            <a:ext cx="4572000" cy="3429000"/>
          </a:xfrm>
          <a:prstGeom prst="rect">
            <a:avLst/>
          </a:prstGeom>
        </p:spPr>
        <p:txBody>
          <a:bodyPr/>
          <a:lstStyle/>
          <a:p>
            <a:pPr/>
          </a:p>
        </p:txBody>
      </p:sp>
      <p:sp>
        <p:nvSpPr>
          <p:cNvPr id="180" name="Shape 18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Slide">
    <p:spTree>
      <p:nvGrpSpPr>
        <p:cNvPr id="1" name=""/>
        <p:cNvGrpSpPr/>
        <p:nvPr/>
      </p:nvGrpSpPr>
      <p:grpSpPr>
        <a:xfrm>
          <a:off x="0" y="0"/>
          <a:ext cx="0" cy="0"/>
          <a:chOff x="0" y="0"/>
          <a:chExt cx="0" cy="0"/>
        </a:xfrm>
      </p:grpSpPr>
      <p:pic>
        <p:nvPicPr>
          <p:cNvPr id="15" name="image1.pdf" descr="LANL_80%.eps"/>
          <p:cNvPicPr>
            <a:picLocks noChangeAspect="1"/>
          </p:cNvPicPr>
          <p:nvPr/>
        </p:nvPicPr>
        <p:blipFill>
          <a:blip r:embed="rId2">
            <a:extLst/>
          </a:blip>
          <a:srcRect l="0" t="0" r="0" b="13260"/>
          <a:stretch>
            <a:fillRect/>
          </a:stretch>
        </p:blipFill>
        <p:spPr>
          <a:xfrm>
            <a:off x="1635649" y="6357861"/>
            <a:ext cx="1048741" cy="424578"/>
          </a:xfrm>
          <a:prstGeom prst="rect">
            <a:avLst/>
          </a:prstGeom>
          <a:ln w="12700">
            <a:miter lim="400000"/>
          </a:ln>
        </p:spPr>
      </p:pic>
      <p:pic>
        <p:nvPicPr>
          <p:cNvPr id="16" name="image2.png"/>
          <p:cNvPicPr>
            <a:picLocks noChangeAspect="1"/>
          </p:cNvPicPr>
          <p:nvPr/>
        </p:nvPicPr>
        <p:blipFill>
          <a:blip r:embed="rId3">
            <a:extLst/>
          </a:blip>
          <a:stretch>
            <a:fillRect/>
          </a:stretch>
        </p:blipFill>
        <p:spPr>
          <a:xfrm>
            <a:off x="6773509" y="6441418"/>
            <a:ext cx="2164832" cy="364860"/>
          </a:xfrm>
          <a:prstGeom prst="rect">
            <a:avLst/>
          </a:prstGeom>
          <a:ln w="12700">
            <a:miter lim="400000"/>
          </a:ln>
        </p:spPr>
      </p:pic>
      <p:pic>
        <p:nvPicPr>
          <p:cNvPr id="17" name="image3.png"/>
          <p:cNvPicPr>
            <a:picLocks noChangeAspect="1"/>
          </p:cNvPicPr>
          <p:nvPr/>
        </p:nvPicPr>
        <p:blipFill>
          <a:blip r:embed="rId4">
            <a:extLst/>
          </a:blip>
          <a:stretch>
            <a:fillRect/>
          </a:stretch>
        </p:blipFill>
        <p:spPr>
          <a:xfrm>
            <a:off x="250156" y="6451041"/>
            <a:ext cx="1301477" cy="497454"/>
          </a:xfrm>
          <a:prstGeom prst="rect">
            <a:avLst/>
          </a:prstGeom>
          <a:ln w="12700">
            <a:miter lim="400000"/>
          </a:ln>
        </p:spPr>
      </p:pic>
      <p:sp>
        <p:nvSpPr>
          <p:cNvPr id="18" name="Shape 18"/>
          <p:cNvSpPr/>
          <p:nvPr/>
        </p:nvSpPr>
        <p:spPr>
          <a:xfrm>
            <a:off x="250157" y="6286758"/>
            <a:ext cx="8688184" cy="1"/>
          </a:xfrm>
          <a:prstGeom prst="line">
            <a:avLst/>
          </a:prstGeom>
          <a:ln w="38100">
            <a:solidFill>
              <a:srgbClr val="376092"/>
            </a:solidFill>
          </a:ln>
        </p:spPr>
        <p:txBody>
          <a:bodyPr lIns="45719" rIns="45719"/>
          <a:lstStyle/>
          <a:p>
            <a:pPr/>
          </a:p>
        </p:txBody>
      </p:sp>
      <p:sp>
        <p:nvSpPr>
          <p:cNvPr id="19" name="Shape 19"/>
          <p:cNvSpPr/>
          <p:nvPr>
            <p:ph type="title"/>
          </p:nvPr>
        </p:nvSpPr>
        <p:spPr>
          <a:xfrm>
            <a:off x="685800" y="2130425"/>
            <a:ext cx="7772400" cy="1470025"/>
          </a:xfrm>
          <a:prstGeom prst="rect">
            <a:avLst/>
          </a:prstGeom>
        </p:spPr>
        <p:txBody>
          <a:bodyPr/>
          <a:lstStyle/>
          <a:p>
            <a:pPr/>
            <a:r>
              <a:t>Click to edit Master title style</a:t>
            </a:r>
          </a:p>
        </p:txBody>
      </p:sp>
      <p:sp>
        <p:nvSpPr>
          <p:cNvPr id="20" name="Shape 20"/>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stStyle>
          <a:p>
            <a:pPr/>
            <a:r>
              <a:t>Click to edit Master subtitle style</a:t>
            </a:r>
          </a:p>
        </p:txBody>
      </p:sp>
      <p:sp>
        <p:nvSpPr>
          <p:cNvPr id="21" name="Shape 21"/>
          <p:cNvSpPr/>
          <p:nvPr>
            <p:ph type="sldNum" sz="quarter" idx="2"/>
          </p:nvPr>
        </p:nvSpPr>
        <p:spPr>
          <a:xfrm>
            <a:off x="4022929" y="6483086"/>
            <a:ext cx="258625" cy="2692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spTree>
      <p:nvGrpSpPr>
        <p:cNvPr id="1" name=""/>
        <p:cNvGrpSpPr/>
        <p:nvPr/>
      </p:nvGrpSpPr>
      <p:grpSpPr>
        <a:xfrm>
          <a:off x="0" y="0"/>
          <a:ext cx="0" cy="0"/>
          <a:chOff x="0" y="0"/>
          <a:chExt cx="0" cy="0"/>
        </a:xfrm>
      </p:grpSpPr>
      <p:pic>
        <p:nvPicPr>
          <p:cNvPr id="127" name="image1.pdf" descr="LANL_80%.eps"/>
          <p:cNvPicPr>
            <a:picLocks noChangeAspect="1"/>
          </p:cNvPicPr>
          <p:nvPr/>
        </p:nvPicPr>
        <p:blipFill>
          <a:blip r:embed="rId2">
            <a:extLst/>
          </a:blip>
          <a:srcRect l="0" t="0" r="0" b="13260"/>
          <a:stretch>
            <a:fillRect/>
          </a:stretch>
        </p:blipFill>
        <p:spPr>
          <a:xfrm>
            <a:off x="1635649" y="6357861"/>
            <a:ext cx="1048741" cy="424578"/>
          </a:xfrm>
          <a:prstGeom prst="rect">
            <a:avLst/>
          </a:prstGeom>
          <a:ln w="12700">
            <a:miter lim="400000"/>
          </a:ln>
        </p:spPr>
      </p:pic>
      <p:pic>
        <p:nvPicPr>
          <p:cNvPr id="128" name="image2.png"/>
          <p:cNvPicPr>
            <a:picLocks noChangeAspect="1"/>
          </p:cNvPicPr>
          <p:nvPr/>
        </p:nvPicPr>
        <p:blipFill>
          <a:blip r:embed="rId3">
            <a:extLst/>
          </a:blip>
          <a:stretch>
            <a:fillRect/>
          </a:stretch>
        </p:blipFill>
        <p:spPr>
          <a:xfrm>
            <a:off x="6773509" y="6441418"/>
            <a:ext cx="2164832" cy="364860"/>
          </a:xfrm>
          <a:prstGeom prst="rect">
            <a:avLst/>
          </a:prstGeom>
          <a:ln w="12700">
            <a:miter lim="400000"/>
          </a:ln>
        </p:spPr>
      </p:pic>
      <p:pic>
        <p:nvPicPr>
          <p:cNvPr id="129" name="image3.png"/>
          <p:cNvPicPr>
            <a:picLocks noChangeAspect="1"/>
          </p:cNvPicPr>
          <p:nvPr/>
        </p:nvPicPr>
        <p:blipFill>
          <a:blip r:embed="rId4">
            <a:extLst/>
          </a:blip>
          <a:stretch>
            <a:fillRect/>
          </a:stretch>
        </p:blipFill>
        <p:spPr>
          <a:xfrm>
            <a:off x="250156" y="6451041"/>
            <a:ext cx="1301477" cy="497454"/>
          </a:xfrm>
          <a:prstGeom prst="rect">
            <a:avLst/>
          </a:prstGeom>
          <a:ln w="12700">
            <a:miter lim="400000"/>
          </a:ln>
        </p:spPr>
      </p:pic>
      <p:sp>
        <p:nvSpPr>
          <p:cNvPr id="130" name="Shape 130"/>
          <p:cNvSpPr/>
          <p:nvPr/>
        </p:nvSpPr>
        <p:spPr>
          <a:xfrm>
            <a:off x="250157" y="6286758"/>
            <a:ext cx="8688184" cy="1"/>
          </a:xfrm>
          <a:prstGeom prst="line">
            <a:avLst/>
          </a:prstGeom>
          <a:ln w="38100">
            <a:solidFill>
              <a:srgbClr val="376092"/>
            </a:solidFill>
          </a:ln>
        </p:spPr>
        <p:txBody>
          <a:bodyPr lIns="45719" rIns="45719"/>
          <a:lstStyle/>
          <a:p>
            <a:pPr/>
          </a:p>
        </p:txBody>
      </p:sp>
      <p:sp>
        <p:nvSpPr>
          <p:cNvPr id="131" name="Shape 131"/>
          <p:cNvSpPr/>
          <p:nvPr>
            <p:ph type="title"/>
          </p:nvPr>
        </p:nvSpPr>
        <p:spPr>
          <a:xfrm>
            <a:off x="1792288" y="4800600"/>
            <a:ext cx="5486401" cy="566738"/>
          </a:xfrm>
          <a:prstGeom prst="rect">
            <a:avLst/>
          </a:prstGeom>
        </p:spPr>
        <p:txBody>
          <a:bodyPr anchor="b"/>
          <a:lstStyle>
            <a:lvl1pPr algn="l">
              <a:defRPr b="1" sz="2000"/>
            </a:lvl1pPr>
          </a:lstStyle>
          <a:p>
            <a:pPr/>
            <a:r>
              <a:t>Click to edit Master title style</a:t>
            </a:r>
          </a:p>
        </p:txBody>
      </p:sp>
      <p:sp>
        <p:nvSpPr>
          <p:cNvPr id="132" name="Shape 132"/>
          <p:cNvSpPr/>
          <p:nvPr>
            <p:ph type="pic" sz="half" idx="13"/>
          </p:nvPr>
        </p:nvSpPr>
        <p:spPr>
          <a:xfrm>
            <a:off x="1792288" y="612775"/>
            <a:ext cx="5486401" cy="4114800"/>
          </a:xfrm>
          <a:prstGeom prst="rect">
            <a:avLst/>
          </a:prstGeom>
        </p:spPr>
        <p:txBody>
          <a:bodyPr lIns="91439" rIns="91439">
            <a:noAutofit/>
          </a:bodyPr>
          <a:lstStyle/>
          <a:p>
            <a:pPr/>
          </a:p>
        </p:txBody>
      </p:sp>
      <p:sp>
        <p:nvSpPr>
          <p:cNvPr id="133" name="Shape 133"/>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stStyle>
          <a:p>
            <a:pPr/>
            <a:r>
              <a:t>Click to edit Master text styles</a:t>
            </a:r>
          </a:p>
        </p:txBody>
      </p:sp>
      <p:sp>
        <p:nvSpPr>
          <p:cNvPr id="134" name="Shape 13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Title and Vertical Text">
    <p:spTree>
      <p:nvGrpSpPr>
        <p:cNvPr id="1" name=""/>
        <p:cNvGrpSpPr/>
        <p:nvPr/>
      </p:nvGrpSpPr>
      <p:grpSpPr>
        <a:xfrm>
          <a:off x="0" y="0"/>
          <a:ext cx="0" cy="0"/>
          <a:chOff x="0" y="0"/>
          <a:chExt cx="0" cy="0"/>
        </a:xfrm>
      </p:grpSpPr>
      <p:pic>
        <p:nvPicPr>
          <p:cNvPr id="141" name="image1.pdf" descr="LANL_80%.eps"/>
          <p:cNvPicPr>
            <a:picLocks noChangeAspect="1"/>
          </p:cNvPicPr>
          <p:nvPr/>
        </p:nvPicPr>
        <p:blipFill>
          <a:blip r:embed="rId2">
            <a:extLst/>
          </a:blip>
          <a:srcRect l="0" t="0" r="0" b="13260"/>
          <a:stretch>
            <a:fillRect/>
          </a:stretch>
        </p:blipFill>
        <p:spPr>
          <a:xfrm>
            <a:off x="1635649" y="6357861"/>
            <a:ext cx="1048741" cy="424578"/>
          </a:xfrm>
          <a:prstGeom prst="rect">
            <a:avLst/>
          </a:prstGeom>
          <a:ln w="12700">
            <a:miter lim="400000"/>
          </a:ln>
        </p:spPr>
      </p:pic>
      <p:pic>
        <p:nvPicPr>
          <p:cNvPr id="142" name="image2.png"/>
          <p:cNvPicPr>
            <a:picLocks noChangeAspect="1"/>
          </p:cNvPicPr>
          <p:nvPr/>
        </p:nvPicPr>
        <p:blipFill>
          <a:blip r:embed="rId3">
            <a:extLst/>
          </a:blip>
          <a:stretch>
            <a:fillRect/>
          </a:stretch>
        </p:blipFill>
        <p:spPr>
          <a:xfrm>
            <a:off x="6773509" y="6441418"/>
            <a:ext cx="2164832" cy="364860"/>
          </a:xfrm>
          <a:prstGeom prst="rect">
            <a:avLst/>
          </a:prstGeom>
          <a:ln w="12700">
            <a:miter lim="400000"/>
          </a:ln>
        </p:spPr>
      </p:pic>
      <p:pic>
        <p:nvPicPr>
          <p:cNvPr id="143" name="image3.png"/>
          <p:cNvPicPr>
            <a:picLocks noChangeAspect="1"/>
          </p:cNvPicPr>
          <p:nvPr/>
        </p:nvPicPr>
        <p:blipFill>
          <a:blip r:embed="rId4">
            <a:extLst/>
          </a:blip>
          <a:stretch>
            <a:fillRect/>
          </a:stretch>
        </p:blipFill>
        <p:spPr>
          <a:xfrm>
            <a:off x="250156" y="6451041"/>
            <a:ext cx="1301477" cy="497454"/>
          </a:xfrm>
          <a:prstGeom prst="rect">
            <a:avLst/>
          </a:prstGeom>
          <a:ln w="12700">
            <a:miter lim="400000"/>
          </a:ln>
        </p:spPr>
      </p:pic>
      <p:sp>
        <p:nvSpPr>
          <p:cNvPr id="144" name="Shape 144"/>
          <p:cNvSpPr/>
          <p:nvPr/>
        </p:nvSpPr>
        <p:spPr>
          <a:xfrm>
            <a:off x="250157" y="6286758"/>
            <a:ext cx="8688184" cy="1"/>
          </a:xfrm>
          <a:prstGeom prst="line">
            <a:avLst/>
          </a:prstGeom>
          <a:ln w="38100">
            <a:solidFill>
              <a:srgbClr val="376092"/>
            </a:solidFill>
          </a:ln>
        </p:spPr>
        <p:txBody>
          <a:bodyPr lIns="45719" rIns="45719"/>
          <a:lstStyle/>
          <a:p>
            <a:pPr/>
          </a:p>
        </p:txBody>
      </p:sp>
      <p:sp>
        <p:nvSpPr>
          <p:cNvPr id="145" name="Shape 145"/>
          <p:cNvSpPr/>
          <p:nvPr>
            <p:ph type="title"/>
          </p:nvPr>
        </p:nvSpPr>
        <p:spPr>
          <a:prstGeom prst="rect">
            <a:avLst/>
          </a:prstGeom>
        </p:spPr>
        <p:txBody>
          <a:bodyPr/>
          <a:lstStyle/>
          <a:p>
            <a:pPr/>
            <a:r>
              <a:t>Click to edit Master title style</a:t>
            </a:r>
          </a:p>
        </p:txBody>
      </p:sp>
      <p:sp>
        <p:nvSpPr>
          <p:cNvPr id="146" name="Shape 146"/>
          <p:cNvSpPr/>
          <p:nvPr>
            <p:ph type="body" idx="1"/>
          </p:nvPr>
        </p:nvSpPr>
        <p:spPr>
          <a:prstGeom prst="rect">
            <a:avLst/>
          </a:prstGeom>
        </p:spPr>
        <p:txBody>
          <a:bodyPr/>
          <a:lstStyle/>
          <a:p>
            <a:pPr/>
            <a:r>
              <a:t>Click to edit Master text styles</a:t>
            </a:r>
          </a:p>
          <a:p>
            <a:pPr lvl="1"/>
            <a:r>
              <a:t>Second level</a:t>
            </a:r>
          </a:p>
          <a:p>
            <a:pPr lvl="2"/>
            <a:r>
              <a:t>Third level</a:t>
            </a:r>
          </a:p>
          <a:p>
            <a:pPr lvl="3"/>
            <a:r>
              <a:t>Fourth level</a:t>
            </a:r>
          </a:p>
          <a:p>
            <a:pPr lvl="4"/>
            <a:r>
              <a:t>Fifth level</a:t>
            </a:r>
          </a:p>
        </p:txBody>
      </p:sp>
      <p:sp>
        <p:nvSpPr>
          <p:cNvPr id="147" name="Shape 14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spTree>
      <p:nvGrpSpPr>
        <p:cNvPr id="1" name=""/>
        <p:cNvGrpSpPr/>
        <p:nvPr/>
      </p:nvGrpSpPr>
      <p:grpSpPr>
        <a:xfrm>
          <a:off x="0" y="0"/>
          <a:ext cx="0" cy="0"/>
          <a:chOff x="0" y="0"/>
          <a:chExt cx="0" cy="0"/>
        </a:xfrm>
      </p:grpSpPr>
      <p:pic>
        <p:nvPicPr>
          <p:cNvPr id="154" name="image1.pdf" descr="LANL_80%.eps"/>
          <p:cNvPicPr>
            <a:picLocks noChangeAspect="1"/>
          </p:cNvPicPr>
          <p:nvPr/>
        </p:nvPicPr>
        <p:blipFill>
          <a:blip r:embed="rId2">
            <a:extLst/>
          </a:blip>
          <a:srcRect l="0" t="0" r="0" b="13260"/>
          <a:stretch>
            <a:fillRect/>
          </a:stretch>
        </p:blipFill>
        <p:spPr>
          <a:xfrm>
            <a:off x="1635649" y="6357861"/>
            <a:ext cx="1048741" cy="424578"/>
          </a:xfrm>
          <a:prstGeom prst="rect">
            <a:avLst/>
          </a:prstGeom>
          <a:ln w="12700">
            <a:miter lim="400000"/>
          </a:ln>
        </p:spPr>
      </p:pic>
      <p:pic>
        <p:nvPicPr>
          <p:cNvPr id="155" name="image2.png"/>
          <p:cNvPicPr>
            <a:picLocks noChangeAspect="1"/>
          </p:cNvPicPr>
          <p:nvPr/>
        </p:nvPicPr>
        <p:blipFill>
          <a:blip r:embed="rId3">
            <a:extLst/>
          </a:blip>
          <a:stretch>
            <a:fillRect/>
          </a:stretch>
        </p:blipFill>
        <p:spPr>
          <a:xfrm>
            <a:off x="6773509" y="6441418"/>
            <a:ext cx="2164832" cy="364860"/>
          </a:xfrm>
          <a:prstGeom prst="rect">
            <a:avLst/>
          </a:prstGeom>
          <a:ln w="12700">
            <a:miter lim="400000"/>
          </a:ln>
        </p:spPr>
      </p:pic>
      <p:pic>
        <p:nvPicPr>
          <p:cNvPr id="156" name="image3.png"/>
          <p:cNvPicPr>
            <a:picLocks noChangeAspect="1"/>
          </p:cNvPicPr>
          <p:nvPr/>
        </p:nvPicPr>
        <p:blipFill>
          <a:blip r:embed="rId4">
            <a:extLst/>
          </a:blip>
          <a:stretch>
            <a:fillRect/>
          </a:stretch>
        </p:blipFill>
        <p:spPr>
          <a:xfrm>
            <a:off x="250156" y="6451041"/>
            <a:ext cx="1301477" cy="497454"/>
          </a:xfrm>
          <a:prstGeom prst="rect">
            <a:avLst/>
          </a:prstGeom>
          <a:ln w="12700">
            <a:miter lim="400000"/>
          </a:ln>
        </p:spPr>
      </p:pic>
      <p:sp>
        <p:nvSpPr>
          <p:cNvPr id="157" name="Shape 157"/>
          <p:cNvSpPr/>
          <p:nvPr/>
        </p:nvSpPr>
        <p:spPr>
          <a:xfrm>
            <a:off x="250157" y="6286758"/>
            <a:ext cx="8688184" cy="1"/>
          </a:xfrm>
          <a:prstGeom prst="line">
            <a:avLst/>
          </a:prstGeom>
          <a:ln w="38100">
            <a:solidFill>
              <a:srgbClr val="376092"/>
            </a:solidFill>
          </a:ln>
        </p:spPr>
        <p:txBody>
          <a:bodyPr lIns="45719" rIns="45719"/>
          <a:lstStyle/>
          <a:p>
            <a:pPr/>
          </a:p>
        </p:txBody>
      </p:sp>
      <p:sp>
        <p:nvSpPr>
          <p:cNvPr id="158" name="Shape 158"/>
          <p:cNvSpPr/>
          <p:nvPr>
            <p:ph type="title"/>
          </p:nvPr>
        </p:nvSpPr>
        <p:spPr>
          <a:xfrm>
            <a:off x="6629400" y="274638"/>
            <a:ext cx="2057400" cy="5851526"/>
          </a:xfrm>
          <a:prstGeom prst="rect">
            <a:avLst/>
          </a:prstGeom>
        </p:spPr>
        <p:txBody>
          <a:bodyPr/>
          <a:lstStyle/>
          <a:p>
            <a:pPr/>
            <a:r>
              <a:t>Click to edit Master title style</a:t>
            </a:r>
          </a:p>
        </p:txBody>
      </p:sp>
      <p:sp>
        <p:nvSpPr>
          <p:cNvPr id="159" name="Shape 159"/>
          <p:cNvSpPr/>
          <p:nvPr>
            <p:ph type="body" idx="1"/>
          </p:nvPr>
        </p:nvSpPr>
        <p:spPr>
          <a:xfrm>
            <a:off x="457200" y="274638"/>
            <a:ext cx="6019800" cy="5851526"/>
          </a:xfrm>
          <a:prstGeom prst="rect">
            <a:avLst/>
          </a:prstGeom>
        </p:spPr>
        <p:txBody>
          <a:bodyPr/>
          <a:lstStyle/>
          <a:p>
            <a:pPr/>
            <a:r>
              <a:t>Click to edit Master text styles</a:t>
            </a:r>
          </a:p>
          <a:p>
            <a:pPr lvl="1"/>
            <a:r>
              <a:t>Second level</a:t>
            </a:r>
          </a:p>
          <a:p>
            <a:pPr lvl="2"/>
            <a:r>
              <a:t>Third level</a:t>
            </a:r>
          </a:p>
          <a:p>
            <a:pPr lvl="3"/>
            <a:r>
              <a:t>Fourth level</a:t>
            </a:r>
          </a:p>
          <a:p>
            <a:pPr lvl="4"/>
            <a:r>
              <a:t>Fifth level</a:t>
            </a:r>
          </a:p>
        </p:txBody>
      </p:sp>
      <p:sp>
        <p:nvSpPr>
          <p:cNvPr id="160" name="Shape 16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6_Title with side-by-side text">
    <p:spTree>
      <p:nvGrpSpPr>
        <p:cNvPr id="1" name=""/>
        <p:cNvGrpSpPr/>
        <p:nvPr/>
      </p:nvGrpSpPr>
      <p:grpSpPr>
        <a:xfrm>
          <a:off x="0" y="0"/>
          <a:ext cx="0" cy="0"/>
          <a:chOff x="0" y="0"/>
          <a:chExt cx="0" cy="0"/>
        </a:xfrm>
      </p:grpSpPr>
      <p:pic>
        <p:nvPicPr>
          <p:cNvPr id="167" name="image1.pdf" descr="LANL_80%.eps"/>
          <p:cNvPicPr>
            <a:picLocks noChangeAspect="1"/>
          </p:cNvPicPr>
          <p:nvPr/>
        </p:nvPicPr>
        <p:blipFill>
          <a:blip r:embed="rId2">
            <a:extLst/>
          </a:blip>
          <a:srcRect l="0" t="0" r="0" b="13260"/>
          <a:stretch>
            <a:fillRect/>
          </a:stretch>
        </p:blipFill>
        <p:spPr>
          <a:xfrm>
            <a:off x="1635649" y="6357861"/>
            <a:ext cx="1048741" cy="424578"/>
          </a:xfrm>
          <a:prstGeom prst="rect">
            <a:avLst/>
          </a:prstGeom>
          <a:ln w="12700">
            <a:miter lim="400000"/>
          </a:ln>
        </p:spPr>
      </p:pic>
      <p:pic>
        <p:nvPicPr>
          <p:cNvPr id="168" name="image2.png"/>
          <p:cNvPicPr>
            <a:picLocks noChangeAspect="1"/>
          </p:cNvPicPr>
          <p:nvPr/>
        </p:nvPicPr>
        <p:blipFill>
          <a:blip r:embed="rId3">
            <a:extLst/>
          </a:blip>
          <a:stretch>
            <a:fillRect/>
          </a:stretch>
        </p:blipFill>
        <p:spPr>
          <a:xfrm>
            <a:off x="6773509" y="6441418"/>
            <a:ext cx="2164832" cy="364860"/>
          </a:xfrm>
          <a:prstGeom prst="rect">
            <a:avLst/>
          </a:prstGeom>
          <a:ln w="12700">
            <a:miter lim="400000"/>
          </a:ln>
        </p:spPr>
      </p:pic>
      <p:pic>
        <p:nvPicPr>
          <p:cNvPr id="169" name="image3.png"/>
          <p:cNvPicPr>
            <a:picLocks noChangeAspect="1"/>
          </p:cNvPicPr>
          <p:nvPr/>
        </p:nvPicPr>
        <p:blipFill>
          <a:blip r:embed="rId4">
            <a:extLst/>
          </a:blip>
          <a:stretch>
            <a:fillRect/>
          </a:stretch>
        </p:blipFill>
        <p:spPr>
          <a:xfrm>
            <a:off x="250156" y="6451041"/>
            <a:ext cx="1301477" cy="497454"/>
          </a:xfrm>
          <a:prstGeom prst="rect">
            <a:avLst/>
          </a:prstGeom>
          <a:ln w="12700">
            <a:miter lim="400000"/>
          </a:ln>
        </p:spPr>
      </p:pic>
      <p:sp>
        <p:nvSpPr>
          <p:cNvPr id="170" name="Shape 170"/>
          <p:cNvSpPr/>
          <p:nvPr/>
        </p:nvSpPr>
        <p:spPr>
          <a:xfrm>
            <a:off x="250157" y="6286758"/>
            <a:ext cx="8688184" cy="1"/>
          </a:xfrm>
          <a:prstGeom prst="line">
            <a:avLst/>
          </a:prstGeom>
          <a:ln w="38100">
            <a:solidFill>
              <a:srgbClr val="376092"/>
            </a:solidFill>
          </a:ln>
        </p:spPr>
        <p:txBody>
          <a:bodyPr lIns="45719" rIns="45719"/>
          <a:lstStyle/>
          <a:p>
            <a:pPr/>
          </a:p>
        </p:txBody>
      </p:sp>
      <p:sp>
        <p:nvSpPr>
          <p:cNvPr id="171" name="Shape 171"/>
          <p:cNvSpPr/>
          <p:nvPr>
            <p:ph type="title"/>
          </p:nvPr>
        </p:nvSpPr>
        <p:spPr>
          <a:prstGeom prst="rect">
            <a:avLst/>
          </a:prstGeom>
        </p:spPr>
        <p:txBody>
          <a:bodyPr/>
          <a:lstStyle>
            <a:lvl1pPr>
              <a:lnSpc>
                <a:spcPts val="3800"/>
              </a:lnSpc>
            </a:lvl1pPr>
          </a:lstStyle>
          <a:p>
            <a:pPr/>
            <a:r>
              <a:t>Click to edit Master title style</a:t>
            </a:r>
          </a:p>
        </p:txBody>
      </p:sp>
      <p:sp>
        <p:nvSpPr>
          <p:cNvPr id="172" name="Shape 172"/>
          <p:cNvSpPr/>
          <p:nvPr>
            <p:ph type="body" sz="half" idx="1"/>
          </p:nvPr>
        </p:nvSpPr>
        <p:spPr>
          <a:xfrm>
            <a:off x="465826" y="1566862"/>
            <a:ext cx="3968497" cy="4751358"/>
          </a:xfrm>
          <a:prstGeom prst="rect">
            <a:avLst/>
          </a:prstGeom>
        </p:spPr>
        <p:txBody>
          <a:bodyPr/>
          <a:lstStyle>
            <a:lvl1pPr>
              <a:spcBef>
                <a:spcPts val="1200"/>
              </a:spcBef>
            </a:lvl1pPr>
            <a:lvl2pPr>
              <a:spcBef>
                <a:spcPts val="1200"/>
              </a:spcBef>
            </a:lvl2pPr>
            <a:lvl3pPr>
              <a:spcBef>
                <a:spcPts val="1200"/>
              </a:spcBef>
            </a:lvl3pPr>
            <a:lvl4pPr>
              <a:spcBef>
                <a:spcPts val="1200"/>
              </a:spcBef>
            </a:lvl4pPr>
            <a:lvl5pPr>
              <a:spcBef>
                <a:spcPts val="1200"/>
              </a:spcBef>
            </a:lvl5pPr>
          </a:lstStyle>
          <a:p>
            <a:pPr/>
            <a:r>
              <a:t>Click to edit Master text styles</a:t>
            </a:r>
          </a:p>
          <a:p>
            <a:pPr lvl="1"/>
            <a:r>
              <a:t>Second level</a:t>
            </a:r>
          </a:p>
          <a:p>
            <a:pPr lvl="2"/>
            <a:r>
              <a:t>Third level</a:t>
            </a:r>
          </a:p>
          <a:p>
            <a:pPr lvl="3"/>
            <a:r>
              <a:t>Fourth level</a:t>
            </a:r>
          </a:p>
          <a:p>
            <a:pPr lvl="4"/>
            <a:r>
              <a:t>Fifth level</a:t>
            </a:r>
          </a:p>
        </p:txBody>
      </p:sp>
      <p:sp>
        <p:nvSpPr>
          <p:cNvPr id="173" name="Shape 173"/>
          <p:cNvSpPr/>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8" name="Shape 28"/>
          <p:cNvSpPr/>
          <p:nvPr>
            <p:ph type="title"/>
          </p:nvPr>
        </p:nvSpPr>
        <p:spPr>
          <a:prstGeom prst="rect">
            <a:avLst/>
          </a:prstGeom>
        </p:spPr>
        <p:txBody>
          <a:bodyPr/>
          <a:lstStyle/>
          <a:p>
            <a:pPr/>
            <a:r>
              <a:t>Click to edit Master title style</a:t>
            </a:r>
          </a:p>
        </p:txBody>
      </p:sp>
      <p:sp>
        <p:nvSpPr>
          <p:cNvPr id="29" name="Shape 29"/>
          <p:cNvSpPr/>
          <p:nvPr>
            <p:ph type="body" idx="1"/>
          </p:nvPr>
        </p:nvSpPr>
        <p:spPr>
          <a:prstGeom prst="rect">
            <a:avLst/>
          </a:prstGeom>
        </p:spPr>
        <p:txBody>
          <a:bodyPr/>
          <a:lstStyle/>
          <a:p>
            <a:pPr/>
            <a:r>
              <a:t>Click to edit Master text styles</a:t>
            </a:r>
          </a:p>
          <a:p>
            <a:pPr lvl="1"/>
            <a:r>
              <a:t>Second level</a:t>
            </a:r>
          </a:p>
          <a:p>
            <a:pPr lvl="2"/>
            <a:r>
              <a:t>Third level</a:t>
            </a:r>
          </a:p>
          <a:p>
            <a:pPr lvl="3"/>
            <a:r>
              <a:t>Fourth level</a:t>
            </a:r>
          </a:p>
          <a:p>
            <a:pPr lvl="4"/>
            <a:r>
              <a:t>Fifth level</a:t>
            </a:r>
          </a:p>
        </p:txBody>
      </p:sp>
      <p:sp>
        <p:nvSpPr>
          <p:cNvPr id="30" name="Shape 3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0">
    <p:spTree>
      <p:nvGrpSpPr>
        <p:cNvPr id="1" name=""/>
        <p:cNvGrpSpPr/>
        <p:nvPr/>
      </p:nvGrpSpPr>
      <p:grpSpPr>
        <a:xfrm>
          <a:off x="0" y="0"/>
          <a:ext cx="0" cy="0"/>
          <a:chOff x="0" y="0"/>
          <a:chExt cx="0" cy="0"/>
        </a:xfrm>
      </p:grpSpPr>
      <p:pic>
        <p:nvPicPr>
          <p:cNvPr id="37" name="image1.pdf" descr="LANL_80%.eps"/>
          <p:cNvPicPr>
            <a:picLocks noChangeAspect="1"/>
          </p:cNvPicPr>
          <p:nvPr/>
        </p:nvPicPr>
        <p:blipFill>
          <a:blip r:embed="rId2">
            <a:extLst/>
          </a:blip>
          <a:srcRect l="0" t="0" r="0" b="13260"/>
          <a:stretch>
            <a:fillRect/>
          </a:stretch>
        </p:blipFill>
        <p:spPr>
          <a:xfrm>
            <a:off x="1635649" y="6357861"/>
            <a:ext cx="1048741" cy="424578"/>
          </a:xfrm>
          <a:prstGeom prst="rect">
            <a:avLst/>
          </a:prstGeom>
          <a:ln w="12700">
            <a:miter lim="400000"/>
          </a:ln>
        </p:spPr>
      </p:pic>
      <p:pic>
        <p:nvPicPr>
          <p:cNvPr id="38" name="image2.png"/>
          <p:cNvPicPr>
            <a:picLocks noChangeAspect="1"/>
          </p:cNvPicPr>
          <p:nvPr/>
        </p:nvPicPr>
        <p:blipFill>
          <a:blip r:embed="rId3">
            <a:extLst/>
          </a:blip>
          <a:stretch>
            <a:fillRect/>
          </a:stretch>
        </p:blipFill>
        <p:spPr>
          <a:xfrm>
            <a:off x="6773509" y="6441418"/>
            <a:ext cx="2164832" cy="364860"/>
          </a:xfrm>
          <a:prstGeom prst="rect">
            <a:avLst/>
          </a:prstGeom>
          <a:ln w="12700">
            <a:miter lim="400000"/>
          </a:ln>
        </p:spPr>
      </p:pic>
      <p:pic>
        <p:nvPicPr>
          <p:cNvPr id="39" name="image3.png"/>
          <p:cNvPicPr>
            <a:picLocks noChangeAspect="1"/>
          </p:cNvPicPr>
          <p:nvPr/>
        </p:nvPicPr>
        <p:blipFill>
          <a:blip r:embed="rId4">
            <a:extLst/>
          </a:blip>
          <a:stretch>
            <a:fillRect/>
          </a:stretch>
        </p:blipFill>
        <p:spPr>
          <a:xfrm>
            <a:off x="250156" y="6451041"/>
            <a:ext cx="1301477" cy="497454"/>
          </a:xfrm>
          <a:prstGeom prst="rect">
            <a:avLst/>
          </a:prstGeom>
          <a:ln w="12700">
            <a:miter lim="400000"/>
          </a:ln>
        </p:spPr>
      </p:pic>
      <p:sp>
        <p:nvSpPr>
          <p:cNvPr id="40" name="Shape 40"/>
          <p:cNvSpPr/>
          <p:nvPr/>
        </p:nvSpPr>
        <p:spPr>
          <a:xfrm>
            <a:off x="250157" y="6286758"/>
            <a:ext cx="8688184" cy="1"/>
          </a:xfrm>
          <a:prstGeom prst="line">
            <a:avLst/>
          </a:prstGeom>
          <a:ln w="38100">
            <a:solidFill>
              <a:srgbClr val="376092"/>
            </a:solidFill>
          </a:ln>
        </p:spPr>
        <p:txBody>
          <a:bodyPr lIns="45719" rIns="45719"/>
          <a:lstStyle/>
          <a:p>
            <a:pPr/>
          </a:p>
        </p:txBody>
      </p:sp>
      <p:sp>
        <p:nvSpPr>
          <p:cNvPr id="41" name="Shape 41"/>
          <p:cNvSpPr/>
          <p:nvPr>
            <p:ph type="title"/>
          </p:nvPr>
        </p:nvSpPr>
        <p:spPr>
          <a:prstGeom prst="rect">
            <a:avLst/>
          </a:prstGeom>
        </p:spPr>
        <p:txBody>
          <a:bodyPr/>
          <a:lstStyle/>
          <a:p>
            <a:pPr/>
            <a:r>
              <a:t>Click to edit Master title style</a:t>
            </a:r>
          </a:p>
        </p:txBody>
      </p:sp>
      <p:sp>
        <p:nvSpPr>
          <p:cNvPr id="42" name="Shape 42"/>
          <p:cNvSpPr/>
          <p:nvPr>
            <p:ph type="body" idx="1"/>
          </p:nvPr>
        </p:nvSpPr>
        <p:spPr>
          <a:prstGeom prst="rect">
            <a:avLst/>
          </a:prstGeom>
        </p:spPr>
        <p:txBody>
          <a:bodyPr/>
          <a:lstStyle/>
          <a:p>
            <a:pPr/>
            <a:r>
              <a:t>Click to edit Master text styles</a:t>
            </a:r>
          </a:p>
          <a:p>
            <a:pPr lvl="1"/>
            <a:r>
              <a:t>Second level</a:t>
            </a:r>
          </a:p>
          <a:p>
            <a:pPr lvl="2"/>
            <a:r>
              <a:t>Third level</a:t>
            </a:r>
          </a:p>
          <a:p>
            <a:pPr lvl="3"/>
            <a:r>
              <a:t>Fourth level</a:t>
            </a:r>
          </a:p>
          <a:p>
            <a:pPr lvl="4"/>
            <a:r>
              <a:t>Fifth level</a:t>
            </a:r>
          </a:p>
        </p:txBody>
      </p:sp>
      <p:sp>
        <p:nvSpPr>
          <p:cNvPr id="43" name="Shape 4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spTree>
      <p:nvGrpSpPr>
        <p:cNvPr id="1" name=""/>
        <p:cNvGrpSpPr/>
        <p:nvPr/>
      </p:nvGrpSpPr>
      <p:grpSpPr>
        <a:xfrm>
          <a:off x="0" y="0"/>
          <a:ext cx="0" cy="0"/>
          <a:chOff x="0" y="0"/>
          <a:chExt cx="0" cy="0"/>
        </a:xfrm>
      </p:grpSpPr>
      <p:pic>
        <p:nvPicPr>
          <p:cNvPr id="50" name="image1.pdf" descr="LANL_80%.eps"/>
          <p:cNvPicPr>
            <a:picLocks noChangeAspect="1"/>
          </p:cNvPicPr>
          <p:nvPr/>
        </p:nvPicPr>
        <p:blipFill>
          <a:blip r:embed="rId2">
            <a:extLst/>
          </a:blip>
          <a:srcRect l="0" t="0" r="0" b="13260"/>
          <a:stretch>
            <a:fillRect/>
          </a:stretch>
        </p:blipFill>
        <p:spPr>
          <a:xfrm>
            <a:off x="1635649" y="6357861"/>
            <a:ext cx="1048741" cy="424578"/>
          </a:xfrm>
          <a:prstGeom prst="rect">
            <a:avLst/>
          </a:prstGeom>
          <a:ln w="12700">
            <a:miter lim="400000"/>
          </a:ln>
        </p:spPr>
      </p:pic>
      <p:pic>
        <p:nvPicPr>
          <p:cNvPr id="51" name="image2.png"/>
          <p:cNvPicPr>
            <a:picLocks noChangeAspect="1"/>
          </p:cNvPicPr>
          <p:nvPr/>
        </p:nvPicPr>
        <p:blipFill>
          <a:blip r:embed="rId3">
            <a:extLst/>
          </a:blip>
          <a:stretch>
            <a:fillRect/>
          </a:stretch>
        </p:blipFill>
        <p:spPr>
          <a:xfrm>
            <a:off x="6773509" y="6441418"/>
            <a:ext cx="2164832" cy="364860"/>
          </a:xfrm>
          <a:prstGeom prst="rect">
            <a:avLst/>
          </a:prstGeom>
          <a:ln w="12700">
            <a:miter lim="400000"/>
          </a:ln>
        </p:spPr>
      </p:pic>
      <p:pic>
        <p:nvPicPr>
          <p:cNvPr id="52" name="image3.png"/>
          <p:cNvPicPr>
            <a:picLocks noChangeAspect="1"/>
          </p:cNvPicPr>
          <p:nvPr/>
        </p:nvPicPr>
        <p:blipFill>
          <a:blip r:embed="rId4">
            <a:extLst/>
          </a:blip>
          <a:stretch>
            <a:fillRect/>
          </a:stretch>
        </p:blipFill>
        <p:spPr>
          <a:xfrm>
            <a:off x="250156" y="6451041"/>
            <a:ext cx="1301477" cy="497454"/>
          </a:xfrm>
          <a:prstGeom prst="rect">
            <a:avLst/>
          </a:prstGeom>
          <a:ln w="12700">
            <a:miter lim="400000"/>
          </a:ln>
        </p:spPr>
      </p:pic>
      <p:sp>
        <p:nvSpPr>
          <p:cNvPr id="53" name="Shape 53"/>
          <p:cNvSpPr/>
          <p:nvPr/>
        </p:nvSpPr>
        <p:spPr>
          <a:xfrm>
            <a:off x="250157" y="6286758"/>
            <a:ext cx="8688184" cy="1"/>
          </a:xfrm>
          <a:prstGeom prst="line">
            <a:avLst/>
          </a:prstGeom>
          <a:ln w="38100">
            <a:solidFill>
              <a:srgbClr val="376092"/>
            </a:solidFill>
          </a:ln>
        </p:spPr>
        <p:txBody>
          <a:bodyPr lIns="45719" rIns="45719"/>
          <a:lstStyle/>
          <a:p>
            <a:pPr/>
          </a:p>
        </p:txBody>
      </p:sp>
      <p:sp>
        <p:nvSpPr>
          <p:cNvPr id="54" name="Shape 54"/>
          <p:cNvSpPr/>
          <p:nvPr>
            <p:ph type="title"/>
          </p:nvPr>
        </p:nvSpPr>
        <p:spPr>
          <a:xfrm>
            <a:off x="722312" y="4406900"/>
            <a:ext cx="7772401" cy="1362075"/>
          </a:xfrm>
          <a:prstGeom prst="rect">
            <a:avLst/>
          </a:prstGeom>
        </p:spPr>
        <p:txBody>
          <a:bodyPr anchor="t"/>
          <a:lstStyle>
            <a:lvl1pPr algn="l">
              <a:defRPr b="1" cap="all" sz="4000"/>
            </a:lvl1pPr>
          </a:lstStyle>
          <a:p>
            <a:pPr/>
            <a:r>
              <a:t>Click to edit Master title style</a:t>
            </a:r>
          </a:p>
        </p:txBody>
      </p:sp>
      <p:sp>
        <p:nvSpPr>
          <p:cNvPr id="55" name="Shape 55"/>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stStyle>
          <a:p>
            <a:pPr/>
            <a:r>
              <a:t>Click to edit Master text styles</a:t>
            </a:r>
          </a:p>
        </p:txBody>
      </p:sp>
      <p:sp>
        <p:nvSpPr>
          <p:cNvPr id="56" name="Shape 5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Two Content">
    <p:spTree>
      <p:nvGrpSpPr>
        <p:cNvPr id="1" name=""/>
        <p:cNvGrpSpPr/>
        <p:nvPr/>
      </p:nvGrpSpPr>
      <p:grpSpPr>
        <a:xfrm>
          <a:off x="0" y="0"/>
          <a:ext cx="0" cy="0"/>
          <a:chOff x="0" y="0"/>
          <a:chExt cx="0" cy="0"/>
        </a:xfrm>
      </p:grpSpPr>
      <p:pic>
        <p:nvPicPr>
          <p:cNvPr id="63" name="image1.pdf" descr="LANL_80%.eps"/>
          <p:cNvPicPr>
            <a:picLocks noChangeAspect="1"/>
          </p:cNvPicPr>
          <p:nvPr/>
        </p:nvPicPr>
        <p:blipFill>
          <a:blip r:embed="rId2">
            <a:extLst/>
          </a:blip>
          <a:srcRect l="0" t="0" r="0" b="13260"/>
          <a:stretch>
            <a:fillRect/>
          </a:stretch>
        </p:blipFill>
        <p:spPr>
          <a:xfrm>
            <a:off x="1635649" y="6357861"/>
            <a:ext cx="1048741" cy="424578"/>
          </a:xfrm>
          <a:prstGeom prst="rect">
            <a:avLst/>
          </a:prstGeom>
          <a:ln w="12700">
            <a:miter lim="400000"/>
          </a:ln>
        </p:spPr>
      </p:pic>
      <p:pic>
        <p:nvPicPr>
          <p:cNvPr id="64" name="image2.png"/>
          <p:cNvPicPr>
            <a:picLocks noChangeAspect="1"/>
          </p:cNvPicPr>
          <p:nvPr/>
        </p:nvPicPr>
        <p:blipFill>
          <a:blip r:embed="rId3">
            <a:extLst/>
          </a:blip>
          <a:stretch>
            <a:fillRect/>
          </a:stretch>
        </p:blipFill>
        <p:spPr>
          <a:xfrm>
            <a:off x="6773509" y="6441418"/>
            <a:ext cx="2164832" cy="364860"/>
          </a:xfrm>
          <a:prstGeom prst="rect">
            <a:avLst/>
          </a:prstGeom>
          <a:ln w="12700">
            <a:miter lim="400000"/>
          </a:ln>
        </p:spPr>
      </p:pic>
      <p:pic>
        <p:nvPicPr>
          <p:cNvPr id="65" name="image3.png"/>
          <p:cNvPicPr>
            <a:picLocks noChangeAspect="1"/>
          </p:cNvPicPr>
          <p:nvPr/>
        </p:nvPicPr>
        <p:blipFill>
          <a:blip r:embed="rId4">
            <a:extLst/>
          </a:blip>
          <a:stretch>
            <a:fillRect/>
          </a:stretch>
        </p:blipFill>
        <p:spPr>
          <a:xfrm>
            <a:off x="250156" y="6451041"/>
            <a:ext cx="1301477" cy="497454"/>
          </a:xfrm>
          <a:prstGeom prst="rect">
            <a:avLst/>
          </a:prstGeom>
          <a:ln w="12700">
            <a:miter lim="400000"/>
          </a:ln>
        </p:spPr>
      </p:pic>
      <p:sp>
        <p:nvSpPr>
          <p:cNvPr id="66" name="Shape 66"/>
          <p:cNvSpPr/>
          <p:nvPr/>
        </p:nvSpPr>
        <p:spPr>
          <a:xfrm>
            <a:off x="250157" y="6286758"/>
            <a:ext cx="8688184" cy="1"/>
          </a:xfrm>
          <a:prstGeom prst="line">
            <a:avLst/>
          </a:prstGeom>
          <a:ln w="38100">
            <a:solidFill>
              <a:srgbClr val="376092"/>
            </a:solidFill>
          </a:ln>
        </p:spPr>
        <p:txBody>
          <a:bodyPr lIns="45719" rIns="45719"/>
          <a:lstStyle/>
          <a:p>
            <a:pPr/>
          </a:p>
        </p:txBody>
      </p:sp>
      <p:sp>
        <p:nvSpPr>
          <p:cNvPr id="67" name="Shape 67"/>
          <p:cNvSpPr/>
          <p:nvPr>
            <p:ph type="title"/>
          </p:nvPr>
        </p:nvSpPr>
        <p:spPr>
          <a:prstGeom prst="rect">
            <a:avLst/>
          </a:prstGeom>
        </p:spPr>
        <p:txBody>
          <a:bodyPr/>
          <a:lstStyle/>
          <a:p>
            <a:pPr/>
            <a:r>
              <a:t>Click to edit Master title style</a:t>
            </a:r>
          </a:p>
        </p:txBody>
      </p:sp>
      <p:sp>
        <p:nvSpPr>
          <p:cNvPr id="68" name="Shape 68"/>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Click to edit Master text styles</a:t>
            </a:r>
          </a:p>
          <a:p>
            <a:pPr lvl="1"/>
            <a:r>
              <a:t>Second level</a:t>
            </a:r>
          </a:p>
          <a:p>
            <a:pPr lvl="2"/>
            <a:r>
              <a:t>Third level</a:t>
            </a:r>
          </a:p>
          <a:p>
            <a:pPr lvl="3"/>
            <a:r>
              <a:t>Fourth level</a:t>
            </a:r>
          </a:p>
          <a:p>
            <a:pPr lvl="4"/>
            <a:r>
              <a:t>Fifth level</a:t>
            </a:r>
          </a:p>
        </p:txBody>
      </p:sp>
      <p:sp>
        <p:nvSpPr>
          <p:cNvPr id="69" name="Shape 6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Comparison">
    <p:spTree>
      <p:nvGrpSpPr>
        <p:cNvPr id="1" name=""/>
        <p:cNvGrpSpPr/>
        <p:nvPr/>
      </p:nvGrpSpPr>
      <p:grpSpPr>
        <a:xfrm>
          <a:off x="0" y="0"/>
          <a:ext cx="0" cy="0"/>
          <a:chOff x="0" y="0"/>
          <a:chExt cx="0" cy="0"/>
        </a:xfrm>
      </p:grpSpPr>
      <p:pic>
        <p:nvPicPr>
          <p:cNvPr id="76" name="image1.pdf" descr="LANL_80%.eps"/>
          <p:cNvPicPr>
            <a:picLocks noChangeAspect="1"/>
          </p:cNvPicPr>
          <p:nvPr/>
        </p:nvPicPr>
        <p:blipFill>
          <a:blip r:embed="rId2">
            <a:extLst/>
          </a:blip>
          <a:srcRect l="0" t="0" r="0" b="13260"/>
          <a:stretch>
            <a:fillRect/>
          </a:stretch>
        </p:blipFill>
        <p:spPr>
          <a:xfrm>
            <a:off x="1635649" y="6357861"/>
            <a:ext cx="1048741" cy="424578"/>
          </a:xfrm>
          <a:prstGeom prst="rect">
            <a:avLst/>
          </a:prstGeom>
          <a:ln w="12700">
            <a:miter lim="400000"/>
          </a:ln>
        </p:spPr>
      </p:pic>
      <p:pic>
        <p:nvPicPr>
          <p:cNvPr id="77" name="image2.png"/>
          <p:cNvPicPr>
            <a:picLocks noChangeAspect="1"/>
          </p:cNvPicPr>
          <p:nvPr/>
        </p:nvPicPr>
        <p:blipFill>
          <a:blip r:embed="rId3">
            <a:extLst/>
          </a:blip>
          <a:stretch>
            <a:fillRect/>
          </a:stretch>
        </p:blipFill>
        <p:spPr>
          <a:xfrm>
            <a:off x="6773509" y="6441418"/>
            <a:ext cx="2164832" cy="364860"/>
          </a:xfrm>
          <a:prstGeom prst="rect">
            <a:avLst/>
          </a:prstGeom>
          <a:ln w="12700">
            <a:miter lim="400000"/>
          </a:ln>
        </p:spPr>
      </p:pic>
      <p:pic>
        <p:nvPicPr>
          <p:cNvPr id="78" name="image3.png"/>
          <p:cNvPicPr>
            <a:picLocks noChangeAspect="1"/>
          </p:cNvPicPr>
          <p:nvPr/>
        </p:nvPicPr>
        <p:blipFill>
          <a:blip r:embed="rId4">
            <a:extLst/>
          </a:blip>
          <a:stretch>
            <a:fillRect/>
          </a:stretch>
        </p:blipFill>
        <p:spPr>
          <a:xfrm>
            <a:off x="250156" y="6451041"/>
            <a:ext cx="1301477" cy="497454"/>
          </a:xfrm>
          <a:prstGeom prst="rect">
            <a:avLst/>
          </a:prstGeom>
          <a:ln w="12700">
            <a:miter lim="400000"/>
          </a:ln>
        </p:spPr>
      </p:pic>
      <p:sp>
        <p:nvSpPr>
          <p:cNvPr id="79" name="Shape 79"/>
          <p:cNvSpPr/>
          <p:nvPr/>
        </p:nvSpPr>
        <p:spPr>
          <a:xfrm>
            <a:off x="250157" y="6286758"/>
            <a:ext cx="8688184" cy="1"/>
          </a:xfrm>
          <a:prstGeom prst="line">
            <a:avLst/>
          </a:prstGeom>
          <a:ln w="38100">
            <a:solidFill>
              <a:srgbClr val="376092"/>
            </a:solidFill>
          </a:ln>
        </p:spPr>
        <p:txBody>
          <a:bodyPr lIns="45719" rIns="45719"/>
          <a:lstStyle/>
          <a:p>
            <a:pPr/>
          </a:p>
        </p:txBody>
      </p:sp>
      <p:sp>
        <p:nvSpPr>
          <p:cNvPr id="80" name="Shape 80"/>
          <p:cNvSpPr/>
          <p:nvPr>
            <p:ph type="title"/>
          </p:nvPr>
        </p:nvSpPr>
        <p:spPr>
          <a:prstGeom prst="rect">
            <a:avLst/>
          </a:prstGeom>
        </p:spPr>
        <p:txBody>
          <a:bodyPr/>
          <a:lstStyle/>
          <a:p>
            <a:pPr/>
            <a:r>
              <a:t>Click to edit Master title style</a:t>
            </a:r>
          </a:p>
        </p:txBody>
      </p:sp>
      <p:sp>
        <p:nvSpPr>
          <p:cNvPr id="81" name="Shape 8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stStyle>
          <a:p>
            <a:pPr/>
            <a:r>
              <a:t>Click to edit Master text styles</a:t>
            </a:r>
          </a:p>
        </p:txBody>
      </p:sp>
      <p:sp>
        <p:nvSpPr>
          <p:cNvPr id="82" name="Shape 82"/>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83" name="Shape 8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Title Only">
    <p:spTree>
      <p:nvGrpSpPr>
        <p:cNvPr id="1" name=""/>
        <p:cNvGrpSpPr/>
        <p:nvPr/>
      </p:nvGrpSpPr>
      <p:grpSpPr>
        <a:xfrm>
          <a:off x="0" y="0"/>
          <a:ext cx="0" cy="0"/>
          <a:chOff x="0" y="0"/>
          <a:chExt cx="0" cy="0"/>
        </a:xfrm>
      </p:grpSpPr>
      <p:pic>
        <p:nvPicPr>
          <p:cNvPr id="90" name="image1.pdf" descr="LANL_80%.eps"/>
          <p:cNvPicPr>
            <a:picLocks noChangeAspect="1"/>
          </p:cNvPicPr>
          <p:nvPr/>
        </p:nvPicPr>
        <p:blipFill>
          <a:blip r:embed="rId2">
            <a:extLst/>
          </a:blip>
          <a:srcRect l="0" t="0" r="0" b="13260"/>
          <a:stretch>
            <a:fillRect/>
          </a:stretch>
        </p:blipFill>
        <p:spPr>
          <a:xfrm>
            <a:off x="1635649" y="6357861"/>
            <a:ext cx="1048741" cy="424578"/>
          </a:xfrm>
          <a:prstGeom prst="rect">
            <a:avLst/>
          </a:prstGeom>
          <a:ln w="12700">
            <a:miter lim="400000"/>
          </a:ln>
        </p:spPr>
      </p:pic>
      <p:pic>
        <p:nvPicPr>
          <p:cNvPr id="91" name="image2.png"/>
          <p:cNvPicPr>
            <a:picLocks noChangeAspect="1"/>
          </p:cNvPicPr>
          <p:nvPr/>
        </p:nvPicPr>
        <p:blipFill>
          <a:blip r:embed="rId3">
            <a:extLst/>
          </a:blip>
          <a:stretch>
            <a:fillRect/>
          </a:stretch>
        </p:blipFill>
        <p:spPr>
          <a:xfrm>
            <a:off x="6773509" y="6441418"/>
            <a:ext cx="2164832" cy="364860"/>
          </a:xfrm>
          <a:prstGeom prst="rect">
            <a:avLst/>
          </a:prstGeom>
          <a:ln w="12700">
            <a:miter lim="400000"/>
          </a:ln>
        </p:spPr>
      </p:pic>
      <p:pic>
        <p:nvPicPr>
          <p:cNvPr id="92" name="image3.png"/>
          <p:cNvPicPr>
            <a:picLocks noChangeAspect="1"/>
          </p:cNvPicPr>
          <p:nvPr/>
        </p:nvPicPr>
        <p:blipFill>
          <a:blip r:embed="rId4">
            <a:extLst/>
          </a:blip>
          <a:stretch>
            <a:fillRect/>
          </a:stretch>
        </p:blipFill>
        <p:spPr>
          <a:xfrm>
            <a:off x="250156" y="6451041"/>
            <a:ext cx="1301477" cy="497454"/>
          </a:xfrm>
          <a:prstGeom prst="rect">
            <a:avLst/>
          </a:prstGeom>
          <a:ln w="12700">
            <a:miter lim="400000"/>
          </a:ln>
        </p:spPr>
      </p:pic>
      <p:sp>
        <p:nvSpPr>
          <p:cNvPr id="93" name="Shape 93"/>
          <p:cNvSpPr/>
          <p:nvPr/>
        </p:nvSpPr>
        <p:spPr>
          <a:xfrm>
            <a:off x="250157" y="6286758"/>
            <a:ext cx="8688184" cy="1"/>
          </a:xfrm>
          <a:prstGeom prst="line">
            <a:avLst/>
          </a:prstGeom>
          <a:ln w="38100">
            <a:solidFill>
              <a:srgbClr val="376092"/>
            </a:solidFill>
          </a:ln>
        </p:spPr>
        <p:txBody>
          <a:bodyPr lIns="45719" rIns="45719"/>
          <a:lstStyle/>
          <a:p>
            <a:pPr/>
          </a:p>
        </p:txBody>
      </p:sp>
      <p:sp>
        <p:nvSpPr>
          <p:cNvPr id="94" name="Shape 94"/>
          <p:cNvSpPr/>
          <p:nvPr>
            <p:ph type="title"/>
          </p:nvPr>
        </p:nvSpPr>
        <p:spPr>
          <a:prstGeom prst="rect">
            <a:avLst/>
          </a:prstGeom>
        </p:spPr>
        <p:txBody>
          <a:bodyPr/>
          <a:lstStyle/>
          <a:p>
            <a:pPr/>
            <a:r>
              <a:t>Click to edit Master title style</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pic>
        <p:nvPicPr>
          <p:cNvPr id="102" name="image1.pdf" descr="LANL_80%.eps"/>
          <p:cNvPicPr>
            <a:picLocks noChangeAspect="1"/>
          </p:cNvPicPr>
          <p:nvPr/>
        </p:nvPicPr>
        <p:blipFill>
          <a:blip r:embed="rId2">
            <a:extLst/>
          </a:blip>
          <a:srcRect l="0" t="0" r="0" b="13260"/>
          <a:stretch>
            <a:fillRect/>
          </a:stretch>
        </p:blipFill>
        <p:spPr>
          <a:xfrm>
            <a:off x="1635649" y="6357861"/>
            <a:ext cx="1048741" cy="424578"/>
          </a:xfrm>
          <a:prstGeom prst="rect">
            <a:avLst/>
          </a:prstGeom>
          <a:ln w="12700">
            <a:miter lim="400000"/>
          </a:ln>
        </p:spPr>
      </p:pic>
      <p:pic>
        <p:nvPicPr>
          <p:cNvPr id="103" name="image2.png"/>
          <p:cNvPicPr>
            <a:picLocks noChangeAspect="1"/>
          </p:cNvPicPr>
          <p:nvPr/>
        </p:nvPicPr>
        <p:blipFill>
          <a:blip r:embed="rId3">
            <a:extLst/>
          </a:blip>
          <a:stretch>
            <a:fillRect/>
          </a:stretch>
        </p:blipFill>
        <p:spPr>
          <a:xfrm>
            <a:off x="6773509" y="6441418"/>
            <a:ext cx="2164832" cy="364860"/>
          </a:xfrm>
          <a:prstGeom prst="rect">
            <a:avLst/>
          </a:prstGeom>
          <a:ln w="12700">
            <a:miter lim="400000"/>
          </a:ln>
        </p:spPr>
      </p:pic>
      <p:pic>
        <p:nvPicPr>
          <p:cNvPr id="104" name="image3.png"/>
          <p:cNvPicPr>
            <a:picLocks noChangeAspect="1"/>
          </p:cNvPicPr>
          <p:nvPr/>
        </p:nvPicPr>
        <p:blipFill>
          <a:blip r:embed="rId4">
            <a:extLst/>
          </a:blip>
          <a:stretch>
            <a:fillRect/>
          </a:stretch>
        </p:blipFill>
        <p:spPr>
          <a:xfrm>
            <a:off x="250156" y="6451041"/>
            <a:ext cx="1301477" cy="497454"/>
          </a:xfrm>
          <a:prstGeom prst="rect">
            <a:avLst/>
          </a:prstGeom>
          <a:ln w="12700">
            <a:miter lim="400000"/>
          </a:ln>
        </p:spPr>
      </p:pic>
      <p:sp>
        <p:nvSpPr>
          <p:cNvPr id="105" name="Shape 105"/>
          <p:cNvSpPr/>
          <p:nvPr/>
        </p:nvSpPr>
        <p:spPr>
          <a:xfrm>
            <a:off x="250157" y="6286758"/>
            <a:ext cx="8688184" cy="1"/>
          </a:xfrm>
          <a:prstGeom prst="line">
            <a:avLst/>
          </a:prstGeom>
          <a:ln w="38100">
            <a:solidFill>
              <a:srgbClr val="376092"/>
            </a:solidFill>
          </a:ln>
        </p:spPr>
        <p:txBody>
          <a:bodyPr lIns="45719" rIns="45719"/>
          <a:lstStyle/>
          <a:p>
            <a:pPr/>
          </a:p>
        </p:txBody>
      </p:sp>
      <p:sp>
        <p:nvSpPr>
          <p:cNvPr id="106" name="Shape 10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spTree>
      <p:nvGrpSpPr>
        <p:cNvPr id="1" name=""/>
        <p:cNvGrpSpPr/>
        <p:nvPr/>
      </p:nvGrpSpPr>
      <p:grpSpPr>
        <a:xfrm>
          <a:off x="0" y="0"/>
          <a:ext cx="0" cy="0"/>
          <a:chOff x="0" y="0"/>
          <a:chExt cx="0" cy="0"/>
        </a:xfrm>
      </p:grpSpPr>
      <p:pic>
        <p:nvPicPr>
          <p:cNvPr id="113" name="image1.pdf" descr="LANL_80%.eps"/>
          <p:cNvPicPr>
            <a:picLocks noChangeAspect="1"/>
          </p:cNvPicPr>
          <p:nvPr/>
        </p:nvPicPr>
        <p:blipFill>
          <a:blip r:embed="rId2">
            <a:extLst/>
          </a:blip>
          <a:srcRect l="0" t="0" r="0" b="13260"/>
          <a:stretch>
            <a:fillRect/>
          </a:stretch>
        </p:blipFill>
        <p:spPr>
          <a:xfrm>
            <a:off x="1635649" y="6357861"/>
            <a:ext cx="1048741" cy="424578"/>
          </a:xfrm>
          <a:prstGeom prst="rect">
            <a:avLst/>
          </a:prstGeom>
          <a:ln w="12700">
            <a:miter lim="400000"/>
          </a:ln>
        </p:spPr>
      </p:pic>
      <p:pic>
        <p:nvPicPr>
          <p:cNvPr id="114" name="image2.png"/>
          <p:cNvPicPr>
            <a:picLocks noChangeAspect="1"/>
          </p:cNvPicPr>
          <p:nvPr/>
        </p:nvPicPr>
        <p:blipFill>
          <a:blip r:embed="rId3">
            <a:extLst/>
          </a:blip>
          <a:stretch>
            <a:fillRect/>
          </a:stretch>
        </p:blipFill>
        <p:spPr>
          <a:xfrm>
            <a:off x="6773509" y="6441418"/>
            <a:ext cx="2164832" cy="364860"/>
          </a:xfrm>
          <a:prstGeom prst="rect">
            <a:avLst/>
          </a:prstGeom>
          <a:ln w="12700">
            <a:miter lim="400000"/>
          </a:ln>
        </p:spPr>
      </p:pic>
      <p:pic>
        <p:nvPicPr>
          <p:cNvPr id="115" name="image3.png"/>
          <p:cNvPicPr>
            <a:picLocks noChangeAspect="1"/>
          </p:cNvPicPr>
          <p:nvPr/>
        </p:nvPicPr>
        <p:blipFill>
          <a:blip r:embed="rId4">
            <a:extLst/>
          </a:blip>
          <a:stretch>
            <a:fillRect/>
          </a:stretch>
        </p:blipFill>
        <p:spPr>
          <a:xfrm>
            <a:off x="250156" y="6451041"/>
            <a:ext cx="1301477" cy="497454"/>
          </a:xfrm>
          <a:prstGeom prst="rect">
            <a:avLst/>
          </a:prstGeom>
          <a:ln w="12700">
            <a:miter lim="400000"/>
          </a:ln>
        </p:spPr>
      </p:pic>
      <p:sp>
        <p:nvSpPr>
          <p:cNvPr id="116" name="Shape 116"/>
          <p:cNvSpPr/>
          <p:nvPr/>
        </p:nvSpPr>
        <p:spPr>
          <a:xfrm>
            <a:off x="250157" y="6286758"/>
            <a:ext cx="8688184" cy="1"/>
          </a:xfrm>
          <a:prstGeom prst="line">
            <a:avLst/>
          </a:prstGeom>
          <a:ln w="38100">
            <a:solidFill>
              <a:srgbClr val="376092"/>
            </a:solidFill>
          </a:ln>
        </p:spPr>
        <p:txBody>
          <a:bodyPr lIns="45719" rIns="45719"/>
          <a:lstStyle/>
          <a:p>
            <a:pPr/>
          </a:p>
        </p:txBody>
      </p:sp>
      <p:sp>
        <p:nvSpPr>
          <p:cNvPr id="117" name="Shape 117"/>
          <p:cNvSpPr/>
          <p:nvPr>
            <p:ph type="title"/>
          </p:nvPr>
        </p:nvSpPr>
        <p:spPr>
          <a:xfrm>
            <a:off x="457200" y="273050"/>
            <a:ext cx="3008314" cy="1162050"/>
          </a:xfrm>
          <a:prstGeom prst="rect">
            <a:avLst/>
          </a:prstGeom>
        </p:spPr>
        <p:txBody>
          <a:bodyPr anchor="b"/>
          <a:lstStyle>
            <a:lvl1pPr algn="l">
              <a:defRPr b="1" sz="2000"/>
            </a:lvl1pPr>
          </a:lstStyle>
          <a:p>
            <a:pPr/>
            <a:r>
              <a:t>Click to edit Master title style</a:t>
            </a:r>
          </a:p>
        </p:txBody>
      </p:sp>
      <p:sp>
        <p:nvSpPr>
          <p:cNvPr id="118" name="Shape 118"/>
          <p:cNvSpPr/>
          <p:nvPr>
            <p:ph type="body" idx="1"/>
          </p:nvPr>
        </p:nvSpPr>
        <p:spPr>
          <a:xfrm>
            <a:off x="3575050" y="273050"/>
            <a:ext cx="5111750" cy="5853113"/>
          </a:xfrm>
          <a:prstGeom prst="rect">
            <a:avLst/>
          </a:prstGeom>
        </p:spPr>
        <p:txBody>
          <a:bodyPr/>
          <a:lstStyle/>
          <a:p>
            <a:pPr/>
            <a:r>
              <a:t>Click to edit Master text styles</a:t>
            </a:r>
          </a:p>
          <a:p>
            <a:pPr lvl="1"/>
            <a:r>
              <a:t>Second level</a:t>
            </a:r>
          </a:p>
          <a:p>
            <a:pPr lvl="2"/>
            <a:r>
              <a:t>Third level</a:t>
            </a:r>
          </a:p>
          <a:p>
            <a:pPr lvl="3"/>
            <a:r>
              <a:t>Fourth level</a:t>
            </a:r>
          </a:p>
          <a:p>
            <a:pPr lvl="4"/>
            <a:r>
              <a:t>Fifth level</a:t>
            </a:r>
          </a:p>
        </p:txBody>
      </p:sp>
      <p:sp>
        <p:nvSpPr>
          <p:cNvPr id="119" name="Shape 119"/>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120" name="Shape 12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Relationship Id="rId17"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image1.pdf" descr="LANL_80%.eps"/>
          <p:cNvPicPr>
            <a:picLocks noChangeAspect="1"/>
          </p:cNvPicPr>
          <p:nvPr/>
        </p:nvPicPr>
        <p:blipFill>
          <a:blip r:embed="rId2">
            <a:extLst/>
          </a:blip>
          <a:srcRect l="0" t="0" r="0" b="13260"/>
          <a:stretch>
            <a:fillRect/>
          </a:stretch>
        </p:blipFill>
        <p:spPr>
          <a:xfrm>
            <a:off x="1635649" y="6357861"/>
            <a:ext cx="1048741" cy="424578"/>
          </a:xfrm>
          <a:prstGeom prst="rect">
            <a:avLst/>
          </a:prstGeom>
          <a:ln w="12700">
            <a:miter lim="400000"/>
          </a:ln>
        </p:spPr>
      </p:pic>
      <p:pic>
        <p:nvPicPr>
          <p:cNvPr id="3" name="image2.png"/>
          <p:cNvPicPr>
            <a:picLocks noChangeAspect="1"/>
          </p:cNvPicPr>
          <p:nvPr/>
        </p:nvPicPr>
        <p:blipFill>
          <a:blip r:embed="rId3">
            <a:extLst/>
          </a:blip>
          <a:stretch>
            <a:fillRect/>
          </a:stretch>
        </p:blipFill>
        <p:spPr>
          <a:xfrm>
            <a:off x="6773509" y="6441418"/>
            <a:ext cx="2164832" cy="364860"/>
          </a:xfrm>
          <a:prstGeom prst="rect">
            <a:avLst/>
          </a:prstGeom>
          <a:ln w="12700">
            <a:miter lim="400000"/>
          </a:ln>
        </p:spPr>
      </p:pic>
      <p:pic>
        <p:nvPicPr>
          <p:cNvPr id="4" name="image3.png"/>
          <p:cNvPicPr>
            <a:picLocks noChangeAspect="1"/>
          </p:cNvPicPr>
          <p:nvPr/>
        </p:nvPicPr>
        <p:blipFill>
          <a:blip r:embed="rId4">
            <a:extLst/>
          </a:blip>
          <a:stretch>
            <a:fillRect/>
          </a:stretch>
        </p:blipFill>
        <p:spPr>
          <a:xfrm>
            <a:off x="250156" y="6451041"/>
            <a:ext cx="1301477" cy="497454"/>
          </a:xfrm>
          <a:prstGeom prst="rect">
            <a:avLst/>
          </a:prstGeom>
          <a:ln w="12700">
            <a:miter lim="400000"/>
          </a:ln>
        </p:spPr>
      </p:pic>
      <p:sp>
        <p:nvSpPr>
          <p:cNvPr id="5" name="Shape 5"/>
          <p:cNvSpPr/>
          <p:nvPr/>
        </p:nvSpPr>
        <p:spPr>
          <a:xfrm>
            <a:off x="250157" y="6286758"/>
            <a:ext cx="8688184" cy="1"/>
          </a:xfrm>
          <a:prstGeom prst="line">
            <a:avLst/>
          </a:prstGeom>
          <a:ln w="38100">
            <a:solidFill>
              <a:srgbClr val="376092"/>
            </a:solidFill>
          </a:ln>
        </p:spPr>
        <p:txBody>
          <a:bodyPr lIns="45719" rIns="45719"/>
          <a:lstStyle/>
          <a:p>
            <a:pPr/>
          </a:p>
        </p:txBody>
      </p:sp>
      <p:sp>
        <p:nvSpPr>
          <p:cNvPr id="6" name="Shape 6"/>
          <p:cNvSpPr/>
          <p:nvPr>
            <p:ph type="title"/>
          </p:nvPr>
        </p:nvSpPr>
        <p:spPr>
          <a:xfrm>
            <a:off x="457200" y="274638"/>
            <a:ext cx="8229600" cy="89923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Click to edit Master title style</a:t>
            </a:r>
          </a:p>
        </p:txBody>
      </p:sp>
      <p:sp>
        <p:nvSpPr>
          <p:cNvPr id="7" name="Shape 7"/>
          <p:cNvSpPr/>
          <p:nvPr>
            <p:ph type="body" idx="1"/>
          </p:nvPr>
        </p:nvSpPr>
        <p:spPr>
          <a:xfrm>
            <a:off x="457200" y="1375929"/>
            <a:ext cx="8229600" cy="464737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Click to edit Master text styles</a:t>
            </a:r>
          </a:p>
          <a:p>
            <a:pPr lvl="1"/>
            <a:r>
              <a:t>Second level</a:t>
            </a:r>
          </a:p>
          <a:p>
            <a:pPr lvl="2"/>
            <a:r>
              <a:t>Third level</a:t>
            </a:r>
          </a:p>
          <a:p>
            <a:pPr lvl="3"/>
            <a:r>
              <a:t>Fourth level</a:t>
            </a:r>
          </a:p>
          <a:p>
            <a:pPr lvl="4"/>
            <a:r>
              <a:t>Fifth level</a:t>
            </a:r>
          </a:p>
        </p:txBody>
      </p:sp>
      <p:sp>
        <p:nvSpPr>
          <p:cNvPr id="8" name="Shape 8"/>
          <p:cNvSpPr/>
          <p:nvPr>
            <p:ph type="sldNum" sz="quarter" idx="2"/>
          </p:nvPr>
        </p:nvSpPr>
        <p:spPr>
          <a:xfrm>
            <a:off x="4022929" y="6540817"/>
            <a:ext cx="258625"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376092"/>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376092"/>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376092"/>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376092"/>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376092"/>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376092"/>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376092"/>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376092"/>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376092"/>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 Id="rId3" Type="http://schemas.openxmlformats.org/officeDocument/2006/relationships/image" Target="../media/image14.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6.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8.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9.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6.png"/><Relationship Id="rId3" Type="http://schemas.openxmlformats.org/officeDocument/2006/relationships/image" Target="../media/image27.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hyperlink" Target="http://www.nndc.bnl.gov/endf/b7.dev/qa/index.html" TargetMode="Externa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0.png"/><Relationship Id="rId4" Type="http://schemas.openxmlformats.org/officeDocument/2006/relationships/image" Target="../media/image31.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Shape 182"/>
          <p:cNvSpPr/>
          <p:nvPr>
            <p:ph type="ctrTitle"/>
          </p:nvPr>
        </p:nvSpPr>
        <p:spPr>
          <a:prstGeom prst="rect">
            <a:avLst/>
          </a:prstGeom>
        </p:spPr>
        <p:txBody>
          <a:bodyPr/>
          <a:lstStyle/>
          <a:p>
            <a:pPr/>
            <a:r>
              <a:t>Nuclear Reaction Physics</a:t>
            </a:r>
          </a:p>
        </p:txBody>
      </p:sp>
      <p:sp>
        <p:nvSpPr>
          <p:cNvPr id="183" name="Shape 183"/>
          <p:cNvSpPr/>
          <p:nvPr>
            <p:ph type="subTitle" sz="quarter" idx="1"/>
          </p:nvPr>
        </p:nvSpPr>
        <p:spPr>
          <a:prstGeom prst="rect">
            <a:avLst/>
          </a:prstGeom>
        </p:spPr>
        <p:txBody>
          <a:bodyPr/>
          <a:lstStyle/>
          <a:p>
            <a:pPr/>
            <a:r>
              <a:t>Toshihiko Kawano</a:t>
            </a:r>
          </a:p>
          <a:p>
            <a:pPr/>
            <a:r>
              <a:t>David Brown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graphicFrame>
        <p:nvGraphicFramePr>
          <p:cNvPr id="232" name="Table 232"/>
          <p:cNvGraphicFramePr/>
          <p:nvPr/>
        </p:nvGraphicFramePr>
        <p:xfrm>
          <a:off x="457200" y="2307619"/>
          <a:ext cx="8229600" cy="192287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371600"/>
                <a:gridCol w="1371600"/>
                <a:gridCol w="1371600"/>
                <a:gridCol w="1371600"/>
                <a:gridCol w="1371600"/>
                <a:gridCol w="1371600"/>
              </a:tblGrid>
              <a:tr h="1922876">
                <a:tc>
                  <a:txBody>
                    <a:bodyPr/>
                    <a:lstStyle/>
                    <a:p>
                      <a:pPr algn="ctr">
                        <a:defRPr b="1" sz="1600">
                          <a:solidFill>
                            <a:srgbClr val="FFFFFF"/>
                          </a:solidFill>
                        </a:defRPr>
                      </a:pPr>
                      <a:r>
                        <a:t>Measurement</a:t>
                      </a:r>
                    </a:p>
                    <a:p>
                      <a:pPr algn="ctr">
                        <a:defRPr b="1" sz="1600">
                          <a:solidFill>
                            <a:srgbClr val="FFFFFF"/>
                          </a:solidFill>
                        </a:defRPr>
                      </a:pPr>
                    </a:p>
                  </a:txBody>
                  <a:tcPr marL="45720" marR="45720" marT="45720" marB="45720" anchor="t" anchorCtr="0" horzOverflow="overflow">
                    <a:lnB w="38100">
                      <a:solidFill>
                        <a:srgbClr val="FFFFFF"/>
                      </a:solidFill>
                    </a:lnB>
                    <a:solidFill>
                      <a:schemeClr val="accent1"/>
                    </a:solidFill>
                  </a:tcPr>
                </a:tc>
                <a:tc>
                  <a:txBody>
                    <a:bodyPr/>
                    <a:lstStyle/>
                    <a:p>
                      <a:pPr algn="ctr">
                        <a:defRPr sz="1800"/>
                      </a:pPr>
                      <a:r>
                        <a:rPr b="1" sz="1600">
                          <a:solidFill>
                            <a:srgbClr val="FFFFFF"/>
                          </a:solidFill>
                        </a:rPr>
                        <a:t>Theory</a:t>
                      </a:r>
                    </a:p>
                  </a:txBody>
                  <a:tcPr marL="45720" marR="45720" marT="45720" marB="45720" anchor="t" anchorCtr="0" horzOverflow="overflow">
                    <a:lnB w="38100">
                      <a:solidFill>
                        <a:srgbClr val="FFFFFF"/>
                      </a:solidFill>
                    </a:lnB>
                    <a:solidFill>
                      <a:schemeClr val="accent1"/>
                    </a:solidFill>
                  </a:tcPr>
                </a:tc>
                <a:tc>
                  <a:txBody>
                    <a:bodyPr/>
                    <a:lstStyle/>
                    <a:p>
                      <a:pPr algn="ctr">
                        <a:defRPr sz="1800"/>
                      </a:pPr>
                      <a:r>
                        <a:rPr b="1" sz="1600">
                          <a:solidFill>
                            <a:srgbClr val="FFFFFF"/>
                          </a:solidFill>
                        </a:rPr>
                        <a:t>Compilation</a:t>
                      </a:r>
                    </a:p>
                  </a:txBody>
                  <a:tcPr marL="45720" marR="45720" marT="45720" marB="45720" anchor="t" anchorCtr="0" horzOverflow="overflow">
                    <a:lnB w="38100">
                      <a:solidFill>
                        <a:srgbClr val="FFFFFF"/>
                      </a:solidFill>
                    </a:lnB>
                    <a:solidFill>
                      <a:schemeClr val="accent1"/>
                    </a:solidFill>
                  </a:tcPr>
                </a:tc>
                <a:tc>
                  <a:txBody>
                    <a:bodyPr/>
                    <a:lstStyle/>
                    <a:p>
                      <a:pPr algn="ctr">
                        <a:defRPr sz="1800"/>
                      </a:pPr>
                      <a:r>
                        <a:rPr b="1" sz="1600">
                          <a:solidFill>
                            <a:srgbClr val="FFFFFF"/>
                          </a:solidFill>
                        </a:rPr>
                        <a:t>Evaluation</a:t>
                      </a:r>
                    </a:p>
                  </a:txBody>
                  <a:tcPr marL="45720" marR="45720" marT="45720" marB="45720" anchor="t" anchorCtr="0" horzOverflow="overflow">
                    <a:lnB w="38100">
                      <a:solidFill>
                        <a:srgbClr val="FFFFFF"/>
                      </a:solidFill>
                    </a:lnB>
                    <a:solidFill>
                      <a:schemeClr val="accent1"/>
                    </a:solidFill>
                  </a:tcPr>
                </a:tc>
                <a:tc>
                  <a:txBody>
                    <a:bodyPr/>
                    <a:lstStyle/>
                    <a:p>
                      <a:pPr algn="ctr">
                        <a:defRPr sz="1800"/>
                      </a:pPr>
                      <a:r>
                        <a:rPr b="1" sz="1600">
                          <a:solidFill>
                            <a:srgbClr val="FFFFFF"/>
                          </a:solidFill>
                        </a:rPr>
                        <a:t>QA (V&amp;V, IE)</a:t>
                      </a:r>
                    </a:p>
                  </a:txBody>
                  <a:tcPr marL="45720" marR="45720" marT="45720" marB="45720" anchor="t" anchorCtr="0" horzOverflow="overflow">
                    <a:lnB w="38100">
                      <a:solidFill>
                        <a:srgbClr val="FFFFFF"/>
                      </a:solidFill>
                    </a:lnB>
                    <a:solidFill>
                      <a:schemeClr val="accent1"/>
                    </a:solidFill>
                  </a:tcPr>
                </a:tc>
                <a:tc>
                  <a:txBody>
                    <a:bodyPr/>
                    <a:lstStyle/>
                    <a:p>
                      <a:pPr algn="ctr">
                        <a:defRPr sz="1800"/>
                      </a:pPr>
                      <a:r>
                        <a:rPr b="1" sz="1600">
                          <a:solidFill>
                            <a:srgbClr val="FFFFFF"/>
                          </a:solidFill>
                        </a:rPr>
                        <a:t>Infrastructure (Gforge, etc.)</a:t>
                      </a:r>
                    </a:p>
                  </a:txBody>
                  <a:tcPr marL="45720" marR="45720" marT="45720" marB="45720" anchor="t" anchorCtr="0" horzOverflow="overflow">
                    <a:lnB w="38100">
                      <a:solidFill>
                        <a:srgbClr val="FFFFFF"/>
                      </a:solidFill>
                    </a:lnB>
                    <a:solidFill>
                      <a:schemeClr val="accent1"/>
                    </a:solidFill>
                  </a:tcPr>
                </a:tc>
              </a:tr>
            </a:tbl>
          </a:graphicData>
        </a:graphic>
      </p:graphicFrame>
      <p:pic>
        <p:nvPicPr>
          <p:cNvPr id="233" name="image8.jpg"/>
          <p:cNvPicPr>
            <a:picLocks noChangeAspect="1"/>
          </p:cNvPicPr>
          <p:nvPr/>
        </p:nvPicPr>
        <p:blipFill>
          <a:blip r:embed="rId2">
            <a:extLst/>
          </a:blip>
          <a:stretch>
            <a:fillRect/>
          </a:stretch>
        </p:blipFill>
        <p:spPr>
          <a:xfrm>
            <a:off x="580098" y="2925497"/>
            <a:ext cx="1154934" cy="1101189"/>
          </a:xfrm>
          <a:prstGeom prst="rect">
            <a:avLst/>
          </a:prstGeom>
          <a:ln w="12700">
            <a:miter lim="400000"/>
          </a:ln>
        </p:spPr>
      </p:pic>
      <p:pic>
        <p:nvPicPr>
          <p:cNvPr id="234" name="image9.png"/>
          <p:cNvPicPr>
            <a:picLocks noChangeAspect="1"/>
          </p:cNvPicPr>
          <p:nvPr/>
        </p:nvPicPr>
        <p:blipFill>
          <a:blip r:embed="rId3">
            <a:extLst/>
          </a:blip>
          <a:stretch>
            <a:fillRect/>
          </a:stretch>
        </p:blipFill>
        <p:spPr>
          <a:xfrm>
            <a:off x="7497158" y="2948871"/>
            <a:ext cx="1039886" cy="1077815"/>
          </a:xfrm>
          <a:prstGeom prst="rect">
            <a:avLst/>
          </a:prstGeom>
          <a:ln w="12700">
            <a:miter lim="400000"/>
          </a:ln>
        </p:spPr>
      </p:pic>
      <p:grpSp>
        <p:nvGrpSpPr>
          <p:cNvPr id="237" name="Group 237" descr="CIELO-Iron-4.pdf"/>
          <p:cNvGrpSpPr/>
          <p:nvPr/>
        </p:nvGrpSpPr>
        <p:grpSpPr>
          <a:xfrm>
            <a:off x="4658914" y="2948871"/>
            <a:ext cx="1194120" cy="1077815"/>
            <a:chOff x="0" y="0"/>
            <a:chExt cx="1194118" cy="1077813"/>
          </a:xfrm>
        </p:grpSpPr>
        <p:sp>
          <p:nvSpPr>
            <p:cNvPr id="235" name="Shape 235"/>
            <p:cNvSpPr/>
            <p:nvPr/>
          </p:nvSpPr>
          <p:spPr>
            <a:xfrm>
              <a:off x="0" y="0"/>
              <a:ext cx="1194119" cy="1077814"/>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236" name="image10.pdf"/>
            <p:cNvPicPr>
              <a:picLocks noChangeAspect="1"/>
            </p:cNvPicPr>
            <p:nvPr/>
          </p:nvPicPr>
          <p:blipFill>
            <a:blip r:embed="rId4">
              <a:extLst/>
            </a:blip>
            <a:stretch>
              <a:fillRect/>
            </a:stretch>
          </p:blipFill>
          <p:spPr>
            <a:xfrm>
              <a:off x="0" y="0"/>
              <a:ext cx="1194119" cy="1077814"/>
            </a:xfrm>
            <a:prstGeom prst="rect">
              <a:avLst/>
            </a:prstGeom>
            <a:ln w="12700" cap="flat">
              <a:noFill/>
              <a:miter lim="400000"/>
            </a:ln>
            <a:effectLst/>
          </p:spPr>
        </p:pic>
      </p:grpSp>
      <p:pic>
        <p:nvPicPr>
          <p:cNvPr id="238" name="image11.png"/>
          <p:cNvPicPr>
            <a:picLocks noChangeAspect="1"/>
          </p:cNvPicPr>
          <p:nvPr/>
        </p:nvPicPr>
        <p:blipFill>
          <a:blip r:embed="rId5">
            <a:extLst/>
          </a:blip>
          <a:srcRect l="0" t="0" r="0" b="25123"/>
          <a:stretch>
            <a:fillRect/>
          </a:stretch>
        </p:blipFill>
        <p:spPr>
          <a:xfrm>
            <a:off x="3376219" y="2942559"/>
            <a:ext cx="999035" cy="1084127"/>
          </a:xfrm>
          <a:prstGeom prst="rect">
            <a:avLst/>
          </a:prstGeom>
          <a:ln w="12700">
            <a:miter lim="400000"/>
          </a:ln>
        </p:spPr>
      </p:pic>
      <p:pic>
        <p:nvPicPr>
          <p:cNvPr id="239" name="image12.png"/>
          <p:cNvPicPr>
            <a:picLocks noChangeAspect="1"/>
          </p:cNvPicPr>
          <p:nvPr/>
        </p:nvPicPr>
        <p:blipFill>
          <a:blip r:embed="rId6">
            <a:extLst/>
          </a:blip>
          <a:stretch>
            <a:fillRect/>
          </a:stretch>
        </p:blipFill>
        <p:spPr>
          <a:xfrm>
            <a:off x="6024669" y="2948871"/>
            <a:ext cx="1171731" cy="1085606"/>
          </a:xfrm>
          <a:prstGeom prst="rect">
            <a:avLst/>
          </a:prstGeom>
          <a:ln w="12700">
            <a:miter lim="400000"/>
          </a:ln>
        </p:spPr>
      </p:pic>
      <p:grpSp>
        <p:nvGrpSpPr>
          <p:cNvPr id="242" name="Group 242"/>
          <p:cNvGrpSpPr/>
          <p:nvPr/>
        </p:nvGrpSpPr>
        <p:grpSpPr>
          <a:xfrm>
            <a:off x="1996232" y="2929136"/>
            <a:ext cx="1045766" cy="1114426"/>
            <a:chOff x="0" y="0"/>
            <a:chExt cx="1045765" cy="1114425"/>
          </a:xfrm>
        </p:grpSpPr>
        <p:pic>
          <p:nvPicPr>
            <p:cNvPr id="240" name="image13.png"/>
            <p:cNvPicPr>
              <a:picLocks noChangeAspect="1"/>
            </p:cNvPicPr>
            <p:nvPr/>
          </p:nvPicPr>
          <p:blipFill>
            <a:blip r:embed="rId7">
              <a:extLst/>
            </a:blip>
            <a:srcRect l="25108" t="0" r="21211" b="5708"/>
            <a:stretch>
              <a:fillRect/>
            </a:stretch>
          </p:blipFill>
          <p:spPr>
            <a:xfrm>
              <a:off x="0" y="-1"/>
              <a:ext cx="1045766" cy="11144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48" y="0"/>
                  </a:moveTo>
                  <a:cubicBezTo>
                    <a:pt x="513" y="0"/>
                    <a:pt x="0" y="439"/>
                    <a:pt x="0" y="985"/>
                  </a:cubicBezTo>
                  <a:lnTo>
                    <a:pt x="0" y="20615"/>
                  </a:lnTo>
                  <a:cubicBezTo>
                    <a:pt x="0" y="21161"/>
                    <a:pt x="513" y="21600"/>
                    <a:pt x="1148" y="21600"/>
                  </a:cubicBezTo>
                  <a:lnTo>
                    <a:pt x="20452" y="21600"/>
                  </a:lnTo>
                  <a:cubicBezTo>
                    <a:pt x="21087" y="21600"/>
                    <a:pt x="21600" y="21161"/>
                    <a:pt x="21600" y="20615"/>
                  </a:cubicBezTo>
                  <a:lnTo>
                    <a:pt x="21600" y="985"/>
                  </a:lnTo>
                  <a:cubicBezTo>
                    <a:pt x="21600" y="439"/>
                    <a:pt x="21087" y="0"/>
                    <a:pt x="20452" y="0"/>
                  </a:cubicBezTo>
                  <a:lnTo>
                    <a:pt x="1148" y="0"/>
                  </a:lnTo>
                  <a:close/>
                </a:path>
              </a:pathLst>
            </a:custGeom>
            <a:ln w="12700" cap="flat">
              <a:noFill/>
              <a:miter lim="400000"/>
            </a:ln>
            <a:effectLst/>
          </p:spPr>
        </p:pic>
        <p:sp>
          <p:nvSpPr>
            <p:cNvPr id="241" name="Shape 241"/>
            <p:cNvSpPr/>
            <p:nvPr/>
          </p:nvSpPr>
          <p:spPr>
            <a:xfrm>
              <a:off x="546912" y="19314"/>
              <a:ext cx="456918" cy="2365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5716" tIns="35716" rIns="35716" bIns="35716" numCol="1" anchor="ctr">
              <a:spAutoFit/>
            </a:bodyPr>
            <a:lstStyle>
              <a:lvl1pPr>
                <a:defRPr b="1" sz="1100">
                  <a:solidFill>
                    <a:srgbClr val="FBD563"/>
                  </a:solidFill>
                  <a:latin typeface="+mn-lt"/>
                  <a:ea typeface="+mn-ea"/>
                  <a:cs typeface="+mn-cs"/>
                  <a:sym typeface="Helvetica"/>
                </a:defRPr>
              </a:lvl1pPr>
            </a:lstStyle>
            <a:p>
              <a:pPr/>
              <a:r>
                <a:t>Freya</a:t>
              </a:r>
            </a:p>
          </p:txBody>
        </p:sp>
      </p:grpSp>
      <p:sp>
        <p:nvSpPr>
          <p:cNvPr id="243" name="Shape 243"/>
          <p:cNvSpPr/>
          <p:nvPr/>
        </p:nvSpPr>
        <p:spPr>
          <a:xfrm>
            <a:off x="3209992" y="2299828"/>
            <a:ext cx="5476809" cy="1922878"/>
          </a:xfrm>
          <a:prstGeom prst="rect">
            <a:avLst/>
          </a:prstGeom>
          <a:solidFill>
            <a:srgbClr val="FFFFFF">
              <a:alpha val="50000"/>
            </a:srgbClr>
          </a:solidFill>
          <a:ln w="12700">
            <a:miter lim="400000"/>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5" name="Shape 245"/>
          <p:cNvSpPr/>
          <p:nvPr>
            <p:ph type="title"/>
          </p:nvPr>
        </p:nvSpPr>
        <p:spPr>
          <a:xfrm>
            <a:off x="376235" y="193420"/>
            <a:ext cx="8339140" cy="927101"/>
          </a:xfrm>
          <a:prstGeom prst="rect">
            <a:avLst/>
          </a:prstGeom>
        </p:spPr>
        <p:txBody>
          <a:bodyPr/>
          <a:lstStyle>
            <a:lvl1pPr>
              <a:lnSpc>
                <a:spcPct val="83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600"/>
            </a:lvl1pPr>
          </a:lstStyle>
          <a:p>
            <a:pPr/>
            <a:r>
              <a:t>Direct Channels in Hauser-Feshbach</a:t>
            </a:r>
          </a:p>
        </p:txBody>
      </p:sp>
      <p:sp>
        <p:nvSpPr>
          <p:cNvPr id="246" name="Shape 246"/>
          <p:cNvSpPr/>
          <p:nvPr>
            <p:ph type="body" sz="half" idx="1"/>
          </p:nvPr>
        </p:nvSpPr>
        <p:spPr>
          <a:xfrm>
            <a:off x="116785" y="1120521"/>
            <a:ext cx="8770595" cy="2479930"/>
          </a:xfrm>
          <a:prstGeom prst="rect">
            <a:avLst/>
          </a:prstGeom>
        </p:spPr>
        <p:txBody>
          <a:bodyPr/>
          <a:lstStyle/>
          <a:p>
            <a:pPr marL="662146" indent="-331073" defTabSz="443484">
              <a:lnSpc>
                <a:spcPct val="83000"/>
              </a:lnSpc>
              <a:spcBef>
                <a:spcPts val="400"/>
              </a:spcBef>
              <a:buClr>
                <a:srgbClr val="000080"/>
              </a:buClr>
              <a:buSzPct val="50000"/>
              <a:buFont typeface="Helvetica"/>
              <a:buChar char="■"/>
              <a:tabLst>
                <a:tab pos="647700" algn="l"/>
                <a:tab pos="762000" algn="l"/>
                <a:tab pos="1193800" algn="l"/>
                <a:tab pos="1625600" algn="l"/>
                <a:tab pos="2057400" algn="l"/>
                <a:tab pos="2489200" algn="l"/>
                <a:tab pos="2921000" algn="l"/>
                <a:tab pos="3365500" algn="l"/>
                <a:tab pos="3797300" algn="l"/>
                <a:tab pos="4241800" algn="l"/>
                <a:tab pos="4673600" algn="l"/>
                <a:tab pos="5105400" algn="l"/>
                <a:tab pos="5549900" algn="l"/>
                <a:tab pos="5981700" algn="l"/>
                <a:tab pos="6413500" algn="l"/>
                <a:tab pos="6858000" algn="l"/>
                <a:tab pos="7289800" algn="l"/>
                <a:tab pos="7734300" algn="l"/>
                <a:tab pos="8166100" algn="l"/>
                <a:tab pos="8597900" algn="l"/>
                <a:tab pos="9029700" algn="l"/>
              </a:tabLst>
              <a:defRPr b="1" sz="1940"/>
            </a:pPr>
            <a:r>
              <a:t>Engelbrecht-Weidenmueller transformation for the statistical model with strongly coupled channels, fully implemented in CoH</a:t>
            </a:r>
            <a:r>
              <a:rPr baseline="-30742"/>
              <a:t>3 </a:t>
            </a:r>
            <a:r>
              <a:t>and under development for EMPIRE</a:t>
            </a:r>
          </a:p>
          <a:p>
            <a:pPr marL="1050194" indent="-275638" defTabSz="443484">
              <a:lnSpc>
                <a:spcPct val="83000"/>
              </a:lnSpc>
              <a:spcBef>
                <a:spcPts val="400"/>
              </a:spcBef>
              <a:buClr>
                <a:srgbClr val="800000"/>
              </a:buClr>
              <a:buSzPct val="40000"/>
              <a:buFont typeface="Helvetica"/>
              <a:buChar char="●"/>
              <a:tabLst>
                <a:tab pos="647700" algn="l"/>
                <a:tab pos="762000" algn="l"/>
                <a:tab pos="1193800" algn="l"/>
                <a:tab pos="1625600" algn="l"/>
                <a:tab pos="2057400" algn="l"/>
                <a:tab pos="2489200" algn="l"/>
                <a:tab pos="2921000" algn="l"/>
                <a:tab pos="3365500" algn="l"/>
                <a:tab pos="3797300" algn="l"/>
                <a:tab pos="4241800" algn="l"/>
                <a:tab pos="4673600" algn="l"/>
                <a:tab pos="5105400" algn="l"/>
                <a:tab pos="5549900" algn="l"/>
                <a:tab pos="5981700" algn="l"/>
                <a:tab pos="6413500" algn="l"/>
                <a:tab pos="6858000" algn="l"/>
                <a:tab pos="7289800" algn="l"/>
                <a:tab pos="7734300" algn="l"/>
                <a:tab pos="8166100" algn="l"/>
                <a:tab pos="8597900" algn="l"/>
                <a:tab pos="9029700" algn="l"/>
              </a:tabLst>
              <a:defRPr sz="1746"/>
            </a:pPr>
            <a:r>
              <a:t>S-matrix diagonalization formulation derived, when radiative capture and fission channels are involved</a:t>
            </a:r>
          </a:p>
          <a:p>
            <a:pPr marL="1050194" indent="-275638" defTabSz="443484">
              <a:lnSpc>
                <a:spcPct val="83000"/>
              </a:lnSpc>
              <a:spcBef>
                <a:spcPts val="400"/>
              </a:spcBef>
              <a:buClr>
                <a:srgbClr val="800000"/>
              </a:buClr>
              <a:buSzPct val="40000"/>
              <a:buFont typeface="Helvetica"/>
              <a:buChar char="●"/>
              <a:tabLst>
                <a:tab pos="647700" algn="l"/>
                <a:tab pos="762000" algn="l"/>
                <a:tab pos="1193800" algn="l"/>
                <a:tab pos="1625600" algn="l"/>
                <a:tab pos="2057400" algn="l"/>
                <a:tab pos="2489200" algn="l"/>
                <a:tab pos="2921000" algn="l"/>
                <a:tab pos="3365500" algn="l"/>
                <a:tab pos="3797300" algn="l"/>
                <a:tab pos="4241800" algn="l"/>
                <a:tab pos="4673600" algn="l"/>
                <a:tab pos="5105400" algn="l"/>
                <a:tab pos="5549900" algn="l"/>
                <a:tab pos="5981700" algn="l"/>
                <a:tab pos="6413500" algn="l"/>
                <a:tab pos="6858000" algn="l"/>
                <a:tab pos="7289800" algn="l"/>
                <a:tab pos="7734300" algn="l"/>
                <a:tab pos="8166100" algn="l"/>
                <a:tab pos="8597900" algn="l"/>
                <a:tab pos="9029700" algn="l"/>
              </a:tabLst>
              <a:defRPr sz="1746"/>
            </a:pPr>
            <a:r>
              <a:t>One Phys. Rev. C paper published, and another paper under preparation (joint paper LANL/IAEA/BNL/CEA)</a:t>
            </a:r>
          </a:p>
          <a:p>
            <a:pPr marL="1050194" indent="-275638" defTabSz="443484">
              <a:lnSpc>
                <a:spcPct val="83000"/>
              </a:lnSpc>
              <a:spcBef>
                <a:spcPts val="400"/>
              </a:spcBef>
              <a:buClr>
                <a:srgbClr val="800000"/>
              </a:buClr>
              <a:buSzPct val="40000"/>
              <a:buFont typeface="Helvetica"/>
              <a:buChar char="●"/>
              <a:tabLst>
                <a:tab pos="647700" algn="l"/>
                <a:tab pos="762000" algn="l"/>
                <a:tab pos="1193800" algn="l"/>
                <a:tab pos="1625600" algn="l"/>
                <a:tab pos="2057400" algn="l"/>
                <a:tab pos="2489200" algn="l"/>
                <a:tab pos="2921000" algn="l"/>
                <a:tab pos="3365500" algn="l"/>
                <a:tab pos="3797300" algn="l"/>
                <a:tab pos="4241800" algn="l"/>
                <a:tab pos="4673600" algn="l"/>
                <a:tab pos="5105400" algn="l"/>
                <a:tab pos="5549900" algn="l"/>
                <a:tab pos="5981700" algn="l"/>
                <a:tab pos="6413500" algn="l"/>
                <a:tab pos="6858000" algn="l"/>
                <a:tab pos="7289800" algn="l"/>
                <a:tab pos="7734300" algn="l"/>
                <a:tab pos="8166100" algn="l"/>
                <a:tab pos="8597900" algn="l"/>
                <a:tab pos="9029700" algn="l"/>
              </a:tabLst>
              <a:defRPr sz="1746"/>
            </a:pPr>
            <a:r>
              <a:t>A conventional treatment of the direct channels justified in the Hauser-Feshbach limit (no fluctuation)</a:t>
            </a:r>
          </a:p>
        </p:txBody>
      </p:sp>
      <p:sp>
        <p:nvSpPr>
          <p:cNvPr id="247" name="Shape 247"/>
          <p:cNvSpPr/>
          <p:nvPr>
            <p:ph type="sldNum" sz="quarter" idx="4294967295"/>
          </p:nvPr>
        </p:nvSpPr>
        <p:spPr>
          <a:xfrm>
            <a:off x="4100171" y="6540817"/>
            <a:ext cx="1813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48" name="image14.png"/>
          <p:cNvPicPr>
            <a:picLocks noChangeAspect="1"/>
          </p:cNvPicPr>
          <p:nvPr/>
        </p:nvPicPr>
        <p:blipFill>
          <a:blip r:embed="rId2">
            <a:extLst/>
          </a:blip>
          <a:stretch>
            <a:fillRect/>
          </a:stretch>
        </p:blipFill>
        <p:spPr>
          <a:xfrm>
            <a:off x="674090" y="3600450"/>
            <a:ext cx="4103688" cy="2878139"/>
          </a:xfrm>
          <a:prstGeom prst="rect">
            <a:avLst/>
          </a:prstGeom>
          <a:ln w="12700">
            <a:miter lim="400000"/>
          </a:ln>
        </p:spPr>
      </p:pic>
      <p:pic>
        <p:nvPicPr>
          <p:cNvPr id="249" name="image15.png"/>
          <p:cNvPicPr>
            <a:picLocks noChangeAspect="1"/>
          </p:cNvPicPr>
          <p:nvPr/>
        </p:nvPicPr>
        <p:blipFill>
          <a:blip r:embed="rId3">
            <a:extLst/>
          </a:blip>
          <a:stretch>
            <a:fillRect/>
          </a:stretch>
        </p:blipFill>
        <p:spPr>
          <a:xfrm>
            <a:off x="5491338" y="3417887"/>
            <a:ext cx="3527426" cy="3279776"/>
          </a:xfrm>
          <a:prstGeom prst="rect">
            <a:avLst/>
          </a:prstGeom>
          <a:ln w="12700">
            <a:miter lim="400000"/>
          </a:ln>
        </p:spPr>
      </p:pic>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1" name="Shape 251"/>
          <p:cNvSpPr/>
          <p:nvPr>
            <p:ph type="sldNum" sz="quarter" idx="4294967295"/>
          </p:nvPr>
        </p:nvSpPr>
        <p:spPr>
          <a:xfrm>
            <a:off x="4100171" y="6540817"/>
            <a:ext cx="1813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2" name="Shape 252"/>
          <p:cNvSpPr/>
          <p:nvPr>
            <p:ph type="title"/>
          </p:nvPr>
        </p:nvSpPr>
        <p:spPr>
          <a:xfrm>
            <a:off x="342900" y="401638"/>
            <a:ext cx="8477250" cy="833438"/>
          </a:xfrm>
          <a:prstGeom prst="rect">
            <a:avLst/>
          </a:prstGeom>
        </p:spPr>
        <p:txBody>
          <a:bodyPr/>
          <a:lstStyle>
            <a:lvl1pPr>
              <a:lnSpc>
                <a:spcPct val="83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600"/>
            </a:lvl1pPr>
          </a:lstStyle>
          <a:p>
            <a:pPr/>
            <a:r>
              <a:t>Photon Strength Function and DANCE Data</a:t>
            </a:r>
          </a:p>
        </p:txBody>
      </p:sp>
      <p:sp>
        <p:nvSpPr>
          <p:cNvPr id="253" name="Shape 253"/>
          <p:cNvSpPr/>
          <p:nvPr>
            <p:ph type="body" sz="half" idx="1"/>
          </p:nvPr>
        </p:nvSpPr>
        <p:spPr>
          <a:xfrm>
            <a:off x="71437" y="1439862"/>
            <a:ext cx="4103672" cy="4319589"/>
          </a:xfrm>
          <a:prstGeom prst="rect">
            <a:avLst/>
          </a:prstGeom>
        </p:spPr>
        <p:txBody>
          <a:bodyPr/>
          <a:lstStyle/>
          <a:p>
            <a:pPr marL="682625" indent="-341313">
              <a:lnSpc>
                <a:spcPct val="66400"/>
              </a:lnSpc>
              <a:spcBef>
                <a:spcPts val="400"/>
              </a:spcBef>
              <a:buClr>
                <a:srgbClr val="000080"/>
              </a:buClr>
              <a:buSzPct val="50000"/>
              <a:buFont typeface="Helvetica"/>
              <a:buChar char="■"/>
              <a:tabLst>
                <a:tab pos="673100" algn="l"/>
                <a:tab pos="787400" algn="l"/>
                <a:tab pos="1231900" algn="l"/>
                <a:tab pos="1676400" algn="l"/>
                <a:tab pos="2133600" algn="l"/>
                <a:tab pos="2578100" algn="l"/>
                <a:tab pos="3022600" algn="l"/>
                <a:tab pos="3479800" algn="l"/>
                <a:tab pos="3924300" algn="l"/>
                <a:tab pos="4381500" algn="l"/>
                <a:tab pos="4826000" algn="l"/>
                <a:tab pos="5270500" algn="l"/>
                <a:tab pos="5727700" algn="l"/>
                <a:tab pos="6172200" algn="l"/>
                <a:tab pos="6616700" algn="l"/>
                <a:tab pos="7073900" algn="l"/>
                <a:tab pos="7518400" algn="l"/>
                <a:tab pos="7975600" algn="l"/>
                <a:tab pos="8420100" algn="l"/>
                <a:tab pos="8864600" algn="l"/>
                <a:tab pos="9321800" algn="l"/>
              </a:tabLst>
              <a:defRPr b="1" sz="2000"/>
            </a:pPr>
            <a:r>
              <a:t>DANCE detector at LANSCE suggested M1 scissors mode for actinides</a:t>
            </a:r>
            <a:endParaRPr sz="2900"/>
          </a:p>
          <a:p>
            <a:pPr marL="1082675" indent="-284162">
              <a:lnSpc>
                <a:spcPct val="66400"/>
              </a:lnSpc>
              <a:spcBef>
                <a:spcPts val="300"/>
              </a:spcBef>
              <a:buClr>
                <a:srgbClr val="800000"/>
              </a:buClr>
              <a:buSzPct val="40000"/>
              <a:buFont typeface="Helvetica"/>
              <a:buChar char="●"/>
              <a:tabLst>
                <a:tab pos="673100" algn="l"/>
                <a:tab pos="787400" algn="l"/>
                <a:tab pos="1231900" algn="l"/>
                <a:tab pos="1676400" algn="l"/>
                <a:tab pos="2133600" algn="l"/>
                <a:tab pos="2578100" algn="l"/>
                <a:tab pos="3022600" algn="l"/>
                <a:tab pos="3479800" algn="l"/>
                <a:tab pos="3924300" algn="l"/>
                <a:tab pos="4381500" algn="l"/>
                <a:tab pos="4826000" algn="l"/>
                <a:tab pos="5270500" algn="l"/>
                <a:tab pos="5727700" algn="l"/>
                <a:tab pos="6172200" algn="l"/>
                <a:tab pos="6616700" algn="l"/>
                <a:tab pos="7073900" algn="l"/>
                <a:tab pos="7518400" algn="l"/>
                <a:tab pos="7975600" algn="l"/>
                <a:tab pos="8420100" algn="l"/>
                <a:tab pos="8864600" algn="l"/>
                <a:tab pos="9321800" algn="l"/>
              </a:tabLst>
              <a:defRPr sz="1600"/>
            </a:pPr>
            <a:r>
              <a:t>Neutron capture cross section strongly enhanced</a:t>
            </a:r>
            <a:br/>
            <a:endParaRPr sz="1800"/>
          </a:p>
          <a:p>
            <a:pPr marL="682625" indent="-341313">
              <a:lnSpc>
                <a:spcPct val="66400"/>
              </a:lnSpc>
              <a:spcBef>
                <a:spcPts val="400"/>
              </a:spcBef>
              <a:buClr>
                <a:srgbClr val="000080"/>
              </a:buClr>
              <a:buSzPct val="50000"/>
              <a:buFont typeface="Helvetica"/>
              <a:buChar char="■"/>
              <a:tabLst>
                <a:tab pos="673100" algn="l"/>
                <a:tab pos="787400" algn="l"/>
                <a:tab pos="1231900" algn="l"/>
                <a:tab pos="1676400" algn="l"/>
                <a:tab pos="2133600" algn="l"/>
                <a:tab pos="2578100" algn="l"/>
                <a:tab pos="3022600" algn="l"/>
                <a:tab pos="3479800" algn="l"/>
                <a:tab pos="3924300" algn="l"/>
                <a:tab pos="4381500" algn="l"/>
                <a:tab pos="4826000" algn="l"/>
                <a:tab pos="5270500" algn="l"/>
                <a:tab pos="5727700" algn="l"/>
                <a:tab pos="6172200" algn="l"/>
                <a:tab pos="6616700" algn="l"/>
                <a:tab pos="7073900" algn="l"/>
                <a:tab pos="7518400" algn="l"/>
                <a:tab pos="7975600" algn="l"/>
                <a:tab pos="8420100" algn="l"/>
                <a:tab pos="8864600" algn="l"/>
                <a:tab pos="9321800" algn="l"/>
              </a:tabLst>
              <a:defRPr b="1" sz="1800"/>
            </a:pPr>
            <a:r>
              <a:t>Estimation of M1 photon strength from evaluated capture cross sections</a:t>
            </a:r>
            <a:endParaRPr sz="2900"/>
          </a:p>
          <a:p>
            <a:pPr marL="1082675" indent="-284162">
              <a:lnSpc>
                <a:spcPct val="66400"/>
              </a:lnSpc>
              <a:spcBef>
                <a:spcPts val="300"/>
              </a:spcBef>
              <a:buClr>
                <a:srgbClr val="800000"/>
              </a:buClr>
              <a:buSzPct val="40000"/>
              <a:buFont typeface="Helvetica"/>
              <a:buChar char="●"/>
              <a:tabLst>
                <a:tab pos="673100" algn="l"/>
                <a:tab pos="787400" algn="l"/>
                <a:tab pos="1231900" algn="l"/>
                <a:tab pos="1676400" algn="l"/>
                <a:tab pos="2133600" algn="l"/>
                <a:tab pos="2578100" algn="l"/>
                <a:tab pos="3022600" algn="l"/>
                <a:tab pos="3479800" algn="l"/>
                <a:tab pos="3924300" algn="l"/>
                <a:tab pos="4381500" algn="l"/>
                <a:tab pos="4826000" algn="l"/>
                <a:tab pos="5270500" algn="l"/>
                <a:tab pos="5727700" algn="l"/>
                <a:tab pos="6172200" algn="l"/>
                <a:tab pos="6616700" algn="l"/>
                <a:tab pos="7073900" algn="l"/>
                <a:tab pos="7518400" algn="l"/>
                <a:tab pos="7975600" algn="l"/>
                <a:tab pos="8420100" algn="l"/>
                <a:tab pos="8864600" algn="l"/>
                <a:tab pos="9321800" algn="l"/>
              </a:tabLst>
              <a:defRPr sz="1600"/>
            </a:pPr>
            <a:r>
              <a:t>Capture cross section calculations for more than 100 nuclei in the FP region performed</a:t>
            </a:r>
            <a:endParaRPr sz="2900"/>
          </a:p>
          <a:p>
            <a:pPr marL="1082675" indent="-284162">
              <a:lnSpc>
                <a:spcPct val="66400"/>
              </a:lnSpc>
              <a:spcBef>
                <a:spcPts val="300"/>
              </a:spcBef>
              <a:buClr>
                <a:srgbClr val="800000"/>
              </a:buClr>
              <a:buSzPct val="40000"/>
              <a:buFont typeface="Helvetica"/>
              <a:buChar char="●"/>
              <a:tabLst>
                <a:tab pos="673100" algn="l"/>
                <a:tab pos="787400" algn="l"/>
                <a:tab pos="1231900" algn="l"/>
                <a:tab pos="1676400" algn="l"/>
                <a:tab pos="2133600" algn="l"/>
                <a:tab pos="2578100" algn="l"/>
                <a:tab pos="3022600" algn="l"/>
                <a:tab pos="3479800" algn="l"/>
                <a:tab pos="3924300" algn="l"/>
                <a:tab pos="4381500" algn="l"/>
                <a:tab pos="4826000" algn="l"/>
                <a:tab pos="5270500" algn="l"/>
                <a:tab pos="5727700" algn="l"/>
                <a:tab pos="6172200" algn="l"/>
                <a:tab pos="6616700" algn="l"/>
                <a:tab pos="7073900" algn="l"/>
                <a:tab pos="7518400" algn="l"/>
                <a:tab pos="7975600" algn="l"/>
                <a:tab pos="8420100" algn="l"/>
                <a:tab pos="8864600" algn="l"/>
                <a:tab pos="9321800" algn="l"/>
              </a:tabLst>
              <a:defRPr sz="1600"/>
            </a:pPr>
            <a:r>
              <a:t>M1 strength and nuclear deformation studied</a:t>
            </a:r>
            <a:endParaRPr sz="2900"/>
          </a:p>
          <a:p>
            <a:pPr marL="1082675" indent="-284162">
              <a:lnSpc>
                <a:spcPct val="66400"/>
              </a:lnSpc>
              <a:spcBef>
                <a:spcPts val="300"/>
              </a:spcBef>
              <a:buClr>
                <a:srgbClr val="800000"/>
              </a:buClr>
              <a:buSzPct val="40000"/>
              <a:buFont typeface="Helvetica"/>
              <a:buChar char="●"/>
              <a:tabLst>
                <a:tab pos="673100" algn="l"/>
                <a:tab pos="787400" algn="l"/>
                <a:tab pos="1231900" algn="l"/>
                <a:tab pos="1676400" algn="l"/>
                <a:tab pos="2133600" algn="l"/>
                <a:tab pos="2578100" algn="l"/>
                <a:tab pos="3022600" algn="l"/>
                <a:tab pos="3479800" algn="l"/>
                <a:tab pos="3924300" algn="l"/>
                <a:tab pos="4381500" algn="l"/>
                <a:tab pos="4826000" algn="l"/>
                <a:tab pos="5270500" algn="l"/>
                <a:tab pos="5727700" algn="l"/>
                <a:tab pos="6172200" algn="l"/>
                <a:tab pos="6616700" algn="l"/>
                <a:tab pos="7073900" algn="l"/>
                <a:tab pos="7518400" algn="l"/>
                <a:tab pos="7975600" algn="l"/>
                <a:tab pos="8420100" algn="l"/>
                <a:tab pos="8864600" algn="l"/>
                <a:tab pos="9321800" algn="l"/>
              </a:tabLst>
              <a:defRPr sz="1600"/>
            </a:pPr>
            <a:r>
              <a:t>Empirical Lorentzian shape for M1 scissors mode obtained </a:t>
            </a:r>
            <a:br/>
            <a:endParaRPr sz="1800"/>
          </a:p>
          <a:p>
            <a:pPr marL="682625" indent="-341313">
              <a:lnSpc>
                <a:spcPct val="66400"/>
              </a:lnSpc>
              <a:spcBef>
                <a:spcPts val="400"/>
              </a:spcBef>
              <a:buClr>
                <a:srgbClr val="000080"/>
              </a:buClr>
              <a:buSzPct val="50000"/>
              <a:buFont typeface="Helvetica"/>
              <a:buChar char="■"/>
              <a:tabLst>
                <a:tab pos="673100" algn="l"/>
                <a:tab pos="787400" algn="l"/>
                <a:tab pos="1231900" algn="l"/>
                <a:tab pos="1676400" algn="l"/>
                <a:tab pos="2133600" algn="l"/>
                <a:tab pos="2578100" algn="l"/>
                <a:tab pos="3022600" algn="l"/>
                <a:tab pos="3479800" algn="l"/>
                <a:tab pos="3924300" algn="l"/>
                <a:tab pos="4381500" algn="l"/>
                <a:tab pos="4826000" algn="l"/>
                <a:tab pos="5270500" algn="l"/>
                <a:tab pos="5727700" algn="l"/>
                <a:tab pos="6172200" algn="l"/>
                <a:tab pos="6616700" algn="l"/>
                <a:tab pos="7073900" algn="l"/>
                <a:tab pos="7518400" algn="l"/>
                <a:tab pos="7975600" algn="l"/>
                <a:tab pos="8420100" algn="l"/>
                <a:tab pos="8864600" algn="l"/>
                <a:tab pos="9321800" algn="l"/>
              </a:tabLst>
              <a:defRPr b="1" sz="1800"/>
            </a:pPr>
            <a:r>
              <a:t>Uncertainty in level density still remains</a:t>
            </a:r>
            <a:endParaRPr sz="2900"/>
          </a:p>
          <a:p>
            <a:pPr marL="1082675" indent="-284162">
              <a:lnSpc>
                <a:spcPct val="66400"/>
              </a:lnSpc>
              <a:spcBef>
                <a:spcPts val="300"/>
              </a:spcBef>
              <a:buClr>
                <a:srgbClr val="800000"/>
              </a:buClr>
              <a:buSzPct val="40000"/>
              <a:buFont typeface="Helvetica"/>
              <a:buChar char="●"/>
              <a:tabLst>
                <a:tab pos="673100" algn="l"/>
                <a:tab pos="787400" algn="l"/>
                <a:tab pos="1231900" algn="l"/>
                <a:tab pos="1676400" algn="l"/>
                <a:tab pos="2133600" algn="l"/>
                <a:tab pos="2578100" algn="l"/>
                <a:tab pos="3022600" algn="l"/>
                <a:tab pos="3479800" algn="l"/>
                <a:tab pos="3924300" algn="l"/>
                <a:tab pos="4381500" algn="l"/>
                <a:tab pos="4826000" algn="l"/>
                <a:tab pos="5270500" algn="l"/>
                <a:tab pos="5727700" algn="l"/>
                <a:tab pos="6172200" algn="l"/>
                <a:tab pos="6616700" algn="l"/>
                <a:tab pos="7073900" algn="l"/>
                <a:tab pos="7518400" algn="l"/>
                <a:tab pos="7975600" algn="l"/>
                <a:tab pos="8420100" algn="l"/>
                <a:tab pos="8864600" algn="l"/>
                <a:tab pos="9321800" algn="l"/>
              </a:tabLst>
              <a:defRPr sz="1600"/>
            </a:pPr>
            <a:r>
              <a:t>Plan to perform microscopic level density calculation</a:t>
            </a:r>
          </a:p>
        </p:txBody>
      </p:sp>
      <p:pic>
        <p:nvPicPr>
          <p:cNvPr id="254" name="image16.png"/>
          <p:cNvPicPr>
            <a:picLocks noChangeAspect="1"/>
          </p:cNvPicPr>
          <p:nvPr/>
        </p:nvPicPr>
        <p:blipFill>
          <a:blip r:embed="rId2">
            <a:extLst/>
          </a:blip>
          <a:stretch>
            <a:fillRect/>
          </a:stretch>
        </p:blipFill>
        <p:spPr>
          <a:xfrm>
            <a:off x="4319587" y="1511300"/>
            <a:ext cx="4687888" cy="3741738"/>
          </a:xfrm>
          <a:prstGeom prst="rect">
            <a:avLst/>
          </a:prstGeom>
          <a:ln w="12700">
            <a:miter lim="400000"/>
          </a:ln>
        </p:spPr>
      </p:pic>
      <p:grpSp>
        <p:nvGrpSpPr>
          <p:cNvPr id="257" name="Group 257"/>
          <p:cNvGrpSpPr/>
          <p:nvPr/>
        </p:nvGrpSpPr>
        <p:grpSpPr>
          <a:xfrm>
            <a:off x="4392379" y="5301699"/>
            <a:ext cx="4427771" cy="699601"/>
            <a:chOff x="0" y="0"/>
            <a:chExt cx="4427770" cy="699599"/>
          </a:xfrm>
        </p:grpSpPr>
        <p:sp>
          <p:nvSpPr>
            <p:cNvPr id="255" name="Shape 255"/>
            <p:cNvSpPr/>
            <p:nvPr/>
          </p:nvSpPr>
          <p:spPr>
            <a:xfrm>
              <a:off x="0" y="25950"/>
              <a:ext cx="4427771" cy="647701"/>
            </a:xfrm>
            <a:prstGeom prst="rect">
              <a:avLst/>
            </a:prstGeom>
            <a:solidFill>
              <a:schemeClr val="accent1"/>
            </a:solidFill>
            <a:ln w="25400" cap="flat">
              <a:solidFill>
                <a:srgbClr val="3A5E8A"/>
              </a:solidFill>
              <a:prstDash val="solid"/>
              <a:round/>
            </a:ln>
            <a:effectLst/>
          </p:spPr>
          <p:txBody>
            <a:bodyPr wrap="square" lIns="45719" tIns="45719" rIns="45719" bIns="45719" numCol="1" anchor="ctr">
              <a:noAutofit/>
            </a:bodyPr>
            <a:lstStyle/>
            <a:p>
              <a: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a:solidFill>
                    <a:srgbClr val="FFFFFF"/>
                  </a:solidFill>
                </a:defRPr>
              </a:pPr>
            </a:p>
          </p:txBody>
        </p:sp>
        <p:sp>
          <p:nvSpPr>
            <p:cNvPr id="256" name="Shape 256"/>
            <p:cNvSpPr/>
            <p:nvPr/>
          </p:nvSpPr>
          <p:spPr>
            <a:xfrm>
              <a:off x="288974" y="0"/>
              <a:ext cx="3849822" cy="699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999" tIns="44999" rIns="44999" bIns="44999" numCol="1" anchor="ctr">
              <a:spAutoFit/>
            </a:bodyPr>
            <a:lstStyle/>
            <a:p>
              <a: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b="1" sz="2000">
                  <a:solidFill>
                    <a:srgbClr val="FFFFFF"/>
                  </a:solidFill>
                </a:defRPr>
              </a:pPr>
              <a:r>
                <a:t>With M1, we are able to reproduce</a:t>
              </a:r>
            </a:p>
            <a:p>
              <a: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b="1" sz="2000">
                  <a:solidFill>
                    <a:srgbClr val="FFFFFF"/>
                  </a:solidFill>
                </a:defRPr>
              </a:pPr>
              <a:r>
                <a:t>evaluated average photon width</a:t>
              </a:r>
            </a:p>
          </p:txBody>
        </p:sp>
      </p:gr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9" name="Shape 259"/>
          <p:cNvSpPr/>
          <p:nvPr>
            <p:ph type="sldNum" sz="quarter" idx="4294967295"/>
          </p:nvPr>
        </p:nvSpPr>
        <p:spPr>
          <a:xfrm>
            <a:off x="4100171" y="6540817"/>
            <a:ext cx="1813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0" name="Shape 260"/>
          <p:cNvSpPr/>
          <p:nvPr>
            <p:ph type="title"/>
          </p:nvPr>
        </p:nvSpPr>
        <p:spPr>
          <a:xfrm>
            <a:off x="342899" y="255645"/>
            <a:ext cx="8339140" cy="833439"/>
          </a:xfrm>
          <a:prstGeom prst="rect">
            <a:avLst/>
          </a:prstGeom>
        </p:spPr>
        <p:txBody>
          <a:bodyPr/>
          <a:lstStyle>
            <a:lvl1pPr>
              <a:lnSpc>
                <a:spcPct val="83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600"/>
            </a:lvl1pPr>
          </a:lstStyle>
          <a:p>
            <a:pPr/>
            <a:r>
              <a:t>Chi-Nu Array of Fast Neutron Detectors</a:t>
            </a:r>
          </a:p>
        </p:txBody>
      </p:sp>
      <p:sp>
        <p:nvSpPr>
          <p:cNvPr id="261" name="Shape 261"/>
          <p:cNvSpPr/>
          <p:nvPr>
            <p:ph type="body" sz="half" idx="1"/>
          </p:nvPr>
        </p:nvSpPr>
        <p:spPr>
          <a:xfrm>
            <a:off x="30162" y="1098219"/>
            <a:ext cx="8826501" cy="1431926"/>
          </a:xfrm>
          <a:prstGeom prst="rect">
            <a:avLst/>
          </a:prstGeom>
        </p:spPr>
        <p:txBody>
          <a:bodyPr/>
          <a:lstStyle/>
          <a:p>
            <a:pPr marL="675798" indent="-337899" defTabSz="452627">
              <a:lnSpc>
                <a:spcPct val="74700"/>
              </a:lnSpc>
              <a:spcBef>
                <a:spcPts val="400"/>
              </a:spcBef>
              <a:buClr>
                <a:srgbClr val="000080"/>
              </a:buClr>
              <a:buSzPct val="50000"/>
              <a:buFont typeface="Helvetica"/>
              <a:buChar char="■"/>
              <a:tabLst>
                <a:tab pos="660400" algn="l"/>
                <a:tab pos="774700" algn="l"/>
                <a:tab pos="1219200" algn="l"/>
                <a:tab pos="1651000" algn="l"/>
                <a:tab pos="2108200" algn="l"/>
                <a:tab pos="2540000" algn="l"/>
                <a:tab pos="2984500" algn="l"/>
                <a:tab pos="3441700" algn="l"/>
                <a:tab pos="3873500" algn="l"/>
                <a:tab pos="4330700" algn="l"/>
                <a:tab pos="4775200" algn="l"/>
                <a:tab pos="5207000" algn="l"/>
                <a:tab pos="5664200" algn="l"/>
                <a:tab pos="6108700" algn="l"/>
                <a:tab pos="6540500" algn="l"/>
                <a:tab pos="6997700" algn="l"/>
                <a:tab pos="7442200" algn="l"/>
                <a:tab pos="7886700" algn="l"/>
                <a:tab pos="8331200" algn="l"/>
                <a:tab pos="8775700" algn="l"/>
                <a:tab pos="9220200" algn="l"/>
              </a:tabLst>
              <a:defRPr b="1" sz="1979"/>
            </a:pPr>
            <a:r>
              <a:t>Detectors designed for fission neutron measurements</a:t>
            </a:r>
          </a:p>
          <a:p>
            <a:pPr marL="1071848" indent="-281321" defTabSz="452627">
              <a:lnSpc>
                <a:spcPct val="74700"/>
              </a:lnSpc>
              <a:spcBef>
                <a:spcPts val="400"/>
              </a:spcBef>
              <a:buClr>
                <a:srgbClr val="800000"/>
              </a:buClr>
              <a:buSzPct val="40000"/>
              <a:buFont typeface="Helvetica"/>
              <a:buChar char="●"/>
              <a:tabLst>
                <a:tab pos="660400" algn="l"/>
                <a:tab pos="774700" algn="l"/>
                <a:tab pos="1219200" algn="l"/>
                <a:tab pos="1651000" algn="l"/>
                <a:tab pos="2108200" algn="l"/>
                <a:tab pos="2540000" algn="l"/>
                <a:tab pos="2984500" algn="l"/>
                <a:tab pos="3441700" algn="l"/>
                <a:tab pos="3873500" algn="l"/>
                <a:tab pos="4330700" algn="l"/>
                <a:tab pos="4775200" algn="l"/>
                <a:tab pos="5207000" algn="l"/>
                <a:tab pos="5664200" algn="l"/>
                <a:tab pos="6108700" algn="l"/>
                <a:tab pos="6540500" algn="l"/>
                <a:tab pos="6997700" algn="l"/>
                <a:tab pos="7442200" algn="l"/>
                <a:tab pos="7886700" algn="l"/>
                <a:tab pos="8331200" algn="l"/>
                <a:tab pos="8775700" algn="l"/>
                <a:tab pos="9220200" algn="l"/>
              </a:tabLst>
              <a:defRPr sz="1782"/>
            </a:pPr>
            <a:r>
              <a:t>22 Li-6 glass scintillation detectors, or</a:t>
            </a:r>
          </a:p>
          <a:p>
            <a:pPr marL="1071848" indent="-281321" defTabSz="452627">
              <a:lnSpc>
                <a:spcPct val="74700"/>
              </a:lnSpc>
              <a:spcBef>
                <a:spcPts val="400"/>
              </a:spcBef>
              <a:buClr>
                <a:srgbClr val="800000"/>
              </a:buClr>
              <a:buSzPct val="40000"/>
              <a:buFont typeface="Helvetica"/>
              <a:buChar char="●"/>
              <a:tabLst>
                <a:tab pos="660400" algn="l"/>
                <a:tab pos="774700" algn="l"/>
                <a:tab pos="1219200" algn="l"/>
                <a:tab pos="1651000" algn="l"/>
                <a:tab pos="2108200" algn="l"/>
                <a:tab pos="2540000" algn="l"/>
                <a:tab pos="2984500" algn="l"/>
                <a:tab pos="3441700" algn="l"/>
                <a:tab pos="3873500" algn="l"/>
                <a:tab pos="4330700" algn="l"/>
                <a:tab pos="4775200" algn="l"/>
                <a:tab pos="5207000" algn="l"/>
                <a:tab pos="5664200" algn="l"/>
                <a:tab pos="6108700" algn="l"/>
                <a:tab pos="6540500" algn="l"/>
                <a:tab pos="6997700" algn="l"/>
                <a:tab pos="7442200" algn="l"/>
                <a:tab pos="7886700" algn="l"/>
                <a:tab pos="8331200" algn="l"/>
                <a:tab pos="8775700" algn="l"/>
                <a:tab pos="9220200" algn="l"/>
              </a:tabLst>
              <a:defRPr sz="1782"/>
            </a:pPr>
            <a:r>
              <a:t>54 liquid scintillation neutron detectors</a:t>
            </a:r>
          </a:p>
          <a:p>
            <a:pPr marL="1071848" indent="-281321" defTabSz="452627">
              <a:lnSpc>
                <a:spcPct val="74700"/>
              </a:lnSpc>
              <a:spcBef>
                <a:spcPts val="400"/>
              </a:spcBef>
              <a:buClr>
                <a:srgbClr val="800000"/>
              </a:buClr>
              <a:buSzPct val="40000"/>
              <a:buFont typeface="Helvetica"/>
              <a:buChar char="●"/>
              <a:tabLst>
                <a:tab pos="660400" algn="l"/>
                <a:tab pos="774700" algn="l"/>
                <a:tab pos="1219200" algn="l"/>
                <a:tab pos="1651000" algn="l"/>
                <a:tab pos="2108200" algn="l"/>
                <a:tab pos="2540000" algn="l"/>
                <a:tab pos="2984500" algn="l"/>
                <a:tab pos="3441700" algn="l"/>
                <a:tab pos="3873500" algn="l"/>
                <a:tab pos="4330700" algn="l"/>
                <a:tab pos="4775200" algn="l"/>
                <a:tab pos="5207000" algn="l"/>
                <a:tab pos="5664200" algn="l"/>
                <a:tab pos="6108700" algn="l"/>
                <a:tab pos="6540500" algn="l"/>
                <a:tab pos="6997700" algn="l"/>
                <a:tab pos="7442200" algn="l"/>
                <a:tab pos="7886700" algn="l"/>
                <a:tab pos="8331200" algn="l"/>
                <a:tab pos="8775700" algn="l"/>
                <a:tab pos="9220200" algn="l"/>
              </a:tabLst>
              <a:defRPr sz="1782"/>
            </a:pPr>
            <a:r>
              <a:t>Preliminary data for out-going neutron energy of below 1MeV obtained</a:t>
            </a:r>
          </a:p>
          <a:p>
            <a:pPr marL="1071848" indent="-281321" defTabSz="452627">
              <a:lnSpc>
                <a:spcPct val="74700"/>
              </a:lnSpc>
              <a:spcBef>
                <a:spcPts val="400"/>
              </a:spcBef>
              <a:buClr>
                <a:srgbClr val="800000"/>
              </a:buClr>
              <a:buSzPct val="40000"/>
              <a:buFont typeface="Helvetica"/>
              <a:buChar char="●"/>
              <a:tabLst>
                <a:tab pos="660400" algn="l"/>
                <a:tab pos="774700" algn="l"/>
                <a:tab pos="1219200" algn="l"/>
                <a:tab pos="1651000" algn="l"/>
                <a:tab pos="2108200" algn="l"/>
                <a:tab pos="2540000" algn="l"/>
                <a:tab pos="2984500" algn="l"/>
                <a:tab pos="3441700" algn="l"/>
                <a:tab pos="3873500" algn="l"/>
                <a:tab pos="4330700" algn="l"/>
                <a:tab pos="4775200" algn="l"/>
                <a:tab pos="5207000" algn="l"/>
                <a:tab pos="5664200" algn="l"/>
                <a:tab pos="6108700" algn="l"/>
                <a:tab pos="6540500" algn="l"/>
                <a:tab pos="6997700" algn="l"/>
                <a:tab pos="7442200" algn="l"/>
                <a:tab pos="7886700" algn="l"/>
                <a:tab pos="8331200" algn="l"/>
                <a:tab pos="8775700" algn="l"/>
                <a:tab pos="9220200" algn="l"/>
              </a:tabLst>
              <a:defRPr sz="1782"/>
            </a:pPr>
            <a:r>
              <a:t>Complementary theory and modeling effort to include pre-fission neutrons</a:t>
            </a:r>
          </a:p>
        </p:txBody>
      </p:sp>
      <p:pic>
        <p:nvPicPr>
          <p:cNvPr id="262" name="image8.jpg"/>
          <p:cNvPicPr>
            <a:picLocks noChangeAspect="1"/>
          </p:cNvPicPr>
          <p:nvPr/>
        </p:nvPicPr>
        <p:blipFill>
          <a:blip r:embed="rId2">
            <a:extLst/>
          </a:blip>
          <a:stretch>
            <a:fillRect/>
          </a:stretch>
        </p:blipFill>
        <p:spPr>
          <a:xfrm>
            <a:off x="4999037" y="2871788"/>
            <a:ext cx="3856038" cy="3505201"/>
          </a:xfrm>
          <a:prstGeom prst="rect">
            <a:avLst/>
          </a:prstGeom>
          <a:ln w="12700">
            <a:miter lim="400000"/>
          </a:ln>
        </p:spPr>
      </p:pic>
      <p:pic>
        <p:nvPicPr>
          <p:cNvPr id="263" name="image17.pdf"/>
          <p:cNvPicPr>
            <a:picLocks noChangeAspect="1"/>
          </p:cNvPicPr>
          <p:nvPr/>
        </p:nvPicPr>
        <p:blipFill>
          <a:blip r:embed="rId3">
            <a:extLst/>
          </a:blip>
          <a:stretch>
            <a:fillRect/>
          </a:stretch>
        </p:blipFill>
        <p:spPr>
          <a:xfrm>
            <a:off x="935037" y="2779713"/>
            <a:ext cx="4064001" cy="2882901"/>
          </a:xfrm>
          <a:prstGeom prst="rect">
            <a:avLst/>
          </a:prstGeom>
          <a:ln w="12700">
            <a:miter lim="400000"/>
          </a:ln>
        </p:spPr>
      </p:pic>
      <p:grpSp>
        <p:nvGrpSpPr>
          <p:cNvPr id="266" name="Group 266"/>
          <p:cNvGrpSpPr/>
          <p:nvPr/>
        </p:nvGrpSpPr>
        <p:grpSpPr>
          <a:xfrm>
            <a:off x="1034030" y="5662612"/>
            <a:ext cx="14515" cy="14478001"/>
            <a:chOff x="0" y="0"/>
            <a:chExt cx="14513" cy="14478000"/>
          </a:xfrm>
        </p:grpSpPr>
        <p:sp>
          <p:nvSpPr>
            <p:cNvPr id="264" name="Shape 264"/>
            <p:cNvSpPr/>
            <p:nvPr/>
          </p:nvSpPr>
          <p:spPr>
            <a:xfrm>
              <a:off x="0" y="0"/>
              <a:ext cx="12700" cy="60737"/>
            </a:xfrm>
            <a:prstGeom prst="rect">
              <a:avLst/>
            </a:prstGeom>
            <a:solidFill>
              <a:srgbClr val="FFFFFF"/>
            </a:solidFill>
            <a:ln w="12700" cap="flat">
              <a:noFill/>
              <a:miter lim="400000"/>
            </a:ln>
            <a:effectLst/>
          </p:spPr>
          <p:txBody>
            <a:bodyPr wrap="square" lIns="45719" tIns="45719" rIns="45719" bIns="45719" numCol="1" anchor="t">
              <a:no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p>
          </p:txBody>
        </p:sp>
        <p:sp>
          <p:nvSpPr>
            <p:cNvPr id="265" name="Shape 265"/>
            <p:cNvSpPr/>
            <p:nvPr/>
          </p:nvSpPr>
          <p:spPr>
            <a:xfrm>
              <a:off x="1813" y="0"/>
              <a:ext cx="12701" cy="1447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a:pPr>
              <a:r>
                <a:t>Calculated prompt fission spectrum, </a:t>
              </a:r>
              <a:br/>
              <a:r>
                <a:t>including pre-fission neutrons</a:t>
              </a:r>
            </a:p>
          </p:txBody>
        </p:sp>
      </p:gr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268" name="Shape 268"/>
          <p:cNvSpPr/>
          <p:nvPr>
            <p:ph type="sldNum" sz="quarter" idx="4294967295"/>
          </p:nvPr>
        </p:nvSpPr>
        <p:spPr>
          <a:xfrm>
            <a:off x="4098310" y="6540817"/>
            <a:ext cx="183244"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9" name="Shape 269"/>
          <p:cNvSpPr/>
          <p:nvPr>
            <p:ph type="title"/>
          </p:nvPr>
        </p:nvSpPr>
        <p:spPr>
          <a:xfrm>
            <a:off x="342899" y="284843"/>
            <a:ext cx="8339140" cy="833439"/>
          </a:xfrm>
          <a:prstGeom prst="rect">
            <a:avLst/>
          </a:prstGeom>
        </p:spPr>
        <p:txBody>
          <a:bodyPr/>
          <a:lstStyle>
            <a:lvl1pPr>
              <a:lnSpc>
                <a:spcPct val="83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600"/>
            </a:lvl1pPr>
          </a:lstStyle>
          <a:p>
            <a:pPr/>
            <a:r>
              <a:t>GEANIE Gamma-Ray Production Data</a:t>
            </a:r>
          </a:p>
        </p:txBody>
      </p:sp>
      <p:sp>
        <p:nvSpPr>
          <p:cNvPr id="270" name="Shape 270"/>
          <p:cNvSpPr/>
          <p:nvPr>
            <p:ph type="body" sz="half" idx="1"/>
          </p:nvPr>
        </p:nvSpPr>
        <p:spPr>
          <a:xfrm>
            <a:off x="30162" y="1439861"/>
            <a:ext cx="5275264" cy="4633429"/>
          </a:xfrm>
          <a:prstGeom prst="rect">
            <a:avLst/>
          </a:prstGeom>
        </p:spPr>
        <p:txBody>
          <a:bodyPr/>
          <a:lstStyle/>
          <a:p>
            <a:pPr marL="682625" indent="-341313">
              <a:lnSpc>
                <a:spcPct val="74700"/>
              </a:lnSpc>
              <a:spcBef>
                <a:spcPts val="400"/>
              </a:spcBef>
              <a:buClr>
                <a:srgbClr val="000080"/>
              </a:buClr>
              <a:buSzPct val="50000"/>
              <a:buFont typeface="Helvetica"/>
              <a:buChar char="■"/>
              <a:tabLst>
                <a:tab pos="673100" algn="l"/>
                <a:tab pos="787400" algn="l"/>
                <a:tab pos="1231900" algn="l"/>
                <a:tab pos="1676400" algn="l"/>
                <a:tab pos="2133600" algn="l"/>
                <a:tab pos="2578100" algn="l"/>
                <a:tab pos="3022600" algn="l"/>
                <a:tab pos="3479800" algn="l"/>
                <a:tab pos="3924300" algn="l"/>
                <a:tab pos="4381500" algn="l"/>
                <a:tab pos="4826000" algn="l"/>
                <a:tab pos="5270500" algn="l"/>
                <a:tab pos="5727700" algn="l"/>
                <a:tab pos="6172200" algn="l"/>
                <a:tab pos="6616700" algn="l"/>
                <a:tab pos="7073900" algn="l"/>
                <a:tab pos="7518400" algn="l"/>
                <a:tab pos="7975600" algn="l"/>
                <a:tab pos="8420100" algn="l"/>
                <a:tab pos="8864600" algn="l"/>
                <a:tab pos="9321800" algn="l"/>
              </a:tabLst>
              <a:defRPr b="1" sz="2000"/>
            </a:pPr>
            <a:r>
              <a:t>Array of HPGe detectors for measuring gamma-rays with high resolution</a:t>
            </a:r>
            <a:br/>
          </a:p>
          <a:p>
            <a:pPr marL="682625" indent="-341313">
              <a:lnSpc>
                <a:spcPct val="74700"/>
              </a:lnSpc>
              <a:spcBef>
                <a:spcPts val="400"/>
              </a:spcBef>
              <a:buClr>
                <a:srgbClr val="000080"/>
              </a:buClr>
              <a:buSzPct val="50000"/>
              <a:buFont typeface="Helvetica"/>
              <a:buChar char="■"/>
              <a:tabLst>
                <a:tab pos="673100" algn="l"/>
                <a:tab pos="787400" algn="l"/>
                <a:tab pos="1231900" algn="l"/>
                <a:tab pos="1676400" algn="l"/>
                <a:tab pos="2133600" algn="l"/>
                <a:tab pos="2578100" algn="l"/>
                <a:tab pos="3022600" algn="l"/>
                <a:tab pos="3479800" algn="l"/>
                <a:tab pos="3924300" algn="l"/>
                <a:tab pos="4381500" algn="l"/>
                <a:tab pos="4826000" algn="l"/>
                <a:tab pos="5270500" algn="l"/>
                <a:tab pos="5727700" algn="l"/>
                <a:tab pos="6172200" algn="l"/>
                <a:tab pos="6616700" algn="l"/>
                <a:tab pos="7073900" algn="l"/>
                <a:tab pos="7518400" algn="l"/>
                <a:tab pos="7975600" algn="l"/>
                <a:tab pos="8420100" algn="l"/>
                <a:tab pos="8864600" algn="l"/>
                <a:tab pos="9321800" algn="l"/>
              </a:tabLst>
              <a:defRPr b="1" sz="2000"/>
            </a:pPr>
            <a:r>
              <a:t>Neutron-induced many particle production cross sections studied</a:t>
            </a:r>
          </a:p>
          <a:p>
            <a:pPr marL="1082675" indent="-284162">
              <a:lnSpc>
                <a:spcPct val="74700"/>
              </a:lnSpc>
              <a:spcBef>
                <a:spcPts val="400"/>
              </a:spcBef>
              <a:buClr>
                <a:srgbClr val="800000"/>
              </a:buClr>
              <a:buSzPct val="40000"/>
              <a:buFont typeface="Helvetica"/>
              <a:buChar char="●"/>
              <a:tabLst>
                <a:tab pos="673100" algn="l"/>
                <a:tab pos="787400" algn="l"/>
                <a:tab pos="1231900" algn="l"/>
                <a:tab pos="1676400" algn="l"/>
                <a:tab pos="2133600" algn="l"/>
                <a:tab pos="2578100" algn="l"/>
                <a:tab pos="3022600" algn="l"/>
                <a:tab pos="3479800" algn="l"/>
                <a:tab pos="3924300" algn="l"/>
                <a:tab pos="4381500" algn="l"/>
                <a:tab pos="4826000" algn="l"/>
                <a:tab pos="5270500" algn="l"/>
                <a:tab pos="5727700" algn="l"/>
                <a:tab pos="6172200" algn="l"/>
                <a:tab pos="6616700" algn="l"/>
                <a:tab pos="7073900" algn="l"/>
                <a:tab pos="7518400" algn="l"/>
                <a:tab pos="7975600" algn="l"/>
                <a:tab pos="8420100" algn="l"/>
                <a:tab pos="8864600" algn="l"/>
                <a:tab pos="9321800" algn="l"/>
              </a:tabLst>
              <a:defRPr sz="1800"/>
            </a:pPr>
            <a:r>
              <a:t>Different reaction paths often end up with the same residual nucleus, such as (n,α), (n,n</a:t>
            </a:r>
            <a:r>
              <a:rPr baseline="33000"/>
              <a:t>3</a:t>
            </a:r>
            <a:r>
              <a:t>He), (n,2n2p), (n,2d),….</a:t>
            </a:r>
          </a:p>
          <a:p>
            <a:pPr marL="1082675" indent="-284162">
              <a:lnSpc>
                <a:spcPct val="74700"/>
              </a:lnSpc>
              <a:spcBef>
                <a:spcPts val="400"/>
              </a:spcBef>
              <a:buClr>
                <a:srgbClr val="800000"/>
              </a:buClr>
              <a:buSzPct val="40000"/>
              <a:buFont typeface="Helvetica"/>
              <a:buChar char="●"/>
              <a:tabLst>
                <a:tab pos="673100" algn="l"/>
                <a:tab pos="787400" algn="l"/>
                <a:tab pos="1231900" algn="l"/>
                <a:tab pos="1676400" algn="l"/>
                <a:tab pos="2133600" algn="l"/>
                <a:tab pos="2578100" algn="l"/>
                <a:tab pos="3022600" algn="l"/>
                <a:tab pos="3479800" algn="l"/>
                <a:tab pos="3924300" algn="l"/>
                <a:tab pos="4381500" algn="l"/>
                <a:tab pos="4826000" algn="l"/>
                <a:tab pos="5270500" algn="l"/>
                <a:tab pos="5727700" algn="l"/>
                <a:tab pos="6172200" algn="l"/>
                <a:tab pos="6616700" algn="l"/>
                <a:tab pos="7073900" algn="l"/>
                <a:tab pos="7518400" algn="l"/>
                <a:tab pos="7975600" algn="l"/>
                <a:tab pos="8420100" algn="l"/>
                <a:tab pos="8864600" algn="l"/>
                <a:tab pos="9321800" algn="l"/>
              </a:tabLst>
              <a:defRPr sz="1800"/>
            </a:pPr>
            <a:r>
              <a:t>Partial gamma-ray production data compared with CoH</a:t>
            </a:r>
            <a:r>
              <a:rPr baseline="-30000"/>
              <a:t>3</a:t>
            </a:r>
            <a:r>
              <a:t> calculations, and PRC paper published</a:t>
            </a:r>
            <a:br/>
          </a:p>
          <a:p>
            <a:pPr marL="682625" indent="-341313">
              <a:lnSpc>
                <a:spcPct val="74700"/>
              </a:lnSpc>
              <a:spcBef>
                <a:spcPts val="400"/>
              </a:spcBef>
              <a:buClr>
                <a:srgbClr val="000080"/>
              </a:buClr>
              <a:buSzPct val="50000"/>
              <a:buFont typeface="Helvetica"/>
              <a:buChar char="■"/>
              <a:tabLst>
                <a:tab pos="673100" algn="l"/>
                <a:tab pos="787400" algn="l"/>
                <a:tab pos="1231900" algn="l"/>
                <a:tab pos="1676400" algn="l"/>
                <a:tab pos="2133600" algn="l"/>
                <a:tab pos="2578100" algn="l"/>
                <a:tab pos="3022600" algn="l"/>
                <a:tab pos="3479800" algn="l"/>
                <a:tab pos="3924300" algn="l"/>
                <a:tab pos="4381500" algn="l"/>
                <a:tab pos="4826000" algn="l"/>
                <a:tab pos="5270500" algn="l"/>
                <a:tab pos="5727700" algn="l"/>
                <a:tab pos="6172200" algn="l"/>
                <a:tab pos="6616700" algn="l"/>
                <a:tab pos="7073900" algn="l"/>
                <a:tab pos="7518400" algn="l"/>
                <a:tab pos="7975600" algn="l"/>
                <a:tab pos="8420100" algn="l"/>
                <a:tab pos="8864600" algn="l"/>
                <a:tab pos="9321800" algn="l"/>
              </a:tabLst>
              <a:defRPr b="1" sz="2000"/>
            </a:pPr>
            <a:r>
              <a:t>CoH</a:t>
            </a:r>
            <a:r>
              <a:rPr baseline="-30000"/>
              <a:t>3</a:t>
            </a:r>
            <a:r>
              <a:t> is not so suitable for high energy reactions</a:t>
            </a:r>
          </a:p>
          <a:p>
            <a:pPr marL="1082675" indent="-284162">
              <a:lnSpc>
                <a:spcPct val="74700"/>
              </a:lnSpc>
              <a:spcBef>
                <a:spcPts val="400"/>
              </a:spcBef>
              <a:buClr>
                <a:srgbClr val="800000"/>
              </a:buClr>
              <a:buSzPct val="40000"/>
              <a:buFont typeface="Helvetica"/>
              <a:buChar char="●"/>
              <a:tabLst>
                <a:tab pos="673100" algn="l"/>
                <a:tab pos="787400" algn="l"/>
                <a:tab pos="1231900" algn="l"/>
                <a:tab pos="1676400" algn="l"/>
                <a:tab pos="2133600" algn="l"/>
                <a:tab pos="2578100" algn="l"/>
                <a:tab pos="3022600" algn="l"/>
                <a:tab pos="3479800" algn="l"/>
                <a:tab pos="3924300" algn="l"/>
                <a:tab pos="4381500" algn="l"/>
                <a:tab pos="4826000" algn="l"/>
                <a:tab pos="5270500" algn="l"/>
                <a:tab pos="5727700" algn="l"/>
                <a:tab pos="6172200" algn="l"/>
                <a:tab pos="6616700" algn="l"/>
                <a:tab pos="7073900" algn="l"/>
                <a:tab pos="7518400" algn="l"/>
                <a:tab pos="7975600" algn="l"/>
                <a:tab pos="8420100" algn="l"/>
                <a:tab pos="8864600" algn="l"/>
                <a:tab pos="9321800" algn="l"/>
              </a:tabLst>
              <a:defRPr sz="1800"/>
            </a:pPr>
            <a:r>
              <a:t>Support of high energy reaction data is limited, such as by the isotope production</a:t>
            </a:r>
          </a:p>
          <a:p>
            <a:pPr marL="1082675" indent="-284162">
              <a:lnSpc>
                <a:spcPct val="74700"/>
              </a:lnSpc>
              <a:spcBef>
                <a:spcPts val="400"/>
              </a:spcBef>
              <a:buClr>
                <a:srgbClr val="800000"/>
              </a:buClr>
              <a:buSzPct val="40000"/>
              <a:buFont typeface="Helvetica"/>
              <a:buChar char="●"/>
              <a:tabLst>
                <a:tab pos="673100" algn="l"/>
                <a:tab pos="787400" algn="l"/>
                <a:tab pos="1231900" algn="l"/>
                <a:tab pos="1676400" algn="l"/>
                <a:tab pos="2133600" algn="l"/>
                <a:tab pos="2578100" algn="l"/>
                <a:tab pos="3022600" algn="l"/>
                <a:tab pos="3479800" algn="l"/>
                <a:tab pos="3924300" algn="l"/>
                <a:tab pos="4381500" algn="l"/>
                <a:tab pos="4826000" algn="l"/>
                <a:tab pos="5270500" algn="l"/>
                <a:tab pos="5727700" algn="l"/>
                <a:tab pos="6172200" algn="l"/>
                <a:tab pos="6616700" algn="l"/>
                <a:tab pos="7073900" algn="l"/>
                <a:tab pos="7518400" algn="l"/>
                <a:tab pos="7975600" algn="l"/>
                <a:tab pos="8420100" algn="l"/>
                <a:tab pos="8864600" algn="l"/>
                <a:tab pos="9321800" algn="l"/>
              </a:tabLst>
              <a:defRPr sz="1800"/>
            </a:pPr>
            <a:r>
              <a:t>Additional efforts are needed for detailed analysis of GEANIE data</a:t>
            </a:r>
          </a:p>
        </p:txBody>
      </p:sp>
      <p:pic>
        <p:nvPicPr>
          <p:cNvPr id="271" name="image18.png"/>
          <p:cNvPicPr>
            <a:picLocks noChangeAspect="1"/>
          </p:cNvPicPr>
          <p:nvPr/>
        </p:nvPicPr>
        <p:blipFill>
          <a:blip r:embed="rId2">
            <a:extLst/>
          </a:blip>
          <a:stretch>
            <a:fillRect/>
          </a:stretch>
        </p:blipFill>
        <p:spPr>
          <a:xfrm>
            <a:off x="5305425" y="1118280"/>
            <a:ext cx="3581518" cy="5126945"/>
          </a:xfrm>
          <a:prstGeom prst="rect">
            <a:avLst/>
          </a:prstGeom>
          <a:ln w="12700">
            <a:miter lim="400000"/>
          </a:ln>
        </p:spPr>
      </p:pic>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graphicFrame>
        <p:nvGraphicFramePr>
          <p:cNvPr id="273" name="Table 273"/>
          <p:cNvGraphicFramePr/>
          <p:nvPr/>
        </p:nvGraphicFramePr>
        <p:xfrm>
          <a:off x="457200" y="2307619"/>
          <a:ext cx="8229600" cy="192287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371600"/>
                <a:gridCol w="1371600"/>
                <a:gridCol w="1371600"/>
                <a:gridCol w="1371600"/>
                <a:gridCol w="1371600"/>
                <a:gridCol w="1371600"/>
              </a:tblGrid>
              <a:tr h="1922876">
                <a:tc>
                  <a:txBody>
                    <a:bodyPr/>
                    <a:lstStyle/>
                    <a:p>
                      <a:pPr algn="ctr">
                        <a:defRPr b="1" sz="1600">
                          <a:solidFill>
                            <a:srgbClr val="FFFFFF"/>
                          </a:solidFill>
                        </a:defRPr>
                      </a:pPr>
                      <a:r>
                        <a:t>Measurement</a:t>
                      </a:r>
                    </a:p>
                    <a:p>
                      <a:pPr algn="ctr">
                        <a:defRPr b="1" sz="1600">
                          <a:solidFill>
                            <a:srgbClr val="FFFFFF"/>
                          </a:solidFill>
                        </a:defRPr>
                      </a:pPr>
                    </a:p>
                  </a:txBody>
                  <a:tcPr marL="45720" marR="45720" marT="45720" marB="45720" anchor="t" anchorCtr="0" horzOverflow="overflow">
                    <a:lnB w="38100">
                      <a:solidFill>
                        <a:srgbClr val="FFFFFF"/>
                      </a:solidFill>
                    </a:lnB>
                    <a:solidFill>
                      <a:schemeClr val="accent1"/>
                    </a:solidFill>
                  </a:tcPr>
                </a:tc>
                <a:tc>
                  <a:txBody>
                    <a:bodyPr/>
                    <a:lstStyle/>
                    <a:p>
                      <a:pPr algn="ctr">
                        <a:defRPr sz="1800"/>
                      </a:pPr>
                      <a:r>
                        <a:rPr b="1" sz="1600">
                          <a:solidFill>
                            <a:srgbClr val="FFFFFF"/>
                          </a:solidFill>
                        </a:rPr>
                        <a:t>Theory</a:t>
                      </a:r>
                    </a:p>
                  </a:txBody>
                  <a:tcPr marL="45720" marR="45720" marT="45720" marB="45720" anchor="t" anchorCtr="0" horzOverflow="overflow">
                    <a:lnB w="38100">
                      <a:solidFill>
                        <a:srgbClr val="FFFFFF"/>
                      </a:solidFill>
                    </a:lnB>
                    <a:solidFill>
                      <a:schemeClr val="accent1"/>
                    </a:solidFill>
                  </a:tcPr>
                </a:tc>
                <a:tc>
                  <a:txBody>
                    <a:bodyPr/>
                    <a:lstStyle/>
                    <a:p>
                      <a:pPr algn="ctr">
                        <a:defRPr sz="1800"/>
                      </a:pPr>
                      <a:r>
                        <a:rPr b="1" sz="1600">
                          <a:solidFill>
                            <a:srgbClr val="FFFFFF"/>
                          </a:solidFill>
                        </a:rPr>
                        <a:t>Compilation</a:t>
                      </a:r>
                    </a:p>
                  </a:txBody>
                  <a:tcPr marL="45720" marR="45720" marT="45720" marB="45720" anchor="t" anchorCtr="0" horzOverflow="overflow">
                    <a:lnB w="38100">
                      <a:solidFill>
                        <a:srgbClr val="FFFFFF"/>
                      </a:solidFill>
                    </a:lnB>
                    <a:solidFill>
                      <a:schemeClr val="accent1"/>
                    </a:solidFill>
                  </a:tcPr>
                </a:tc>
                <a:tc>
                  <a:txBody>
                    <a:bodyPr/>
                    <a:lstStyle/>
                    <a:p>
                      <a:pPr algn="ctr">
                        <a:defRPr sz="1800"/>
                      </a:pPr>
                      <a:r>
                        <a:rPr b="1" sz="1600">
                          <a:solidFill>
                            <a:srgbClr val="FFFFFF"/>
                          </a:solidFill>
                        </a:rPr>
                        <a:t>Evaluation</a:t>
                      </a:r>
                    </a:p>
                  </a:txBody>
                  <a:tcPr marL="45720" marR="45720" marT="45720" marB="45720" anchor="t" anchorCtr="0" horzOverflow="overflow">
                    <a:lnB w="38100">
                      <a:solidFill>
                        <a:srgbClr val="FFFFFF"/>
                      </a:solidFill>
                    </a:lnB>
                    <a:solidFill>
                      <a:schemeClr val="accent1"/>
                    </a:solidFill>
                  </a:tcPr>
                </a:tc>
                <a:tc>
                  <a:txBody>
                    <a:bodyPr/>
                    <a:lstStyle/>
                    <a:p>
                      <a:pPr algn="ctr">
                        <a:defRPr sz="1800"/>
                      </a:pPr>
                      <a:r>
                        <a:rPr b="1" sz="1600">
                          <a:solidFill>
                            <a:srgbClr val="FFFFFF"/>
                          </a:solidFill>
                        </a:rPr>
                        <a:t>QA (V&amp;V, IE)</a:t>
                      </a:r>
                    </a:p>
                  </a:txBody>
                  <a:tcPr marL="45720" marR="45720" marT="45720" marB="45720" anchor="t" anchorCtr="0" horzOverflow="overflow">
                    <a:lnB w="38100">
                      <a:solidFill>
                        <a:srgbClr val="FFFFFF"/>
                      </a:solidFill>
                    </a:lnB>
                    <a:solidFill>
                      <a:schemeClr val="accent1"/>
                    </a:solidFill>
                  </a:tcPr>
                </a:tc>
                <a:tc>
                  <a:txBody>
                    <a:bodyPr/>
                    <a:lstStyle/>
                    <a:p>
                      <a:pPr algn="ctr">
                        <a:defRPr sz="1800"/>
                      </a:pPr>
                      <a:r>
                        <a:rPr b="1" sz="1600">
                          <a:solidFill>
                            <a:srgbClr val="FFFFFF"/>
                          </a:solidFill>
                        </a:rPr>
                        <a:t>Infrastructure (Gforge, etc.)</a:t>
                      </a:r>
                    </a:p>
                  </a:txBody>
                  <a:tcPr marL="45720" marR="45720" marT="45720" marB="45720" anchor="t" anchorCtr="0" horzOverflow="overflow">
                    <a:lnB w="38100">
                      <a:solidFill>
                        <a:srgbClr val="FFFFFF"/>
                      </a:solidFill>
                    </a:lnB>
                    <a:solidFill>
                      <a:schemeClr val="accent1"/>
                    </a:solidFill>
                  </a:tcPr>
                </a:tc>
              </a:tr>
            </a:tbl>
          </a:graphicData>
        </a:graphic>
      </p:graphicFrame>
      <p:pic>
        <p:nvPicPr>
          <p:cNvPr id="274" name="image8.jpg"/>
          <p:cNvPicPr>
            <a:picLocks noChangeAspect="1"/>
          </p:cNvPicPr>
          <p:nvPr/>
        </p:nvPicPr>
        <p:blipFill>
          <a:blip r:embed="rId2">
            <a:extLst/>
          </a:blip>
          <a:stretch>
            <a:fillRect/>
          </a:stretch>
        </p:blipFill>
        <p:spPr>
          <a:xfrm>
            <a:off x="580098" y="2925497"/>
            <a:ext cx="1154934" cy="1101189"/>
          </a:xfrm>
          <a:prstGeom prst="rect">
            <a:avLst/>
          </a:prstGeom>
          <a:ln w="12700">
            <a:miter lim="400000"/>
          </a:ln>
        </p:spPr>
      </p:pic>
      <p:pic>
        <p:nvPicPr>
          <p:cNvPr id="275" name="image9.png"/>
          <p:cNvPicPr>
            <a:picLocks noChangeAspect="1"/>
          </p:cNvPicPr>
          <p:nvPr/>
        </p:nvPicPr>
        <p:blipFill>
          <a:blip r:embed="rId3">
            <a:extLst/>
          </a:blip>
          <a:stretch>
            <a:fillRect/>
          </a:stretch>
        </p:blipFill>
        <p:spPr>
          <a:xfrm>
            <a:off x="7497158" y="2948871"/>
            <a:ext cx="1039886" cy="1077815"/>
          </a:xfrm>
          <a:prstGeom prst="rect">
            <a:avLst/>
          </a:prstGeom>
          <a:ln w="12700">
            <a:miter lim="400000"/>
          </a:ln>
        </p:spPr>
      </p:pic>
      <p:grpSp>
        <p:nvGrpSpPr>
          <p:cNvPr id="278" name="Group 278" descr="CIELO-Iron-4.pdf"/>
          <p:cNvGrpSpPr/>
          <p:nvPr/>
        </p:nvGrpSpPr>
        <p:grpSpPr>
          <a:xfrm>
            <a:off x="4658914" y="2948871"/>
            <a:ext cx="1194120" cy="1077815"/>
            <a:chOff x="0" y="0"/>
            <a:chExt cx="1194118" cy="1077813"/>
          </a:xfrm>
        </p:grpSpPr>
        <p:sp>
          <p:nvSpPr>
            <p:cNvPr id="276" name="Shape 276"/>
            <p:cNvSpPr/>
            <p:nvPr/>
          </p:nvSpPr>
          <p:spPr>
            <a:xfrm>
              <a:off x="0" y="0"/>
              <a:ext cx="1194119" cy="1077814"/>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277" name="image10.pdf"/>
            <p:cNvPicPr>
              <a:picLocks noChangeAspect="1"/>
            </p:cNvPicPr>
            <p:nvPr/>
          </p:nvPicPr>
          <p:blipFill>
            <a:blip r:embed="rId4">
              <a:extLst/>
            </a:blip>
            <a:stretch>
              <a:fillRect/>
            </a:stretch>
          </p:blipFill>
          <p:spPr>
            <a:xfrm>
              <a:off x="0" y="0"/>
              <a:ext cx="1194119" cy="1077814"/>
            </a:xfrm>
            <a:prstGeom prst="rect">
              <a:avLst/>
            </a:prstGeom>
            <a:ln w="12700" cap="flat">
              <a:noFill/>
              <a:miter lim="400000"/>
            </a:ln>
            <a:effectLst/>
          </p:spPr>
        </p:pic>
      </p:grpSp>
      <p:pic>
        <p:nvPicPr>
          <p:cNvPr id="279" name="image11.png"/>
          <p:cNvPicPr>
            <a:picLocks noChangeAspect="1"/>
          </p:cNvPicPr>
          <p:nvPr/>
        </p:nvPicPr>
        <p:blipFill>
          <a:blip r:embed="rId5">
            <a:extLst/>
          </a:blip>
          <a:srcRect l="0" t="0" r="0" b="25123"/>
          <a:stretch>
            <a:fillRect/>
          </a:stretch>
        </p:blipFill>
        <p:spPr>
          <a:xfrm>
            <a:off x="3376219" y="2942559"/>
            <a:ext cx="999035" cy="1084127"/>
          </a:xfrm>
          <a:prstGeom prst="rect">
            <a:avLst/>
          </a:prstGeom>
          <a:ln w="12700">
            <a:miter lim="400000"/>
          </a:ln>
        </p:spPr>
      </p:pic>
      <p:pic>
        <p:nvPicPr>
          <p:cNvPr id="280" name="image12.png"/>
          <p:cNvPicPr>
            <a:picLocks noChangeAspect="1"/>
          </p:cNvPicPr>
          <p:nvPr/>
        </p:nvPicPr>
        <p:blipFill>
          <a:blip r:embed="rId6">
            <a:extLst/>
          </a:blip>
          <a:stretch>
            <a:fillRect/>
          </a:stretch>
        </p:blipFill>
        <p:spPr>
          <a:xfrm>
            <a:off x="6024669" y="2948871"/>
            <a:ext cx="1171731" cy="1085606"/>
          </a:xfrm>
          <a:prstGeom prst="rect">
            <a:avLst/>
          </a:prstGeom>
          <a:ln w="12700">
            <a:miter lim="400000"/>
          </a:ln>
        </p:spPr>
      </p:pic>
      <p:grpSp>
        <p:nvGrpSpPr>
          <p:cNvPr id="283" name="Group 283"/>
          <p:cNvGrpSpPr/>
          <p:nvPr/>
        </p:nvGrpSpPr>
        <p:grpSpPr>
          <a:xfrm>
            <a:off x="1996232" y="2929136"/>
            <a:ext cx="1045766" cy="1114426"/>
            <a:chOff x="0" y="0"/>
            <a:chExt cx="1045765" cy="1114425"/>
          </a:xfrm>
        </p:grpSpPr>
        <p:pic>
          <p:nvPicPr>
            <p:cNvPr id="281" name="image13.png"/>
            <p:cNvPicPr>
              <a:picLocks noChangeAspect="1"/>
            </p:cNvPicPr>
            <p:nvPr/>
          </p:nvPicPr>
          <p:blipFill>
            <a:blip r:embed="rId7">
              <a:extLst/>
            </a:blip>
            <a:srcRect l="25108" t="0" r="21211" b="5708"/>
            <a:stretch>
              <a:fillRect/>
            </a:stretch>
          </p:blipFill>
          <p:spPr>
            <a:xfrm>
              <a:off x="0" y="-1"/>
              <a:ext cx="1045766" cy="11144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48" y="0"/>
                  </a:moveTo>
                  <a:cubicBezTo>
                    <a:pt x="513" y="0"/>
                    <a:pt x="0" y="439"/>
                    <a:pt x="0" y="985"/>
                  </a:cubicBezTo>
                  <a:lnTo>
                    <a:pt x="0" y="20615"/>
                  </a:lnTo>
                  <a:cubicBezTo>
                    <a:pt x="0" y="21161"/>
                    <a:pt x="513" y="21600"/>
                    <a:pt x="1148" y="21600"/>
                  </a:cubicBezTo>
                  <a:lnTo>
                    <a:pt x="20452" y="21600"/>
                  </a:lnTo>
                  <a:cubicBezTo>
                    <a:pt x="21087" y="21600"/>
                    <a:pt x="21600" y="21161"/>
                    <a:pt x="21600" y="20615"/>
                  </a:cubicBezTo>
                  <a:lnTo>
                    <a:pt x="21600" y="985"/>
                  </a:lnTo>
                  <a:cubicBezTo>
                    <a:pt x="21600" y="439"/>
                    <a:pt x="21087" y="0"/>
                    <a:pt x="20452" y="0"/>
                  </a:cubicBezTo>
                  <a:lnTo>
                    <a:pt x="1148" y="0"/>
                  </a:lnTo>
                  <a:close/>
                </a:path>
              </a:pathLst>
            </a:custGeom>
            <a:ln w="12700" cap="flat">
              <a:noFill/>
              <a:miter lim="400000"/>
            </a:ln>
            <a:effectLst/>
          </p:spPr>
        </p:pic>
        <p:sp>
          <p:nvSpPr>
            <p:cNvPr id="282" name="Shape 282"/>
            <p:cNvSpPr/>
            <p:nvPr/>
          </p:nvSpPr>
          <p:spPr>
            <a:xfrm>
              <a:off x="546912" y="19314"/>
              <a:ext cx="456918" cy="2365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5716" tIns="35716" rIns="35716" bIns="35716" numCol="1" anchor="ctr">
              <a:spAutoFit/>
            </a:bodyPr>
            <a:lstStyle>
              <a:lvl1pPr>
                <a:defRPr b="1" sz="1100">
                  <a:solidFill>
                    <a:srgbClr val="FBD563"/>
                  </a:solidFill>
                  <a:latin typeface="+mn-lt"/>
                  <a:ea typeface="+mn-ea"/>
                  <a:cs typeface="+mn-cs"/>
                  <a:sym typeface="Helvetica"/>
                </a:defRPr>
              </a:lvl1pPr>
            </a:lstStyle>
            <a:p>
              <a:pPr/>
              <a:r>
                <a:t>Freya</a:t>
              </a:r>
            </a:p>
          </p:txBody>
        </p:sp>
      </p:grpSp>
      <p:sp>
        <p:nvSpPr>
          <p:cNvPr id="284" name="Shape 284"/>
          <p:cNvSpPr/>
          <p:nvPr/>
        </p:nvSpPr>
        <p:spPr>
          <a:xfrm>
            <a:off x="5944720" y="2299828"/>
            <a:ext cx="2742080" cy="1922878"/>
          </a:xfrm>
          <a:prstGeom prst="rect">
            <a:avLst/>
          </a:prstGeom>
          <a:solidFill>
            <a:srgbClr val="FFFFFF">
              <a:alpha val="50000"/>
            </a:srgbClr>
          </a:solidFill>
          <a:ln w="12700">
            <a:miter lim="400000"/>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defRPr>
            </a:pPr>
          </a:p>
        </p:txBody>
      </p:sp>
      <p:sp>
        <p:nvSpPr>
          <p:cNvPr id="285" name="Shape 285"/>
          <p:cNvSpPr/>
          <p:nvPr/>
        </p:nvSpPr>
        <p:spPr>
          <a:xfrm>
            <a:off x="457200" y="2307619"/>
            <a:ext cx="2737211" cy="1922878"/>
          </a:xfrm>
          <a:prstGeom prst="rect">
            <a:avLst/>
          </a:prstGeom>
          <a:solidFill>
            <a:srgbClr val="FFFFFF">
              <a:alpha val="50000"/>
            </a:srgbClr>
          </a:solidFill>
          <a:ln w="12700">
            <a:miter lim="400000"/>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7" name="Shape 287"/>
          <p:cNvSpPr/>
          <p:nvPr>
            <p:ph type="title"/>
          </p:nvPr>
        </p:nvSpPr>
        <p:spPr>
          <a:xfrm>
            <a:off x="457199" y="274637"/>
            <a:ext cx="6169139" cy="899234"/>
          </a:xfrm>
          <a:prstGeom prst="rect">
            <a:avLst/>
          </a:prstGeom>
        </p:spPr>
        <p:txBody>
          <a:bodyPr/>
          <a:lstStyle/>
          <a:p>
            <a:pPr defTabSz="324611">
              <a:defRPr sz="2768"/>
            </a:pPr>
            <a:r>
              <a:t>Re</a:t>
            </a:r>
            <a:r>
              <a:rPr sz="2556"/>
              <a:t>juvenating resonance evaluation capabilities in the US</a:t>
            </a:r>
          </a:p>
        </p:txBody>
      </p:sp>
      <p:sp>
        <p:nvSpPr>
          <p:cNvPr id="288" name="Shape 288"/>
          <p:cNvSpPr/>
          <p:nvPr>
            <p:ph type="body" sz="half" idx="1"/>
          </p:nvPr>
        </p:nvSpPr>
        <p:spPr>
          <a:xfrm>
            <a:off x="457200" y="1573776"/>
            <a:ext cx="5465089" cy="4449525"/>
          </a:xfrm>
          <a:prstGeom prst="rect">
            <a:avLst/>
          </a:prstGeom>
        </p:spPr>
        <p:txBody>
          <a:bodyPr/>
          <a:lstStyle/>
          <a:p>
            <a:pPr>
              <a:lnSpc>
                <a:spcPct val="80000"/>
              </a:lnSpc>
              <a:spcBef>
                <a:spcPts val="500"/>
              </a:spcBef>
              <a:defRPr b="1" sz="2400"/>
            </a:pPr>
            <a:r>
              <a:t>US resonance evaluation capability flagging</a:t>
            </a:r>
          </a:p>
          <a:p>
            <a:pPr lvl="1" marL="742950" indent="-285750">
              <a:lnSpc>
                <a:spcPct val="80000"/>
              </a:lnSpc>
              <a:spcBef>
                <a:spcPts val="500"/>
              </a:spcBef>
              <a:defRPr sz="2100"/>
            </a:pPr>
            <a:r>
              <a:t>L. Leal retired from ORNL, moved to IRSN (France)</a:t>
            </a:r>
          </a:p>
          <a:p>
            <a:pPr lvl="1" marL="742950" indent="-285750">
              <a:lnSpc>
                <a:spcPct val="80000"/>
              </a:lnSpc>
              <a:spcBef>
                <a:spcPts val="500"/>
              </a:spcBef>
              <a:defRPr sz="2100"/>
            </a:pPr>
            <a:r>
              <a:t>S. Mughabghab (BNL) retired for years</a:t>
            </a:r>
          </a:p>
          <a:p>
            <a:pPr>
              <a:lnSpc>
                <a:spcPct val="80000"/>
              </a:lnSpc>
              <a:spcBef>
                <a:spcPts val="500"/>
              </a:spcBef>
              <a:defRPr b="1" sz="2400"/>
            </a:pPr>
            <a:r>
              <a:t>ORNL training new evaluator (V. Sobes)</a:t>
            </a:r>
          </a:p>
          <a:p>
            <a:pPr>
              <a:lnSpc>
                <a:spcPct val="80000"/>
              </a:lnSpc>
              <a:spcBef>
                <a:spcPts val="500"/>
              </a:spcBef>
              <a:defRPr b="1" sz="2400"/>
            </a:pPr>
            <a:r>
              <a:t>LANL (M. Paris) &amp; LLNL (S. Quaglioni) working on maintaining their capabilities</a:t>
            </a:r>
          </a:p>
          <a:p>
            <a:pPr>
              <a:lnSpc>
                <a:spcPct val="80000"/>
              </a:lnSpc>
              <a:spcBef>
                <a:spcPts val="500"/>
              </a:spcBef>
              <a:defRPr b="1" sz="2400"/>
            </a:pPr>
            <a:r>
              <a:t>BNL started own project to both train new evaluator(s) and produce new edition of Atlas (PI: D. Brown)</a:t>
            </a:r>
          </a:p>
        </p:txBody>
      </p:sp>
      <p:pic>
        <p:nvPicPr>
          <p:cNvPr id="289" name="image11.png"/>
          <p:cNvPicPr>
            <a:picLocks noChangeAspect="1"/>
          </p:cNvPicPr>
          <p:nvPr/>
        </p:nvPicPr>
        <p:blipFill>
          <a:blip r:embed="rId2">
            <a:extLst/>
          </a:blip>
          <a:stretch>
            <a:fillRect/>
          </a:stretch>
        </p:blipFill>
        <p:spPr>
          <a:xfrm>
            <a:off x="6836833" y="2996915"/>
            <a:ext cx="2205047" cy="3195720"/>
          </a:xfrm>
          <a:prstGeom prst="rect">
            <a:avLst/>
          </a:prstGeom>
          <a:ln w="12700">
            <a:miter lim="400000"/>
          </a:ln>
        </p:spPr>
      </p:pic>
      <p:pic>
        <p:nvPicPr>
          <p:cNvPr id="290" name="image19.png"/>
          <p:cNvPicPr>
            <a:picLocks noChangeAspect="1"/>
          </p:cNvPicPr>
          <p:nvPr/>
        </p:nvPicPr>
        <p:blipFill>
          <a:blip r:embed="rId3">
            <a:extLst/>
          </a:blip>
          <a:srcRect l="27997" t="990" r="1298" b="34311"/>
          <a:stretch>
            <a:fillRect/>
          </a:stretch>
        </p:blipFill>
        <p:spPr>
          <a:xfrm>
            <a:off x="6836833" y="127282"/>
            <a:ext cx="2205047" cy="2700300"/>
          </a:xfrm>
          <a:prstGeom prst="rect">
            <a:avLst/>
          </a:prstGeom>
          <a:ln w="12700">
            <a:miter lim="400000"/>
          </a:ln>
        </p:spPr>
      </p:pic>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2" name="Shape 292"/>
          <p:cNvSpPr/>
          <p:nvPr>
            <p:ph type="title"/>
          </p:nvPr>
        </p:nvSpPr>
        <p:spPr>
          <a:xfrm>
            <a:off x="457200" y="274637"/>
            <a:ext cx="5138902" cy="899234"/>
          </a:xfrm>
          <a:prstGeom prst="rect">
            <a:avLst/>
          </a:prstGeom>
        </p:spPr>
        <p:txBody>
          <a:bodyPr/>
          <a:lstStyle>
            <a:lvl1pPr defTabSz="329184">
              <a:defRPr sz="2016"/>
            </a:lvl1pPr>
          </a:lstStyle>
          <a:p>
            <a:pPr/>
            <a:r>
              <a:t>Year 1: develop alternative approach to probability table generation in URR ($50k, NCSP)</a:t>
            </a:r>
          </a:p>
        </p:txBody>
      </p:sp>
      <p:sp>
        <p:nvSpPr>
          <p:cNvPr id="293" name="Shape 293"/>
          <p:cNvSpPr/>
          <p:nvPr>
            <p:ph type="body" sz="half" idx="1"/>
          </p:nvPr>
        </p:nvSpPr>
        <p:spPr>
          <a:xfrm>
            <a:off x="457199" y="1538339"/>
            <a:ext cx="5923597" cy="3445533"/>
          </a:xfrm>
          <a:prstGeom prst="rect">
            <a:avLst/>
          </a:prstGeom>
        </p:spPr>
        <p:txBody>
          <a:bodyPr/>
          <a:lstStyle/>
          <a:p>
            <a:pPr>
              <a:lnSpc>
                <a:spcPct val="80000"/>
              </a:lnSpc>
              <a:spcBef>
                <a:spcPts val="500"/>
              </a:spcBef>
              <a:defRPr b="1" sz="2200"/>
            </a:pPr>
            <a:r>
              <a:t>Approach #1: Monte-Carlo resonance realizations like NJOY &amp; AMPX</a:t>
            </a:r>
          </a:p>
          <a:p>
            <a:pPr lvl="1" marL="742950" indent="-285750">
              <a:lnSpc>
                <a:spcPct val="80000"/>
              </a:lnSpc>
              <a:spcBef>
                <a:spcPts val="400"/>
              </a:spcBef>
              <a:defRPr sz="1900"/>
            </a:pPr>
            <a:r>
              <a:t>Now generate fully GOE consistent sets, with folding trick to match level densities</a:t>
            </a:r>
          </a:p>
          <a:p>
            <a:pPr lvl="1" marL="742950" indent="-285750">
              <a:lnSpc>
                <a:spcPct val="80000"/>
              </a:lnSpc>
              <a:spcBef>
                <a:spcPts val="400"/>
              </a:spcBef>
              <a:defRPr sz="1900"/>
            </a:pPr>
            <a:r>
              <a:t>Roughly follow approach in </a:t>
            </a:r>
            <a:r>
              <a:rPr i="1"/>
              <a:t>T. Kawano, P. Talou, H. A. Weidenmueller, Phys. Rev. C </a:t>
            </a:r>
            <a:r>
              <a:rPr b="1" i="1"/>
              <a:t>92</a:t>
            </a:r>
            <a:r>
              <a:rPr i="1"/>
              <a:t>, 044617 (2015) </a:t>
            </a:r>
          </a:p>
          <a:p>
            <a:pPr>
              <a:lnSpc>
                <a:spcPct val="80000"/>
              </a:lnSpc>
              <a:spcBef>
                <a:spcPts val="500"/>
              </a:spcBef>
              <a:defRPr b="1" sz="2200"/>
            </a:pPr>
            <a:r>
              <a:t>Approach #2: Analytic approximation of P(σ|E) using GOE triple integral</a:t>
            </a:r>
          </a:p>
          <a:p>
            <a:pPr lvl="1" marL="742950" indent="-285750">
              <a:lnSpc>
                <a:spcPct val="80000"/>
              </a:lnSpc>
              <a:spcBef>
                <a:spcPts val="400"/>
              </a:spcBef>
              <a:defRPr sz="1900"/>
            </a:pPr>
            <a:r>
              <a:t>Have analytic expressions for </a:t>
            </a:r>
            <a:r>
              <a:t>cov(σ</a:t>
            </a:r>
            <a:r>
              <a:rPr baseline="-25000"/>
              <a:t>x,</a:t>
            </a:r>
            <a:r>
              <a:t>σ</a:t>
            </a:r>
            <a:r>
              <a:rPr baseline="-25000"/>
              <a:t>y</a:t>
            </a:r>
            <a:r>
              <a:t>)=&lt;σ</a:t>
            </a:r>
            <a:r>
              <a:rPr baseline="-25000"/>
              <a:t>x</a:t>
            </a:r>
            <a:r>
              <a:t>σ</a:t>
            </a:r>
            <a:r>
              <a:rPr baseline="-25000"/>
              <a:t>y</a:t>
            </a:r>
            <a:r>
              <a:t>&gt;-&lt;σ</a:t>
            </a:r>
            <a:r>
              <a:rPr baseline="-25000"/>
              <a:t>x</a:t>
            </a:r>
            <a:r>
              <a:t>&gt;&lt;σ</a:t>
            </a:r>
            <a:r>
              <a:rPr baseline="-25000"/>
              <a:t>y</a:t>
            </a:r>
            <a:r>
              <a:t>&gt;</a:t>
            </a:r>
          </a:p>
          <a:p>
            <a:pPr lvl="1" marL="742950" indent="-285750">
              <a:lnSpc>
                <a:spcPct val="80000"/>
              </a:lnSpc>
              <a:spcBef>
                <a:spcPts val="400"/>
              </a:spcBef>
              <a:defRPr sz="1900"/>
            </a:pPr>
            <a:r>
              <a:t>Assume P(</a:t>
            </a:r>
            <a:r>
              <a:t>σ</a:t>
            </a:r>
            <a:r>
              <a:t>|E) log-normal or similar</a:t>
            </a:r>
          </a:p>
        </p:txBody>
      </p:sp>
      <p:pic>
        <p:nvPicPr>
          <p:cNvPr id="294" name="image20.png"/>
          <p:cNvPicPr>
            <a:picLocks noChangeAspect="1"/>
          </p:cNvPicPr>
          <p:nvPr/>
        </p:nvPicPr>
        <p:blipFill>
          <a:blip r:embed="rId2">
            <a:extLst/>
          </a:blip>
          <a:stretch>
            <a:fillRect/>
          </a:stretch>
        </p:blipFill>
        <p:spPr>
          <a:xfrm>
            <a:off x="6298239" y="274638"/>
            <a:ext cx="2625264" cy="1903816"/>
          </a:xfrm>
          <a:prstGeom prst="rect">
            <a:avLst/>
          </a:prstGeom>
          <a:ln w="12700">
            <a:miter lim="400000"/>
          </a:ln>
        </p:spPr>
      </p:pic>
      <p:pic>
        <p:nvPicPr>
          <p:cNvPr id="295" name="image21.png"/>
          <p:cNvPicPr>
            <a:picLocks noChangeAspect="1"/>
          </p:cNvPicPr>
          <p:nvPr/>
        </p:nvPicPr>
        <p:blipFill>
          <a:blip r:embed="rId3">
            <a:extLst/>
          </a:blip>
          <a:stretch>
            <a:fillRect/>
          </a:stretch>
        </p:blipFill>
        <p:spPr>
          <a:xfrm>
            <a:off x="6304124" y="2356718"/>
            <a:ext cx="2670178" cy="1907271"/>
          </a:xfrm>
          <a:prstGeom prst="rect">
            <a:avLst/>
          </a:prstGeom>
          <a:ln w="12700">
            <a:miter lim="400000"/>
          </a:ln>
        </p:spPr>
      </p:pic>
      <p:pic>
        <p:nvPicPr>
          <p:cNvPr id="296" name="image22.png"/>
          <p:cNvPicPr>
            <a:picLocks noChangeAspect="1"/>
          </p:cNvPicPr>
          <p:nvPr/>
        </p:nvPicPr>
        <p:blipFill>
          <a:blip r:embed="rId4">
            <a:extLst/>
          </a:blip>
          <a:stretch>
            <a:fillRect/>
          </a:stretch>
        </p:blipFill>
        <p:spPr>
          <a:xfrm>
            <a:off x="6253322" y="4263988"/>
            <a:ext cx="2725910" cy="1920344"/>
          </a:xfrm>
          <a:prstGeom prst="rect">
            <a:avLst/>
          </a:prstGeom>
          <a:ln w="12700">
            <a:miter lim="400000"/>
          </a:ln>
        </p:spPr>
      </p:pic>
      <p:sp>
        <p:nvSpPr>
          <p:cNvPr id="297" name="Shape 297"/>
          <p:cNvSpPr/>
          <p:nvPr/>
        </p:nvSpPr>
        <p:spPr>
          <a:xfrm>
            <a:off x="621219" y="4981215"/>
            <a:ext cx="5314875" cy="1221741"/>
          </a:xfrm>
          <a:prstGeom prst="rect">
            <a:avLst/>
          </a:prstGeom>
          <a:solidFill>
            <a:schemeClr val="accent1"/>
          </a:solidFill>
          <a:ln w="25400">
            <a:solidFill>
              <a:srgbClr val="3A5E8A"/>
            </a:solidFill>
          </a:ln>
          <a:extLst>
            <a:ext uri="{C572A759-6A51-4108-AA02-DFA0A04FC94B}">
              <ma14:wrappingTextBoxFlag xmlns:ma14="http://schemas.microsoft.com/office/mac/drawingml/2011/main" val="1"/>
            </a:ext>
          </a:extLst>
        </p:spPr>
        <p:txBody>
          <a:bodyPr lIns="45719" rIns="45719">
            <a:spAutoFit/>
          </a:bodyPr>
          <a:lstStyle/>
          <a:p>
            <a:pPr lvl="1" indent="0">
              <a:defRPr b="1" sz="2400">
                <a:solidFill>
                  <a:srgbClr val="FFFFFF"/>
                </a:solidFill>
              </a:defRPr>
            </a:pPr>
            <a:r>
              <a:t>This is “an ambitious program”:</a:t>
            </a:r>
          </a:p>
          <a:p>
            <a:pPr lvl="1" indent="0">
              <a:defRPr b="1" sz="2400">
                <a:solidFill>
                  <a:srgbClr val="FFFFFF"/>
                </a:solidFill>
              </a:defRPr>
            </a:pPr>
            <a:r>
              <a:t>the project will require much more time and effort than NCSP can provide</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graphicFrame>
        <p:nvGraphicFramePr>
          <p:cNvPr id="299" name="Table 299"/>
          <p:cNvGraphicFramePr/>
          <p:nvPr/>
        </p:nvGraphicFramePr>
        <p:xfrm>
          <a:off x="457200" y="2307619"/>
          <a:ext cx="8229600" cy="192287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371600"/>
                <a:gridCol w="1371600"/>
                <a:gridCol w="1371600"/>
                <a:gridCol w="1371600"/>
                <a:gridCol w="1371600"/>
                <a:gridCol w="1371600"/>
              </a:tblGrid>
              <a:tr h="1922876">
                <a:tc>
                  <a:txBody>
                    <a:bodyPr/>
                    <a:lstStyle/>
                    <a:p>
                      <a:pPr algn="ctr">
                        <a:defRPr b="1" sz="1600">
                          <a:solidFill>
                            <a:srgbClr val="FFFFFF"/>
                          </a:solidFill>
                        </a:defRPr>
                      </a:pPr>
                      <a:r>
                        <a:t>Measurement</a:t>
                      </a:r>
                    </a:p>
                    <a:p>
                      <a:pPr algn="ctr">
                        <a:defRPr b="1" sz="1600">
                          <a:solidFill>
                            <a:srgbClr val="FFFFFF"/>
                          </a:solidFill>
                        </a:defRPr>
                      </a:pPr>
                    </a:p>
                  </a:txBody>
                  <a:tcPr marL="45720" marR="45720" marT="45720" marB="45720" anchor="t" anchorCtr="0" horzOverflow="overflow">
                    <a:lnB w="38100">
                      <a:solidFill>
                        <a:srgbClr val="FFFFFF"/>
                      </a:solidFill>
                    </a:lnB>
                    <a:solidFill>
                      <a:schemeClr val="accent1"/>
                    </a:solidFill>
                  </a:tcPr>
                </a:tc>
                <a:tc>
                  <a:txBody>
                    <a:bodyPr/>
                    <a:lstStyle/>
                    <a:p>
                      <a:pPr algn="ctr">
                        <a:defRPr sz="1800"/>
                      </a:pPr>
                      <a:r>
                        <a:rPr b="1" sz="1600">
                          <a:solidFill>
                            <a:srgbClr val="FFFFFF"/>
                          </a:solidFill>
                        </a:rPr>
                        <a:t>Theory</a:t>
                      </a:r>
                    </a:p>
                  </a:txBody>
                  <a:tcPr marL="45720" marR="45720" marT="45720" marB="45720" anchor="t" anchorCtr="0" horzOverflow="overflow">
                    <a:lnB w="38100">
                      <a:solidFill>
                        <a:srgbClr val="FFFFFF"/>
                      </a:solidFill>
                    </a:lnB>
                    <a:solidFill>
                      <a:schemeClr val="accent1"/>
                    </a:solidFill>
                  </a:tcPr>
                </a:tc>
                <a:tc>
                  <a:txBody>
                    <a:bodyPr/>
                    <a:lstStyle/>
                    <a:p>
                      <a:pPr algn="ctr">
                        <a:defRPr sz="1800"/>
                      </a:pPr>
                      <a:r>
                        <a:rPr b="1" sz="1600">
                          <a:solidFill>
                            <a:srgbClr val="FFFFFF"/>
                          </a:solidFill>
                        </a:rPr>
                        <a:t>Compilation</a:t>
                      </a:r>
                    </a:p>
                  </a:txBody>
                  <a:tcPr marL="45720" marR="45720" marT="45720" marB="45720" anchor="t" anchorCtr="0" horzOverflow="overflow">
                    <a:lnB w="38100">
                      <a:solidFill>
                        <a:srgbClr val="FFFFFF"/>
                      </a:solidFill>
                    </a:lnB>
                    <a:solidFill>
                      <a:schemeClr val="accent1"/>
                    </a:solidFill>
                  </a:tcPr>
                </a:tc>
                <a:tc>
                  <a:txBody>
                    <a:bodyPr/>
                    <a:lstStyle/>
                    <a:p>
                      <a:pPr algn="ctr">
                        <a:defRPr sz="1800"/>
                      </a:pPr>
                      <a:r>
                        <a:rPr b="1" sz="1600">
                          <a:solidFill>
                            <a:srgbClr val="FFFFFF"/>
                          </a:solidFill>
                        </a:rPr>
                        <a:t>Evaluation</a:t>
                      </a:r>
                    </a:p>
                  </a:txBody>
                  <a:tcPr marL="45720" marR="45720" marT="45720" marB="45720" anchor="t" anchorCtr="0" horzOverflow="overflow">
                    <a:lnB w="38100">
                      <a:solidFill>
                        <a:srgbClr val="FFFFFF"/>
                      </a:solidFill>
                    </a:lnB>
                    <a:solidFill>
                      <a:schemeClr val="accent1"/>
                    </a:solidFill>
                  </a:tcPr>
                </a:tc>
                <a:tc>
                  <a:txBody>
                    <a:bodyPr/>
                    <a:lstStyle/>
                    <a:p>
                      <a:pPr algn="ctr">
                        <a:defRPr sz="1800"/>
                      </a:pPr>
                      <a:r>
                        <a:rPr b="1" sz="1600">
                          <a:solidFill>
                            <a:srgbClr val="FFFFFF"/>
                          </a:solidFill>
                        </a:rPr>
                        <a:t>QA (V&amp;V, IE)</a:t>
                      </a:r>
                    </a:p>
                  </a:txBody>
                  <a:tcPr marL="45720" marR="45720" marT="45720" marB="45720" anchor="t" anchorCtr="0" horzOverflow="overflow">
                    <a:lnB w="38100">
                      <a:solidFill>
                        <a:srgbClr val="FFFFFF"/>
                      </a:solidFill>
                    </a:lnB>
                    <a:solidFill>
                      <a:schemeClr val="accent1"/>
                    </a:solidFill>
                  </a:tcPr>
                </a:tc>
                <a:tc>
                  <a:txBody>
                    <a:bodyPr/>
                    <a:lstStyle/>
                    <a:p>
                      <a:pPr algn="ctr">
                        <a:defRPr sz="1800"/>
                      </a:pPr>
                      <a:r>
                        <a:rPr b="1" sz="1600">
                          <a:solidFill>
                            <a:srgbClr val="FFFFFF"/>
                          </a:solidFill>
                        </a:rPr>
                        <a:t>Infrastructure (Gforge, etc.)</a:t>
                      </a:r>
                    </a:p>
                  </a:txBody>
                  <a:tcPr marL="45720" marR="45720" marT="45720" marB="45720" anchor="t" anchorCtr="0" horzOverflow="overflow">
                    <a:lnB w="38100">
                      <a:solidFill>
                        <a:srgbClr val="FFFFFF"/>
                      </a:solidFill>
                    </a:lnB>
                    <a:solidFill>
                      <a:schemeClr val="accent1"/>
                    </a:solidFill>
                  </a:tcPr>
                </a:tc>
              </a:tr>
            </a:tbl>
          </a:graphicData>
        </a:graphic>
      </p:graphicFrame>
      <p:pic>
        <p:nvPicPr>
          <p:cNvPr id="300" name="image8.jpg"/>
          <p:cNvPicPr>
            <a:picLocks noChangeAspect="1"/>
          </p:cNvPicPr>
          <p:nvPr/>
        </p:nvPicPr>
        <p:blipFill>
          <a:blip r:embed="rId2">
            <a:extLst/>
          </a:blip>
          <a:stretch>
            <a:fillRect/>
          </a:stretch>
        </p:blipFill>
        <p:spPr>
          <a:xfrm>
            <a:off x="580098" y="2925497"/>
            <a:ext cx="1154934" cy="1101189"/>
          </a:xfrm>
          <a:prstGeom prst="rect">
            <a:avLst/>
          </a:prstGeom>
          <a:ln w="12700">
            <a:miter lim="400000"/>
          </a:ln>
        </p:spPr>
      </p:pic>
      <p:pic>
        <p:nvPicPr>
          <p:cNvPr id="301" name="image9.png"/>
          <p:cNvPicPr>
            <a:picLocks noChangeAspect="1"/>
          </p:cNvPicPr>
          <p:nvPr/>
        </p:nvPicPr>
        <p:blipFill>
          <a:blip r:embed="rId3">
            <a:extLst/>
          </a:blip>
          <a:stretch>
            <a:fillRect/>
          </a:stretch>
        </p:blipFill>
        <p:spPr>
          <a:xfrm>
            <a:off x="7497158" y="2948871"/>
            <a:ext cx="1039886" cy="1077815"/>
          </a:xfrm>
          <a:prstGeom prst="rect">
            <a:avLst/>
          </a:prstGeom>
          <a:ln w="12700">
            <a:miter lim="400000"/>
          </a:ln>
        </p:spPr>
      </p:pic>
      <p:grpSp>
        <p:nvGrpSpPr>
          <p:cNvPr id="304" name="Group 304" descr="CIELO-Iron-4.pdf"/>
          <p:cNvGrpSpPr/>
          <p:nvPr/>
        </p:nvGrpSpPr>
        <p:grpSpPr>
          <a:xfrm>
            <a:off x="4658914" y="2948871"/>
            <a:ext cx="1194120" cy="1077815"/>
            <a:chOff x="0" y="0"/>
            <a:chExt cx="1194118" cy="1077813"/>
          </a:xfrm>
        </p:grpSpPr>
        <p:sp>
          <p:nvSpPr>
            <p:cNvPr id="302" name="Shape 302"/>
            <p:cNvSpPr/>
            <p:nvPr/>
          </p:nvSpPr>
          <p:spPr>
            <a:xfrm>
              <a:off x="0" y="0"/>
              <a:ext cx="1194119" cy="1077814"/>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303" name="image10.pdf"/>
            <p:cNvPicPr>
              <a:picLocks noChangeAspect="1"/>
            </p:cNvPicPr>
            <p:nvPr/>
          </p:nvPicPr>
          <p:blipFill>
            <a:blip r:embed="rId4">
              <a:extLst/>
            </a:blip>
            <a:stretch>
              <a:fillRect/>
            </a:stretch>
          </p:blipFill>
          <p:spPr>
            <a:xfrm>
              <a:off x="0" y="0"/>
              <a:ext cx="1194119" cy="1077814"/>
            </a:xfrm>
            <a:prstGeom prst="rect">
              <a:avLst/>
            </a:prstGeom>
            <a:ln w="12700" cap="flat">
              <a:noFill/>
              <a:miter lim="400000"/>
            </a:ln>
            <a:effectLst/>
          </p:spPr>
        </p:pic>
      </p:grpSp>
      <p:pic>
        <p:nvPicPr>
          <p:cNvPr id="305" name="image11.png"/>
          <p:cNvPicPr>
            <a:picLocks noChangeAspect="1"/>
          </p:cNvPicPr>
          <p:nvPr/>
        </p:nvPicPr>
        <p:blipFill>
          <a:blip r:embed="rId5">
            <a:extLst/>
          </a:blip>
          <a:srcRect l="0" t="0" r="0" b="25123"/>
          <a:stretch>
            <a:fillRect/>
          </a:stretch>
        </p:blipFill>
        <p:spPr>
          <a:xfrm>
            <a:off x="3376219" y="2942559"/>
            <a:ext cx="999035" cy="1084127"/>
          </a:xfrm>
          <a:prstGeom prst="rect">
            <a:avLst/>
          </a:prstGeom>
          <a:ln w="12700">
            <a:miter lim="400000"/>
          </a:ln>
        </p:spPr>
      </p:pic>
      <p:pic>
        <p:nvPicPr>
          <p:cNvPr id="306" name="image12.png"/>
          <p:cNvPicPr>
            <a:picLocks noChangeAspect="1"/>
          </p:cNvPicPr>
          <p:nvPr/>
        </p:nvPicPr>
        <p:blipFill>
          <a:blip r:embed="rId6">
            <a:extLst/>
          </a:blip>
          <a:stretch>
            <a:fillRect/>
          </a:stretch>
        </p:blipFill>
        <p:spPr>
          <a:xfrm>
            <a:off x="6024669" y="2948871"/>
            <a:ext cx="1171731" cy="1085606"/>
          </a:xfrm>
          <a:prstGeom prst="rect">
            <a:avLst/>
          </a:prstGeom>
          <a:ln w="12700">
            <a:miter lim="400000"/>
          </a:ln>
        </p:spPr>
      </p:pic>
      <p:grpSp>
        <p:nvGrpSpPr>
          <p:cNvPr id="309" name="Group 309"/>
          <p:cNvGrpSpPr/>
          <p:nvPr/>
        </p:nvGrpSpPr>
        <p:grpSpPr>
          <a:xfrm>
            <a:off x="1996232" y="2929136"/>
            <a:ext cx="1045766" cy="1114426"/>
            <a:chOff x="0" y="0"/>
            <a:chExt cx="1045765" cy="1114425"/>
          </a:xfrm>
        </p:grpSpPr>
        <p:pic>
          <p:nvPicPr>
            <p:cNvPr id="307" name="image13.png"/>
            <p:cNvPicPr>
              <a:picLocks noChangeAspect="1"/>
            </p:cNvPicPr>
            <p:nvPr/>
          </p:nvPicPr>
          <p:blipFill>
            <a:blip r:embed="rId7">
              <a:extLst/>
            </a:blip>
            <a:srcRect l="25108" t="0" r="21211" b="5708"/>
            <a:stretch>
              <a:fillRect/>
            </a:stretch>
          </p:blipFill>
          <p:spPr>
            <a:xfrm>
              <a:off x="0" y="-1"/>
              <a:ext cx="1045766" cy="11144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48" y="0"/>
                  </a:moveTo>
                  <a:cubicBezTo>
                    <a:pt x="513" y="0"/>
                    <a:pt x="0" y="439"/>
                    <a:pt x="0" y="985"/>
                  </a:cubicBezTo>
                  <a:lnTo>
                    <a:pt x="0" y="20615"/>
                  </a:lnTo>
                  <a:cubicBezTo>
                    <a:pt x="0" y="21161"/>
                    <a:pt x="513" y="21600"/>
                    <a:pt x="1148" y="21600"/>
                  </a:cubicBezTo>
                  <a:lnTo>
                    <a:pt x="20452" y="21600"/>
                  </a:lnTo>
                  <a:cubicBezTo>
                    <a:pt x="21087" y="21600"/>
                    <a:pt x="21600" y="21161"/>
                    <a:pt x="21600" y="20615"/>
                  </a:cubicBezTo>
                  <a:lnTo>
                    <a:pt x="21600" y="985"/>
                  </a:lnTo>
                  <a:cubicBezTo>
                    <a:pt x="21600" y="439"/>
                    <a:pt x="21087" y="0"/>
                    <a:pt x="20452" y="0"/>
                  </a:cubicBezTo>
                  <a:lnTo>
                    <a:pt x="1148" y="0"/>
                  </a:lnTo>
                  <a:close/>
                </a:path>
              </a:pathLst>
            </a:custGeom>
            <a:ln w="12700" cap="flat">
              <a:noFill/>
              <a:miter lim="400000"/>
            </a:ln>
            <a:effectLst/>
          </p:spPr>
        </p:pic>
        <p:sp>
          <p:nvSpPr>
            <p:cNvPr id="308" name="Shape 308"/>
            <p:cNvSpPr/>
            <p:nvPr/>
          </p:nvSpPr>
          <p:spPr>
            <a:xfrm>
              <a:off x="546912" y="19314"/>
              <a:ext cx="456918" cy="2365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5716" tIns="35716" rIns="35716" bIns="35716" numCol="1" anchor="ctr">
              <a:spAutoFit/>
            </a:bodyPr>
            <a:lstStyle>
              <a:lvl1pPr>
                <a:defRPr b="1" sz="1100">
                  <a:solidFill>
                    <a:srgbClr val="FBD563"/>
                  </a:solidFill>
                  <a:latin typeface="+mn-lt"/>
                  <a:ea typeface="+mn-ea"/>
                  <a:cs typeface="+mn-cs"/>
                  <a:sym typeface="Helvetica"/>
                </a:defRPr>
              </a:lvl1pPr>
            </a:lstStyle>
            <a:p>
              <a:pPr/>
              <a:r>
                <a:t>Freya</a:t>
              </a:r>
            </a:p>
          </p:txBody>
        </p:sp>
      </p:grpSp>
      <p:sp>
        <p:nvSpPr>
          <p:cNvPr id="310" name="Shape 310"/>
          <p:cNvSpPr/>
          <p:nvPr/>
        </p:nvSpPr>
        <p:spPr>
          <a:xfrm>
            <a:off x="5936928" y="2299828"/>
            <a:ext cx="2749871" cy="1922878"/>
          </a:xfrm>
          <a:prstGeom prst="rect">
            <a:avLst/>
          </a:prstGeom>
          <a:solidFill>
            <a:srgbClr val="FFFFFF">
              <a:alpha val="50000"/>
            </a:srgbClr>
          </a:solidFill>
          <a:ln w="12700">
            <a:miter lim="400000"/>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defRPr>
            </a:pPr>
          </a:p>
        </p:txBody>
      </p:sp>
      <p:sp>
        <p:nvSpPr>
          <p:cNvPr id="311" name="Shape 311"/>
          <p:cNvSpPr/>
          <p:nvPr/>
        </p:nvSpPr>
        <p:spPr>
          <a:xfrm>
            <a:off x="457200" y="2307619"/>
            <a:ext cx="4100678" cy="1922878"/>
          </a:xfrm>
          <a:prstGeom prst="rect">
            <a:avLst/>
          </a:prstGeom>
          <a:solidFill>
            <a:srgbClr val="FFFFFF">
              <a:alpha val="50000"/>
            </a:srgbClr>
          </a:solidFill>
          <a:ln w="12700">
            <a:miter lim="400000"/>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3" name="Shape 313"/>
          <p:cNvSpPr/>
          <p:nvPr>
            <p:ph type="title"/>
          </p:nvPr>
        </p:nvSpPr>
        <p:spPr>
          <a:xfrm>
            <a:off x="457200" y="70119"/>
            <a:ext cx="8229600" cy="911544"/>
          </a:xfrm>
          <a:prstGeom prst="rect">
            <a:avLst/>
          </a:prstGeom>
        </p:spPr>
        <p:txBody>
          <a:bodyPr/>
          <a:lstStyle/>
          <a:p>
            <a:pPr/>
            <a:r>
              <a:t>CIELO </a:t>
            </a:r>
            <a:r>
              <a:rPr baseline="30000"/>
              <a:t>56</a:t>
            </a:r>
            <a:r>
              <a:t>Fe evaluation</a:t>
            </a:r>
          </a:p>
        </p:txBody>
      </p:sp>
      <p:sp>
        <p:nvSpPr>
          <p:cNvPr id="314" name="Shape 314"/>
          <p:cNvSpPr/>
          <p:nvPr>
            <p:ph type="body" sz="quarter" idx="1"/>
          </p:nvPr>
        </p:nvSpPr>
        <p:spPr>
          <a:xfrm>
            <a:off x="457198" y="1223531"/>
            <a:ext cx="4254503" cy="2319771"/>
          </a:xfrm>
          <a:prstGeom prst="rect">
            <a:avLst/>
          </a:prstGeom>
          <a:solidFill>
            <a:srgbClr val="DBEEF4"/>
          </a:solidFill>
        </p:spPr>
        <p:txBody>
          <a:bodyPr/>
          <a:lstStyle/>
          <a:p>
            <a:pPr marL="0" indent="0" defTabSz="438911">
              <a:spcBef>
                <a:spcPts val="400"/>
              </a:spcBef>
              <a:buSzTx/>
              <a:buNone/>
              <a:defRPr sz="1919"/>
            </a:pPr>
            <a:r>
              <a:t>CIELO dedicated updates in EMPIRE</a:t>
            </a:r>
          </a:p>
          <a:p>
            <a:pPr marL="329184" indent="-329184" defTabSz="438911">
              <a:spcBef>
                <a:spcPts val="400"/>
              </a:spcBef>
              <a:defRPr sz="1727"/>
            </a:pPr>
            <a:r>
              <a:t>BB for compound nucleus elastic angular distributions</a:t>
            </a:r>
          </a:p>
          <a:p>
            <a:pPr marL="329184" indent="-329184" defTabSz="438911">
              <a:spcBef>
                <a:spcPts val="400"/>
              </a:spcBef>
              <a:defRPr sz="1727"/>
            </a:pPr>
            <a:r>
              <a:t>T</a:t>
            </a:r>
            <a:r>
              <a:rPr baseline="-25791"/>
              <a:t>lj </a:t>
            </a:r>
            <a:r>
              <a:t>instead of T</a:t>
            </a:r>
            <a:r>
              <a:rPr baseline="-25791"/>
              <a:t>l</a:t>
            </a:r>
          </a:p>
          <a:p>
            <a:pPr marL="329184" indent="-329184" defTabSz="438911">
              <a:spcBef>
                <a:spcPts val="400"/>
              </a:spcBef>
              <a:defRPr sz="1727"/>
            </a:pPr>
            <a:r>
              <a:t>Moldauer WFF</a:t>
            </a:r>
          </a:p>
          <a:p>
            <a:pPr marL="329184" indent="-329184" defTabSz="438911">
              <a:spcBef>
                <a:spcPts val="400"/>
              </a:spcBef>
              <a:defRPr sz="1727"/>
            </a:pPr>
            <a:r>
              <a:t>Kawano’s elastic enhancement factor in HRTW and Moldauer</a:t>
            </a:r>
            <a:r>
              <a:rPr sz="1824"/>
              <a:t>	</a:t>
            </a:r>
          </a:p>
        </p:txBody>
      </p:sp>
      <p:sp>
        <p:nvSpPr>
          <p:cNvPr id="315" name="Shape 315"/>
          <p:cNvSpPr/>
          <p:nvPr/>
        </p:nvSpPr>
        <p:spPr>
          <a:xfrm>
            <a:off x="457200" y="3688834"/>
            <a:ext cx="4254500" cy="2377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000"/>
            </a:pPr>
            <a:r>
              <a:t>56Fe evaluation: BNL, ORNL, IAEA, CNDC, IRM, RPI, LANL, JSI collaboration</a:t>
            </a:r>
          </a:p>
          <a:p>
            <a:pPr marL="285750" indent="-285750">
              <a:buSzPct val="100000"/>
              <a:buFont typeface="Arial"/>
              <a:buChar char="•"/>
            </a:pPr>
            <a:r>
              <a:t>Exp. data analysis CNDC</a:t>
            </a:r>
          </a:p>
          <a:p>
            <a:pPr marL="285750" indent="-285750">
              <a:buSzPct val="100000"/>
              <a:buFont typeface="Arial"/>
              <a:buChar char="•"/>
            </a:pPr>
            <a:r>
              <a:t>Resonance range ORNL</a:t>
            </a:r>
          </a:p>
          <a:p>
            <a:pPr marL="285750" indent="-285750">
              <a:buSzPct val="100000"/>
              <a:buFont typeface="Arial"/>
              <a:buChar char="•"/>
            </a:pPr>
            <a:r>
              <a:t>Fast neutron range EMPIRE (BNL, IAEA)</a:t>
            </a:r>
          </a:p>
          <a:p>
            <a:pPr marL="285750" indent="-285750">
              <a:buSzPct val="100000"/>
              <a:buFont typeface="Arial"/>
              <a:buChar char="•"/>
            </a:pPr>
            <a:r>
              <a:t>File assembly BNL, IAEA </a:t>
            </a:r>
          </a:p>
          <a:p>
            <a:pPr marL="285750" indent="-285750">
              <a:buSzPct val="100000"/>
              <a:buFont typeface="Arial"/>
              <a:buChar char="•"/>
            </a:pPr>
            <a:r>
              <a:t>Testing IAEA, RPI, BNL, LANL, JSI</a:t>
            </a:r>
          </a:p>
          <a:p>
            <a:pPr marL="285750" indent="-285750">
              <a:buSzPct val="100000"/>
              <a:buFont typeface="Arial"/>
              <a:buChar char="•"/>
            </a:pPr>
            <a:r>
              <a:t>Two beta releases</a:t>
            </a:r>
          </a:p>
        </p:txBody>
      </p:sp>
      <p:sp>
        <p:nvSpPr>
          <p:cNvPr id="316" name="Shape 316"/>
          <p:cNvSpPr/>
          <p:nvPr/>
        </p:nvSpPr>
        <p:spPr>
          <a:xfrm>
            <a:off x="4952998" y="3725193"/>
            <a:ext cx="4191002" cy="1234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000"/>
            </a:pPr>
            <a:r>
              <a:t>Focus on:</a:t>
            </a:r>
          </a:p>
          <a:p>
            <a:pPr marL="285750" indent="-285750">
              <a:buSzPct val="100000"/>
              <a:buFont typeface="Arial"/>
              <a:buChar char="•"/>
            </a:pPr>
            <a:r>
              <a:t>Angular distributions</a:t>
            </a:r>
          </a:p>
          <a:p>
            <a:pPr marL="285750" indent="-285750">
              <a:buSzPct val="100000"/>
              <a:buFont typeface="Arial"/>
              <a:buChar char="•"/>
            </a:pPr>
            <a:r>
              <a:t>Neutron spectra</a:t>
            </a:r>
          </a:p>
          <a:p>
            <a:pPr marL="285750" indent="-285750">
              <a:buSzPct val="100000"/>
              <a:buFont typeface="Arial"/>
              <a:buChar char="•"/>
            </a:pPr>
            <a:r>
              <a:t>Inelastic scattering cross sections</a:t>
            </a:r>
          </a:p>
        </p:txBody>
      </p:sp>
      <p:sp>
        <p:nvSpPr>
          <p:cNvPr id="317" name="Shape 317"/>
          <p:cNvSpPr/>
          <p:nvPr/>
        </p:nvSpPr>
        <p:spPr>
          <a:xfrm>
            <a:off x="5785161" y="4871084"/>
            <a:ext cx="2944229" cy="1209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Validation shows sensitivity to</a:t>
            </a:r>
          </a:p>
          <a:p>
            <a:pPr marL="285750" indent="-285750">
              <a:buSzPct val="100000"/>
              <a:buFont typeface="Arial"/>
              <a:buChar char="•"/>
            </a:pPr>
            <a:r>
              <a:t>Elastic ang. distributions</a:t>
            </a:r>
          </a:p>
          <a:p>
            <a:pPr marL="285750" indent="-285750">
              <a:buSzPct val="100000"/>
              <a:buFont typeface="Arial"/>
              <a:buChar char="•"/>
            </a:pPr>
            <a:r>
              <a:t>Inelastic scattering</a:t>
            </a:r>
          </a:p>
          <a:p>
            <a:pPr marL="285750" indent="-285750">
              <a:buSzPct val="100000"/>
              <a:buFont typeface="Arial"/>
              <a:buChar char="•"/>
            </a:pPr>
            <a:r>
              <a:t>Capture on 56Fe and 235U</a:t>
            </a:r>
          </a:p>
        </p:txBody>
      </p:sp>
      <p:pic>
        <p:nvPicPr>
          <p:cNvPr id="318" name="image25.png" descr="Screenshot 2015-10-30 02.44.32.png"/>
          <p:cNvPicPr>
            <a:picLocks noChangeAspect="1"/>
          </p:cNvPicPr>
          <p:nvPr/>
        </p:nvPicPr>
        <p:blipFill>
          <a:blip r:embed="rId2">
            <a:extLst/>
          </a:blip>
          <a:stretch>
            <a:fillRect/>
          </a:stretch>
        </p:blipFill>
        <p:spPr>
          <a:xfrm>
            <a:off x="5229252" y="1189523"/>
            <a:ext cx="3108764" cy="2353779"/>
          </a:xfrm>
          <a:prstGeom prst="rect">
            <a:avLst/>
          </a:prstGeom>
          <a:ln w="12700">
            <a:miter lim="400000"/>
          </a:ln>
        </p:spPr>
      </p:pic>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ph type="title"/>
          </p:nvPr>
        </p:nvSpPr>
        <p:spPr>
          <a:xfrm>
            <a:off x="457199" y="55648"/>
            <a:ext cx="5929578" cy="899234"/>
          </a:xfrm>
          <a:prstGeom prst="rect">
            <a:avLst/>
          </a:prstGeom>
        </p:spPr>
        <p:txBody>
          <a:bodyPr/>
          <a:lstStyle/>
          <a:p>
            <a:pPr/>
            <a:r>
              <a:t>ENDF/B-VIII Status</a:t>
            </a:r>
          </a:p>
        </p:txBody>
      </p:sp>
      <p:sp>
        <p:nvSpPr>
          <p:cNvPr id="186" name="Shape 186"/>
          <p:cNvSpPr/>
          <p:nvPr>
            <p:ph type="body" idx="1"/>
          </p:nvPr>
        </p:nvSpPr>
        <p:spPr>
          <a:xfrm>
            <a:off x="332647" y="1121181"/>
            <a:ext cx="8354153" cy="5068421"/>
          </a:xfrm>
          <a:prstGeom prst="rect">
            <a:avLst/>
          </a:prstGeom>
        </p:spPr>
        <p:txBody>
          <a:bodyPr/>
          <a:lstStyle/>
          <a:p>
            <a:pPr>
              <a:lnSpc>
                <a:spcPct val="80000"/>
              </a:lnSpc>
              <a:spcBef>
                <a:spcPts val="500"/>
              </a:spcBef>
              <a:defRPr b="1" sz="2400"/>
            </a:pPr>
            <a:r>
              <a:t>ENDF/B library is product of CSEWG, </a:t>
            </a:r>
            <a:br/>
            <a:r>
              <a:t>an informal yet very long running</a:t>
            </a:r>
            <a:br/>
            <a:r>
              <a:t>collaboration (50 years in June 2016)</a:t>
            </a:r>
          </a:p>
          <a:p>
            <a:pPr>
              <a:lnSpc>
                <a:spcPct val="80000"/>
              </a:lnSpc>
              <a:spcBef>
                <a:spcPts val="500"/>
              </a:spcBef>
              <a:defRPr b="1" sz="2400"/>
            </a:pPr>
            <a:r>
              <a:t>ENDF/B is the US’s most important </a:t>
            </a:r>
            <a:br/>
            <a:r>
              <a:t>data library for nuclear applications</a:t>
            </a:r>
          </a:p>
          <a:p>
            <a:pPr>
              <a:lnSpc>
                <a:spcPct val="80000"/>
              </a:lnSpc>
              <a:spcBef>
                <a:spcPts val="500"/>
              </a:spcBef>
              <a:defRPr b="1" sz="2400"/>
            </a:pPr>
            <a:r>
              <a:t>Next major release due in </a:t>
            </a:r>
            <a:br/>
            <a:r>
              <a:t>FY17-18 time frame</a:t>
            </a:r>
          </a:p>
          <a:p>
            <a:pPr>
              <a:lnSpc>
                <a:spcPct val="80000"/>
              </a:lnSpc>
              <a:spcBef>
                <a:spcPts val="500"/>
              </a:spcBef>
              <a:defRPr b="1" sz="2400"/>
            </a:pPr>
            <a:r>
              <a:t>Major new items, </a:t>
            </a:r>
            <a:r>
              <a:rPr i="1"/>
              <a:t>so far</a:t>
            </a:r>
            <a:r>
              <a:t>:</a:t>
            </a:r>
          </a:p>
          <a:p>
            <a:pPr lvl="1" marL="742950" indent="-285750">
              <a:lnSpc>
                <a:spcPct val="80000"/>
              </a:lnSpc>
              <a:spcBef>
                <a:spcPts val="500"/>
              </a:spcBef>
              <a:defRPr sz="2100"/>
            </a:pPr>
            <a:r>
              <a:t>CIELO evaluations: </a:t>
            </a:r>
            <a:r>
              <a:rPr baseline="30000"/>
              <a:t>16</a:t>
            </a:r>
            <a:r>
              <a:t>O, </a:t>
            </a:r>
            <a:r>
              <a:rPr baseline="30000"/>
              <a:t>56</a:t>
            </a:r>
            <a:r>
              <a:t>Fe, </a:t>
            </a:r>
            <a:r>
              <a:rPr baseline="30000"/>
              <a:t>235,238</a:t>
            </a:r>
            <a:r>
              <a:t>U, </a:t>
            </a:r>
            <a:r>
              <a:rPr baseline="30000"/>
              <a:t>239</a:t>
            </a:r>
            <a:r>
              <a:t>Pu</a:t>
            </a:r>
          </a:p>
          <a:p>
            <a:pPr lvl="1" marL="742950" indent="-285750">
              <a:lnSpc>
                <a:spcPct val="80000"/>
              </a:lnSpc>
              <a:spcBef>
                <a:spcPts val="500"/>
              </a:spcBef>
              <a:defRPr sz="2100"/>
            </a:pPr>
            <a:r>
              <a:t>Neutron standards</a:t>
            </a:r>
          </a:p>
          <a:p>
            <a:pPr lvl="1" marL="742950" indent="-285750">
              <a:lnSpc>
                <a:spcPct val="80000"/>
              </a:lnSpc>
              <a:spcBef>
                <a:spcPts val="500"/>
              </a:spcBef>
              <a:defRPr sz="2100"/>
            </a:pPr>
            <a:r>
              <a:t>EPICS2014 (atomic reaction data)</a:t>
            </a:r>
          </a:p>
          <a:p>
            <a:pPr lvl="1" marL="742950" indent="-285750">
              <a:lnSpc>
                <a:spcPct val="80000"/>
              </a:lnSpc>
              <a:spcBef>
                <a:spcPts val="500"/>
              </a:spcBef>
              <a:defRPr sz="2100"/>
            </a:pPr>
            <a:r>
              <a:t>New TSL evaluations</a:t>
            </a:r>
          </a:p>
          <a:p>
            <a:pPr lvl="1" marL="742950" indent="-285750">
              <a:lnSpc>
                <a:spcPct val="80000"/>
              </a:lnSpc>
              <a:spcBef>
                <a:spcPts val="500"/>
              </a:spcBef>
              <a:defRPr sz="2100"/>
            </a:pPr>
            <a:r>
              <a:t>Many bugs fixes &amp; other improvements</a:t>
            </a:r>
          </a:p>
          <a:p>
            <a:pPr>
              <a:lnSpc>
                <a:spcPct val="80000"/>
              </a:lnSpc>
              <a:spcBef>
                <a:spcPts val="500"/>
              </a:spcBef>
              <a:defRPr b="1" sz="2400"/>
            </a:pPr>
            <a:r>
              <a:t>Release in legacy ENDF and new GND formats</a:t>
            </a:r>
          </a:p>
        </p:txBody>
      </p:sp>
      <p:pic>
        <p:nvPicPr>
          <p:cNvPr id="187" name="image4.png" descr="Untitled.png"/>
          <p:cNvPicPr>
            <a:picLocks noChangeAspect="1"/>
          </p:cNvPicPr>
          <p:nvPr/>
        </p:nvPicPr>
        <p:blipFill>
          <a:blip r:embed="rId2">
            <a:extLst/>
          </a:blip>
          <a:stretch>
            <a:fillRect/>
          </a:stretch>
        </p:blipFill>
        <p:spPr>
          <a:xfrm>
            <a:off x="6316790" y="55649"/>
            <a:ext cx="2757223" cy="3533021"/>
          </a:xfrm>
          <a:prstGeom prst="rect">
            <a:avLst/>
          </a:prstGeom>
          <a:ln w="12700">
            <a:miter lim="400000"/>
          </a:ln>
        </p:spPr>
      </p:pic>
      <p:sp>
        <p:nvSpPr>
          <p:cNvPr id="188" name="Shape 188"/>
          <p:cNvSpPr/>
          <p:nvPr/>
        </p:nvSpPr>
        <p:spPr>
          <a:xfrm>
            <a:off x="6386776" y="3588668"/>
            <a:ext cx="2564441" cy="2326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ENDF/B-VII.0 contains 393 evaluations;</a:t>
            </a:r>
            <a:br/>
            <a:r>
              <a:rPr baseline="30000" i="1"/>
              <a:t>1325 citations since 2006 (Google Scholar)</a:t>
            </a:r>
            <a:endParaRPr baseline="30000"/>
          </a:p>
          <a:p>
            <a:pPr/>
            <a:r>
              <a:t>ENDF/B-VII.1 contains 423 evaluations</a:t>
            </a:r>
            <a:br/>
            <a:r>
              <a:rPr baseline="30000" i="1"/>
              <a:t>669 citations since 2010 (Google Scholar)</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0" name="Shape 320"/>
          <p:cNvSpPr/>
          <p:nvPr>
            <p:ph type="title"/>
          </p:nvPr>
        </p:nvSpPr>
        <p:spPr>
          <a:xfrm>
            <a:off x="457200" y="157772"/>
            <a:ext cx="8229600" cy="899234"/>
          </a:xfrm>
          <a:prstGeom prst="rect">
            <a:avLst/>
          </a:prstGeom>
        </p:spPr>
        <p:txBody>
          <a:bodyPr/>
          <a:lstStyle/>
          <a:p>
            <a:pPr/>
            <a:r>
              <a:t>CIELO </a:t>
            </a:r>
            <a:r>
              <a:rPr baseline="30000"/>
              <a:t>56</a:t>
            </a:r>
            <a:r>
              <a:t>Fe evaluation</a:t>
            </a:r>
          </a:p>
        </p:txBody>
      </p:sp>
      <p:grpSp>
        <p:nvGrpSpPr>
          <p:cNvPr id="334" name="Group 334"/>
          <p:cNvGrpSpPr/>
          <p:nvPr/>
        </p:nvGrpSpPr>
        <p:grpSpPr>
          <a:xfrm>
            <a:off x="4988445" y="1173869"/>
            <a:ext cx="3749154" cy="5043042"/>
            <a:chOff x="0" y="0"/>
            <a:chExt cx="3749152" cy="5043040"/>
          </a:xfrm>
        </p:grpSpPr>
        <p:pic>
          <p:nvPicPr>
            <p:cNvPr id="321" name="image26.png" descr="CIELO-Iron-8_17-MeV-ddx.pdf"/>
            <p:cNvPicPr>
              <a:picLocks noChangeAspect="1"/>
            </p:cNvPicPr>
            <p:nvPr/>
          </p:nvPicPr>
          <p:blipFill>
            <a:blip r:embed="rId2">
              <a:extLst/>
            </a:blip>
            <a:stretch>
              <a:fillRect/>
            </a:stretch>
          </p:blipFill>
          <p:spPr>
            <a:xfrm>
              <a:off x="0" y="-1"/>
              <a:ext cx="3749153" cy="5043042"/>
            </a:xfrm>
            <a:prstGeom prst="rect">
              <a:avLst/>
            </a:prstGeom>
            <a:ln w="12700" cap="flat">
              <a:noFill/>
              <a:miter lim="400000"/>
            </a:ln>
            <a:effectLst/>
          </p:spPr>
        </p:pic>
        <p:grpSp>
          <p:nvGrpSpPr>
            <p:cNvPr id="333" name="Group 333"/>
            <p:cNvGrpSpPr/>
            <p:nvPr/>
          </p:nvGrpSpPr>
          <p:grpSpPr>
            <a:xfrm>
              <a:off x="662607" y="172329"/>
              <a:ext cx="2901464" cy="3221160"/>
              <a:chOff x="0" y="0"/>
              <a:chExt cx="2901462" cy="3221159"/>
            </a:xfrm>
          </p:grpSpPr>
          <p:sp>
            <p:nvSpPr>
              <p:cNvPr id="322" name="Shape 322"/>
              <p:cNvSpPr/>
              <p:nvPr/>
            </p:nvSpPr>
            <p:spPr>
              <a:xfrm>
                <a:off x="2617092" y="0"/>
                <a:ext cx="284371" cy="3073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1400"/>
                </a:lvl1pPr>
              </a:lstStyle>
              <a:p>
                <a:pPr/>
                <a:r>
                  <a:t>30</a:t>
                </a:r>
              </a:p>
            </p:txBody>
          </p:sp>
          <p:sp>
            <p:nvSpPr>
              <p:cNvPr id="323" name="Shape 323"/>
              <p:cNvSpPr/>
              <p:nvPr/>
            </p:nvSpPr>
            <p:spPr>
              <a:xfrm>
                <a:off x="2337692" y="255032"/>
                <a:ext cx="284371" cy="30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1400"/>
                </a:lvl1pPr>
              </a:lstStyle>
              <a:p>
                <a:pPr/>
                <a:r>
                  <a:t>40</a:t>
                </a:r>
              </a:p>
            </p:txBody>
          </p:sp>
          <p:sp>
            <p:nvSpPr>
              <p:cNvPr id="324" name="Shape 324"/>
              <p:cNvSpPr/>
              <p:nvPr/>
            </p:nvSpPr>
            <p:spPr>
              <a:xfrm>
                <a:off x="50800" y="477798"/>
                <a:ext cx="284371" cy="30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1400"/>
                </a:lvl1pPr>
              </a:lstStyle>
              <a:p>
                <a:pPr/>
                <a:r>
                  <a:t>50</a:t>
                </a:r>
              </a:p>
            </p:txBody>
          </p:sp>
          <p:sp>
            <p:nvSpPr>
              <p:cNvPr id="325" name="Shape 325"/>
              <p:cNvSpPr/>
              <p:nvPr/>
            </p:nvSpPr>
            <p:spPr>
              <a:xfrm>
                <a:off x="50800" y="795498"/>
                <a:ext cx="284371" cy="30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1400"/>
                </a:lvl1pPr>
              </a:lstStyle>
              <a:p>
                <a:pPr/>
                <a:r>
                  <a:t>65</a:t>
                </a:r>
              </a:p>
            </p:txBody>
          </p:sp>
          <p:sp>
            <p:nvSpPr>
              <p:cNvPr id="326" name="Shape 326"/>
              <p:cNvSpPr/>
              <p:nvPr/>
            </p:nvSpPr>
            <p:spPr>
              <a:xfrm>
                <a:off x="50800" y="1110735"/>
                <a:ext cx="284371" cy="30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1400"/>
                </a:lvl1pPr>
              </a:lstStyle>
              <a:p>
                <a:pPr/>
                <a:r>
                  <a:t>85</a:t>
                </a:r>
              </a:p>
            </p:txBody>
          </p:sp>
          <p:sp>
            <p:nvSpPr>
              <p:cNvPr id="327" name="Shape 327"/>
              <p:cNvSpPr/>
              <p:nvPr/>
            </p:nvSpPr>
            <p:spPr>
              <a:xfrm>
                <a:off x="50800" y="1389461"/>
                <a:ext cx="284371" cy="30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1400"/>
                </a:lvl1pPr>
              </a:lstStyle>
              <a:p>
                <a:pPr/>
                <a:r>
                  <a:t>95</a:t>
                </a:r>
              </a:p>
            </p:txBody>
          </p:sp>
          <p:sp>
            <p:nvSpPr>
              <p:cNvPr id="328" name="Shape 328"/>
              <p:cNvSpPr/>
              <p:nvPr/>
            </p:nvSpPr>
            <p:spPr>
              <a:xfrm>
                <a:off x="12700" y="1695293"/>
                <a:ext cx="374487" cy="30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1400"/>
                </a:lvl1pPr>
              </a:lstStyle>
              <a:p>
                <a:pPr/>
                <a:r>
                  <a:t>105</a:t>
                </a:r>
              </a:p>
            </p:txBody>
          </p:sp>
          <p:sp>
            <p:nvSpPr>
              <p:cNvPr id="329" name="Shape 329"/>
              <p:cNvSpPr/>
              <p:nvPr/>
            </p:nvSpPr>
            <p:spPr>
              <a:xfrm>
                <a:off x="25400" y="2001125"/>
                <a:ext cx="374487" cy="30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1400"/>
                </a:lvl1pPr>
              </a:lstStyle>
              <a:p>
                <a:pPr/>
                <a:r>
                  <a:t>115</a:t>
                </a:r>
              </a:p>
            </p:txBody>
          </p:sp>
          <p:sp>
            <p:nvSpPr>
              <p:cNvPr id="330" name="Shape 330"/>
              <p:cNvSpPr/>
              <p:nvPr/>
            </p:nvSpPr>
            <p:spPr>
              <a:xfrm>
                <a:off x="12700" y="2319657"/>
                <a:ext cx="374487" cy="30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1400"/>
                </a:lvl1pPr>
              </a:lstStyle>
              <a:p>
                <a:pPr/>
                <a:r>
                  <a:t>130</a:t>
                </a:r>
              </a:p>
            </p:txBody>
          </p:sp>
          <p:sp>
            <p:nvSpPr>
              <p:cNvPr id="331" name="Shape 331"/>
              <p:cNvSpPr/>
              <p:nvPr/>
            </p:nvSpPr>
            <p:spPr>
              <a:xfrm>
                <a:off x="0" y="2612789"/>
                <a:ext cx="374487" cy="30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1400"/>
                </a:lvl1pPr>
              </a:lstStyle>
              <a:p>
                <a:pPr/>
                <a:r>
                  <a:t>140</a:t>
                </a:r>
              </a:p>
            </p:txBody>
          </p:sp>
          <p:sp>
            <p:nvSpPr>
              <p:cNvPr id="332" name="Shape 332"/>
              <p:cNvSpPr/>
              <p:nvPr/>
            </p:nvSpPr>
            <p:spPr>
              <a:xfrm>
                <a:off x="24954" y="2913819"/>
                <a:ext cx="374487" cy="30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1400"/>
                </a:lvl1pPr>
              </a:lstStyle>
              <a:p>
                <a:pPr/>
                <a:r>
                  <a:t>150</a:t>
                </a:r>
              </a:p>
            </p:txBody>
          </p:sp>
        </p:grpSp>
      </p:grpSp>
      <p:grpSp>
        <p:nvGrpSpPr>
          <p:cNvPr id="337" name="Group 337"/>
          <p:cNvGrpSpPr/>
          <p:nvPr/>
        </p:nvGrpSpPr>
        <p:grpSpPr>
          <a:xfrm>
            <a:off x="634581" y="4975034"/>
            <a:ext cx="4393664" cy="1004401"/>
            <a:chOff x="0" y="0"/>
            <a:chExt cx="4393662" cy="1004400"/>
          </a:xfrm>
        </p:grpSpPr>
        <p:sp>
          <p:nvSpPr>
            <p:cNvPr id="335" name="Shape 335"/>
            <p:cNvSpPr/>
            <p:nvPr/>
          </p:nvSpPr>
          <p:spPr>
            <a:xfrm>
              <a:off x="0" y="2513"/>
              <a:ext cx="4353865" cy="999374"/>
            </a:xfrm>
            <a:prstGeom prst="rect">
              <a:avLst/>
            </a:prstGeom>
            <a:solidFill>
              <a:schemeClr val="accent1"/>
            </a:solidFill>
            <a:ln w="25400" cap="flat">
              <a:solidFill>
                <a:srgbClr val="3A5E8A"/>
              </a:solidFill>
              <a:prstDash val="solid"/>
              <a:round/>
            </a:ln>
            <a:effectLst/>
          </p:spPr>
          <p:txBody>
            <a:bodyPr wrap="square" lIns="45719" tIns="45719" rIns="45719" bIns="45719" numCol="1" anchor="ctr">
              <a:noAutofit/>
            </a:bodyPr>
            <a:lstStyle/>
            <a:p>
              <a:pPr>
                <a:defRPr>
                  <a:solidFill>
                    <a:srgbClr val="FFFFFF"/>
                  </a:solidFill>
                </a:defRPr>
              </a:pPr>
            </a:p>
          </p:txBody>
        </p:sp>
        <p:sp>
          <p:nvSpPr>
            <p:cNvPr id="336" name="Shape 336"/>
            <p:cNvSpPr/>
            <p:nvPr/>
          </p:nvSpPr>
          <p:spPr>
            <a:xfrm>
              <a:off x="0" y="0"/>
              <a:ext cx="4393663" cy="1004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999" tIns="44999" rIns="44999" bIns="44999" numCol="1" anchor="ctr">
              <a:spAutoFit/>
            </a:bodyPr>
            <a:lstStyle/>
            <a:p>
              <a:pPr>
                <a:defRPr b="1" sz="2000">
                  <a:solidFill>
                    <a:srgbClr val="FFFFFF"/>
                  </a:solidFill>
                </a:defRPr>
              </a:pPr>
              <a:r>
                <a:t>Good reproduction of neutron channels </a:t>
              </a:r>
            </a:p>
            <a:p>
              <a:pPr>
                <a:defRPr b="1" sz="2000">
                  <a:solidFill>
                    <a:srgbClr val="FFFFFF"/>
                  </a:solidFill>
                </a:defRPr>
              </a:pPr>
              <a:r>
                <a:t>with modest adjustment of proton and </a:t>
              </a:r>
            </a:p>
            <a:p>
              <a:pPr>
                <a:defRPr b="1" sz="2000">
                  <a:solidFill>
                    <a:srgbClr val="FFFFFF"/>
                  </a:solidFill>
                </a:defRPr>
              </a:pPr>
              <a:r>
                <a:t>alpha emission</a:t>
              </a:r>
            </a:p>
          </p:txBody>
        </p:sp>
      </p:grpSp>
      <p:pic>
        <p:nvPicPr>
          <p:cNvPr id="338" name="image10.pdf" descr="CIELO-Iron-4.pdf"/>
          <p:cNvPicPr>
            <a:picLocks noChangeAspect="1"/>
          </p:cNvPicPr>
          <p:nvPr/>
        </p:nvPicPr>
        <p:blipFill>
          <a:blip r:embed="rId3">
            <a:extLst/>
          </a:blip>
          <a:stretch>
            <a:fillRect/>
          </a:stretch>
        </p:blipFill>
        <p:spPr>
          <a:xfrm>
            <a:off x="215900" y="1262770"/>
            <a:ext cx="4703532" cy="3549651"/>
          </a:xfrm>
          <a:prstGeom prst="rect">
            <a:avLst/>
          </a:prstGeom>
          <a:ln w="12700">
            <a:miter lim="400000"/>
          </a:ln>
        </p:spPr>
      </p:pic>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0" name="Shape 340"/>
          <p:cNvSpPr/>
          <p:nvPr>
            <p:ph type="title"/>
          </p:nvPr>
        </p:nvSpPr>
        <p:spPr>
          <a:xfrm>
            <a:off x="457200" y="274637"/>
            <a:ext cx="8229600" cy="899234"/>
          </a:xfrm>
          <a:prstGeom prst="rect">
            <a:avLst/>
          </a:prstGeom>
        </p:spPr>
        <p:txBody>
          <a:bodyPr/>
          <a:lstStyle/>
          <a:p>
            <a:pPr/>
            <a:r>
              <a:t>Standards</a:t>
            </a:r>
          </a:p>
        </p:txBody>
      </p:sp>
      <p:sp>
        <p:nvSpPr>
          <p:cNvPr id="341" name="Shape 341"/>
          <p:cNvSpPr/>
          <p:nvPr>
            <p:ph type="body" idx="1"/>
          </p:nvPr>
        </p:nvSpPr>
        <p:spPr>
          <a:xfrm>
            <a:off x="457200" y="1375929"/>
            <a:ext cx="8229600" cy="4647372"/>
          </a:xfrm>
          <a:prstGeom prst="rect">
            <a:avLst/>
          </a:prstGeom>
        </p:spPr>
        <p:txBody>
          <a:bodyPr/>
          <a:lstStyle/>
          <a:p>
            <a:pPr>
              <a:lnSpc>
                <a:spcPct val="90000"/>
              </a:lnSpc>
              <a:spcBef>
                <a:spcPts val="400"/>
              </a:spcBef>
              <a:defRPr sz="2000"/>
            </a:pPr>
            <a:r>
              <a:t>The Neutron Cross Section Standards have a unique role since they are the basis for most cross section measurements. They provide the </a:t>
            </a:r>
            <a:r>
              <a:rPr>
                <a:solidFill>
                  <a:srgbClr val="C00000"/>
                </a:solidFill>
              </a:rPr>
              <a:t>foundation for the neutron cross section database</a:t>
            </a:r>
            <a:br>
              <a:rPr>
                <a:solidFill>
                  <a:srgbClr val="C00000"/>
                </a:solidFill>
              </a:rPr>
            </a:br>
            <a:endParaRPr>
              <a:solidFill>
                <a:srgbClr val="C00000"/>
              </a:solidFill>
            </a:endParaRPr>
          </a:p>
          <a:p>
            <a:pPr lvl="1" marL="342900" indent="-342900">
              <a:lnSpc>
                <a:spcPct val="90000"/>
              </a:lnSpc>
              <a:spcBef>
                <a:spcPts val="400"/>
              </a:spcBef>
              <a:buChar char="•"/>
              <a:defRPr sz="2000"/>
            </a:pPr>
            <a:r>
              <a:t>Improvements in a cross section standard lead to improvements in all cross sections that have been measured relative to that standard </a:t>
            </a:r>
            <a:br/>
          </a:p>
          <a:p>
            <a:pPr lvl="1" marL="342900" indent="-342900">
              <a:lnSpc>
                <a:spcPct val="90000"/>
              </a:lnSpc>
              <a:spcBef>
                <a:spcPts val="400"/>
              </a:spcBef>
              <a:buChar char="•"/>
              <a:defRPr sz="2000"/>
            </a:pPr>
            <a:r>
              <a:t>It also leads to improvements in cross sections that will be measured in the future relative to that standard</a:t>
            </a:r>
            <a:br/>
          </a:p>
          <a:p>
            <a:pPr lvl="1" marL="342900" indent="-342900">
              <a:lnSpc>
                <a:spcPct val="90000"/>
              </a:lnSpc>
              <a:spcBef>
                <a:spcPts val="400"/>
              </a:spcBef>
              <a:buChar char="•"/>
              <a:defRPr sz="2000"/>
            </a:pPr>
            <a:r>
              <a:t>In order to improve the standards, it is essential to maintain an active program of measurements and evaluation activities concerning the standards. This work is supported by the DOE and an IAEA Nuclear Data Development Project “Maintenance of the Neutron Cross Section Standards”. </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343" name="Shape 343"/>
          <p:cNvSpPr/>
          <p:nvPr>
            <p:ph type="title"/>
          </p:nvPr>
        </p:nvSpPr>
        <p:spPr>
          <a:xfrm>
            <a:off x="457200" y="274637"/>
            <a:ext cx="8229600" cy="899234"/>
          </a:xfrm>
          <a:prstGeom prst="rect">
            <a:avLst/>
          </a:prstGeom>
        </p:spPr>
        <p:txBody>
          <a:bodyPr/>
          <a:lstStyle>
            <a:lvl1pPr>
              <a:defRPr sz="3900"/>
            </a:lvl1pPr>
          </a:lstStyle>
          <a:p>
            <a:pPr/>
            <a:r>
              <a:t>Future Directions for Neutron Standards</a:t>
            </a:r>
          </a:p>
        </p:txBody>
      </p:sp>
      <p:pic>
        <p:nvPicPr>
          <p:cNvPr id="344" name="image27.png"/>
          <p:cNvPicPr>
            <a:picLocks noChangeAspect="1"/>
          </p:cNvPicPr>
          <p:nvPr/>
        </p:nvPicPr>
        <p:blipFill>
          <a:blip r:embed="rId2">
            <a:extLst/>
          </a:blip>
          <a:srcRect l="0" t="12359" r="0" b="12359"/>
          <a:stretch>
            <a:fillRect/>
          </a:stretch>
        </p:blipFill>
        <p:spPr>
          <a:xfrm>
            <a:off x="457200" y="1375930"/>
            <a:ext cx="8229600" cy="4647371"/>
          </a:xfrm>
          <a:prstGeom prst="rect">
            <a:avLst/>
          </a:prstGeom>
          <a:ln w="12700">
            <a:miter lim="400000"/>
          </a:ln>
        </p:spPr>
      </p:pic>
      <p:pic>
        <p:nvPicPr>
          <p:cNvPr id="345" name="image28.png"/>
          <p:cNvPicPr>
            <a:picLocks noChangeAspect="1"/>
          </p:cNvPicPr>
          <p:nvPr/>
        </p:nvPicPr>
        <p:blipFill>
          <a:blip r:embed="rId3">
            <a:extLst/>
          </a:blip>
          <a:stretch>
            <a:fillRect/>
          </a:stretch>
        </p:blipFill>
        <p:spPr>
          <a:xfrm>
            <a:off x="227796" y="5804060"/>
            <a:ext cx="8459005" cy="438481"/>
          </a:xfrm>
          <a:prstGeom prst="rect">
            <a:avLst/>
          </a:prstGeom>
          <a:ln w="12700">
            <a:miter lim="400000"/>
          </a:ln>
        </p:spPr>
      </p:pic>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7" name="Shape 347"/>
          <p:cNvSpPr/>
          <p:nvPr>
            <p:ph type="title"/>
          </p:nvPr>
        </p:nvSpPr>
        <p:spPr>
          <a:xfrm>
            <a:off x="457200" y="274637"/>
            <a:ext cx="8229600" cy="899234"/>
          </a:xfrm>
          <a:prstGeom prst="rect">
            <a:avLst/>
          </a:prstGeom>
        </p:spPr>
        <p:txBody>
          <a:bodyPr/>
          <a:lstStyle>
            <a:lvl1pPr>
              <a:defRPr sz="4000"/>
            </a:lvl1pPr>
          </a:lstStyle>
          <a:p>
            <a:pPr/>
            <a:r>
              <a:t>Charged-particle Evaluations for ENDF</a:t>
            </a:r>
          </a:p>
        </p:txBody>
      </p:sp>
      <p:pic>
        <p:nvPicPr>
          <p:cNvPr id="348" name="image29.pdf" descr="new.pdf"/>
          <p:cNvPicPr>
            <a:picLocks noChangeAspect="1"/>
          </p:cNvPicPr>
          <p:nvPr/>
        </p:nvPicPr>
        <p:blipFill>
          <a:blip r:embed="rId2">
            <a:extLst/>
          </a:blip>
          <a:srcRect l="8350" t="0" r="8350" b="0"/>
          <a:stretch>
            <a:fillRect/>
          </a:stretch>
        </p:blipFill>
        <p:spPr>
          <a:xfrm rot="5400000">
            <a:off x="5259035" y="2358569"/>
            <a:ext cx="3442707" cy="5855005"/>
          </a:xfrm>
          <a:prstGeom prst="rect">
            <a:avLst/>
          </a:prstGeom>
          <a:ln w="12700">
            <a:miter lim="400000"/>
          </a:ln>
        </p:spPr>
      </p:pic>
      <p:sp>
        <p:nvSpPr>
          <p:cNvPr id="349" name="Shape 349"/>
          <p:cNvSpPr/>
          <p:nvPr/>
        </p:nvSpPr>
        <p:spPr>
          <a:xfrm>
            <a:off x="457200" y="1566863"/>
            <a:ext cx="8229600" cy="239014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400049" indent="-280987">
              <a:lnSpc>
                <a:spcPct val="120000"/>
              </a:lnSpc>
              <a:spcBef>
                <a:spcPts val="1200"/>
              </a:spcBef>
              <a:buClr>
                <a:srgbClr val="0D5097"/>
              </a:buClr>
              <a:buSzPct val="90000"/>
              <a:buFont typeface="Wingdings"/>
              <a:buChar char="▪"/>
              <a:defRPr b="1" sz="2000"/>
            </a:pPr>
            <a:r>
              <a:t>LLNL has ~30 evaluations in ECPL useful for next ENDF release</a:t>
            </a:r>
            <a:endParaRPr sz="2800">
              <a:latin typeface="Arial"/>
              <a:ea typeface="Arial"/>
              <a:cs typeface="Arial"/>
              <a:sym typeface="Arial"/>
            </a:endParaRPr>
          </a:p>
          <a:p>
            <a:pPr marL="400049" indent="-280987">
              <a:lnSpc>
                <a:spcPct val="120000"/>
              </a:lnSpc>
              <a:spcBef>
                <a:spcPts val="1200"/>
              </a:spcBef>
              <a:buClr>
                <a:srgbClr val="0D5097"/>
              </a:buClr>
              <a:buSzPct val="90000"/>
              <a:buFont typeface="Wingdings"/>
              <a:buChar char="▪"/>
              <a:defRPr b="1" sz="2000"/>
            </a:pPr>
            <a:r>
              <a:t>Progress is underway to translate all in figure via GND using fudge</a:t>
            </a:r>
            <a:endParaRPr sz="2800">
              <a:latin typeface="Arial"/>
              <a:ea typeface="Arial"/>
              <a:cs typeface="Arial"/>
              <a:sym typeface="Arial"/>
            </a:endParaRPr>
          </a:p>
          <a:p>
            <a:pPr lvl="1" marL="628650" indent="-215900">
              <a:lnSpc>
                <a:spcPct val="120000"/>
              </a:lnSpc>
              <a:buSzPct val="90000"/>
              <a:buFont typeface="Arial"/>
              <a:buChar char="•"/>
              <a:defRPr sz="2000"/>
            </a:pPr>
            <a:r>
              <a:t>Preliminary translations done, but some fixes needed</a:t>
            </a:r>
            <a:endParaRPr sz="2400">
              <a:latin typeface="Arial"/>
              <a:ea typeface="Arial"/>
              <a:cs typeface="Arial"/>
              <a:sym typeface="Arial"/>
            </a:endParaRPr>
          </a:p>
          <a:p>
            <a:pPr marL="400049" indent="-280987">
              <a:lnSpc>
                <a:spcPct val="120000"/>
              </a:lnSpc>
              <a:spcBef>
                <a:spcPts val="1200"/>
              </a:spcBef>
              <a:buClr>
                <a:srgbClr val="0D5097"/>
              </a:buClr>
              <a:buSzPct val="90000"/>
              <a:buFont typeface="Wingdings"/>
              <a:buChar char="▪"/>
              <a:defRPr b="1" sz="2000"/>
            </a:pPr>
            <a:r>
              <a:t>Future LLNL/USNDP work will improve these with R-matrix methods</a:t>
            </a:r>
            <a:endParaRPr sz="2800">
              <a:latin typeface="Arial"/>
              <a:ea typeface="Arial"/>
              <a:cs typeface="Arial"/>
              <a:sym typeface="Arial"/>
            </a:endParaRPr>
          </a:p>
          <a:p>
            <a:pPr lvl="1" marL="628650" indent="-215900">
              <a:lnSpc>
                <a:spcPct val="120000"/>
              </a:lnSpc>
              <a:buSzPct val="90000"/>
              <a:buFont typeface="Arial"/>
              <a:buChar char="•"/>
              <a:defRPr sz="1600"/>
            </a:pPr>
            <a:r>
              <a:t>Work with IAEA for reactions on heavier targets, including resonance data</a:t>
            </a:r>
            <a:endParaRPr sz="2400">
              <a:latin typeface="Arial"/>
              <a:ea typeface="Arial"/>
              <a:cs typeface="Arial"/>
              <a:sym typeface="Arial"/>
            </a:endParaRPr>
          </a:p>
          <a:p>
            <a:pPr lvl="1" marL="628650" indent="-215900">
              <a:lnSpc>
                <a:spcPct val="120000"/>
              </a:lnSpc>
              <a:buSzPct val="90000"/>
              <a:buFont typeface="Arial"/>
              <a:buChar char="•"/>
              <a:defRPr sz="1600"/>
            </a:pPr>
            <a:r>
              <a:t>S. Quaglioni is developing breakup methods, to go to higher neutron energies.</a:t>
            </a:r>
          </a:p>
        </p:txBody>
      </p:sp>
      <p:pic>
        <p:nvPicPr>
          <p:cNvPr id="350" name="image30.pdf" descr="endf.pdf"/>
          <p:cNvPicPr>
            <a:picLocks noChangeAspect="1"/>
          </p:cNvPicPr>
          <p:nvPr/>
        </p:nvPicPr>
        <p:blipFill>
          <a:blip r:embed="rId3">
            <a:extLst/>
          </a:blip>
          <a:srcRect l="8377" t="0" r="8377" b="0"/>
          <a:stretch>
            <a:fillRect/>
          </a:stretch>
        </p:blipFill>
        <p:spPr>
          <a:xfrm rot="5400000">
            <a:off x="1207997" y="2525177"/>
            <a:ext cx="3442705" cy="5858700"/>
          </a:xfrm>
          <a:prstGeom prst="rect">
            <a:avLst/>
          </a:prstGeom>
          <a:ln w="12700">
            <a:miter lim="400000"/>
          </a:ln>
        </p:spPr>
      </p:pic>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graphicFrame>
        <p:nvGraphicFramePr>
          <p:cNvPr id="352" name="Table 352"/>
          <p:cNvGraphicFramePr/>
          <p:nvPr/>
        </p:nvGraphicFramePr>
        <p:xfrm>
          <a:off x="457200" y="2307619"/>
          <a:ext cx="8229600" cy="192287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371600"/>
                <a:gridCol w="1371600"/>
                <a:gridCol w="1371600"/>
                <a:gridCol w="1371600"/>
                <a:gridCol w="1371600"/>
                <a:gridCol w="1371600"/>
              </a:tblGrid>
              <a:tr h="1922876">
                <a:tc>
                  <a:txBody>
                    <a:bodyPr/>
                    <a:lstStyle/>
                    <a:p>
                      <a:pPr algn="ctr">
                        <a:defRPr b="1" sz="1600">
                          <a:solidFill>
                            <a:srgbClr val="FFFFFF"/>
                          </a:solidFill>
                        </a:defRPr>
                      </a:pPr>
                      <a:r>
                        <a:t>Measurement</a:t>
                      </a:r>
                    </a:p>
                    <a:p>
                      <a:pPr algn="ctr">
                        <a:defRPr b="1" sz="1600">
                          <a:solidFill>
                            <a:srgbClr val="FFFFFF"/>
                          </a:solidFill>
                        </a:defRPr>
                      </a:pPr>
                    </a:p>
                  </a:txBody>
                  <a:tcPr marL="45720" marR="45720" marT="45720" marB="45720" anchor="t" anchorCtr="0" horzOverflow="overflow">
                    <a:lnB w="38100">
                      <a:solidFill>
                        <a:srgbClr val="FFFFFF"/>
                      </a:solidFill>
                    </a:lnB>
                    <a:solidFill>
                      <a:schemeClr val="accent1"/>
                    </a:solidFill>
                  </a:tcPr>
                </a:tc>
                <a:tc>
                  <a:txBody>
                    <a:bodyPr/>
                    <a:lstStyle/>
                    <a:p>
                      <a:pPr algn="ctr">
                        <a:defRPr sz="1800"/>
                      </a:pPr>
                      <a:r>
                        <a:rPr b="1" sz="1600">
                          <a:solidFill>
                            <a:srgbClr val="FFFFFF"/>
                          </a:solidFill>
                        </a:rPr>
                        <a:t>Theory</a:t>
                      </a:r>
                    </a:p>
                  </a:txBody>
                  <a:tcPr marL="45720" marR="45720" marT="45720" marB="45720" anchor="t" anchorCtr="0" horzOverflow="overflow">
                    <a:lnB w="38100">
                      <a:solidFill>
                        <a:srgbClr val="FFFFFF"/>
                      </a:solidFill>
                    </a:lnB>
                    <a:solidFill>
                      <a:schemeClr val="accent1"/>
                    </a:solidFill>
                  </a:tcPr>
                </a:tc>
                <a:tc>
                  <a:txBody>
                    <a:bodyPr/>
                    <a:lstStyle/>
                    <a:p>
                      <a:pPr algn="ctr">
                        <a:defRPr sz="1800"/>
                      </a:pPr>
                      <a:r>
                        <a:rPr b="1" sz="1600">
                          <a:solidFill>
                            <a:srgbClr val="FFFFFF"/>
                          </a:solidFill>
                        </a:rPr>
                        <a:t>Compilation</a:t>
                      </a:r>
                    </a:p>
                  </a:txBody>
                  <a:tcPr marL="45720" marR="45720" marT="45720" marB="45720" anchor="t" anchorCtr="0" horzOverflow="overflow">
                    <a:lnB w="38100">
                      <a:solidFill>
                        <a:srgbClr val="FFFFFF"/>
                      </a:solidFill>
                    </a:lnB>
                    <a:solidFill>
                      <a:schemeClr val="accent1"/>
                    </a:solidFill>
                  </a:tcPr>
                </a:tc>
                <a:tc>
                  <a:txBody>
                    <a:bodyPr/>
                    <a:lstStyle/>
                    <a:p>
                      <a:pPr algn="ctr">
                        <a:defRPr sz="1800"/>
                      </a:pPr>
                      <a:r>
                        <a:rPr b="1" sz="1600">
                          <a:solidFill>
                            <a:srgbClr val="FFFFFF"/>
                          </a:solidFill>
                        </a:rPr>
                        <a:t>Evaluation</a:t>
                      </a:r>
                    </a:p>
                  </a:txBody>
                  <a:tcPr marL="45720" marR="45720" marT="45720" marB="45720" anchor="t" anchorCtr="0" horzOverflow="overflow">
                    <a:lnB w="38100">
                      <a:solidFill>
                        <a:srgbClr val="FFFFFF"/>
                      </a:solidFill>
                    </a:lnB>
                    <a:solidFill>
                      <a:schemeClr val="accent1"/>
                    </a:solidFill>
                  </a:tcPr>
                </a:tc>
                <a:tc>
                  <a:txBody>
                    <a:bodyPr/>
                    <a:lstStyle/>
                    <a:p>
                      <a:pPr algn="ctr">
                        <a:defRPr sz="1800"/>
                      </a:pPr>
                      <a:r>
                        <a:rPr b="1" sz="1600">
                          <a:solidFill>
                            <a:srgbClr val="FFFFFF"/>
                          </a:solidFill>
                        </a:rPr>
                        <a:t>QA (V&amp;V, IE)</a:t>
                      </a:r>
                    </a:p>
                  </a:txBody>
                  <a:tcPr marL="45720" marR="45720" marT="45720" marB="45720" anchor="t" anchorCtr="0" horzOverflow="overflow">
                    <a:lnB w="38100">
                      <a:solidFill>
                        <a:srgbClr val="FFFFFF"/>
                      </a:solidFill>
                    </a:lnB>
                    <a:solidFill>
                      <a:schemeClr val="accent1"/>
                    </a:solidFill>
                  </a:tcPr>
                </a:tc>
                <a:tc>
                  <a:txBody>
                    <a:bodyPr/>
                    <a:lstStyle/>
                    <a:p>
                      <a:pPr algn="ctr">
                        <a:defRPr sz="1800"/>
                      </a:pPr>
                      <a:r>
                        <a:rPr b="1" sz="1600">
                          <a:solidFill>
                            <a:srgbClr val="FFFFFF"/>
                          </a:solidFill>
                        </a:rPr>
                        <a:t>Infrastructure (Gforge, etc.)</a:t>
                      </a:r>
                    </a:p>
                  </a:txBody>
                  <a:tcPr marL="45720" marR="45720" marT="45720" marB="45720" anchor="t" anchorCtr="0" horzOverflow="overflow">
                    <a:lnB w="38100">
                      <a:solidFill>
                        <a:srgbClr val="FFFFFF"/>
                      </a:solidFill>
                    </a:lnB>
                    <a:solidFill>
                      <a:schemeClr val="accent1"/>
                    </a:solidFill>
                  </a:tcPr>
                </a:tc>
              </a:tr>
            </a:tbl>
          </a:graphicData>
        </a:graphic>
      </p:graphicFrame>
      <p:pic>
        <p:nvPicPr>
          <p:cNvPr id="353" name="image8.jpg"/>
          <p:cNvPicPr>
            <a:picLocks noChangeAspect="1"/>
          </p:cNvPicPr>
          <p:nvPr/>
        </p:nvPicPr>
        <p:blipFill>
          <a:blip r:embed="rId2">
            <a:extLst/>
          </a:blip>
          <a:stretch>
            <a:fillRect/>
          </a:stretch>
        </p:blipFill>
        <p:spPr>
          <a:xfrm>
            <a:off x="580098" y="2925497"/>
            <a:ext cx="1154934" cy="1101189"/>
          </a:xfrm>
          <a:prstGeom prst="rect">
            <a:avLst/>
          </a:prstGeom>
          <a:ln w="12700">
            <a:miter lim="400000"/>
          </a:ln>
        </p:spPr>
      </p:pic>
      <p:pic>
        <p:nvPicPr>
          <p:cNvPr id="354" name="image9.png"/>
          <p:cNvPicPr>
            <a:picLocks noChangeAspect="1"/>
          </p:cNvPicPr>
          <p:nvPr/>
        </p:nvPicPr>
        <p:blipFill>
          <a:blip r:embed="rId3">
            <a:extLst/>
          </a:blip>
          <a:stretch>
            <a:fillRect/>
          </a:stretch>
        </p:blipFill>
        <p:spPr>
          <a:xfrm>
            <a:off x="7497158" y="2948871"/>
            <a:ext cx="1039886" cy="1077815"/>
          </a:xfrm>
          <a:prstGeom prst="rect">
            <a:avLst/>
          </a:prstGeom>
          <a:ln w="12700">
            <a:miter lim="400000"/>
          </a:ln>
        </p:spPr>
      </p:pic>
      <p:grpSp>
        <p:nvGrpSpPr>
          <p:cNvPr id="357" name="Group 357" descr="CIELO-Iron-4.pdf"/>
          <p:cNvGrpSpPr/>
          <p:nvPr/>
        </p:nvGrpSpPr>
        <p:grpSpPr>
          <a:xfrm>
            <a:off x="4658914" y="2948871"/>
            <a:ext cx="1194120" cy="1077815"/>
            <a:chOff x="0" y="0"/>
            <a:chExt cx="1194118" cy="1077813"/>
          </a:xfrm>
        </p:grpSpPr>
        <p:sp>
          <p:nvSpPr>
            <p:cNvPr id="355" name="Shape 355"/>
            <p:cNvSpPr/>
            <p:nvPr/>
          </p:nvSpPr>
          <p:spPr>
            <a:xfrm>
              <a:off x="0" y="0"/>
              <a:ext cx="1194119" cy="1077814"/>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356" name="image10.pdf"/>
            <p:cNvPicPr>
              <a:picLocks noChangeAspect="1"/>
            </p:cNvPicPr>
            <p:nvPr/>
          </p:nvPicPr>
          <p:blipFill>
            <a:blip r:embed="rId4">
              <a:extLst/>
            </a:blip>
            <a:stretch>
              <a:fillRect/>
            </a:stretch>
          </p:blipFill>
          <p:spPr>
            <a:xfrm>
              <a:off x="0" y="0"/>
              <a:ext cx="1194119" cy="1077814"/>
            </a:xfrm>
            <a:prstGeom prst="rect">
              <a:avLst/>
            </a:prstGeom>
            <a:ln w="12700" cap="flat">
              <a:noFill/>
              <a:miter lim="400000"/>
            </a:ln>
            <a:effectLst/>
          </p:spPr>
        </p:pic>
      </p:grpSp>
      <p:pic>
        <p:nvPicPr>
          <p:cNvPr id="358" name="image11.png"/>
          <p:cNvPicPr>
            <a:picLocks noChangeAspect="1"/>
          </p:cNvPicPr>
          <p:nvPr/>
        </p:nvPicPr>
        <p:blipFill>
          <a:blip r:embed="rId5">
            <a:extLst/>
          </a:blip>
          <a:srcRect l="0" t="0" r="0" b="25123"/>
          <a:stretch>
            <a:fillRect/>
          </a:stretch>
        </p:blipFill>
        <p:spPr>
          <a:xfrm>
            <a:off x="3376219" y="2942559"/>
            <a:ext cx="999035" cy="1084127"/>
          </a:xfrm>
          <a:prstGeom prst="rect">
            <a:avLst/>
          </a:prstGeom>
          <a:ln w="12700">
            <a:miter lim="400000"/>
          </a:ln>
        </p:spPr>
      </p:pic>
      <p:pic>
        <p:nvPicPr>
          <p:cNvPr id="359" name="image12.png"/>
          <p:cNvPicPr>
            <a:picLocks noChangeAspect="1"/>
          </p:cNvPicPr>
          <p:nvPr/>
        </p:nvPicPr>
        <p:blipFill>
          <a:blip r:embed="rId6">
            <a:extLst/>
          </a:blip>
          <a:stretch>
            <a:fillRect/>
          </a:stretch>
        </p:blipFill>
        <p:spPr>
          <a:xfrm>
            <a:off x="6024669" y="2948871"/>
            <a:ext cx="1171731" cy="1085606"/>
          </a:xfrm>
          <a:prstGeom prst="rect">
            <a:avLst/>
          </a:prstGeom>
          <a:ln w="12700">
            <a:miter lim="400000"/>
          </a:ln>
        </p:spPr>
      </p:pic>
      <p:grpSp>
        <p:nvGrpSpPr>
          <p:cNvPr id="362" name="Group 362"/>
          <p:cNvGrpSpPr/>
          <p:nvPr/>
        </p:nvGrpSpPr>
        <p:grpSpPr>
          <a:xfrm>
            <a:off x="1996232" y="2929136"/>
            <a:ext cx="1045766" cy="1114426"/>
            <a:chOff x="0" y="0"/>
            <a:chExt cx="1045765" cy="1114425"/>
          </a:xfrm>
        </p:grpSpPr>
        <p:pic>
          <p:nvPicPr>
            <p:cNvPr id="360" name="image13.png"/>
            <p:cNvPicPr>
              <a:picLocks noChangeAspect="1"/>
            </p:cNvPicPr>
            <p:nvPr/>
          </p:nvPicPr>
          <p:blipFill>
            <a:blip r:embed="rId7">
              <a:extLst/>
            </a:blip>
            <a:srcRect l="25108" t="0" r="21211" b="5708"/>
            <a:stretch>
              <a:fillRect/>
            </a:stretch>
          </p:blipFill>
          <p:spPr>
            <a:xfrm>
              <a:off x="0" y="-1"/>
              <a:ext cx="1045766" cy="11144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48" y="0"/>
                  </a:moveTo>
                  <a:cubicBezTo>
                    <a:pt x="513" y="0"/>
                    <a:pt x="0" y="439"/>
                    <a:pt x="0" y="985"/>
                  </a:cubicBezTo>
                  <a:lnTo>
                    <a:pt x="0" y="20615"/>
                  </a:lnTo>
                  <a:cubicBezTo>
                    <a:pt x="0" y="21161"/>
                    <a:pt x="513" y="21600"/>
                    <a:pt x="1148" y="21600"/>
                  </a:cubicBezTo>
                  <a:lnTo>
                    <a:pt x="20452" y="21600"/>
                  </a:lnTo>
                  <a:cubicBezTo>
                    <a:pt x="21087" y="21600"/>
                    <a:pt x="21600" y="21161"/>
                    <a:pt x="21600" y="20615"/>
                  </a:cubicBezTo>
                  <a:lnTo>
                    <a:pt x="21600" y="985"/>
                  </a:lnTo>
                  <a:cubicBezTo>
                    <a:pt x="21600" y="439"/>
                    <a:pt x="21087" y="0"/>
                    <a:pt x="20452" y="0"/>
                  </a:cubicBezTo>
                  <a:lnTo>
                    <a:pt x="1148" y="0"/>
                  </a:lnTo>
                  <a:close/>
                </a:path>
              </a:pathLst>
            </a:custGeom>
            <a:ln w="12700" cap="flat">
              <a:noFill/>
              <a:miter lim="400000"/>
            </a:ln>
            <a:effectLst/>
          </p:spPr>
        </p:pic>
        <p:sp>
          <p:nvSpPr>
            <p:cNvPr id="361" name="Shape 361"/>
            <p:cNvSpPr/>
            <p:nvPr/>
          </p:nvSpPr>
          <p:spPr>
            <a:xfrm>
              <a:off x="546912" y="19314"/>
              <a:ext cx="456918" cy="2365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5716" tIns="35716" rIns="35716" bIns="35716" numCol="1" anchor="ctr">
              <a:spAutoFit/>
            </a:bodyPr>
            <a:lstStyle>
              <a:lvl1pPr>
                <a:defRPr b="1" sz="1100">
                  <a:solidFill>
                    <a:srgbClr val="FBD563"/>
                  </a:solidFill>
                  <a:latin typeface="+mn-lt"/>
                  <a:ea typeface="+mn-ea"/>
                  <a:cs typeface="+mn-cs"/>
                  <a:sym typeface="Helvetica"/>
                </a:defRPr>
              </a:lvl1pPr>
            </a:lstStyle>
            <a:p>
              <a:pPr/>
              <a:r>
                <a:t>Freya</a:t>
              </a:r>
            </a:p>
          </p:txBody>
        </p:sp>
      </p:grpSp>
      <p:sp>
        <p:nvSpPr>
          <p:cNvPr id="363" name="Shape 363"/>
          <p:cNvSpPr/>
          <p:nvPr/>
        </p:nvSpPr>
        <p:spPr>
          <a:xfrm>
            <a:off x="7323770" y="2299828"/>
            <a:ext cx="1363031" cy="1922878"/>
          </a:xfrm>
          <a:prstGeom prst="rect">
            <a:avLst/>
          </a:prstGeom>
          <a:solidFill>
            <a:srgbClr val="FFFFFF">
              <a:alpha val="50000"/>
            </a:srgbClr>
          </a:solidFill>
          <a:ln w="12700">
            <a:miter lim="400000"/>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defRPr>
            </a:pPr>
          </a:p>
        </p:txBody>
      </p:sp>
      <p:sp>
        <p:nvSpPr>
          <p:cNvPr id="364" name="Shape 364"/>
          <p:cNvSpPr/>
          <p:nvPr/>
        </p:nvSpPr>
        <p:spPr>
          <a:xfrm>
            <a:off x="457198" y="2307619"/>
            <a:ext cx="5479731" cy="1922878"/>
          </a:xfrm>
          <a:prstGeom prst="rect">
            <a:avLst/>
          </a:prstGeom>
          <a:solidFill>
            <a:srgbClr val="FFFFFF">
              <a:alpha val="50000"/>
            </a:srgbClr>
          </a:solidFill>
          <a:ln w="12700">
            <a:miter lim="400000"/>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366" name="Shape 366"/>
          <p:cNvSpPr/>
          <p:nvPr>
            <p:ph type="title"/>
          </p:nvPr>
        </p:nvSpPr>
        <p:spPr>
          <a:xfrm>
            <a:off x="342816" y="165563"/>
            <a:ext cx="4686385" cy="1213437"/>
          </a:xfrm>
          <a:prstGeom prst="rect">
            <a:avLst/>
          </a:prstGeom>
        </p:spPr>
        <p:txBody>
          <a:bodyPr/>
          <a:lstStyle>
            <a:lvl1pPr>
              <a:defRPr sz="3200"/>
            </a:lvl1pPr>
          </a:lstStyle>
          <a:p>
            <a:pPr/>
            <a:r>
              <a:t>ADVANCE quality assurance system for ENDF</a:t>
            </a:r>
          </a:p>
        </p:txBody>
      </p:sp>
      <p:pic>
        <p:nvPicPr>
          <p:cNvPr id="367" name="image31.png"/>
          <p:cNvPicPr>
            <a:picLocks noChangeAspect="1"/>
          </p:cNvPicPr>
          <p:nvPr/>
        </p:nvPicPr>
        <p:blipFill>
          <a:blip r:embed="rId2">
            <a:extLst/>
          </a:blip>
          <a:stretch>
            <a:fillRect/>
          </a:stretch>
        </p:blipFill>
        <p:spPr>
          <a:xfrm>
            <a:off x="5029200" y="0"/>
            <a:ext cx="4114800" cy="6659564"/>
          </a:xfrm>
          <a:prstGeom prst="rect">
            <a:avLst/>
          </a:prstGeom>
          <a:ln w="12700">
            <a:miter lim="400000"/>
          </a:ln>
        </p:spPr>
      </p:pic>
      <p:sp>
        <p:nvSpPr>
          <p:cNvPr id="368" name="Shape 368"/>
          <p:cNvSpPr/>
          <p:nvPr>
            <p:ph type="body" sz="half" idx="1"/>
          </p:nvPr>
        </p:nvSpPr>
        <p:spPr>
          <a:xfrm>
            <a:off x="228600" y="1488073"/>
            <a:ext cx="4800601" cy="5029201"/>
          </a:xfrm>
          <a:prstGeom prst="rect">
            <a:avLst/>
          </a:prstGeom>
        </p:spPr>
        <p:txBody>
          <a:bodyPr/>
          <a:lstStyle/>
          <a:p>
            <a:pPr>
              <a:lnSpc>
                <a:spcPct val="80000"/>
              </a:lnSpc>
              <a:spcBef>
                <a:spcPts val="500"/>
              </a:spcBef>
              <a:defRPr b="1" sz="2200"/>
            </a:pPr>
            <a:r>
              <a:t>On every commit of every evaluation in ENDF</a:t>
            </a:r>
          </a:p>
          <a:p>
            <a:pPr lvl="1" marL="742950" indent="-285750">
              <a:lnSpc>
                <a:spcPct val="80000"/>
              </a:lnSpc>
              <a:spcBef>
                <a:spcPts val="400"/>
              </a:spcBef>
              <a:defRPr sz="1900"/>
            </a:pPr>
            <a:r>
              <a:t>Check out evaluation</a:t>
            </a:r>
          </a:p>
          <a:p>
            <a:pPr lvl="1" marL="742950" indent="-285750">
              <a:lnSpc>
                <a:spcPct val="80000"/>
              </a:lnSpc>
              <a:spcBef>
                <a:spcPts val="400"/>
              </a:spcBef>
              <a:defRPr sz="1900"/>
            </a:pPr>
            <a:r>
              <a:t>Run through a battery of tests</a:t>
            </a:r>
          </a:p>
          <a:p>
            <a:pPr lvl="1" marL="742950" indent="-285750">
              <a:lnSpc>
                <a:spcPct val="80000"/>
              </a:lnSpc>
              <a:spcBef>
                <a:spcPts val="400"/>
              </a:spcBef>
              <a:defRPr sz="1900"/>
            </a:pPr>
            <a:r>
              <a:t>Process with customer processing </a:t>
            </a:r>
            <a:br/>
            <a:r>
              <a:t>codes</a:t>
            </a:r>
          </a:p>
          <a:p>
            <a:pPr lvl="1" marL="742950" indent="-285750">
              <a:lnSpc>
                <a:spcPct val="80000"/>
              </a:lnSpc>
              <a:spcBef>
                <a:spcPts val="400"/>
              </a:spcBef>
              <a:defRPr sz="1900"/>
            </a:pPr>
            <a:r>
              <a:t>Generate comparison plots</a:t>
            </a:r>
          </a:p>
          <a:p>
            <a:pPr lvl="1" marL="742950" indent="-285750">
              <a:lnSpc>
                <a:spcPct val="80000"/>
              </a:lnSpc>
              <a:spcBef>
                <a:spcPts val="400"/>
              </a:spcBef>
              <a:defRPr sz="1900"/>
            </a:pPr>
            <a:r>
              <a:t>Generate HTML report of evaluation</a:t>
            </a:r>
          </a:p>
          <a:p>
            <a:pPr>
              <a:lnSpc>
                <a:spcPct val="80000"/>
              </a:lnSpc>
              <a:spcBef>
                <a:spcPts val="500"/>
              </a:spcBef>
              <a:defRPr b="1" sz="2200"/>
            </a:pPr>
            <a:r>
              <a:t>Automation is better!</a:t>
            </a:r>
          </a:p>
          <a:p>
            <a:pPr lvl="1" marL="742950" indent="-285750">
              <a:lnSpc>
                <a:spcPct val="80000"/>
              </a:lnSpc>
              <a:spcBef>
                <a:spcPts val="400"/>
              </a:spcBef>
              <a:defRPr sz="1900"/>
            </a:pPr>
            <a:r>
              <a:t>Find data problems before the customers!</a:t>
            </a:r>
          </a:p>
          <a:p>
            <a:pPr lvl="1" marL="742950" indent="-285750">
              <a:lnSpc>
                <a:spcPct val="80000"/>
              </a:lnSpc>
              <a:spcBef>
                <a:spcPts val="400"/>
              </a:spcBef>
              <a:defRPr sz="1900"/>
            </a:pPr>
            <a:r>
              <a:t>Far faster/better than old PHASE I review</a:t>
            </a:r>
          </a:p>
          <a:p>
            <a:pPr>
              <a:lnSpc>
                <a:spcPct val="80000"/>
              </a:lnSpc>
              <a:spcBef>
                <a:spcPts val="500"/>
              </a:spcBef>
              <a:defRPr b="1" sz="2200"/>
            </a:pPr>
            <a:r>
              <a:t>Available at </a:t>
            </a:r>
            <a:r>
              <a:rPr u="sng">
                <a:solidFill>
                  <a:srgbClr val="0000FF"/>
                </a:solidFill>
                <a:uFill>
                  <a:solidFill>
                    <a:srgbClr val="0000FF"/>
                  </a:solidFill>
                </a:uFill>
                <a:hlinkClick r:id="rId3" invalidUrl="" action="" tgtFrame="" tooltip="" history="1" highlightClick="0" endSnd="0"/>
              </a:rPr>
              <a:t>http://www.nndc.bnl.gov/endf/b7.dev/qa/</a:t>
            </a:r>
            <a:r>
              <a:rPr u="sng">
                <a:solidFill>
                  <a:srgbClr val="0000FF"/>
                </a:solidFill>
                <a:uFill>
                  <a:solidFill>
                    <a:srgbClr val="0000FF"/>
                  </a:solidFill>
                </a:uFill>
                <a:hlinkClick r:id="rId3" invalidUrl="" action="" tgtFrame="" tooltip="" history="1" highlightClick="0" endSnd="0"/>
              </a:rPr>
              <a:t>index.html</a:t>
            </a: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370" name="Shape 370"/>
          <p:cNvSpPr/>
          <p:nvPr>
            <p:ph type="title"/>
          </p:nvPr>
        </p:nvSpPr>
        <p:spPr>
          <a:xfrm>
            <a:off x="381000" y="133397"/>
            <a:ext cx="8382000" cy="762001"/>
          </a:xfrm>
          <a:prstGeom prst="rect">
            <a:avLst/>
          </a:prstGeom>
        </p:spPr>
        <p:txBody>
          <a:bodyPr/>
          <a:lstStyle>
            <a:lvl1pPr defTabSz="356615">
              <a:defRPr sz="2496"/>
            </a:lvl1pPr>
          </a:lstStyle>
          <a:p>
            <a:pPr/>
            <a:r>
              <a:t>NEA is now standing up their own continuous integration system</a:t>
            </a:r>
          </a:p>
        </p:txBody>
      </p:sp>
      <p:pic>
        <p:nvPicPr>
          <p:cNvPr id="371" name="image32.png" descr="MICHELSENDIS-WONDER-2015.pdf"/>
          <p:cNvPicPr>
            <a:picLocks noChangeAspect="1"/>
          </p:cNvPicPr>
          <p:nvPr/>
        </p:nvPicPr>
        <p:blipFill>
          <a:blip r:embed="rId2">
            <a:extLst/>
          </a:blip>
          <a:srcRect l="3260" t="4219" r="3182" b="5224"/>
          <a:stretch>
            <a:fillRect/>
          </a:stretch>
        </p:blipFill>
        <p:spPr>
          <a:xfrm>
            <a:off x="1066800" y="990600"/>
            <a:ext cx="6948489" cy="5197475"/>
          </a:xfrm>
          <a:prstGeom prst="rect">
            <a:avLst/>
          </a:prstGeom>
          <a:ln w="12700">
            <a:miter lim="400000"/>
          </a:ln>
          <a:effectLst>
            <a:outerShdw sx="100000" sy="100000" kx="0" ky="0" algn="b" rotWithShape="0" blurRad="50800" dist="38100" dir="2700000">
              <a:srgbClr val="000000">
                <a:alpha val="43000"/>
              </a:srgbClr>
            </a:outerShdw>
          </a:effectLst>
        </p:spPr>
      </p:pic>
      <p:sp>
        <p:nvSpPr>
          <p:cNvPr id="372" name="Shape 372"/>
          <p:cNvSpPr/>
          <p:nvPr/>
        </p:nvSpPr>
        <p:spPr>
          <a:xfrm>
            <a:off x="7915905" y="3161466"/>
            <a:ext cx="1301139" cy="11507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a:latin typeface="Arial"/>
                <a:ea typeface="Arial"/>
                <a:cs typeface="Arial"/>
                <a:sym typeface="Arial"/>
              </a:defRPr>
            </a:lvl1pPr>
          </a:lstStyle>
          <a:p>
            <a:pPr/>
            <a:r>
              <a:t>F. Michel-Sendis, WONDER ‘15</a:t>
            </a:r>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374" name="Shape 374"/>
          <p:cNvSpPr/>
          <p:nvPr>
            <p:ph type="title"/>
          </p:nvPr>
        </p:nvSpPr>
        <p:spPr>
          <a:xfrm>
            <a:off x="457200" y="274638"/>
            <a:ext cx="5354650" cy="843628"/>
          </a:xfrm>
          <a:prstGeom prst="rect">
            <a:avLst/>
          </a:prstGeom>
        </p:spPr>
        <p:txBody>
          <a:bodyPr/>
          <a:lstStyle>
            <a:lvl1pPr defTabSz="306324">
              <a:defRPr sz="2412"/>
            </a:lvl1pPr>
          </a:lstStyle>
          <a:p>
            <a:pPr/>
            <a:r>
              <a:t>We have begun adding automated benchmarking</a:t>
            </a:r>
          </a:p>
        </p:txBody>
      </p:sp>
      <p:sp>
        <p:nvSpPr>
          <p:cNvPr id="375" name="Shape 375"/>
          <p:cNvSpPr/>
          <p:nvPr>
            <p:ph type="body" sz="half" idx="1"/>
          </p:nvPr>
        </p:nvSpPr>
        <p:spPr>
          <a:xfrm>
            <a:off x="397353" y="1394379"/>
            <a:ext cx="5648053" cy="3887144"/>
          </a:xfrm>
          <a:prstGeom prst="rect">
            <a:avLst/>
          </a:prstGeom>
        </p:spPr>
        <p:txBody>
          <a:bodyPr/>
          <a:lstStyle/>
          <a:p>
            <a:pPr>
              <a:lnSpc>
                <a:spcPct val="80000"/>
              </a:lnSpc>
              <a:spcBef>
                <a:spcPts val="500"/>
              </a:spcBef>
              <a:defRPr b="1" sz="2300"/>
            </a:pPr>
            <a:r>
              <a:t>M. Greene (Cheney Univ.) began standing up an automated benchmarking capability for ADVANCE </a:t>
            </a:r>
            <a:endParaRPr sz="1700"/>
          </a:p>
          <a:p>
            <a:pPr lvl="1" marL="742950" indent="-285750">
              <a:lnSpc>
                <a:spcPct val="80000"/>
              </a:lnSpc>
              <a:spcBef>
                <a:spcPts val="400"/>
              </a:spcBef>
              <a:defRPr sz="2000"/>
            </a:pPr>
            <a:r>
              <a:t>COG (LLNL) wrapped in cnp_test_suite (LLNL)</a:t>
            </a:r>
            <a:endParaRPr sz="1500"/>
          </a:p>
          <a:p>
            <a:pPr lvl="1" marL="742950" indent="-285750">
              <a:lnSpc>
                <a:spcPct val="80000"/>
              </a:lnSpc>
              <a:spcBef>
                <a:spcPts val="400"/>
              </a:spcBef>
              <a:defRPr sz="2000"/>
            </a:pPr>
            <a:r>
              <a:t>Built relational database of test decks with 359 HEU cases, 145 Pu cases</a:t>
            </a:r>
            <a:endParaRPr sz="1500"/>
          </a:p>
          <a:p>
            <a:pPr>
              <a:lnSpc>
                <a:spcPct val="80000"/>
              </a:lnSpc>
              <a:spcBef>
                <a:spcPts val="500"/>
              </a:spcBef>
              <a:defRPr b="1" sz="2300"/>
            </a:pPr>
            <a:r>
              <a:t>Much to do yet</a:t>
            </a:r>
            <a:endParaRPr sz="1700"/>
          </a:p>
          <a:p>
            <a:pPr>
              <a:lnSpc>
                <a:spcPct val="80000"/>
              </a:lnSpc>
              <a:spcBef>
                <a:spcPts val="500"/>
              </a:spcBef>
              <a:defRPr b="1" sz="2300"/>
            </a:pPr>
            <a:r>
              <a:t>Effort paid by Office of Workforce Development for Teachers and Scientists (WDTS) under the National Science Foundation (NSF)</a:t>
            </a:r>
          </a:p>
        </p:txBody>
      </p:sp>
      <p:pic>
        <p:nvPicPr>
          <p:cNvPr id="376" name="image33.jpeg" descr="IMG_0095.JPG"/>
          <p:cNvPicPr>
            <a:picLocks noChangeAspect="1"/>
          </p:cNvPicPr>
          <p:nvPr/>
        </p:nvPicPr>
        <p:blipFill>
          <a:blip r:embed="rId2">
            <a:extLst/>
          </a:blip>
          <a:stretch>
            <a:fillRect/>
          </a:stretch>
        </p:blipFill>
        <p:spPr>
          <a:xfrm rot="5400000">
            <a:off x="6045406" y="4459461"/>
            <a:ext cx="3048001" cy="3048001"/>
          </a:xfrm>
          <a:prstGeom prst="rect">
            <a:avLst/>
          </a:prstGeom>
          <a:ln w="12700">
            <a:miter lim="400000"/>
          </a:ln>
        </p:spPr>
      </p:pic>
      <p:pic>
        <p:nvPicPr>
          <p:cNvPr id="377" name="image34.png"/>
          <p:cNvPicPr>
            <a:picLocks noChangeAspect="1"/>
          </p:cNvPicPr>
          <p:nvPr/>
        </p:nvPicPr>
        <p:blipFill>
          <a:blip r:embed="rId3">
            <a:extLst/>
          </a:blip>
          <a:srcRect l="2631" t="2727" r="0" b="0"/>
          <a:stretch>
            <a:fillRect/>
          </a:stretch>
        </p:blipFill>
        <p:spPr>
          <a:xfrm>
            <a:off x="6045406" y="2539702"/>
            <a:ext cx="3098595" cy="2172941"/>
          </a:xfrm>
          <a:prstGeom prst="rect">
            <a:avLst/>
          </a:prstGeom>
          <a:ln w="12700">
            <a:miter lim="400000"/>
          </a:ln>
        </p:spPr>
      </p:pic>
      <p:pic>
        <p:nvPicPr>
          <p:cNvPr id="378" name="image35.png"/>
          <p:cNvPicPr>
            <a:picLocks noChangeAspect="1"/>
          </p:cNvPicPr>
          <p:nvPr/>
        </p:nvPicPr>
        <p:blipFill>
          <a:blip r:embed="rId4">
            <a:extLst/>
          </a:blip>
          <a:stretch>
            <a:fillRect/>
          </a:stretch>
        </p:blipFill>
        <p:spPr>
          <a:xfrm>
            <a:off x="6045406" y="0"/>
            <a:ext cx="3052823" cy="2448405"/>
          </a:xfrm>
          <a:prstGeom prst="rect">
            <a:avLst/>
          </a:prstGeom>
          <a:ln w="12700">
            <a:miter lim="400000"/>
          </a:ln>
        </p:spPr>
      </p:pic>
      <p:sp>
        <p:nvSpPr>
          <p:cNvPr id="379" name="Shape 379"/>
          <p:cNvSpPr/>
          <p:nvPr/>
        </p:nvSpPr>
        <p:spPr>
          <a:xfrm>
            <a:off x="457199" y="5171075"/>
            <a:ext cx="5414499" cy="1221741"/>
          </a:xfrm>
          <a:prstGeom prst="rect">
            <a:avLst/>
          </a:prstGeom>
          <a:solidFill>
            <a:schemeClr val="accent1"/>
          </a:solidFill>
          <a:ln w="25400">
            <a:solidFill>
              <a:srgbClr val="3A5E8A"/>
            </a:solidFill>
          </a:ln>
          <a:extLst>
            <a:ext uri="{C572A759-6A51-4108-AA02-DFA0A04FC94B}">
              <ma14:wrappingTextBoxFlag xmlns:ma14="http://schemas.microsoft.com/office/mac/drawingml/2011/main" val="1"/>
            </a:ext>
          </a:extLst>
        </p:spPr>
        <p:txBody>
          <a:bodyPr lIns="45719" rIns="45719">
            <a:spAutoFit/>
          </a:bodyPr>
          <a:lstStyle>
            <a:lvl1pPr>
              <a:defRPr b="1" sz="2400">
                <a:solidFill>
                  <a:srgbClr val="FFFFFF"/>
                </a:solidFill>
              </a:defRPr>
            </a:lvl1pPr>
          </a:lstStyle>
          <a:p>
            <a:pPr/>
            <a:r>
              <a:t>While main development of ADVANCE is NSCP funded, benchmarking currently unfunded</a:t>
            </a:r>
          </a:p>
        </p:txBody>
      </p:sp>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graphicFrame>
        <p:nvGraphicFramePr>
          <p:cNvPr id="381" name="Table 381"/>
          <p:cNvGraphicFramePr/>
          <p:nvPr/>
        </p:nvGraphicFramePr>
        <p:xfrm>
          <a:off x="457200" y="2307619"/>
          <a:ext cx="8229600" cy="192287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371600"/>
                <a:gridCol w="1371600"/>
                <a:gridCol w="1371600"/>
                <a:gridCol w="1371600"/>
                <a:gridCol w="1371600"/>
                <a:gridCol w="1371600"/>
              </a:tblGrid>
              <a:tr h="1922876">
                <a:tc>
                  <a:txBody>
                    <a:bodyPr/>
                    <a:lstStyle/>
                    <a:p>
                      <a:pPr algn="ctr">
                        <a:defRPr b="1" sz="1600">
                          <a:solidFill>
                            <a:srgbClr val="FFFFFF"/>
                          </a:solidFill>
                        </a:defRPr>
                      </a:pPr>
                      <a:r>
                        <a:t>Measurement</a:t>
                      </a:r>
                    </a:p>
                    <a:p>
                      <a:pPr algn="ctr">
                        <a:defRPr b="1" sz="1600">
                          <a:solidFill>
                            <a:srgbClr val="FFFFFF"/>
                          </a:solidFill>
                        </a:defRPr>
                      </a:pPr>
                    </a:p>
                  </a:txBody>
                  <a:tcPr marL="45720" marR="45720" marT="45720" marB="45720" anchor="t" anchorCtr="0" horzOverflow="overflow">
                    <a:lnB w="38100">
                      <a:solidFill>
                        <a:srgbClr val="FFFFFF"/>
                      </a:solidFill>
                    </a:lnB>
                    <a:solidFill>
                      <a:schemeClr val="accent1"/>
                    </a:solidFill>
                  </a:tcPr>
                </a:tc>
                <a:tc>
                  <a:txBody>
                    <a:bodyPr/>
                    <a:lstStyle/>
                    <a:p>
                      <a:pPr algn="ctr">
                        <a:defRPr sz="1800"/>
                      </a:pPr>
                      <a:r>
                        <a:rPr b="1" sz="1600">
                          <a:solidFill>
                            <a:srgbClr val="FFFFFF"/>
                          </a:solidFill>
                        </a:rPr>
                        <a:t>Theory</a:t>
                      </a:r>
                    </a:p>
                  </a:txBody>
                  <a:tcPr marL="45720" marR="45720" marT="45720" marB="45720" anchor="t" anchorCtr="0" horzOverflow="overflow">
                    <a:lnB w="38100">
                      <a:solidFill>
                        <a:srgbClr val="FFFFFF"/>
                      </a:solidFill>
                    </a:lnB>
                    <a:solidFill>
                      <a:schemeClr val="accent1"/>
                    </a:solidFill>
                  </a:tcPr>
                </a:tc>
                <a:tc>
                  <a:txBody>
                    <a:bodyPr/>
                    <a:lstStyle/>
                    <a:p>
                      <a:pPr algn="ctr">
                        <a:defRPr sz="1800"/>
                      </a:pPr>
                      <a:r>
                        <a:rPr b="1" sz="1600">
                          <a:solidFill>
                            <a:srgbClr val="FFFFFF"/>
                          </a:solidFill>
                        </a:rPr>
                        <a:t>Compilation</a:t>
                      </a:r>
                    </a:p>
                  </a:txBody>
                  <a:tcPr marL="45720" marR="45720" marT="45720" marB="45720" anchor="t" anchorCtr="0" horzOverflow="overflow">
                    <a:lnB w="38100">
                      <a:solidFill>
                        <a:srgbClr val="FFFFFF"/>
                      </a:solidFill>
                    </a:lnB>
                    <a:solidFill>
                      <a:schemeClr val="accent1"/>
                    </a:solidFill>
                  </a:tcPr>
                </a:tc>
                <a:tc>
                  <a:txBody>
                    <a:bodyPr/>
                    <a:lstStyle/>
                    <a:p>
                      <a:pPr algn="ctr">
                        <a:defRPr sz="1800"/>
                      </a:pPr>
                      <a:r>
                        <a:rPr b="1" sz="1600">
                          <a:solidFill>
                            <a:srgbClr val="FFFFFF"/>
                          </a:solidFill>
                        </a:rPr>
                        <a:t>Evaluation</a:t>
                      </a:r>
                    </a:p>
                  </a:txBody>
                  <a:tcPr marL="45720" marR="45720" marT="45720" marB="45720" anchor="t" anchorCtr="0" horzOverflow="overflow">
                    <a:lnB w="38100">
                      <a:solidFill>
                        <a:srgbClr val="FFFFFF"/>
                      </a:solidFill>
                    </a:lnB>
                    <a:solidFill>
                      <a:schemeClr val="accent1"/>
                    </a:solidFill>
                  </a:tcPr>
                </a:tc>
                <a:tc>
                  <a:txBody>
                    <a:bodyPr/>
                    <a:lstStyle/>
                    <a:p>
                      <a:pPr algn="ctr">
                        <a:defRPr sz="1800"/>
                      </a:pPr>
                      <a:r>
                        <a:rPr b="1" sz="1600">
                          <a:solidFill>
                            <a:srgbClr val="FFFFFF"/>
                          </a:solidFill>
                        </a:rPr>
                        <a:t>QA (V&amp;V, IE)</a:t>
                      </a:r>
                    </a:p>
                  </a:txBody>
                  <a:tcPr marL="45720" marR="45720" marT="45720" marB="45720" anchor="t" anchorCtr="0" horzOverflow="overflow">
                    <a:lnB w="38100">
                      <a:solidFill>
                        <a:srgbClr val="FFFFFF"/>
                      </a:solidFill>
                    </a:lnB>
                    <a:solidFill>
                      <a:schemeClr val="accent1"/>
                    </a:solidFill>
                  </a:tcPr>
                </a:tc>
                <a:tc>
                  <a:txBody>
                    <a:bodyPr/>
                    <a:lstStyle/>
                    <a:p>
                      <a:pPr algn="ctr">
                        <a:defRPr sz="1800"/>
                      </a:pPr>
                      <a:r>
                        <a:rPr b="1" sz="1600">
                          <a:solidFill>
                            <a:srgbClr val="FFFFFF"/>
                          </a:solidFill>
                        </a:rPr>
                        <a:t>Infrastructure (Gforge, etc.)</a:t>
                      </a:r>
                    </a:p>
                  </a:txBody>
                  <a:tcPr marL="45720" marR="45720" marT="45720" marB="45720" anchor="t" anchorCtr="0" horzOverflow="overflow">
                    <a:lnB w="38100">
                      <a:solidFill>
                        <a:srgbClr val="FFFFFF"/>
                      </a:solidFill>
                    </a:lnB>
                    <a:solidFill>
                      <a:schemeClr val="accent1"/>
                    </a:solidFill>
                  </a:tcPr>
                </a:tc>
              </a:tr>
            </a:tbl>
          </a:graphicData>
        </a:graphic>
      </p:graphicFrame>
      <p:pic>
        <p:nvPicPr>
          <p:cNvPr id="382" name="image8.jpg"/>
          <p:cNvPicPr>
            <a:picLocks noChangeAspect="1"/>
          </p:cNvPicPr>
          <p:nvPr/>
        </p:nvPicPr>
        <p:blipFill>
          <a:blip r:embed="rId2">
            <a:extLst/>
          </a:blip>
          <a:stretch>
            <a:fillRect/>
          </a:stretch>
        </p:blipFill>
        <p:spPr>
          <a:xfrm>
            <a:off x="580098" y="2925497"/>
            <a:ext cx="1154934" cy="1101189"/>
          </a:xfrm>
          <a:prstGeom prst="rect">
            <a:avLst/>
          </a:prstGeom>
          <a:ln w="12700">
            <a:miter lim="400000"/>
          </a:ln>
        </p:spPr>
      </p:pic>
      <p:pic>
        <p:nvPicPr>
          <p:cNvPr id="383" name="image9.png"/>
          <p:cNvPicPr>
            <a:picLocks noChangeAspect="1"/>
          </p:cNvPicPr>
          <p:nvPr/>
        </p:nvPicPr>
        <p:blipFill>
          <a:blip r:embed="rId3">
            <a:extLst/>
          </a:blip>
          <a:stretch>
            <a:fillRect/>
          </a:stretch>
        </p:blipFill>
        <p:spPr>
          <a:xfrm>
            <a:off x="7497158" y="2948871"/>
            <a:ext cx="1039886" cy="1077815"/>
          </a:xfrm>
          <a:prstGeom prst="rect">
            <a:avLst/>
          </a:prstGeom>
          <a:ln w="12700">
            <a:miter lim="400000"/>
          </a:ln>
        </p:spPr>
      </p:pic>
      <p:grpSp>
        <p:nvGrpSpPr>
          <p:cNvPr id="386" name="Group 386" descr="CIELO-Iron-4.pdf"/>
          <p:cNvGrpSpPr/>
          <p:nvPr/>
        </p:nvGrpSpPr>
        <p:grpSpPr>
          <a:xfrm>
            <a:off x="4658914" y="2948871"/>
            <a:ext cx="1194120" cy="1077815"/>
            <a:chOff x="0" y="0"/>
            <a:chExt cx="1194118" cy="1077813"/>
          </a:xfrm>
        </p:grpSpPr>
        <p:sp>
          <p:nvSpPr>
            <p:cNvPr id="384" name="Shape 384"/>
            <p:cNvSpPr/>
            <p:nvPr/>
          </p:nvSpPr>
          <p:spPr>
            <a:xfrm>
              <a:off x="0" y="0"/>
              <a:ext cx="1194119" cy="1077814"/>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385" name="image10.pdf"/>
            <p:cNvPicPr>
              <a:picLocks noChangeAspect="1"/>
            </p:cNvPicPr>
            <p:nvPr/>
          </p:nvPicPr>
          <p:blipFill>
            <a:blip r:embed="rId4">
              <a:extLst/>
            </a:blip>
            <a:stretch>
              <a:fillRect/>
            </a:stretch>
          </p:blipFill>
          <p:spPr>
            <a:xfrm>
              <a:off x="0" y="0"/>
              <a:ext cx="1194119" cy="1077814"/>
            </a:xfrm>
            <a:prstGeom prst="rect">
              <a:avLst/>
            </a:prstGeom>
            <a:ln w="12700" cap="flat">
              <a:noFill/>
              <a:miter lim="400000"/>
            </a:ln>
            <a:effectLst/>
          </p:spPr>
        </p:pic>
      </p:grpSp>
      <p:pic>
        <p:nvPicPr>
          <p:cNvPr id="387" name="image11.png"/>
          <p:cNvPicPr>
            <a:picLocks noChangeAspect="1"/>
          </p:cNvPicPr>
          <p:nvPr/>
        </p:nvPicPr>
        <p:blipFill>
          <a:blip r:embed="rId5">
            <a:extLst/>
          </a:blip>
          <a:srcRect l="0" t="0" r="0" b="25123"/>
          <a:stretch>
            <a:fillRect/>
          </a:stretch>
        </p:blipFill>
        <p:spPr>
          <a:xfrm>
            <a:off x="3376219" y="2942559"/>
            <a:ext cx="999035" cy="1084127"/>
          </a:xfrm>
          <a:prstGeom prst="rect">
            <a:avLst/>
          </a:prstGeom>
          <a:ln w="12700">
            <a:miter lim="400000"/>
          </a:ln>
        </p:spPr>
      </p:pic>
      <p:pic>
        <p:nvPicPr>
          <p:cNvPr id="388" name="image12.png"/>
          <p:cNvPicPr>
            <a:picLocks noChangeAspect="1"/>
          </p:cNvPicPr>
          <p:nvPr/>
        </p:nvPicPr>
        <p:blipFill>
          <a:blip r:embed="rId6">
            <a:extLst/>
          </a:blip>
          <a:stretch>
            <a:fillRect/>
          </a:stretch>
        </p:blipFill>
        <p:spPr>
          <a:xfrm>
            <a:off x="6024669" y="2948871"/>
            <a:ext cx="1171731" cy="1085606"/>
          </a:xfrm>
          <a:prstGeom prst="rect">
            <a:avLst/>
          </a:prstGeom>
          <a:ln w="12700">
            <a:miter lim="400000"/>
          </a:ln>
        </p:spPr>
      </p:pic>
      <p:grpSp>
        <p:nvGrpSpPr>
          <p:cNvPr id="391" name="Group 391"/>
          <p:cNvGrpSpPr/>
          <p:nvPr/>
        </p:nvGrpSpPr>
        <p:grpSpPr>
          <a:xfrm>
            <a:off x="1996232" y="2929136"/>
            <a:ext cx="1045766" cy="1114426"/>
            <a:chOff x="0" y="0"/>
            <a:chExt cx="1045765" cy="1114425"/>
          </a:xfrm>
        </p:grpSpPr>
        <p:pic>
          <p:nvPicPr>
            <p:cNvPr id="389" name="image13.png"/>
            <p:cNvPicPr>
              <a:picLocks noChangeAspect="1"/>
            </p:cNvPicPr>
            <p:nvPr/>
          </p:nvPicPr>
          <p:blipFill>
            <a:blip r:embed="rId7">
              <a:extLst/>
            </a:blip>
            <a:srcRect l="25108" t="0" r="21211" b="5708"/>
            <a:stretch>
              <a:fillRect/>
            </a:stretch>
          </p:blipFill>
          <p:spPr>
            <a:xfrm>
              <a:off x="0" y="-1"/>
              <a:ext cx="1045766" cy="11144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48" y="0"/>
                  </a:moveTo>
                  <a:cubicBezTo>
                    <a:pt x="513" y="0"/>
                    <a:pt x="0" y="439"/>
                    <a:pt x="0" y="985"/>
                  </a:cubicBezTo>
                  <a:lnTo>
                    <a:pt x="0" y="20615"/>
                  </a:lnTo>
                  <a:cubicBezTo>
                    <a:pt x="0" y="21161"/>
                    <a:pt x="513" y="21600"/>
                    <a:pt x="1148" y="21600"/>
                  </a:cubicBezTo>
                  <a:lnTo>
                    <a:pt x="20452" y="21600"/>
                  </a:lnTo>
                  <a:cubicBezTo>
                    <a:pt x="21087" y="21600"/>
                    <a:pt x="21600" y="21161"/>
                    <a:pt x="21600" y="20615"/>
                  </a:cubicBezTo>
                  <a:lnTo>
                    <a:pt x="21600" y="985"/>
                  </a:lnTo>
                  <a:cubicBezTo>
                    <a:pt x="21600" y="439"/>
                    <a:pt x="21087" y="0"/>
                    <a:pt x="20452" y="0"/>
                  </a:cubicBezTo>
                  <a:lnTo>
                    <a:pt x="1148" y="0"/>
                  </a:lnTo>
                  <a:close/>
                </a:path>
              </a:pathLst>
            </a:custGeom>
            <a:ln w="12700" cap="flat">
              <a:noFill/>
              <a:miter lim="400000"/>
            </a:ln>
            <a:effectLst/>
          </p:spPr>
        </p:pic>
        <p:sp>
          <p:nvSpPr>
            <p:cNvPr id="390" name="Shape 390"/>
            <p:cNvSpPr/>
            <p:nvPr/>
          </p:nvSpPr>
          <p:spPr>
            <a:xfrm>
              <a:off x="546912" y="19314"/>
              <a:ext cx="456918" cy="2365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5716" tIns="35716" rIns="35716" bIns="35716" numCol="1" anchor="ctr">
              <a:spAutoFit/>
            </a:bodyPr>
            <a:lstStyle>
              <a:lvl1pPr>
                <a:defRPr b="1" sz="1100">
                  <a:solidFill>
                    <a:srgbClr val="FBD563"/>
                  </a:solidFill>
                  <a:latin typeface="+mn-lt"/>
                  <a:ea typeface="+mn-ea"/>
                  <a:cs typeface="+mn-cs"/>
                  <a:sym typeface="Helvetica"/>
                </a:defRPr>
              </a:lvl1pPr>
            </a:lstStyle>
            <a:p>
              <a:pPr/>
              <a:r>
                <a:t>Freya</a:t>
              </a:r>
            </a:p>
          </p:txBody>
        </p:sp>
      </p:grpSp>
      <p:sp>
        <p:nvSpPr>
          <p:cNvPr id="392" name="Shape 392"/>
          <p:cNvSpPr/>
          <p:nvPr/>
        </p:nvSpPr>
        <p:spPr>
          <a:xfrm>
            <a:off x="464989" y="2307619"/>
            <a:ext cx="6843198" cy="1922878"/>
          </a:xfrm>
          <a:prstGeom prst="rect">
            <a:avLst/>
          </a:prstGeom>
          <a:solidFill>
            <a:srgbClr val="FFFFFF">
              <a:alpha val="50000"/>
            </a:srgbClr>
          </a:solidFill>
          <a:ln w="12700">
            <a:miter lim="400000"/>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394" name="Shape 394"/>
          <p:cNvSpPr/>
          <p:nvPr>
            <p:ph type="title"/>
          </p:nvPr>
        </p:nvSpPr>
        <p:spPr>
          <a:xfrm>
            <a:off x="457200" y="164192"/>
            <a:ext cx="8229600" cy="647300"/>
          </a:xfrm>
          <a:prstGeom prst="rect">
            <a:avLst/>
          </a:prstGeom>
        </p:spPr>
        <p:txBody>
          <a:bodyPr/>
          <a:lstStyle>
            <a:lvl1pPr>
              <a:defRPr sz="3600"/>
            </a:lvl1pPr>
          </a:lstStyle>
          <a:p>
            <a:pPr/>
            <a:r>
              <a:t>Development of Fudge and GND</a:t>
            </a:r>
          </a:p>
        </p:txBody>
      </p:sp>
      <p:sp>
        <p:nvSpPr>
          <p:cNvPr id="395" name="Shape 395"/>
          <p:cNvSpPr/>
          <p:nvPr>
            <p:ph type="body" sz="half" idx="1"/>
          </p:nvPr>
        </p:nvSpPr>
        <p:spPr>
          <a:xfrm>
            <a:off x="457200" y="1435796"/>
            <a:ext cx="4029382" cy="4704434"/>
          </a:xfrm>
          <a:prstGeom prst="rect">
            <a:avLst/>
          </a:prstGeom>
        </p:spPr>
        <p:txBody>
          <a:bodyPr/>
          <a:lstStyle/>
          <a:p>
            <a:pPr>
              <a:lnSpc>
                <a:spcPct val="80000"/>
              </a:lnSpc>
              <a:spcBef>
                <a:spcPts val="400"/>
              </a:spcBef>
              <a:defRPr b="1" sz="1700">
                <a:solidFill>
                  <a:srgbClr val="953735"/>
                </a:solidFill>
              </a:defRPr>
            </a:pPr>
            <a:r>
              <a:t>Fudge-4.1 (with GND-1.3) available</a:t>
            </a:r>
          </a:p>
          <a:p>
            <a:pPr>
              <a:lnSpc>
                <a:spcPct val="80000"/>
              </a:lnSpc>
              <a:spcBef>
                <a:spcPts val="400"/>
              </a:spcBef>
              <a:defRPr b="1" sz="1700">
                <a:solidFill>
                  <a:srgbClr val="953735"/>
                </a:solidFill>
              </a:defRPr>
            </a:pPr>
            <a:r>
              <a:t>Next release (Fudge-4.2 + GND-1.8) early 2016</a:t>
            </a:r>
          </a:p>
          <a:p>
            <a:pPr lvl="1" marL="742950" indent="-285750">
              <a:lnSpc>
                <a:spcPct val="80000"/>
              </a:lnSpc>
              <a:spcBef>
                <a:spcPts val="300"/>
              </a:spcBef>
              <a:defRPr sz="1500"/>
            </a:pPr>
            <a:r>
              <a:t>Implements recommendations from WPEC SG-38</a:t>
            </a:r>
          </a:p>
          <a:p>
            <a:pPr lvl="1" marL="742950" indent="-285750">
              <a:lnSpc>
                <a:spcPct val="80000"/>
              </a:lnSpc>
              <a:spcBef>
                <a:spcPts val="300"/>
              </a:spcBef>
              <a:defRPr sz="1500"/>
            </a:pPr>
            <a:r>
              <a:t>License changed from GPL to BSD</a:t>
            </a:r>
          </a:p>
          <a:p>
            <a:pPr>
              <a:lnSpc>
                <a:spcPct val="80000"/>
              </a:lnSpc>
              <a:spcBef>
                <a:spcPts val="400"/>
              </a:spcBef>
              <a:defRPr b="1" sz="1700"/>
            </a:pPr>
            <a:r>
              <a:t>ENDF-to-GND translation supports most of ENDF-VII.1 (not decay sub-library yet)</a:t>
            </a:r>
          </a:p>
          <a:p>
            <a:pPr>
              <a:lnSpc>
                <a:spcPct val="80000"/>
              </a:lnSpc>
              <a:spcBef>
                <a:spcPts val="400"/>
              </a:spcBef>
              <a:defRPr b="1" sz="1700"/>
            </a:pPr>
            <a:r>
              <a:t>Supports visualizing data, physics checking, processing for MC and deterministic transport codes</a:t>
            </a:r>
          </a:p>
          <a:p>
            <a:pPr>
              <a:lnSpc>
                <a:spcPct val="80000"/>
              </a:lnSpc>
              <a:spcBef>
                <a:spcPts val="400"/>
              </a:spcBef>
              <a:defRPr b="1" sz="1700"/>
            </a:pPr>
            <a:r>
              <a:t>API for transport under development with Mercury team at LLNL. </a:t>
            </a:r>
          </a:p>
          <a:p>
            <a:pPr lvl="1" marL="742950" indent="-285750">
              <a:lnSpc>
                <a:spcPct val="80000"/>
              </a:lnSpc>
              <a:spcBef>
                <a:spcPts val="300"/>
              </a:spcBef>
              <a:defRPr sz="1500"/>
            </a:pPr>
            <a:r>
              <a:t>Early version also implemented in Geant4 (G4LEND package)</a:t>
            </a:r>
          </a:p>
          <a:p>
            <a:pPr lvl="1" marL="742950" indent="-285750">
              <a:lnSpc>
                <a:spcPct val="80000"/>
              </a:lnSpc>
              <a:spcBef>
                <a:spcPts val="300"/>
              </a:spcBef>
              <a:defRPr sz="1500"/>
            </a:pPr>
            <a:r>
              <a:t>currently only supports incident neutrons and photons </a:t>
            </a:r>
          </a:p>
        </p:txBody>
      </p:sp>
      <p:sp>
        <p:nvSpPr>
          <p:cNvPr id="396" name="Shape 396"/>
          <p:cNvSpPr/>
          <p:nvPr/>
        </p:nvSpPr>
        <p:spPr>
          <a:xfrm>
            <a:off x="4657418" y="1435798"/>
            <a:ext cx="4029383" cy="3828289"/>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900" indent="-342900">
              <a:lnSpc>
                <a:spcPct val="80000"/>
              </a:lnSpc>
              <a:spcBef>
                <a:spcPts val="400"/>
              </a:spcBef>
              <a:buSzPct val="100000"/>
              <a:buFont typeface="Arial"/>
              <a:buChar char="•"/>
              <a:defRPr b="1" sz="1700"/>
            </a:pPr>
            <a:r>
              <a:t>Improve handling of thermal neutron scattering</a:t>
            </a:r>
          </a:p>
          <a:p>
            <a:pPr marL="342900" indent="-342900">
              <a:lnSpc>
                <a:spcPct val="80000"/>
              </a:lnSpc>
              <a:spcBef>
                <a:spcPts val="400"/>
              </a:spcBef>
              <a:buSzPct val="100000"/>
              <a:buFont typeface="Arial"/>
              <a:buChar char="•"/>
              <a:defRPr b="1" sz="1700"/>
            </a:pPr>
            <a:r>
              <a:t>Expand API to handle incident charged particles, thermal neutrons and to support deterministic transport codes</a:t>
            </a:r>
          </a:p>
          <a:p>
            <a:pPr marL="342900" indent="-342900">
              <a:lnSpc>
                <a:spcPct val="80000"/>
              </a:lnSpc>
              <a:spcBef>
                <a:spcPts val="400"/>
              </a:spcBef>
              <a:buSzPct val="100000"/>
              <a:buFont typeface="Arial"/>
              <a:buChar char="•"/>
              <a:defRPr b="1" sz="1700">
                <a:solidFill>
                  <a:srgbClr val="953735"/>
                </a:solidFill>
              </a:defRPr>
            </a:pPr>
            <a:r>
              <a:t>Support ENDF-VIII</a:t>
            </a:r>
          </a:p>
          <a:p>
            <a:pPr lvl="1" marL="742950" indent="-285750">
              <a:lnSpc>
                <a:spcPct val="80000"/>
              </a:lnSpc>
              <a:spcBef>
                <a:spcPts val="300"/>
              </a:spcBef>
              <a:buSzPct val="100000"/>
              <a:buFont typeface="Arial"/>
              <a:buChar char="–"/>
              <a:defRPr sz="1500"/>
            </a:pPr>
            <a:r>
              <a:t>apply Fudge testing to improve data quality</a:t>
            </a:r>
          </a:p>
          <a:p>
            <a:pPr lvl="1" marL="742950" indent="-285750">
              <a:lnSpc>
                <a:spcPct val="80000"/>
              </a:lnSpc>
              <a:spcBef>
                <a:spcPts val="300"/>
              </a:spcBef>
              <a:buSzPct val="100000"/>
              <a:buFont typeface="Arial"/>
              <a:buChar char="–"/>
              <a:defRPr sz="1500"/>
            </a:pPr>
            <a:r>
              <a:t>make simultaneous release in ENDF-6 and GND</a:t>
            </a:r>
          </a:p>
          <a:p>
            <a:pPr marL="342900" indent="-342900">
              <a:lnSpc>
                <a:spcPct val="80000"/>
              </a:lnSpc>
              <a:spcBef>
                <a:spcPts val="400"/>
              </a:spcBef>
              <a:buSzPct val="100000"/>
              <a:buFont typeface="Arial"/>
              <a:buChar char="•"/>
              <a:defRPr b="1" sz="1700">
                <a:solidFill>
                  <a:srgbClr val="953735"/>
                </a:solidFill>
              </a:defRPr>
            </a:pPr>
            <a:r>
              <a:t>Current estimate of available effort: totals ~1 FTE</a:t>
            </a:r>
          </a:p>
          <a:p>
            <a:pPr lvl="1" marL="742950" indent="-285750">
              <a:lnSpc>
                <a:spcPct val="80000"/>
              </a:lnSpc>
              <a:spcBef>
                <a:spcPts val="300"/>
              </a:spcBef>
              <a:buSzPct val="100000"/>
              <a:buFont typeface="Arial"/>
              <a:buChar char="–"/>
              <a:defRPr sz="1500"/>
            </a:pPr>
            <a:r>
              <a:t>B. Beck and C. Mattoon at LLNL, D. Brown at BNL</a:t>
            </a:r>
          </a:p>
          <a:p>
            <a:pPr lvl="1" marL="742950" indent="-285750">
              <a:lnSpc>
                <a:spcPct val="80000"/>
              </a:lnSpc>
              <a:spcBef>
                <a:spcPts val="300"/>
              </a:spcBef>
              <a:buSzPct val="100000"/>
              <a:buFont typeface="Arial"/>
              <a:buChar char="–"/>
              <a:defRPr sz="1500"/>
            </a:pPr>
            <a:r>
              <a:t>Main support coming from WCI at LLNL. They understand need to standardize and support broader </a:t>
            </a:r>
          </a:p>
        </p:txBody>
      </p:sp>
      <p:sp>
        <p:nvSpPr>
          <p:cNvPr id="397" name="Shape 397"/>
          <p:cNvSpPr/>
          <p:nvPr/>
        </p:nvSpPr>
        <p:spPr>
          <a:xfrm>
            <a:off x="457200" y="1066465"/>
            <a:ext cx="4029382" cy="396241"/>
          </a:xfrm>
          <a:prstGeom prst="rect">
            <a:avLst/>
          </a:prstGeom>
          <a:solidFill>
            <a:schemeClr val="accent1"/>
          </a:solidFill>
          <a:ln w="25400">
            <a:solidFill>
              <a:srgbClr val="3A5E8A"/>
            </a:solidFill>
          </a:ln>
          <a:extLst>
            <a:ext uri="{C572A759-6A51-4108-AA02-DFA0A04FC94B}">
              <ma14:wrappingTextBoxFlag xmlns:ma14="http://schemas.microsoft.com/office/mac/drawingml/2011/main" val="1"/>
            </a:ext>
          </a:extLst>
        </p:spPr>
        <p:txBody>
          <a:bodyPr lIns="45719" rIns="45719">
            <a:spAutoFit/>
          </a:bodyPr>
          <a:lstStyle>
            <a:lvl1pPr>
              <a:defRPr b="1">
                <a:solidFill>
                  <a:srgbClr val="FFFFFF"/>
                </a:solidFill>
              </a:defRPr>
            </a:lvl1pPr>
          </a:lstStyle>
          <a:p>
            <a:pPr/>
            <a:r>
              <a:t>Current Status</a:t>
            </a:r>
          </a:p>
        </p:txBody>
      </p:sp>
      <p:sp>
        <p:nvSpPr>
          <p:cNvPr id="398" name="Shape 398"/>
          <p:cNvSpPr/>
          <p:nvPr/>
        </p:nvSpPr>
        <p:spPr>
          <a:xfrm>
            <a:off x="4657417" y="1070423"/>
            <a:ext cx="4029383" cy="396241"/>
          </a:xfrm>
          <a:prstGeom prst="rect">
            <a:avLst/>
          </a:prstGeom>
          <a:solidFill>
            <a:schemeClr val="accent1"/>
          </a:solidFill>
          <a:ln w="25400">
            <a:solidFill>
              <a:srgbClr val="3A5E8A"/>
            </a:solidFill>
          </a:ln>
          <a:extLst>
            <a:ext uri="{C572A759-6A51-4108-AA02-DFA0A04FC94B}">
              <ma14:wrappingTextBoxFlag xmlns:ma14="http://schemas.microsoft.com/office/mac/drawingml/2011/main" val="1"/>
            </a:ext>
          </a:extLst>
        </p:spPr>
        <p:txBody>
          <a:bodyPr lIns="45719" rIns="45719">
            <a:spAutoFit/>
          </a:bodyPr>
          <a:lstStyle>
            <a:lvl1pPr>
              <a:defRPr b="1">
                <a:solidFill>
                  <a:srgbClr val="FFFFFF"/>
                </a:solidFill>
              </a:defRPr>
            </a:lvl1pPr>
          </a:lstStyle>
          <a:p>
            <a:pPr/>
            <a:r>
              <a:t>Next Steps</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90" name="Shape 190"/>
          <p:cNvSpPr/>
          <p:nvPr>
            <p:ph type="title"/>
          </p:nvPr>
        </p:nvSpPr>
        <p:spPr>
          <a:xfrm>
            <a:off x="457200" y="172442"/>
            <a:ext cx="8229600" cy="899234"/>
          </a:xfrm>
          <a:prstGeom prst="rect">
            <a:avLst/>
          </a:prstGeom>
        </p:spPr>
        <p:txBody>
          <a:bodyPr/>
          <a:lstStyle>
            <a:lvl1pPr>
              <a:defRPr sz="3900"/>
            </a:lvl1pPr>
          </a:lstStyle>
          <a:p>
            <a:pPr/>
            <a:r>
              <a:t>USNDP is an important part of CSEWG</a:t>
            </a:r>
          </a:p>
        </p:txBody>
      </p:sp>
      <p:sp>
        <p:nvSpPr>
          <p:cNvPr id="191" name="Shape 191"/>
          <p:cNvSpPr/>
          <p:nvPr>
            <p:ph type="body" sz="half" idx="1"/>
          </p:nvPr>
        </p:nvSpPr>
        <p:spPr>
          <a:xfrm>
            <a:off x="218973" y="1173870"/>
            <a:ext cx="2792741" cy="4651551"/>
          </a:xfrm>
          <a:prstGeom prst="rect">
            <a:avLst/>
          </a:prstGeom>
        </p:spPr>
        <p:txBody>
          <a:bodyPr/>
          <a:lstStyle/>
          <a:p>
            <a:pPr>
              <a:lnSpc>
                <a:spcPct val="90000"/>
              </a:lnSpc>
              <a:spcBef>
                <a:spcPts val="400"/>
              </a:spcBef>
              <a:defRPr sz="2000"/>
            </a:pPr>
            <a:r>
              <a:t>Due to CSEWG’s informal nature, it is hard to assess precise contribution to ENDF/B in either $$ or FTEs</a:t>
            </a:r>
          </a:p>
          <a:p>
            <a:pPr>
              <a:lnSpc>
                <a:spcPct val="90000"/>
              </a:lnSpc>
              <a:spcBef>
                <a:spcPts val="400"/>
              </a:spcBef>
              <a:defRPr sz="2000"/>
            </a:pPr>
            <a:r>
              <a:t>Chart reflects attendance of CSEWG meeting earlier in week</a:t>
            </a:r>
          </a:p>
          <a:p>
            <a:pPr>
              <a:lnSpc>
                <a:spcPct val="90000"/>
              </a:lnSpc>
              <a:spcBef>
                <a:spcPts val="400"/>
              </a:spcBef>
              <a:defRPr sz="2000"/>
            </a:pPr>
            <a:r>
              <a:t>Double counting alert: some people counted twice since funded from multiple pots of $$</a:t>
            </a:r>
          </a:p>
        </p:txBody>
      </p:sp>
      <p:pic>
        <p:nvPicPr>
          <p:cNvPr id="192" name="image5.png" descr="Untitled.png"/>
          <p:cNvPicPr>
            <a:picLocks noChangeAspect="1"/>
          </p:cNvPicPr>
          <p:nvPr/>
        </p:nvPicPr>
        <p:blipFill>
          <a:blip r:embed="rId2">
            <a:extLst/>
          </a:blip>
          <a:srcRect l="1288" t="1695" r="0" b="407"/>
          <a:stretch>
            <a:fillRect/>
          </a:stretch>
        </p:blipFill>
        <p:spPr>
          <a:xfrm>
            <a:off x="3362823" y="1252726"/>
            <a:ext cx="6391397" cy="4808036"/>
          </a:xfrm>
          <a:prstGeom prst="rect">
            <a:avLst/>
          </a:prstGeom>
          <a:ln w="12700">
            <a:miter lim="400000"/>
          </a:ln>
        </p:spPr>
      </p:pic>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0" name="Shape 400"/>
          <p:cNvSpPr/>
          <p:nvPr>
            <p:ph type="title"/>
          </p:nvPr>
        </p:nvSpPr>
        <p:spPr>
          <a:xfrm>
            <a:off x="457200" y="274638"/>
            <a:ext cx="8229600" cy="647300"/>
          </a:xfrm>
          <a:prstGeom prst="rect">
            <a:avLst/>
          </a:prstGeom>
        </p:spPr>
        <p:txBody>
          <a:bodyPr/>
          <a:lstStyle>
            <a:lvl1pPr>
              <a:defRPr sz="3200"/>
            </a:lvl1pPr>
          </a:lstStyle>
          <a:p>
            <a:pPr/>
            <a:r>
              <a:t>Towards a common particle properties format</a:t>
            </a:r>
          </a:p>
        </p:txBody>
      </p:sp>
      <p:sp>
        <p:nvSpPr>
          <p:cNvPr id="401" name="Shape 401"/>
          <p:cNvSpPr/>
          <p:nvPr>
            <p:ph type="body" idx="1"/>
          </p:nvPr>
        </p:nvSpPr>
        <p:spPr>
          <a:xfrm>
            <a:off x="457200" y="1113282"/>
            <a:ext cx="8229600" cy="3745764"/>
          </a:xfrm>
          <a:prstGeom prst="rect">
            <a:avLst/>
          </a:prstGeom>
        </p:spPr>
        <p:txBody>
          <a:bodyPr/>
          <a:lstStyle/>
          <a:p>
            <a:pPr>
              <a:lnSpc>
                <a:spcPct val="80000"/>
              </a:lnSpc>
              <a:spcBef>
                <a:spcPts val="500"/>
              </a:spcBef>
              <a:defRPr b="1" sz="2200"/>
            </a:pPr>
            <a:r>
              <a:t>GND includes a particle dictionary: standard location for masses, spins, levels, decays, etc.</a:t>
            </a:r>
          </a:p>
          <a:p>
            <a:pPr>
              <a:lnSpc>
                <a:spcPct val="80000"/>
              </a:lnSpc>
              <a:spcBef>
                <a:spcPts val="500"/>
              </a:spcBef>
              <a:defRPr b="1" sz="2200"/>
            </a:pPr>
            <a:r>
              <a:t>Question raised early on: can ENDF and ENSDF communities converge on a common format for storing particle data?</a:t>
            </a:r>
          </a:p>
          <a:p>
            <a:pPr lvl="1" marL="742950" indent="-285750">
              <a:lnSpc>
                <a:spcPct val="80000"/>
              </a:lnSpc>
              <a:spcBef>
                <a:spcPts val="400"/>
              </a:spcBef>
              <a:defRPr sz="1900"/>
            </a:pPr>
            <a:r>
              <a:t>Major advantage: facilitates integrating new nuclear structure evaluations into reaction evaluations</a:t>
            </a:r>
          </a:p>
          <a:p>
            <a:pPr>
              <a:lnSpc>
                <a:spcPct val="80000"/>
              </a:lnSpc>
              <a:spcBef>
                <a:spcPts val="500"/>
              </a:spcBef>
              <a:defRPr b="1" sz="2200"/>
            </a:pPr>
            <a:r>
              <a:t>Needs of ENDF/ENSDF communities are somewhat different</a:t>
            </a:r>
          </a:p>
          <a:p>
            <a:pPr lvl="1" marL="742950" indent="-285750">
              <a:lnSpc>
                <a:spcPct val="80000"/>
              </a:lnSpc>
              <a:spcBef>
                <a:spcPts val="400"/>
              </a:spcBef>
              <a:defRPr sz="1900"/>
            </a:pPr>
            <a:r>
              <a:t>ENDF: focus on ‘complete’ level scheme, need assignments even if experimental data are lacking or contradictory</a:t>
            </a:r>
          </a:p>
          <a:p>
            <a:pPr lvl="1" marL="742950" indent="-285750">
              <a:lnSpc>
                <a:spcPct val="80000"/>
              </a:lnSpc>
              <a:spcBef>
                <a:spcPts val="400"/>
              </a:spcBef>
              <a:defRPr sz="1900"/>
            </a:pPr>
            <a:r>
              <a:t>ENSDF: focus on accurate representation of experiment. Firm assignments are made only when backed by evidence</a:t>
            </a:r>
          </a:p>
        </p:txBody>
      </p:sp>
      <p:sp>
        <p:nvSpPr>
          <p:cNvPr id="402" name="Shape 402"/>
          <p:cNvSpPr/>
          <p:nvPr/>
        </p:nvSpPr>
        <p:spPr>
          <a:xfrm>
            <a:off x="457200" y="4619888"/>
            <a:ext cx="8229600" cy="1450341"/>
          </a:xfrm>
          <a:prstGeom prst="rect">
            <a:avLst/>
          </a:prstGeom>
          <a:solidFill>
            <a:schemeClr val="accent1"/>
          </a:solidFill>
          <a:ln w="25400">
            <a:solidFill>
              <a:srgbClr val="3A5E8A"/>
            </a:solidFill>
          </a:ln>
          <a:extLst>
            <a:ext uri="{C572A759-6A51-4108-AA02-DFA0A04FC94B}">
              <ma14:wrappingTextBoxFlag xmlns:ma14="http://schemas.microsoft.com/office/mac/drawingml/2011/main" val="1"/>
            </a:ext>
          </a:extLst>
        </p:spPr>
        <p:txBody>
          <a:bodyPr lIns="45719" rIns="45719" anchor="ctr">
            <a:spAutoFit/>
          </a:bodyPr>
          <a:lstStyle>
            <a:lvl1pPr algn="ctr">
              <a:defRPr b="1" sz="2800">
                <a:solidFill>
                  <a:srgbClr val="FFFFFF"/>
                </a:solidFill>
              </a:defRPr>
            </a:lvl1pPr>
          </a:lstStyle>
          <a:p>
            <a:pPr/>
            <a:r>
              <a:t>Tentative conclusion: ENDF/ENSDF particle formats may have common elements, but will likely differ in level of detail.</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Shape 194"/>
          <p:cNvSpPr/>
          <p:nvPr>
            <p:ph type="sldNum" sz="quarter" idx="4294967295"/>
          </p:nvPr>
        </p:nvSpPr>
        <p:spPr>
          <a:xfrm>
            <a:off x="4100171" y="6540817"/>
            <a:ext cx="1813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95" name="Shape 195"/>
          <p:cNvSpPr/>
          <p:nvPr>
            <p:ph type="title"/>
          </p:nvPr>
        </p:nvSpPr>
        <p:spPr>
          <a:xfrm>
            <a:off x="342899" y="401638"/>
            <a:ext cx="5368085" cy="833438"/>
          </a:xfrm>
          <a:prstGeom prst="rect">
            <a:avLst/>
          </a:prstGeom>
        </p:spPr>
        <p:txBody>
          <a:bodyPr/>
          <a:lstStyle>
            <a:lvl1pPr>
              <a:lnSpc>
                <a:spcPct val="83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600"/>
            </a:lvl1pPr>
          </a:lstStyle>
          <a:p>
            <a:pPr/>
            <a:r>
              <a:t>USNDP Funding @LANL</a:t>
            </a:r>
          </a:p>
        </p:txBody>
      </p:sp>
      <p:sp>
        <p:nvSpPr>
          <p:cNvPr id="196" name="Shape 196"/>
          <p:cNvSpPr/>
          <p:nvPr>
            <p:ph type="body" idx="1"/>
          </p:nvPr>
        </p:nvSpPr>
        <p:spPr>
          <a:xfrm>
            <a:off x="30162" y="1439862"/>
            <a:ext cx="8651876" cy="4032251"/>
          </a:xfrm>
          <a:prstGeom prst="rect">
            <a:avLst/>
          </a:prstGeom>
        </p:spPr>
        <p:txBody>
          <a:bodyPr/>
          <a:lstStyle/>
          <a:p>
            <a:pPr marL="668972" indent="-334486" defTabSz="448055">
              <a:lnSpc>
                <a:spcPct val="66400"/>
              </a:lnSpc>
              <a:spcBef>
                <a:spcPts val="500"/>
              </a:spcBef>
              <a:buClr>
                <a:srgbClr val="000080"/>
              </a:buClr>
              <a:buSzPct val="50000"/>
              <a:buFont typeface="Helvetica"/>
              <a:buChar char="■"/>
              <a:tabLst>
                <a:tab pos="647700" algn="l"/>
                <a:tab pos="762000" algn="l"/>
                <a:tab pos="1206500" algn="l"/>
                <a:tab pos="1638300" algn="l"/>
                <a:tab pos="2082800" algn="l"/>
                <a:tab pos="2514600" algn="l"/>
                <a:tab pos="2959100" algn="l"/>
                <a:tab pos="3403600" algn="l"/>
                <a:tab pos="3835400" algn="l"/>
                <a:tab pos="4292600" algn="l"/>
                <a:tab pos="4724400" algn="l"/>
                <a:tab pos="5156200" algn="l"/>
                <a:tab pos="5600700" algn="l"/>
                <a:tab pos="6045200" algn="l"/>
                <a:tab pos="6477000" algn="l"/>
                <a:tab pos="6921500" algn="l"/>
                <a:tab pos="7366000" algn="l"/>
                <a:tab pos="7810500" algn="l"/>
                <a:tab pos="8242300" algn="l"/>
                <a:tab pos="8686800" algn="l"/>
                <a:tab pos="9131300" algn="l"/>
              </a:tabLst>
              <a:defRPr b="1" sz="2254"/>
            </a:pPr>
            <a:r>
              <a:t>Theory</a:t>
            </a:r>
            <a:endParaRPr sz="2940"/>
          </a:p>
          <a:p>
            <a:pPr marL="1061021" indent="-278479" defTabSz="448055">
              <a:lnSpc>
                <a:spcPct val="66400"/>
              </a:lnSpc>
              <a:spcBef>
                <a:spcPts val="500"/>
              </a:spcBef>
              <a:buClr>
                <a:srgbClr val="800000"/>
              </a:buClr>
              <a:buSzPct val="40000"/>
              <a:buFont typeface="Helvetica"/>
              <a:buChar char="●"/>
              <a:tabLst>
                <a:tab pos="647700" algn="l"/>
                <a:tab pos="762000" algn="l"/>
                <a:tab pos="1206500" algn="l"/>
                <a:tab pos="1638300" algn="l"/>
                <a:tab pos="2082800" algn="l"/>
                <a:tab pos="2514600" algn="l"/>
                <a:tab pos="2959100" algn="l"/>
                <a:tab pos="3403600" algn="l"/>
                <a:tab pos="3835400" algn="l"/>
                <a:tab pos="4292600" algn="l"/>
                <a:tab pos="4724400" algn="l"/>
                <a:tab pos="5156200" algn="l"/>
                <a:tab pos="5600700" algn="l"/>
                <a:tab pos="6045200" algn="l"/>
                <a:tab pos="6477000" algn="l"/>
                <a:tab pos="6921500" algn="l"/>
                <a:tab pos="7366000" algn="l"/>
                <a:tab pos="7810500" algn="l"/>
                <a:tab pos="8242300" algn="l"/>
                <a:tab pos="8686800" algn="l"/>
                <a:tab pos="9131300" algn="l"/>
              </a:tabLst>
              <a:defRPr sz="2352"/>
            </a:pPr>
            <a:r>
              <a:t>Reaction model development, </a:t>
            </a:r>
            <a:br/>
            <a:r>
              <a:t>in support of LANSCE experimental </a:t>
            </a:r>
            <a:br/>
            <a:r>
              <a:t>data and NNSA mission</a:t>
            </a:r>
          </a:p>
          <a:p>
            <a:pPr marL="1061021" indent="-278479" defTabSz="448055">
              <a:lnSpc>
                <a:spcPct val="66400"/>
              </a:lnSpc>
              <a:spcBef>
                <a:spcPts val="500"/>
              </a:spcBef>
              <a:buClr>
                <a:srgbClr val="800000"/>
              </a:buClr>
              <a:buSzPct val="40000"/>
              <a:buFont typeface="Helvetica"/>
              <a:buChar char="●"/>
              <a:tabLst>
                <a:tab pos="647700" algn="l"/>
                <a:tab pos="762000" algn="l"/>
                <a:tab pos="1206500" algn="l"/>
                <a:tab pos="1638300" algn="l"/>
                <a:tab pos="2082800" algn="l"/>
                <a:tab pos="2514600" algn="l"/>
                <a:tab pos="2959100" algn="l"/>
                <a:tab pos="3403600" algn="l"/>
                <a:tab pos="3835400" algn="l"/>
                <a:tab pos="4292600" algn="l"/>
                <a:tab pos="4724400" algn="l"/>
                <a:tab pos="5156200" algn="l"/>
                <a:tab pos="5600700" algn="l"/>
                <a:tab pos="6045200" algn="l"/>
                <a:tab pos="6477000" algn="l"/>
                <a:tab pos="6921500" algn="l"/>
                <a:tab pos="7366000" algn="l"/>
                <a:tab pos="7810500" algn="l"/>
                <a:tab pos="8242300" algn="l"/>
                <a:tab pos="8686800" algn="l"/>
                <a:tab pos="9131300" algn="l"/>
              </a:tabLst>
              <a:defRPr sz="2352"/>
            </a:pPr>
            <a:r>
              <a:t>Nuclear data file production, </a:t>
            </a:r>
            <a:br/>
            <a:r>
              <a:t>formatting, tool development</a:t>
            </a:r>
          </a:p>
          <a:p>
            <a:pPr marL="1456182" indent="-336042" defTabSz="448055">
              <a:lnSpc>
                <a:spcPct val="66400"/>
              </a:lnSpc>
              <a:spcBef>
                <a:spcPts val="500"/>
              </a:spcBef>
              <a:buSzPct val="60000"/>
              <a:buFont typeface="Helvetica"/>
              <a:tabLst>
                <a:tab pos="647700" algn="l"/>
                <a:tab pos="762000" algn="l"/>
                <a:tab pos="1206500" algn="l"/>
                <a:tab pos="1638300" algn="l"/>
                <a:tab pos="2082800" algn="l"/>
                <a:tab pos="2514600" algn="l"/>
                <a:tab pos="2959100" algn="l"/>
                <a:tab pos="3403600" algn="l"/>
                <a:tab pos="3835400" algn="l"/>
                <a:tab pos="4292600" algn="l"/>
                <a:tab pos="4724400" algn="l"/>
                <a:tab pos="5156200" algn="l"/>
                <a:tab pos="5600700" algn="l"/>
                <a:tab pos="6045200" algn="l"/>
                <a:tab pos="6477000" algn="l"/>
                <a:tab pos="6921500" algn="l"/>
                <a:tab pos="7366000" algn="l"/>
                <a:tab pos="7810500" algn="l"/>
                <a:tab pos="8242300" algn="l"/>
                <a:tab pos="8686800" algn="l"/>
                <a:tab pos="9131300" algn="l"/>
              </a:tabLst>
              <a:defRPr sz="2058"/>
            </a:pPr>
            <a:r>
              <a:t>Release of DeCE, ENDF file </a:t>
            </a:r>
            <a:br/>
            <a:r>
              <a:t>manipulation program, as an </a:t>
            </a:r>
            <a:br/>
            <a:r>
              <a:t>open source under </a:t>
            </a:r>
            <a:br/>
            <a:r>
              <a:t>GPL v.2 in process</a:t>
            </a:r>
            <a:br/>
            <a:endParaRPr sz="2352"/>
          </a:p>
          <a:p>
            <a:pPr marL="668972" indent="-334486" defTabSz="448055">
              <a:lnSpc>
                <a:spcPct val="66400"/>
              </a:lnSpc>
              <a:spcBef>
                <a:spcPts val="500"/>
              </a:spcBef>
              <a:buClr>
                <a:srgbClr val="000080"/>
              </a:buClr>
              <a:buSzPct val="50000"/>
              <a:buFont typeface="Helvetica"/>
              <a:buChar char="■"/>
              <a:tabLst>
                <a:tab pos="647700" algn="l"/>
                <a:tab pos="762000" algn="l"/>
                <a:tab pos="1206500" algn="l"/>
                <a:tab pos="1638300" algn="l"/>
                <a:tab pos="2082800" algn="l"/>
                <a:tab pos="2514600" algn="l"/>
                <a:tab pos="2959100" algn="l"/>
                <a:tab pos="3403600" algn="l"/>
                <a:tab pos="3835400" algn="l"/>
                <a:tab pos="4292600" algn="l"/>
                <a:tab pos="4724400" algn="l"/>
                <a:tab pos="5156200" algn="l"/>
                <a:tab pos="5600700" algn="l"/>
                <a:tab pos="6045200" algn="l"/>
                <a:tab pos="6477000" algn="l"/>
                <a:tab pos="6921500" algn="l"/>
                <a:tab pos="7366000" algn="l"/>
                <a:tab pos="7810500" algn="l"/>
                <a:tab pos="8242300" algn="l"/>
                <a:tab pos="8686800" algn="l"/>
                <a:tab pos="9131300" algn="l"/>
              </a:tabLst>
              <a:defRPr b="1" sz="2254"/>
            </a:pPr>
            <a:r>
              <a:t>Experiment</a:t>
            </a:r>
            <a:endParaRPr sz="2940"/>
          </a:p>
          <a:p>
            <a:pPr marL="1061021" indent="-278479" defTabSz="448055">
              <a:lnSpc>
                <a:spcPct val="66400"/>
              </a:lnSpc>
              <a:spcBef>
                <a:spcPts val="500"/>
              </a:spcBef>
              <a:buClr>
                <a:srgbClr val="800000"/>
              </a:buClr>
              <a:buSzPct val="40000"/>
              <a:buFont typeface="Helvetica"/>
              <a:buChar char="●"/>
              <a:tabLst>
                <a:tab pos="647700" algn="l"/>
                <a:tab pos="762000" algn="l"/>
                <a:tab pos="1206500" algn="l"/>
                <a:tab pos="1638300" algn="l"/>
                <a:tab pos="2082800" algn="l"/>
                <a:tab pos="2514600" algn="l"/>
                <a:tab pos="2959100" algn="l"/>
                <a:tab pos="3403600" algn="l"/>
                <a:tab pos="3835400" algn="l"/>
                <a:tab pos="4292600" algn="l"/>
                <a:tab pos="4724400" algn="l"/>
                <a:tab pos="5156200" algn="l"/>
                <a:tab pos="5600700" algn="l"/>
                <a:tab pos="6045200" algn="l"/>
                <a:tab pos="6477000" algn="l"/>
                <a:tab pos="6921500" algn="l"/>
                <a:tab pos="7366000" algn="l"/>
                <a:tab pos="7810500" algn="l"/>
                <a:tab pos="8242300" algn="l"/>
                <a:tab pos="8686800" algn="l"/>
                <a:tab pos="9131300" algn="l"/>
              </a:tabLst>
              <a:defRPr sz="2352"/>
            </a:pPr>
            <a:r>
              <a:t>Largely supported by other projects. USNDP is to coordinate many experimental programs with external activities including LANL theory group</a:t>
            </a:r>
          </a:p>
        </p:txBody>
      </p:sp>
      <p:grpSp>
        <p:nvGrpSpPr>
          <p:cNvPr id="199" name="Group 199"/>
          <p:cNvGrpSpPr/>
          <p:nvPr/>
        </p:nvGrpSpPr>
        <p:grpSpPr>
          <a:xfrm>
            <a:off x="6139500" y="401638"/>
            <a:ext cx="2667001" cy="3634185"/>
            <a:chOff x="0" y="0"/>
            <a:chExt cx="2667000" cy="3634184"/>
          </a:xfrm>
        </p:grpSpPr>
        <p:pic>
          <p:nvPicPr>
            <p:cNvPr id="197" name="image6.png"/>
            <p:cNvPicPr>
              <a:picLocks noChangeAspect="1"/>
            </p:cNvPicPr>
            <p:nvPr/>
          </p:nvPicPr>
          <p:blipFill>
            <a:blip r:embed="rId2">
              <a:extLst/>
            </a:blip>
            <a:srcRect l="0" t="0" r="1" b="1"/>
            <a:stretch>
              <a:fillRect/>
            </a:stretch>
          </p:blipFill>
          <p:spPr>
            <a:xfrm>
              <a:off x="0" y="0"/>
              <a:ext cx="2667001" cy="36341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73" y="0"/>
                  </a:moveTo>
                  <a:cubicBezTo>
                    <a:pt x="616" y="0"/>
                    <a:pt x="0" y="442"/>
                    <a:pt x="0" y="986"/>
                  </a:cubicBezTo>
                  <a:lnTo>
                    <a:pt x="0" y="20614"/>
                  </a:lnTo>
                  <a:cubicBezTo>
                    <a:pt x="0" y="21158"/>
                    <a:pt x="616" y="21600"/>
                    <a:pt x="1373" y="21600"/>
                  </a:cubicBezTo>
                  <a:lnTo>
                    <a:pt x="20227" y="21600"/>
                  </a:lnTo>
                  <a:cubicBezTo>
                    <a:pt x="20984" y="21600"/>
                    <a:pt x="21600" y="21158"/>
                    <a:pt x="21600" y="20614"/>
                  </a:cubicBezTo>
                  <a:lnTo>
                    <a:pt x="21600" y="986"/>
                  </a:lnTo>
                  <a:cubicBezTo>
                    <a:pt x="21600" y="442"/>
                    <a:pt x="20984" y="0"/>
                    <a:pt x="20227" y="0"/>
                  </a:cubicBezTo>
                  <a:lnTo>
                    <a:pt x="1373" y="0"/>
                  </a:lnTo>
                  <a:close/>
                </a:path>
              </a:pathLst>
            </a:custGeom>
            <a:ln w="12700" cap="flat">
              <a:noFill/>
              <a:miter lim="400000"/>
            </a:ln>
            <a:effectLst/>
          </p:spPr>
        </p:pic>
        <p:sp>
          <p:nvSpPr>
            <p:cNvPr id="198" name="Shape 198"/>
            <p:cNvSpPr/>
            <p:nvPr/>
          </p:nvSpPr>
          <p:spPr>
            <a:xfrm>
              <a:off x="111521" y="249172"/>
              <a:ext cx="638706" cy="3942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5716" tIns="35716" rIns="35716" bIns="35716" numCol="1" anchor="ctr">
              <a:spAutoFit/>
            </a:bodyPr>
            <a:lstStyle/>
            <a:p>
              <a:pPr>
                <a:defRPr b="1">
                  <a:latin typeface="+mn-lt"/>
                  <a:ea typeface="+mn-ea"/>
                  <a:cs typeface="+mn-cs"/>
                  <a:sym typeface="Helvetica"/>
                </a:defRPr>
              </a:pPr>
              <a:r>
                <a:t>CoH</a:t>
              </a:r>
              <a:r>
                <a:rPr baseline="-25000"/>
                <a:t>3</a:t>
              </a:r>
            </a:p>
          </p:txBody>
        </p:sp>
      </p:gr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ph type="sldNum" sz="quarter" idx="4294967295"/>
          </p:nvPr>
        </p:nvSpPr>
        <p:spPr>
          <a:xfrm>
            <a:off x="4100171" y="6540817"/>
            <a:ext cx="1813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02" name="Shape 202"/>
          <p:cNvSpPr/>
          <p:nvPr>
            <p:ph type="title"/>
          </p:nvPr>
        </p:nvSpPr>
        <p:spPr>
          <a:xfrm>
            <a:off x="342900" y="401638"/>
            <a:ext cx="5148584" cy="833438"/>
          </a:xfrm>
          <a:prstGeom prst="rect">
            <a:avLst/>
          </a:prstGeom>
        </p:spPr>
        <p:txBody>
          <a:bodyPr/>
          <a:lstStyle>
            <a:lvl1pPr>
              <a:lnSpc>
                <a:spcPct val="83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600"/>
            </a:lvl1pPr>
          </a:lstStyle>
          <a:p>
            <a:pPr/>
            <a:r>
              <a:t>USNDP Funding @BNL</a:t>
            </a:r>
          </a:p>
        </p:txBody>
      </p:sp>
      <p:sp>
        <p:nvSpPr>
          <p:cNvPr id="203" name="Shape 203"/>
          <p:cNvSpPr/>
          <p:nvPr>
            <p:ph type="body" idx="1"/>
          </p:nvPr>
        </p:nvSpPr>
        <p:spPr>
          <a:xfrm>
            <a:off x="30162" y="1439863"/>
            <a:ext cx="8651876" cy="4545832"/>
          </a:xfrm>
          <a:prstGeom prst="rect">
            <a:avLst/>
          </a:prstGeom>
        </p:spPr>
        <p:txBody>
          <a:bodyPr/>
          <a:lstStyle/>
          <a:p>
            <a:pPr marL="682625" indent="-341313">
              <a:lnSpc>
                <a:spcPct val="66400"/>
              </a:lnSpc>
              <a:spcBef>
                <a:spcPts val="500"/>
              </a:spcBef>
              <a:buClr>
                <a:srgbClr val="000080"/>
              </a:buClr>
              <a:buSzPct val="50000"/>
              <a:buFont typeface="Helvetica"/>
              <a:buChar char="■"/>
              <a:tabLst>
                <a:tab pos="673100" algn="l"/>
                <a:tab pos="787400" algn="l"/>
                <a:tab pos="1231900" algn="l"/>
                <a:tab pos="1676400" algn="l"/>
                <a:tab pos="2133600" algn="l"/>
                <a:tab pos="2578100" algn="l"/>
                <a:tab pos="3022600" algn="l"/>
                <a:tab pos="3479800" algn="l"/>
                <a:tab pos="3924300" algn="l"/>
                <a:tab pos="4381500" algn="l"/>
                <a:tab pos="4826000" algn="l"/>
                <a:tab pos="5270500" algn="l"/>
                <a:tab pos="5727700" algn="l"/>
                <a:tab pos="6172200" algn="l"/>
                <a:tab pos="6616700" algn="l"/>
                <a:tab pos="7073900" algn="l"/>
                <a:tab pos="7518400" algn="l"/>
                <a:tab pos="7975600" algn="l"/>
                <a:tab pos="8420100" algn="l"/>
                <a:tab pos="8864600" algn="l"/>
                <a:tab pos="9321800" algn="l"/>
              </a:tabLst>
              <a:defRPr b="1" sz="2100"/>
            </a:pPr>
            <a:r>
              <a:t>Theory</a:t>
            </a:r>
            <a:endParaRPr sz="3000"/>
          </a:p>
          <a:p>
            <a:pPr marL="1082675" indent="-284162">
              <a:lnSpc>
                <a:spcPct val="66400"/>
              </a:lnSpc>
              <a:spcBef>
                <a:spcPts val="500"/>
              </a:spcBef>
              <a:buClr>
                <a:srgbClr val="800000"/>
              </a:buClr>
              <a:buSzPct val="40000"/>
              <a:buFont typeface="Helvetica"/>
              <a:buChar char="●"/>
              <a:tabLst>
                <a:tab pos="673100" algn="l"/>
                <a:tab pos="787400" algn="l"/>
                <a:tab pos="1231900" algn="l"/>
                <a:tab pos="1676400" algn="l"/>
                <a:tab pos="2133600" algn="l"/>
                <a:tab pos="2578100" algn="l"/>
                <a:tab pos="3022600" algn="l"/>
                <a:tab pos="3479800" algn="l"/>
                <a:tab pos="3924300" algn="l"/>
                <a:tab pos="4381500" algn="l"/>
                <a:tab pos="4826000" algn="l"/>
                <a:tab pos="5270500" algn="l"/>
                <a:tab pos="5727700" algn="l"/>
                <a:tab pos="6172200" algn="l"/>
                <a:tab pos="6616700" algn="l"/>
                <a:tab pos="7073900" algn="l"/>
                <a:tab pos="7518400" algn="l"/>
                <a:tab pos="7975600" algn="l"/>
                <a:tab pos="8420100" algn="l"/>
                <a:tab pos="8864600" algn="l"/>
                <a:tab pos="9321800" algn="l"/>
              </a:tabLst>
              <a:defRPr sz="2200"/>
            </a:pPr>
            <a:r>
              <a:t>Reaction model development</a:t>
            </a:r>
          </a:p>
          <a:p>
            <a:pPr lvl="1" marL="1482725" indent="-284162">
              <a:lnSpc>
                <a:spcPct val="66400"/>
              </a:lnSpc>
              <a:spcBef>
                <a:spcPts val="400"/>
              </a:spcBef>
              <a:buClr>
                <a:srgbClr val="800000"/>
              </a:buClr>
              <a:buSzPct val="40000"/>
              <a:buFont typeface="Helvetica"/>
              <a:buChar char="●"/>
              <a:tabLst>
                <a:tab pos="673100" algn="l"/>
                <a:tab pos="787400" algn="l"/>
                <a:tab pos="1231900" algn="l"/>
                <a:tab pos="1676400" algn="l"/>
                <a:tab pos="2133600" algn="l"/>
                <a:tab pos="2578100" algn="l"/>
                <a:tab pos="3022600" algn="l"/>
                <a:tab pos="3479800" algn="l"/>
                <a:tab pos="3924300" algn="l"/>
                <a:tab pos="4381500" algn="l"/>
                <a:tab pos="4826000" algn="l"/>
                <a:tab pos="5270500" algn="l"/>
                <a:tab pos="5727700" algn="l"/>
                <a:tab pos="6172200" algn="l"/>
                <a:tab pos="6616700" algn="l"/>
                <a:tab pos="7073900" algn="l"/>
                <a:tab pos="7518400" algn="l"/>
                <a:tab pos="7975600" algn="l"/>
                <a:tab pos="8420100" algn="l"/>
                <a:tab pos="8864600" algn="l"/>
                <a:tab pos="9321800" algn="l"/>
              </a:tabLst>
              <a:defRPr sz="1900"/>
            </a:pPr>
            <a:r>
              <a:t>Release of EMPIRE, under GPL</a:t>
            </a:r>
          </a:p>
          <a:p>
            <a:pPr marL="1082675" indent="-284162">
              <a:lnSpc>
                <a:spcPct val="66400"/>
              </a:lnSpc>
              <a:spcBef>
                <a:spcPts val="500"/>
              </a:spcBef>
              <a:buClr>
                <a:srgbClr val="800000"/>
              </a:buClr>
              <a:buSzPct val="40000"/>
              <a:buFont typeface="Helvetica"/>
              <a:buChar char="●"/>
              <a:tabLst>
                <a:tab pos="673100" algn="l"/>
                <a:tab pos="787400" algn="l"/>
                <a:tab pos="1231900" algn="l"/>
                <a:tab pos="1676400" algn="l"/>
                <a:tab pos="2133600" algn="l"/>
                <a:tab pos="2578100" algn="l"/>
                <a:tab pos="3022600" algn="l"/>
                <a:tab pos="3479800" algn="l"/>
                <a:tab pos="3924300" algn="l"/>
                <a:tab pos="4381500" algn="l"/>
                <a:tab pos="4826000" algn="l"/>
                <a:tab pos="5270500" algn="l"/>
                <a:tab pos="5727700" algn="l"/>
                <a:tab pos="6172200" algn="l"/>
                <a:tab pos="6616700" algn="l"/>
                <a:tab pos="7073900" algn="l"/>
                <a:tab pos="7518400" algn="l"/>
                <a:tab pos="7975600" algn="l"/>
                <a:tab pos="8420100" algn="l"/>
                <a:tab pos="8864600" algn="l"/>
                <a:tab pos="9321800" algn="l"/>
              </a:tabLst>
              <a:defRPr sz="2200"/>
            </a:pPr>
            <a:r>
              <a:t>Nuclear data file production, </a:t>
            </a:r>
            <a:br/>
            <a:r>
              <a:t>formatting, tool development</a:t>
            </a:r>
          </a:p>
          <a:p>
            <a:pPr marL="1485900">
              <a:lnSpc>
                <a:spcPct val="66400"/>
              </a:lnSpc>
              <a:spcBef>
                <a:spcPts val="400"/>
              </a:spcBef>
              <a:buSzPct val="60000"/>
              <a:buFont typeface="Helvetica"/>
              <a:tabLst>
                <a:tab pos="673100" algn="l"/>
                <a:tab pos="787400" algn="l"/>
                <a:tab pos="1231900" algn="l"/>
                <a:tab pos="1676400" algn="l"/>
                <a:tab pos="2133600" algn="l"/>
                <a:tab pos="2578100" algn="l"/>
                <a:tab pos="3022600" algn="l"/>
                <a:tab pos="3479800" algn="l"/>
                <a:tab pos="3924300" algn="l"/>
                <a:tab pos="4381500" algn="l"/>
                <a:tab pos="4826000" algn="l"/>
                <a:tab pos="5270500" algn="l"/>
                <a:tab pos="5727700" algn="l"/>
                <a:tab pos="6172200" algn="l"/>
                <a:tab pos="6616700" algn="l"/>
                <a:tab pos="7073900" algn="l"/>
                <a:tab pos="7518400" algn="l"/>
                <a:tab pos="7975600" algn="l"/>
                <a:tab pos="8420100" algn="l"/>
                <a:tab pos="8864600" algn="l"/>
                <a:tab pos="9321800" algn="l"/>
              </a:tabLst>
              <a:defRPr sz="1900"/>
            </a:pPr>
            <a:r>
              <a:t>Developer of FUDGE </a:t>
            </a:r>
            <a:br/>
            <a:r>
              <a:t>open-source nuclear data </a:t>
            </a:r>
            <a:br/>
            <a:r>
              <a:t>processing code, next release </a:t>
            </a:r>
            <a:br/>
            <a:r>
              <a:t>due ~Dec under BSD license</a:t>
            </a:r>
            <a:endParaRPr sz="2200"/>
          </a:p>
          <a:p>
            <a:pPr marL="1485900">
              <a:lnSpc>
                <a:spcPct val="66400"/>
              </a:lnSpc>
              <a:spcBef>
                <a:spcPts val="500"/>
              </a:spcBef>
              <a:buSzPct val="60000"/>
              <a:buFont typeface="Helvetica"/>
              <a:tabLst>
                <a:tab pos="673100" algn="l"/>
                <a:tab pos="787400" algn="l"/>
                <a:tab pos="1231900" algn="l"/>
                <a:tab pos="1676400" algn="l"/>
                <a:tab pos="2133600" algn="l"/>
                <a:tab pos="2578100" algn="l"/>
                <a:tab pos="3022600" algn="l"/>
                <a:tab pos="3479800" algn="l"/>
                <a:tab pos="3924300" algn="l"/>
                <a:tab pos="4381500" algn="l"/>
                <a:tab pos="4826000" algn="l"/>
                <a:tab pos="5270500" algn="l"/>
                <a:tab pos="5727700" algn="l"/>
                <a:tab pos="6172200" algn="l"/>
                <a:tab pos="6616700" algn="l"/>
                <a:tab pos="7073900" algn="l"/>
                <a:tab pos="7518400" algn="l"/>
                <a:tab pos="7975600" algn="l"/>
                <a:tab pos="8420100" algn="l"/>
                <a:tab pos="8864600" algn="l"/>
                <a:tab pos="9321800" algn="l"/>
              </a:tabLst>
              <a:defRPr sz="2100"/>
            </a:pPr>
            <a:r>
              <a:t>Active developer of new nuclear data structure (WPEC/SG38)</a:t>
            </a:r>
            <a:br/>
            <a:endParaRPr sz="2200"/>
          </a:p>
          <a:p>
            <a:pPr marL="682625" indent="-341313">
              <a:lnSpc>
                <a:spcPct val="66400"/>
              </a:lnSpc>
              <a:spcBef>
                <a:spcPts val="500"/>
              </a:spcBef>
              <a:buClr>
                <a:srgbClr val="000080"/>
              </a:buClr>
              <a:buSzPct val="50000"/>
              <a:buFont typeface="Helvetica"/>
              <a:buChar char="■"/>
              <a:tabLst>
                <a:tab pos="673100" algn="l"/>
                <a:tab pos="787400" algn="l"/>
                <a:tab pos="1231900" algn="l"/>
                <a:tab pos="1676400" algn="l"/>
                <a:tab pos="2133600" algn="l"/>
                <a:tab pos="2578100" algn="l"/>
                <a:tab pos="3022600" algn="l"/>
                <a:tab pos="3479800" algn="l"/>
                <a:tab pos="3924300" algn="l"/>
                <a:tab pos="4381500" algn="l"/>
                <a:tab pos="4826000" algn="l"/>
                <a:tab pos="5270500" algn="l"/>
                <a:tab pos="5727700" algn="l"/>
                <a:tab pos="6172200" algn="l"/>
                <a:tab pos="6616700" algn="l"/>
                <a:tab pos="7073900" algn="l"/>
                <a:tab pos="7518400" algn="l"/>
                <a:tab pos="7975600" algn="l"/>
                <a:tab pos="8420100" algn="l"/>
                <a:tab pos="8864600" algn="l"/>
                <a:tab pos="9321800" algn="l"/>
              </a:tabLst>
              <a:defRPr b="1" sz="2100"/>
            </a:pPr>
            <a:r>
              <a:t>Library Support</a:t>
            </a:r>
            <a:endParaRPr sz="3000"/>
          </a:p>
          <a:p>
            <a:pPr marL="1082675" indent="-284162">
              <a:lnSpc>
                <a:spcPct val="66400"/>
              </a:lnSpc>
              <a:spcBef>
                <a:spcPts val="500"/>
              </a:spcBef>
              <a:buClr>
                <a:srgbClr val="800000"/>
              </a:buClr>
              <a:buSzPct val="40000"/>
              <a:buFont typeface="Helvetica"/>
              <a:buChar char="●"/>
              <a:tabLst>
                <a:tab pos="673100" algn="l"/>
                <a:tab pos="787400" algn="l"/>
                <a:tab pos="1231900" algn="l"/>
                <a:tab pos="1676400" algn="l"/>
                <a:tab pos="2133600" algn="l"/>
                <a:tab pos="2578100" algn="l"/>
                <a:tab pos="3022600" algn="l"/>
                <a:tab pos="3479800" algn="l"/>
                <a:tab pos="3924300" algn="l"/>
                <a:tab pos="4381500" algn="l"/>
                <a:tab pos="4826000" algn="l"/>
                <a:tab pos="5270500" algn="l"/>
                <a:tab pos="5727700" algn="l"/>
                <a:tab pos="6172200" algn="l"/>
                <a:tab pos="6616700" algn="l"/>
                <a:tab pos="7073900" algn="l"/>
                <a:tab pos="7518400" algn="l"/>
                <a:tab pos="7975600" algn="l"/>
                <a:tab pos="8420100" algn="l"/>
                <a:tab pos="8864600" algn="l"/>
                <a:tab pos="9321800" algn="l"/>
              </a:tabLst>
              <a:defRPr sz="2200"/>
            </a:pPr>
            <a:r>
              <a:t>Collaboration &amp; dissemination infrastructure</a:t>
            </a:r>
          </a:p>
          <a:p>
            <a:pPr lvl="1" marL="1482725" indent="-284162">
              <a:lnSpc>
                <a:spcPct val="66400"/>
              </a:lnSpc>
              <a:spcBef>
                <a:spcPts val="400"/>
              </a:spcBef>
              <a:buClr>
                <a:srgbClr val="800000"/>
              </a:buClr>
              <a:buSzPct val="40000"/>
              <a:buFont typeface="Helvetica"/>
              <a:buChar char="●"/>
              <a:tabLst>
                <a:tab pos="673100" algn="l"/>
                <a:tab pos="787400" algn="l"/>
                <a:tab pos="1231900" algn="l"/>
                <a:tab pos="1676400" algn="l"/>
                <a:tab pos="2133600" algn="l"/>
                <a:tab pos="2578100" algn="l"/>
                <a:tab pos="3022600" algn="l"/>
                <a:tab pos="3479800" algn="l"/>
                <a:tab pos="3924300" algn="l"/>
                <a:tab pos="4381500" algn="l"/>
                <a:tab pos="4826000" algn="l"/>
                <a:tab pos="5270500" algn="l"/>
                <a:tab pos="5727700" algn="l"/>
                <a:tab pos="6172200" algn="l"/>
                <a:tab pos="6616700" algn="l"/>
                <a:tab pos="7073900" algn="l"/>
                <a:tab pos="7518400" algn="l"/>
                <a:tab pos="7975600" algn="l"/>
                <a:tab pos="8420100" algn="l"/>
                <a:tab pos="8864600" algn="l"/>
                <a:tab pos="9321800" algn="l"/>
              </a:tabLst>
              <a:defRPr sz="1900"/>
            </a:pPr>
            <a:r>
              <a:t>Maintain NNDC website, Gforge system</a:t>
            </a:r>
          </a:p>
          <a:p>
            <a:pPr marL="1082675" indent="-284162">
              <a:lnSpc>
                <a:spcPct val="66400"/>
              </a:lnSpc>
              <a:spcBef>
                <a:spcPts val="500"/>
              </a:spcBef>
              <a:buClr>
                <a:srgbClr val="800000"/>
              </a:buClr>
              <a:buSzPct val="40000"/>
              <a:buFont typeface="Helvetica"/>
              <a:buChar char="●"/>
              <a:tabLst>
                <a:tab pos="673100" algn="l"/>
                <a:tab pos="787400" algn="l"/>
                <a:tab pos="1231900" algn="l"/>
                <a:tab pos="1676400" algn="l"/>
                <a:tab pos="2133600" algn="l"/>
                <a:tab pos="2578100" algn="l"/>
                <a:tab pos="3022600" algn="l"/>
                <a:tab pos="3479800" algn="l"/>
                <a:tab pos="3924300" algn="l"/>
                <a:tab pos="4381500" algn="l"/>
                <a:tab pos="4826000" algn="l"/>
                <a:tab pos="5270500" algn="l"/>
                <a:tab pos="5727700" algn="l"/>
                <a:tab pos="6172200" algn="l"/>
                <a:tab pos="6616700" algn="l"/>
                <a:tab pos="7073900" algn="l"/>
                <a:tab pos="7518400" algn="l"/>
                <a:tab pos="7975600" algn="l"/>
                <a:tab pos="8420100" algn="l"/>
                <a:tab pos="8864600" algn="l"/>
                <a:tab pos="9321800" algn="l"/>
              </a:tabLst>
              <a:defRPr sz="2200"/>
            </a:pPr>
            <a:r>
              <a:t>Library QA</a:t>
            </a:r>
          </a:p>
          <a:p>
            <a:pPr lvl="1" marL="1482725" indent="-284162">
              <a:lnSpc>
                <a:spcPct val="66400"/>
              </a:lnSpc>
              <a:spcBef>
                <a:spcPts val="400"/>
              </a:spcBef>
              <a:buClr>
                <a:srgbClr val="800000"/>
              </a:buClr>
              <a:buSzPct val="40000"/>
              <a:buFont typeface="Helvetica"/>
              <a:buChar char="●"/>
              <a:tabLst>
                <a:tab pos="673100" algn="l"/>
                <a:tab pos="787400" algn="l"/>
                <a:tab pos="1231900" algn="l"/>
                <a:tab pos="1676400" algn="l"/>
                <a:tab pos="2133600" algn="l"/>
                <a:tab pos="2578100" algn="l"/>
                <a:tab pos="3022600" algn="l"/>
                <a:tab pos="3479800" algn="l"/>
                <a:tab pos="3924300" algn="l"/>
                <a:tab pos="4381500" algn="l"/>
                <a:tab pos="4826000" algn="l"/>
                <a:tab pos="5270500" algn="l"/>
                <a:tab pos="5727700" algn="l"/>
                <a:tab pos="6172200" algn="l"/>
                <a:tab pos="6616700" algn="l"/>
                <a:tab pos="7073900" algn="l"/>
                <a:tab pos="7518400" algn="l"/>
                <a:tab pos="7975600" algn="l"/>
                <a:tab pos="8420100" algn="l"/>
                <a:tab pos="8864600" algn="l"/>
                <a:tab pos="9321800" algn="l"/>
              </a:tabLst>
              <a:defRPr sz="1900"/>
            </a:pPr>
            <a:r>
              <a:t>Develop and maintain ADVANCE continuous integration system</a:t>
            </a:r>
          </a:p>
        </p:txBody>
      </p:sp>
      <p:grpSp>
        <p:nvGrpSpPr>
          <p:cNvPr id="208" name="Group 208"/>
          <p:cNvGrpSpPr/>
          <p:nvPr/>
        </p:nvGrpSpPr>
        <p:grpSpPr>
          <a:xfrm>
            <a:off x="5491481" y="246120"/>
            <a:ext cx="3353198" cy="2990445"/>
            <a:chOff x="0" y="0"/>
            <a:chExt cx="3353196" cy="2990443"/>
          </a:xfrm>
        </p:grpSpPr>
        <p:pic>
          <p:nvPicPr>
            <p:cNvPr id="204" name="image7.png"/>
            <p:cNvPicPr>
              <a:picLocks noChangeAspect="1"/>
            </p:cNvPicPr>
            <p:nvPr/>
          </p:nvPicPr>
          <p:blipFill>
            <a:blip r:embed="rId2">
              <a:extLst/>
            </a:blip>
            <a:srcRect l="17788" t="1183" r="19550" b="16562"/>
            <a:stretch>
              <a:fillRect/>
            </a:stretch>
          </p:blipFill>
          <p:spPr>
            <a:xfrm>
              <a:off x="-1" y="52377"/>
              <a:ext cx="3353198" cy="29380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06" y="0"/>
                  </a:moveTo>
                  <a:cubicBezTo>
                    <a:pt x="317" y="0"/>
                    <a:pt x="0" y="361"/>
                    <a:pt x="0" y="805"/>
                  </a:cubicBezTo>
                  <a:lnTo>
                    <a:pt x="0" y="20795"/>
                  </a:lnTo>
                  <a:cubicBezTo>
                    <a:pt x="0" y="21239"/>
                    <a:pt x="317" y="21600"/>
                    <a:pt x="706" y="21600"/>
                  </a:cubicBezTo>
                  <a:lnTo>
                    <a:pt x="20897" y="21600"/>
                  </a:lnTo>
                  <a:cubicBezTo>
                    <a:pt x="21286" y="21600"/>
                    <a:pt x="21600" y="21239"/>
                    <a:pt x="21600" y="20795"/>
                  </a:cubicBezTo>
                  <a:lnTo>
                    <a:pt x="21600" y="805"/>
                  </a:lnTo>
                  <a:cubicBezTo>
                    <a:pt x="21600" y="361"/>
                    <a:pt x="21286" y="0"/>
                    <a:pt x="20897" y="0"/>
                  </a:cubicBezTo>
                  <a:lnTo>
                    <a:pt x="706" y="0"/>
                  </a:lnTo>
                  <a:close/>
                </a:path>
              </a:pathLst>
            </a:custGeom>
            <a:ln w="12700" cap="flat">
              <a:noFill/>
              <a:miter lim="400000"/>
            </a:ln>
            <a:effectLst/>
          </p:spPr>
        </p:pic>
        <p:grpSp>
          <p:nvGrpSpPr>
            <p:cNvPr id="207" name="Group 207"/>
            <p:cNvGrpSpPr/>
            <p:nvPr/>
          </p:nvGrpSpPr>
          <p:grpSpPr>
            <a:xfrm>
              <a:off x="284046" y="0"/>
              <a:ext cx="3026685" cy="457200"/>
              <a:chOff x="0" y="0"/>
              <a:chExt cx="3026684" cy="457200"/>
            </a:xfrm>
          </p:grpSpPr>
          <p:sp>
            <p:nvSpPr>
              <p:cNvPr id="205" name="Shape 205"/>
              <p:cNvSpPr/>
              <p:nvPr/>
            </p:nvSpPr>
            <p:spPr>
              <a:xfrm>
                <a:off x="0" y="44981"/>
                <a:ext cx="3026685" cy="367238"/>
              </a:xfrm>
              <a:prstGeom prst="rect">
                <a:avLst/>
              </a:prstGeom>
              <a:solidFill>
                <a:srgbClr val="000000"/>
              </a:solidFill>
              <a:ln w="12700" cap="flat">
                <a:noFill/>
                <a:miter lim="400000"/>
              </a:ln>
              <a:effectLst/>
            </p:spPr>
            <p:txBody>
              <a:bodyPr wrap="square" lIns="45719" tIns="45719" rIns="45719" bIns="45719" numCol="1" anchor="ctr">
                <a:noAutofit/>
              </a:bodyPr>
              <a:lstStyle/>
              <a:p>
                <a:pPr>
                  <a:defRPr b="1" sz="2500">
                    <a:solidFill>
                      <a:srgbClr val="FEF7B1"/>
                    </a:solidFill>
                    <a:latin typeface="Times"/>
                    <a:ea typeface="Times"/>
                    <a:cs typeface="Times"/>
                    <a:sym typeface="Times"/>
                  </a:defRPr>
                </a:pPr>
              </a:p>
            </p:txBody>
          </p:sp>
          <p:sp>
            <p:nvSpPr>
              <p:cNvPr id="206" name="Shape 206"/>
              <p:cNvSpPr/>
              <p:nvPr/>
            </p:nvSpPr>
            <p:spPr>
              <a:xfrm>
                <a:off x="0" y="0"/>
                <a:ext cx="3026685" cy="457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b="1" sz="2200">
                    <a:solidFill>
                      <a:srgbClr val="FEF7B1"/>
                    </a:solidFill>
                    <a:latin typeface="Times"/>
                    <a:ea typeface="Times"/>
                    <a:cs typeface="Times"/>
                    <a:sym typeface="Times"/>
                  </a:defRPr>
                </a:pPr>
                <a:r>
                  <a:t>EMPIRE</a:t>
                </a:r>
                <a:r>
                  <a:rPr sz="1700"/>
                  <a:t>-3.2 (Malta)</a:t>
                </a:r>
              </a:p>
            </p:txBody>
          </p:sp>
        </p:grpSp>
      </p:gr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Shape 210"/>
          <p:cNvSpPr/>
          <p:nvPr>
            <p:ph type="sldNum" sz="quarter" idx="4294967295"/>
          </p:nvPr>
        </p:nvSpPr>
        <p:spPr>
          <a:xfrm>
            <a:off x="4100171" y="6540817"/>
            <a:ext cx="1813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11" name="Shape 211"/>
          <p:cNvSpPr/>
          <p:nvPr>
            <p:ph type="title"/>
          </p:nvPr>
        </p:nvSpPr>
        <p:spPr>
          <a:xfrm>
            <a:off x="342899" y="401638"/>
            <a:ext cx="8339140" cy="833438"/>
          </a:xfrm>
          <a:prstGeom prst="rect">
            <a:avLst/>
          </a:prstGeom>
        </p:spPr>
        <p:txBody>
          <a:bodyPr/>
          <a:lstStyle>
            <a:lvl1pPr>
              <a:lnSpc>
                <a:spcPct val="83000"/>
              </a:lnSpc>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600"/>
            </a:lvl1pPr>
          </a:lstStyle>
          <a:p>
            <a:pPr/>
            <a:r>
              <a:t>USNDP Funding @LLNL, LBNL &amp; NIST</a:t>
            </a:r>
          </a:p>
        </p:txBody>
      </p:sp>
      <p:sp>
        <p:nvSpPr>
          <p:cNvPr id="212" name="Shape 212"/>
          <p:cNvSpPr/>
          <p:nvPr>
            <p:ph type="body" idx="1"/>
          </p:nvPr>
        </p:nvSpPr>
        <p:spPr>
          <a:xfrm>
            <a:off x="30162" y="1439862"/>
            <a:ext cx="8651876" cy="4634661"/>
          </a:xfrm>
          <a:prstGeom prst="rect">
            <a:avLst/>
          </a:prstGeom>
        </p:spPr>
        <p:txBody>
          <a:bodyPr/>
          <a:lstStyle/>
          <a:p>
            <a:pPr marL="668972" indent="-334486" defTabSz="448055">
              <a:lnSpc>
                <a:spcPct val="66400"/>
              </a:lnSpc>
              <a:spcBef>
                <a:spcPts val="500"/>
              </a:spcBef>
              <a:buClr>
                <a:srgbClr val="000080"/>
              </a:buClr>
              <a:buSzPct val="50000"/>
              <a:buFont typeface="Helvetica"/>
              <a:buChar char="■"/>
              <a:tabLst>
                <a:tab pos="647700" algn="l"/>
                <a:tab pos="762000" algn="l"/>
                <a:tab pos="1206500" algn="l"/>
                <a:tab pos="1638300" algn="l"/>
                <a:tab pos="2082800" algn="l"/>
                <a:tab pos="2514600" algn="l"/>
                <a:tab pos="2959100" algn="l"/>
                <a:tab pos="3403600" algn="l"/>
                <a:tab pos="3835400" algn="l"/>
                <a:tab pos="4292600" algn="l"/>
                <a:tab pos="4724400" algn="l"/>
                <a:tab pos="5156200" algn="l"/>
                <a:tab pos="5600700" algn="l"/>
                <a:tab pos="6045200" algn="l"/>
                <a:tab pos="6477000" algn="l"/>
                <a:tab pos="6921500" algn="l"/>
                <a:tab pos="7366000" algn="l"/>
                <a:tab pos="7810500" algn="l"/>
                <a:tab pos="8242300" algn="l"/>
                <a:tab pos="8686800" algn="l"/>
                <a:tab pos="9131300" algn="l"/>
              </a:tabLst>
              <a:defRPr b="1" sz="2450"/>
            </a:pPr>
            <a:r>
              <a:t>LLNL </a:t>
            </a:r>
            <a:endParaRPr sz="2646"/>
          </a:p>
          <a:p>
            <a:pPr marL="1061021" indent="-278479" defTabSz="448055">
              <a:lnSpc>
                <a:spcPct val="66400"/>
              </a:lnSpc>
              <a:spcBef>
                <a:spcPts val="600"/>
              </a:spcBef>
              <a:buClr>
                <a:srgbClr val="800000"/>
              </a:buClr>
              <a:buSzPct val="40000"/>
              <a:buFont typeface="Helvetica"/>
              <a:buChar char="●"/>
              <a:tabLst>
                <a:tab pos="647700" algn="l"/>
                <a:tab pos="762000" algn="l"/>
                <a:tab pos="1206500" algn="l"/>
                <a:tab pos="1638300" algn="l"/>
                <a:tab pos="2082800" algn="l"/>
                <a:tab pos="2514600" algn="l"/>
                <a:tab pos="2959100" algn="l"/>
                <a:tab pos="3403600" algn="l"/>
                <a:tab pos="3835400" algn="l"/>
                <a:tab pos="4292600" algn="l"/>
                <a:tab pos="4724400" algn="l"/>
                <a:tab pos="5156200" algn="l"/>
                <a:tab pos="5600700" algn="l"/>
                <a:tab pos="6045200" algn="l"/>
                <a:tab pos="6477000" algn="l"/>
                <a:tab pos="6921500" algn="l"/>
                <a:tab pos="7366000" algn="l"/>
                <a:tab pos="7810500" algn="l"/>
                <a:tab pos="8242300" algn="l"/>
                <a:tab pos="8686800" algn="l"/>
                <a:tab pos="9131300" algn="l"/>
              </a:tabLst>
              <a:defRPr sz="2646"/>
            </a:pPr>
            <a:r>
              <a:t>Largely supported by other projects. Nuclear data file production, formatting, tool development</a:t>
            </a:r>
          </a:p>
          <a:p>
            <a:pPr marL="1456182" indent="-336042" defTabSz="448055">
              <a:lnSpc>
                <a:spcPct val="66400"/>
              </a:lnSpc>
              <a:spcBef>
                <a:spcPts val="500"/>
              </a:spcBef>
              <a:buSzPct val="60000"/>
              <a:buFont typeface="Helvetica"/>
              <a:tabLst>
                <a:tab pos="647700" algn="l"/>
                <a:tab pos="762000" algn="l"/>
                <a:tab pos="1206500" algn="l"/>
                <a:tab pos="1638300" algn="l"/>
                <a:tab pos="2082800" algn="l"/>
                <a:tab pos="2514600" algn="l"/>
                <a:tab pos="2959100" algn="l"/>
                <a:tab pos="3403600" algn="l"/>
                <a:tab pos="3835400" algn="l"/>
                <a:tab pos="4292600" algn="l"/>
                <a:tab pos="4724400" algn="l"/>
                <a:tab pos="5156200" algn="l"/>
                <a:tab pos="5600700" algn="l"/>
                <a:tab pos="6045200" algn="l"/>
                <a:tab pos="6477000" algn="l"/>
                <a:tab pos="6921500" algn="l"/>
                <a:tab pos="7366000" algn="l"/>
                <a:tab pos="7810500" algn="l"/>
                <a:tab pos="8242300" algn="l"/>
                <a:tab pos="8686800" algn="l"/>
                <a:tab pos="9131300" algn="l"/>
              </a:tabLst>
              <a:defRPr sz="2254"/>
            </a:pPr>
            <a:r>
              <a:t>Lead developer of FUDGE open-source nuclear data processing code, next release due ~Dec under BSD license  (Stockpile program funded)</a:t>
            </a:r>
            <a:endParaRPr sz="2646"/>
          </a:p>
          <a:p>
            <a:pPr marL="1456182" indent="-336042" defTabSz="448055">
              <a:lnSpc>
                <a:spcPct val="66400"/>
              </a:lnSpc>
              <a:spcBef>
                <a:spcPts val="500"/>
              </a:spcBef>
              <a:buSzPct val="60000"/>
              <a:buFont typeface="Helvetica"/>
              <a:tabLst>
                <a:tab pos="647700" algn="l"/>
                <a:tab pos="762000" algn="l"/>
                <a:tab pos="1206500" algn="l"/>
                <a:tab pos="1638300" algn="l"/>
                <a:tab pos="2082800" algn="l"/>
                <a:tab pos="2514600" algn="l"/>
                <a:tab pos="2959100" algn="l"/>
                <a:tab pos="3403600" algn="l"/>
                <a:tab pos="3835400" algn="l"/>
                <a:tab pos="4292600" algn="l"/>
                <a:tab pos="4724400" algn="l"/>
                <a:tab pos="5156200" algn="l"/>
                <a:tab pos="5600700" algn="l"/>
                <a:tab pos="6045200" algn="l"/>
                <a:tab pos="6477000" algn="l"/>
                <a:tab pos="6921500" algn="l"/>
                <a:tab pos="7366000" algn="l"/>
                <a:tab pos="7810500" algn="l"/>
                <a:tab pos="8242300" algn="l"/>
                <a:tab pos="8686800" algn="l"/>
                <a:tab pos="9131300" algn="l"/>
              </a:tabLst>
              <a:defRPr sz="2254"/>
            </a:pPr>
            <a:r>
              <a:t>Active developer of new nuclear data structure (WPEC/SG38)</a:t>
            </a:r>
            <a:endParaRPr sz="2744"/>
          </a:p>
          <a:p>
            <a:pPr marL="1456182" indent="-336042" defTabSz="448055">
              <a:lnSpc>
                <a:spcPct val="66400"/>
              </a:lnSpc>
              <a:spcBef>
                <a:spcPts val="600"/>
              </a:spcBef>
              <a:buSzPct val="60000"/>
              <a:buFont typeface="Helvetica"/>
              <a:tabLst>
                <a:tab pos="647700" algn="l"/>
                <a:tab pos="762000" algn="l"/>
                <a:tab pos="1206500" algn="l"/>
                <a:tab pos="1638300" algn="l"/>
                <a:tab pos="2082800" algn="l"/>
                <a:tab pos="2514600" algn="l"/>
                <a:tab pos="2959100" algn="l"/>
                <a:tab pos="3403600" algn="l"/>
                <a:tab pos="3835400" algn="l"/>
                <a:tab pos="4292600" algn="l"/>
                <a:tab pos="4724400" algn="l"/>
                <a:tab pos="5156200" algn="l"/>
                <a:tab pos="5600700" algn="l"/>
                <a:tab pos="6045200" algn="l"/>
                <a:tab pos="6477000" algn="l"/>
                <a:tab pos="6921500" algn="l"/>
                <a:tab pos="7366000" algn="l"/>
                <a:tab pos="7810500" algn="l"/>
                <a:tab pos="8242300" algn="l"/>
                <a:tab pos="8686800" algn="l"/>
                <a:tab pos="9131300" algn="l"/>
              </a:tabLst>
              <a:defRPr sz="2646"/>
            </a:pPr>
          </a:p>
          <a:p>
            <a:pPr marL="668972" indent="-334486" defTabSz="448055">
              <a:lnSpc>
                <a:spcPct val="66400"/>
              </a:lnSpc>
              <a:spcBef>
                <a:spcPts val="500"/>
              </a:spcBef>
              <a:buClr>
                <a:srgbClr val="000080"/>
              </a:buClr>
              <a:buSzPct val="50000"/>
              <a:buFont typeface="Helvetica"/>
              <a:buChar char="■"/>
              <a:tabLst>
                <a:tab pos="647700" algn="l"/>
                <a:tab pos="762000" algn="l"/>
                <a:tab pos="1206500" algn="l"/>
                <a:tab pos="1638300" algn="l"/>
                <a:tab pos="2082800" algn="l"/>
                <a:tab pos="2514600" algn="l"/>
                <a:tab pos="2959100" algn="l"/>
                <a:tab pos="3403600" algn="l"/>
                <a:tab pos="3835400" algn="l"/>
                <a:tab pos="4292600" algn="l"/>
                <a:tab pos="4724400" algn="l"/>
                <a:tab pos="5156200" algn="l"/>
                <a:tab pos="5600700" algn="l"/>
                <a:tab pos="6045200" algn="l"/>
                <a:tab pos="6477000" algn="l"/>
                <a:tab pos="6921500" algn="l"/>
                <a:tab pos="7366000" algn="l"/>
                <a:tab pos="7810500" algn="l"/>
                <a:tab pos="8242300" algn="l"/>
                <a:tab pos="8686800" algn="l"/>
                <a:tab pos="9131300" algn="l"/>
              </a:tabLst>
              <a:defRPr b="1" sz="2450"/>
            </a:pPr>
            <a:r>
              <a:t>LBNL </a:t>
            </a:r>
            <a:endParaRPr sz="2940"/>
          </a:p>
          <a:p>
            <a:pPr lvl="1" marL="1061021" indent="-334486" defTabSz="448055">
              <a:lnSpc>
                <a:spcPct val="66400"/>
              </a:lnSpc>
              <a:spcBef>
                <a:spcPts val="600"/>
              </a:spcBef>
              <a:buClr>
                <a:srgbClr val="000080"/>
              </a:buClr>
              <a:buSzPct val="50000"/>
              <a:buFont typeface="Helvetica"/>
              <a:buChar char="■"/>
              <a:tabLst>
                <a:tab pos="647700" algn="l"/>
                <a:tab pos="762000" algn="l"/>
                <a:tab pos="1206500" algn="l"/>
                <a:tab pos="1638300" algn="l"/>
                <a:tab pos="2082800" algn="l"/>
                <a:tab pos="2514600" algn="l"/>
                <a:tab pos="2959100" algn="l"/>
                <a:tab pos="3403600" algn="l"/>
                <a:tab pos="3835400" algn="l"/>
                <a:tab pos="4292600" algn="l"/>
                <a:tab pos="4724400" algn="l"/>
                <a:tab pos="5156200" algn="l"/>
                <a:tab pos="5600700" algn="l"/>
                <a:tab pos="6045200" algn="l"/>
                <a:tab pos="6477000" algn="l"/>
                <a:tab pos="6921500" algn="l"/>
                <a:tab pos="7366000" algn="l"/>
                <a:tab pos="7810500" algn="l"/>
                <a:tab pos="8242300" algn="l"/>
                <a:tab pos="8686800" algn="l"/>
                <a:tab pos="9131300" algn="l"/>
              </a:tabLst>
              <a:defRPr sz="2646"/>
            </a:pPr>
            <a:r>
              <a:t>Largely supported by NA-22. Develop EGAF and update ENDF thermal capture data </a:t>
            </a:r>
            <a:br/>
            <a:endParaRPr sz="2254"/>
          </a:p>
          <a:p>
            <a:pPr marL="668972" indent="-334486" defTabSz="448055">
              <a:lnSpc>
                <a:spcPct val="66400"/>
              </a:lnSpc>
              <a:spcBef>
                <a:spcPts val="500"/>
              </a:spcBef>
              <a:buClr>
                <a:srgbClr val="000080"/>
              </a:buClr>
              <a:buSzPct val="50000"/>
              <a:buFont typeface="Helvetica"/>
              <a:buChar char="■"/>
              <a:tabLst>
                <a:tab pos="647700" algn="l"/>
                <a:tab pos="762000" algn="l"/>
                <a:tab pos="1206500" algn="l"/>
                <a:tab pos="1638300" algn="l"/>
                <a:tab pos="2082800" algn="l"/>
                <a:tab pos="2514600" algn="l"/>
                <a:tab pos="2959100" algn="l"/>
                <a:tab pos="3403600" algn="l"/>
                <a:tab pos="3835400" algn="l"/>
                <a:tab pos="4292600" algn="l"/>
                <a:tab pos="4724400" algn="l"/>
                <a:tab pos="5156200" algn="l"/>
                <a:tab pos="5600700" algn="l"/>
                <a:tab pos="6045200" algn="l"/>
                <a:tab pos="6477000" algn="l"/>
                <a:tab pos="6921500" algn="l"/>
                <a:tab pos="7366000" algn="l"/>
                <a:tab pos="7810500" algn="l"/>
                <a:tab pos="8242300" algn="l"/>
                <a:tab pos="8686800" algn="l"/>
                <a:tab pos="9131300" algn="l"/>
              </a:tabLst>
              <a:defRPr b="1" sz="2450"/>
            </a:pPr>
            <a:r>
              <a:t>NIST</a:t>
            </a:r>
            <a:endParaRPr sz="2940"/>
          </a:p>
          <a:p>
            <a:pPr marL="1061021" indent="-278479" defTabSz="448055">
              <a:lnSpc>
                <a:spcPct val="66400"/>
              </a:lnSpc>
              <a:spcBef>
                <a:spcPts val="600"/>
              </a:spcBef>
              <a:buClr>
                <a:srgbClr val="800000"/>
              </a:buClr>
              <a:buSzPct val="40000"/>
              <a:buFont typeface="Helvetica"/>
              <a:buChar char="●"/>
              <a:tabLst>
                <a:tab pos="647700" algn="l"/>
                <a:tab pos="762000" algn="l"/>
                <a:tab pos="1206500" algn="l"/>
                <a:tab pos="1638300" algn="l"/>
                <a:tab pos="2082800" algn="l"/>
                <a:tab pos="2514600" algn="l"/>
                <a:tab pos="2959100" algn="l"/>
                <a:tab pos="3403600" algn="l"/>
                <a:tab pos="3835400" algn="l"/>
                <a:tab pos="4292600" algn="l"/>
                <a:tab pos="4724400" algn="l"/>
                <a:tab pos="5156200" algn="l"/>
                <a:tab pos="5600700" algn="l"/>
                <a:tab pos="6045200" algn="l"/>
                <a:tab pos="6477000" algn="l"/>
                <a:tab pos="6921500" algn="l"/>
                <a:tab pos="7366000" algn="l"/>
                <a:tab pos="7810500" algn="l"/>
                <a:tab pos="8242300" algn="l"/>
                <a:tab pos="8686800" algn="l"/>
                <a:tab pos="9131300" algn="l"/>
              </a:tabLst>
              <a:defRPr sz="2646"/>
            </a:pPr>
            <a:r>
              <a:t>Lead US participation in Standards evaluation</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214" name="Shape 214"/>
          <p:cNvSpPr/>
          <p:nvPr>
            <p:ph type="title"/>
          </p:nvPr>
        </p:nvSpPr>
        <p:spPr>
          <a:xfrm>
            <a:off x="457200" y="274637"/>
            <a:ext cx="8229600" cy="899234"/>
          </a:xfrm>
          <a:prstGeom prst="rect">
            <a:avLst/>
          </a:prstGeom>
        </p:spPr>
        <p:txBody>
          <a:bodyPr/>
          <a:lstStyle>
            <a:lvl1pPr defTabSz="379475">
              <a:defRPr sz="2656"/>
            </a:lvl1pPr>
          </a:lstStyle>
          <a:p>
            <a:pPr/>
            <a:r>
              <a:t>Unlike other data projects, CSEWG does not restrict who can contribute: FY15 evaluations</a:t>
            </a:r>
          </a:p>
        </p:txBody>
      </p:sp>
      <p:graphicFrame>
        <p:nvGraphicFramePr>
          <p:cNvPr id="215" name="Table 215"/>
          <p:cNvGraphicFramePr/>
          <p:nvPr/>
        </p:nvGraphicFramePr>
        <p:xfrm>
          <a:off x="457200" y="1376363"/>
          <a:ext cx="8229600" cy="4695449"/>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2057400"/>
                <a:gridCol w="2057400"/>
                <a:gridCol w="2057400"/>
                <a:gridCol w="2057400"/>
              </a:tblGrid>
              <a:tr h="586931">
                <a:tc>
                  <a:txBody>
                    <a:bodyPr/>
                    <a:lstStyle/>
                    <a:p>
                      <a:pPr algn="l">
                        <a:defRPr b="0" sz="1800">
                          <a:solidFill>
                            <a:srgbClr val="000000"/>
                          </a:solidFill>
                        </a:defRPr>
                      </a:pPr>
                      <a:r>
                        <a:rPr b="1">
                          <a:solidFill>
                            <a:srgbClr val="FFFFFF"/>
                          </a:solidFill>
                        </a:rPr>
                        <a:t>Program</a:t>
                      </a:r>
                    </a:p>
                  </a:txBody>
                  <a:tcPr marL="45720" marR="45720" marT="45720" marB="45720" anchor="t" anchorCtr="0" horzOverflow="overflow"/>
                </a:tc>
                <a:tc>
                  <a:txBody>
                    <a:bodyPr/>
                    <a:lstStyle/>
                    <a:p>
                      <a:pPr algn="l">
                        <a:defRPr b="0" sz="1800">
                          <a:solidFill>
                            <a:srgbClr val="000000"/>
                          </a:solidFill>
                        </a:defRPr>
                      </a:pPr>
                      <a:r>
                        <a:rPr b="1">
                          <a:solidFill>
                            <a:srgbClr val="FFFFFF"/>
                          </a:solidFill>
                        </a:rPr>
                        <a:t>Full evaluations</a:t>
                      </a:r>
                    </a:p>
                  </a:txBody>
                  <a:tcPr marL="45720" marR="45720" marT="45720" marB="45720" anchor="t" anchorCtr="0" horzOverflow="overflow"/>
                </a:tc>
                <a:tc>
                  <a:txBody>
                    <a:bodyPr/>
                    <a:lstStyle/>
                    <a:p>
                      <a:pPr algn="l">
                        <a:defRPr b="0" sz="1800">
                          <a:solidFill>
                            <a:srgbClr val="000000"/>
                          </a:solidFill>
                        </a:defRPr>
                      </a:pPr>
                      <a:r>
                        <a:rPr b="1">
                          <a:solidFill>
                            <a:srgbClr val="FFFFFF"/>
                          </a:solidFill>
                        </a:rPr>
                        <a:t>Partial evaluations</a:t>
                      </a:r>
                    </a:p>
                  </a:txBody>
                  <a:tcPr marL="45720" marR="45720" marT="45720" marB="45720" anchor="t" anchorCtr="0" horzOverflow="overflow"/>
                </a:tc>
                <a:tc>
                  <a:txBody>
                    <a:bodyPr/>
                    <a:lstStyle/>
                    <a:p>
                      <a:pPr algn="l">
                        <a:defRPr b="0" sz="1800">
                          <a:solidFill>
                            <a:srgbClr val="000000"/>
                          </a:solidFill>
                        </a:defRPr>
                      </a:pPr>
                      <a:r>
                        <a:rPr b="1">
                          <a:solidFill>
                            <a:srgbClr val="FFFFFF"/>
                          </a:solidFill>
                        </a:rPr>
                        <a:t>Bug fixes</a:t>
                      </a:r>
                    </a:p>
                  </a:txBody>
                  <a:tcPr marL="45720" marR="45720" marT="45720" marB="45720" anchor="t" anchorCtr="0" horzOverflow="overflow"/>
                </a:tc>
              </a:tr>
              <a:tr h="586931">
                <a:tc>
                  <a:txBody>
                    <a:bodyPr/>
                    <a:lstStyle/>
                    <a:p>
                      <a:pPr algn="l">
                        <a:defRPr sz="1800"/>
                      </a:pPr>
                      <a:r>
                        <a:t>NCSP</a:t>
                      </a:r>
                    </a:p>
                  </a:txBody>
                  <a:tcPr marL="45720" marR="45720" marT="45720" marB="45720" anchor="t" anchorCtr="0" horzOverflow="overflow"/>
                </a:tc>
                <a:tc>
                  <a:txBody>
                    <a:bodyPr/>
                    <a:lstStyle/>
                    <a:p>
                      <a:pPr algn="l">
                        <a:defRPr sz="1800"/>
                      </a:pPr>
                      <a:r>
                        <a:t>1</a:t>
                      </a: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r>
              <a:tr h="586931">
                <a:tc>
                  <a:txBody>
                    <a:bodyPr/>
                    <a:lstStyle/>
                    <a:p>
                      <a:pPr algn="l">
                        <a:defRPr sz="1800"/>
                      </a:pPr>
                      <a:r>
                        <a:t>AECL (Canada)</a:t>
                      </a:r>
                    </a:p>
                  </a:txBody>
                  <a:tcPr marL="45720" marR="45720" marT="45720" marB="45720" anchor="t" anchorCtr="0" horzOverflow="overflow"/>
                </a:tc>
                <a:tc>
                  <a:txBody>
                    <a:bodyPr/>
                    <a:lstStyle/>
                    <a:p>
                      <a:pPr algn="l">
                        <a:defRPr sz="1800"/>
                      </a:pPr>
                      <a:r>
                        <a:t>1.5</a:t>
                      </a: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r>
              <a:tr h="586931">
                <a:tc>
                  <a:txBody>
                    <a:bodyPr/>
                    <a:lstStyle/>
                    <a:p>
                      <a:pPr algn="l">
                        <a:defRPr sz="1800"/>
                      </a:pPr>
                      <a:r>
                        <a:t>CAB (Argentina)</a:t>
                      </a:r>
                    </a:p>
                  </a:txBody>
                  <a:tcPr marL="45720" marR="45720" marT="45720" marB="45720" anchor="t" anchorCtr="0" horzOverflow="overflow"/>
                </a:tc>
                <a:tc>
                  <a:txBody>
                    <a:bodyPr/>
                    <a:lstStyle/>
                    <a:p>
                      <a:pPr algn="l">
                        <a:defRPr sz="1800"/>
                      </a:pPr>
                      <a:r>
                        <a:t>1.5</a:t>
                      </a: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r>
              <a:tr h="586931">
                <a:tc>
                  <a:txBody>
                    <a:bodyPr/>
                    <a:lstStyle/>
                    <a:p>
                      <a:pPr algn="l">
                        <a:defRPr sz="1800"/>
                      </a:pPr>
                      <a:r>
                        <a:t>JAEA (Japan)</a:t>
                      </a:r>
                    </a:p>
                  </a:txBody>
                  <a:tcPr marL="45720" marR="45720" marT="45720" marB="45720" anchor="t" anchorCtr="0" horzOverflow="overflow"/>
                </a:tc>
                <a:tc>
                  <a:txBody>
                    <a:bodyPr/>
                    <a:lstStyle/>
                    <a:p>
                      <a:pPr algn="l">
                        <a:defRPr sz="1800"/>
                      </a:pPr>
                      <a:r>
                        <a:t>18</a:t>
                      </a: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r>
              <a:tr h="586931">
                <a:tc>
                  <a:txBody>
                    <a:bodyPr/>
                    <a:lstStyle/>
                    <a:p>
                      <a:pPr algn="l">
                        <a:defRPr sz="1800"/>
                      </a:pPr>
                      <a:r>
                        <a:t>Retirees</a:t>
                      </a: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r>
                        <a:t>305</a:t>
                      </a:r>
                    </a:p>
                  </a:txBody>
                  <a:tcPr marL="45720" marR="45720" marT="45720" marB="45720" anchor="t" anchorCtr="0" horzOverflow="overflow"/>
                </a:tc>
              </a:tr>
              <a:tr h="586931">
                <a:tc>
                  <a:txBody>
                    <a:bodyPr/>
                    <a:lstStyle/>
                    <a:p>
                      <a:pPr algn="l">
                        <a:defRPr sz="1800"/>
                      </a:pPr>
                      <a:r>
                        <a:t>Stockpile Program</a:t>
                      </a: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r>
                        <a:t>16</a:t>
                      </a:r>
                    </a:p>
                  </a:txBody>
                  <a:tcPr marL="45720" marR="45720" marT="45720" marB="45720" anchor="t" anchorCtr="0" horzOverflow="overflow"/>
                </a:tc>
              </a:tr>
              <a:tr h="586931">
                <a:tc>
                  <a:txBody>
                    <a:bodyPr/>
                    <a:lstStyle/>
                    <a:p>
                      <a:pPr algn="l">
                        <a:defRPr sz="1800"/>
                      </a:pPr>
                      <a:r>
                        <a:t>USNDP</a:t>
                      </a: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r>
                        <a:t>9</a:t>
                      </a:r>
                    </a:p>
                  </a:txBody>
                  <a:tcPr marL="45720" marR="45720" marT="45720" marB="45720" anchor="t" anchorCtr="0" horzOverflow="overflow"/>
                </a:tc>
                <a:tc>
                  <a:txBody>
                    <a:bodyPr/>
                    <a:lstStyle/>
                    <a:p>
                      <a:pPr algn="l">
                        <a:defRPr sz="1800"/>
                      </a:pPr>
                      <a:r>
                        <a:t>33</a:t>
                      </a:r>
                    </a:p>
                  </a:txBody>
                  <a:tcPr marL="45720" marR="45720" marT="45720" marB="45720" anchor="t" anchorCtr="0" horzOverflow="overflow"/>
                </a:tc>
              </a:tr>
            </a:tbl>
          </a:graphicData>
        </a:graphic>
      </p:graphicFrame>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217" name="Shape 217"/>
          <p:cNvSpPr/>
          <p:nvPr>
            <p:ph type="title"/>
          </p:nvPr>
        </p:nvSpPr>
        <p:spPr>
          <a:xfrm>
            <a:off x="457200" y="274639"/>
            <a:ext cx="8229600" cy="557520"/>
          </a:xfrm>
          <a:prstGeom prst="rect">
            <a:avLst/>
          </a:prstGeom>
        </p:spPr>
        <p:txBody>
          <a:bodyPr/>
          <a:lstStyle>
            <a:lvl1pPr defTabSz="438911">
              <a:defRPr sz="3072"/>
            </a:lvl1pPr>
          </a:lstStyle>
          <a:p>
            <a:pPr/>
            <a:r>
              <a:t>Contributions to CSEWG are not just evaluations</a:t>
            </a:r>
          </a:p>
        </p:txBody>
      </p:sp>
      <p:graphicFrame>
        <p:nvGraphicFramePr>
          <p:cNvPr id="218" name="Table 218"/>
          <p:cNvGraphicFramePr/>
          <p:nvPr/>
        </p:nvGraphicFramePr>
        <p:xfrm>
          <a:off x="308181" y="987141"/>
          <a:ext cx="8519302" cy="5137702"/>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468222"/>
                <a:gridCol w="1254390"/>
                <a:gridCol w="1045407"/>
                <a:gridCol w="1122465"/>
                <a:gridCol w="1209605"/>
                <a:gridCol w="1209605"/>
                <a:gridCol w="1209605"/>
              </a:tblGrid>
              <a:tr h="513770">
                <a:tc>
                  <a:txBody>
                    <a:bodyPr/>
                    <a:lstStyle/>
                    <a:p>
                      <a:pPr algn="ctr">
                        <a:defRPr b="0" sz="1800">
                          <a:solidFill>
                            <a:srgbClr val="000000"/>
                          </a:solidFill>
                        </a:defRPr>
                      </a:pPr>
                      <a:r>
                        <a:rPr b="1" sz="1400">
                          <a:solidFill>
                            <a:srgbClr val="FFFFFF"/>
                          </a:solidFill>
                        </a:rPr>
                        <a:t>Program</a:t>
                      </a:r>
                    </a:p>
                  </a:txBody>
                  <a:tcPr marL="45720" marR="45720" marT="45720" marB="45720" anchor="t" anchorCtr="0" horzOverflow="overflow"/>
                </a:tc>
                <a:tc>
                  <a:txBody>
                    <a:bodyPr/>
                    <a:lstStyle/>
                    <a:p>
                      <a:pPr algn="ctr">
                        <a:defRPr b="0" sz="1800">
                          <a:solidFill>
                            <a:srgbClr val="000000"/>
                          </a:solidFill>
                        </a:defRPr>
                      </a:pPr>
                      <a:r>
                        <a:rPr b="1" sz="1400">
                          <a:solidFill>
                            <a:srgbClr val="FFFFFF"/>
                          </a:solidFill>
                        </a:rPr>
                        <a:t>Measurement</a:t>
                      </a:r>
                    </a:p>
                  </a:txBody>
                  <a:tcPr marL="45720" marR="45720" marT="45720" marB="45720" anchor="t" anchorCtr="0" horzOverflow="overflow"/>
                </a:tc>
                <a:tc>
                  <a:txBody>
                    <a:bodyPr/>
                    <a:lstStyle/>
                    <a:p>
                      <a:pPr algn="ctr">
                        <a:defRPr b="0" sz="1800">
                          <a:solidFill>
                            <a:srgbClr val="000000"/>
                          </a:solidFill>
                        </a:defRPr>
                      </a:pPr>
                      <a:r>
                        <a:rPr b="1" sz="1400">
                          <a:solidFill>
                            <a:srgbClr val="FFFFFF"/>
                          </a:solidFill>
                        </a:rPr>
                        <a:t>Theory</a:t>
                      </a:r>
                    </a:p>
                  </a:txBody>
                  <a:tcPr marL="45720" marR="45720" marT="45720" marB="45720" anchor="t" anchorCtr="0" horzOverflow="overflow"/>
                </a:tc>
                <a:tc>
                  <a:txBody>
                    <a:bodyPr/>
                    <a:lstStyle/>
                    <a:p>
                      <a:pPr algn="ctr">
                        <a:defRPr b="0" sz="1800">
                          <a:solidFill>
                            <a:srgbClr val="000000"/>
                          </a:solidFill>
                        </a:defRPr>
                      </a:pPr>
                      <a:r>
                        <a:rPr b="1" sz="1400">
                          <a:solidFill>
                            <a:srgbClr val="FFFFFF"/>
                          </a:solidFill>
                        </a:rPr>
                        <a:t>Compilation</a:t>
                      </a:r>
                    </a:p>
                  </a:txBody>
                  <a:tcPr marL="45720" marR="45720" marT="45720" marB="45720" anchor="t" anchorCtr="0" horzOverflow="overflow"/>
                </a:tc>
                <a:tc>
                  <a:txBody>
                    <a:bodyPr/>
                    <a:lstStyle/>
                    <a:p>
                      <a:pPr algn="ctr">
                        <a:defRPr b="0" sz="1800">
                          <a:solidFill>
                            <a:srgbClr val="000000"/>
                          </a:solidFill>
                        </a:defRPr>
                      </a:pPr>
                      <a:r>
                        <a:rPr b="1" sz="1400">
                          <a:solidFill>
                            <a:srgbClr val="FFFFFF"/>
                          </a:solidFill>
                        </a:rPr>
                        <a:t>Evaluation</a:t>
                      </a:r>
                    </a:p>
                  </a:txBody>
                  <a:tcPr marL="45720" marR="45720" marT="45720" marB="45720" anchor="t" anchorCtr="0" horzOverflow="overflow"/>
                </a:tc>
                <a:tc>
                  <a:txBody>
                    <a:bodyPr/>
                    <a:lstStyle/>
                    <a:p>
                      <a:pPr algn="ctr">
                        <a:defRPr b="0" sz="1800">
                          <a:solidFill>
                            <a:srgbClr val="000000"/>
                          </a:solidFill>
                        </a:defRPr>
                      </a:pPr>
                      <a:r>
                        <a:rPr b="1" sz="1400">
                          <a:solidFill>
                            <a:srgbClr val="FFFFFF"/>
                          </a:solidFill>
                        </a:rPr>
                        <a:t>QA  (V&amp;V, IE)</a:t>
                      </a:r>
                    </a:p>
                  </a:txBody>
                  <a:tcPr marL="45720" marR="45720" marT="45720" marB="45720" anchor="t" anchorCtr="0" horzOverflow="overflow"/>
                </a:tc>
                <a:tc>
                  <a:txBody>
                    <a:bodyPr/>
                    <a:lstStyle/>
                    <a:p>
                      <a:pPr algn="ctr">
                        <a:defRPr b="0" sz="1800">
                          <a:solidFill>
                            <a:srgbClr val="000000"/>
                          </a:solidFill>
                        </a:defRPr>
                      </a:pPr>
                      <a:r>
                        <a:rPr b="1" sz="1400">
                          <a:solidFill>
                            <a:srgbClr val="FFFFFF"/>
                          </a:solidFill>
                        </a:rPr>
                        <a:t>Infrastructure (Gforge, etc.)</a:t>
                      </a:r>
                    </a:p>
                  </a:txBody>
                  <a:tcPr marL="45720" marR="45720" marT="45720" marB="45720" anchor="t" anchorCtr="0" horzOverflow="overflow"/>
                </a:tc>
              </a:tr>
              <a:tr h="513770">
                <a:tc>
                  <a:txBody>
                    <a:bodyPr/>
                    <a:lstStyle/>
                    <a:p>
                      <a:pPr algn="l">
                        <a:defRPr sz="1800"/>
                      </a:pPr>
                      <a:r>
                        <a:rPr sz="1600"/>
                        <a:t>DTRA</a:t>
                      </a:r>
                    </a:p>
                  </a:txBody>
                  <a:tcPr marL="45720" marR="45720" marT="45720" marB="45720" anchor="t" anchorCtr="0" horzOverflow="overflow"/>
                </a:tc>
                <a:tc>
                  <a:txBody>
                    <a:bodyPr/>
                    <a:lstStyle/>
                    <a:p>
                      <a:pPr algn="ctr">
                        <a:defRPr sz="1600"/>
                      </a:pPr>
                      <a:r>
                        <a:rPr>
                          <a:latin typeface="+mn-lt"/>
                          <a:ea typeface="+mn-ea"/>
                          <a:cs typeface="+mn-cs"/>
                          <a:sym typeface="Helvetica"/>
                        </a:rPr>
                        <a:t>✓</a:t>
                      </a:r>
                    </a:p>
                  </a:txBody>
                  <a:tcPr marL="45720" marR="45720" marT="45720" marB="45720" anchor="t" anchorCtr="0" horzOverflow="overflow"/>
                </a:tc>
                <a:tc>
                  <a:txBody>
                    <a:bodyPr/>
                    <a:lstStyle/>
                    <a:p>
                      <a:pPr algn="ctr">
                        <a:defRPr sz="1600"/>
                      </a:pPr>
                    </a:p>
                  </a:txBody>
                  <a:tcPr marL="45720" marR="45720" marT="45720" marB="45720" anchor="t" anchorCtr="0" horzOverflow="overflow"/>
                </a:tc>
                <a:tc>
                  <a:txBody>
                    <a:bodyPr/>
                    <a:lstStyle/>
                    <a:p>
                      <a:pPr algn="ctr">
                        <a:defRPr sz="1600"/>
                      </a:pPr>
                    </a:p>
                  </a:txBody>
                  <a:tcPr marL="45720" marR="45720" marT="45720" marB="45720" anchor="t" anchorCtr="0" horzOverflow="overflow"/>
                </a:tc>
                <a:tc>
                  <a:txBody>
                    <a:bodyPr/>
                    <a:lstStyle/>
                    <a:p>
                      <a:pPr algn="ctr">
                        <a:defRPr sz="1600"/>
                      </a:pPr>
                    </a:p>
                  </a:txBody>
                  <a:tcPr marL="45720" marR="45720" marT="45720" marB="45720" anchor="t" anchorCtr="0" horzOverflow="overflow"/>
                </a:tc>
                <a:tc>
                  <a:txBody>
                    <a:bodyPr/>
                    <a:lstStyle/>
                    <a:p>
                      <a:pPr algn="ctr">
                        <a:defRPr sz="1600"/>
                      </a:pPr>
                    </a:p>
                  </a:txBody>
                  <a:tcPr marL="45720" marR="45720" marT="45720" marB="45720" anchor="t" anchorCtr="0" horzOverflow="overflow"/>
                </a:tc>
                <a:tc>
                  <a:txBody>
                    <a:bodyPr/>
                    <a:lstStyle/>
                    <a:p>
                      <a:pPr algn="ctr">
                        <a:defRPr sz="1600"/>
                      </a:pPr>
                    </a:p>
                  </a:txBody>
                  <a:tcPr marL="45720" marR="45720" marT="45720" marB="45720" anchor="t" anchorCtr="0" horzOverflow="overflow"/>
                </a:tc>
              </a:tr>
              <a:tr h="513770">
                <a:tc>
                  <a:txBody>
                    <a:bodyPr/>
                    <a:lstStyle/>
                    <a:p>
                      <a:pPr algn="l">
                        <a:defRPr sz="1800"/>
                      </a:pPr>
                      <a:r>
                        <a:rPr sz="1600"/>
                        <a:t>International (IAEA, NEA, …)</a:t>
                      </a:r>
                    </a:p>
                  </a:txBody>
                  <a:tcPr marL="45720" marR="45720" marT="45720" marB="45720" anchor="t" anchorCtr="0" horzOverflow="overflow"/>
                </a:tc>
                <a:tc>
                  <a:txBody>
                    <a:bodyPr/>
                    <a:lstStyle/>
                    <a:p>
                      <a:pPr algn="ctr">
                        <a:defRPr sz="1600"/>
                      </a:pPr>
                    </a:p>
                  </a:txBody>
                  <a:tcPr marL="45720" marR="45720" marT="45720" marB="45720" anchor="t" anchorCtr="0" horzOverflow="overflow"/>
                </a:tc>
                <a:tc>
                  <a:txBody>
                    <a:bodyPr/>
                    <a:lstStyle/>
                    <a:p>
                      <a:pPr algn="ctr">
                        <a:defRPr sz="1600"/>
                      </a:pPr>
                      <a:r>
                        <a:rPr>
                          <a:latin typeface="+mn-lt"/>
                          <a:ea typeface="+mn-ea"/>
                          <a:cs typeface="+mn-cs"/>
                          <a:sym typeface="Helvetica"/>
                        </a:rPr>
                        <a:t>✓</a:t>
                      </a:r>
                    </a:p>
                  </a:txBody>
                  <a:tcPr marL="45720" marR="45720" marT="45720" marB="45720" anchor="t" anchorCtr="0" horzOverflow="overflow"/>
                </a:tc>
                <a:tc>
                  <a:txBody>
                    <a:bodyPr/>
                    <a:lstStyle/>
                    <a:p>
                      <a:pPr algn="ctr">
                        <a:defRPr sz="1600"/>
                      </a:pPr>
                      <a:r>
                        <a:rPr>
                          <a:latin typeface="+mn-lt"/>
                          <a:ea typeface="+mn-ea"/>
                          <a:cs typeface="+mn-cs"/>
                          <a:sym typeface="Helvetica"/>
                        </a:rPr>
                        <a:t>✓</a:t>
                      </a:r>
                    </a:p>
                  </a:txBody>
                  <a:tcPr marL="45720" marR="45720" marT="45720" marB="45720" anchor="t" anchorCtr="0" horzOverflow="overflow"/>
                </a:tc>
                <a:tc>
                  <a:txBody>
                    <a:bodyPr/>
                    <a:lstStyle/>
                    <a:p>
                      <a:pPr algn="ctr">
                        <a:defRPr sz="1600"/>
                      </a:pPr>
                      <a:r>
                        <a:rPr>
                          <a:latin typeface="+mn-lt"/>
                          <a:ea typeface="+mn-ea"/>
                          <a:cs typeface="+mn-cs"/>
                          <a:sym typeface="Helvetica"/>
                        </a:rPr>
                        <a:t>✓</a:t>
                      </a:r>
                    </a:p>
                  </a:txBody>
                  <a:tcPr marL="45720" marR="45720" marT="45720" marB="45720" anchor="t" anchorCtr="0" horzOverflow="overflow"/>
                </a:tc>
                <a:tc>
                  <a:txBody>
                    <a:bodyPr/>
                    <a:lstStyle/>
                    <a:p>
                      <a:pPr algn="ctr">
                        <a:defRPr sz="1600"/>
                      </a:pPr>
                      <a:r>
                        <a:rPr>
                          <a:latin typeface="+mn-lt"/>
                          <a:ea typeface="+mn-ea"/>
                          <a:cs typeface="+mn-cs"/>
                          <a:sym typeface="Helvetica"/>
                        </a:rPr>
                        <a:t>✓</a:t>
                      </a:r>
                    </a:p>
                  </a:txBody>
                  <a:tcPr marL="45720" marR="45720" marT="45720" marB="45720" anchor="t" anchorCtr="0" horzOverflow="overflow"/>
                </a:tc>
                <a:tc>
                  <a:txBody>
                    <a:bodyPr/>
                    <a:lstStyle/>
                    <a:p>
                      <a:pPr algn="ctr">
                        <a:defRPr sz="1600"/>
                      </a:pPr>
                      <a:r>
                        <a:rPr>
                          <a:latin typeface="+mn-lt"/>
                          <a:ea typeface="+mn-ea"/>
                          <a:cs typeface="+mn-cs"/>
                          <a:sym typeface="Helvetica"/>
                        </a:rPr>
                        <a:t>✓</a:t>
                      </a:r>
                    </a:p>
                  </a:txBody>
                  <a:tcPr marL="45720" marR="45720" marT="45720" marB="45720" anchor="t" anchorCtr="0" horzOverflow="overflow"/>
                </a:tc>
              </a:tr>
              <a:tr h="513770">
                <a:tc>
                  <a:txBody>
                    <a:bodyPr/>
                    <a:lstStyle/>
                    <a:p>
                      <a:pPr algn="l">
                        <a:defRPr sz="1800"/>
                      </a:pPr>
                      <a:r>
                        <a:rPr sz="1600"/>
                        <a:t>NA-22</a:t>
                      </a:r>
                    </a:p>
                  </a:txBody>
                  <a:tcPr marL="45720" marR="45720" marT="45720" marB="45720" anchor="t" anchorCtr="0" horzOverflow="overflow"/>
                </a:tc>
                <a:tc>
                  <a:txBody>
                    <a:bodyPr/>
                    <a:lstStyle/>
                    <a:p>
                      <a:pPr algn="ctr">
                        <a:defRPr sz="1600"/>
                      </a:pPr>
                      <a:r>
                        <a:rPr>
                          <a:latin typeface="+mn-lt"/>
                          <a:ea typeface="+mn-ea"/>
                          <a:cs typeface="+mn-cs"/>
                          <a:sym typeface="Helvetica"/>
                        </a:rPr>
                        <a:t>✓</a:t>
                      </a:r>
                    </a:p>
                  </a:txBody>
                  <a:tcPr marL="45720" marR="45720" marT="45720" marB="45720" anchor="t" anchorCtr="0" horzOverflow="overflow"/>
                </a:tc>
                <a:tc>
                  <a:txBody>
                    <a:bodyPr/>
                    <a:lstStyle/>
                    <a:p>
                      <a:pPr algn="ctr">
                        <a:defRPr sz="1600"/>
                      </a:pPr>
                      <a:r>
                        <a:rPr>
                          <a:latin typeface="+mn-lt"/>
                          <a:ea typeface="+mn-ea"/>
                          <a:cs typeface="+mn-cs"/>
                          <a:sym typeface="Helvetica"/>
                        </a:rPr>
                        <a:t>✓</a:t>
                      </a:r>
                    </a:p>
                  </a:txBody>
                  <a:tcPr marL="45720" marR="45720" marT="45720" marB="45720" anchor="t" anchorCtr="0" horzOverflow="overflow"/>
                </a:tc>
                <a:tc>
                  <a:txBody>
                    <a:bodyPr/>
                    <a:lstStyle/>
                    <a:p>
                      <a:pPr algn="ctr">
                        <a:defRPr sz="1600"/>
                      </a:pPr>
                    </a:p>
                  </a:txBody>
                  <a:tcPr marL="45720" marR="45720" marT="45720" marB="45720" anchor="t" anchorCtr="0" horzOverflow="overflow"/>
                </a:tc>
                <a:tc>
                  <a:txBody>
                    <a:bodyPr/>
                    <a:lstStyle/>
                    <a:p>
                      <a:pPr algn="ctr">
                        <a:defRPr sz="1600"/>
                      </a:pPr>
                      <a:r>
                        <a:rPr>
                          <a:latin typeface="+mn-lt"/>
                          <a:ea typeface="+mn-ea"/>
                          <a:cs typeface="+mn-cs"/>
                          <a:sym typeface="Helvetica"/>
                        </a:rPr>
                        <a:t>✓</a:t>
                      </a:r>
                    </a:p>
                  </a:txBody>
                  <a:tcPr marL="45720" marR="45720" marT="45720" marB="45720" anchor="t" anchorCtr="0" horzOverflow="overflow"/>
                </a:tc>
                <a:tc>
                  <a:txBody>
                    <a:bodyPr/>
                    <a:lstStyle/>
                    <a:p>
                      <a:pPr algn="ctr">
                        <a:defRPr sz="1600"/>
                      </a:pPr>
                    </a:p>
                  </a:txBody>
                  <a:tcPr marL="45720" marR="45720" marT="45720" marB="45720" anchor="t" anchorCtr="0" horzOverflow="overflow"/>
                </a:tc>
                <a:tc>
                  <a:txBody>
                    <a:bodyPr/>
                    <a:lstStyle/>
                    <a:p>
                      <a:pPr algn="ctr">
                        <a:defRPr sz="1600"/>
                      </a:pPr>
                    </a:p>
                  </a:txBody>
                  <a:tcPr marL="45720" marR="45720" marT="45720" marB="45720" anchor="t" anchorCtr="0" horzOverflow="overflow"/>
                </a:tc>
              </a:tr>
              <a:tr h="513770">
                <a:tc>
                  <a:txBody>
                    <a:bodyPr/>
                    <a:lstStyle/>
                    <a:p>
                      <a:pPr algn="l">
                        <a:defRPr sz="1800"/>
                      </a:pPr>
                      <a:r>
                        <a:rPr sz="1600"/>
                        <a:t>Naval Reactors</a:t>
                      </a:r>
                    </a:p>
                  </a:txBody>
                  <a:tcPr marL="45720" marR="45720" marT="45720" marB="45720" anchor="t" anchorCtr="0" horzOverflow="overflow"/>
                </a:tc>
                <a:tc>
                  <a:txBody>
                    <a:bodyPr/>
                    <a:lstStyle/>
                    <a:p>
                      <a:pPr algn="ctr">
                        <a:defRPr sz="1600"/>
                      </a:pPr>
                      <a:r>
                        <a:rPr>
                          <a:latin typeface="+mn-lt"/>
                          <a:ea typeface="+mn-ea"/>
                          <a:cs typeface="+mn-cs"/>
                          <a:sym typeface="Helvetica"/>
                        </a:rPr>
                        <a:t>✓</a:t>
                      </a:r>
                    </a:p>
                  </a:txBody>
                  <a:tcPr marL="45720" marR="45720" marT="45720" marB="45720" anchor="t" anchorCtr="0" horzOverflow="overflow"/>
                </a:tc>
                <a:tc>
                  <a:txBody>
                    <a:bodyPr/>
                    <a:lstStyle/>
                    <a:p>
                      <a:pPr algn="ctr">
                        <a:defRPr sz="1600"/>
                      </a:pPr>
                    </a:p>
                  </a:txBody>
                  <a:tcPr marL="45720" marR="45720" marT="45720" marB="45720" anchor="t" anchorCtr="0" horzOverflow="overflow"/>
                </a:tc>
                <a:tc>
                  <a:txBody>
                    <a:bodyPr/>
                    <a:lstStyle/>
                    <a:p>
                      <a:pPr algn="ctr">
                        <a:defRPr sz="1600"/>
                      </a:pPr>
                    </a:p>
                  </a:txBody>
                  <a:tcPr marL="45720" marR="45720" marT="45720" marB="45720" anchor="t" anchorCtr="0" horzOverflow="overflow"/>
                </a:tc>
                <a:tc>
                  <a:txBody>
                    <a:bodyPr/>
                    <a:lstStyle/>
                    <a:p>
                      <a:pPr algn="ctr">
                        <a:defRPr sz="1600"/>
                      </a:pPr>
                    </a:p>
                  </a:txBody>
                  <a:tcPr marL="45720" marR="45720" marT="45720" marB="45720" anchor="t" anchorCtr="0" horzOverflow="overflow"/>
                </a:tc>
                <a:tc>
                  <a:txBody>
                    <a:bodyPr/>
                    <a:lstStyle/>
                    <a:p>
                      <a:pPr algn="ctr">
                        <a:defRPr sz="1600"/>
                      </a:pPr>
                      <a:r>
                        <a:rPr>
                          <a:latin typeface="+mn-lt"/>
                          <a:ea typeface="+mn-ea"/>
                          <a:cs typeface="+mn-cs"/>
                          <a:sym typeface="Helvetica"/>
                        </a:rPr>
                        <a:t>✓</a:t>
                      </a:r>
                    </a:p>
                  </a:txBody>
                  <a:tcPr marL="45720" marR="45720" marT="45720" marB="45720" anchor="t" anchorCtr="0" horzOverflow="overflow"/>
                </a:tc>
                <a:tc>
                  <a:txBody>
                    <a:bodyPr/>
                    <a:lstStyle/>
                    <a:p>
                      <a:pPr algn="ctr">
                        <a:defRPr sz="1600"/>
                      </a:pPr>
                    </a:p>
                  </a:txBody>
                  <a:tcPr marL="45720" marR="45720" marT="45720" marB="45720" anchor="t" anchorCtr="0" horzOverflow="overflow"/>
                </a:tc>
              </a:tr>
              <a:tr h="513770">
                <a:tc>
                  <a:txBody>
                    <a:bodyPr/>
                    <a:lstStyle/>
                    <a:p>
                      <a:pPr algn="l">
                        <a:defRPr sz="1800"/>
                      </a:pPr>
                      <a:r>
                        <a:rPr sz="1600"/>
                        <a:t>NCSP</a:t>
                      </a:r>
                    </a:p>
                  </a:txBody>
                  <a:tcPr marL="45720" marR="45720" marT="45720" marB="45720" anchor="t" anchorCtr="0" horzOverflow="overflow"/>
                </a:tc>
                <a:tc>
                  <a:txBody>
                    <a:bodyPr/>
                    <a:lstStyle/>
                    <a:p>
                      <a:pPr algn="ctr">
                        <a:defRPr sz="1600"/>
                      </a:pPr>
                      <a:r>
                        <a:rPr>
                          <a:latin typeface="+mn-lt"/>
                          <a:ea typeface="+mn-ea"/>
                          <a:cs typeface="+mn-cs"/>
                          <a:sym typeface="Helvetica"/>
                        </a:rPr>
                        <a:t>✓</a:t>
                      </a:r>
                    </a:p>
                  </a:txBody>
                  <a:tcPr marL="45720" marR="45720" marT="45720" marB="45720" anchor="t" anchorCtr="0" horzOverflow="overflow"/>
                </a:tc>
                <a:tc>
                  <a:txBody>
                    <a:bodyPr/>
                    <a:lstStyle/>
                    <a:p>
                      <a:pPr algn="ctr">
                        <a:defRPr sz="1600"/>
                      </a:pPr>
                      <a:r>
                        <a:rPr>
                          <a:latin typeface="+mn-lt"/>
                          <a:ea typeface="+mn-ea"/>
                          <a:cs typeface="+mn-cs"/>
                          <a:sym typeface="Helvetica"/>
                        </a:rPr>
                        <a:t>✓</a:t>
                      </a:r>
                    </a:p>
                  </a:txBody>
                  <a:tcPr marL="45720" marR="45720" marT="45720" marB="45720" anchor="t" anchorCtr="0" horzOverflow="overflow"/>
                </a:tc>
                <a:tc>
                  <a:txBody>
                    <a:bodyPr/>
                    <a:lstStyle/>
                    <a:p>
                      <a:pPr algn="ctr">
                        <a:defRPr sz="1600"/>
                      </a:pPr>
                    </a:p>
                  </a:txBody>
                  <a:tcPr marL="45720" marR="45720" marT="45720" marB="45720" anchor="t" anchorCtr="0" horzOverflow="overflow"/>
                </a:tc>
                <a:tc>
                  <a:txBody>
                    <a:bodyPr/>
                    <a:lstStyle/>
                    <a:p>
                      <a:pPr algn="ctr">
                        <a:defRPr sz="1600"/>
                      </a:pPr>
                      <a:r>
                        <a:rPr>
                          <a:latin typeface="+mn-lt"/>
                          <a:ea typeface="+mn-ea"/>
                          <a:cs typeface="+mn-cs"/>
                          <a:sym typeface="Helvetica"/>
                        </a:rPr>
                        <a:t>✓</a:t>
                      </a:r>
                    </a:p>
                  </a:txBody>
                  <a:tcPr marL="45720" marR="45720" marT="45720" marB="45720" anchor="t" anchorCtr="0" horzOverflow="overflow"/>
                </a:tc>
                <a:tc>
                  <a:txBody>
                    <a:bodyPr/>
                    <a:lstStyle/>
                    <a:p>
                      <a:pPr algn="ctr">
                        <a:defRPr sz="1600"/>
                      </a:pPr>
                      <a:r>
                        <a:rPr>
                          <a:latin typeface="+mn-lt"/>
                          <a:ea typeface="+mn-ea"/>
                          <a:cs typeface="+mn-cs"/>
                          <a:sym typeface="Helvetica"/>
                        </a:rPr>
                        <a:t>✓</a:t>
                      </a:r>
                    </a:p>
                  </a:txBody>
                  <a:tcPr marL="45720" marR="45720" marT="45720" marB="45720" anchor="t" anchorCtr="0" horzOverflow="overflow"/>
                </a:tc>
                <a:tc>
                  <a:txBody>
                    <a:bodyPr/>
                    <a:lstStyle/>
                    <a:p>
                      <a:pPr algn="ctr">
                        <a:defRPr sz="1600"/>
                      </a:pPr>
                    </a:p>
                  </a:txBody>
                  <a:tcPr marL="45720" marR="45720" marT="45720" marB="45720" anchor="t" anchorCtr="0" horzOverflow="overflow"/>
                </a:tc>
              </a:tr>
              <a:tr h="513770">
                <a:tc>
                  <a:txBody>
                    <a:bodyPr/>
                    <a:lstStyle/>
                    <a:p>
                      <a:pPr algn="l">
                        <a:defRPr sz="1800"/>
                      </a:pPr>
                      <a:r>
                        <a:rPr sz="1600"/>
                        <a:t>NE</a:t>
                      </a:r>
                    </a:p>
                  </a:txBody>
                  <a:tcPr marL="45720" marR="45720" marT="45720" marB="45720" anchor="t" anchorCtr="0" horzOverflow="overflow"/>
                </a:tc>
                <a:tc>
                  <a:txBody>
                    <a:bodyPr/>
                    <a:lstStyle/>
                    <a:p>
                      <a:pPr algn="ctr">
                        <a:defRPr sz="1600"/>
                      </a:pPr>
                    </a:p>
                  </a:txBody>
                  <a:tcPr marL="45720" marR="45720" marT="45720" marB="45720" anchor="t" anchorCtr="0" horzOverflow="overflow"/>
                </a:tc>
                <a:tc>
                  <a:txBody>
                    <a:bodyPr/>
                    <a:lstStyle/>
                    <a:p>
                      <a:pPr algn="ctr">
                        <a:defRPr sz="1600"/>
                      </a:pPr>
                    </a:p>
                  </a:txBody>
                  <a:tcPr marL="45720" marR="45720" marT="45720" marB="45720" anchor="t" anchorCtr="0" horzOverflow="overflow"/>
                </a:tc>
                <a:tc>
                  <a:txBody>
                    <a:bodyPr/>
                    <a:lstStyle/>
                    <a:p>
                      <a:pPr algn="ctr">
                        <a:defRPr sz="1600"/>
                      </a:pPr>
                    </a:p>
                  </a:txBody>
                  <a:tcPr marL="45720" marR="45720" marT="45720" marB="45720" anchor="t" anchorCtr="0" horzOverflow="overflow"/>
                </a:tc>
                <a:tc>
                  <a:txBody>
                    <a:bodyPr/>
                    <a:lstStyle/>
                    <a:p>
                      <a:pPr algn="ctr">
                        <a:defRPr sz="1600"/>
                      </a:pPr>
                    </a:p>
                  </a:txBody>
                  <a:tcPr marL="45720" marR="45720" marT="45720" marB="45720" anchor="t" anchorCtr="0" horzOverflow="overflow"/>
                </a:tc>
                <a:tc>
                  <a:txBody>
                    <a:bodyPr/>
                    <a:lstStyle/>
                    <a:p>
                      <a:pPr algn="ctr">
                        <a:defRPr sz="1600"/>
                      </a:pPr>
                      <a:r>
                        <a:rPr>
                          <a:latin typeface="+mn-lt"/>
                          <a:ea typeface="+mn-ea"/>
                          <a:cs typeface="+mn-cs"/>
                          <a:sym typeface="Helvetica"/>
                        </a:rPr>
                        <a:t>✓</a:t>
                      </a:r>
                    </a:p>
                  </a:txBody>
                  <a:tcPr marL="45720" marR="45720" marT="45720" marB="45720" anchor="t" anchorCtr="0" horzOverflow="overflow"/>
                </a:tc>
                <a:tc>
                  <a:txBody>
                    <a:bodyPr/>
                    <a:lstStyle/>
                    <a:p>
                      <a:pPr algn="ctr">
                        <a:defRPr sz="1600"/>
                      </a:pPr>
                    </a:p>
                  </a:txBody>
                  <a:tcPr marL="45720" marR="45720" marT="45720" marB="45720" anchor="t" anchorCtr="0" horzOverflow="overflow"/>
                </a:tc>
              </a:tr>
              <a:tr h="513770">
                <a:tc>
                  <a:txBody>
                    <a:bodyPr/>
                    <a:lstStyle/>
                    <a:p>
                      <a:pPr algn="l">
                        <a:defRPr sz="1800"/>
                      </a:pPr>
                      <a:r>
                        <a:rPr sz="1600"/>
                        <a:t>Other  (NP, Fusion, …)</a:t>
                      </a:r>
                    </a:p>
                  </a:txBody>
                  <a:tcPr marL="45720" marR="45720" marT="45720" marB="45720" anchor="t" anchorCtr="0" horzOverflow="overflow"/>
                </a:tc>
                <a:tc>
                  <a:txBody>
                    <a:bodyPr/>
                    <a:lstStyle/>
                    <a:p>
                      <a:pPr algn="ctr">
                        <a:defRPr sz="1600"/>
                      </a:pPr>
                      <a:r>
                        <a:rPr>
                          <a:latin typeface="+mn-lt"/>
                          <a:ea typeface="+mn-ea"/>
                          <a:cs typeface="+mn-cs"/>
                          <a:sym typeface="Helvetica"/>
                        </a:rPr>
                        <a:t>✓</a:t>
                      </a:r>
                    </a:p>
                  </a:txBody>
                  <a:tcPr marL="45720" marR="45720" marT="45720" marB="45720" anchor="t" anchorCtr="0" horzOverflow="overflow"/>
                </a:tc>
                <a:tc>
                  <a:txBody>
                    <a:bodyPr/>
                    <a:lstStyle/>
                    <a:p>
                      <a:pPr algn="ctr">
                        <a:defRPr sz="1600"/>
                      </a:pPr>
                      <a:r>
                        <a:rPr>
                          <a:latin typeface="+mn-lt"/>
                          <a:ea typeface="+mn-ea"/>
                          <a:cs typeface="+mn-cs"/>
                          <a:sym typeface="Helvetica"/>
                        </a:rPr>
                        <a:t>✓</a:t>
                      </a:r>
                    </a:p>
                  </a:txBody>
                  <a:tcPr marL="45720" marR="45720" marT="45720" marB="45720" anchor="t" anchorCtr="0" horzOverflow="overflow"/>
                </a:tc>
                <a:tc>
                  <a:txBody>
                    <a:bodyPr/>
                    <a:lstStyle/>
                    <a:p>
                      <a:pPr algn="ctr">
                        <a:defRPr sz="1600"/>
                      </a:pPr>
                    </a:p>
                  </a:txBody>
                  <a:tcPr marL="45720" marR="45720" marT="45720" marB="45720" anchor="t" anchorCtr="0" horzOverflow="overflow"/>
                </a:tc>
                <a:tc>
                  <a:txBody>
                    <a:bodyPr/>
                    <a:lstStyle/>
                    <a:p>
                      <a:pPr algn="ctr">
                        <a:defRPr sz="1600"/>
                      </a:pPr>
                    </a:p>
                  </a:txBody>
                  <a:tcPr marL="45720" marR="45720" marT="45720" marB="45720" anchor="t" anchorCtr="0" horzOverflow="overflow"/>
                </a:tc>
                <a:tc>
                  <a:txBody>
                    <a:bodyPr/>
                    <a:lstStyle/>
                    <a:p>
                      <a:pPr algn="ctr">
                        <a:defRPr sz="1600"/>
                      </a:pPr>
                      <a:r>
                        <a:rPr>
                          <a:latin typeface="+mn-lt"/>
                          <a:ea typeface="+mn-ea"/>
                          <a:cs typeface="+mn-cs"/>
                          <a:sym typeface="Helvetica"/>
                        </a:rPr>
                        <a:t>✓</a:t>
                      </a:r>
                    </a:p>
                  </a:txBody>
                  <a:tcPr marL="45720" marR="45720" marT="45720" marB="45720" anchor="t" anchorCtr="0" horzOverflow="overflow"/>
                </a:tc>
                <a:tc>
                  <a:txBody>
                    <a:bodyPr/>
                    <a:lstStyle/>
                    <a:p>
                      <a:pPr algn="ctr">
                        <a:defRPr sz="1600"/>
                      </a:pPr>
                    </a:p>
                  </a:txBody>
                  <a:tcPr marL="45720" marR="45720" marT="45720" marB="45720" anchor="t" anchorCtr="0" horzOverflow="overflow"/>
                </a:tc>
              </a:tr>
              <a:tr h="513770">
                <a:tc>
                  <a:txBody>
                    <a:bodyPr/>
                    <a:lstStyle/>
                    <a:p>
                      <a:pPr algn="l">
                        <a:defRPr sz="1800"/>
                      </a:pPr>
                      <a:r>
                        <a:rPr sz="1600"/>
                        <a:t>Stockpile</a:t>
                      </a:r>
                    </a:p>
                  </a:txBody>
                  <a:tcPr marL="45720" marR="45720" marT="45720" marB="45720" anchor="t" anchorCtr="0" horzOverflow="overflow"/>
                </a:tc>
                <a:tc>
                  <a:txBody>
                    <a:bodyPr/>
                    <a:lstStyle/>
                    <a:p>
                      <a:pPr algn="ctr">
                        <a:defRPr sz="1600"/>
                      </a:pPr>
                      <a:r>
                        <a:rPr>
                          <a:latin typeface="+mn-lt"/>
                          <a:ea typeface="+mn-ea"/>
                          <a:cs typeface="+mn-cs"/>
                          <a:sym typeface="Helvetica"/>
                        </a:rPr>
                        <a:t>✓</a:t>
                      </a:r>
                    </a:p>
                  </a:txBody>
                  <a:tcPr marL="45720" marR="45720" marT="45720" marB="45720" anchor="t" anchorCtr="0" horzOverflow="overflow"/>
                </a:tc>
                <a:tc>
                  <a:txBody>
                    <a:bodyPr/>
                    <a:lstStyle/>
                    <a:p>
                      <a:pPr algn="ctr">
                        <a:defRPr sz="1600"/>
                      </a:pPr>
                      <a:r>
                        <a:rPr>
                          <a:latin typeface="+mn-lt"/>
                          <a:ea typeface="+mn-ea"/>
                          <a:cs typeface="+mn-cs"/>
                          <a:sym typeface="Helvetica"/>
                        </a:rPr>
                        <a:t>✓</a:t>
                      </a:r>
                    </a:p>
                  </a:txBody>
                  <a:tcPr marL="45720" marR="45720" marT="45720" marB="45720" anchor="t" anchorCtr="0" horzOverflow="overflow"/>
                </a:tc>
                <a:tc>
                  <a:txBody>
                    <a:bodyPr/>
                    <a:lstStyle/>
                    <a:p>
                      <a:pPr algn="ctr">
                        <a:defRPr sz="1600"/>
                      </a:pPr>
                    </a:p>
                  </a:txBody>
                  <a:tcPr marL="45720" marR="45720" marT="45720" marB="45720" anchor="t" anchorCtr="0" horzOverflow="overflow"/>
                </a:tc>
                <a:tc>
                  <a:txBody>
                    <a:bodyPr/>
                    <a:lstStyle/>
                    <a:p>
                      <a:pPr algn="ctr">
                        <a:defRPr sz="1600"/>
                      </a:pPr>
                      <a:r>
                        <a:rPr>
                          <a:latin typeface="+mn-lt"/>
                          <a:ea typeface="+mn-ea"/>
                          <a:cs typeface="+mn-cs"/>
                          <a:sym typeface="Helvetica"/>
                        </a:rPr>
                        <a:t>✓</a:t>
                      </a:r>
                    </a:p>
                  </a:txBody>
                  <a:tcPr marL="45720" marR="45720" marT="45720" marB="45720" anchor="t" anchorCtr="0" horzOverflow="overflow"/>
                </a:tc>
                <a:tc>
                  <a:txBody>
                    <a:bodyPr/>
                    <a:lstStyle/>
                    <a:p>
                      <a:pPr algn="ctr">
                        <a:defRPr sz="1600"/>
                      </a:pPr>
                      <a:r>
                        <a:rPr>
                          <a:latin typeface="+mn-lt"/>
                          <a:ea typeface="+mn-ea"/>
                          <a:cs typeface="+mn-cs"/>
                          <a:sym typeface="Helvetica"/>
                        </a:rPr>
                        <a:t>✓</a:t>
                      </a:r>
                    </a:p>
                  </a:txBody>
                  <a:tcPr marL="45720" marR="45720" marT="45720" marB="45720" anchor="t" anchorCtr="0" horzOverflow="overflow"/>
                </a:tc>
                <a:tc>
                  <a:txBody>
                    <a:bodyPr/>
                    <a:lstStyle/>
                    <a:p>
                      <a:pPr algn="ctr">
                        <a:defRPr sz="1600"/>
                      </a:pPr>
                      <a:r>
                        <a:rPr>
                          <a:latin typeface="+mn-lt"/>
                          <a:ea typeface="+mn-ea"/>
                          <a:cs typeface="+mn-cs"/>
                          <a:sym typeface="Helvetica"/>
                        </a:rPr>
                        <a:t>✓</a:t>
                      </a:r>
                    </a:p>
                  </a:txBody>
                  <a:tcPr marL="45720" marR="45720" marT="45720" marB="45720" anchor="t" anchorCtr="0" horzOverflow="overflow"/>
                </a:tc>
              </a:tr>
              <a:tr h="513770">
                <a:tc>
                  <a:txBody>
                    <a:bodyPr/>
                    <a:lstStyle/>
                    <a:p>
                      <a:pPr algn="l">
                        <a:defRPr sz="1800"/>
                      </a:pPr>
                      <a:r>
                        <a:rPr sz="1600"/>
                        <a:t>USNDP</a:t>
                      </a:r>
                    </a:p>
                  </a:txBody>
                  <a:tcPr marL="45720" marR="45720" marT="45720" marB="45720" anchor="t" anchorCtr="0" horzOverflow="overflow"/>
                </a:tc>
                <a:tc>
                  <a:txBody>
                    <a:bodyPr/>
                    <a:lstStyle/>
                    <a:p>
                      <a:pPr algn="ctr">
                        <a:defRPr sz="1600"/>
                      </a:pPr>
                      <a:r>
                        <a:rPr>
                          <a:latin typeface="+mn-lt"/>
                          <a:ea typeface="+mn-ea"/>
                          <a:cs typeface="+mn-cs"/>
                          <a:sym typeface="Helvetica"/>
                        </a:rPr>
                        <a:t>✓</a:t>
                      </a:r>
                    </a:p>
                  </a:txBody>
                  <a:tcPr marL="45720" marR="45720" marT="45720" marB="45720" anchor="t" anchorCtr="0" horzOverflow="overflow"/>
                </a:tc>
                <a:tc>
                  <a:txBody>
                    <a:bodyPr/>
                    <a:lstStyle/>
                    <a:p>
                      <a:pPr algn="ctr">
                        <a:defRPr sz="1600"/>
                      </a:pPr>
                      <a:r>
                        <a:rPr>
                          <a:latin typeface="+mn-lt"/>
                          <a:ea typeface="+mn-ea"/>
                          <a:cs typeface="+mn-cs"/>
                          <a:sym typeface="Helvetica"/>
                        </a:rPr>
                        <a:t>✓</a:t>
                      </a:r>
                    </a:p>
                  </a:txBody>
                  <a:tcPr marL="45720" marR="45720" marT="45720" marB="45720" anchor="t" anchorCtr="0" horzOverflow="overflow"/>
                </a:tc>
                <a:tc>
                  <a:txBody>
                    <a:bodyPr/>
                    <a:lstStyle/>
                    <a:p>
                      <a:pPr algn="ctr">
                        <a:defRPr sz="1600"/>
                      </a:pPr>
                      <a:r>
                        <a:rPr>
                          <a:latin typeface="+mn-lt"/>
                          <a:ea typeface="+mn-ea"/>
                          <a:cs typeface="+mn-cs"/>
                          <a:sym typeface="Helvetica"/>
                        </a:rPr>
                        <a:t>✓</a:t>
                      </a:r>
                    </a:p>
                  </a:txBody>
                  <a:tcPr marL="45720" marR="45720" marT="45720" marB="45720" anchor="t" anchorCtr="0" horzOverflow="overflow"/>
                </a:tc>
                <a:tc>
                  <a:txBody>
                    <a:bodyPr/>
                    <a:lstStyle/>
                    <a:p>
                      <a:pPr algn="ctr">
                        <a:defRPr sz="1600"/>
                      </a:pPr>
                      <a:r>
                        <a:rPr>
                          <a:latin typeface="+mn-lt"/>
                          <a:ea typeface="+mn-ea"/>
                          <a:cs typeface="+mn-cs"/>
                          <a:sym typeface="Helvetica"/>
                        </a:rPr>
                        <a:t>✓</a:t>
                      </a:r>
                    </a:p>
                  </a:txBody>
                  <a:tcPr marL="45720" marR="45720" marT="45720" marB="45720" anchor="t" anchorCtr="0" horzOverflow="overflow"/>
                </a:tc>
                <a:tc>
                  <a:txBody>
                    <a:bodyPr/>
                    <a:lstStyle/>
                    <a:p>
                      <a:pPr algn="ctr">
                        <a:defRPr sz="1600"/>
                      </a:pPr>
                      <a:r>
                        <a:rPr>
                          <a:latin typeface="+mn-lt"/>
                          <a:ea typeface="+mn-ea"/>
                          <a:cs typeface="+mn-cs"/>
                          <a:sym typeface="Helvetica"/>
                        </a:rPr>
                        <a:t>✓</a:t>
                      </a:r>
                    </a:p>
                  </a:txBody>
                  <a:tcPr marL="45720" marR="45720" marT="45720" marB="45720" anchor="t" anchorCtr="0" horzOverflow="overflow"/>
                </a:tc>
                <a:tc>
                  <a:txBody>
                    <a:bodyPr/>
                    <a:lstStyle/>
                    <a:p>
                      <a:pPr algn="ctr">
                        <a:defRPr sz="1600"/>
                      </a:pPr>
                      <a:r>
                        <a:rPr>
                          <a:latin typeface="+mn-lt"/>
                          <a:ea typeface="+mn-ea"/>
                          <a:cs typeface="+mn-cs"/>
                          <a:sym typeface="Helvetica"/>
                        </a:rPr>
                        <a:t>✓</a:t>
                      </a:r>
                    </a:p>
                  </a:txBody>
                  <a:tcPr marL="45720" marR="45720" marT="45720" marB="45720" anchor="t" anchorCtr="0" horzOverflow="overflow"/>
                </a:tc>
              </a:tr>
            </a:tbl>
          </a:graphicData>
        </a:graphic>
      </p:graphicFrame>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graphicFrame>
        <p:nvGraphicFramePr>
          <p:cNvPr id="220" name="Table 220"/>
          <p:cNvGraphicFramePr/>
          <p:nvPr/>
        </p:nvGraphicFramePr>
        <p:xfrm>
          <a:off x="457200" y="2307619"/>
          <a:ext cx="8229600" cy="192287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371600"/>
                <a:gridCol w="1371600"/>
                <a:gridCol w="1371600"/>
                <a:gridCol w="1371600"/>
                <a:gridCol w="1371600"/>
                <a:gridCol w="1371600"/>
              </a:tblGrid>
              <a:tr h="1922876">
                <a:tc>
                  <a:txBody>
                    <a:bodyPr/>
                    <a:lstStyle/>
                    <a:p>
                      <a:pPr algn="ctr">
                        <a:defRPr b="1" sz="1600">
                          <a:solidFill>
                            <a:srgbClr val="FFFFFF"/>
                          </a:solidFill>
                        </a:defRPr>
                      </a:pPr>
                      <a:r>
                        <a:t>Measurement</a:t>
                      </a:r>
                    </a:p>
                    <a:p>
                      <a:pPr algn="ctr">
                        <a:defRPr b="1" sz="1600">
                          <a:solidFill>
                            <a:srgbClr val="FFFFFF"/>
                          </a:solidFill>
                        </a:defRPr>
                      </a:pPr>
                    </a:p>
                  </a:txBody>
                  <a:tcPr marL="45720" marR="45720" marT="45720" marB="45720" anchor="t" anchorCtr="0" horzOverflow="overflow">
                    <a:lnB w="38100">
                      <a:solidFill>
                        <a:srgbClr val="FFFFFF"/>
                      </a:solidFill>
                    </a:lnB>
                    <a:solidFill>
                      <a:schemeClr val="accent1"/>
                    </a:solidFill>
                  </a:tcPr>
                </a:tc>
                <a:tc>
                  <a:txBody>
                    <a:bodyPr/>
                    <a:lstStyle/>
                    <a:p>
                      <a:pPr algn="ctr">
                        <a:defRPr sz="1800"/>
                      </a:pPr>
                      <a:r>
                        <a:rPr b="1" sz="1600">
                          <a:solidFill>
                            <a:srgbClr val="FFFFFF"/>
                          </a:solidFill>
                        </a:rPr>
                        <a:t>Theory</a:t>
                      </a:r>
                    </a:p>
                  </a:txBody>
                  <a:tcPr marL="45720" marR="45720" marT="45720" marB="45720" anchor="t" anchorCtr="0" horzOverflow="overflow">
                    <a:lnB w="38100">
                      <a:solidFill>
                        <a:srgbClr val="FFFFFF"/>
                      </a:solidFill>
                    </a:lnB>
                    <a:solidFill>
                      <a:schemeClr val="accent1"/>
                    </a:solidFill>
                  </a:tcPr>
                </a:tc>
                <a:tc>
                  <a:txBody>
                    <a:bodyPr/>
                    <a:lstStyle/>
                    <a:p>
                      <a:pPr algn="ctr">
                        <a:defRPr sz="1800"/>
                      </a:pPr>
                      <a:r>
                        <a:rPr b="1" sz="1600">
                          <a:solidFill>
                            <a:srgbClr val="FFFFFF"/>
                          </a:solidFill>
                        </a:rPr>
                        <a:t>Compilation</a:t>
                      </a:r>
                    </a:p>
                  </a:txBody>
                  <a:tcPr marL="45720" marR="45720" marT="45720" marB="45720" anchor="t" anchorCtr="0" horzOverflow="overflow">
                    <a:lnB w="38100">
                      <a:solidFill>
                        <a:srgbClr val="FFFFFF"/>
                      </a:solidFill>
                    </a:lnB>
                    <a:solidFill>
                      <a:schemeClr val="accent1"/>
                    </a:solidFill>
                  </a:tcPr>
                </a:tc>
                <a:tc>
                  <a:txBody>
                    <a:bodyPr/>
                    <a:lstStyle/>
                    <a:p>
                      <a:pPr algn="ctr">
                        <a:defRPr sz="1800"/>
                      </a:pPr>
                      <a:r>
                        <a:rPr b="1" sz="1600">
                          <a:solidFill>
                            <a:srgbClr val="FFFFFF"/>
                          </a:solidFill>
                        </a:rPr>
                        <a:t>Evaluation</a:t>
                      </a:r>
                    </a:p>
                  </a:txBody>
                  <a:tcPr marL="45720" marR="45720" marT="45720" marB="45720" anchor="t" anchorCtr="0" horzOverflow="overflow">
                    <a:lnB w="38100">
                      <a:solidFill>
                        <a:srgbClr val="FFFFFF"/>
                      </a:solidFill>
                    </a:lnB>
                    <a:solidFill>
                      <a:schemeClr val="accent1"/>
                    </a:solidFill>
                  </a:tcPr>
                </a:tc>
                <a:tc>
                  <a:txBody>
                    <a:bodyPr/>
                    <a:lstStyle/>
                    <a:p>
                      <a:pPr algn="ctr">
                        <a:defRPr sz="1800"/>
                      </a:pPr>
                      <a:r>
                        <a:rPr b="1" sz="1600">
                          <a:solidFill>
                            <a:srgbClr val="FFFFFF"/>
                          </a:solidFill>
                        </a:rPr>
                        <a:t>QA (V&amp;V, IE)</a:t>
                      </a:r>
                    </a:p>
                  </a:txBody>
                  <a:tcPr marL="45720" marR="45720" marT="45720" marB="45720" anchor="t" anchorCtr="0" horzOverflow="overflow">
                    <a:lnB w="38100">
                      <a:solidFill>
                        <a:srgbClr val="FFFFFF"/>
                      </a:solidFill>
                    </a:lnB>
                    <a:solidFill>
                      <a:schemeClr val="accent1"/>
                    </a:solidFill>
                  </a:tcPr>
                </a:tc>
                <a:tc>
                  <a:txBody>
                    <a:bodyPr/>
                    <a:lstStyle/>
                    <a:p>
                      <a:pPr algn="ctr">
                        <a:defRPr sz="1800"/>
                      </a:pPr>
                      <a:r>
                        <a:rPr b="1" sz="1600">
                          <a:solidFill>
                            <a:srgbClr val="FFFFFF"/>
                          </a:solidFill>
                        </a:rPr>
                        <a:t>Infrastructure (Gforge, etc.)</a:t>
                      </a:r>
                    </a:p>
                  </a:txBody>
                  <a:tcPr marL="45720" marR="45720" marT="45720" marB="45720" anchor="t" anchorCtr="0" horzOverflow="overflow">
                    <a:lnB w="38100">
                      <a:solidFill>
                        <a:srgbClr val="FFFFFF"/>
                      </a:solidFill>
                    </a:lnB>
                    <a:solidFill>
                      <a:schemeClr val="accent1"/>
                    </a:solidFill>
                  </a:tcPr>
                </a:tc>
              </a:tr>
            </a:tbl>
          </a:graphicData>
        </a:graphic>
      </p:graphicFrame>
      <p:pic>
        <p:nvPicPr>
          <p:cNvPr id="221" name="image8.jpg"/>
          <p:cNvPicPr>
            <a:picLocks noChangeAspect="1"/>
          </p:cNvPicPr>
          <p:nvPr/>
        </p:nvPicPr>
        <p:blipFill>
          <a:blip r:embed="rId2">
            <a:extLst/>
          </a:blip>
          <a:stretch>
            <a:fillRect/>
          </a:stretch>
        </p:blipFill>
        <p:spPr>
          <a:xfrm>
            <a:off x="580098" y="2925497"/>
            <a:ext cx="1154934" cy="1101189"/>
          </a:xfrm>
          <a:prstGeom prst="rect">
            <a:avLst/>
          </a:prstGeom>
          <a:ln w="12700">
            <a:miter lim="400000"/>
          </a:ln>
        </p:spPr>
      </p:pic>
      <p:pic>
        <p:nvPicPr>
          <p:cNvPr id="222" name="image9.png"/>
          <p:cNvPicPr>
            <a:picLocks noChangeAspect="1"/>
          </p:cNvPicPr>
          <p:nvPr/>
        </p:nvPicPr>
        <p:blipFill>
          <a:blip r:embed="rId3">
            <a:extLst/>
          </a:blip>
          <a:stretch>
            <a:fillRect/>
          </a:stretch>
        </p:blipFill>
        <p:spPr>
          <a:xfrm>
            <a:off x="7497158" y="2948871"/>
            <a:ext cx="1039886" cy="1077815"/>
          </a:xfrm>
          <a:prstGeom prst="rect">
            <a:avLst/>
          </a:prstGeom>
          <a:ln w="12700">
            <a:miter lim="400000"/>
          </a:ln>
        </p:spPr>
      </p:pic>
      <p:grpSp>
        <p:nvGrpSpPr>
          <p:cNvPr id="225" name="Group 225" descr="CIELO-Iron-4.pdf"/>
          <p:cNvGrpSpPr/>
          <p:nvPr/>
        </p:nvGrpSpPr>
        <p:grpSpPr>
          <a:xfrm>
            <a:off x="4658914" y="2948871"/>
            <a:ext cx="1194120" cy="1077815"/>
            <a:chOff x="0" y="0"/>
            <a:chExt cx="1194118" cy="1077813"/>
          </a:xfrm>
        </p:grpSpPr>
        <p:sp>
          <p:nvSpPr>
            <p:cNvPr id="223" name="Shape 223"/>
            <p:cNvSpPr/>
            <p:nvPr/>
          </p:nvSpPr>
          <p:spPr>
            <a:xfrm>
              <a:off x="0" y="0"/>
              <a:ext cx="1194119" cy="1077814"/>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224" name="image10.pdf"/>
            <p:cNvPicPr>
              <a:picLocks noChangeAspect="1"/>
            </p:cNvPicPr>
            <p:nvPr/>
          </p:nvPicPr>
          <p:blipFill>
            <a:blip r:embed="rId4">
              <a:extLst/>
            </a:blip>
            <a:stretch>
              <a:fillRect/>
            </a:stretch>
          </p:blipFill>
          <p:spPr>
            <a:xfrm>
              <a:off x="0" y="0"/>
              <a:ext cx="1194119" cy="1077814"/>
            </a:xfrm>
            <a:prstGeom prst="rect">
              <a:avLst/>
            </a:prstGeom>
            <a:ln w="12700" cap="flat">
              <a:noFill/>
              <a:miter lim="400000"/>
            </a:ln>
            <a:effectLst/>
          </p:spPr>
        </p:pic>
      </p:grpSp>
      <p:pic>
        <p:nvPicPr>
          <p:cNvPr id="226" name="image11.png"/>
          <p:cNvPicPr>
            <a:picLocks noChangeAspect="1"/>
          </p:cNvPicPr>
          <p:nvPr/>
        </p:nvPicPr>
        <p:blipFill>
          <a:blip r:embed="rId5">
            <a:extLst/>
          </a:blip>
          <a:srcRect l="0" t="0" r="0" b="25123"/>
          <a:stretch>
            <a:fillRect/>
          </a:stretch>
        </p:blipFill>
        <p:spPr>
          <a:xfrm>
            <a:off x="3376219" y="2942559"/>
            <a:ext cx="999035" cy="1084127"/>
          </a:xfrm>
          <a:prstGeom prst="rect">
            <a:avLst/>
          </a:prstGeom>
          <a:ln w="12700">
            <a:miter lim="400000"/>
          </a:ln>
        </p:spPr>
      </p:pic>
      <p:pic>
        <p:nvPicPr>
          <p:cNvPr id="227" name="image12.png"/>
          <p:cNvPicPr>
            <a:picLocks noChangeAspect="1"/>
          </p:cNvPicPr>
          <p:nvPr/>
        </p:nvPicPr>
        <p:blipFill>
          <a:blip r:embed="rId6">
            <a:extLst/>
          </a:blip>
          <a:stretch>
            <a:fillRect/>
          </a:stretch>
        </p:blipFill>
        <p:spPr>
          <a:xfrm>
            <a:off x="6024669" y="2948871"/>
            <a:ext cx="1171731" cy="1085606"/>
          </a:xfrm>
          <a:prstGeom prst="rect">
            <a:avLst/>
          </a:prstGeom>
          <a:ln w="12700">
            <a:miter lim="400000"/>
          </a:ln>
        </p:spPr>
      </p:pic>
      <p:grpSp>
        <p:nvGrpSpPr>
          <p:cNvPr id="230" name="Group 230"/>
          <p:cNvGrpSpPr/>
          <p:nvPr/>
        </p:nvGrpSpPr>
        <p:grpSpPr>
          <a:xfrm>
            <a:off x="1996232" y="2929136"/>
            <a:ext cx="1045766" cy="1114426"/>
            <a:chOff x="0" y="0"/>
            <a:chExt cx="1045765" cy="1114425"/>
          </a:xfrm>
        </p:grpSpPr>
        <p:pic>
          <p:nvPicPr>
            <p:cNvPr id="228" name="image13.png"/>
            <p:cNvPicPr>
              <a:picLocks noChangeAspect="1"/>
            </p:cNvPicPr>
            <p:nvPr/>
          </p:nvPicPr>
          <p:blipFill>
            <a:blip r:embed="rId7">
              <a:extLst/>
            </a:blip>
            <a:srcRect l="25108" t="0" r="21211" b="5708"/>
            <a:stretch>
              <a:fillRect/>
            </a:stretch>
          </p:blipFill>
          <p:spPr>
            <a:xfrm>
              <a:off x="0" y="-1"/>
              <a:ext cx="1045766" cy="11144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48" y="0"/>
                  </a:moveTo>
                  <a:cubicBezTo>
                    <a:pt x="513" y="0"/>
                    <a:pt x="0" y="439"/>
                    <a:pt x="0" y="985"/>
                  </a:cubicBezTo>
                  <a:lnTo>
                    <a:pt x="0" y="20615"/>
                  </a:lnTo>
                  <a:cubicBezTo>
                    <a:pt x="0" y="21161"/>
                    <a:pt x="513" y="21600"/>
                    <a:pt x="1148" y="21600"/>
                  </a:cubicBezTo>
                  <a:lnTo>
                    <a:pt x="20452" y="21600"/>
                  </a:lnTo>
                  <a:cubicBezTo>
                    <a:pt x="21087" y="21600"/>
                    <a:pt x="21600" y="21161"/>
                    <a:pt x="21600" y="20615"/>
                  </a:cubicBezTo>
                  <a:lnTo>
                    <a:pt x="21600" y="985"/>
                  </a:lnTo>
                  <a:cubicBezTo>
                    <a:pt x="21600" y="439"/>
                    <a:pt x="21087" y="0"/>
                    <a:pt x="20452" y="0"/>
                  </a:cubicBezTo>
                  <a:lnTo>
                    <a:pt x="1148" y="0"/>
                  </a:lnTo>
                  <a:close/>
                </a:path>
              </a:pathLst>
            </a:custGeom>
            <a:ln w="12700" cap="flat">
              <a:noFill/>
              <a:miter lim="400000"/>
            </a:ln>
            <a:effectLst/>
          </p:spPr>
        </p:pic>
        <p:sp>
          <p:nvSpPr>
            <p:cNvPr id="229" name="Shape 229"/>
            <p:cNvSpPr/>
            <p:nvPr/>
          </p:nvSpPr>
          <p:spPr>
            <a:xfrm>
              <a:off x="546912" y="19314"/>
              <a:ext cx="456918" cy="2365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5716" tIns="35716" rIns="35716" bIns="35716" numCol="1" anchor="ctr">
              <a:spAutoFit/>
            </a:bodyPr>
            <a:lstStyle>
              <a:lvl1pPr>
                <a:defRPr b="1" sz="1100">
                  <a:solidFill>
                    <a:srgbClr val="FBD563"/>
                  </a:solidFill>
                  <a:latin typeface="+mn-lt"/>
                  <a:ea typeface="+mn-ea"/>
                  <a:cs typeface="+mn-cs"/>
                  <a:sym typeface="Helvetica"/>
                </a:defRPr>
              </a:lvl1pPr>
            </a:lstStyle>
            <a:p>
              <a:pPr/>
              <a:r>
                <a:t>Freya</a:t>
              </a:r>
            </a:p>
          </p:txBody>
        </p:sp>
      </p:gr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