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498197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58244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4811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3691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5329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50104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756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94638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7590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093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2400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0F5A582-DC4B-4782-B849-CD031B095596}" type="datetimeFigureOut">
              <a:rPr lang="en-CA" smtClean="0"/>
              <a:pPr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14896B72-501D-43AB-9B9C-066C7852BF5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67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JAVA-GAMUT and </a:t>
            </a:r>
            <a:r>
              <a:rPr lang="en-CA" dirty="0" err="1" smtClean="0"/>
              <a:t>V.AveLib</a:t>
            </a:r>
            <a:r>
              <a:rPr lang="en-CA" dirty="0" smtClean="0"/>
              <a:t> Update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Michael Birch and </a:t>
            </a:r>
            <a:r>
              <a:rPr lang="en-CA" dirty="0" err="1" smtClean="0"/>
              <a:t>Balraj</a:t>
            </a:r>
            <a:r>
              <a:rPr lang="en-CA" dirty="0" smtClean="0"/>
              <a:t> Singh</a:t>
            </a:r>
          </a:p>
          <a:p>
            <a:r>
              <a:rPr lang="en-CA" dirty="0" smtClean="0"/>
              <a:t>McMaster University</a:t>
            </a:r>
          </a:p>
          <a:p>
            <a:pPr algn="ctr"/>
            <a:r>
              <a:rPr lang="en-CA" dirty="0" smtClean="0"/>
              <a:t>US-NDP, BNL</a:t>
            </a:r>
          </a:p>
          <a:p>
            <a:pPr algn="ctr"/>
            <a:r>
              <a:rPr lang="en-CA" dirty="0" smtClean="0"/>
              <a:t>Nov 4-6,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9437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A necessary and important feature in ENSDF </a:t>
            </a:r>
            <a:r>
              <a:rPr lang="en-CA" dirty="0" smtClean="0"/>
              <a:t>evaluations </a:t>
            </a:r>
            <a:r>
              <a:rPr lang="en-CA" dirty="0"/>
              <a:t>is to produce a set of recommended values of gamma-ray </a:t>
            </a:r>
            <a:r>
              <a:rPr lang="en-CA" dirty="0" smtClean="0"/>
              <a:t>energies and intensities (or relative branching ratios) for </a:t>
            </a:r>
            <a:r>
              <a:rPr lang="en-CA" dirty="0"/>
              <a:t>a nuclide.  </a:t>
            </a:r>
            <a:r>
              <a:rPr lang="en-CA" dirty="0" smtClean="0"/>
              <a:t>These </a:t>
            </a:r>
            <a:r>
              <a:rPr lang="en-CA" dirty="0"/>
              <a:t>data are useful in a variety of </a:t>
            </a:r>
            <a:r>
              <a:rPr lang="en-CA" dirty="0" smtClean="0"/>
              <a:t>fields.</a:t>
            </a:r>
          </a:p>
          <a:p>
            <a:r>
              <a:rPr lang="en-CA" dirty="0"/>
              <a:t>Involves </a:t>
            </a:r>
            <a:r>
              <a:rPr lang="en-CA" dirty="0" smtClean="0"/>
              <a:t>consideration of gamma-ray data </a:t>
            </a:r>
            <a:r>
              <a:rPr lang="en-CA" dirty="0"/>
              <a:t>from different experiments involving radioactive decays and nuclear reactions</a:t>
            </a:r>
          </a:p>
          <a:p>
            <a:r>
              <a:rPr lang="en-CA" dirty="0" smtClean="0"/>
              <a:t>Current approach for evaluating data for Adopted datasets:</a:t>
            </a:r>
          </a:p>
          <a:p>
            <a:pPr lvl="1"/>
            <a:r>
              <a:rPr lang="en-CA" dirty="0" smtClean="0"/>
              <a:t>“Gamma-by-gamma”: </a:t>
            </a:r>
            <a:r>
              <a:rPr lang="en-CA" dirty="0"/>
              <a:t>Manually take the weighted average of selected set of measurements for each gamma-ray that has been observed</a:t>
            </a:r>
          </a:p>
          <a:p>
            <a:pPr lvl="1"/>
            <a:r>
              <a:rPr lang="en-CA" dirty="0"/>
              <a:t>Disadvantages:</a:t>
            </a:r>
          </a:p>
          <a:p>
            <a:pPr lvl="2"/>
            <a:r>
              <a:rPr lang="en-CA" dirty="0"/>
              <a:t>Labour intensive, time consuming</a:t>
            </a:r>
          </a:p>
          <a:p>
            <a:pPr lvl="2"/>
            <a:r>
              <a:rPr lang="en-CA" dirty="0"/>
              <a:t>Does not account for inconsistencies in energy and efficiency calibrations between </a:t>
            </a:r>
            <a:r>
              <a:rPr lang="en-CA" dirty="0" smtClean="0"/>
              <a:t>experiments</a:t>
            </a:r>
            <a:endParaRPr lang="en-CA" dirty="0"/>
          </a:p>
          <a:p>
            <a:pPr lvl="2"/>
            <a:r>
              <a:rPr lang="en-CA" dirty="0"/>
              <a:t>Possible non-uniformity in handling of data by different evaluators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1928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 – GAMUT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The GAMUT code</a:t>
            </a:r>
          </a:p>
          <a:p>
            <a:pPr lvl="1"/>
            <a:r>
              <a:rPr lang="en-CA" sz="2000" dirty="0" smtClean="0"/>
              <a:t>Originally ~1983 developed by Richard B. Firestone (LBNL)</a:t>
            </a:r>
          </a:p>
          <a:p>
            <a:pPr lvl="1"/>
            <a:r>
              <a:rPr lang="en-CA" sz="2000" dirty="0" smtClean="0"/>
              <a:t>Implemented a least-squares gamma-ray fitting procedure for evaluation purposes; also gamma-ray intensity procedure from </a:t>
            </a:r>
            <a:r>
              <a:rPr lang="en-CA" sz="2000" dirty="0" err="1" smtClean="0"/>
              <a:t>Tepel</a:t>
            </a:r>
            <a:r>
              <a:rPr lang="en-CA" sz="2000" dirty="0" smtClean="0"/>
              <a:t> and </a:t>
            </a:r>
            <a:r>
              <a:rPr lang="en-CA" sz="2000" dirty="0" err="1" smtClean="0"/>
              <a:t>Lederer</a:t>
            </a:r>
            <a:r>
              <a:rPr lang="en-CA" sz="2000" dirty="0" smtClean="0"/>
              <a:t> </a:t>
            </a:r>
            <a:r>
              <a:rPr lang="fr-FR" sz="2000" dirty="0"/>
              <a:t>[</a:t>
            </a:r>
            <a:r>
              <a:rPr lang="fr-FR" sz="2000" dirty="0" smtClean="0"/>
              <a:t>IAEA report INDC(NDS)-115/NE, 1980; </a:t>
            </a:r>
            <a:r>
              <a:rPr lang="fr-FR" sz="2000" dirty="0" err="1" smtClean="0"/>
              <a:t>Priv</a:t>
            </a:r>
            <a:r>
              <a:rPr lang="fr-FR" sz="2000" dirty="0" smtClean="0"/>
              <a:t>. </a:t>
            </a:r>
            <a:r>
              <a:rPr lang="fr-FR" sz="2000" dirty="0" err="1" smtClean="0"/>
              <a:t>Comm</a:t>
            </a:r>
            <a:r>
              <a:rPr lang="fr-FR" sz="2000" dirty="0" smtClean="0"/>
              <a:t>.</a:t>
            </a:r>
            <a:r>
              <a:rPr lang="fr-FR" sz="2000" dirty="0"/>
              <a:t>]</a:t>
            </a:r>
            <a:endParaRPr lang="en-CA" sz="2000" dirty="0" smtClean="0"/>
          </a:p>
          <a:p>
            <a:pPr lvl="1"/>
            <a:r>
              <a:rPr lang="en-CA" sz="2000" dirty="0" smtClean="0"/>
              <a:t>Automated evaluation process; flagged outliers; adjusted uncertainties in an iterative manner until acceptable reduced </a:t>
            </a:r>
            <a:r>
              <a:rPr lang="el-GR" sz="2000" dirty="0" smtClean="0"/>
              <a:t>χ</a:t>
            </a:r>
            <a:r>
              <a:rPr lang="en-US" sz="2000" dirty="0" smtClean="0"/>
              <a:t>2 reached.</a:t>
            </a:r>
            <a:endParaRPr lang="en-CA" sz="2000" dirty="0" smtClean="0"/>
          </a:p>
          <a:p>
            <a:pPr lvl="1"/>
            <a:r>
              <a:rPr lang="en-CA" sz="2000" dirty="0" smtClean="0"/>
              <a:t>Helped correct calibration inconsistencies between experiments</a:t>
            </a:r>
          </a:p>
          <a:p>
            <a:pPr lvl="1"/>
            <a:r>
              <a:rPr lang="en-CA" sz="2000" dirty="0" smtClean="0"/>
              <a:t>Major drawback: Dated code, no longer supported</a:t>
            </a:r>
          </a:p>
        </p:txBody>
      </p:sp>
    </p:spTree>
    <p:extLst>
      <p:ext uri="{BB962C8B-B14F-4D97-AF65-F5344CB8AC3E}">
        <p14:creationId xmlns:p14="http://schemas.microsoft.com/office/powerpoint/2010/main" xmlns="" val="31659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Proposed Programme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948928" cy="4351337"/>
          </a:xfrm>
        </p:spPr>
        <p:txBody>
          <a:bodyPr>
            <a:normAutofit/>
          </a:bodyPr>
          <a:lstStyle/>
          <a:p>
            <a:r>
              <a:rPr lang="en-CA" sz="2400" dirty="0" smtClean="0"/>
              <a:t>Develop GAMUT-like code in Java (platform independent)</a:t>
            </a:r>
          </a:p>
          <a:p>
            <a:pPr lvl="1"/>
            <a:r>
              <a:rPr lang="en-CA" sz="2000" dirty="0" smtClean="0"/>
              <a:t>Step 1: “Gamma-by-gamma” averaging approach including option </a:t>
            </a:r>
            <a:r>
              <a:rPr lang="en-CA" sz="2000" dirty="0"/>
              <a:t>for </a:t>
            </a:r>
            <a:r>
              <a:rPr lang="en-CA" sz="2000" dirty="0" smtClean="0"/>
              <a:t>user-specified </a:t>
            </a:r>
            <a:r>
              <a:rPr lang="en-CA" sz="2000" dirty="0"/>
              <a:t>systematic energy shifts to correct for calibration differences between </a:t>
            </a:r>
            <a:r>
              <a:rPr lang="en-CA" sz="2000" dirty="0" smtClean="0"/>
              <a:t>experiments</a:t>
            </a:r>
          </a:p>
          <a:p>
            <a:pPr lvl="1"/>
            <a:r>
              <a:rPr lang="en-CA" sz="2000" dirty="0" smtClean="0"/>
              <a:t>Step 2: Add algorithms in Firestone’s original code as an alternative method to the “gamma-by-gamma” approach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CA" sz="2200" dirty="0" smtClean="0"/>
              <a:t>Need library of averaging methods to use in the </a:t>
            </a:r>
            <a:r>
              <a:rPr lang="en-CA" sz="2000" dirty="0"/>
              <a:t>gamma-by-gamma” approach</a:t>
            </a:r>
          </a:p>
          <a:p>
            <a:pPr lvl="1"/>
            <a:r>
              <a:rPr lang="en-CA" dirty="0"/>
              <a:t>Re-write </a:t>
            </a:r>
            <a:r>
              <a:rPr lang="en-CA" dirty="0" err="1"/>
              <a:t>V.AveLib</a:t>
            </a:r>
            <a:r>
              <a:rPr lang="en-CA" dirty="0"/>
              <a:t> in </a:t>
            </a:r>
            <a:r>
              <a:rPr lang="en-CA" dirty="0" smtClean="0"/>
              <a:t>Java</a:t>
            </a:r>
            <a:r>
              <a:rPr lang="en-CA" dirty="0"/>
              <a:t> </a:t>
            </a:r>
            <a:r>
              <a:rPr lang="en-CA" dirty="0" smtClean="0"/>
              <a:t>(to make it available as a stand-alone program on all platforms)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0955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 – </a:t>
            </a:r>
            <a:r>
              <a:rPr lang="en-CA" dirty="0" err="1" smtClean="0"/>
              <a:t>V.AveLib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4627940" cy="4558553"/>
          </a:xfrm>
        </p:spPr>
        <p:txBody>
          <a:bodyPr>
            <a:normAutofit/>
          </a:bodyPr>
          <a:lstStyle/>
          <a:p>
            <a:r>
              <a:rPr lang="en-CA" sz="2400" dirty="0" smtClean="0"/>
              <a:t>The Visual Averaging Library (</a:t>
            </a:r>
            <a:r>
              <a:rPr lang="en-CA" sz="2400" dirty="0" err="1" smtClean="0"/>
              <a:t>V.AveLib</a:t>
            </a:r>
            <a:r>
              <a:rPr lang="en-CA" sz="2400" dirty="0" smtClean="0"/>
              <a:t>)</a:t>
            </a:r>
          </a:p>
          <a:p>
            <a:pPr lvl="1"/>
            <a:r>
              <a:rPr lang="en-CA" sz="2000" dirty="0" smtClean="0"/>
              <a:t> Originally developed by Michael Birch</a:t>
            </a:r>
          </a:p>
          <a:p>
            <a:pPr lvl="1"/>
            <a:r>
              <a:rPr lang="en-CA" sz="2000" dirty="0"/>
              <a:t>I</a:t>
            </a:r>
            <a:r>
              <a:rPr lang="en-CA" sz="2000" dirty="0" smtClean="0"/>
              <a:t>mplements 8 averaging techniques; 3 outlier detection methods</a:t>
            </a:r>
          </a:p>
          <a:p>
            <a:pPr lvl="1"/>
            <a:r>
              <a:rPr lang="en-CA" sz="2000" dirty="0"/>
              <a:t>G</a:t>
            </a:r>
            <a:r>
              <a:rPr lang="en-CA" sz="2000" dirty="0" smtClean="0"/>
              <a:t>raphical interface with visualization features</a:t>
            </a:r>
          </a:p>
          <a:p>
            <a:pPr lvl="1"/>
            <a:r>
              <a:rPr lang="en-CA" sz="2000" b="1" dirty="0" smtClean="0"/>
              <a:t>Current major drawback</a:t>
            </a:r>
            <a:r>
              <a:rPr lang="en-CA" sz="2000" dirty="0" smtClean="0"/>
              <a:t>: available for Windows only (hence need for re-development in Java)</a:t>
            </a:r>
          </a:p>
          <a:p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83151" y="1721223"/>
            <a:ext cx="5140368" cy="462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70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Progress So Far…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4802752" cy="4351337"/>
          </a:xfrm>
        </p:spPr>
        <p:txBody>
          <a:bodyPr>
            <a:normAutofit lnSpcReduction="10000"/>
          </a:bodyPr>
          <a:lstStyle/>
          <a:p>
            <a:r>
              <a:rPr lang="en-CA" dirty="0" err="1" smtClean="0"/>
              <a:t>V.AveLib</a:t>
            </a:r>
            <a:r>
              <a:rPr lang="en-CA" dirty="0" smtClean="0"/>
              <a:t> (JAVA): </a:t>
            </a:r>
          </a:p>
          <a:p>
            <a:r>
              <a:rPr lang="en-CA" dirty="0"/>
              <a:t>A</a:t>
            </a:r>
            <a:r>
              <a:rPr lang="en-CA" dirty="0" smtClean="0"/>
              <a:t>ll averaging and outlier methods are functional</a:t>
            </a:r>
          </a:p>
          <a:p>
            <a:r>
              <a:rPr lang="en-CA" dirty="0" smtClean="0"/>
              <a:t>Graphical interface is fully functional except for the data plotting feature (work in progress)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New</a:t>
            </a:r>
            <a:r>
              <a:rPr lang="en-CA" dirty="0" smtClean="0"/>
              <a:t>: Asymmetric uncertainties handled now using R. Barlow’s approach.</a:t>
            </a:r>
          </a:p>
          <a:p>
            <a:r>
              <a:rPr lang="en-CA" dirty="0" smtClean="0"/>
              <a:t>Work on “gamma-by-gamma” automated averaging routine is completed.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0780" y="1842247"/>
            <a:ext cx="4960303" cy="469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075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J-GAMUT Development:</a:t>
            </a:r>
          </a:p>
          <a:p>
            <a:pPr marL="617220" lvl="1" indent="-342900">
              <a:buFont typeface="+mj-lt"/>
              <a:buAutoNum type="arabicPeriod"/>
            </a:pPr>
            <a:endParaRPr lang="en-CA" dirty="0" smtClean="0"/>
          </a:p>
          <a:p>
            <a:pPr marL="617220" lvl="1" indent="-342900">
              <a:buFont typeface="+mj-lt"/>
              <a:buAutoNum type="arabicPeriod"/>
            </a:pPr>
            <a:r>
              <a:rPr lang="en-CA" dirty="0" smtClean="0"/>
              <a:t>Averaging (to be used in “gamma-by-gamma” approach); i.e. </a:t>
            </a:r>
            <a:r>
              <a:rPr lang="en-CA" dirty="0" err="1" smtClean="0"/>
              <a:t>V.Ave.Lib</a:t>
            </a:r>
            <a:r>
              <a:rPr lang="en-CA" dirty="0" smtClean="0"/>
              <a:t>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CA" dirty="0" smtClean="0"/>
              <a:t>Parsing ENSDF file for gamma and level data, match gamma rays measured in different datasets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CA" dirty="0"/>
              <a:t>O</a:t>
            </a:r>
            <a:r>
              <a:rPr lang="en-CA" dirty="0" smtClean="0"/>
              <a:t>utput data into an editable intermediate format for evaluator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CA" dirty="0" smtClean="0"/>
              <a:t>Using (edited) data in intermediate file to obtain adopted values using “gamma-by-gamma” averaging and output result in ENSDF format to include in Adopted data set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CA" dirty="0" smtClean="0"/>
              <a:t>Using </a:t>
            </a:r>
            <a:r>
              <a:rPr lang="en-CA" dirty="0"/>
              <a:t>(edited) data in intermediate file to obtain adopted values </a:t>
            </a:r>
            <a:r>
              <a:rPr lang="en-CA" dirty="0" smtClean="0"/>
              <a:t>using the original GAMUT algorithms </a:t>
            </a:r>
            <a:r>
              <a:rPr lang="en-CA" dirty="0"/>
              <a:t>and output result in ENSDF format to include in Adopted data </a:t>
            </a:r>
            <a:r>
              <a:rPr lang="en-CA" dirty="0" smtClean="0"/>
              <a:t>set</a:t>
            </a:r>
          </a:p>
          <a:p>
            <a:pPr marL="617220" lvl="1" indent="-3429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473911" y="1906601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473911" y="242879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5461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JAVA-GAMUT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comments received at the IAEA-ENSDF-Codes meeting in October 2015. Work is in progress on these.</a:t>
            </a:r>
          </a:p>
          <a:p>
            <a:r>
              <a:rPr lang="en-US" dirty="0" smtClean="0"/>
              <a:t>Beta version will be made available to the network at the end of Nov 2015 for comments, suggestions, improvements, etc.</a:t>
            </a:r>
          </a:p>
          <a:p>
            <a:endParaRPr lang="en-US" dirty="0"/>
          </a:p>
          <a:p>
            <a:r>
              <a:rPr lang="en-US" dirty="0" smtClean="0"/>
              <a:t>Michael Birch’s work on this code supported by IAEA-NDS with a contract from Sept 2014 to Sept 2015. </a:t>
            </a:r>
            <a:endParaRPr lang="en-US" dirty="0" smtClean="0"/>
          </a:p>
          <a:p>
            <a:r>
              <a:rPr lang="en-US" dirty="0" smtClean="0"/>
              <a:t>Thanks to LBNL/UCB group for hosting Michael’s visit to LBNL for ten days </a:t>
            </a:r>
            <a:r>
              <a:rPr lang="en-US" smtClean="0"/>
              <a:t>to have consultations </a:t>
            </a:r>
            <a:r>
              <a:rPr lang="en-US" dirty="0" smtClean="0"/>
              <a:t>with Rick Firestone on GAMUT formalism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22153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248</TotalTime>
  <Words>583</Words>
  <Application>Microsoft Office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View</vt:lpstr>
      <vt:lpstr>JAVA-GAMUT and V.AveLib Update</vt:lpstr>
      <vt:lpstr>Motivation</vt:lpstr>
      <vt:lpstr>Background – GAMUT </vt:lpstr>
      <vt:lpstr>Proposed Programme</vt:lpstr>
      <vt:lpstr>Background – V.AveLib</vt:lpstr>
      <vt:lpstr>Progress So Far…</vt:lpstr>
      <vt:lpstr>Progress</vt:lpstr>
      <vt:lpstr>JAVA-GAMUT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JAVA-GAMUT and V.AveLib Update</dc:title>
  <dc:creator>Michael Birch</dc:creator>
  <cp:lastModifiedBy>Jun</cp:lastModifiedBy>
  <cp:revision>25</cp:revision>
  <dcterms:created xsi:type="dcterms:W3CDTF">2015-03-28T00:11:48Z</dcterms:created>
  <dcterms:modified xsi:type="dcterms:W3CDTF">2015-11-06T12:45:06Z</dcterms:modified>
</cp:coreProperties>
</file>