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0"/>
  </p:notesMasterIdLst>
  <p:handoutMasterIdLst>
    <p:handoutMasterId r:id="rId41"/>
  </p:handoutMasterIdLst>
  <p:sldIdLst>
    <p:sldId id="551" r:id="rId2"/>
    <p:sldId id="557" r:id="rId3"/>
    <p:sldId id="581" r:id="rId4"/>
    <p:sldId id="579" r:id="rId5"/>
    <p:sldId id="582" r:id="rId6"/>
    <p:sldId id="566" r:id="rId7"/>
    <p:sldId id="591" r:id="rId8"/>
    <p:sldId id="596" r:id="rId9"/>
    <p:sldId id="598" r:id="rId10"/>
    <p:sldId id="597" r:id="rId11"/>
    <p:sldId id="602" r:id="rId12"/>
    <p:sldId id="603" r:id="rId13"/>
    <p:sldId id="604" r:id="rId14"/>
    <p:sldId id="605" r:id="rId15"/>
    <p:sldId id="606" r:id="rId16"/>
    <p:sldId id="607" r:id="rId17"/>
    <p:sldId id="608" r:id="rId18"/>
    <p:sldId id="611" r:id="rId19"/>
    <p:sldId id="612" r:id="rId20"/>
    <p:sldId id="613" r:id="rId21"/>
    <p:sldId id="614" r:id="rId22"/>
    <p:sldId id="593" r:id="rId23"/>
    <p:sldId id="594" r:id="rId24"/>
    <p:sldId id="595" r:id="rId25"/>
    <p:sldId id="580" r:id="rId26"/>
    <p:sldId id="585" r:id="rId27"/>
    <p:sldId id="586" r:id="rId28"/>
    <p:sldId id="587" r:id="rId29"/>
    <p:sldId id="588" r:id="rId30"/>
    <p:sldId id="589" r:id="rId31"/>
    <p:sldId id="559" r:id="rId32"/>
    <p:sldId id="590" r:id="rId33"/>
    <p:sldId id="583" r:id="rId34"/>
    <p:sldId id="584" r:id="rId35"/>
    <p:sldId id="609" r:id="rId36"/>
    <p:sldId id="610" r:id="rId37"/>
    <p:sldId id="592" r:id="rId38"/>
    <p:sldId id="600" r:id="rId39"/>
  </p:sldIdLst>
  <p:sldSz cx="9144000" cy="6858000" type="screen4x3"/>
  <p:notesSz cx="6858000" cy="9144000"/>
  <p:defaultTextStyle>
    <a:defPPr>
      <a:defRPr lang="en-US"/>
    </a:defPPr>
    <a:lvl1pPr algn="l" rtl="0" eaLnBrk="0" fontAlgn="base" hangingPunct="0">
      <a:spcBef>
        <a:spcPct val="0"/>
      </a:spcBef>
      <a:spcAft>
        <a:spcPct val="0"/>
      </a:spcAft>
      <a:defRPr sz="1400" b="1" kern="1200">
        <a:solidFill>
          <a:schemeClr val="tx1"/>
        </a:solidFill>
        <a:latin typeface="Helvetica" charset="0"/>
        <a:ea typeface="MS PGothic" charset="0"/>
        <a:cs typeface="MS PGothic" charset="0"/>
      </a:defRPr>
    </a:lvl1pPr>
    <a:lvl2pPr marL="457200" algn="l" rtl="0" eaLnBrk="0" fontAlgn="base" hangingPunct="0">
      <a:spcBef>
        <a:spcPct val="0"/>
      </a:spcBef>
      <a:spcAft>
        <a:spcPct val="0"/>
      </a:spcAft>
      <a:defRPr sz="1400" b="1" kern="1200">
        <a:solidFill>
          <a:schemeClr val="tx1"/>
        </a:solidFill>
        <a:latin typeface="Helvetica" charset="0"/>
        <a:ea typeface="MS PGothic" charset="0"/>
        <a:cs typeface="MS PGothic" charset="0"/>
      </a:defRPr>
    </a:lvl2pPr>
    <a:lvl3pPr marL="914400" algn="l" rtl="0" eaLnBrk="0" fontAlgn="base" hangingPunct="0">
      <a:spcBef>
        <a:spcPct val="0"/>
      </a:spcBef>
      <a:spcAft>
        <a:spcPct val="0"/>
      </a:spcAft>
      <a:defRPr sz="1400" b="1" kern="1200">
        <a:solidFill>
          <a:schemeClr val="tx1"/>
        </a:solidFill>
        <a:latin typeface="Helvetica" charset="0"/>
        <a:ea typeface="MS PGothic" charset="0"/>
        <a:cs typeface="MS PGothic" charset="0"/>
      </a:defRPr>
    </a:lvl3pPr>
    <a:lvl4pPr marL="1371600" algn="l" rtl="0" eaLnBrk="0" fontAlgn="base" hangingPunct="0">
      <a:spcBef>
        <a:spcPct val="0"/>
      </a:spcBef>
      <a:spcAft>
        <a:spcPct val="0"/>
      </a:spcAft>
      <a:defRPr sz="1400" b="1" kern="1200">
        <a:solidFill>
          <a:schemeClr val="tx1"/>
        </a:solidFill>
        <a:latin typeface="Helvetica" charset="0"/>
        <a:ea typeface="MS PGothic" charset="0"/>
        <a:cs typeface="MS PGothic" charset="0"/>
      </a:defRPr>
    </a:lvl4pPr>
    <a:lvl5pPr marL="1828800" algn="l" rtl="0" eaLnBrk="0" fontAlgn="base" hangingPunct="0">
      <a:spcBef>
        <a:spcPct val="0"/>
      </a:spcBef>
      <a:spcAft>
        <a:spcPct val="0"/>
      </a:spcAft>
      <a:defRPr sz="1400" b="1" kern="1200">
        <a:solidFill>
          <a:schemeClr val="tx1"/>
        </a:solidFill>
        <a:latin typeface="Helvetica" charset="0"/>
        <a:ea typeface="MS PGothic" charset="0"/>
        <a:cs typeface="MS PGothic" charset="0"/>
      </a:defRPr>
    </a:lvl5pPr>
    <a:lvl6pPr marL="2286000" algn="l" defTabSz="457200" rtl="0" eaLnBrk="1" latinLnBrk="0" hangingPunct="1">
      <a:defRPr sz="1400" b="1" kern="1200">
        <a:solidFill>
          <a:schemeClr val="tx1"/>
        </a:solidFill>
        <a:latin typeface="Helvetica" charset="0"/>
        <a:ea typeface="MS PGothic" charset="0"/>
        <a:cs typeface="MS PGothic" charset="0"/>
      </a:defRPr>
    </a:lvl6pPr>
    <a:lvl7pPr marL="2743200" algn="l" defTabSz="457200" rtl="0" eaLnBrk="1" latinLnBrk="0" hangingPunct="1">
      <a:defRPr sz="1400" b="1" kern="1200">
        <a:solidFill>
          <a:schemeClr val="tx1"/>
        </a:solidFill>
        <a:latin typeface="Helvetica" charset="0"/>
        <a:ea typeface="MS PGothic" charset="0"/>
        <a:cs typeface="MS PGothic" charset="0"/>
      </a:defRPr>
    </a:lvl7pPr>
    <a:lvl8pPr marL="3200400" algn="l" defTabSz="457200" rtl="0" eaLnBrk="1" latinLnBrk="0" hangingPunct="1">
      <a:defRPr sz="1400" b="1" kern="1200">
        <a:solidFill>
          <a:schemeClr val="tx1"/>
        </a:solidFill>
        <a:latin typeface="Helvetica" charset="0"/>
        <a:ea typeface="MS PGothic" charset="0"/>
        <a:cs typeface="MS PGothic" charset="0"/>
      </a:defRPr>
    </a:lvl8pPr>
    <a:lvl9pPr marL="3657600" algn="l" defTabSz="457200" rtl="0" eaLnBrk="1" latinLnBrk="0" hangingPunct="1">
      <a:defRPr sz="1400" b="1" kern="1200">
        <a:solidFill>
          <a:schemeClr val="tx1"/>
        </a:solidFill>
        <a:latin typeface="Helvetica"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BC"/>
    <a:srgbClr val="F3F5DB"/>
    <a:srgbClr val="DFA7FF"/>
    <a:srgbClr val="CFFFE5"/>
    <a:srgbClr val="FFFFFF"/>
    <a:srgbClr val="231F20"/>
    <a:srgbClr val="242021"/>
    <a:srgbClr val="80008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0" autoAdjust="0"/>
    <p:restoredTop sz="98541" autoAdjust="0"/>
  </p:normalViewPr>
  <p:slideViewPr>
    <p:cSldViewPr snapToGrid="0">
      <p:cViewPr>
        <p:scale>
          <a:sx n="114" d="100"/>
          <a:sy n="114" d="100"/>
        </p:scale>
        <p:origin x="-936" y="592"/>
      </p:cViewPr>
      <p:guideLst>
        <p:guide orient="horz" pos="4319"/>
        <p:guide pos="2880"/>
      </p:guideLst>
    </p:cSldViewPr>
  </p:slideViewPr>
  <p:outlineViewPr>
    <p:cViewPr>
      <p:scale>
        <a:sx n="33" d="100"/>
        <a:sy n="33" d="100"/>
      </p:scale>
      <p:origin x="0" y="1188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1" d="100"/>
          <a:sy n="61" d="100"/>
        </p:scale>
        <p:origin x="-25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Arial" charset="0"/>
                <a:ea typeface="MS PGothic" pitchFamily="34" charset="-128"/>
                <a:cs typeface="+mn-cs"/>
              </a:defRPr>
            </a:lvl1pPr>
          </a:lstStyle>
          <a:p>
            <a:pPr>
              <a:defRPr/>
            </a:pPr>
            <a:r>
              <a:rPr lang="en-US" dirty="0"/>
              <a:t>09/07</a:t>
            </a:r>
          </a:p>
        </p:txBody>
      </p:sp>
      <p:sp>
        <p:nvSpPr>
          <p:cNvPr id="140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Arial" charset="0"/>
                <a:ea typeface="MS PGothic" pitchFamily="34" charset="-128"/>
                <a:cs typeface="+mn-cs"/>
              </a:defRPr>
            </a:lvl1pPr>
          </a:lstStyle>
          <a:p>
            <a:pPr>
              <a:defRPr/>
            </a:pPr>
            <a:r>
              <a:rPr lang="en-US" dirty="0"/>
              <a:t>GHM allhands</a:t>
            </a:r>
          </a:p>
        </p:txBody>
      </p:sp>
      <p:sp>
        <p:nvSpPr>
          <p:cNvPr id="140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Arial" charset="0"/>
                <a:ea typeface="MS PGothic" pitchFamily="34" charset="-128"/>
                <a:cs typeface="+mn-cs"/>
              </a:defRPr>
            </a:lvl1pPr>
          </a:lstStyle>
          <a:p>
            <a:pPr>
              <a:defRPr/>
            </a:pPr>
            <a:endParaRPr lang="en-US" dirty="0"/>
          </a:p>
        </p:txBody>
      </p:sp>
      <p:sp>
        <p:nvSpPr>
          <p:cNvPr id="140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69638E53-CD0F-7742-B224-CDD1C0D8444E}" type="slidenum">
              <a:rPr lang="en-US"/>
              <a:pPr>
                <a:defRPr/>
              </a:pPr>
              <a:t>‹#›</a:t>
            </a:fld>
            <a:endParaRPr lang="en-US" dirty="0"/>
          </a:p>
        </p:txBody>
      </p:sp>
    </p:spTree>
    <p:extLst>
      <p:ext uri="{BB962C8B-B14F-4D97-AF65-F5344CB8AC3E}">
        <p14:creationId xmlns:p14="http://schemas.microsoft.com/office/powerpoint/2010/main" val="1526843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Arial" charset="0"/>
                <a:ea typeface="MS PGothic" pitchFamily="34" charset="-128"/>
                <a:cs typeface="+mn-cs"/>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Arial" charset="0"/>
                <a:ea typeface="MS PGothic" pitchFamily="34" charset="-128"/>
                <a:cs typeface="+mn-cs"/>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Arial" charset="0"/>
                <a:ea typeface="MS PGothic" pitchFamily="34" charset="-128"/>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485462C3-069F-A840-913D-7A1BD7F3E47A}" type="slidenum">
              <a:rPr lang="en-US"/>
              <a:pPr>
                <a:defRPr/>
              </a:pPr>
              <a:t>‹#›</a:t>
            </a:fld>
            <a:endParaRPr lang="en-US" dirty="0"/>
          </a:p>
        </p:txBody>
      </p:sp>
    </p:spTree>
    <p:extLst>
      <p:ext uri="{BB962C8B-B14F-4D97-AF65-F5344CB8AC3E}">
        <p14:creationId xmlns:p14="http://schemas.microsoft.com/office/powerpoint/2010/main" val="3609988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Times" pitchFamily="18" charset="0"/>
        <a:ea typeface="ＭＳ Ｐゴシック" pitchFamily="-105" charset="-128"/>
        <a:cs typeface="+mn-cs"/>
      </a:defRPr>
    </a:lvl2pPr>
    <a:lvl3pPr marL="1143000" indent="-228600" algn="l" rtl="0" eaLnBrk="0" fontAlgn="base" hangingPunct="0">
      <a:spcBef>
        <a:spcPct val="30000"/>
      </a:spcBef>
      <a:spcAft>
        <a:spcPct val="0"/>
      </a:spcAft>
      <a:defRPr sz="1200" kern="1200">
        <a:solidFill>
          <a:schemeClr val="tx1"/>
        </a:solidFill>
        <a:latin typeface="Times" pitchFamily="18" charset="0"/>
        <a:ea typeface="ＭＳ Ｐゴシック" pitchFamily="-105" charset="-128"/>
        <a:cs typeface="+mn-cs"/>
      </a:defRPr>
    </a:lvl3pPr>
    <a:lvl4pPr marL="1600200" indent="-228600" algn="l" rtl="0" eaLnBrk="0" fontAlgn="base" hangingPunct="0">
      <a:spcBef>
        <a:spcPct val="30000"/>
      </a:spcBef>
      <a:spcAft>
        <a:spcPct val="0"/>
      </a:spcAft>
      <a:defRPr sz="1200" kern="1200">
        <a:solidFill>
          <a:schemeClr val="tx1"/>
        </a:solidFill>
        <a:latin typeface="Times" pitchFamily="18" charset="0"/>
        <a:ea typeface="ＭＳ Ｐゴシック" pitchFamily="-105" charset="-128"/>
        <a:cs typeface="+mn-cs"/>
      </a:defRPr>
    </a:lvl4pPr>
    <a:lvl5pPr marL="2057400" indent="-228600" algn="l" rtl="0" eaLnBrk="0" fontAlgn="base" hangingPunct="0">
      <a:spcBef>
        <a:spcPct val="30000"/>
      </a:spcBef>
      <a:spcAft>
        <a:spcPct val="0"/>
      </a:spcAft>
      <a:defRPr sz="1200" kern="1200">
        <a:solidFill>
          <a:schemeClr val="tx1"/>
        </a:solidFill>
        <a:latin typeface="Times" pitchFamily="18" charset="0"/>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Helvetica" charset="0"/>
                <a:ea typeface="MS PGothic" charset="0"/>
                <a:cs typeface="MS PGothic" charset="0"/>
              </a:defRPr>
            </a:lvl1pPr>
            <a:lvl2pPr marL="742950" indent="-285750">
              <a:defRPr sz="1400" b="1">
                <a:solidFill>
                  <a:schemeClr val="tx1"/>
                </a:solidFill>
                <a:latin typeface="Helvetica" charset="0"/>
                <a:ea typeface="MS PGothic" charset="0"/>
                <a:cs typeface="MS PGothic" charset="0"/>
              </a:defRPr>
            </a:lvl2pPr>
            <a:lvl3pPr marL="1143000" indent="-228600">
              <a:defRPr sz="1400" b="1">
                <a:solidFill>
                  <a:schemeClr val="tx1"/>
                </a:solidFill>
                <a:latin typeface="Helvetica" charset="0"/>
                <a:ea typeface="MS PGothic" charset="0"/>
                <a:cs typeface="MS PGothic" charset="0"/>
              </a:defRPr>
            </a:lvl3pPr>
            <a:lvl4pPr marL="1600200" indent="-228600">
              <a:defRPr sz="1400" b="1">
                <a:solidFill>
                  <a:schemeClr val="tx1"/>
                </a:solidFill>
                <a:latin typeface="Helvetica" charset="0"/>
                <a:ea typeface="MS PGothic" charset="0"/>
                <a:cs typeface="MS PGothic" charset="0"/>
              </a:defRPr>
            </a:lvl4pPr>
            <a:lvl5pPr marL="2057400" indent="-228600">
              <a:defRPr sz="14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4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4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4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400" b="1">
                <a:solidFill>
                  <a:schemeClr val="tx1"/>
                </a:solidFill>
                <a:latin typeface="Helvetica" charset="0"/>
                <a:ea typeface="MS PGothic" charset="0"/>
                <a:cs typeface="MS PGothic" charset="0"/>
              </a:defRPr>
            </a:lvl9pPr>
          </a:lstStyle>
          <a:p>
            <a:fld id="{4A3AE6C0-4299-F947-BE63-49648936B0D7}" type="slidenum">
              <a:rPr lang="en-US" sz="1200" b="0">
                <a:latin typeface="Arial" charset="0"/>
              </a:rPr>
              <a:pPr/>
              <a:t>1</a:t>
            </a:fld>
            <a:endParaRPr lang="en-US" sz="1200" b="0" dirty="0">
              <a:latin typeface="Arial"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5462C3-069F-A840-913D-7A1BD7F3E47A}" type="slidenum">
              <a:rPr lang="en-US" smtClean="0"/>
              <a:pPr>
                <a:defRPr/>
              </a:pPr>
              <a:t>5</a:t>
            </a:fld>
            <a:endParaRPr lang="en-US" dirty="0"/>
          </a:p>
        </p:txBody>
      </p:sp>
    </p:spTree>
    <p:extLst>
      <p:ext uri="{BB962C8B-B14F-4D97-AF65-F5344CB8AC3E}">
        <p14:creationId xmlns:p14="http://schemas.microsoft.com/office/powerpoint/2010/main" val="552340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5462C3-069F-A840-913D-7A1BD7F3E47A}" type="slidenum">
              <a:rPr lang="en-US" smtClean="0"/>
              <a:pPr>
                <a:defRPr/>
              </a:pPr>
              <a:t>6</a:t>
            </a:fld>
            <a:endParaRPr lang="en-US" dirty="0"/>
          </a:p>
        </p:txBody>
      </p:sp>
    </p:spTree>
    <p:extLst>
      <p:ext uri="{BB962C8B-B14F-4D97-AF65-F5344CB8AC3E}">
        <p14:creationId xmlns:p14="http://schemas.microsoft.com/office/powerpoint/2010/main" val="55234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5462C3-069F-A840-913D-7A1BD7F3E47A}" type="slidenum">
              <a:rPr lang="en-US" smtClean="0"/>
              <a:pPr>
                <a:defRPr/>
              </a:pPr>
              <a:t>8</a:t>
            </a:fld>
            <a:endParaRPr lang="en-US" dirty="0"/>
          </a:p>
        </p:txBody>
      </p:sp>
    </p:spTree>
    <p:extLst>
      <p:ext uri="{BB962C8B-B14F-4D97-AF65-F5344CB8AC3E}">
        <p14:creationId xmlns:p14="http://schemas.microsoft.com/office/powerpoint/2010/main" val="55234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5462C3-069F-A840-913D-7A1BD7F3E47A}" type="slidenum">
              <a:rPr lang="en-US" smtClean="0"/>
              <a:pPr>
                <a:defRPr/>
              </a:pPr>
              <a:t>10</a:t>
            </a:fld>
            <a:endParaRPr lang="en-US" dirty="0"/>
          </a:p>
        </p:txBody>
      </p:sp>
    </p:spTree>
    <p:extLst>
      <p:ext uri="{BB962C8B-B14F-4D97-AF65-F5344CB8AC3E}">
        <p14:creationId xmlns:p14="http://schemas.microsoft.com/office/powerpoint/2010/main" val="55234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xfrm>
            <a:off x="1146175" y="688975"/>
            <a:ext cx="4565650" cy="3424238"/>
          </a:xfrm>
          <a:ln/>
        </p:spPr>
      </p:sp>
      <p:sp>
        <p:nvSpPr>
          <p:cNvPr id="501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Arial" charset="0"/>
            </a:endParaRPr>
          </a:p>
        </p:txBody>
      </p:sp>
      <p:sp>
        <p:nvSpPr>
          <p:cNvPr id="50180" name="Foliennummernplatzhalter 3"/>
          <p:cNvSpPr txBox="1">
            <a:spLocks noGrp="1"/>
          </p:cNvSpPr>
          <p:nvPr/>
        </p:nvSpPr>
        <p:spPr bwMode="auto">
          <a:xfrm>
            <a:off x="3885579" y="8684926"/>
            <a:ext cx="2970869"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defTabSz="931863">
              <a:defRPr sz="1200">
                <a:solidFill>
                  <a:schemeClr val="tx1"/>
                </a:solidFill>
                <a:latin typeface="Arial" charset="0"/>
                <a:ea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pPr algn="r"/>
            <a:fld id="{A9F79750-E34B-4C49-9A6E-609B6AA091AB}" type="slidenum">
              <a:rPr lang="en-GB"/>
              <a:pPr algn="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6"/>
          <p:cNvGrpSpPr>
            <a:grpSpLocks/>
          </p:cNvGrpSpPr>
          <p:nvPr userDrawn="1"/>
        </p:nvGrpSpPr>
        <p:grpSpPr bwMode="auto">
          <a:xfrm>
            <a:off x="0" y="1828800"/>
            <a:ext cx="9144000" cy="1981200"/>
            <a:chOff x="0" y="0"/>
            <a:chExt cx="5760" cy="708"/>
          </a:xfrm>
        </p:grpSpPr>
        <p:sp>
          <p:nvSpPr>
            <p:cNvPr id="5" name="Rectangle 17"/>
            <p:cNvSpPr>
              <a:spLocks noChangeArrowheads="1"/>
            </p:cNvSpPr>
            <p:nvPr userDrawn="1"/>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18"/>
            <p:cNvSpPr>
              <a:spLocks noChangeArrowheads="1"/>
            </p:cNvSpPr>
            <p:nvPr userDrawn="1"/>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grpSp>
        <p:nvGrpSpPr>
          <p:cNvPr id="7" name="Group 19"/>
          <p:cNvGrpSpPr>
            <a:grpSpLocks/>
          </p:cNvGrpSpPr>
          <p:nvPr userDrawn="1"/>
        </p:nvGrpSpPr>
        <p:grpSpPr bwMode="auto">
          <a:xfrm>
            <a:off x="0" y="3886200"/>
            <a:ext cx="9144000" cy="76200"/>
            <a:chOff x="0" y="0"/>
            <a:chExt cx="5760" cy="708"/>
          </a:xfrm>
        </p:grpSpPr>
        <p:sp>
          <p:nvSpPr>
            <p:cNvPr id="8" name="Rectangle 20"/>
            <p:cNvSpPr>
              <a:spLocks noChangeArrowheads="1"/>
            </p:cNvSpPr>
            <p:nvPr userDrawn="1"/>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9" name="Rectangle 21"/>
            <p:cNvSpPr>
              <a:spLocks noChangeArrowheads="1"/>
            </p:cNvSpPr>
            <p:nvPr userDrawn="1"/>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grpSp>
        <p:nvGrpSpPr>
          <p:cNvPr id="10" name="Group 22"/>
          <p:cNvGrpSpPr>
            <a:grpSpLocks/>
          </p:cNvGrpSpPr>
          <p:nvPr userDrawn="1"/>
        </p:nvGrpSpPr>
        <p:grpSpPr bwMode="auto">
          <a:xfrm>
            <a:off x="0" y="1676400"/>
            <a:ext cx="9144000" cy="76200"/>
            <a:chOff x="0" y="0"/>
            <a:chExt cx="5760" cy="708"/>
          </a:xfrm>
        </p:grpSpPr>
        <p:sp>
          <p:nvSpPr>
            <p:cNvPr id="11" name="Rectangle 23"/>
            <p:cNvSpPr>
              <a:spLocks noChangeArrowheads="1"/>
            </p:cNvSpPr>
            <p:nvPr userDrawn="1"/>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2" name="Rectangle 24"/>
            <p:cNvSpPr>
              <a:spLocks noChangeArrowheads="1"/>
            </p:cNvSpPr>
            <p:nvPr userDrawn="1"/>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13" name="Rectangle 10"/>
          <p:cNvSpPr>
            <a:spLocks noChangeArrowheads="1"/>
          </p:cNvSpPr>
          <p:nvPr/>
        </p:nvSpPr>
        <p:spPr bwMode="auto">
          <a:xfrm>
            <a:off x="1295400" y="6019800"/>
            <a:ext cx="6477000" cy="609600"/>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lstStyle/>
          <a:p>
            <a:endParaRPr lang="en-US" sz="2400" b="0" dirty="0">
              <a:latin typeface="Arial" charset="0"/>
            </a:endParaRPr>
          </a:p>
        </p:txBody>
      </p:sp>
      <p:sp>
        <p:nvSpPr>
          <p:cNvPr id="14" name="Text Box 11"/>
          <p:cNvSpPr txBox="1">
            <a:spLocks noChangeArrowheads="1"/>
          </p:cNvSpPr>
          <p:nvPr/>
        </p:nvSpPr>
        <p:spPr bwMode="auto">
          <a:xfrm>
            <a:off x="3290888" y="6511925"/>
            <a:ext cx="2974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Helvetica" charset="0"/>
                <a:ea typeface="MS PGothic" charset="0"/>
                <a:cs typeface="MS PGothic" charset="0"/>
              </a:defRPr>
            </a:lvl1pPr>
            <a:lvl2pPr marL="742950" indent="-285750">
              <a:defRPr sz="1400" b="1">
                <a:solidFill>
                  <a:schemeClr val="tx1"/>
                </a:solidFill>
                <a:latin typeface="Helvetica" charset="0"/>
                <a:ea typeface="MS PGothic" charset="0"/>
                <a:cs typeface="MS PGothic" charset="0"/>
              </a:defRPr>
            </a:lvl2pPr>
            <a:lvl3pPr marL="1143000" indent="-228600">
              <a:defRPr sz="1400" b="1">
                <a:solidFill>
                  <a:schemeClr val="tx1"/>
                </a:solidFill>
                <a:latin typeface="Helvetica" charset="0"/>
                <a:ea typeface="MS PGothic" charset="0"/>
                <a:cs typeface="MS PGothic" charset="0"/>
              </a:defRPr>
            </a:lvl3pPr>
            <a:lvl4pPr marL="1600200" indent="-228600">
              <a:defRPr sz="1400" b="1">
                <a:solidFill>
                  <a:schemeClr val="tx1"/>
                </a:solidFill>
                <a:latin typeface="Helvetica" charset="0"/>
                <a:ea typeface="MS PGothic" charset="0"/>
                <a:cs typeface="MS PGothic" charset="0"/>
              </a:defRPr>
            </a:lvl4pPr>
            <a:lvl5pPr marL="2057400" indent="-228600">
              <a:defRPr sz="14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4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4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4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400" b="1">
                <a:solidFill>
                  <a:schemeClr val="tx1"/>
                </a:solidFill>
                <a:latin typeface="Helvetica" charset="0"/>
                <a:ea typeface="MS PGothic" charset="0"/>
                <a:cs typeface="MS PGothic" charset="0"/>
              </a:defRPr>
            </a:lvl9pPr>
          </a:lstStyle>
          <a:p>
            <a:pPr eaLnBrk="1" hangingPunct="1">
              <a:defRPr/>
            </a:pPr>
            <a:r>
              <a:rPr lang="en-US" sz="1000" dirty="0" smtClean="0">
                <a:solidFill>
                  <a:srgbClr val="000000"/>
                </a:solidFill>
                <a:latin typeface="Arial" charset="0"/>
              </a:rPr>
              <a:t>Lawrence Livermore National Laboratory</a:t>
            </a:r>
          </a:p>
        </p:txBody>
      </p:sp>
      <p:sp>
        <p:nvSpPr>
          <p:cNvPr id="439304" name="Rectangle 8"/>
          <p:cNvSpPr>
            <a:spLocks noGrp="1" noChangeArrowheads="1"/>
          </p:cNvSpPr>
          <p:nvPr>
            <p:ph type="subTitle" idx="1"/>
          </p:nvPr>
        </p:nvSpPr>
        <p:spPr>
          <a:xfrm>
            <a:off x="1331913" y="5149850"/>
            <a:ext cx="6553200" cy="796925"/>
          </a:xfrm>
        </p:spPr>
        <p:txBody>
          <a:bodyPr anchor="ctr"/>
          <a:lstStyle>
            <a:lvl1pPr marL="0" indent="0" algn="ctr">
              <a:buFont typeface="Wingdings" pitchFamily="2" charset="2"/>
              <a:buNone/>
              <a:defRPr b="1">
                <a:solidFill>
                  <a:srgbClr val="124A91"/>
                </a:solidFill>
              </a:defRPr>
            </a:lvl1pPr>
          </a:lstStyle>
          <a:p>
            <a:r>
              <a:rPr lang="en-US"/>
              <a:t>Click to edit Master subtitle style</a:t>
            </a:r>
          </a:p>
        </p:txBody>
      </p:sp>
      <p:sp>
        <p:nvSpPr>
          <p:cNvPr id="439305" name="Rectangle 9"/>
          <p:cNvSpPr>
            <a:spLocks noGrp="1" noChangeArrowheads="1"/>
          </p:cNvSpPr>
          <p:nvPr>
            <p:ph type="ctrTitle"/>
          </p:nvPr>
        </p:nvSpPr>
        <p:spPr>
          <a:xfrm>
            <a:off x="627063" y="1892300"/>
            <a:ext cx="7772400" cy="1828800"/>
          </a:xfrm>
        </p:spPr>
        <p:txBody>
          <a:bodyPr anchor="ctr"/>
          <a:lstStyle>
            <a:lvl1pPr algn="ctr">
              <a:defRPr sz="3200" b="0">
                <a:solidFill>
                  <a:schemeClr val="bg1"/>
                </a:solidFill>
              </a:defRPr>
            </a:lvl1pPr>
          </a:lstStyle>
          <a:p>
            <a:r>
              <a:rPr lang="en-US"/>
              <a:t>Click to edit Master title style</a:t>
            </a:r>
          </a:p>
        </p:txBody>
      </p:sp>
    </p:spTree>
    <p:extLst>
      <p:ext uri="{BB962C8B-B14F-4D97-AF65-F5344CB8AC3E}">
        <p14:creationId xmlns:p14="http://schemas.microsoft.com/office/powerpoint/2010/main" val="161390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0161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19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5905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5979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703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no Text Box">
    <p:spTree>
      <p:nvGrpSpPr>
        <p:cNvPr id="1" name=""/>
        <p:cNvGrpSpPr/>
        <p:nvPr/>
      </p:nvGrpSpPr>
      <p:grpSpPr>
        <a:xfrm>
          <a:off x="0" y="0"/>
          <a:ext cx="0" cy="0"/>
          <a:chOff x="0" y="0"/>
          <a:chExt cx="0" cy="0"/>
        </a:xfrm>
      </p:grpSpPr>
      <p:sp>
        <p:nvSpPr>
          <p:cNvPr id="9" name="Title 1"/>
          <p:cNvSpPr>
            <a:spLocks noGrp="1"/>
          </p:cNvSpPr>
          <p:nvPr>
            <p:ph type="title"/>
          </p:nvPr>
        </p:nvSpPr>
        <p:spPr>
          <a:xfrm>
            <a:off x="654255" y="276496"/>
            <a:ext cx="7019636" cy="704275"/>
          </a:xfrm>
          <a:prstGeom prst="rect">
            <a:avLst/>
          </a:prstGeom>
        </p:spPr>
        <p:txBody>
          <a:bodyPr lIns="0" tIns="0" rIns="0" bIns="0" anchor="b">
            <a:noAutofit/>
          </a:bodyPr>
          <a:lstStyle>
            <a:lvl1pPr algn="l">
              <a:defRPr sz="2200" b="1">
                <a:latin typeface="Arial"/>
                <a:cs typeface="Arial"/>
              </a:defRPr>
            </a:lvl1pPr>
          </a:lstStyle>
          <a:p>
            <a:r>
              <a:rPr lang="en-US" dirty="0" smtClean="0"/>
              <a:t>Click to edit Master title style</a:t>
            </a:r>
            <a:endParaRPr lang="en-US" dirty="0"/>
          </a:p>
        </p:txBody>
      </p:sp>
      <p:sp>
        <p:nvSpPr>
          <p:cNvPr id="3" name="Footer Placeholder 4"/>
          <p:cNvSpPr>
            <a:spLocks noGrp="1"/>
          </p:cNvSpPr>
          <p:nvPr>
            <p:ph type="ftr" sz="quarter" idx="10"/>
          </p:nvPr>
        </p:nvSpPr>
        <p:spPr>
          <a:xfrm>
            <a:off x="3130262" y="6670387"/>
            <a:ext cx="2895023" cy="98136"/>
          </a:xfrm>
          <a:prstGeom prst="rect">
            <a:avLst/>
          </a:prstGeom>
        </p:spPr>
        <p:txBody>
          <a:bodyPr lIns="83119" tIns="41559" rIns="83119" bIns="41559"/>
          <a:lstStyle>
            <a:lvl1pPr>
              <a:defRPr/>
            </a:lvl1pPr>
          </a:lstStyle>
          <a:p>
            <a:pPr>
              <a:defRPr/>
            </a:pPr>
            <a:r>
              <a:t>Bernstein — Science on NIF TRC, January 8, 2013</a:t>
            </a:r>
          </a:p>
        </p:txBody>
      </p:sp>
      <p:sp>
        <p:nvSpPr>
          <p:cNvPr id="4" name="Slide Number Placeholder 5"/>
          <p:cNvSpPr>
            <a:spLocks noGrp="1"/>
          </p:cNvSpPr>
          <p:nvPr>
            <p:ph type="sldNum" sz="quarter" idx="11"/>
          </p:nvPr>
        </p:nvSpPr>
        <p:spPr>
          <a:xfrm>
            <a:off x="8741353" y="6673273"/>
            <a:ext cx="207818" cy="96694"/>
          </a:xfrm>
          <a:prstGeom prst="rect">
            <a:avLst/>
          </a:prstGeom>
        </p:spPr>
        <p:txBody>
          <a:bodyPr lIns="83119" tIns="41559" rIns="83119" bIns="41559"/>
          <a:lstStyle>
            <a:lvl1pPr>
              <a:defRPr/>
            </a:lvl1pPr>
          </a:lstStyle>
          <a:p>
            <a:pPr>
              <a:defRPr/>
            </a:pPr>
            <a:fld id="{4355393B-2966-F544-9E65-9EE38CAE052E}" type="slidenum">
              <a:rPr lang="en-US"/>
              <a:pPr>
                <a:defRPr/>
              </a:pPr>
              <a:t>‹#›</a:t>
            </a:fld>
            <a:endParaRPr lang="en-US"/>
          </a:p>
        </p:txBody>
      </p:sp>
      <p:sp>
        <p:nvSpPr>
          <p:cNvPr id="5" name="Date Placeholder 3"/>
          <p:cNvSpPr>
            <a:spLocks noGrp="1"/>
          </p:cNvSpPr>
          <p:nvPr>
            <p:ph type="dt" sz="half" idx="12"/>
          </p:nvPr>
        </p:nvSpPr>
        <p:spPr>
          <a:xfrm>
            <a:off x="203489" y="6671830"/>
            <a:ext cx="2134465" cy="98136"/>
          </a:xfrm>
          <a:prstGeom prst="rect">
            <a:avLst/>
          </a:prstGeom>
        </p:spPr>
        <p:txBody>
          <a:bodyPr lIns="83119" tIns="41559" rIns="83119" bIns="41559"/>
          <a:lstStyle>
            <a:lvl1pPr>
              <a:defRPr/>
            </a:lvl1pPr>
          </a:lstStyle>
          <a:p>
            <a:pPr>
              <a:defRPr/>
            </a:pPr>
            <a:r>
              <a:t>2012-045806s2.ppt </a:t>
            </a:r>
          </a:p>
        </p:txBody>
      </p:sp>
    </p:spTree>
    <p:extLst>
      <p:ext uri="{BB962C8B-B14F-4D97-AF65-F5344CB8AC3E}">
        <p14:creationId xmlns:p14="http://schemas.microsoft.com/office/powerpoint/2010/main" val="338658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3791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136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79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540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501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32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740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12624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33400" y="13716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Line 7"/>
          <p:cNvSpPr>
            <a:spLocks noChangeShapeType="1"/>
          </p:cNvSpPr>
          <p:nvPr/>
        </p:nvSpPr>
        <p:spPr bwMode="auto">
          <a:xfrm flipV="1">
            <a:off x="1651000" y="6261100"/>
            <a:ext cx="5718175" cy="6350"/>
          </a:xfrm>
          <a:prstGeom prst="line">
            <a:avLst/>
          </a:prstGeom>
          <a:noFill/>
          <a:ln w="6350">
            <a:solidFill>
              <a:srgbClr val="00448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0" name="Rectangle 9"/>
          <p:cNvSpPr>
            <a:spLocks noGrp="1" noChangeArrowheads="1"/>
          </p:cNvSpPr>
          <p:nvPr>
            <p:ph type="title"/>
          </p:nvPr>
        </p:nvSpPr>
        <p:spPr bwMode="auto">
          <a:xfrm>
            <a:off x="609600" y="152400"/>
            <a:ext cx="795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91440" bIns="45720" numCol="1" anchor="b" anchorCtr="0" compatLnSpc="1">
            <a:prstTxWarp prst="textNoShape">
              <a:avLst/>
            </a:prstTxWarp>
          </a:bodyPr>
          <a:lstStyle/>
          <a:p>
            <a:pPr lvl="0"/>
            <a:r>
              <a:rPr lang="en-US"/>
              <a:t>Click to edit Master title style</a:t>
            </a:r>
          </a:p>
        </p:txBody>
      </p:sp>
      <p:sp>
        <p:nvSpPr>
          <p:cNvPr id="1031" name="Rectangle 11"/>
          <p:cNvSpPr>
            <a:spLocks noChangeArrowheads="1"/>
          </p:cNvSpPr>
          <p:nvPr/>
        </p:nvSpPr>
        <p:spPr bwMode="auto">
          <a:xfrm>
            <a:off x="533400" y="6324600"/>
            <a:ext cx="3733800" cy="304800"/>
          </a:xfrm>
          <a:prstGeom prst="rect">
            <a:avLst/>
          </a:prstGeom>
          <a:noFill/>
          <a:ln>
            <a:noFill/>
          </a:ln>
          <a:effectLst>
            <a:outerShdw dist="635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p>
            <a:pPr eaLnBrk="1" hangingPunct="1"/>
            <a:endParaRPr lang="en-US" sz="2400" dirty="0">
              <a:solidFill>
                <a:srgbClr val="124A91"/>
              </a:solidFill>
              <a:latin typeface="Arial Narrow" charset="0"/>
            </a:endParaRPr>
          </a:p>
        </p:txBody>
      </p:sp>
      <p:sp>
        <p:nvSpPr>
          <p:cNvPr id="1033" name="Text Box 12"/>
          <p:cNvSpPr txBox="1">
            <a:spLocks noChangeArrowheads="1"/>
          </p:cNvSpPr>
          <p:nvPr/>
        </p:nvSpPr>
        <p:spPr bwMode="auto">
          <a:xfrm>
            <a:off x="533400" y="6248400"/>
            <a:ext cx="33528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Helvetica" charset="0"/>
                <a:ea typeface="MS PGothic" charset="0"/>
                <a:cs typeface="MS PGothic" charset="0"/>
              </a:defRPr>
            </a:lvl1pPr>
            <a:lvl2pPr marL="742950" indent="-285750">
              <a:defRPr sz="1400" b="1">
                <a:solidFill>
                  <a:schemeClr val="tx1"/>
                </a:solidFill>
                <a:latin typeface="Helvetica" charset="0"/>
                <a:ea typeface="MS PGothic" charset="0"/>
                <a:cs typeface="MS PGothic" charset="0"/>
              </a:defRPr>
            </a:lvl2pPr>
            <a:lvl3pPr marL="1143000" indent="-228600">
              <a:defRPr sz="1400" b="1">
                <a:solidFill>
                  <a:schemeClr val="tx1"/>
                </a:solidFill>
                <a:latin typeface="Helvetica" charset="0"/>
                <a:ea typeface="MS PGothic" charset="0"/>
                <a:cs typeface="MS PGothic" charset="0"/>
              </a:defRPr>
            </a:lvl3pPr>
            <a:lvl4pPr marL="1600200" indent="-228600">
              <a:defRPr sz="1400" b="1">
                <a:solidFill>
                  <a:schemeClr val="tx1"/>
                </a:solidFill>
                <a:latin typeface="Helvetica" charset="0"/>
                <a:ea typeface="MS PGothic" charset="0"/>
                <a:cs typeface="MS PGothic" charset="0"/>
              </a:defRPr>
            </a:lvl4pPr>
            <a:lvl5pPr marL="2057400" indent="-228600">
              <a:defRPr sz="14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4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4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4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400" b="1">
                <a:solidFill>
                  <a:schemeClr val="tx1"/>
                </a:solidFill>
                <a:latin typeface="Helvetica" charset="0"/>
                <a:ea typeface="MS PGothic" charset="0"/>
                <a:cs typeface="MS PGothic" charset="0"/>
              </a:defRPr>
            </a:lvl9pPr>
          </a:lstStyle>
          <a:p>
            <a:pPr>
              <a:spcBef>
                <a:spcPct val="50000"/>
              </a:spcBef>
              <a:defRPr/>
            </a:pPr>
            <a:endParaRPr lang="en-US" b="0" dirty="0" smtClean="0">
              <a:solidFill>
                <a:srgbClr val="0039A6"/>
              </a:solidFill>
              <a:latin typeface="Impact" charset="0"/>
            </a:endParaRPr>
          </a:p>
        </p:txBody>
      </p:sp>
      <p:sp>
        <p:nvSpPr>
          <p:cNvPr id="1034" name="Text Box 13"/>
          <p:cNvSpPr txBox="1">
            <a:spLocks noChangeArrowheads="1"/>
          </p:cNvSpPr>
          <p:nvPr/>
        </p:nvSpPr>
        <p:spPr bwMode="auto">
          <a:xfrm>
            <a:off x="533400" y="6324600"/>
            <a:ext cx="35052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Helvetica" charset="0"/>
                <a:ea typeface="MS PGothic" charset="0"/>
                <a:cs typeface="MS PGothic" charset="0"/>
              </a:defRPr>
            </a:lvl1pPr>
            <a:lvl2pPr marL="742950" indent="-285750">
              <a:defRPr sz="1400" b="1">
                <a:solidFill>
                  <a:schemeClr val="tx1"/>
                </a:solidFill>
                <a:latin typeface="Helvetica" charset="0"/>
                <a:ea typeface="MS PGothic" charset="0"/>
                <a:cs typeface="MS PGothic" charset="0"/>
              </a:defRPr>
            </a:lvl2pPr>
            <a:lvl3pPr marL="1143000" indent="-228600">
              <a:defRPr sz="1400" b="1">
                <a:solidFill>
                  <a:schemeClr val="tx1"/>
                </a:solidFill>
                <a:latin typeface="Helvetica" charset="0"/>
                <a:ea typeface="MS PGothic" charset="0"/>
                <a:cs typeface="MS PGothic" charset="0"/>
              </a:defRPr>
            </a:lvl3pPr>
            <a:lvl4pPr marL="1600200" indent="-228600">
              <a:defRPr sz="1400" b="1">
                <a:solidFill>
                  <a:schemeClr val="tx1"/>
                </a:solidFill>
                <a:latin typeface="Helvetica" charset="0"/>
                <a:ea typeface="MS PGothic" charset="0"/>
                <a:cs typeface="MS PGothic" charset="0"/>
              </a:defRPr>
            </a:lvl4pPr>
            <a:lvl5pPr marL="2057400" indent="-228600">
              <a:defRPr sz="14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4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4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4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400" b="1">
                <a:solidFill>
                  <a:schemeClr val="tx1"/>
                </a:solidFill>
                <a:latin typeface="Helvetica" charset="0"/>
                <a:ea typeface="MS PGothic" charset="0"/>
                <a:cs typeface="MS PGothic" charset="0"/>
              </a:defRPr>
            </a:lvl9pPr>
          </a:lstStyle>
          <a:p>
            <a:pPr>
              <a:spcBef>
                <a:spcPct val="50000"/>
              </a:spcBef>
              <a:defRPr/>
            </a:pPr>
            <a:endParaRPr lang="en-US" b="0" dirty="0" smtClean="0">
              <a:solidFill>
                <a:srgbClr val="0039A6"/>
              </a:solidFill>
              <a:latin typeface="Impact" charset="0"/>
            </a:endParaRPr>
          </a:p>
        </p:txBody>
      </p:sp>
      <p:grpSp>
        <p:nvGrpSpPr>
          <p:cNvPr id="2" name="Group 1"/>
          <p:cNvGrpSpPr/>
          <p:nvPr userDrawn="1"/>
        </p:nvGrpSpPr>
        <p:grpSpPr>
          <a:xfrm>
            <a:off x="6832600" y="6272750"/>
            <a:ext cx="2311400" cy="585250"/>
            <a:chOff x="0" y="6272750"/>
            <a:chExt cx="2311400" cy="585250"/>
          </a:xfrm>
        </p:grpSpPr>
        <p:pic>
          <p:nvPicPr>
            <p:cNvPr id="13" name="Picture 12" descr="UCBerkeley-logo.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723179" y="6278025"/>
              <a:ext cx="588221" cy="579975"/>
            </a:xfrm>
            <a:prstGeom prst="rect">
              <a:avLst/>
            </a:prstGeom>
          </p:spPr>
        </p:pic>
        <p:pic>
          <p:nvPicPr>
            <p:cNvPr id="14" name="Picture 19" descr="lab_icon_no_box_blue_rgb"/>
            <p:cNvPicPr>
              <a:picLocks noChangeAspect="1" noChangeArrowheads="1"/>
            </p:cNvPicPr>
            <p:nvPr userDrawn="1"/>
          </p:nvPicPr>
          <p:blipFill rotWithShape="1">
            <a:blip r:embed="rId16" cstate="print">
              <a:extLst>
                <a:ext uri="{28A0092B-C50C-407E-A947-70E740481C1C}">
                  <a14:useLocalDpi xmlns:a14="http://schemas.microsoft.com/office/drawing/2010/main"/>
                </a:ext>
              </a:extLst>
            </a:blip>
            <a:srcRect l="7630" b="7029"/>
            <a:stretch/>
          </p:blipFill>
          <p:spPr bwMode="auto">
            <a:xfrm>
              <a:off x="0" y="6299200"/>
              <a:ext cx="5775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p:cNvPicPr>
              <a:picLocks noChangeAspect="1"/>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678642" y="6272750"/>
              <a:ext cx="898944" cy="58525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74"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5" r:id="rId12"/>
    <p:sldLayoutId id="2147483976"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400" b="1">
          <a:solidFill>
            <a:srgbClr val="124A91"/>
          </a:solidFill>
          <a:latin typeface="+mj-lt"/>
          <a:ea typeface="+mj-ea"/>
          <a:cs typeface="MS PGothic" pitchFamily="34" charset="-128"/>
        </a:defRPr>
      </a:lvl1pPr>
      <a:lvl2pPr algn="l" rtl="0" eaLnBrk="0" fontAlgn="base" hangingPunct="0">
        <a:spcBef>
          <a:spcPct val="0"/>
        </a:spcBef>
        <a:spcAft>
          <a:spcPct val="0"/>
        </a:spcAft>
        <a:defRPr sz="2400" b="1">
          <a:solidFill>
            <a:srgbClr val="124A91"/>
          </a:solidFill>
          <a:latin typeface="Arial Narrow" pitchFamily="34" charset="0"/>
          <a:ea typeface="MS PGothic" pitchFamily="34" charset="-128"/>
          <a:cs typeface="MS PGothic" pitchFamily="34" charset="-128"/>
        </a:defRPr>
      </a:lvl2pPr>
      <a:lvl3pPr algn="l" rtl="0" eaLnBrk="0" fontAlgn="base" hangingPunct="0">
        <a:spcBef>
          <a:spcPct val="0"/>
        </a:spcBef>
        <a:spcAft>
          <a:spcPct val="0"/>
        </a:spcAft>
        <a:defRPr sz="2400" b="1">
          <a:solidFill>
            <a:srgbClr val="124A91"/>
          </a:solidFill>
          <a:latin typeface="Arial Narrow" pitchFamily="34" charset="0"/>
          <a:ea typeface="MS PGothic" pitchFamily="34" charset="-128"/>
          <a:cs typeface="MS PGothic" pitchFamily="34" charset="-128"/>
        </a:defRPr>
      </a:lvl3pPr>
      <a:lvl4pPr algn="l" rtl="0" eaLnBrk="0" fontAlgn="base" hangingPunct="0">
        <a:spcBef>
          <a:spcPct val="0"/>
        </a:spcBef>
        <a:spcAft>
          <a:spcPct val="0"/>
        </a:spcAft>
        <a:defRPr sz="2400" b="1">
          <a:solidFill>
            <a:srgbClr val="124A91"/>
          </a:solidFill>
          <a:latin typeface="Arial Narrow" pitchFamily="34" charset="0"/>
          <a:ea typeface="MS PGothic" pitchFamily="34" charset="-128"/>
          <a:cs typeface="MS PGothic" pitchFamily="34" charset="-128"/>
        </a:defRPr>
      </a:lvl4pPr>
      <a:lvl5pPr algn="l" rtl="0" eaLnBrk="0" fontAlgn="base" hangingPunct="0">
        <a:spcBef>
          <a:spcPct val="0"/>
        </a:spcBef>
        <a:spcAft>
          <a:spcPct val="0"/>
        </a:spcAft>
        <a:defRPr sz="2400" b="1">
          <a:solidFill>
            <a:srgbClr val="124A91"/>
          </a:solidFill>
          <a:latin typeface="Arial Narrow" pitchFamily="34" charset="0"/>
          <a:ea typeface="MS PGothic" pitchFamily="34" charset="-128"/>
          <a:cs typeface="MS PGothic" pitchFamily="34" charset="-128"/>
        </a:defRPr>
      </a:lvl5pPr>
      <a:lvl6pPr marL="457200" algn="l" rtl="0" fontAlgn="base">
        <a:spcBef>
          <a:spcPct val="0"/>
        </a:spcBef>
        <a:spcAft>
          <a:spcPct val="0"/>
        </a:spcAft>
        <a:defRPr sz="2400" b="1">
          <a:solidFill>
            <a:srgbClr val="124A91"/>
          </a:solidFill>
          <a:latin typeface="Arial Narrow" pitchFamily="34" charset="0"/>
          <a:ea typeface="MS PGothic" pitchFamily="34" charset="-128"/>
        </a:defRPr>
      </a:lvl6pPr>
      <a:lvl7pPr marL="914400" algn="l" rtl="0" fontAlgn="base">
        <a:spcBef>
          <a:spcPct val="0"/>
        </a:spcBef>
        <a:spcAft>
          <a:spcPct val="0"/>
        </a:spcAft>
        <a:defRPr sz="2400" b="1">
          <a:solidFill>
            <a:srgbClr val="124A91"/>
          </a:solidFill>
          <a:latin typeface="Arial Narrow" pitchFamily="34" charset="0"/>
          <a:ea typeface="MS PGothic" pitchFamily="34" charset="-128"/>
        </a:defRPr>
      </a:lvl7pPr>
      <a:lvl8pPr marL="1371600" algn="l" rtl="0" fontAlgn="base">
        <a:spcBef>
          <a:spcPct val="0"/>
        </a:spcBef>
        <a:spcAft>
          <a:spcPct val="0"/>
        </a:spcAft>
        <a:defRPr sz="2400" b="1">
          <a:solidFill>
            <a:srgbClr val="124A91"/>
          </a:solidFill>
          <a:latin typeface="Arial Narrow" pitchFamily="34" charset="0"/>
          <a:ea typeface="MS PGothic" pitchFamily="34" charset="-128"/>
        </a:defRPr>
      </a:lvl8pPr>
      <a:lvl9pPr marL="1828800" algn="l" rtl="0" fontAlgn="base">
        <a:spcBef>
          <a:spcPct val="0"/>
        </a:spcBef>
        <a:spcAft>
          <a:spcPct val="0"/>
        </a:spcAft>
        <a:defRPr sz="2400" b="1">
          <a:solidFill>
            <a:srgbClr val="124A91"/>
          </a:solidFill>
          <a:latin typeface="Arial Narrow" pitchFamily="34" charset="0"/>
          <a:ea typeface="MS PGothic" pitchFamily="34" charset="-128"/>
        </a:defRPr>
      </a:lvl9pPr>
    </p:titleStyle>
    <p:bodyStyle>
      <a:lvl1pPr marL="342900" indent="-342900" algn="l" rtl="0" eaLnBrk="0" fontAlgn="base" hangingPunct="0">
        <a:spcBef>
          <a:spcPct val="20000"/>
        </a:spcBef>
        <a:spcAft>
          <a:spcPct val="0"/>
        </a:spcAft>
        <a:buClr>
          <a:srgbClr val="124A91"/>
        </a:buClr>
        <a:buFont typeface="Wingdings" charset="0"/>
        <a:buChar char="§"/>
        <a:defRPr sz="2400">
          <a:solidFill>
            <a:schemeClr val="tx1"/>
          </a:solidFill>
          <a:latin typeface="+mn-lt"/>
          <a:ea typeface="+mn-ea"/>
          <a:cs typeface="MS PGothic" pitchFamily="34" charset="-128"/>
        </a:defRPr>
      </a:lvl1pPr>
      <a:lvl2pPr marL="742950" indent="-285750" algn="l" rtl="0" eaLnBrk="0" fontAlgn="base" hangingPunct="0">
        <a:spcBef>
          <a:spcPct val="20000"/>
        </a:spcBef>
        <a:spcAft>
          <a:spcPct val="0"/>
        </a:spcAft>
        <a:buClr>
          <a:srgbClr val="124A91"/>
        </a:buClr>
        <a:buFont typeface="Times" charset="0"/>
        <a:buChar char="•"/>
        <a:defRPr sz="2400">
          <a:solidFill>
            <a:schemeClr val="tx1"/>
          </a:solidFill>
          <a:latin typeface="+mn-lt"/>
          <a:ea typeface="+mn-ea"/>
          <a:cs typeface="MS PGothic" pitchFamily="34" charset="-128"/>
        </a:defRPr>
      </a:lvl2pPr>
      <a:lvl3pPr marL="1143000" indent="-228600" algn="l" rtl="0" eaLnBrk="0" fontAlgn="base" hangingPunct="0">
        <a:spcBef>
          <a:spcPct val="20000"/>
        </a:spcBef>
        <a:spcAft>
          <a:spcPct val="0"/>
        </a:spcAft>
        <a:buClr>
          <a:srgbClr val="124A91"/>
        </a:buClr>
        <a:buFont typeface="Symbol" charset="0"/>
        <a:buChar char=""/>
        <a:defRPr sz="2400">
          <a:solidFill>
            <a:schemeClr val="tx1"/>
          </a:solidFill>
          <a:latin typeface="+mn-lt"/>
          <a:ea typeface="+mn-ea"/>
          <a:cs typeface="MS PGothic" pitchFamily="34" charset="-128"/>
        </a:defRPr>
      </a:lvl3pPr>
      <a:lvl4pPr marL="1600200" indent="-228600" algn="l" rtl="0" eaLnBrk="0" fontAlgn="base" hangingPunct="0">
        <a:spcBef>
          <a:spcPct val="20000"/>
        </a:spcBef>
        <a:spcAft>
          <a:spcPct val="0"/>
        </a:spcAft>
        <a:buClr>
          <a:srgbClr val="124A91"/>
        </a:buClr>
        <a:buFont typeface="Symbol" charset="0"/>
        <a:buChar char=""/>
        <a:defRPr sz="2000">
          <a:solidFill>
            <a:schemeClr val="tx1"/>
          </a:solidFill>
          <a:latin typeface="+mn-lt"/>
          <a:ea typeface="+mn-ea"/>
          <a:cs typeface="MS PGothic" pitchFamily="34" charset="-128"/>
        </a:defRPr>
      </a:lvl4pPr>
      <a:lvl5pPr marL="2057400" indent="-228600" algn="l" rtl="0" eaLnBrk="0" fontAlgn="base" hangingPunct="0">
        <a:spcBef>
          <a:spcPct val="20000"/>
        </a:spcBef>
        <a:spcAft>
          <a:spcPct val="0"/>
        </a:spcAft>
        <a:buClr>
          <a:srgbClr val="124A91"/>
        </a:buClr>
        <a:buFont typeface="Geneva CE" charset="0"/>
        <a:buChar char="»"/>
        <a:defRPr sz="2000">
          <a:solidFill>
            <a:schemeClr val="tx1"/>
          </a:solidFill>
          <a:latin typeface="+mn-lt"/>
          <a:ea typeface="+mn-ea"/>
          <a:cs typeface="MS PGothic" pitchFamily="34" charset="-128"/>
        </a:defRPr>
      </a:lvl5pPr>
      <a:lvl6pPr marL="25146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6pPr>
      <a:lvl7pPr marL="29718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7pPr>
      <a:lvl8pPr marL="34290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8pPr>
      <a:lvl9pPr marL="38862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daya+bay&amp;source=images&amp;cd=&amp;cad=rja&amp;docid=pr31cWNgep1LMM&amp;tbnid=iaDs6oqbmDZ25M:&amp;ved=0CAUQjRw&amp;url=http://www.asianscientist.com/in-the-lab/davos-nuclear-power-station-neutrino-theta-one-three-antimatter-universe/&amp;ei=h31QUeL4JarP0wGZmoDoAQ&amp;bvm=bv.44158598,d.dmg&amp;psig=AFQjCNFnrFIRjXoyogf8F34TU18dqu0mbQ&amp;ust=1364315882098884" TargetMode="External"/><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jpg"/><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bang.berkeley.edu/events/NDNCA/agend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oleObject" Target="../embeddings/oleObject1.bin"/><Relationship Id="rId7" Type="http://schemas.openxmlformats.org/officeDocument/2006/relationships/image" Target="../media/image3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1" Type="http://schemas.openxmlformats.org/officeDocument/2006/relationships/slideLayout" Target="../slideLayouts/slideLayout13.xml"/><Relationship Id="rId2"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3.emf"/><Relationship Id="rId3"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package" Target="../embeddings/Microsoft_Word_Document1.docx"/><Relationship Id="rId5" Type="http://schemas.openxmlformats.org/officeDocument/2006/relationships/image" Target="../media/image8.emf"/><Relationship Id="rId6" Type="http://schemas.openxmlformats.org/officeDocument/2006/relationships/image" Target="../media/image2.png"/><Relationship Id="rId7"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741362" y="2130425"/>
            <a:ext cx="7499350" cy="1470025"/>
          </a:xfrm>
        </p:spPr>
        <p:txBody>
          <a:bodyPr/>
          <a:lstStyle/>
          <a:p>
            <a:pPr eaLnBrk="1" hangingPunct="1"/>
            <a:r>
              <a:rPr lang="en-US" dirty="0" smtClean="0">
                <a:latin typeface="Times New Roman"/>
                <a:ea typeface="MS PGothic" charset="0"/>
                <a:cs typeface="Times New Roman"/>
              </a:rPr>
              <a:t>Highlights and Summary of the </a:t>
            </a:r>
            <a:br>
              <a:rPr lang="en-US" dirty="0" smtClean="0">
                <a:latin typeface="Times New Roman"/>
                <a:ea typeface="MS PGothic" charset="0"/>
                <a:cs typeface="Times New Roman"/>
              </a:rPr>
            </a:br>
            <a:r>
              <a:rPr lang="en-US" dirty="0" smtClean="0">
                <a:latin typeface="Times New Roman"/>
                <a:ea typeface="MS PGothic" charset="0"/>
                <a:cs typeface="Times New Roman"/>
              </a:rPr>
              <a:t>Nuclear Data Needs and Capabilities for Application Workshop 2015</a:t>
            </a:r>
            <a:br>
              <a:rPr lang="en-US" dirty="0" smtClean="0">
                <a:latin typeface="Times New Roman"/>
                <a:ea typeface="MS PGothic" charset="0"/>
                <a:cs typeface="Times New Roman"/>
              </a:rPr>
            </a:br>
            <a:r>
              <a:rPr lang="en-US" dirty="0" smtClean="0">
                <a:latin typeface="Times New Roman"/>
                <a:ea typeface="MS PGothic" charset="0"/>
                <a:cs typeface="Times New Roman"/>
              </a:rPr>
              <a:t>(NDNCA)</a:t>
            </a:r>
            <a:endParaRPr lang="en-US" dirty="0">
              <a:latin typeface="Times New Roman"/>
              <a:ea typeface="MS PGothic" charset="0"/>
              <a:cs typeface="Times New Roman"/>
            </a:endParaRPr>
          </a:p>
        </p:txBody>
      </p:sp>
      <p:sp>
        <p:nvSpPr>
          <p:cNvPr id="4" name="TextBox 3"/>
          <p:cNvSpPr txBox="1"/>
          <p:nvPr/>
        </p:nvSpPr>
        <p:spPr>
          <a:xfrm>
            <a:off x="1665227" y="5582161"/>
            <a:ext cx="5651621" cy="954107"/>
          </a:xfrm>
          <a:prstGeom prst="rect">
            <a:avLst/>
          </a:prstGeom>
          <a:noFill/>
          <a:effectLst/>
        </p:spPr>
        <p:txBody>
          <a:bodyPr wrap="square" rtlCol="0">
            <a:spAutoFit/>
          </a:bodyPr>
          <a:lstStyle/>
          <a:p>
            <a:pPr algn="ctr"/>
            <a:r>
              <a:rPr lang="en-US" dirty="0">
                <a:latin typeface="Times New Roman"/>
                <a:cs typeface="Times New Roman"/>
              </a:rPr>
              <a:t>This work was performed under the auspices of the U.S. Department of Energy by Lawrence Livermore National Laboratory under contract DE-AC52-07NA27344 and Lawrence Berkeley National Laboratory under contract # DE-AC02-05CH11231. </a:t>
            </a:r>
          </a:p>
        </p:txBody>
      </p:sp>
      <p:sp>
        <p:nvSpPr>
          <p:cNvPr id="5" name="Rectangle 3"/>
          <p:cNvSpPr txBox="1">
            <a:spLocks noChangeArrowheads="1"/>
          </p:cNvSpPr>
          <p:nvPr/>
        </p:nvSpPr>
        <p:spPr bwMode="auto">
          <a:xfrm>
            <a:off x="782637" y="3903663"/>
            <a:ext cx="741680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rgbClr val="124A91"/>
              </a:buClr>
              <a:buFont typeface="Wingdings" pitchFamily="2" charset="2"/>
              <a:buNone/>
              <a:defRPr sz="2400" b="1">
                <a:solidFill>
                  <a:srgbClr val="124A91"/>
                </a:solidFill>
                <a:latin typeface="+mn-lt"/>
                <a:ea typeface="+mn-ea"/>
                <a:cs typeface="MS PGothic" pitchFamily="34" charset="-128"/>
              </a:defRPr>
            </a:lvl1pPr>
            <a:lvl2pPr marL="742950" indent="-285750" algn="l" rtl="0" eaLnBrk="0" fontAlgn="base" hangingPunct="0">
              <a:spcBef>
                <a:spcPct val="20000"/>
              </a:spcBef>
              <a:spcAft>
                <a:spcPct val="0"/>
              </a:spcAft>
              <a:buClr>
                <a:srgbClr val="124A91"/>
              </a:buClr>
              <a:buFont typeface="Times" charset="0"/>
              <a:buChar char="•"/>
              <a:defRPr sz="2400">
                <a:solidFill>
                  <a:schemeClr val="tx1"/>
                </a:solidFill>
                <a:latin typeface="+mn-lt"/>
                <a:ea typeface="+mn-ea"/>
                <a:cs typeface="MS PGothic" pitchFamily="34" charset="-128"/>
              </a:defRPr>
            </a:lvl2pPr>
            <a:lvl3pPr marL="1143000" indent="-228600" algn="l" rtl="0" eaLnBrk="0" fontAlgn="base" hangingPunct="0">
              <a:spcBef>
                <a:spcPct val="20000"/>
              </a:spcBef>
              <a:spcAft>
                <a:spcPct val="0"/>
              </a:spcAft>
              <a:buClr>
                <a:srgbClr val="124A91"/>
              </a:buClr>
              <a:buFont typeface="Symbol" charset="0"/>
              <a:buChar char=""/>
              <a:defRPr sz="2400">
                <a:solidFill>
                  <a:schemeClr val="tx1"/>
                </a:solidFill>
                <a:latin typeface="+mn-lt"/>
                <a:ea typeface="+mn-ea"/>
                <a:cs typeface="MS PGothic" pitchFamily="34" charset="-128"/>
              </a:defRPr>
            </a:lvl3pPr>
            <a:lvl4pPr marL="1600200" indent="-228600" algn="l" rtl="0" eaLnBrk="0" fontAlgn="base" hangingPunct="0">
              <a:spcBef>
                <a:spcPct val="20000"/>
              </a:spcBef>
              <a:spcAft>
                <a:spcPct val="0"/>
              </a:spcAft>
              <a:buClr>
                <a:srgbClr val="124A91"/>
              </a:buClr>
              <a:buFont typeface="Symbol" charset="0"/>
              <a:buChar char=""/>
              <a:defRPr sz="2000">
                <a:solidFill>
                  <a:schemeClr val="tx1"/>
                </a:solidFill>
                <a:latin typeface="+mn-lt"/>
                <a:ea typeface="+mn-ea"/>
                <a:cs typeface="MS PGothic" pitchFamily="34" charset="-128"/>
              </a:defRPr>
            </a:lvl4pPr>
            <a:lvl5pPr marL="2057400" indent="-228600" algn="l" rtl="0" eaLnBrk="0" fontAlgn="base" hangingPunct="0">
              <a:spcBef>
                <a:spcPct val="20000"/>
              </a:spcBef>
              <a:spcAft>
                <a:spcPct val="0"/>
              </a:spcAft>
              <a:buClr>
                <a:srgbClr val="124A91"/>
              </a:buClr>
              <a:buFont typeface="Geneva CE" charset="0"/>
              <a:buChar char="»"/>
              <a:defRPr sz="2000">
                <a:solidFill>
                  <a:schemeClr val="tx1"/>
                </a:solidFill>
                <a:latin typeface="+mn-lt"/>
                <a:ea typeface="+mn-ea"/>
                <a:cs typeface="MS PGothic" pitchFamily="34" charset="-128"/>
              </a:defRPr>
            </a:lvl5pPr>
            <a:lvl6pPr marL="25146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6pPr>
            <a:lvl7pPr marL="29718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7pPr>
            <a:lvl8pPr marL="34290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8pPr>
            <a:lvl9pPr marL="3886200" indent="-228600" algn="l" rtl="0" fontAlgn="base">
              <a:spcBef>
                <a:spcPct val="20000"/>
              </a:spcBef>
              <a:spcAft>
                <a:spcPct val="0"/>
              </a:spcAft>
              <a:buClr>
                <a:srgbClr val="124A91"/>
              </a:buClr>
              <a:buFont typeface="Geneva CE" pitchFamily="-65" charset="0"/>
              <a:buChar char="»"/>
              <a:defRPr sz="2000">
                <a:solidFill>
                  <a:schemeClr val="tx1"/>
                </a:solidFill>
                <a:latin typeface="+mn-lt"/>
                <a:ea typeface="+mn-ea"/>
              </a:defRPr>
            </a:lvl9pPr>
          </a:lstStyle>
          <a:p>
            <a:pPr eaLnBrk="1" hangingPunct="1">
              <a:lnSpc>
                <a:spcPct val="80000"/>
              </a:lnSpc>
              <a:buFont typeface="Wingdings" charset="0"/>
              <a:buNone/>
            </a:pPr>
            <a:r>
              <a:rPr lang="en-US" sz="2000" dirty="0" smtClean="0">
                <a:solidFill>
                  <a:schemeClr val="tx1"/>
                </a:solidFill>
                <a:latin typeface="Times New Roman"/>
                <a:ea typeface="MS PGothic" charset="0"/>
                <a:cs typeface="Times New Roman"/>
              </a:rPr>
              <a:t>L.A. Bernstein </a:t>
            </a:r>
          </a:p>
          <a:p>
            <a:pPr eaLnBrk="1" hangingPunct="1">
              <a:lnSpc>
                <a:spcPct val="80000"/>
              </a:lnSpc>
              <a:buFont typeface="Wingdings" charset="0"/>
              <a:buNone/>
            </a:pPr>
            <a:r>
              <a:rPr lang="en-US" sz="2000" dirty="0" smtClean="0">
                <a:solidFill>
                  <a:schemeClr val="tx1"/>
                </a:solidFill>
                <a:latin typeface="Times New Roman"/>
                <a:cs typeface="Times New Roman"/>
              </a:rPr>
              <a:t>Nuclear Data Week</a:t>
            </a:r>
          </a:p>
          <a:p>
            <a:pPr eaLnBrk="1" hangingPunct="1">
              <a:lnSpc>
                <a:spcPct val="80000"/>
              </a:lnSpc>
              <a:buFont typeface="Wingdings" charset="0"/>
              <a:buNone/>
            </a:pPr>
            <a:r>
              <a:rPr lang="en-US" sz="2000" dirty="0" smtClean="0">
                <a:solidFill>
                  <a:schemeClr val="tx1"/>
                </a:solidFill>
                <a:latin typeface="Times New Roman"/>
                <a:ea typeface="MS PGothic" charset="0"/>
                <a:cs typeface="Times New Roman"/>
              </a:rPr>
              <a:t>BNL</a:t>
            </a:r>
          </a:p>
          <a:p>
            <a:pPr eaLnBrk="1" hangingPunct="1">
              <a:lnSpc>
                <a:spcPct val="80000"/>
              </a:lnSpc>
              <a:buFont typeface="Wingdings" charset="0"/>
              <a:buNone/>
            </a:pPr>
            <a:r>
              <a:rPr lang="en-US" sz="2000" dirty="0" smtClean="0">
                <a:solidFill>
                  <a:schemeClr val="tx1"/>
                </a:solidFill>
                <a:latin typeface="Times New Roman"/>
                <a:ea typeface="MS PGothic" charset="0"/>
                <a:cs typeface="Times New Roman"/>
              </a:rPr>
              <a:t>November 4, 2015</a:t>
            </a:r>
            <a:endParaRPr lang="en-US" sz="2000" dirty="0">
              <a:solidFill>
                <a:schemeClr val="tx1"/>
              </a:solidFill>
              <a:latin typeface="Times New Roman"/>
              <a:ea typeface="MS PGothic" charset="0"/>
              <a:cs typeface="Times New Roman"/>
            </a:endParaRPr>
          </a:p>
        </p:txBody>
      </p:sp>
      <p:pic>
        <p:nvPicPr>
          <p:cNvPr id="6" name="Picture 5" descr="UCBerkeley-logo.jpg"/>
          <p:cNvPicPr>
            <a:picLocks noChangeAspect="1"/>
          </p:cNvPicPr>
          <p:nvPr/>
        </p:nvPicPr>
        <p:blipFill>
          <a:blip r:embed="rId3"/>
          <a:stretch>
            <a:fillRect/>
          </a:stretch>
        </p:blipFill>
        <p:spPr>
          <a:xfrm>
            <a:off x="7970437" y="0"/>
            <a:ext cx="1173563" cy="1157111"/>
          </a:xfrm>
          <a:prstGeom prst="rect">
            <a:avLst/>
          </a:prstGeom>
        </p:spPr>
      </p:pic>
      <p:pic>
        <p:nvPicPr>
          <p:cNvPr id="7" name="Picture 19" descr="lab_icon_no_box_blue_rgb"/>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7630" b="7029"/>
          <a:stretch/>
        </p:blipFill>
        <p:spPr bwMode="auto">
          <a:xfrm>
            <a:off x="0" y="0"/>
            <a:ext cx="1195913" cy="115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60313" y="139700"/>
            <a:ext cx="1861448" cy="1211880"/>
          </a:xfrm>
          <a:prstGeom prst="rect">
            <a:avLst/>
          </a:prstGeom>
          <a:noFill/>
          <a:ln w="9525">
            <a:noFill/>
            <a:miter lim="800000"/>
            <a:headEnd/>
            <a:tailEnd/>
          </a:ln>
        </p:spPr>
      </p:pic>
      <p:sp>
        <p:nvSpPr>
          <p:cNvPr id="9" name="TextBox 8"/>
          <p:cNvSpPr txBox="1"/>
          <p:nvPr/>
        </p:nvSpPr>
        <p:spPr>
          <a:xfrm>
            <a:off x="3331917" y="5203245"/>
            <a:ext cx="2507634" cy="400110"/>
          </a:xfrm>
          <a:prstGeom prst="rect">
            <a:avLst/>
          </a:prstGeom>
          <a:noFill/>
        </p:spPr>
        <p:txBody>
          <a:bodyPr wrap="none" rtlCol="0">
            <a:spAutoFit/>
          </a:bodyPr>
          <a:lstStyle/>
          <a:p>
            <a:r>
              <a:rPr lang="en-US" sz="2000" dirty="0">
                <a:latin typeface="Times New Roman"/>
                <a:cs typeface="Times New Roman"/>
              </a:rPr>
              <a:t>LLNL-PRES</a:t>
            </a:r>
            <a:r>
              <a:rPr lang="en-US" sz="2000" dirty="0" smtClean="0">
                <a:latin typeface="Times New Roman"/>
                <a:cs typeface="Times New Roman"/>
              </a:rPr>
              <a:t>-678764</a:t>
            </a:r>
            <a:endParaRPr lang="en-US" sz="2000" dirty="0">
              <a:latin typeface="Times New Roman"/>
              <a:cs typeface="Times New Roman"/>
            </a:endParaRPr>
          </a:p>
        </p:txBody>
      </p:sp>
    </p:spTree>
    <p:extLst>
      <p:ext uri="{BB962C8B-B14F-4D97-AF65-F5344CB8AC3E}">
        <p14:creationId xmlns:p14="http://schemas.microsoft.com/office/powerpoint/2010/main" val="5776212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 y="101600"/>
            <a:ext cx="8978900" cy="962025"/>
          </a:xfrm>
        </p:spPr>
        <p:txBody>
          <a:bodyPr/>
          <a:lstStyle/>
          <a:p>
            <a:r>
              <a:rPr lang="en-US" dirty="0" smtClean="0">
                <a:solidFill>
                  <a:schemeClr val="tx1"/>
                </a:solidFill>
                <a:latin typeface="Times New Roman"/>
                <a:cs typeface="Times New Roman"/>
              </a:rPr>
              <a:t>There’s no way to cover a representative sample of the material presented at the workshop in the time we have for this talk</a:t>
            </a:r>
            <a:endParaRPr lang="en-US" dirty="0">
              <a:solidFill>
                <a:schemeClr val="tx1"/>
              </a:solidFill>
              <a:latin typeface="Times New Roman"/>
              <a:cs typeface="Times New Roman"/>
            </a:endParaRPr>
          </a:p>
        </p:txBody>
      </p:sp>
      <p:sp>
        <p:nvSpPr>
          <p:cNvPr id="16" name="Rectangle 15"/>
          <p:cNvSpPr/>
          <p:nvPr/>
        </p:nvSpPr>
        <p:spPr>
          <a:xfrm>
            <a:off x="1660014" y="4645453"/>
            <a:ext cx="5864660" cy="954107"/>
          </a:xfrm>
          <a:prstGeom prst="rect">
            <a:avLst/>
          </a:prstGeom>
          <a:solidFill>
            <a:srgbClr val="FFFF00"/>
          </a:solidFill>
          <a:ln>
            <a:solidFill>
              <a:schemeClr val="tx1"/>
            </a:solidFill>
          </a:ln>
        </p:spPr>
        <p:txBody>
          <a:bodyPr wrap="square">
            <a:spAutoFit/>
          </a:bodyPr>
          <a:lstStyle/>
          <a:p>
            <a:pPr algn="ctr"/>
            <a:r>
              <a:rPr lang="en-US" sz="2800" dirty="0" smtClean="0">
                <a:solidFill>
                  <a:srgbClr val="000000"/>
                </a:solidFill>
                <a:latin typeface="Times New Roman"/>
                <a:cs typeface="Times New Roman"/>
              </a:rPr>
              <a:t>I’ll return at the end with a wrap-up </a:t>
            </a:r>
          </a:p>
          <a:p>
            <a:pPr algn="ctr"/>
            <a:r>
              <a:rPr lang="en-US" sz="2800" dirty="0" smtClean="0">
                <a:solidFill>
                  <a:srgbClr val="000000"/>
                </a:solidFill>
                <a:latin typeface="Times New Roman"/>
                <a:cs typeface="Times New Roman"/>
              </a:rPr>
              <a:t>and discussion of the path forward</a:t>
            </a:r>
            <a:endParaRPr lang="en-US" sz="1800" dirty="0"/>
          </a:p>
        </p:txBody>
      </p:sp>
      <p:sp>
        <p:nvSpPr>
          <p:cNvPr id="4" name="Content Placeholder 3"/>
          <p:cNvSpPr>
            <a:spLocks noGrp="1"/>
          </p:cNvSpPr>
          <p:nvPr>
            <p:ph idx="1"/>
          </p:nvPr>
        </p:nvSpPr>
        <p:spPr>
          <a:xfrm>
            <a:off x="231018" y="1153885"/>
            <a:ext cx="8477553" cy="3888015"/>
          </a:xfrm>
        </p:spPr>
        <p:txBody>
          <a:bodyPr/>
          <a:lstStyle/>
          <a:p>
            <a:r>
              <a:rPr lang="en-US" sz="3200" dirty="0" smtClean="0">
                <a:latin typeface="Times New Roman"/>
                <a:cs typeface="Times New Roman"/>
              </a:rPr>
              <a:t>Dosimetry</a:t>
            </a:r>
          </a:p>
          <a:p>
            <a:pPr lvl="1"/>
            <a:r>
              <a:rPr lang="en-US" sz="3200" dirty="0" smtClean="0">
                <a:latin typeface="Times New Roman"/>
                <a:cs typeface="Times New Roman"/>
              </a:rPr>
              <a:t>Neutron standards - Allan Carlson</a:t>
            </a:r>
          </a:p>
          <a:p>
            <a:r>
              <a:rPr lang="en-US" sz="3200" dirty="0" smtClean="0">
                <a:latin typeface="Times New Roman"/>
                <a:cs typeface="Times New Roman"/>
              </a:rPr>
              <a:t>Isotope Production – Caroline Nesaraja</a:t>
            </a:r>
          </a:p>
          <a:p>
            <a:r>
              <a:rPr lang="en-US" sz="3200" dirty="0" smtClean="0">
                <a:latin typeface="Times New Roman"/>
                <a:cs typeface="Times New Roman"/>
              </a:rPr>
              <a:t>Reactor Antineutrinos – Alejandro </a:t>
            </a:r>
            <a:r>
              <a:rPr lang="en-US" sz="3200" dirty="0" smtClean="0">
                <a:latin typeface="Times New Roman"/>
                <a:cs typeface="Times New Roman"/>
              </a:rPr>
              <a:t>Sonzogni/Libby McCutchan </a:t>
            </a:r>
            <a:endParaRPr lang="en-US" sz="3200" dirty="0" smtClean="0">
              <a:latin typeface="Times New Roman"/>
              <a:cs typeface="Times New Roman"/>
            </a:endParaRPr>
          </a:p>
          <a:p>
            <a:r>
              <a:rPr lang="en-US" sz="3200" dirty="0" smtClean="0">
                <a:latin typeface="Times New Roman"/>
                <a:cs typeface="Times New Roman"/>
              </a:rPr>
              <a:t>Neutron transport uncertainties - LAB</a:t>
            </a:r>
          </a:p>
        </p:txBody>
      </p:sp>
      <p:grpSp>
        <p:nvGrpSpPr>
          <p:cNvPr id="5" name="Group 4"/>
          <p:cNvGrpSpPr>
            <a:grpSpLocks/>
          </p:cNvGrpSpPr>
          <p:nvPr/>
        </p:nvGrpSpPr>
        <p:grpSpPr bwMode="auto">
          <a:xfrm>
            <a:off x="0" y="990600"/>
            <a:ext cx="9142413" cy="152400"/>
            <a:chOff x="0" y="0"/>
            <a:chExt cx="5760" cy="708"/>
          </a:xfrm>
        </p:grpSpPr>
        <p:sp>
          <p:nvSpPr>
            <p:cNvPr id="6"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Tree>
    <p:extLst>
      <p:ext uri="{BB962C8B-B14F-4D97-AF65-F5344CB8AC3E}">
        <p14:creationId xmlns:p14="http://schemas.microsoft.com/office/powerpoint/2010/main" val="2752181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ed-for-standards-Carlson.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0" y="0"/>
            <a:ext cx="8875059" cy="6858000"/>
          </a:xfrm>
          <a:prstGeom prst="rect">
            <a:avLst/>
          </a:prstGeom>
        </p:spPr>
      </p:pic>
      <p:sp>
        <p:nvSpPr>
          <p:cNvPr id="2" name="TextBox 1"/>
          <p:cNvSpPr txBox="1"/>
          <p:nvPr/>
        </p:nvSpPr>
        <p:spPr>
          <a:xfrm>
            <a:off x="0" y="0"/>
            <a:ext cx="1767306" cy="400110"/>
          </a:xfrm>
          <a:prstGeom prst="rect">
            <a:avLst/>
          </a:prstGeom>
          <a:noFill/>
        </p:spPr>
        <p:txBody>
          <a:bodyPr wrap="none" rtlCol="0">
            <a:spAutoFit/>
          </a:bodyPr>
          <a:lstStyle/>
          <a:p>
            <a:r>
              <a:rPr lang="en-US" sz="2000" i="1" dirty="0" smtClean="0">
                <a:latin typeface="Times New Roman"/>
                <a:cs typeface="Times New Roman"/>
              </a:rPr>
              <a:t>Allan Carlson</a:t>
            </a:r>
            <a:endParaRPr lang="en-US" sz="2000" i="1" dirty="0">
              <a:latin typeface="Times New Roman"/>
              <a:cs typeface="Times New Roman"/>
            </a:endParaRPr>
          </a:p>
        </p:txBody>
      </p:sp>
      <p:sp>
        <p:nvSpPr>
          <p:cNvPr id="7" name="Rectangle 6"/>
          <p:cNvSpPr/>
          <p:nvPr/>
        </p:nvSpPr>
        <p:spPr bwMode="auto">
          <a:xfrm>
            <a:off x="6673477" y="6227203"/>
            <a:ext cx="2470523" cy="630797"/>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Tree>
    <p:extLst>
      <p:ext uri="{BB962C8B-B14F-4D97-AF65-F5344CB8AC3E}">
        <p14:creationId xmlns:p14="http://schemas.microsoft.com/office/powerpoint/2010/main" val="31227742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ed-for-standards-Carlson.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0" y="0"/>
            <a:ext cx="8875059" cy="6858000"/>
          </a:xfrm>
          <a:prstGeom prst="rect">
            <a:avLst/>
          </a:prstGeom>
        </p:spPr>
      </p:pic>
      <p:sp>
        <p:nvSpPr>
          <p:cNvPr id="7" name="TextBox 6"/>
          <p:cNvSpPr txBox="1"/>
          <p:nvPr/>
        </p:nvSpPr>
        <p:spPr>
          <a:xfrm>
            <a:off x="0" y="0"/>
            <a:ext cx="1767306" cy="400110"/>
          </a:xfrm>
          <a:prstGeom prst="rect">
            <a:avLst/>
          </a:prstGeom>
          <a:noFill/>
        </p:spPr>
        <p:txBody>
          <a:bodyPr wrap="none" rtlCol="0">
            <a:spAutoFit/>
          </a:bodyPr>
          <a:lstStyle/>
          <a:p>
            <a:r>
              <a:rPr lang="en-US" sz="2000" i="1" dirty="0" smtClean="0">
                <a:latin typeface="Times New Roman"/>
                <a:cs typeface="Times New Roman"/>
              </a:rPr>
              <a:t>Allan Carlson</a:t>
            </a:r>
            <a:endParaRPr lang="en-US" sz="2000" i="1" dirty="0">
              <a:latin typeface="Times New Roman"/>
              <a:cs typeface="Times New Roman"/>
            </a:endParaRPr>
          </a:p>
        </p:txBody>
      </p:sp>
      <p:sp>
        <p:nvSpPr>
          <p:cNvPr id="8" name="Rectangle 7"/>
          <p:cNvSpPr/>
          <p:nvPr/>
        </p:nvSpPr>
        <p:spPr bwMode="auto">
          <a:xfrm>
            <a:off x="6673477" y="6227203"/>
            <a:ext cx="2470523" cy="630797"/>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Tree>
    <p:extLst>
      <p:ext uri="{BB962C8B-B14F-4D97-AF65-F5344CB8AC3E}">
        <p14:creationId xmlns:p14="http://schemas.microsoft.com/office/powerpoint/2010/main" val="32861147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23949"/>
            <a:ext cx="7966075" cy="5116513"/>
          </a:xfrm>
        </p:spPr>
        <p:txBody>
          <a:bodyPr>
            <a:noAutofit/>
          </a:bodyPr>
          <a:lstStyle/>
          <a:p>
            <a:pPr marL="0" indent="0">
              <a:buFont typeface="Wingdings" pitchFamily="2" charset="2"/>
              <a:buNone/>
              <a:defRPr/>
            </a:pPr>
            <a:r>
              <a:rPr lang="en-GB" sz="2400" b="1" dirty="0" smtClean="0">
                <a:solidFill>
                  <a:srgbClr val="C00000"/>
                </a:solidFill>
                <a:ea typeface="+mn-ea"/>
                <a:cs typeface="Times New Roman" panose="02020603050405020304" pitchFamily="18" charset="0"/>
              </a:rPr>
              <a:t>Aim</a:t>
            </a:r>
          </a:p>
          <a:p>
            <a:pPr>
              <a:buFont typeface="Wingdings" pitchFamily="2" charset="2"/>
              <a:buChar char="§"/>
              <a:defRPr/>
            </a:pPr>
            <a:r>
              <a:rPr lang="en-GB" sz="2300" dirty="0" smtClean="0">
                <a:ea typeface="+mn-ea"/>
                <a:cs typeface="Times New Roman" panose="02020603050405020304" pitchFamily="18" charset="0"/>
              </a:rPr>
              <a:t>Provide database for optimum production and application of radionuclides</a:t>
            </a:r>
            <a:endParaRPr lang="en-GB" sz="2300" dirty="0">
              <a:ea typeface="+mn-ea"/>
              <a:cs typeface="Times New Roman" panose="02020603050405020304" pitchFamily="18" charset="0"/>
            </a:endParaRPr>
          </a:p>
          <a:p>
            <a:pPr marL="0" indent="0">
              <a:buFont typeface="Wingdings" pitchFamily="2" charset="2"/>
              <a:buNone/>
              <a:defRPr/>
            </a:pPr>
            <a:r>
              <a:rPr lang="en-GB" sz="2300" dirty="0" smtClean="0">
                <a:ea typeface="+mn-ea"/>
                <a:cs typeface="Times New Roman" panose="02020603050405020304" pitchFamily="18" charset="0"/>
              </a:rPr>
              <a:t>     - remove discrepancies in existing data</a:t>
            </a:r>
          </a:p>
          <a:p>
            <a:pPr marL="0" indent="0">
              <a:spcBef>
                <a:spcPts val="0"/>
              </a:spcBef>
              <a:buFont typeface="Wingdings" pitchFamily="2" charset="2"/>
              <a:buNone/>
              <a:defRPr/>
            </a:pPr>
            <a:r>
              <a:rPr lang="en-GB" sz="2300" dirty="0" smtClean="0">
                <a:ea typeface="+mn-ea"/>
                <a:cs typeface="Times New Roman" panose="02020603050405020304" pitchFamily="18" charset="0"/>
              </a:rPr>
              <a:t>     - search alternative production routes of established</a:t>
            </a:r>
          </a:p>
          <a:p>
            <a:pPr marL="0" indent="0">
              <a:spcBef>
                <a:spcPts val="0"/>
              </a:spcBef>
              <a:buFont typeface="Wingdings" pitchFamily="2" charset="2"/>
              <a:buNone/>
              <a:defRPr/>
            </a:pPr>
            <a:r>
              <a:rPr lang="en-GB" sz="2300" dirty="0">
                <a:ea typeface="+mn-ea"/>
                <a:cs typeface="Times New Roman" panose="02020603050405020304" pitchFamily="18" charset="0"/>
              </a:rPr>
              <a:t> </a:t>
            </a:r>
            <a:r>
              <a:rPr lang="en-GB" sz="2300" dirty="0" smtClean="0">
                <a:ea typeface="+mn-ea"/>
                <a:cs typeface="Times New Roman" panose="02020603050405020304" pitchFamily="18" charset="0"/>
              </a:rPr>
              <a:t>      radionuclides</a:t>
            </a:r>
          </a:p>
          <a:p>
            <a:pPr marL="0" indent="0">
              <a:buFont typeface="Wingdings" pitchFamily="2" charset="2"/>
              <a:buNone/>
              <a:defRPr/>
            </a:pPr>
            <a:r>
              <a:rPr lang="en-GB" sz="2300" dirty="0" smtClean="0">
                <a:ea typeface="+mn-ea"/>
                <a:cs typeface="Times New Roman" panose="02020603050405020304" pitchFamily="18" charset="0"/>
              </a:rPr>
              <a:t>     - develop novel radionuclides</a:t>
            </a:r>
          </a:p>
          <a:p>
            <a:pPr marL="0" indent="0">
              <a:buFont typeface="Wingdings" pitchFamily="2" charset="2"/>
              <a:buNone/>
              <a:defRPr/>
            </a:pPr>
            <a:endParaRPr lang="en-GB" sz="800" b="1" dirty="0" smtClean="0">
              <a:ea typeface="+mn-ea"/>
              <a:cs typeface="Times New Roman" panose="02020603050405020304" pitchFamily="18" charset="0"/>
            </a:endParaRPr>
          </a:p>
          <a:p>
            <a:pPr marL="0" indent="0">
              <a:buFont typeface="Wingdings" pitchFamily="2" charset="2"/>
              <a:buNone/>
              <a:defRPr/>
            </a:pPr>
            <a:r>
              <a:rPr lang="en-GB" sz="2400" b="1" dirty="0" smtClean="0">
                <a:solidFill>
                  <a:srgbClr val="C00000"/>
                </a:solidFill>
                <a:ea typeface="+mn-ea"/>
                <a:cs typeface="Times New Roman" panose="02020603050405020304" pitchFamily="18" charset="0"/>
              </a:rPr>
              <a:t>Areas of work</a:t>
            </a:r>
          </a:p>
          <a:p>
            <a:pPr>
              <a:buFont typeface="Wingdings" pitchFamily="2" charset="2"/>
              <a:buChar char="§"/>
              <a:defRPr/>
            </a:pPr>
            <a:r>
              <a:rPr lang="en-GB" sz="2300" dirty="0" smtClean="0">
                <a:ea typeface="+mn-ea"/>
                <a:cs typeface="Times New Roman" panose="02020603050405020304" pitchFamily="18" charset="0"/>
              </a:rPr>
              <a:t>Experimental measurements</a:t>
            </a:r>
          </a:p>
          <a:p>
            <a:pPr>
              <a:buFont typeface="Wingdings" pitchFamily="2" charset="2"/>
              <a:buChar char="§"/>
              <a:defRPr/>
            </a:pPr>
            <a:r>
              <a:rPr lang="en-GB" sz="2300" dirty="0">
                <a:ea typeface="+mn-ea"/>
                <a:cs typeface="Times New Roman" panose="02020603050405020304" pitchFamily="18" charset="0"/>
              </a:rPr>
              <a:t>Nuclear model calculations</a:t>
            </a:r>
          </a:p>
          <a:p>
            <a:pPr>
              <a:buFont typeface="Wingdings" pitchFamily="2" charset="2"/>
              <a:buChar char="§"/>
              <a:defRPr/>
            </a:pPr>
            <a:r>
              <a:rPr lang="en-GB" sz="2300" dirty="0" smtClean="0">
                <a:ea typeface="+mn-ea"/>
                <a:cs typeface="Times New Roman" panose="02020603050405020304" pitchFamily="18" charset="0"/>
              </a:rPr>
              <a:t>Standardisation and evaluation of data</a:t>
            </a:r>
          </a:p>
          <a:p>
            <a:pPr marL="0" indent="0">
              <a:buFont typeface="Wingdings" pitchFamily="2" charset="2"/>
              <a:buNone/>
              <a:defRPr/>
            </a:pPr>
            <a:endParaRPr lang="en-GB" sz="800" dirty="0" smtClean="0">
              <a:ea typeface="+mn-ea"/>
              <a:cs typeface="Times New Roman" panose="02020603050405020304" pitchFamily="18" charset="0"/>
            </a:endParaRPr>
          </a:p>
        </p:txBody>
      </p:sp>
      <p:pic>
        <p:nvPicPr>
          <p:cNvPr id="5124" name="Picture 3" descr="C:\Users\G.Faulbrück\Documents\Logos\Uni Köln.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710488" y="5497513"/>
            <a:ext cx="7223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52400"/>
            <a:ext cx="8496300" cy="647700"/>
          </a:xfrm>
        </p:spPr>
        <p:txBody>
          <a:bodyPr/>
          <a:lstStyle/>
          <a:p>
            <a:r>
              <a:rPr lang="en-US" sz="2500" dirty="0">
                <a:latin typeface="+mn-lt"/>
              </a:rPr>
              <a:t>Isotope Production – Medical </a:t>
            </a:r>
            <a:r>
              <a:rPr lang="en-US" sz="2500" dirty="0" smtClean="0">
                <a:latin typeface="+mn-lt"/>
              </a:rPr>
              <a:t>Applications  (S.M. </a:t>
            </a:r>
            <a:r>
              <a:rPr lang="en-US" sz="2500" dirty="0" err="1" smtClean="0">
                <a:latin typeface="+mn-lt"/>
              </a:rPr>
              <a:t>Qaim</a:t>
            </a:r>
            <a:r>
              <a:rPr lang="en-US" sz="2500" dirty="0" smtClean="0">
                <a:latin typeface="+mn-lt"/>
              </a:rPr>
              <a:t>)</a:t>
            </a:r>
            <a:endParaRPr lang="en-US" sz="2500" dirty="0">
              <a:latin typeface="+mn-lt"/>
            </a:endParaRPr>
          </a:p>
        </p:txBody>
      </p:sp>
      <p:pic>
        <p:nvPicPr>
          <p:cNvPr id="4" name="Picture 3" descr="ORNL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4232"/>
            <a:ext cx="1321984" cy="723768"/>
          </a:xfrm>
          <a:prstGeom prst="rect">
            <a:avLst/>
          </a:prstGeom>
        </p:spPr>
      </p:pic>
      <p:sp>
        <p:nvSpPr>
          <p:cNvPr id="6" name="TextBox 5"/>
          <p:cNvSpPr txBox="1"/>
          <p:nvPr/>
        </p:nvSpPr>
        <p:spPr>
          <a:xfrm>
            <a:off x="0" y="0"/>
            <a:ext cx="2215838" cy="400110"/>
          </a:xfrm>
          <a:prstGeom prst="rect">
            <a:avLst/>
          </a:prstGeom>
          <a:noFill/>
        </p:spPr>
        <p:txBody>
          <a:bodyPr wrap="none" rtlCol="0">
            <a:spAutoFit/>
          </a:bodyPr>
          <a:lstStyle/>
          <a:p>
            <a:r>
              <a:rPr lang="en-US" sz="2000" i="1" dirty="0" smtClean="0">
                <a:latin typeface="Times New Roman"/>
                <a:cs typeface="Times New Roman"/>
              </a:rPr>
              <a:t>Caroline Nesaraja</a:t>
            </a:r>
            <a:endParaRPr lang="en-US" sz="2000" i="1" dirty="0">
              <a:latin typeface="Times New Roman"/>
              <a:cs typeface="Times New Roman"/>
            </a:endParaRPr>
          </a:p>
        </p:txBody>
      </p:sp>
      <p:grpSp>
        <p:nvGrpSpPr>
          <p:cNvPr id="7" name="Group 4"/>
          <p:cNvGrpSpPr>
            <a:grpSpLocks/>
          </p:cNvGrpSpPr>
          <p:nvPr/>
        </p:nvGrpSpPr>
        <p:grpSpPr bwMode="auto">
          <a:xfrm>
            <a:off x="0" y="990600"/>
            <a:ext cx="9142413" cy="152400"/>
            <a:chOff x="0" y="0"/>
            <a:chExt cx="5760" cy="708"/>
          </a:xfrm>
        </p:grpSpPr>
        <p:sp>
          <p:nvSpPr>
            <p:cNvPr id="8"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9"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10" name="Rectangle 9"/>
          <p:cNvSpPr/>
          <p:nvPr/>
        </p:nvSpPr>
        <p:spPr bwMode="auto">
          <a:xfrm>
            <a:off x="6673477" y="6227203"/>
            <a:ext cx="2470523" cy="630797"/>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Tree>
    <p:extLst>
      <p:ext uri="{BB962C8B-B14F-4D97-AF65-F5344CB8AC3E}">
        <p14:creationId xmlns:p14="http://schemas.microsoft.com/office/powerpoint/2010/main" val="24279748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latin typeface="+mn-lt"/>
              </a:rPr>
              <a:t>Nuclear data </a:t>
            </a:r>
            <a:r>
              <a:rPr lang="en-GB" sz="2800" dirty="0" smtClean="0">
                <a:latin typeface="+mn-lt"/>
              </a:rPr>
              <a:t>research needs –(S.M. </a:t>
            </a:r>
            <a:r>
              <a:rPr lang="en-GB" sz="2800" dirty="0" err="1" smtClean="0">
                <a:latin typeface="+mn-lt"/>
              </a:rPr>
              <a:t>Qaim</a:t>
            </a:r>
            <a:r>
              <a:rPr lang="en-GB" sz="2800" dirty="0" smtClean="0">
                <a:latin typeface="+mn-lt"/>
              </a:rPr>
              <a:t>)</a:t>
            </a:r>
            <a:endParaRPr lang="en-US" sz="2800" dirty="0">
              <a:latin typeface="+mn-lt"/>
            </a:endParaRPr>
          </a:p>
        </p:txBody>
      </p:sp>
      <p:sp>
        <p:nvSpPr>
          <p:cNvPr id="3" name="Content Placeholder 2"/>
          <p:cNvSpPr>
            <a:spLocks noGrp="1"/>
          </p:cNvSpPr>
          <p:nvPr>
            <p:ph idx="1"/>
          </p:nvPr>
        </p:nvSpPr>
        <p:spPr/>
        <p:txBody>
          <a:bodyPr/>
          <a:lstStyle/>
          <a:p>
            <a:pPr marL="0" indent="0">
              <a:buFont typeface="Wingdings" pitchFamily="2" charset="2"/>
              <a:buNone/>
              <a:defRPr/>
            </a:pPr>
            <a:endParaRPr lang="en-GB" sz="2800" b="1" dirty="0"/>
          </a:p>
        </p:txBody>
      </p:sp>
      <p:graphicFrame>
        <p:nvGraphicFramePr>
          <p:cNvPr id="5" name="Table 4"/>
          <p:cNvGraphicFramePr>
            <a:graphicFrameLocks noGrp="1"/>
          </p:cNvGraphicFramePr>
          <p:nvPr>
            <p:extLst>
              <p:ext uri="{D42A27DB-BD31-4B8C-83A1-F6EECF244321}">
                <p14:modId xmlns:p14="http://schemas.microsoft.com/office/powerpoint/2010/main" val="3999733596"/>
              </p:ext>
            </p:extLst>
          </p:nvPr>
        </p:nvGraphicFramePr>
        <p:xfrm>
          <a:off x="544540" y="1260200"/>
          <a:ext cx="8067675" cy="4816184"/>
        </p:xfrm>
        <a:graphic>
          <a:graphicData uri="http://schemas.openxmlformats.org/drawingml/2006/table">
            <a:tbl>
              <a:tblPr firstRow="1" bandRow="1">
                <a:effectLst>
                  <a:outerShdw blurRad="50800" dist="38100" dir="10800000" algn="r" rotWithShape="0">
                    <a:prstClr val="black">
                      <a:alpha val="40000"/>
                    </a:prstClr>
                  </a:outerShdw>
                </a:effectLst>
                <a:tableStyleId>{5C22544A-7EE6-4342-B048-85BDC9FD1C3A}</a:tableStyleId>
              </a:tblPr>
              <a:tblGrid>
                <a:gridCol w="2689225"/>
                <a:gridCol w="2689225"/>
                <a:gridCol w="2689225"/>
              </a:tblGrid>
              <a:tr h="783025">
                <a:tc>
                  <a:txBody>
                    <a:bodyPr/>
                    <a:lstStyle/>
                    <a:p>
                      <a:r>
                        <a:rPr lang="en-US" b="1" dirty="0" smtClean="0">
                          <a:solidFill>
                            <a:schemeClr val="tx1"/>
                          </a:solidFill>
                        </a:rPr>
                        <a:t>Types</a:t>
                      </a:r>
                      <a:endParaRPr lang="en-US"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cell3D prstMaterial="dkEdge">
                      <a:bevel/>
                      <a:lightRig rig="flood" dir="t"/>
                    </a:cell3D>
                    <a:solidFill>
                      <a:srgbClr val="E6E6E6"/>
                    </a:solidFill>
                  </a:tcPr>
                </a:tc>
                <a:tc>
                  <a:txBody>
                    <a:bodyPr/>
                    <a:lstStyle/>
                    <a:p>
                      <a:r>
                        <a:rPr lang="en-US" dirty="0" smtClean="0">
                          <a:solidFill>
                            <a:schemeClr val="tx1"/>
                          </a:solidFill>
                        </a:rPr>
                        <a:t>Nuclear Data Needs</a:t>
                      </a:r>
                      <a:endParaRPr lang="en-US" dirty="0">
                        <a:solidFill>
                          <a:schemeClr val="tx1"/>
                        </a:solidFill>
                      </a:endParaRPr>
                    </a:p>
                  </a:txBody>
                  <a:tcPr>
                    <a:lnT w="12700" cap="flat" cmpd="sng" algn="ctr">
                      <a:solidFill>
                        <a:schemeClr val="tx1"/>
                      </a:solidFill>
                      <a:prstDash val="solid"/>
                      <a:round/>
                      <a:headEnd type="none" w="med" len="med"/>
                      <a:tailEnd type="none" w="med" len="med"/>
                    </a:lnT>
                    <a:cell3D prstMaterial="dkEdge">
                      <a:bevel/>
                      <a:lightRig rig="flood" dir="t"/>
                    </a:cell3D>
                    <a:solidFill>
                      <a:srgbClr val="E6E6E6"/>
                    </a:solidFill>
                  </a:tcPr>
                </a:tc>
                <a:tc>
                  <a:txBody>
                    <a:bodyPr/>
                    <a:lstStyle/>
                    <a:p>
                      <a:r>
                        <a:rPr lang="en-US" b="1" dirty="0" smtClean="0">
                          <a:solidFill>
                            <a:schemeClr val="tx1"/>
                          </a:solidFill>
                        </a:rPr>
                        <a:t>Comments</a:t>
                      </a:r>
                      <a:endParaRPr lang="en-US"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solidFill>
                      <a:srgbClr val="E6E6E6"/>
                    </a:solidFill>
                  </a:tcPr>
                </a:tc>
              </a:tr>
              <a:tr h="1457276">
                <a:tc>
                  <a:txBody>
                    <a:bodyPr/>
                    <a:lstStyle/>
                    <a:p>
                      <a:r>
                        <a:rPr lang="en-US" dirty="0" smtClean="0"/>
                        <a:t>Charged Particle reactions</a:t>
                      </a:r>
                      <a:endParaRPr lang="en-US" dirty="0"/>
                    </a:p>
                  </a:txBody>
                  <a:tcPr>
                    <a:lnL w="12700" cap="flat" cmpd="sng" algn="ctr">
                      <a:solidFill>
                        <a:schemeClr val="tx1"/>
                      </a:solidFill>
                      <a:prstDash val="solid"/>
                      <a:round/>
                      <a:headEnd type="none" w="med" len="med"/>
                      <a:tailEnd type="none" w="med" len="med"/>
                    </a:lnL>
                    <a:cell3D prstMaterial="dkEdge">
                      <a:bevel/>
                      <a:lightRig rig="flood" dir="t"/>
                    </a:cell3D>
                    <a:solidFill>
                      <a:schemeClr val="bg1"/>
                    </a:solidFill>
                  </a:tcPr>
                </a:tc>
                <a:tc>
                  <a:txBody>
                    <a:bodyPr/>
                    <a:lstStyle/>
                    <a:p>
                      <a:r>
                        <a:rPr lang="en-US" dirty="0" smtClean="0"/>
                        <a:t>Strengthen database</a:t>
                      </a:r>
                      <a:endParaRPr lang="en-US" dirty="0"/>
                    </a:p>
                  </a:txBody>
                  <a:tcPr>
                    <a:cell3D prstMaterial="dkEdge">
                      <a:bevel/>
                      <a:lightRig rig="flood" dir="t"/>
                    </a:cell3D>
                    <a:solidFill>
                      <a:schemeClr val="bg1"/>
                    </a:solidFill>
                  </a:tcPr>
                </a:tc>
                <a:tc>
                  <a:txBody>
                    <a:bodyPr/>
                    <a:lstStyle/>
                    <a:p>
                      <a:r>
                        <a:rPr lang="en-US" dirty="0" smtClean="0"/>
                        <a:t>Evaluate existing data and validate evaluated data through integral measurements</a:t>
                      </a:r>
                      <a:endParaRPr lang="en-US" dirty="0"/>
                    </a:p>
                  </a:txBody>
                  <a:tcPr>
                    <a:lnR w="12700" cap="flat" cmpd="sng" algn="ctr">
                      <a:solidFill>
                        <a:schemeClr val="tx1"/>
                      </a:solidFill>
                      <a:prstDash val="solid"/>
                      <a:round/>
                      <a:headEnd type="none" w="med" len="med"/>
                      <a:tailEnd type="none" w="med" len="med"/>
                    </a:lnR>
                    <a:cell3D prstMaterial="dkEdge">
                      <a:bevel/>
                      <a:lightRig rig="flood" dir="t"/>
                    </a:cell3D>
                    <a:solidFill>
                      <a:schemeClr val="bg1"/>
                    </a:solidFill>
                  </a:tcPr>
                </a:tc>
              </a:tr>
              <a:tr h="1118607">
                <a:tc>
                  <a:txBody>
                    <a:bodyPr/>
                    <a:lstStyle/>
                    <a:p>
                      <a:r>
                        <a:rPr lang="en-US" dirty="0" smtClean="0"/>
                        <a:t>High Energy Photons</a:t>
                      </a:r>
                      <a:endParaRPr lang="en-US" dirty="0"/>
                    </a:p>
                  </a:txBody>
                  <a:tcPr>
                    <a:lnL w="12700" cap="flat" cmpd="sng" algn="ctr">
                      <a:solidFill>
                        <a:schemeClr val="tx1"/>
                      </a:solidFill>
                      <a:prstDash val="solid"/>
                      <a:round/>
                      <a:headEnd type="none" w="med" len="med"/>
                      <a:tailEnd type="none" w="med" len="med"/>
                    </a:lnL>
                    <a:cell3D prstMaterial="dkEdge">
                      <a:bevel/>
                      <a:lightRig rig="flood" dir="t"/>
                    </a:cell3D>
                    <a:solidFill>
                      <a:schemeClr val="bg1"/>
                    </a:solidFill>
                  </a:tcPr>
                </a:tc>
                <a:tc>
                  <a:txBody>
                    <a:bodyPr/>
                    <a:lstStyle/>
                    <a:p>
                      <a:r>
                        <a:rPr lang="en-US" dirty="0" smtClean="0"/>
                        <a:t>Extensive effort needed to improve</a:t>
                      </a:r>
                      <a:r>
                        <a:rPr lang="en-US" baseline="0" dirty="0" smtClean="0"/>
                        <a:t> database</a:t>
                      </a:r>
                      <a:endParaRPr lang="en-US" dirty="0"/>
                    </a:p>
                  </a:txBody>
                  <a:tcPr>
                    <a:cell3D prstMaterial="dkEdge">
                      <a:bevel/>
                      <a:lightRig rig="flood" dir="t"/>
                    </a:cell3D>
                    <a:solidFill>
                      <a:schemeClr val="bg1"/>
                    </a:solidFill>
                  </a:tcPr>
                </a:tc>
                <a:tc>
                  <a:txBody>
                    <a:bodyPr/>
                    <a:lstStyle/>
                    <a:p>
                      <a:r>
                        <a:rPr lang="en-US" dirty="0" smtClean="0"/>
                        <a:t>Limited application to medical isotope production</a:t>
                      </a:r>
                      <a:endParaRPr lang="en-US" dirty="0"/>
                    </a:p>
                  </a:txBody>
                  <a:tcPr>
                    <a:lnR w="12700" cap="flat" cmpd="sng" algn="ctr">
                      <a:solidFill>
                        <a:schemeClr val="tx1"/>
                      </a:solidFill>
                      <a:prstDash val="solid"/>
                      <a:round/>
                      <a:headEnd type="none" w="med" len="med"/>
                      <a:tailEnd type="none" w="med" len="med"/>
                    </a:lnR>
                    <a:cell3D prstMaterial="dkEdge">
                      <a:bevel/>
                      <a:lightRig rig="flood" dir="t"/>
                    </a:cell3D>
                    <a:solidFill>
                      <a:schemeClr val="bg1"/>
                    </a:solidFill>
                  </a:tcPr>
                </a:tc>
              </a:tr>
              <a:tr h="1457276">
                <a:tc>
                  <a:txBody>
                    <a:bodyPr/>
                    <a:lstStyle/>
                    <a:p>
                      <a:r>
                        <a:rPr lang="en-US" dirty="0" smtClean="0"/>
                        <a:t>Fast Neutron</a:t>
                      </a:r>
                      <a:r>
                        <a:rPr lang="en-US" baseline="0" dirty="0" smtClean="0"/>
                        <a:t> Induced Reactions</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r>
                        <a:rPr lang="en-US" dirty="0" smtClean="0"/>
                        <a:t>Data needs are </a:t>
                      </a:r>
                      <a:r>
                        <a:rPr lang="en-US" sz="1800" kern="1200" dirty="0" smtClean="0">
                          <a:solidFill>
                            <a:schemeClr val="dk1"/>
                          </a:solidFill>
                          <a:latin typeface="+mn-lt"/>
                          <a:ea typeface="+mn-ea"/>
                          <a:cs typeface="+mn-cs"/>
                        </a:rPr>
                        <a:t>extensive</a:t>
                      </a:r>
                      <a:endParaRPr lang="en-US" sz="1800" kern="1200" dirty="0">
                        <a:solidFill>
                          <a:schemeClr val="dk1"/>
                        </a:solidFill>
                        <a:latin typeface="+mn-lt"/>
                        <a:ea typeface="+mn-ea"/>
                        <a:cs typeface="+mn-cs"/>
                      </a:endParaRPr>
                    </a:p>
                  </a:txBody>
                  <a:tcPr>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r>
                        <a:rPr lang="en-GB" b="0" dirty="0" smtClean="0">
                          <a:latin typeface="Arial" charset="0"/>
                        </a:rPr>
                        <a:t>Fast neutron spectral sources need to be developed  for medical radionuclide production</a:t>
                      </a:r>
                      <a:endParaRPr lang="en-US"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r>
            </a:tbl>
          </a:graphicData>
        </a:graphic>
      </p:graphicFrame>
      <p:pic>
        <p:nvPicPr>
          <p:cNvPr id="6" name="Picture 5" descr="ORNL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34232"/>
            <a:ext cx="1321984" cy="723768"/>
          </a:xfrm>
          <a:prstGeom prst="rect">
            <a:avLst/>
          </a:prstGeom>
        </p:spPr>
      </p:pic>
      <p:sp>
        <p:nvSpPr>
          <p:cNvPr id="7" name="TextBox 6"/>
          <p:cNvSpPr txBox="1"/>
          <p:nvPr/>
        </p:nvSpPr>
        <p:spPr>
          <a:xfrm>
            <a:off x="0" y="0"/>
            <a:ext cx="2215838" cy="400110"/>
          </a:xfrm>
          <a:prstGeom prst="rect">
            <a:avLst/>
          </a:prstGeom>
          <a:noFill/>
        </p:spPr>
        <p:txBody>
          <a:bodyPr wrap="none" rtlCol="0">
            <a:spAutoFit/>
          </a:bodyPr>
          <a:lstStyle/>
          <a:p>
            <a:r>
              <a:rPr lang="en-US" sz="2000" i="1" dirty="0" smtClean="0">
                <a:latin typeface="Times New Roman"/>
                <a:cs typeface="Times New Roman"/>
              </a:rPr>
              <a:t>Caroline Nesaraja</a:t>
            </a:r>
            <a:endParaRPr lang="en-US" sz="2000" i="1" dirty="0">
              <a:latin typeface="Times New Roman"/>
              <a:cs typeface="Times New Roman"/>
            </a:endParaRPr>
          </a:p>
        </p:txBody>
      </p:sp>
      <p:grpSp>
        <p:nvGrpSpPr>
          <p:cNvPr id="8" name="Group 4"/>
          <p:cNvGrpSpPr>
            <a:grpSpLocks/>
          </p:cNvGrpSpPr>
          <p:nvPr/>
        </p:nvGrpSpPr>
        <p:grpSpPr bwMode="auto">
          <a:xfrm>
            <a:off x="0" y="990600"/>
            <a:ext cx="9142413" cy="152400"/>
            <a:chOff x="0" y="0"/>
            <a:chExt cx="5760" cy="708"/>
          </a:xfrm>
        </p:grpSpPr>
        <p:sp>
          <p:nvSpPr>
            <p:cNvPr id="9"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11" name="Rectangle 10"/>
          <p:cNvSpPr/>
          <p:nvPr/>
        </p:nvSpPr>
        <p:spPr bwMode="auto">
          <a:xfrm>
            <a:off x="6673477" y="6227203"/>
            <a:ext cx="2470523" cy="630797"/>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Tree>
    <p:extLst>
      <p:ext uri="{BB962C8B-B14F-4D97-AF65-F5344CB8AC3E}">
        <p14:creationId xmlns:p14="http://schemas.microsoft.com/office/powerpoint/2010/main" val="35351451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52413" y="227013"/>
            <a:ext cx="8353425" cy="681037"/>
          </a:xfrm>
        </p:spPr>
        <p:txBody>
          <a:bodyPr/>
          <a:lstStyle/>
          <a:p>
            <a:pPr eaLnBrk="1" hangingPunct="1"/>
            <a:r>
              <a:rPr lang="en-GB" sz="3200" dirty="0" err="1" smtClean="0">
                <a:latin typeface="Arial" charset="0"/>
              </a:rPr>
              <a:t>Qaim’s</a:t>
            </a:r>
            <a:r>
              <a:rPr lang="en-GB" sz="3200" dirty="0" smtClean="0">
                <a:latin typeface="Arial" charset="0"/>
              </a:rPr>
              <a:t> summary and conclusion</a:t>
            </a:r>
            <a:endParaRPr lang="en-GB" sz="3200" dirty="0">
              <a:latin typeface="Arial" charset="0"/>
            </a:endParaRPr>
          </a:p>
        </p:txBody>
      </p:sp>
      <p:sp>
        <p:nvSpPr>
          <p:cNvPr id="3" name="Rectangle 3"/>
          <p:cNvSpPr txBox="1">
            <a:spLocks noChangeArrowheads="1"/>
          </p:cNvSpPr>
          <p:nvPr/>
        </p:nvSpPr>
        <p:spPr bwMode="auto">
          <a:xfrm>
            <a:off x="260350" y="1249363"/>
            <a:ext cx="8705850" cy="5187950"/>
          </a:xfrm>
          <a:prstGeom prst="rect">
            <a:avLst/>
          </a:prstGeom>
          <a:noFill/>
          <a:ln w="9525">
            <a:noFill/>
            <a:miter lim="800000"/>
            <a:headEnd/>
            <a:tailEnd/>
          </a:ln>
        </p:spPr>
        <p:txBody>
          <a:bodyPr/>
          <a:lstStyle/>
          <a:p>
            <a:pPr marL="342900" indent="-342900">
              <a:spcBef>
                <a:spcPct val="20000"/>
              </a:spcBef>
              <a:buClr>
                <a:srgbClr val="005B82"/>
              </a:buClr>
              <a:buFont typeface="Wingdings" pitchFamily="2" charset="2"/>
              <a:buChar char="§"/>
              <a:defRPr/>
            </a:pPr>
            <a:r>
              <a:rPr lang="en-GB" sz="1800" b="0" kern="0" dirty="0">
                <a:latin typeface="+mn-lt"/>
                <a:ea typeface="+mn-ea"/>
              </a:rPr>
              <a:t>Radionuclide production technology is rapidly progressing.</a:t>
            </a:r>
          </a:p>
          <a:p>
            <a:pPr>
              <a:spcBef>
                <a:spcPct val="20000"/>
              </a:spcBef>
              <a:buClr>
                <a:srgbClr val="005B82"/>
              </a:buClr>
              <a:defRPr/>
            </a:pPr>
            <a:endParaRPr lang="en-GB" sz="1800" b="0" kern="0" dirty="0">
              <a:latin typeface="+mn-lt"/>
              <a:ea typeface="+mn-ea"/>
            </a:endParaRPr>
          </a:p>
          <a:p>
            <a:pPr marL="342900" indent="-342900">
              <a:spcBef>
                <a:spcPct val="20000"/>
              </a:spcBef>
              <a:buClr>
                <a:srgbClr val="005B82"/>
              </a:buClr>
              <a:buFont typeface="Wingdings" pitchFamily="2" charset="2"/>
              <a:buChar char="§"/>
              <a:defRPr/>
            </a:pPr>
            <a:r>
              <a:rPr lang="en-GB" sz="1800" kern="0" dirty="0">
                <a:solidFill>
                  <a:srgbClr val="C00000"/>
                </a:solidFill>
                <a:latin typeface="+mn-lt"/>
                <a:ea typeface="+mn-ea"/>
              </a:rPr>
              <a:t>Accurate knowledge of nuclear data is absolutely necessary for production and application of radionuclides in medicine.</a:t>
            </a:r>
          </a:p>
          <a:p>
            <a:pPr>
              <a:spcBef>
                <a:spcPct val="20000"/>
              </a:spcBef>
              <a:buClr>
                <a:srgbClr val="005B82"/>
              </a:buClr>
              <a:defRPr/>
            </a:pPr>
            <a:endParaRPr lang="en-GB" sz="1800" b="0" kern="0" dirty="0">
              <a:latin typeface="+mn-lt"/>
              <a:ea typeface="+mn-ea"/>
            </a:endParaRPr>
          </a:p>
          <a:p>
            <a:pPr marL="342900" indent="-342900">
              <a:spcBef>
                <a:spcPct val="20000"/>
              </a:spcBef>
              <a:buClr>
                <a:srgbClr val="005B82"/>
              </a:buClr>
              <a:buFont typeface="Wingdings" pitchFamily="2" charset="2"/>
              <a:buChar char="§"/>
              <a:defRPr/>
            </a:pPr>
            <a:r>
              <a:rPr lang="en-GB" sz="1800" b="0" kern="0" dirty="0">
                <a:latin typeface="+mn-lt"/>
                <a:ea typeface="+mn-ea"/>
              </a:rPr>
              <a:t>Nuclear data needs are more stringent in accelerator production of radionuclides than in reactor production.</a:t>
            </a:r>
          </a:p>
          <a:p>
            <a:pPr>
              <a:spcBef>
                <a:spcPct val="20000"/>
              </a:spcBef>
              <a:buClr>
                <a:srgbClr val="005B82"/>
              </a:buClr>
              <a:defRPr/>
            </a:pPr>
            <a:endParaRPr lang="en-GB" sz="1800" b="0" kern="0" dirty="0">
              <a:latin typeface="+mn-lt"/>
              <a:ea typeface="+mn-ea"/>
            </a:endParaRPr>
          </a:p>
          <a:p>
            <a:pPr marL="342900" indent="-342900">
              <a:spcBef>
                <a:spcPct val="20000"/>
              </a:spcBef>
              <a:buClr>
                <a:srgbClr val="005B82"/>
              </a:buClr>
              <a:buFont typeface="Wingdings" pitchFamily="2" charset="2"/>
              <a:buChar char="§"/>
              <a:defRPr/>
            </a:pPr>
            <a:r>
              <a:rPr lang="en-GB" sz="1800" kern="0" dirty="0">
                <a:solidFill>
                  <a:srgbClr val="C00000"/>
                </a:solidFill>
                <a:latin typeface="+mn-lt"/>
                <a:ea typeface="+mn-ea"/>
              </a:rPr>
              <a:t>Constant nuclear data research is necessary to meet changing trends in medical applications</a:t>
            </a:r>
            <a:r>
              <a:rPr lang="en-GB" sz="1800" b="0" kern="0" dirty="0">
                <a:solidFill>
                  <a:srgbClr val="FF0000"/>
                </a:solidFill>
                <a:latin typeface="+mn-lt"/>
                <a:ea typeface="+mn-ea"/>
              </a:rPr>
              <a:t>.</a:t>
            </a:r>
          </a:p>
          <a:p>
            <a:pPr>
              <a:spcBef>
                <a:spcPct val="20000"/>
              </a:spcBef>
              <a:buClr>
                <a:srgbClr val="005B82"/>
              </a:buClr>
              <a:defRPr/>
            </a:pPr>
            <a:endParaRPr lang="en-GB" sz="1800" b="0" kern="0" dirty="0">
              <a:latin typeface="+mn-lt"/>
              <a:ea typeface="+mn-ea"/>
            </a:endParaRPr>
          </a:p>
          <a:p>
            <a:pPr marL="342900" indent="-342900">
              <a:spcBef>
                <a:spcPct val="20000"/>
              </a:spcBef>
              <a:buClr>
                <a:srgbClr val="005B82"/>
              </a:buClr>
              <a:buFont typeface="Wingdings" pitchFamily="2" charset="2"/>
              <a:buChar char="§"/>
              <a:defRPr/>
            </a:pPr>
            <a:r>
              <a:rPr lang="en-GB" sz="1800" b="0" kern="0" dirty="0">
                <a:latin typeface="+mn-lt"/>
                <a:ea typeface="+mn-ea"/>
              </a:rPr>
              <a:t>Future needs of production data will be related to extensive use of intermediate-energy charged particle accelerators, some selective use of high-intensity photon generators, and enhancing use of spallation neutron sources.</a:t>
            </a:r>
          </a:p>
        </p:txBody>
      </p:sp>
      <p:pic>
        <p:nvPicPr>
          <p:cNvPr id="31748" name="Picture 3" descr="C:\Users\G.Faulbrück\Documents\Logos\Uni Köln.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10563" y="5592762"/>
            <a:ext cx="7223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RNL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34232"/>
            <a:ext cx="1321984" cy="723768"/>
          </a:xfrm>
          <a:prstGeom prst="rect">
            <a:avLst/>
          </a:prstGeom>
        </p:spPr>
      </p:pic>
      <p:sp>
        <p:nvSpPr>
          <p:cNvPr id="6" name="TextBox 5"/>
          <p:cNvSpPr txBox="1"/>
          <p:nvPr/>
        </p:nvSpPr>
        <p:spPr>
          <a:xfrm>
            <a:off x="0" y="0"/>
            <a:ext cx="2215838" cy="400110"/>
          </a:xfrm>
          <a:prstGeom prst="rect">
            <a:avLst/>
          </a:prstGeom>
          <a:noFill/>
        </p:spPr>
        <p:txBody>
          <a:bodyPr wrap="none" rtlCol="0">
            <a:spAutoFit/>
          </a:bodyPr>
          <a:lstStyle/>
          <a:p>
            <a:r>
              <a:rPr lang="en-US" sz="2000" i="1" dirty="0" smtClean="0">
                <a:latin typeface="Times New Roman"/>
                <a:cs typeface="Times New Roman"/>
              </a:rPr>
              <a:t>Caroline Nesaraja</a:t>
            </a:r>
            <a:endParaRPr lang="en-US" sz="2000" i="1" dirty="0">
              <a:latin typeface="Times New Roman"/>
              <a:cs typeface="Times New Roman"/>
            </a:endParaRPr>
          </a:p>
        </p:txBody>
      </p:sp>
      <p:grpSp>
        <p:nvGrpSpPr>
          <p:cNvPr id="7" name="Group 4"/>
          <p:cNvGrpSpPr>
            <a:grpSpLocks/>
          </p:cNvGrpSpPr>
          <p:nvPr/>
        </p:nvGrpSpPr>
        <p:grpSpPr bwMode="auto">
          <a:xfrm>
            <a:off x="0" y="990600"/>
            <a:ext cx="9142413" cy="152400"/>
            <a:chOff x="0" y="0"/>
            <a:chExt cx="5760" cy="708"/>
          </a:xfrm>
        </p:grpSpPr>
        <p:sp>
          <p:nvSpPr>
            <p:cNvPr id="8"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9"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10" name="Rectangle 9"/>
          <p:cNvSpPr/>
          <p:nvPr/>
        </p:nvSpPr>
        <p:spPr bwMode="auto">
          <a:xfrm>
            <a:off x="6673477" y="6227203"/>
            <a:ext cx="2470523" cy="630797"/>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Tree>
    <p:extLst>
      <p:ext uri="{BB962C8B-B14F-4D97-AF65-F5344CB8AC3E}">
        <p14:creationId xmlns:p14="http://schemas.microsoft.com/office/powerpoint/2010/main" val="24348727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Medium Energy Radionuclide at LANL- Engle</a:t>
            </a:r>
            <a:endParaRPr lang="en-US" dirty="0">
              <a:latin typeface="+mn-lt"/>
            </a:endParaRPr>
          </a:p>
        </p:txBody>
      </p:sp>
      <p:sp>
        <p:nvSpPr>
          <p:cNvPr id="8" name="Rectangle 7"/>
          <p:cNvSpPr/>
          <p:nvPr/>
        </p:nvSpPr>
        <p:spPr>
          <a:xfrm>
            <a:off x="6811864" y="2405271"/>
            <a:ext cx="2332136" cy="2677656"/>
          </a:xfrm>
          <a:prstGeom prst="rect">
            <a:avLst/>
          </a:prstGeom>
        </p:spPr>
        <p:txBody>
          <a:bodyPr wrap="square">
            <a:spAutoFit/>
          </a:bodyPr>
          <a:lstStyle/>
          <a:p>
            <a:r>
              <a:rPr lang="en-US" sz="2000" dirty="0">
                <a:latin typeface="Times New Roman"/>
                <a:cs typeface="Times New Roman"/>
              </a:rPr>
              <a:t>Nuclear Excitation Functions </a:t>
            </a:r>
            <a:r>
              <a:rPr lang="en-US" sz="2000" dirty="0" smtClean="0">
                <a:latin typeface="Times New Roman"/>
                <a:cs typeface="Times New Roman"/>
              </a:rPr>
              <a:t> needed</a:t>
            </a:r>
            <a:endParaRPr lang="en-US" sz="2000" dirty="0">
              <a:latin typeface="Times New Roman"/>
              <a:cs typeface="Times New Roman"/>
            </a:endParaRPr>
          </a:p>
          <a:p>
            <a:pPr marL="0" indent="0">
              <a:buNone/>
            </a:pPr>
            <a:endParaRPr lang="en-US" sz="2000" dirty="0" smtClean="0">
              <a:latin typeface="Times New Roman"/>
              <a:cs typeface="Times New Roman"/>
            </a:endParaRPr>
          </a:p>
          <a:p>
            <a:pPr marL="285750" indent="-285750">
              <a:buFont typeface="Arial" panose="020B0604020202020204" pitchFamily="34" charset="0"/>
              <a:buChar char="•"/>
            </a:pPr>
            <a:r>
              <a:rPr lang="en-US" sz="1800" b="0" dirty="0" smtClean="0">
                <a:latin typeface="Times New Roman"/>
                <a:cs typeface="Times New Roman"/>
              </a:rPr>
              <a:t>Predict yields and impurities</a:t>
            </a:r>
          </a:p>
          <a:p>
            <a:pPr marL="285750" indent="-285750">
              <a:buFont typeface="Arial" panose="020B0604020202020204" pitchFamily="34" charset="0"/>
              <a:buChar char="•"/>
            </a:pPr>
            <a:r>
              <a:rPr lang="en-US" sz="1800" b="0" dirty="0" smtClean="0">
                <a:latin typeface="Times New Roman"/>
                <a:cs typeface="Times New Roman"/>
              </a:rPr>
              <a:t>Guide target design</a:t>
            </a:r>
          </a:p>
          <a:p>
            <a:pPr marL="285750" indent="-285750">
              <a:buFont typeface="Arial" panose="020B0604020202020204" pitchFamily="34" charset="0"/>
              <a:buChar char="•"/>
            </a:pPr>
            <a:r>
              <a:rPr lang="en-US" sz="1800" b="0" dirty="0" smtClean="0">
                <a:latin typeface="Times New Roman"/>
                <a:cs typeface="Times New Roman"/>
              </a:rPr>
              <a:t>Useful  for codes and models</a:t>
            </a:r>
          </a:p>
          <a:p>
            <a:pPr marL="0" indent="0">
              <a:buNone/>
            </a:pPr>
            <a:endParaRPr lang="en-US" sz="1800" dirty="0">
              <a:latin typeface="Times New Roman"/>
              <a:cs typeface="Times New Roman"/>
            </a:endParaRPr>
          </a:p>
        </p:txBody>
      </p:sp>
      <p:pic>
        <p:nvPicPr>
          <p:cNvPr id="5" name="Picture 4" descr="ORNL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34232"/>
            <a:ext cx="1321984" cy="723768"/>
          </a:xfrm>
          <a:prstGeom prst="rect">
            <a:avLst/>
          </a:prstGeom>
        </p:spPr>
      </p:pic>
      <p:sp>
        <p:nvSpPr>
          <p:cNvPr id="6" name="TextBox 5"/>
          <p:cNvSpPr txBox="1"/>
          <p:nvPr/>
        </p:nvSpPr>
        <p:spPr>
          <a:xfrm>
            <a:off x="0" y="0"/>
            <a:ext cx="2215838" cy="400110"/>
          </a:xfrm>
          <a:prstGeom prst="rect">
            <a:avLst/>
          </a:prstGeom>
          <a:noFill/>
        </p:spPr>
        <p:txBody>
          <a:bodyPr wrap="none" rtlCol="0">
            <a:spAutoFit/>
          </a:bodyPr>
          <a:lstStyle/>
          <a:p>
            <a:r>
              <a:rPr lang="en-US" sz="2000" i="1" dirty="0" smtClean="0">
                <a:latin typeface="Times New Roman"/>
                <a:cs typeface="Times New Roman"/>
              </a:rPr>
              <a:t>Caroline Nesaraja</a:t>
            </a:r>
            <a:endParaRPr lang="en-US" sz="2000" i="1" dirty="0">
              <a:latin typeface="Times New Roman"/>
              <a:cs typeface="Times New Roman"/>
            </a:endParaRPr>
          </a:p>
        </p:txBody>
      </p:sp>
      <p:graphicFrame>
        <p:nvGraphicFramePr>
          <p:cNvPr id="9" name="Group 265"/>
          <p:cNvGraphicFramePr>
            <a:graphicFrameLocks noGrp="1"/>
          </p:cNvGraphicFramePr>
          <p:nvPr>
            <p:extLst>
              <p:ext uri="{D42A27DB-BD31-4B8C-83A1-F6EECF244321}">
                <p14:modId xmlns:p14="http://schemas.microsoft.com/office/powerpoint/2010/main" val="1376935493"/>
              </p:ext>
            </p:extLst>
          </p:nvPr>
        </p:nvGraphicFramePr>
        <p:xfrm>
          <a:off x="135898" y="1202721"/>
          <a:ext cx="6648989" cy="4942238"/>
        </p:xfrm>
        <a:graphic>
          <a:graphicData uri="http://schemas.openxmlformats.org/drawingml/2006/table">
            <a:tbl>
              <a:tblPr/>
              <a:tblGrid>
                <a:gridCol w="688538"/>
                <a:gridCol w="1058398"/>
                <a:gridCol w="4902053"/>
              </a:tblGrid>
              <a:tr h="396874">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600" b="1" i="0" u="none" strike="noStrike" cap="none" normalizeH="0" baseline="0" dirty="0" err="1" smtClean="0">
                          <a:ln>
                            <a:noFill/>
                          </a:ln>
                          <a:solidFill>
                            <a:srgbClr val="FFFF99"/>
                          </a:solidFill>
                          <a:effectLst/>
                          <a:latin typeface="Arial" charset="0"/>
                          <a:ea typeface="ＭＳ Ｐゴシック" charset="0"/>
                          <a:cs typeface="Arial" charset="0"/>
                        </a:rPr>
                        <a:t>Iso</a:t>
                      </a:r>
                      <a:r>
                        <a:rPr kumimoji="0" lang="en-US" sz="1600" b="1" i="0" u="none" strike="noStrike" cap="none" normalizeH="0" baseline="0" dirty="0" smtClean="0">
                          <a:ln>
                            <a:noFill/>
                          </a:ln>
                          <a:solidFill>
                            <a:srgbClr val="FFFF99"/>
                          </a:solidFill>
                          <a:effectLst/>
                          <a:latin typeface="Arial" charset="0"/>
                          <a:ea typeface="ＭＳ Ｐゴシック" charset="0"/>
                          <a:cs typeface="Arial" charset="0"/>
                        </a:rPr>
                        <a:t>-tope </a:t>
                      </a:r>
                      <a:endParaRPr kumimoji="0" lang="en-US" sz="1600" b="1" i="0" u="none" strike="noStrike" cap="none" normalizeH="0" baseline="0" dirty="0">
                        <a:ln>
                          <a:noFill/>
                        </a:ln>
                        <a:solidFill>
                          <a:srgbClr val="FFFF99"/>
                        </a:solidFill>
                        <a:effectLst/>
                        <a:latin typeface="Arial" charset="0"/>
                        <a:ea typeface="ＭＳ Ｐゴシック"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6787"/>
                    </a:solidFill>
                  </a:tcPr>
                </a:tc>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600" b="1" i="0" u="none" strike="noStrike" cap="none" normalizeH="0" baseline="0">
                          <a:ln>
                            <a:noFill/>
                          </a:ln>
                          <a:solidFill>
                            <a:srgbClr val="FFFF99"/>
                          </a:solidFill>
                          <a:effectLst/>
                          <a:latin typeface="Arial" charset="0"/>
                          <a:ea typeface="ＭＳ Ｐゴシック" charset="0"/>
                          <a:cs typeface="Arial" charset="0"/>
                        </a:rPr>
                        <a:t>Half-life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6787"/>
                    </a:solidFill>
                  </a:tcPr>
                </a:tc>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600" b="1" i="0" u="none" strike="noStrike" cap="none" normalizeH="0" baseline="0" dirty="0">
                          <a:ln>
                            <a:noFill/>
                          </a:ln>
                          <a:solidFill>
                            <a:srgbClr val="FFFF99"/>
                          </a:solidFill>
                          <a:effectLst/>
                          <a:latin typeface="Arial" charset="0"/>
                          <a:ea typeface="ＭＳ Ｐゴシック" charset="0"/>
                          <a:cs typeface="Arial" charset="0"/>
                        </a:rPr>
                        <a:t>Main Use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6787"/>
                    </a:solidFill>
                  </a:tcPr>
                </a:tc>
              </a:tr>
              <a:tr h="350837">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30000" dirty="0">
                          <a:ln>
                            <a:noFill/>
                          </a:ln>
                          <a:solidFill>
                            <a:schemeClr val="tx1"/>
                          </a:solidFill>
                          <a:effectLst/>
                          <a:latin typeface="Arial" charset="0"/>
                          <a:ea typeface="ＭＳ Ｐゴシック" charset="0"/>
                          <a:cs typeface="Arial" charset="0"/>
                        </a:rPr>
                        <a:t>82</a:t>
                      </a:r>
                      <a:r>
                        <a:rPr kumimoji="0" lang="en-US" sz="1400" b="1" i="0" u="none" strike="noStrike" cap="none" normalizeH="0" baseline="0" dirty="0">
                          <a:ln>
                            <a:noFill/>
                          </a:ln>
                          <a:solidFill>
                            <a:schemeClr val="tx1"/>
                          </a:solidFill>
                          <a:effectLst/>
                          <a:latin typeface="Arial" charset="0"/>
                          <a:ea typeface="ＭＳ Ｐゴシック" charset="0"/>
                          <a:cs typeface="Arial" charset="0"/>
                        </a:rPr>
                        <a:t>Sr</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a:ln>
                            <a:noFill/>
                          </a:ln>
                          <a:solidFill>
                            <a:schemeClr val="tx1"/>
                          </a:solidFill>
                          <a:effectLst/>
                          <a:latin typeface="Arial" charset="0"/>
                          <a:ea typeface="ＭＳ Ｐゴシック" charset="0"/>
                          <a:cs typeface="Arial" charset="0"/>
                        </a:rPr>
                        <a:t>25.5 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rPr>
                        <a:t>Parent of </a:t>
                      </a:r>
                      <a:r>
                        <a:rPr kumimoji="0" lang="en-US" sz="1400" b="1" i="0" u="none" strike="noStrike" cap="none" normalizeH="0" baseline="30000" dirty="0">
                          <a:ln>
                            <a:noFill/>
                          </a:ln>
                          <a:solidFill>
                            <a:srgbClr val="FF0000"/>
                          </a:solidFill>
                          <a:effectLst/>
                          <a:latin typeface="Arial" charset="0"/>
                          <a:ea typeface="ＭＳ Ｐゴシック" charset="0"/>
                          <a:cs typeface="ＭＳ Ｐゴシック" charset="0"/>
                        </a:rPr>
                        <a:t>82</a:t>
                      </a:r>
                      <a:r>
                        <a:rPr kumimoji="0" lang="en-US" sz="1400" b="1" i="0" u="none" strike="noStrike" cap="none" normalizeH="0" baseline="0" dirty="0">
                          <a:ln>
                            <a:noFill/>
                          </a:ln>
                          <a:solidFill>
                            <a:srgbClr val="FF0000"/>
                          </a:solidFill>
                          <a:effectLst/>
                          <a:latin typeface="Arial" charset="0"/>
                          <a:ea typeface="ＭＳ Ｐゴシック" charset="0"/>
                          <a:cs typeface="ＭＳ Ｐゴシック" charset="0"/>
                        </a:rPr>
                        <a:t>Rb</a:t>
                      </a:r>
                      <a:r>
                        <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rPr>
                        <a:t> used in cardiac perfusion studies with PET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32">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30000" dirty="0">
                          <a:ln>
                            <a:noFill/>
                          </a:ln>
                          <a:solidFill>
                            <a:schemeClr val="tx1"/>
                          </a:solidFill>
                          <a:effectLst/>
                          <a:latin typeface="Arial" charset="0"/>
                          <a:ea typeface="ＭＳ Ｐゴシック" charset="0"/>
                          <a:cs typeface="Arial" charset="0"/>
                        </a:rPr>
                        <a:t>68</a:t>
                      </a:r>
                      <a:r>
                        <a:rPr kumimoji="0" lang="en-US" sz="1400" b="1" i="0" u="none" strike="noStrike" cap="none" normalizeH="0" baseline="0" dirty="0">
                          <a:ln>
                            <a:noFill/>
                          </a:ln>
                          <a:solidFill>
                            <a:schemeClr val="tx1"/>
                          </a:solidFill>
                          <a:effectLst/>
                          <a:latin typeface="Arial" charset="0"/>
                          <a:ea typeface="ＭＳ Ｐゴシック" charset="0"/>
                          <a:cs typeface="Arial" charset="0"/>
                        </a:rPr>
                        <a:t>Ge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a:ln>
                            <a:noFill/>
                          </a:ln>
                          <a:solidFill>
                            <a:schemeClr val="tx1"/>
                          </a:solidFill>
                          <a:effectLst/>
                          <a:latin typeface="Arial" charset="0"/>
                          <a:ea typeface="ＭＳ Ｐゴシック" charset="0"/>
                          <a:cs typeface="Arial" charset="0"/>
                        </a:rPr>
                        <a:t>270 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smtClean="0">
                          <a:ln>
                            <a:noFill/>
                          </a:ln>
                          <a:solidFill>
                            <a:schemeClr val="tx1"/>
                          </a:solidFill>
                          <a:effectLst/>
                          <a:latin typeface="Arial" charset="0"/>
                          <a:ea typeface="ＭＳ Ｐゴシック" charset="0"/>
                          <a:cs typeface="ＭＳ Ｐゴシック" charset="0"/>
                        </a:rPr>
                        <a:t>Parent </a:t>
                      </a:r>
                      <a:r>
                        <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rPr>
                        <a:t>of </a:t>
                      </a:r>
                      <a:r>
                        <a:rPr kumimoji="0" lang="en-US" sz="1400" b="1" i="0" u="none" strike="noStrike" cap="none" normalizeH="0" baseline="30000" dirty="0">
                          <a:ln>
                            <a:noFill/>
                          </a:ln>
                          <a:solidFill>
                            <a:schemeClr val="tx1"/>
                          </a:solidFill>
                          <a:effectLst/>
                          <a:latin typeface="Arial" charset="0"/>
                          <a:ea typeface="ＭＳ Ｐゴシック" charset="0"/>
                          <a:cs typeface="ＭＳ Ｐゴシック" charset="0"/>
                        </a:rPr>
                        <a:t>68</a:t>
                      </a:r>
                      <a:r>
                        <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rPr>
                        <a:t>Ga </a:t>
                      </a:r>
                      <a:r>
                        <a:rPr kumimoji="0" lang="en-US" sz="1400" b="1" i="0" u="none" strike="noStrike" cap="none" normalizeH="0" baseline="0" dirty="0" smtClean="0">
                          <a:ln>
                            <a:noFill/>
                          </a:ln>
                          <a:solidFill>
                            <a:schemeClr val="tx1"/>
                          </a:solidFill>
                          <a:effectLst/>
                          <a:latin typeface="Arial" charset="0"/>
                          <a:ea typeface="ＭＳ Ｐゴシック" charset="0"/>
                          <a:cs typeface="ＭＳ Ｐゴシック" charset="0"/>
                        </a:rPr>
                        <a:t>being tested for diverse PET applications</a:t>
                      </a:r>
                      <a:endPar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740">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30000" dirty="0">
                          <a:ln>
                            <a:noFill/>
                          </a:ln>
                          <a:solidFill>
                            <a:schemeClr val="tx1"/>
                          </a:solidFill>
                          <a:effectLst/>
                          <a:latin typeface="Arial" charset="0"/>
                          <a:ea typeface="ＭＳ Ｐゴシック" charset="0"/>
                          <a:cs typeface="Arial" charset="0"/>
                        </a:rPr>
                        <a:t>22</a:t>
                      </a:r>
                      <a:r>
                        <a:rPr kumimoji="0" lang="en-US" sz="1400" b="1" i="0" u="none" strike="noStrike" cap="none" normalizeH="0" baseline="0" dirty="0">
                          <a:ln>
                            <a:noFill/>
                          </a:ln>
                          <a:solidFill>
                            <a:schemeClr val="tx1"/>
                          </a:solidFill>
                          <a:effectLst/>
                          <a:latin typeface="Arial" charset="0"/>
                          <a:ea typeface="ＭＳ Ｐゴシック" charset="0"/>
                          <a:cs typeface="Arial" charset="0"/>
                        </a:rPr>
                        <a:t>Na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a:ln>
                            <a:noFill/>
                          </a:ln>
                          <a:solidFill>
                            <a:schemeClr val="tx1"/>
                          </a:solidFill>
                          <a:effectLst/>
                          <a:latin typeface="Arial" charset="0"/>
                          <a:ea typeface="ＭＳ Ｐゴシック" charset="0"/>
                          <a:cs typeface="Arial" charset="0"/>
                        </a:rPr>
                        <a:t>2.6 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smtClean="0">
                          <a:ln>
                            <a:noFill/>
                          </a:ln>
                          <a:solidFill>
                            <a:schemeClr val="tx1"/>
                          </a:solidFill>
                          <a:effectLst/>
                          <a:latin typeface="Arial" charset="0"/>
                          <a:ea typeface="ＭＳ Ｐゴシック" charset="0"/>
                          <a:cs typeface="ＭＳ Ｐゴシック" charset="0"/>
                        </a:rPr>
                        <a:t>PET isotope </a:t>
                      </a:r>
                      <a:r>
                        <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rPr>
                        <a:t>used as a tracer </a:t>
                      </a:r>
                      <a:r>
                        <a:rPr kumimoji="0" lang="en-US" sz="1400" b="1" i="0" u="none" strike="noStrike" cap="none" normalizeH="0" baseline="0" dirty="0" smtClean="0">
                          <a:ln>
                            <a:noFill/>
                          </a:ln>
                          <a:solidFill>
                            <a:schemeClr val="tx1"/>
                          </a:solidFill>
                          <a:effectLst/>
                          <a:latin typeface="Arial" charset="0"/>
                          <a:ea typeface="ＭＳ Ｐゴシック" charset="0"/>
                          <a:cs typeface="ＭＳ Ｐゴシック" charset="0"/>
                        </a:rPr>
                        <a:t>and sources material</a:t>
                      </a:r>
                      <a:endPar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7">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30000" dirty="0">
                          <a:ln>
                            <a:noFill/>
                          </a:ln>
                          <a:solidFill>
                            <a:srgbClr val="FF0000"/>
                          </a:solidFill>
                          <a:effectLst/>
                          <a:latin typeface="Arial" charset="0"/>
                          <a:ea typeface="ＭＳ Ｐゴシック" charset="0"/>
                          <a:cs typeface="Arial" charset="0"/>
                        </a:rPr>
                        <a:t>32</a:t>
                      </a:r>
                      <a:r>
                        <a:rPr kumimoji="0" lang="en-US" sz="1400" b="1" i="0" u="none" strike="noStrike" cap="none" normalizeH="0" baseline="0" dirty="0">
                          <a:ln>
                            <a:noFill/>
                          </a:ln>
                          <a:solidFill>
                            <a:srgbClr val="FF0000"/>
                          </a:solidFill>
                          <a:effectLst/>
                          <a:latin typeface="Arial" charset="0"/>
                          <a:ea typeface="ＭＳ Ｐゴシック" charset="0"/>
                          <a:cs typeface="Arial" charset="0"/>
                        </a:rPr>
                        <a:t>Si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a:ln>
                            <a:noFill/>
                          </a:ln>
                          <a:solidFill>
                            <a:srgbClr val="FF0000"/>
                          </a:solidFill>
                          <a:effectLst/>
                          <a:latin typeface="Arial" charset="0"/>
                          <a:ea typeface="ＭＳ Ｐゴシック" charset="0"/>
                          <a:cs typeface="Arial" charset="0"/>
                        </a:rPr>
                        <a:t>153 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a:ln>
                            <a:noFill/>
                          </a:ln>
                          <a:solidFill>
                            <a:srgbClr val="FF0000"/>
                          </a:solidFill>
                          <a:effectLst/>
                          <a:latin typeface="Arial" charset="0"/>
                          <a:ea typeface="ＭＳ Ｐゴシック" charset="0"/>
                          <a:cs typeface="ＭＳ Ｐゴシック" charset="0"/>
                        </a:rPr>
                        <a:t>Environmental tracer; produced in partnership w/ TRIUMF</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7">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30000" dirty="0">
                          <a:ln>
                            <a:noFill/>
                          </a:ln>
                          <a:solidFill>
                            <a:schemeClr val="tx1"/>
                          </a:solidFill>
                          <a:effectLst/>
                          <a:latin typeface="Arial" charset="0"/>
                          <a:ea typeface="ＭＳ Ｐゴシック" charset="0"/>
                          <a:cs typeface="Arial" charset="0"/>
                        </a:rPr>
                        <a:t>73</a:t>
                      </a:r>
                      <a:r>
                        <a:rPr kumimoji="0" lang="en-US" sz="1400" b="1" i="0" u="none" strike="noStrike" cap="none" normalizeH="0" baseline="0" dirty="0">
                          <a:ln>
                            <a:noFill/>
                          </a:ln>
                          <a:solidFill>
                            <a:schemeClr val="tx1"/>
                          </a:solidFill>
                          <a:effectLst/>
                          <a:latin typeface="Arial" charset="0"/>
                          <a:ea typeface="ＭＳ Ｐゴシック" charset="0"/>
                          <a:cs typeface="Arial" charset="0"/>
                        </a:rPr>
                        <a:t>As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a:ln>
                            <a:noFill/>
                          </a:ln>
                          <a:solidFill>
                            <a:schemeClr val="tx1"/>
                          </a:solidFill>
                          <a:effectLst/>
                          <a:latin typeface="Arial" charset="0"/>
                          <a:ea typeface="ＭＳ Ｐゴシック" charset="0"/>
                          <a:cs typeface="Arial" charset="0"/>
                        </a:rPr>
                        <a:t>80.3 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a:ln>
                            <a:noFill/>
                          </a:ln>
                          <a:solidFill>
                            <a:schemeClr val="tx1"/>
                          </a:solidFill>
                          <a:effectLst/>
                          <a:latin typeface="Arial" charset="0"/>
                          <a:ea typeface="ＭＳ Ｐゴシック" charset="0"/>
                          <a:cs typeface="Arial" charset="0"/>
                        </a:rPr>
                        <a:t>Tracer for toxicology studies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7">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30000">
                          <a:ln>
                            <a:noFill/>
                          </a:ln>
                          <a:solidFill>
                            <a:schemeClr val="tx1"/>
                          </a:solidFill>
                          <a:effectLst/>
                          <a:latin typeface="Arial" charset="0"/>
                          <a:ea typeface="ＭＳ Ｐゴシック" charset="0"/>
                          <a:cs typeface="Arial" charset="0"/>
                        </a:rPr>
                        <a:t>109</a:t>
                      </a:r>
                      <a:r>
                        <a:rPr kumimoji="0" lang="en-US" sz="1400" b="1" i="0" u="none" strike="noStrike" cap="none" normalizeH="0" baseline="0">
                          <a:ln>
                            <a:noFill/>
                          </a:ln>
                          <a:solidFill>
                            <a:schemeClr val="tx1"/>
                          </a:solidFill>
                          <a:effectLst/>
                          <a:latin typeface="Arial" charset="0"/>
                          <a:ea typeface="ＭＳ Ｐゴシック" charset="0"/>
                          <a:cs typeface="Arial" charset="0"/>
                        </a:rPr>
                        <a:t>Cd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462.6 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a:ln>
                            <a:noFill/>
                          </a:ln>
                          <a:solidFill>
                            <a:schemeClr val="tx1"/>
                          </a:solidFill>
                          <a:effectLst/>
                          <a:latin typeface="Arial" charset="0"/>
                          <a:ea typeface="ＭＳ Ｐゴシック" charset="0"/>
                          <a:cs typeface="Arial" charset="0"/>
                        </a:rPr>
                        <a:t>Source for X-ray fluorescence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7">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30000" dirty="0">
                          <a:ln>
                            <a:noFill/>
                          </a:ln>
                          <a:solidFill>
                            <a:srgbClr val="FF0000"/>
                          </a:solidFill>
                          <a:effectLst/>
                          <a:latin typeface="Arial" charset="0"/>
                          <a:ea typeface="ＭＳ Ｐゴシック" charset="0"/>
                          <a:cs typeface="Arial" charset="0"/>
                        </a:rPr>
                        <a:t>225</a:t>
                      </a:r>
                      <a:r>
                        <a:rPr kumimoji="0" lang="en-US" sz="1400" b="1" i="0" u="none" strike="noStrike" cap="none" normalizeH="0" baseline="0" dirty="0">
                          <a:ln>
                            <a:noFill/>
                          </a:ln>
                          <a:solidFill>
                            <a:srgbClr val="FF0000"/>
                          </a:solidFill>
                          <a:effectLst/>
                          <a:latin typeface="Arial" charset="0"/>
                          <a:ea typeface="ＭＳ Ｐゴシック" charset="0"/>
                          <a:cs typeface="Arial" charset="0"/>
                        </a:rPr>
                        <a:t>Ac</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a:ln>
                            <a:noFill/>
                          </a:ln>
                          <a:solidFill>
                            <a:srgbClr val="FF0000"/>
                          </a:solidFill>
                          <a:effectLst/>
                          <a:latin typeface="Arial" charset="0"/>
                          <a:ea typeface="ＭＳ Ｐゴシック" charset="0"/>
                          <a:cs typeface="Arial" charset="0"/>
                        </a:rPr>
                        <a:t>10 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a:ln>
                            <a:noFill/>
                          </a:ln>
                          <a:solidFill>
                            <a:srgbClr val="FF0000"/>
                          </a:solidFill>
                          <a:effectLst/>
                          <a:latin typeface="Arial" charset="0"/>
                          <a:ea typeface="ＭＳ Ｐゴシック" charset="0"/>
                          <a:cs typeface="ＭＳ Ｐゴシック" charset="0"/>
                        </a:rPr>
                        <a:t>Alpha emitter used in cancer therapy clinical trials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7">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30000" dirty="0">
                          <a:ln>
                            <a:noFill/>
                          </a:ln>
                          <a:solidFill>
                            <a:srgbClr val="FF0000"/>
                          </a:solidFill>
                          <a:effectLst/>
                          <a:latin typeface="Arial" charset="0"/>
                          <a:ea typeface="ＭＳ Ｐゴシック" charset="0"/>
                          <a:cs typeface="Arial" charset="0"/>
                        </a:rPr>
                        <a:t>186g</a:t>
                      </a:r>
                      <a:r>
                        <a:rPr kumimoji="0" lang="en-US" sz="1400" b="1" i="0" u="none" strike="noStrike" cap="none" normalizeH="0" baseline="0" dirty="0">
                          <a:ln>
                            <a:noFill/>
                          </a:ln>
                          <a:solidFill>
                            <a:srgbClr val="FF0000"/>
                          </a:solidFill>
                          <a:effectLst/>
                          <a:latin typeface="Arial" charset="0"/>
                          <a:ea typeface="ＭＳ Ｐゴシック" charset="0"/>
                          <a:cs typeface="Arial" charset="0"/>
                        </a:rPr>
                        <a:t>Re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a:ln>
                            <a:noFill/>
                          </a:ln>
                          <a:solidFill>
                            <a:srgbClr val="FF0000"/>
                          </a:solidFill>
                          <a:effectLst/>
                          <a:latin typeface="Arial" charset="0"/>
                          <a:ea typeface="ＭＳ Ｐゴシック" charset="0"/>
                          <a:cs typeface="Arial" charset="0"/>
                        </a:rPr>
                        <a:t>90.6 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a:ln>
                            <a:noFill/>
                          </a:ln>
                          <a:solidFill>
                            <a:srgbClr val="FF0000"/>
                          </a:solidFill>
                          <a:effectLst/>
                          <a:latin typeface="Arial" charset="0"/>
                          <a:ea typeface="ＭＳ Ｐゴシック" charset="0"/>
                          <a:cs typeface="ＭＳ Ｐゴシック" charset="0"/>
                        </a:rPr>
                        <a:t>Bone pain palliation, cancer therapy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7">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30000" dirty="0" smtClean="0">
                          <a:ln>
                            <a:noFill/>
                          </a:ln>
                          <a:solidFill>
                            <a:schemeClr val="tx1"/>
                          </a:solidFill>
                          <a:effectLst/>
                          <a:latin typeface="Arial" charset="0"/>
                          <a:ea typeface="ＭＳ Ｐゴシック" charset="0"/>
                          <a:cs typeface="Arial" charset="0"/>
                        </a:rPr>
                        <a:t>44</a:t>
                      </a:r>
                      <a:r>
                        <a:rPr kumimoji="0" lang="en-US" sz="1400" b="1" i="0" u="none" strike="noStrike" cap="none" normalizeH="0" baseline="0" dirty="0" smtClean="0">
                          <a:ln>
                            <a:noFill/>
                          </a:ln>
                          <a:solidFill>
                            <a:schemeClr val="tx1"/>
                          </a:solidFill>
                          <a:effectLst/>
                          <a:latin typeface="Arial" charset="0"/>
                          <a:ea typeface="ＭＳ Ｐゴシック" charset="0"/>
                          <a:cs typeface="Arial" charset="0"/>
                        </a:rPr>
                        <a:t>Ti</a:t>
                      </a:r>
                      <a:endParaRPr kumimoji="0" lang="en-US" sz="1400" b="1" i="0" u="none" strike="noStrike" cap="none" normalizeH="0" baseline="0" dirty="0">
                        <a:ln>
                          <a:noFill/>
                        </a:ln>
                        <a:solidFill>
                          <a:schemeClr val="tx1"/>
                        </a:solidFill>
                        <a:effectLst/>
                        <a:latin typeface="Arial" charset="0"/>
                        <a:ea typeface="ＭＳ Ｐゴシック"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smtClean="0">
                          <a:ln>
                            <a:noFill/>
                          </a:ln>
                          <a:solidFill>
                            <a:schemeClr val="tx1"/>
                          </a:solidFill>
                          <a:effectLst/>
                          <a:latin typeface="Arial" charset="0"/>
                          <a:ea typeface="ＭＳ Ｐゴシック" charset="0"/>
                          <a:cs typeface="Arial" charset="0"/>
                        </a:rPr>
                        <a:t>58.9 a</a:t>
                      </a:r>
                      <a:endParaRPr kumimoji="0" lang="en-US" sz="1400" b="1" i="0" u="none" strike="noStrike" cap="none" normalizeH="0" baseline="0" dirty="0">
                        <a:ln>
                          <a:noFill/>
                        </a:ln>
                        <a:solidFill>
                          <a:schemeClr val="tx1"/>
                        </a:solidFill>
                        <a:effectLst/>
                        <a:latin typeface="Arial" charset="0"/>
                        <a:ea typeface="ＭＳ Ｐゴシック"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smtClean="0">
                          <a:ln>
                            <a:noFill/>
                          </a:ln>
                          <a:solidFill>
                            <a:schemeClr val="tx1"/>
                          </a:solidFill>
                          <a:effectLst/>
                          <a:latin typeface="Arial" charset="0"/>
                          <a:ea typeface="ＭＳ Ｐゴシック" charset="0"/>
                          <a:cs typeface="ＭＳ Ｐゴシック" charset="0"/>
                        </a:rPr>
                        <a:t>Generator for PET isotope </a:t>
                      </a:r>
                      <a:r>
                        <a:rPr kumimoji="0" lang="en-US" sz="1400" b="1" i="0" u="none" strike="noStrike" cap="none" normalizeH="0" baseline="30000" dirty="0" smtClean="0">
                          <a:ln>
                            <a:noFill/>
                          </a:ln>
                          <a:solidFill>
                            <a:schemeClr val="tx1"/>
                          </a:solidFill>
                          <a:effectLst/>
                          <a:latin typeface="Arial" charset="0"/>
                          <a:ea typeface="ＭＳ Ｐゴシック" charset="0"/>
                          <a:cs typeface="ＭＳ Ｐゴシック" charset="0"/>
                        </a:rPr>
                        <a:t>44</a:t>
                      </a:r>
                      <a:r>
                        <a:rPr kumimoji="0" lang="en-US" sz="1400" b="1" i="0" u="none" strike="noStrike" cap="none" normalizeH="0" baseline="0" dirty="0" smtClean="0">
                          <a:ln>
                            <a:noFill/>
                          </a:ln>
                          <a:solidFill>
                            <a:schemeClr val="tx1"/>
                          </a:solidFill>
                          <a:effectLst/>
                          <a:latin typeface="Arial" charset="0"/>
                          <a:ea typeface="ＭＳ Ｐゴシック" charset="0"/>
                          <a:cs typeface="ＭＳ Ｐゴシック" charset="0"/>
                        </a:rPr>
                        <a:t>Sc</a:t>
                      </a:r>
                      <a:endPar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7">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30000" dirty="0" smtClean="0">
                          <a:ln>
                            <a:noFill/>
                          </a:ln>
                          <a:solidFill>
                            <a:srgbClr val="FF0000"/>
                          </a:solidFill>
                          <a:effectLst/>
                          <a:latin typeface="Arial" charset="0"/>
                          <a:ea typeface="ＭＳ Ｐゴシック" charset="0"/>
                          <a:cs typeface="Arial" charset="0"/>
                        </a:rPr>
                        <a:t>236</a:t>
                      </a:r>
                      <a:r>
                        <a:rPr kumimoji="0" lang="en-US" sz="1400" b="1" i="0" u="none" strike="noStrike" cap="none" normalizeH="0" baseline="0" dirty="0" smtClean="0">
                          <a:ln>
                            <a:noFill/>
                          </a:ln>
                          <a:solidFill>
                            <a:srgbClr val="FF0000"/>
                          </a:solidFill>
                          <a:effectLst/>
                          <a:latin typeface="Arial" charset="0"/>
                          <a:ea typeface="ＭＳ Ｐゴシック" charset="0"/>
                          <a:cs typeface="Arial" charset="0"/>
                        </a:rPr>
                        <a:t>Np</a:t>
                      </a:r>
                      <a:endParaRPr kumimoji="0" lang="en-US" sz="1400" b="1" i="0" u="none" strike="noStrike" cap="none" normalizeH="0" baseline="0" dirty="0">
                        <a:ln>
                          <a:noFill/>
                        </a:ln>
                        <a:solidFill>
                          <a:srgbClr val="FF0000"/>
                        </a:solidFill>
                        <a:effectLst/>
                        <a:latin typeface="Arial" charset="0"/>
                        <a:ea typeface="ＭＳ Ｐゴシック"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smtClean="0">
                          <a:ln>
                            <a:noFill/>
                          </a:ln>
                          <a:solidFill>
                            <a:srgbClr val="FF0000"/>
                          </a:solidFill>
                          <a:effectLst/>
                          <a:latin typeface="Arial" charset="0"/>
                          <a:ea typeface="ＭＳ Ｐゴシック" charset="0"/>
                          <a:cs typeface="Arial" charset="0"/>
                        </a:rPr>
                        <a:t>1.5 x10</a:t>
                      </a:r>
                      <a:r>
                        <a:rPr kumimoji="0" lang="en-US" sz="1400" b="1" i="0" u="none" strike="noStrike" cap="none" normalizeH="0" baseline="30000" dirty="0" smtClean="0">
                          <a:ln>
                            <a:noFill/>
                          </a:ln>
                          <a:solidFill>
                            <a:srgbClr val="FF0000"/>
                          </a:solidFill>
                          <a:effectLst/>
                          <a:latin typeface="Arial" charset="0"/>
                          <a:ea typeface="ＭＳ Ｐゴシック" charset="0"/>
                          <a:cs typeface="Arial" charset="0"/>
                        </a:rPr>
                        <a:t>5</a:t>
                      </a:r>
                      <a:r>
                        <a:rPr kumimoji="0" lang="en-US" sz="1400" b="1" i="0" u="none" strike="noStrike" cap="none" normalizeH="0" baseline="0" dirty="0" smtClean="0">
                          <a:ln>
                            <a:noFill/>
                          </a:ln>
                          <a:solidFill>
                            <a:srgbClr val="FF0000"/>
                          </a:solidFill>
                          <a:effectLst/>
                          <a:latin typeface="Arial" charset="0"/>
                          <a:ea typeface="ＭＳ Ｐゴシック" charset="0"/>
                          <a:cs typeface="Arial" charset="0"/>
                        </a:rPr>
                        <a:t> a</a:t>
                      </a:r>
                      <a:endParaRPr kumimoji="0" lang="en-US" sz="1400" b="1" i="0" u="none" strike="noStrike" cap="none" normalizeH="0" baseline="0" dirty="0">
                        <a:ln>
                          <a:noFill/>
                        </a:ln>
                        <a:solidFill>
                          <a:srgbClr val="FF0000"/>
                        </a:solidFill>
                        <a:effectLst/>
                        <a:latin typeface="Arial" charset="0"/>
                        <a:ea typeface="ＭＳ Ｐゴシック"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smtClean="0">
                          <a:ln>
                            <a:noFill/>
                          </a:ln>
                          <a:solidFill>
                            <a:srgbClr val="FF0000"/>
                          </a:solidFill>
                          <a:effectLst/>
                          <a:latin typeface="Arial" charset="0"/>
                          <a:ea typeface="ＭＳ Ｐゴシック" charset="0"/>
                          <a:cs typeface="ＭＳ Ｐゴシック" charset="0"/>
                        </a:rPr>
                        <a:t>Standard for </a:t>
                      </a:r>
                      <a:r>
                        <a:rPr kumimoji="0" lang="en-US" sz="1400" b="1" i="0" u="none" strike="noStrike" cap="none" normalizeH="0" baseline="0" dirty="0" err="1" smtClean="0">
                          <a:ln>
                            <a:noFill/>
                          </a:ln>
                          <a:solidFill>
                            <a:srgbClr val="FF0000"/>
                          </a:solidFill>
                          <a:effectLst/>
                          <a:latin typeface="Arial" charset="0"/>
                          <a:ea typeface="ＭＳ Ｐゴシック" charset="0"/>
                          <a:cs typeface="ＭＳ Ｐゴシック" charset="0"/>
                        </a:rPr>
                        <a:t>Np</a:t>
                      </a:r>
                      <a:r>
                        <a:rPr kumimoji="0" lang="en-US" sz="1400" b="1" i="0" u="none" strike="noStrike" cap="none" normalizeH="0" baseline="0" dirty="0" smtClean="0">
                          <a:ln>
                            <a:noFill/>
                          </a:ln>
                          <a:solidFill>
                            <a:srgbClr val="FF0000"/>
                          </a:solidFill>
                          <a:effectLst/>
                          <a:latin typeface="Arial" charset="0"/>
                          <a:ea typeface="ＭＳ Ｐゴシック" charset="0"/>
                          <a:cs typeface="ＭＳ Ｐゴシック" charset="0"/>
                        </a:rPr>
                        <a:t> quantification by IDMS</a:t>
                      </a:r>
                      <a:endParaRPr kumimoji="0" lang="en-US" sz="1400" b="1" i="0" u="none" strike="noStrike" cap="none" normalizeH="0" baseline="0" dirty="0">
                        <a:ln>
                          <a:noFill/>
                        </a:ln>
                        <a:solidFill>
                          <a:srgbClr val="FF0000"/>
                        </a:solidFill>
                        <a:effectLst/>
                        <a:latin typeface="Arial" charset="0"/>
                        <a:ea typeface="ＭＳ Ｐゴシック" charset="0"/>
                        <a:cs typeface="ＭＳ Ｐゴシック"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7">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30000" dirty="0" smtClean="0">
                          <a:ln>
                            <a:noFill/>
                          </a:ln>
                          <a:solidFill>
                            <a:srgbClr val="FF0000"/>
                          </a:solidFill>
                          <a:effectLst/>
                          <a:latin typeface="Arial" charset="0"/>
                          <a:ea typeface="ＭＳ Ｐゴシック" charset="0"/>
                          <a:cs typeface="Arial" charset="0"/>
                        </a:rPr>
                        <a:t>119</a:t>
                      </a:r>
                      <a:r>
                        <a:rPr kumimoji="0" lang="en-US" sz="1400" b="1" i="0" u="none" strike="noStrike" cap="none" normalizeH="0" baseline="0" dirty="0" smtClean="0">
                          <a:ln>
                            <a:noFill/>
                          </a:ln>
                          <a:solidFill>
                            <a:srgbClr val="FF0000"/>
                          </a:solidFill>
                          <a:effectLst/>
                          <a:latin typeface="Arial" charset="0"/>
                          <a:ea typeface="ＭＳ Ｐゴシック" charset="0"/>
                          <a:cs typeface="Arial" charset="0"/>
                        </a:rPr>
                        <a:t>Sb</a:t>
                      </a:r>
                      <a:endParaRPr kumimoji="0" lang="en-US" sz="1400" b="1" i="0" u="none" strike="noStrike" cap="none" normalizeH="0" baseline="0" dirty="0">
                        <a:ln>
                          <a:noFill/>
                        </a:ln>
                        <a:solidFill>
                          <a:srgbClr val="FF0000"/>
                        </a:solidFill>
                        <a:effectLst/>
                        <a:latin typeface="Arial" charset="0"/>
                        <a:ea typeface="ＭＳ Ｐゴシック"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smtClean="0">
                          <a:ln>
                            <a:noFill/>
                          </a:ln>
                          <a:solidFill>
                            <a:srgbClr val="FF0000"/>
                          </a:solidFill>
                          <a:effectLst/>
                          <a:latin typeface="Arial" charset="0"/>
                          <a:ea typeface="ＭＳ Ｐゴシック" charset="0"/>
                          <a:cs typeface="Arial" charset="0"/>
                        </a:rPr>
                        <a:t>38.5 </a:t>
                      </a:r>
                      <a:r>
                        <a:rPr kumimoji="0" lang="en-US" sz="1400" b="1" i="0" u="none" strike="noStrike" cap="none" normalizeH="0" baseline="0" dirty="0">
                          <a:ln>
                            <a:noFill/>
                          </a:ln>
                          <a:solidFill>
                            <a:srgbClr val="FF0000"/>
                          </a:solidFill>
                          <a:effectLst/>
                          <a:latin typeface="Arial" charset="0"/>
                          <a:ea typeface="ＭＳ Ｐゴシック" charset="0"/>
                          <a:cs typeface="Arial" charset="0"/>
                        </a:rPr>
                        <a:t>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50000"/>
                        </a:spcBef>
                        <a:spcAft>
                          <a:spcPct val="0"/>
                        </a:spcAft>
                        <a:buClr>
                          <a:srgbClr val="24459C"/>
                        </a:buClr>
                        <a:buSzPct val="110000"/>
                        <a:buFont typeface="Wingdings" charset="0"/>
                        <a:buNone/>
                        <a:tabLst/>
                      </a:pPr>
                      <a:r>
                        <a:rPr kumimoji="0" lang="en-US" sz="1400" b="1" i="0" u="none" strike="noStrike" cap="none" normalizeH="0" baseline="0" dirty="0" smtClean="0">
                          <a:ln>
                            <a:noFill/>
                          </a:ln>
                          <a:solidFill>
                            <a:srgbClr val="FF0000"/>
                          </a:solidFill>
                          <a:effectLst/>
                          <a:latin typeface="Arial" charset="0"/>
                          <a:ea typeface="ＭＳ Ｐゴシック" charset="0"/>
                          <a:cs typeface="ＭＳ Ｐゴシック" charset="0"/>
                        </a:rPr>
                        <a:t>Auger emitter for </a:t>
                      </a:r>
                      <a:r>
                        <a:rPr kumimoji="0" lang="en-US" sz="1400" b="1" i="0" u="none" strike="noStrike" cap="none" normalizeH="0" baseline="0" dirty="0">
                          <a:ln>
                            <a:noFill/>
                          </a:ln>
                          <a:solidFill>
                            <a:srgbClr val="FF0000"/>
                          </a:solidFill>
                          <a:effectLst/>
                          <a:latin typeface="Arial" charset="0"/>
                          <a:ea typeface="ＭＳ Ｐゴシック" charset="0"/>
                          <a:cs typeface="ＭＳ Ｐゴシック" charset="0"/>
                        </a:rPr>
                        <a:t>cancer therapy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bwMode="auto">
          <a:xfrm>
            <a:off x="6673477" y="6227203"/>
            <a:ext cx="2470523" cy="630797"/>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Tree>
    <p:extLst>
      <p:ext uri="{BB962C8B-B14F-4D97-AF65-F5344CB8AC3E}">
        <p14:creationId xmlns:p14="http://schemas.microsoft.com/office/powerpoint/2010/main" val="12356668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60568"/>
            <a:ext cx="7950200" cy="809625"/>
          </a:xfrm>
        </p:spPr>
        <p:txBody>
          <a:bodyPr/>
          <a:lstStyle/>
          <a:p>
            <a:r>
              <a:rPr lang="en-US" dirty="0" smtClean="0">
                <a:latin typeface="+mn-lt"/>
              </a:rPr>
              <a:t>Proposal: J. Engle and L. Bernstein</a:t>
            </a:r>
            <a:br>
              <a:rPr lang="en-US" dirty="0" smtClean="0">
                <a:latin typeface="+mn-lt"/>
              </a:rPr>
            </a:br>
            <a:r>
              <a:rPr lang="en-US" dirty="0" smtClean="0">
                <a:latin typeface="+mn-lt"/>
              </a:rPr>
              <a:t>Nuclear Excitation </a:t>
            </a:r>
            <a:r>
              <a:rPr lang="en-US" dirty="0">
                <a:latin typeface="+mn-lt"/>
              </a:rPr>
              <a:t>F</a:t>
            </a:r>
            <a:r>
              <a:rPr lang="en-US" dirty="0" smtClean="0">
                <a:latin typeface="+mn-lt"/>
              </a:rPr>
              <a:t>unctions with fast neutrons</a:t>
            </a:r>
            <a:endParaRPr lang="en-US" dirty="0">
              <a:latin typeface="+mn-lt"/>
            </a:endParaRPr>
          </a:p>
        </p:txBody>
      </p:sp>
      <p:sp>
        <p:nvSpPr>
          <p:cNvPr id="3" name="Content Placeholder 2"/>
          <p:cNvSpPr>
            <a:spLocks noGrp="1"/>
          </p:cNvSpPr>
          <p:nvPr>
            <p:ph idx="1"/>
          </p:nvPr>
        </p:nvSpPr>
        <p:spPr>
          <a:xfrm>
            <a:off x="892625" y="4356100"/>
            <a:ext cx="7358751" cy="1079499"/>
          </a:xfrm>
          <a:solidFill>
            <a:srgbClr val="FFFF00"/>
          </a:solidFill>
          <a:ln>
            <a:solidFill>
              <a:schemeClr val="tx1"/>
            </a:solidFill>
          </a:ln>
        </p:spPr>
        <p:txBody>
          <a:bodyPr/>
          <a:lstStyle/>
          <a:p>
            <a:pPr marL="0" indent="0" algn="ctr">
              <a:buNone/>
            </a:pPr>
            <a:r>
              <a:rPr lang="en-US" sz="2000" b="1" dirty="0" smtClean="0">
                <a:latin typeface="Helvetica"/>
                <a:cs typeface="Helvetica"/>
              </a:rPr>
              <a:t>Activation based cross </a:t>
            </a:r>
            <a:r>
              <a:rPr lang="en-US" sz="2000" b="1" dirty="0">
                <a:latin typeface="Helvetica"/>
                <a:cs typeface="Helvetica"/>
              </a:rPr>
              <a:t>section measurements to aid in the production of radionuclides for </a:t>
            </a:r>
            <a:r>
              <a:rPr lang="en-US" sz="2000" b="1" dirty="0" smtClean="0">
                <a:latin typeface="Helvetica"/>
                <a:cs typeface="Helvetica"/>
              </a:rPr>
              <a:t>medical applications with Berkeley’s 88” cyclotron using the </a:t>
            </a:r>
            <a:r>
              <a:rPr lang="en-US" sz="2000" b="1" baseline="30000" dirty="0" smtClean="0">
                <a:latin typeface="Helvetica"/>
                <a:cs typeface="Helvetica"/>
              </a:rPr>
              <a:t>7</a:t>
            </a:r>
            <a:r>
              <a:rPr lang="en-US" sz="2000" b="1" dirty="0" smtClean="0">
                <a:latin typeface="Helvetica"/>
                <a:cs typeface="Helvetica"/>
              </a:rPr>
              <a:t>Li(</a:t>
            </a:r>
            <a:r>
              <a:rPr lang="en-US" sz="2000" b="1" dirty="0" err="1" smtClean="0">
                <a:latin typeface="Helvetica"/>
                <a:cs typeface="Helvetica"/>
              </a:rPr>
              <a:t>p,n</a:t>
            </a:r>
            <a:r>
              <a:rPr lang="en-US" sz="2000" b="1" dirty="0" smtClean="0">
                <a:latin typeface="Helvetica"/>
                <a:cs typeface="Helvetica"/>
              </a:rPr>
              <a:t>)</a:t>
            </a:r>
            <a:r>
              <a:rPr lang="en-US" sz="2000" b="1" baseline="30000" dirty="0" smtClean="0">
                <a:latin typeface="Helvetica"/>
                <a:cs typeface="Helvetica"/>
              </a:rPr>
              <a:t>7</a:t>
            </a:r>
            <a:r>
              <a:rPr lang="en-US" sz="2000" b="1" dirty="0" smtClean="0">
                <a:latin typeface="Helvetica"/>
                <a:cs typeface="Helvetica"/>
              </a:rPr>
              <a:t>Be reaction</a:t>
            </a:r>
            <a:endParaRPr lang="en-US" sz="2000" b="1" dirty="0">
              <a:latin typeface="Helvetica"/>
              <a:cs typeface="Helvetica"/>
            </a:endParaRPr>
          </a:p>
        </p:txBody>
      </p:sp>
      <p:sp>
        <p:nvSpPr>
          <p:cNvPr id="4" name="Rectangle 3"/>
          <p:cNvSpPr/>
          <p:nvPr/>
        </p:nvSpPr>
        <p:spPr>
          <a:xfrm>
            <a:off x="1485899" y="1392793"/>
            <a:ext cx="6429375" cy="584775"/>
          </a:xfrm>
          <a:prstGeom prst="rect">
            <a:avLst/>
          </a:prstGeom>
        </p:spPr>
        <p:txBody>
          <a:bodyPr wrap="square">
            <a:spAutoFit/>
          </a:bodyPr>
          <a:lstStyle/>
          <a:p>
            <a:pPr algn="just"/>
            <a:r>
              <a:rPr lang="en-GB" sz="1600" b="0" dirty="0" smtClean="0">
                <a:latin typeface="Arial" charset="0"/>
              </a:rPr>
              <a:t>d/Be </a:t>
            </a:r>
            <a:r>
              <a:rPr lang="en-GB" sz="1600" b="0" dirty="0">
                <a:latin typeface="Arial" charset="0"/>
              </a:rPr>
              <a:t>beak-up and spallation neutrons could be advantageously used for radionuclide production, especially for neutron threshold reactions</a:t>
            </a:r>
          </a:p>
        </p:txBody>
      </p:sp>
      <p:sp>
        <p:nvSpPr>
          <p:cNvPr id="5" name="Rectangle 4"/>
          <p:cNvSpPr/>
          <p:nvPr/>
        </p:nvSpPr>
        <p:spPr>
          <a:xfrm>
            <a:off x="243099" y="1447898"/>
            <a:ext cx="1101584" cy="307777"/>
          </a:xfrm>
          <a:prstGeom prst="rect">
            <a:avLst/>
          </a:prstGeom>
        </p:spPr>
        <p:txBody>
          <a:bodyPr wrap="none">
            <a:spAutoFit/>
          </a:bodyPr>
          <a:lstStyle/>
          <a:p>
            <a:r>
              <a:rPr lang="en-GB" dirty="0">
                <a:solidFill>
                  <a:schemeClr val="accent6"/>
                </a:solidFill>
                <a:latin typeface="Arial" charset="0"/>
              </a:rPr>
              <a:t>S.M. </a:t>
            </a:r>
            <a:r>
              <a:rPr lang="en-GB" dirty="0" err="1">
                <a:solidFill>
                  <a:schemeClr val="accent6"/>
                </a:solidFill>
                <a:latin typeface="Arial" charset="0"/>
              </a:rPr>
              <a:t>Qaim</a:t>
            </a:r>
            <a:r>
              <a:rPr lang="en-GB" dirty="0">
                <a:solidFill>
                  <a:schemeClr val="accent6"/>
                </a:solidFill>
                <a:latin typeface="Arial" charset="0"/>
              </a:rPr>
              <a:t> </a:t>
            </a:r>
            <a:endParaRPr lang="en-US" dirty="0">
              <a:solidFill>
                <a:schemeClr val="accent6"/>
              </a:solidFill>
            </a:endParaRPr>
          </a:p>
        </p:txBody>
      </p:sp>
      <p:sp>
        <p:nvSpPr>
          <p:cNvPr id="6" name="Rectangle 5"/>
          <p:cNvSpPr/>
          <p:nvPr/>
        </p:nvSpPr>
        <p:spPr>
          <a:xfrm>
            <a:off x="1485898" y="2021443"/>
            <a:ext cx="6429375" cy="584775"/>
          </a:xfrm>
          <a:prstGeom prst="rect">
            <a:avLst/>
          </a:prstGeom>
        </p:spPr>
        <p:txBody>
          <a:bodyPr wrap="square">
            <a:spAutoFit/>
          </a:bodyPr>
          <a:lstStyle/>
          <a:p>
            <a:r>
              <a:rPr lang="en-GB" sz="1600" b="0" dirty="0">
                <a:latin typeface="Arial" charset="0"/>
              </a:rPr>
              <a:t>Fast neutron spectral sources need to be developed  for medical radionuclide production; data needs are extensive</a:t>
            </a:r>
            <a:endParaRPr lang="en-US" sz="1600" b="0" dirty="0"/>
          </a:p>
        </p:txBody>
      </p:sp>
      <p:sp>
        <p:nvSpPr>
          <p:cNvPr id="7" name="Rectangle 6"/>
          <p:cNvSpPr/>
          <p:nvPr/>
        </p:nvSpPr>
        <p:spPr>
          <a:xfrm>
            <a:off x="283173" y="3078033"/>
            <a:ext cx="710451" cy="523220"/>
          </a:xfrm>
          <a:prstGeom prst="rect">
            <a:avLst/>
          </a:prstGeom>
        </p:spPr>
        <p:txBody>
          <a:bodyPr wrap="none">
            <a:spAutoFit/>
          </a:bodyPr>
          <a:lstStyle/>
          <a:p>
            <a:r>
              <a:rPr lang="en-GB" dirty="0" smtClean="0">
                <a:solidFill>
                  <a:schemeClr val="accent6"/>
                </a:solidFill>
                <a:latin typeface="Arial" charset="0"/>
              </a:rPr>
              <a:t>NSAC</a:t>
            </a:r>
          </a:p>
          <a:p>
            <a:endParaRPr lang="en-US" dirty="0">
              <a:solidFill>
                <a:schemeClr val="accent6"/>
              </a:solidFill>
            </a:endParaRPr>
          </a:p>
        </p:txBody>
      </p:sp>
      <p:sp>
        <p:nvSpPr>
          <p:cNvPr id="8" name="Rectangle 7"/>
          <p:cNvSpPr/>
          <p:nvPr/>
        </p:nvSpPr>
        <p:spPr>
          <a:xfrm>
            <a:off x="1485899" y="2970312"/>
            <a:ext cx="6543676" cy="830997"/>
          </a:xfrm>
          <a:prstGeom prst="rect">
            <a:avLst/>
          </a:prstGeom>
        </p:spPr>
        <p:txBody>
          <a:bodyPr wrap="square">
            <a:spAutoFit/>
          </a:bodyPr>
          <a:lstStyle/>
          <a:p>
            <a:r>
              <a:rPr lang="en-US" sz="1600" b="0" dirty="0"/>
              <a:t>Neutron irradiations at ten to hundreds of MeV are expected to produce radionuclides, among them several prioritized by the recent DOE commissioned report </a:t>
            </a:r>
          </a:p>
        </p:txBody>
      </p:sp>
      <p:cxnSp>
        <p:nvCxnSpPr>
          <p:cNvPr id="15" name="Straight Connector 14"/>
          <p:cNvCxnSpPr/>
          <p:nvPr/>
        </p:nvCxnSpPr>
        <p:spPr bwMode="auto">
          <a:xfrm flipV="1">
            <a:off x="243099" y="2790825"/>
            <a:ext cx="8443701" cy="1"/>
          </a:xfrm>
          <a:prstGeom prst="line">
            <a:avLst/>
          </a:prstGeom>
          <a:solidFill>
            <a:schemeClr val="accent1"/>
          </a:solidFill>
          <a:ln w="28575" cap="flat" cmpd="sng" algn="ctr">
            <a:solidFill>
              <a:schemeClr val="tx1">
                <a:lumMod val="50000"/>
                <a:lumOff val="50000"/>
              </a:schemeClr>
            </a:solidFill>
            <a:prstDash val="solid"/>
            <a:round/>
            <a:headEnd type="none" w="med" len="med"/>
            <a:tailEnd type="none" w="med" len="med"/>
          </a:ln>
          <a:effectLst/>
        </p:spPr>
      </p:cxnSp>
      <p:pic>
        <p:nvPicPr>
          <p:cNvPr id="10" name="Picture 9" descr="ORNL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34232"/>
            <a:ext cx="1321984" cy="723768"/>
          </a:xfrm>
          <a:prstGeom prst="rect">
            <a:avLst/>
          </a:prstGeom>
        </p:spPr>
      </p:pic>
      <p:sp>
        <p:nvSpPr>
          <p:cNvPr id="11" name="TextBox 10"/>
          <p:cNvSpPr txBox="1"/>
          <p:nvPr/>
        </p:nvSpPr>
        <p:spPr>
          <a:xfrm>
            <a:off x="0" y="0"/>
            <a:ext cx="2215838" cy="400110"/>
          </a:xfrm>
          <a:prstGeom prst="rect">
            <a:avLst/>
          </a:prstGeom>
          <a:noFill/>
        </p:spPr>
        <p:txBody>
          <a:bodyPr wrap="none" rtlCol="0">
            <a:spAutoFit/>
          </a:bodyPr>
          <a:lstStyle/>
          <a:p>
            <a:r>
              <a:rPr lang="en-US" sz="2000" i="1" dirty="0" smtClean="0">
                <a:latin typeface="Times New Roman"/>
                <a:cs typeface="Times New Roman"/>
              </a:rPr>
              <a:t>Caroline Nesaraja</a:t>
            </a:r>
            <a:endParaRPr lang="en-US" sz="2000" i="1" dirty="0">
              <a:latin typeface="Times New Roman"/>
              <a:cs typeface="Times New Roman"/>
            </a:endParaRPr>
          </a:p>
        </p:txBody>
      </p:sp>
      <p:sp>
        <p:nvSpPr>
          <p:cNvPr id="9" name="Rectangle 8"/>
          <p:cNvSpPr/>
          <p:nvPr/>
        </p:nvSpPr>
        <p:spPr bwMode="auto">
          <a:xfrm>
            <a:off x="6673477" y="6227203"/>
            <a:ext cx="2470523" cy="630797"/>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Tree>
    <p:extLst>
      <p:ext uri="{BB962C8B-B14F-4D97-AF65-F5344CB8AC3E}">
        <p14:creationId xmlns:p14="http://schemas.microsoft.com/office/powerpoint/2010/main" val="2649991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6"/>
          <p:cNvSpPr>
            <a:spLocks noChangeArrowheads="1"/>
          </p:cNvSpPr>
          <p:nvPr/>
        </p:nvSpPr>
        <p:spPr bwMode="auto">
          <a:xfrm>
            <a:off x="0" y="0"/>
            <a:ext cx="7550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3600" u="sng" dirty="0" smtClean="0">
                <a:solidFill>
                  <a:srgbClr val="1F497D"/>
                </a:solidFill>
                <a:latin typeface="Times New Roman"/>
                <a:cs typeface="Times New Roman"/>
              </a:rPr>
              <a:t>Antineutrinos </a:t>
            </a:r>
            <a:r>
              <a:rPr lang="en-US" altLang="en-US" sz="3600" u="sng" dirty="0">
                <a:solidFill>
                  <a:srgbClr val="1F497D"/>
                </a:solidFill>
                <a:latin typeface="Times New Roman"/>
                <a:cs typeface="Times New Roman"/>
              </a:rPr>
              <a:t>from reactors</a:t>
            </a:r>
          </a:p>
        </p:txBody>
      </p:sp>
      <p:sp>
        <p:nvSpPr>
          <p:cNvPr id="4" name="TextBox 3"/>
          <p:cNvSpPr txBox="1"/>
          <p:nvPr/>
        </p:nvSpPr>
        <p:spPr>
          <a:xfrm>
            <a:off x="228600" y="409080"/>
            <a:ext cx="6899275" cy="646331"/>
          </a:xfrm>
          <a:prstGeom prst="rect">
            <a:avLst/>
          </a:prstGeom>
          <a:noFill/>
        </p:spPr>
        <p:txBody>
          <a:bodyPr wrap="square" rtlCol="0">
            <a:spAutoFit/>
          </a:bodyPr>
          <a:lstStyle/>
          <a:p>
            <a:r>
              <a:rPr lang="en-US" sz="3600" b="1" dirty="0" smtClean="0">
                <a:solidFill>
                  <a:schemeClr val="accent2">
                    <a:lumMod val="75000"/>
                  </a:schemeClr>
                </a:solidFill>
                <a:latin typeface="Times New Roman"/>
                <a:cs typeface="Times New Roman"/>
              </a:rPr>
              <a:t>A “hot” topic …</a:t>
            </a:r>
            <a:endParaRPr lang="en-US" sz="3600" b="1" dirty="0">
              <a:solidFill>
                <a:schemeClr val="accent2">
                  <a:lumMod val="75000"/>
                </a:schemeClr>
              </a:solidFill>
              <a:latin typeface="Times New Roman"/>
              <a:cs typeface="Times New Roman"/>
            </a:endParaRPr>
          </a:p>
        </p:txBody>
      </p:sp>
      <p:grpSp>
        <p:nvGrpSpPr>
          <p:cNvPr id="2" name="Group 12"/>
          <p:cNvGrpSpPr/>
          <p:nvPr/>
        </p:nvGrpSpPr>
        <p:grpSpPr>
          <a:xfrm>
            <a:off x="65620" y="1496291"/>
            <a:ext cx="2906180" cy="4542619"/>
            <a:chOff x="65620" y="1496291"/>
            <a:chExt cx="2906180" cy="4542619"/>
          </a:xfrm>
        </p:grpSpPr>
        <p:pic>
          <p:nvPicPr>
            <p:cNvPr id="1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853"/>
            <a:stretch/>
          </p:blipFill>
          <p:spPr bwMode="auto">
            <a:xfrm>
              <a:off x="65620" y="2551650"/>
              <a:ext cx="2822611" cy="293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1496291"/>
              <a:ext cx="2819400" cy="52322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err="1" smtClean="0">
                  <a:latin typeface="Times New Roman"/>
                  <a:cs typeface="Times New Roman"/>
                </a:rPr>
                <a:t>Daya</a:t>
              </a:r>
              <a:r>
                <a:rPr lang="en-US" sz="2800" dirty="0" smtClean="0">
                  <a:latin typeface="Times New Roman"/>
                  <a:cs typeface="Times New Roman"/>
                </a:rPr>
                <a:t> Bay/RENO</a:t>
              </a:r>
              <a:endParaRPr lang="en-US" sz="2800" dirty="0">
                <a:latin typeface="Times New Roman"/>
                <a:cs typeface="Times New Roman"/>
              </a:endParaRPr>
            </a:p>
          </p:txBody>
        </p:sp>
        <p:pic>
          <p:nvPicPr>
            <p:cNvPr id="18" name="Picture 2" descr="http://www.asianscientist.com/wp-content/uploads/2011/08/davos-nuclear-power-station-neutrino-sm.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2289" y="2332969"/>
              <a:ext cx="1371600" cy="9955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 y="5638800"/>
              <a:ext cx="2805031" cy="400110"/>
            </a:xfrm>
            <a:prstGeom prst="rect">
              <a:avLst/>
            </a:prstGeom>
            <a:solidFill>
              <a:srgbClr val="E6B9B8"/>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latin typeface="Times New Roman"/>
                  <a:cs typeface="Times New Roman"/>
                </a:rPr>
                <a:t>New results for </a:t>
              </a:r>
              <a:r>
                <a:rPr lang="en-US" sz="2000" dirty="0" smtClean="0">
                  <a:latin typeface="Times New Roman"/>
                  <a:cs typeface="Times New Roman"/>
                  <a:sym typeface="Symbol"/>
                </a:rPr>
                <a:t></a:t>
              </a:r>
              <a:r>
                <a:rPr lang="en-US" sz="2000" baseline="-25000" dirty="0" smtClean="0">
                  <a:latin typeface="Times New Roman"/>
                  <a:cs typeface="Times New Roman"/>
                  <a:sym typeface="Symbol"/>
                </a:rPr>
                <a:t>13</a:t>
              </a:r>
              <a:endParaRPr lang="en-US" sz="2000" dirty="0">
                <a:latin typeface="Times New Roman"/>
                <a:cs typeface="Times New Roman"/>
              </a:endParaRPr>
            </a:p>
          </p:txBody>
        </p:sp>
      </p:grpSp>
      <p:grpSp>
        <p:nvGrpSpPr>
          <p:cNvPr id="3" name="Group 1"/>
          <p:cNvGrpSpPr/>
          <p:nvPr/>
        </p:nvGrpSpPr>
        <p:grpSpPr>
          <a:xfrm>
            <a:off x="2819400" y="1299074"/>
            <a:ext cx="3768437" cy="5409503"/>
            <a:chOff x="2819400" y="1299074"/>
            <a:chExt cx="3768437" cy="5409503"/>
          </a:xfrm>
        </p:grpSpPr>
        <p:grpSp>
          <p:nvGrpSpPr>
            <p:cNvPr id="6" name="Group 13"/>
            <p:cNvGrpSpPr/>
            <p:nvPr/>
          </p:nvGrpSpPr>
          <p:grpSpPr>
            <a:xfrm>
              <a:off x="3048000" y="1299074"/>
              <a:ext cx="3124200" cy="4898189"/>
              <a:chOff x="2895600" y="1299074"/>
              <a:chExt cx="3124200" cy="4898189"/>
            </a:xfrm>
          </p:grpSpPr>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2667000"/>
                <a:ext cx="2971800" cy="211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3581400" y="1299074"/>
                <a:ext cx="1981200" cy="95410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latin typeface="Times New Roman"/>
                    <a:cs typeface="Times New Roman"/>
                  </a:rPr>
                  <a:t>Reactor Anomaly</a:t>
                </a:r>
                <a:endParaRPr lang="en-US" sz="2800" dirty="0">
                  <a:latin typeface="Times New Roman"/>
                  <a:cs typeface="Times New Roman"/>
                </a:endParaRPr>
              </a:p>
            </p:txBody>
          </p:sp>
          <p:sp>
            <p:nvSpPr>
              <p:cNvPr id="24" name="TextBox 23"/>
              <p:cNvSpPr txBox="1"/>
              <p:nvPr/>
            </p:nvSpPr>
            <p:spPr>
              <a:xfrm>
                <a:off x="3044464" y="5181600"/>
                <a:ext cx="2975336" cy="1015663"/>
              </a:xfrm>
              <a:prstGeom prst="rect">
                <a:avLst/>
              </a:prstGeom>
              <a:solidFill>
                <a:srgbClr val="E6B9B8"/>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sz="2000" dirty="0" smtClean="0">
                    <a:latin typeface="Times New Roman"/>
                    <a:cs typeface="Times New Roman"/>
                  </a:rPr>
                  <a:t>Physics beyond the standard model</a:t>
                </a:r>
              </a:p>
              <a:p>
                <a:pPr marL="457200" indent="-457200">
                  <a:buFont typeface="Arial" panose="020B0604020202020204" pitchFamily="34" charset="0"/>
                  <a:buChar char="•"/>
                </a:pPr>
                <a:r>
                  <a:rPr lang="en-US" sz="2000" dirty="0" smtClean="0">
                    <a:latin typeface="Times New Roman"/>
                    <a:cs typeface="Times New Roman"/>
                  </a:rPr>
                  <a:t>4</a:t>
                </a:r>
                <a:r>
                  <a:rPr lang="en-US" sz="2000" baseline="30000" dirty="0" smtClean="0">
                    <a:latin typeface="Times New Roman"/>
                    <a:cs typeface="Times New Roman"/>
                  </a:rPr>
                  <a:t>th</a:t>
                </a:r>
                <a:r>
                  <a:rPr lang="en-US" sz="2000" dirty="0" smtClean="0">
                    <a:latin typeface="Times New Roman"/>
                    <a:cs typeface="Times New Roman"/>
                  </a:rPr>
                  <a:t> sterile neutrino</a:t>
                </a:r>
                <a:endParaRPr lang="en-US" sz="2000" dirty="0">
                  <a:latin typeface="Times New Roman"/>
                  <a:cs typeface="Times New Roman"/>
                </a:endParaRPr>
              </a:p>
            </p:txBody>
          </p:sp>
        </p:grpSp>
        <p:sp>
          <p:nvSpPr>
            <p:cNvPr id="20" name="TextBox 19"/>
            <p:cNvSpPr txBox="1"/>
            <p:nvPr/>
          </p:nvSpPr>
          <p:spPr>
            <a:xfrm>
              <a:off x="2819400" y="6400800"/>
              <a:ext cx="3768437" cy="307777"/>
            </a:xfrm>
            <a:prstGeom prst="rect">
              <a:avLst/>
            </a:prstGeom>
            <a:noFill/>
          </p:spPr>
          <p:txBody>
            <a:bodyPr wrap="square" rtlCol="0">
              <a:spAutoFit/>
            </a:bodyPr>
            <a:lstStyle/>
            <a:p>
              <a:r>
                <a:rPr lang="en-US" dirty="0" smtClean="0">
                  <a:latin typeface="Times New Roman"/>
                  <a:cs typeface="Times New Roman"/>
                </a:rPr>
                <a:t>G. Mention </a:t>
              </a:r>
              <a:r>
                <a:rPr lang="en-US" i="1" dirty="0" smtClean="0">
                  <a:latin typeface="Times New Roman"/>
                  <a:cs typeface="Times New Roman"/>
                </a:rPr>
                <a:t>et al., </a:t>
              </a:r>
              <a:r>
                <a:rPr lang="en-US" dirty="0" smtClean="0">
                  <a:latin typeface="Times New Roman"/>
                  <a:cs typeface="Times New Roman"/>
                </a:rPr>
                <a:t>PRD </a:t>
              </a:r>
              <a:r>
                <a:rPr lang="en-US" b="1" dirty="0" smtClean="0">
                  <a:latin typeface="Times New Roman"/>
                  <a:cs typeface="Times New Roman"/>
                </a:rPr>
                <a:t>83</a:t>
              </a:r>
              <a:r>
                <a:rPr lang="en-US" dirty="0" smtClean="0">
                  <a:latin typeface="Times New Roman"/>
                  <a:cs typeface="Times New Roman"/>
                </a:rPr>
                <a:t>, 073006 (2011). </a:t>
              </a:r>
              <a:endParaRPr lang="en-US" dirty="0">
                <a:latin typeface="Times New Roman"/>
                <a:cs typeface="Times New Roman"/>
              </a:endParaRPr>
            </a:p>
          </p:txBody>
        </p:sp>
      </p:grpSp>
      <p:sp>
        <p:nvSpPr>
          <p:cNvPr id="21" name="TextBox 20"/>
          <p:cNvSpPr txBox="1"/>
          <p:nvPr/>
        </p:nvSpPr>
        <p:spPr>
          <a:xfrm>
            <a:off x="-76200" y="6128174"/>
            <a:ext cx="3456780" cy="307777"/>
          </a:xfrm>
          <a:prstGeom prst="rect">
            <a:avLst/>
          </a:prstGeom>
          <a:noFill/>
        </p:spPr>
        <p:txBody>
          <a:bodyPr wrap="square" rtlCol="0">
            <a:spAutoFit/>
          </a:bodyPr>
          <a:lstStyle/>
          <a:p>
            <a:r>
              <a:rPr lang="en-US" dirty="0" smtClean="0">
                <a:latin typeface="Times New Roman"/>
                <a:cs typeface="Times New Roman"/>
              </a:rPr>
              <a:t>F.P. Ann </a:t>
            </a:r>
            <a:r>
              <a:rPr lang="en-US" i="1" dirty="0" smtClean="0">
                <a:latin typeface="Times New Roman"/>
                <a:cs typeface="Times New Roman"/>
              </a:rPr>
              <a:t>et al., </a:t>
            </a:r>
            <a:r>
              <a:rPr lang="en-US" dirty="0" smtClean="0">
                <a:latin typeface="Times New Roman"/>
                <a:cs typeface="Times New Roman"/>
              </a:rPr>
              <a:t>PRL </a:t>
            </a:r>
            <a:r>
              <a:rPr lang="en-US" b="1" dirty="0" smtClean="0">
                <a:latin typeface="Times New Roman"/>
                <a:cs typeface="Times New Roman"/>
              </a:rPr>
              <a:t>108</a:t>
            </a:r>
            <a:r>
              <a:rPr lang="en-US" dirty="0" smtClean="0">
                <a:latin typeface="Times New Roman"/>
                <a:cs typeface="Times New Roman"/>
              </a:rPr>
              <a:t>, 171803 (2012)</a:t>
            </a:r>
            <a:endParaRPr lang="en-US" dirty="0">
              <a:latin typeface="Times New Roman"/>
              <a:cs typeface="Times New Roman"/>
            </a:endParaRPr>
          </a:p>
        </p:txBody>
      </p:sp>
      <p:grpSp>
        <p:nvGrpSpPr>
          <p:cNvPr id="7" name="Group 2"/>
          <p:cNvGrpSpPr/>
          <p:nvPr/>
        </p:nvGrpSpPr>
        <p:grpSpPr>
          <a:xfrm>
            <a:off x="5867400" y="1548825"/>
            <a:ext cx="3220138" cy="4549893"/>
            <a:chOff x="5867400" y="1548825"/>
            <a:chExt cx="3220138" cy="4549893"/>
          </a:xfrm>
        </p:grpSpPr>
        <p:grpSp>
          <p:nvGrpSpPr>
            <p:cNvPr id="8" name="Group 14"/>
            <p:cNvGrpSpPr/>
            <p:nvPr/>
          </p:nvGrpSpPr>
          <p:grpSpPr>
            <a:xfrm>
              <a:off x="5867400" y="1548825"/>
              <a:ext cx="3220138" cy="3900921"/>
              <a:chOff x="5867400" y="1548825"/>
              <a:chExt cx="3220138" cy="3900921"/>
            </a:xfrm>
          </p:grpSpPr>
          <p:sp>
            <p:nvSpPr>
              <p:cNvPr id="26" name="TextBox 25"/>
              <p:cNvSpPr txBox="1"/>
              <p:nvPr/>
            </p:nvSpPr>
            <p:spPr>
              <a:xfrm>
                <a:off x="6393873" y="1548825"/>
                <a:ext cx="2445327" cy="52322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latin typeface="Times New Roman"/>
                    <a:cs typeface="Times New Roman"/>
                  </a:rPr>
                  <a:t>Applications</a:t>
                </a:r>
                <a:endParaRPr lang="en-US" sz="2800" dirty="0">
                  <a:latin typeface="Times New Roman"/>
                  <a:cs typeface="Times New Roman"/>
                </a:endParaRP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3216671"/>
                <a:ext cx="3220138" cy="196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6221618" y="5049636"/>
                <a:ext cx="2805031" cy="400110"/>
              </a:xfrm>
              <a:prstGeom prst="rect">
                <a:avLst/>
              </a:prstGeom>
              <a:solidFill>
                <a:srgbClr val="E6B9B8"/>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latin typeface="Times New Roman"/>
                    <a:cs typeface="Times New Roman"/>
                  </a:rPr>
                  <a:t>Non-proliferation</a:t>
                </a:r>
                <a:endParaRPr lang="en-US" sz="2000" dirty="0">
                  <a:latin typeface="Times New Roman"/>
                  <a:cs typeface="Times New Roman"/>
                </a:endParaRPr>
              </a:p>
            </p:txBody>
          </p:sp>
          <p:pic>
            <p:nvPicPr>
              <p:cNvPr id="29"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035"/>
              <a:stretch/>
            </p:blipFill>
            <p:spPr bwMode="auto">
              <a:xfrm>
                <a:off x="6393873" y="2534196"/>
                <a:ext cx="1444971" cy="1364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TextBox 24"/>
            <p:cNvSpPr txBox="1"/>
            <p:nvPr/>
          </p:nvSpPr>
          <p:spPr>
            <a:xfrm>
              <a:off x="6406579" y="5575498"/>
              <a:ext cx="2514600" cy="523220"/>
            </a:xfrm>
            <a:prstGeom prst="rect">
              <a:avLst/>
            </a:prstGeom>
            <a:solidFill>
              <a:schemeClr val="accent1">
                <a:lumMod val="20000"/>
                <a:lumOff val="80000"/>
              </a:schemeClr>
            </a:solidFill>
          </p:spPr>
          <p:txBody>
            <a:bodyPr wrap="square" rtlCol="0">
              <a:spAutoFit/>
            </a:bodyPr>
            <a:lstStyle/>
            <a:p>
              <a:r>
                <a:rPr lang="en-US" dirty="0" smtClean="0">
                  <a:latin typeface="Times New Roman"/>
                  <a:cs typeface="Times New Roman"/>
                </a:rPr>
                <a:t>E. Christensen </a:t>
              </a:r>
              <a:r>
                <a:rPr lang="en-US" i="1" dirty="0" smtClean="0">
                  <a:latin typeface="Times New Roman"/>
                  <a:cs typeface="Times New Roman"/>
                </a:rPr>
                <a:t>et al., </a:t>
              </a:r>
            </a:p>
            <a:p>
              <a:r>
                <a:rPr lang="en-US" dirty="0" smtClean="0">
                  <a:latin typeface="Times New Roman"/>
                  <a:cs typeface="Times New Roman"/>
                </a:rPr>
                <a:t>PRL </a:t>
              </a:r>
              <a:r>
                <a:rPr lang="en-US" b="1" dirty="0" smtClean="0">
                  <a:latin typeface="Times New Roman"/>
                  <a:cs typeface="Times New Roman"/>
                </a:rPr>
                <a:t>113</a:t>
              </a:r>
              <a:r>
                <a:rPr lang="en-US" dirty="0" smtClean="0">
                  <a:latin typeface="Times New Roman"/>
                  <a:cs typeface="Times New Roman"/>
                </a:rPr>
                <a:t>, 042503 (2014)</a:t>
              </a:r>
            </a:p>
          </p:txBody>
        </p:sp>
      </p:grpSp>
      <p:sp>
        <p:nvSpPr>
          <p:cNvPr id="28" name="TextBox 27"/>
          <p:cNvSpPr txBox="1"/>
          <p:nvPr/>
        </p:nvSpPr>
        <p:spPr>
          <a:xfrm>
            <a:off x="6763921" y="11138"/>
            <a:ext cx="2380079" cy="400110"/>
          </a:xfrm>
          <a:prstGeom prst="rect">
            <a:avLst/>
          </a:prstGeom>
          <a:noFill/>
        </p:spPr>
        <p:txBody>
          <a:bodyPr wrap="none" rtlCol="0">
            <a:spAutoFit/>
          </a:bodyPr>
          <a:lstStyle/>
          <a:p>
            <a:r>
              <a:rPr lang="en-US" sz="2000" i="1" dirty="0" smtClean="0">
                <a:latin typeface="Times New Roman"/>
                <a:cs typeface="Times New Roman"/>
              </a:rPr>
              <a:t>Alejandro Sonzogni</a:t>
            </a:r>
            <a:endParaRPr lang="en-US" sz="2000" i="1" dirty="0">
              <a:latin typeface="Times New Roman"/>
              <a:cs typeface="Times New Roman"/>
            </a:endParaRPr>
          </a:p>
        </p:txBody>
      </p:sp>
      <p:pic>
        <p:nvPicPr>
          <p:cNvPr id="10" name="Picture 9" descr="Rev_Logo_Small.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6028" y="6113667"/>
            <a:ext cx="2347972" cy="744333"/>
          </a:xfrm>
          <a:prstGeom prst="rect">
            <a:avLst/>
          </a:prstGeom>
        </p:spPr>
      </p:pic>
    </p:spTree>
    <p:extLst>
      <p:ext uri="{BB962C8B-B14F-4D97-AF65-F5344CB8AC3E}">
        <p14:creationId xmlns:p14="http://schemas.microsoft.com/office/powerpoint/2010/main" val="2103395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233940"/>
            <a:ext cx="7550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4000" u="sng" dirty="0" smtClean="0">
                <a:solidFill>
                  <a:srgbClr val="1F497D"/>
                </a:solidFill>
                <a:latin typeface="Calibri" pitchFamily="34" charset="0"/>
              </a:rPr>
              <a:t>Reactor Antineutrinos Data Needs:</a:t>
            </a:r>
            <a:endParaRPr lang="en-US" altLang="en-US" sz="4000" u="sng" dirty="0">
              <a:solidFill>
                <a:srgbClr val="1F497D"/>
              </a:solidFill>
              <a:latin typeface="Calibri" pitchFamily="34" charset="0"/>
            </a:endParaRPr>
          </a:p>
        </p:txBody>
      </p:sp>
      <p:sp>
        <p:nvSpPr>
          <p:cNvPr id="5" name="TextBox 4"/>
          <p:cNvSpPr txBox="1"/>
          <p:nvPr/>
        </p:nvSpPr>
        <p:spPr>
          <a:xfrm>
            <a:off x="262023" y="1350635"/>
            <a:ext cx="8229600" cy="4370427"/>
          </a:xfrm>
          <a:prstGeom prst="rect">
            <a:avLst/>
          </a:prstGeom>
          <a:noFill/>
        </p:spPr>
        <p:txBody>
          <a:bodyPr wrap="square" rtlCol="0">
            <a:spAutoFit/>
          </a:bodyPr>
          <a:lstStyle/>
          <a:p>
            <a:pPr>
              <a:buFont typeface="Arial" pitchFamily="34" charset="0"/>
              <a:buChar char="•"/>
            </a:pPr>
            <a:r>
              <a:rPr lang="en-US" sz="2400" dirty="0" smtClean="0">
                <a:latin typeface="Times New Roman"/>
                <a:cs typeface="Times New Roman"/>
              </a:rPr>
              <a:t>  New measurements of the electron spectra following fission for the 4 main fuel component nuclides,  </a:t>
            </a:r>
            <a:r>
              <a:rPr lang="en-US" sz="2400" baseline="30000" dirty="0" smtClean="0">
                <a:latin typeface="Times New Roman"/>
                <a:cs typeface="Times New Roman"/>
              </a:rPr>
              <a:t>235</a:t>
            </a:r>
            <a:r>
              <a:rPr lang="en-US" sz="2400" dirty="0" smtClean="0">
                <a:latin typeface="Times New Roman"/>
                <a:cs typeface="Times New Roman"/>
              </a:rPr>
              <a:t>U, </a:t>
            </a:r>
            <a:r>
              <a:rPr lang="en-US" sz="2400" baseline="30000" dirty="0" smtClean="0">
                <a:latin typeface="Times New Roman"/>
                <a:cs typeface="Times New Roman"/>
              </a:rPr>
              <a:t>238</a:t>
            </a:r>
            <a:r>
              <a:rPr lang="en-US" sz="2400" dirty="0" smtClean="0">
                <a:latin typeface="Times New Roman"/>
                <a:cs typeface="Times New Roman"/>
              </a:rPr>
              <a:t>U, </a:t>
            </a:r>
            <a:r>
              <a:rPr lang="en-US" sz="2400" baseline="30000" dirty="0" smtClean="0">
                <a:latin typeface="Times New Roman"/>
                <a:cs typeface="Times New Roman"/>
              </a:rPr>
              <a:t>239</a:t>
            </a:r>
            <a:r>
              <a:rPr lang="en-US" sz="2400" dirty="0" smtClean="0">
                <a:latin typeface="Times New Roman"/>
                <a:cs typeface="Times New Roman"/>
              </a:rPr>
              <a:t>Pu, and </a:t>
            </a:r>
            <a:r>
              <a:rPr lang="en-US" sz="2400" baseline="30000" dirty="0" smtClean="0">
                <a:latin typeface="Times New Roman"/>
                <a:cs typeface="Times New Roman"/>
              </a:rPr>
              <a:t>241</a:t>
            </a:r>
            <a:r>
              <a:rPr lang="en-US" sz="2400" dirty="0" smtClean="0">
                <a:latin typeface="Times New Roman"/>
                <a:cs typeface="Times New Roman"/>
              </a:rPr>
              <a:t>Pu, to confirm the </a:t>
            </a:r>
            <a:r>
              <a:rPr lang="en-US" sz="2400" dirty="0" err="1" smtClean="0">
                <a:latin typeface="Times New Roman"/>
                <a:cs typeface="Times New Roman"/>
              </a:rPr>
              <a:t>Institut</a:t>
            </a:r>
            <a:r>
              <a:rPr lang="en-US" sz="2400" dirty="0" smtClean="0">
                <a:latin typeface="Times New Roman"/>
                <a:cs typeface="Times New Roman"/>
              </a:rPr>
              <a:t> Laue-</a:t>
            </a:r>
            <a:r>
              <a:rPr lang="en-US" sz="2400" dirty="0" err="1" smtClean="0">
                <a:latin typeface="Times New Roman"/>
                <a:cs typeface="Times New Roman"/>
              </a:rPr>
              <a:t>Langevin</a:t>
            </a:r>
            <a:r>
              <a:rPr lang="en-US" sz="2400" dirty="0" smtClean="0">
                <a:latin typeface="Times New Roman"/>
                <a:cs typeface="Times New Roman"/>
              </a:rPr>
              <a:t>  (Grenoble, France) data.</a:t>
            </a:r>
          </a:p>
          <a:p>
            <a:pPr>
              <a:buFont typeface="Arial" pitchFamily="34" charset="0"/>
              <a:buChar char="•"/>
            </a:pPr>
            <a:endParaRPr lang="en-US" sz="2400" dirty="0" smtClean="0">
              <a:latin typeface="Times New Roman"/>
              <a:cs typeface="Times New Roman"/>
            </a:endParaRPr>
          </a:p>
          <a:p>
            <a:pPr>
              <a:buFont typeface="Arial" pitchFamily="34" charset="0"/>
              <a:buChar char="•"/>
            </a:pPr>
            <a:r>
              <a:rPr lang="en-US" sz="2400" dirty="0" smtClean="0">
                <a:latin typeface="Times New Roman"/>
                <a:cs typeface="Times New Roman"/>
              </a:rPr>
              <a:t>  New fission yield measurements, in particular for odd-Z, odd-N nuclides with two long-lived levels of low and high spin.</a:t>
            </a:r>
          </a:p>
          <a:p>
            <a:pPr>
              <a:buFont typeface="Arial" pitchFamily="34" charset="0"/>
              <a:buChar char="•"/>
            </a:pPr>
            <a:endParaRPr lang="en-US" sz="2400" dirty="0" smtClean="0">
              <a:latin typeface="Times New Roman"/>
              <a:cs typeface="Times New Roman"/>
            </a:endParaRPr>
          </a:p>
          <a:p>
            <a:pPr>
              <a:buFont typeface="Arial" pitchFamily="34" charset="0"/>
              <a:buChar char="•"/>
            </a:pPr>
            <a:r>
              <a:rPr lang="en-US" sz="2400" dirty="0" smtClean="0">
                <a:latin typeface="Times New Roman"/>
                <a:cs typeface="Times New Roman"/>
              </a:rPr>
              <a:t>  Precise measurements of beta intensities for some 20-30 relevant nuclides.</a:t>
            </a:r>
          </a:p>
          <a:p>
            <a:endParaRPr lang="en-US" dirty="0">
              <a:latin typeface="Times New Roman"/>
              <a:cs typeface="Times New Roman"/>
            </a:endParaRPr>
          </a:p>
        </p:txBody>
      </p:sp>
      <p:sp>
        <p:nvSpPr>
          <p:cNvPr id="6" name="TextBox 5"/>
          <p:cNvSpPr txBox="1"/>
          <p:nvPr/>
        </p:nvSpPr>
        <p:spPr>
          <a:xfrm>
            <a:off x="6763921" y="11138"/>
            <a:ext cx="2380079" cy="400110"/>
          </a:xfrm>
          <a:prstGeom prst="rect">
            <a:avLst/>
          </a:prstGeom>
          <a:noFill/>
        </p:spPr>
        <p:txBody>
          <a:bodyPr wrap="none" rtlCol="0">
            <a:spAutoFit/>
          </a:bodyPr>
          <a:lstStyle/>
          <a:p>
            <a:r>
              <a:rPr lang="en-US" sz="2000" i="1" dirty="0" smtClean="0">
                <a:latin typeface="Times New Roman"/>
                <a:cs typeface="Times New Roman"/>
              </a:rPr>
              <a:t>Alejandro Sonzogni</a:t>
            </a:r>
            <a:endParaRPr lang="en-US" sz="2000" i="1" dirty="0">
              <a:latin typeface="Times New Roman"/>
              <a:cs typeface="Times New Roman"/>
            </a:endParaRPr>
          </a:p>
        </p:txBody>
      </p:sp>
      <p:pic>
        <p:nvPicPr>
          <p:cNvPr id="7" name="Picture 6" descr="Rev_Logo_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028" y="6113667"/>
            <a:ext cx="2347972" cy="744333"/>
          </a:xfrm>
          <a:prstGeom prst="rect">
            <a:avLst/>
          </a:prstGeom>
        </p:spPr>
      </p:pic>
      <p:grpSp>
        <p:nvGrpSpPr>
          <p:cNvPr id="8" name="Group 4"/>
          <p:cNvGrpSpPr>
            <a:grpSpLocks/>
          </p:cNvGrpSpPr>
          <p:nvPr/>
        </p:nvGrpSpPr>
        <p:grpSpPr bwMode="auto">
          <a:xfrm>
            <a:off x="0" y="990600"/>
            <a:ext cx="9142413" cy="152400"/>
            <a:chOff x="0" y="0"/>
            <a:chExt cx="5760" cy="708"/>
          </a:xfrm>
        </p:grpSpPr>
        <p:sp>
          <p:nvSpPr>
            <p:cNvPr id="9"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Tree>
    <p:extLst>
      <p:ext uri="{BB962C8B-B14F-4D97-AF65-F5344CB8AC3E}">
        <p14:creationId xmlns:p14="http://schemas.microsoft.com/office/powerpoint/2010/main" val="37153156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0500" y="152400"/>
            <a:ext cx="8801100" cy="809625"/>
          </a:xfrm>
        </p:spPr>
        <p:txBody>
          <a:bodyPr/>
          <a:lstStyle/>
          <a:p>
            <a:pPr lvl="0"/>
            <a:r>
              <a:rPr lang="en-US" sz="2800" dirty="0" smtClean="0">
                <a:solidFill>
                  <a:schemeClr val="tx1"/>
                </a:solidFill>
                <a:latin typeface="Times New Roman"/>
                <a:cs typeface="Times New Roman"/>
              </a:rPr>
              <a:t>The workshop was rooted in the recent review of the US Nuclear Data Program (USNDP)</a:t>
            </a:r>
            <a:endParaRPr lang="en-US" sz="2800" dirty="0">
              <a:solidFill>
                <a:schemeClr val="tx1"/>
              </a:solidFill>
              <a:latin typeface="Times New Roman"/>
              <a:cs typeface="Times New Roman"/>
            </a:endParaRPr>
          </a:p>
        </p:txBody>
      </p:sp>
      <p:sp>
        <p:nvSpPr>
          <p:cNvPr id="40" name="TextBox 39"/>
          <p:cNvSpPr txBox="1"/>
          <p:nvPr/>
        </p:nvSpPr>
        <p:spPr>
          <a:xfrm>
            <a:off x="586013" y="1216346"/>
            <a:ext cx="8110670" cy="4524315"/>
          </a:xfrm>
          <a:prstGeom prst="rect">
            <a:avLst/>
          </a:prstGeom>
          <a:noFill/>
        </p:spPr>
        <p:txBody>
          <a:bodyPr wrap="square" rtlCol="0">
            <a:spAutoFit/>
          </a:bodyPr>
          <a:lstStyle/>
          <a:p>
            <a:pPr marL="285750" indent="-285750">
              <a:buFont typeface="Arial"/>
              <a:buChar char="•"/>
            </a:pPr>
            <a:r>
              <a:rPr lang="en-US" sz="2400" b="0" dirty="0" smtClean="0">
                <a:latin typeface="Times New Roman"/>
                <a:cs typeface="Times New Roman"/>
              </a:rPr>
              <a:t>In July 2014 the first review in ≈20 years of the US Nuclear Data Program (USNDP) was performed</a:t>
            </a:r>
          </a:p>
          <a:p>
            <a:pPr marL="285750" indent="-285750">
              <a:buFont typeface="Arial"/>
              <a:buChar char="•"/>
            </a:pPr>
            <a:r>
              <a:rPr lang="en-US" sz="2400" b="0" dirty="0">
                <a:latin typeface="Times New Roman"/>
                <a:cs typeface="Times New Roman"/>
              </a:rPr>
              <a:t>The review called for a </a:t>
            </a:r>
            <a:r>
              <a:rPr lang="en-US" sz="2400" b="0" i="1" dirty="0">
                <a:latin typeface="Times New Roman"/>
                <a:cs typeface="Times New Roman"/>
              </a:rPr>
              <a:t>“targeted</a:t>
            </a:r>
            <a:r>
              <a:rPr lang="en-US" sz="2400" b="0" dirty="0">
                <a:latin typeface="Times New Roman"/>
                <a:cs typeface="Times New Roman"/>
              </a:rPr>
              <a:t> </a:t>
            </a:r>
            <a:r>
              <a:rPr lang="en-US" sz="2400" b="0" i="1" dirty="0">
                <a:latin typeface="Times New Roman"/>
                <a:cs typeface="Times New Roman"/>
              </a:rPr>
              <a:t>experimental”</a:t>
            </a:r>
            <a:r>
              <a:rPr lang="en-US" sz="2400" b="0" dirty="0">
                <a:latin typeface="Times New Roman"/>
                <a:cs typeface="Times New Roman"/>
              </a:rPr>
              <a:t> component of the USNDP to “</a:t>
            </a:r>
            <a:r>
              <a:rPr lang="en-US" sz="2400" b="0" i="1" dirty="0">
                <a:latin typeface="Times New Roman"/>
                <a:cs typeface="Times New Roman"/>
              </a:rPr>
              <a:t>address deficiencies”</a:t>
            </a:r>
          </a:p>
          <a:p>
            <a:pPr marL="285750" indent="-285750">
              <a:buFont typeface="Arial"/>
              <a:buChar char="•"/>
            </a:pPr>
            <a:r>
              <a:rPr lang="en-US" sz="2400" b="0" dirty="0" smtClean="0">
                <a:latin typeface="Times New Roman"/>
                <a:cs typeface="Times New Roman"/>
              </a:rPr>
              <a:t>Another recommendations was to “</a:t>
            </a:r>
            <a:r>
              <a:rPr lang="en-US" sz="2400" b="0" i="1" dirty="0">
                <a:solidFill>
                  <a:prstClr val="black"/>
                </a:solidFill>
                <a:latin typeface="Times New Roman"/>
                <a:cs typeface="Times New Roman"/>
              </a:rPr>
              <a:t>Develop mechanisms to assess community data needs</a:t>
            </a:r>
            <a:r>
              <a:rPr lang="en-US" sz="2400" b="0" i="1" dirty="0" smtClean="0">
                <a:solidFill>
                  <a:prstClr val="black"/>
                </a:solidFill>
                <a:latin typeface="Times New Roman"/>
                <a:cs typeface="Times New Roman"/>
              </a:rPr>
              <a:t>.”</a:t>
            </a:r>
            <a:endParaRPr lang="en-US" sz="2400" b="0" dirty="0" smtClean="0">
              <a:latin typeface="Times New Roman"/>
              <a:cs typeface="Times New Roman"/>
            </a:endParaRPr>
          </a:p>
          <a:p>
            <a:pPr marL="285750" indent="-285750">
              <a:buFont typeface="Arial"/>
              <a:buChar char="•"/>
            </a:pPr>
            <a:r>
              <a:rPr lang="en-US" sz="2400" b="0" dirty="0" smtClean="0">
                <a:latin typeface="Times New Roman"/>
                <a:cs typeface="Times New Roman"/>
              </a:rPr>
              <a:t>This led to the call for a workshop: </a:t>
            </a:r>
            <a:r>
              <a:rPr lang="en-US" sz="2400" b="0" i="1" u="sng" dirty="0" smtClean="0">
                <a:latin typeface="Times New Roman"/>
                <a:cs typeface="Times New Roman"/>
              </a:rPr>
              <a:t>Nuclear Data Needs and Capabilities for Applications (NDNCA)</a:t>
            </a:r>
          </a:p>
          <a:p>
            <a:pPr marL="285750" indent="-285750">
              <a:buFont typeface="Arial"/>
              <a:buChar char="•"/>
            </a:pPr>
            <a:r>
              <a:rPr lang="en-US" sz="2400" b="0" dirty="0" smtClean="0">
                <a:latin typeface="Times New Roman"/>
                <a:cs typeface="Times New Roman"/>
              </a:rPr>
              <a:t>The workshop was co-sponsored by the DOE-NP (LBNL-NSD) and NNSA/NA</a:t>
            </a:r>
            <a:r>
              <a:rPr lang="en-US" sz="2400" b="0" dirty="0">
                <a:latin typeface="Times New Roman"/>
                <a:cs typeface="Times New Roman"/>
              </a:rPr>
              <a:t>-</a:t>
            </a:r>
            <a:r>
              <a:rPr lang="en-US" sz="2400" b="0" dirty="0" smtClean="0">
                <a:latin typeface="Times New Roman"/>
                <a:cs typeface="Times New Roman"/>
              </a:rPr>
              <a:t>22 (UCB-Nuclear Science &amp; Security Consortium) to exploit the unique intersection between basic and applied nuclear science in the Bay Area.</a:t>
            </a:r>
          </a:p>
        </p:txBody>
      </p:sp>
      <p:sp>
        <p:nvSpPr>
          <p:cNvPr id="2" name="TextBox 1"/>
          <p:cNvSpPr txBox="1"/>
          <p:nvPr/>
        </p:nvSpPr>
        <p:spPr>
          <a:xfrm>
            <a:off x="241878" y="5660116"/>
            <a:ext cx="8660244" cy="461665"/>
          </a:xfrm>
          <a:prstGeom prst="rect">
            <a:avLst/>
          </a:prstGeom>
          <a:solidFill>
            <a:srgbClr val="FFFF00"/>
          </a:solidFill>
          <a:ln>
            <a:solidFill>
              <a:srgbClr val="000000"/>
            </a:solidFill>
          </a:ln>
        </p:spPr>
        <p:txBody>
          <a:bodyPr wrap="none" rtlCol="0">
            <a:spAutoFit/>
          </a:bodyPr>
          <a:lstStyle/>
          <a:p>
            <a:pPr algn="ctr"/>
            <a:r>
              <a:rPr lang="en-US" sz="2400" dirty="0" smtClean="0">
                <a:latin typeface="Times New Roman"/>
                <a:cs typeface="Times New Roman"/>
              </a:rPr>
              <a:t>All talks are at </a:t>
            </a:r>
            <a:r>
              <a:rPr lang="en-US" sz="2400" dirty="0" smtClean="0">
                <a:latin typeface="Times New Roman"/>
                <a:cs typeface="Times New Roman"/>
                <a:hlinkClick r:id="rId2"/>
              </a:rPr>
              <a:t>https://bang.berkeley.edu/events/NDNCA/agenda</a:t>
            </a:r>
            <a:endParaRPr lang="en-US" sz="2400" dirty="0">
              <a:latin typeface="Times New Roman"/>
              <a:cs typeface="Times New Roman"/>
            </a:endParaRPr>
          </a:p>
        </p:txBody>
      </p:sp>
      <p:grpSp>
        <p:nvGrpSpPr>
          <p:cNvPr id="5" name="Group 4"/>
          <p:cNvGrpSpPr>
            <a:grpSpLocks/>
          </p:cNvGrpSpPr>
          <p:nvPr/>
        </p:nvGrpSpPr>
        <p:grpSpPr bwMode="auto">
          <a:xfrm>
            <a:off x="0" y="990600"/>
            <a:ext cx="9142413" cy="152400"/>
            <a:chOff x="0" y="0"/>
            <a:chExt cx="5760" cy="708"/>
          </a:xfrm>
        </p:grpSpPr>
        <p:sp>
          <p:nvSpPr>
            <p:cNvPr id="6"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Tree>
    <p:extLst>
      <p:ext uri="{BB962C8B-B14F-4D97-AF65-F5344CB8AC3E}">
        <p14:creationId xmlns:p14="http://schemas.microsoft.com/office/powerpoint/2010/main" val="31133697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0" y="211660"/>
            <a:ext cx="7550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4000" u="sng" dirty="0" smtClean="0">
                <a:solidFill>
                  <a:srgbClr val="1F497D"/>
                </a:solidFill>
                <a:latin typeface="Times New Roman"/>
                <a:cs typeface="Times New Roman"/>
              </a:rPr>
              <a:t>Example of Fission Yields Issues</a:t>
            </a:r>
            <a:endParaRPr lang="en-US" altLang="en-US" sz="4000" u="sng" dirty="0">
              <a:solidFill>
                <a:srgbClr val="1F497D"/>
              </a:solidFill>
              <a:latin typeface="Times New Roman"/>
              <a:cs typeface="Times New Roman"/>
            </a:endParaRPr>
          </a:p>
        </p:txBody>
      </p:sp>
      <p:sp>
        <p:nvSpPr>
          <p:cNvPr id="4" name="TextBox 3"/>
          <p:cNvSpPr txBox="1"/>
          <p:nvPr/>
        </p:nvSpPr>
        <p:spPr>
          <a:xfrm>
            <a:off x="228600" y="1066800"/>
            <a:ext cx="2971800" cy="3416320"/>
          </a:xfrm>
          <a:prstGeom prst="rect">
            <a:avLst/>
          </a:prstGeom>
          <a:noFill/>
        </p:spPr>
        <p:txBody>
          <a:bodyPr wrap="square" rtlCol="0">
            <a:spAutoFit/>
          </a:bodyPr>
          <a:lstStyle/>
          <a:p>
            <a:r>
              <a:rPr lang="en-US" sz="2400" dirty="0" smtClean="0">
                <a:latin typeface="Times New Roman"/>
                <a:cs typeface="Times New Roman"/>
              </a:rPr>
              <a:t>The JEFF (blue line) and ENDF/B (red line) lead to different antineutrino spectrum for thermal neutrons on </a:t>
            </a:r>
            <a:r>
              <a:rPr lang="en-US" sz="2400" baseline="30000" dirty="0" smtClean="0">
                <a:latin typeface="Times New Roman"/>
                <a:cs typeface="Times New Roman"/>
              </a:rPr>
              <a:t>235</a:t>
            </a:r>
            <a:r>
              <a:rPr lang="en-US" sz="2400" dirty="0" smtClean="0">
                <a:latin typeface="Times New Roman"/>
                <a:cs typeface="Times New Roman"/>
              </a:rPr>
              <a:t>U, which is the dominant source in power reactors. </a:t>
            </a:r>
            <a:endParaRPr lang="en-US" sz="2400" dirty="0">
              <a:latin typeface="Times New Roman"/>
              <a:cs typeface="Times New Roman"/>
            </a:endParaRPr>
          </a:p>
        </p:txBody>
      </p:sp>
      <p:grpSp>
        <p:nvGrpSpPr>
          <p:cNvPr id="6" name="Group 5"/>
          <p:cNvGrpSpPr/>
          <p:nvPr/>
        </p:nvGrpSpPr>
        <p:grpSpPr>
          <a:xfrm>
            <a:off x="3276600" y="1172397"/>
            <a:ext cx="5867400" cy="4368313"/>
            <a:chOff x="3276600" y="1172397"/>
            <a:chExt cx="5867400" cy="4368313"/>
          </a:xfrm>
        </p:grpSpPr>
        <p:pic>
          <p:nvPicPr>
            <p:cNvPr id="1026" name="Picture 2"/>
            <p:cNvPicPr>
              <a:picLocks noChangeAspect="1" noChangeArrowheads="1"/>
            </p:cNvPicPr>
            <p:nvPr/>
          </p:nvPicPr>
          <p:blipFill>
            <a:blip r:embed="rId2" cstate="print"/>
            <a:srcRect t="4255" r="5115"/>
            <a:stretch>
              <a:fillRect/>
            </a:stretch>
          </p:blipFill>
          <p:spPr bwMode="auto">
            <a:xfrm>
              <a:off x="3276600" y="1172397"/>
              <a:ext cx="5867400" cy="4270146"/>
            </a:xfrm>
            <a:prstGeom prst="rect">
              <a:avLst/>
            </a:prstGeom>
            <a:noFill/>
            <a:ln w="9525">
              <a:noFill/>
              <a:miter lim="800000"/>
              <a:headEnd/>
              <a:tailEnd/>
            </a:ln>
          </p:spPr>
        </p:pic>
        <p:sp>
          <p:nvSpPr>
            <p:cNvPr id="5" name="TextBox 4"/>
            <p:cNvSpPr txBox="1"/>
            <p:nvPr/>
          </p:nvSpPr>
          <p:spPr>
            <a:xfrm>
              <a:off x="3886200" y="5140600"/>
              <a:ext cx="5105400" cy="400110"/>
            </a:xfrm>
            <a:prstGeom prst="rect">
              <a:avLst/>
            </a:prstGeom>
            <a:noFill/>
          </p:spPr>
          <p:txBody>
            <a:bodyPr wrap="square" rtlCol="0">
              <a:spAutoFit/>
            </a:bodyPr>
            <a:lstStyle/>
            <a:p>
              <a:r>
                <a:rPr lang="en-US" sz="2000" dirty="0" smtClean="0"/>
                <a:t>A.C. Hayes et al, Phys. Rev. D 92, 033015 (2015)</a:t>
              </a:r>
              <a:endParaRPr lang="en-US" sz="2000" dirty="0"/>
            </a:p>
          </p:txBody>
        </p:sp>
      </p:grpSp>
      <p:sp>
        <p:nvSpPr>
          <p:cNvPr id="7" name="TextBox 6"/>
          <p:cNvSpPr txBox="1"/>
          <p:nvPr/>
        </p:nvSpPr>
        <p:spPr>
          <a:xfrm>
            <a:off x="6763921" y="11138"/>
            <a:ext cx="2380079" cy="400110"/>
          </a:xfrm>
          <a:prstGeom prst="rect">
            <a:avLst/>
          </a:prstGeom>
          <a:noFill/>
        </p:spPr>
        <p:txBody>
          <a:bodyPr wrap="none" rtlCol="0">
            <a:spAutoFit/>
          </a:bodyPr>
          <a:lstStyle/>
          <a:p>
            <a:r>
              <a:rPr lang="en-US" sz="2000" i="1" dirty="0" smtClean="0">
                <a:latin typeface="Times New Roman"/>
                <a:cs typeface="Times New Roman"/>
              </a:rPr>
              <a:t>Alejandro Sonzogni</a:t>
            </a:r>
            <a:endParaRPr lang="en-US" sz="2000" i="1" dirty="0">
              <a:latin typeface="Times New Roman"/>
              <a:cs typeface="Times New Roman"/>
            </a:endParaRPr>
          </a:p>
        </p:txBody>
      </p:sp>
      <p:pic>
        <p:nvPicPr>
          <p:cNvPr id="9" name="Picture 8" descr="Rev_Logo_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028" y="6113667"/>
            <a:ext cx="2347972" cy="744333"/>
          </a:xfrm>
          <a:prstGeom prst="rect">
            <a:avLst/>
          </a:prstGeom>
        </p:spPr>
      </p:pic>
      <p:grpSp>
        <p:nvGrpSpPr>
          <p:cNvPr id="10" name="Group 4"/>
          <p:cNvGrpSpPr>
            <a:grpSpLocks/>
          </p:cNvGrpSpPr>
          <p:nvPr/>
        </p:nvGrpSpPr>
        <p:grpSpPr bwMode="auto">
          <a:xfrm>
            <a:off x="0" y="990600"/>
            <a:ext cx="9142413" cy="152400"/>
            <a:chOff x="0" y="0"/>
            <a:chExt cx="5760" cy="708"/>
          </a:xfrm>
        </p:grpSpPr>
        <p:sp>
          <p:nvSpPr>
            <p:cNvPr id="11"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2"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Tree>
    <p:extLst>
      <p:ext uri="{BB962C8B-B14F-4D97-AF65-F5344CB8AC3E}">
        <p14:creationId xmlns:p14="http://schemas.microsoft.com/office/powerpoint/2010/main" val="41422637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5-signalf.png"/>
          <p:cNvPicPr>
            <a:picLocks noChangeAspect="1"/>
          </p:cNvPicPr>
          <p:nvPr/>
        </p:nvPicPr>
        <p:blipFill>
          <a:blip r:embed="rId2" cstate="print"/>
          <a:srcRect l="4110" t="7160" r="10959"/>
          <a:stretch>
            <a:fillRect/>
          </a:stretch>
        </p:blipFill>
        <p:spPr>
          <a:xfrm>
            <a:off x="4191000" y="2362200"/>
            <a:ext cx="4724400" cy="3951903"/>
          </a:xfrm>
          <a:prstGeom prst="rect">
            <a:avLst/>
          </a:prstGeom>
        </p:spPr>
      </p:pic>
      <p:sp>
        <p:nvSpPr>
          <p:cNvPr id="5" name="Rectangle 6"/>
          <p:cNvSpPr>
            <a:spLocks noChangeArrowheads="1"/>
          </p:cNvSpPr>
          <p:nvPr/>
        </p:nvSpPr>
        <p:spPr bwMode="auto">
          <a:xfrm>
            <a:off x="0" y="0"/>
            <a:ext cx="7550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4000" u="sng" dirty="0" smtClean="0">
                <a:solidFill>
                  <a:srgbClr val="1F497D"/>
                </a:solidFill>
                <a:latin typeface="Times New Roman"/>
                <a:cs typeface="Times New Roman"/>
              </a:rPr>
              <a:t>Example of TAGS effects</a:t>
            </a:r>
            <a:endParaRPr lang="en-US" altLang="en-US" sz="4000" u="sng" dirty="0">
              <a:solidFill>
                <a:srgbClr val="1F497D"/>
              </a:solidFill>
              <a:latin typeface="Times New Roman"/>
              <a:cs typeface="Times New Roman"/>
            </a:endParaRPr>
          </a:p>
        </p:txBody>
      </p:sp>
      <p:sp>
        <p:nvSpPr>
          <p:cNvPr id="6" name="TextBox 5"/>
          <p:cNvSpPr txBox="1"/>
          <p:nvPr/>
        </p:nvSpPr>
        <p:spPr>
          <a:xfrm>
            <a:off x="152400" y="1008859"/>
            <a:ext cx="8229600" cy="2215991"/>
          </a:xfrm>
          <a:prstGeom prst="rect">
            <a:avLst/>
          </a:prstGeom>
          <a:noFill/>
        </p:spPr>
        <p:txBody>
          <a:bodyPr wrap="square" rtlCol="0">
            <a:spAutoFit/>
          </a:bodyPr>
          <a:lstStyle/>
          <a:p>
            <a:pPr>
              <a:buFont typeface="Arial" pitchFamily="34" charset="0"/>
              <a:buChar char="•"/>
            </a:pPr>
            <a:r>
              <a:rPr lang="en-US" sz="2400" dirty="0" smtClean="0">
                <a:latin typeface="Times New Roman"/>
                <a:cs typeface="Times New Roman"/>
              </a:rPr>
              <a:t>  HEU reactors, </a:t>
            </a:r>
            <a:r>
              <a:rPr lang="en-US" sz="2400" baseline="30000" dirty="0" smtClean="0">
                <a:latin typeface="Times New Roman"/>
                <a:cs typeface="Times New Roman"/>
              </a:rPr>
              <a:t>235</a:t>
            </a:r>
            <a:r>
              <a:rPr lang="en-US" sz="2400" dirty="0" smtClean="0">
                <a:latin typeface="Times New Roman"/>
                <a:cs typeface="Times New Roman"/>
              </a:rPr>
              <a:t>U contributes most of the fission.</a:t>
            </a:r>
          </a:p>
          <a:p>
            <a:pPr>
              <a:buFont typeface="Arial" pitchFamily="34" charset="0"/>
              <a:buChar char="•"/>
            </a:pPr>
            <a:r>
              <a:rPr lang="en-US" sz="2400" dirty="0" smtClean="0">
                <a:latin typeface="Times New Roman"/>
                <a:cs typeface="Times New Roman"/>
              </a:rPr>
              <a:t>  Needed for future experiments pursuing the anomaly, such as PROPSPECT at ORNL.</a:t>
            </a:r>
          </a:p>
          <a:p>
            <a:pPr>
              <a:buFont typeface="Arial" pitchFamily="34" charset="0"/>
              <a:buChar char="•"/>
            </a:pPr>
            <a:r>
              <a:rPr lang="en-US" sz="2400" dirty="0" smtClean="0">
                <a:latin typeface="Times New Roman"/>
                <a:cs typeface="Times New Roman"/>
              </a:rPr>
              <a:t>  Currently, it can only be obtained by summation.</a:t>
            </a:r>
          </a:p>
          <a:p>
            <a:pPr>
              <a:buFont typeface="Arial" pitchFamily="34" charset="0"/>
              <a:buChar char="•"/>
            </a:pPr>
            <a:r>
              <a:rPr lang="en-US" sz="2400" dirty="0" smtClean="0">
                <a:latin typeface="Times New Roman"/>
                <a:cs typeface="Times New Roman"/>
              </a:rPr>
              <a:t>   Incorporate TAGS results. </a:t>
            </a:r>
          </a:p>
          <a:p>
            <a:endParaRPr lang="en-US" dirty="0">
              <a:latin typeface="Times New Roman"/>
              <a:cs typeface="Times New Roman"/>
            </a:endParaRPr>
          </a:p>
        </p:txBody>
      </p:sp>
      <p:sp>
        <p:nvSpPr>
          <p:cNvPr id="8" name="TextBox 7"/>
          <p:cNvSpPr txBox="1"/>
          <p:nvPr/>
        </p:nvSpPr>
        <p:spPr>
          <a:xfrm>
            <a:off x="533400" y="3200400"/>
            <a:ext cx="3429000" cy="1938992"/>
          </a:xfrm>
          <a:prstGeom prst="rect">
            <a:avLst/>
          </a:prstGeom>
          <a:solidFill>
            <a:schemeClr val="bg2">
              <a:lumMod val="90000"/>
            </a:schemeClr>
          </a:solidFill>
          <a:ln>
            <a:solidFill>
              <a:srgbClr val="FF0000"/>
            </a:solidFill>
          </a:ln>
        </p:spPr>
        <p:txBody>
          <a:bodyPr wrap="square" rtlCol="0">
            <a:spAutoFit/>
          </a:bodyPr>
          <a:lstStyle/>
          <a:p>
            <a:pPr>
              <a:buFont typeface="Arial" pitchFamily="34" charset="0"/>
              <a:buChar char="•"/>
            </a:pPr>
            <a:r>
              <a:rPr lang="en-US" sz="2400" dirty="0" smtClean="0">
                <a:latin typeface="Times New Roman"/>
                <a:cs typeface="Times New Roman"/>
              </a:rPr>
              <a:t>  Significant differences in the shape with 1981 values.</a:t>
            </a:r>
          </a:p>
          <a:p>
            <a:pPr>
              <a:buFont typeface="Arial" pitchFamily="34" charset="0"/>
              <a:buChar char="•"/>
            </a:pPr>
            <a:r>
              <a:rPr lang="en-US" sz="2400" dirty="0" smtClean="0">
                <a:latin typeface="Times New Roman"/>
                <a:cs typeface="Times New Roman"/>
              </a:rPr>
              <a:t> TAGS data make a big difference.</a:t>
            </a:r>
          </a:p>
        </p:txBody>
      </p:sp>
      <p:sp>
        <p:nvSpPr>
          <p:cNvPr id="7" name="TextBox 6"/>
          <p:cNvSpPr txBox="1"/>
          <p:nvPr/>
        </p:nvSpPr>
        <p:spPr>
          <a:xfrm>
            <a:off x="6763921" y="11138"/>
            <a:ext cx="2380079" cy="400110"/>
          </a:xfrm>
          <a:prstGeom prst="rect">
            <a:avLst/>
          </a:prstGeom>
          <a:noFill/>
        </p:spPr>
        <p:txBody>
          <a:bodyPr wrap="none" rtlCol="0">
            <a:spAutoFit/>
          </a:bodyPr>
          <a:lstStyle/>
          <a:p>
            <a:r>
              <a:rPr lang="en-US" sz="2000" i="1" dirty="0" smtClean="0">
                <a:latin typeface="Times New Roman"/>
                <a:cs typeface="Times New Roman"/>
              </a:rPr>
              <a:t>Alejandro Sonzogni</a:t>
            </a:r>
            <a:endParaRPr lang="en-US" sz="2000" i="1" dirty="0">
              <a:latin typeface="Times New Roman"/>
              <a:cs typeface="Times New Roman"/>
            </a:endParaRPr>
          </a:p>
        </p:txBody>
      </p:sp>
      <p:pic>
        <p:nvPicPr>
          <p:cNvPr id="10" name="Picture 9" descr="Rev_Logo_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028" y="6113667"/>
            <a:ext cx="2347972" cy="744333"/>
          </a:xfrm>
          <a:prstGeom prst="rect">
            <a:avLst/>
          </a:prstGeom>
        </p:spPr>
      </p:pic>
      <p:grpSp>
        <p:nvGrpSpPr>
          <p:cNvPr id="9" name="Group 4"/>
          <p:cNvGrpSpPr>
            <a:grpSpLocks/>
          </p:cNvGrpSpPr>
          <p:nvPr/>
        </p:nvGrpSpPr>
        <p:grpSpPr bwMode="auto">
          <a:xfrm>
            <a:off x="0" y="946040"/>
            <a:ext cx="9142413" cy="152400"/>
            <a:chOff x="0" y="0"/>
            <a:chExt cx="5760" cy="708"/>
          </a:xfrm>
        </p:grpSpPr>
        <p:sp>
          <p:nvSpPr>
            <p:cNvPr id="11"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2"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Tree>
    <p:extLst>
      <p:ext uri="{BB962C8B-B14F-4D97-AF65-F5344CB8AC3E}">
        <p14:creationId xmlns:p14="http://schemas.microsoft.com/office/powerpoint/2010/main" val="2934142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2000"/>
                                        <p:tgtEl>
                                          <p:spTgt spid="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2000"/>
                                        <p:tgtEl>
                                          <p:spTgt spid="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364772" y="56445"/>
            <a:ext cx="8414456" cy="910202"/>
          </a:xfrm>
        </p:spPr>
        <p:txBody>
          <a:bodyPr/>
          <a:lstStyle/>
          <a:p>
            <a:pPr algn="ctr"/>
            <a:r>
              <a:rPr lang="en-US" dirty="0" smtClean="0">
                <a:solidFill>
                  <a:schemeClr val="tx1"/>
                </a:solidFill>
                <a:latin typeface="Times New Roman"/>
                <a:cs typeface="Times New Roman"/>
              </a:rPr>
              <a:t>Highlight #1 from the NDNCA whitepaper:  </a:t>
            </a:r>
            <a:br>
              <a:rPr lang="en-US" dirty="0" smtClean="0">
                <a:solidFill>
                  <a:schemeClr val="tx1"/>
                </a:solidFill>
                <a:latin typeface="Times New Roman"/>
                <a:cs typeface="Times New Roman"/>
              </a:rPr>
            </a:br>
            <a:r>
              <a:rPr lang="en-US" dirty="0" smtClean="0">
                <a:solidFill>
                  <a:schemeClr val="tx1"/>
                </a:solidFill>
                <a:latin typeface="Times New Roman"/>
                <a:cs typeface="Times New Roman"/>
              </a:rPr>
              <a:t>Compensating Errors in the Jezebel </a:t>
            </a:r>
            <a:r>
              <a:rPr lang="en-US" i="1" dirty="0" smtClean="0">
                <a:solidFill>
                  <a:schemeClr val="tx1"/>
                </a:solidFill>
                <a:latin typeface="Times New Roman"/>
                <a:cs typeface="Times New Roman"/>
              </a:rPr>
              <a:t>k</a:t>
            </a:r>
            <a:r>
              <a:rPr lang="en-US" i="1" baseline="-25000" dirty="0" smtClean="0">
                <a:solidFill>
                  <a:schemeClr val="tx1"/>
                </a:solidFill>
                <a:latin typeface="Times New Roman"/>
                <a:cs typeface="Times New Roman"/>
              </a:rPr>
              <a:t>eff</a:t>
            </a:r>
            <a:endParaRPr lang="en-US" dirty="0">
              <a:solidFill>
                <a:schemeClr val="tx1"/>
              </a:solidFill>
              <a:latin typeface="Times New Roman"/>
              <a:cs typeface="Times New Roman"/>
            </a:endParaRPr>
          </a:p>
        </p:txBody>
      </p:sp>
      <p:sp>
        <p:nvSpPr>
          <p:cNvPr id="27" name="TextBox 26"/>
          <p:cNvSpPr txBox="1"/>
          <p:nvPr/>
        </p:nvSpPr>
        <p:spPr>
          <a:xfrm>
            <a:off x="78620" y="5826472"/>
            <a:ext cx="8986761" cy="400110"/>
          </a:xfrm>
          <a:prstGeom prst="rect">
            <a:avLst/>
          </a:prstGeom>
          <a:solidFill>
            <a:srgbClr val="FFFF00"/>
          </a:solidFill>
          <a:ln>
            <a:solidFill>
              <a:srgbClr val="000000"/>
            </a:solidFill>
          </a:ln>
        </p:spPr>
        <p:txBody>
          <a:bodyPr wrap="square" rtlCol="0">
            <a:spAutoFit/>
          </a:bodyPr>
          <a:lstStyle/>
          <a:p>
            <a:r>
              <a:rPr lang="en-US" sz="2000" i="1" dirty="0">
                <a:latin typeface="Times New Roman"/>
                <a:cs typeface="Times New Roman"/>
              </a:rPr>
              <a:t>We do not know if either evaluation is “correct” but both get the “correct” answer.</a:t>
            </a:r>
          </a:p>
        </p:txBody>
      </p:sp>
      <p:sp>
        <p:nvSpPr>
          <p:cNvPr id="7" name="Rectangle 6"/>
          <p:cNvSpPr/>
          <p:nvPr/>
        </p:nvSpPr>
        <p:spPr>
          <a:xfrm>
            <a:off x="203201" y="1225929"/>
            <a:ext cx="3839632" cy="4801315"/>
          </a:xfrm>
          <a:prstGeom prst="rect">
            <a:avLst/>
          </a:prstGeom>
        </p:spPr>
        <p:txBody>
          <a:bodyPr wrap="square">
            <a:spAutoFit/>
          </a:bodyPr>
          <a:lstStyle/>
          <a:p>
            <a:r>
              <a:rPr lang="en-US" sz="1800" dirty="0">
                <a:latin typeface="Times New Roman"/>
                <a:cs typeface="Times New Roman"/>
              </a:rPr>
              <a:t>Eric Bauge [39] reported on an analysis where components of the Bruyères-le-Châtel (BRC) </a:t>
            </a:r>
            <a:r>
              <a:rPr lang="en-US" sz="1800" baseline="30000" dirty="0">
                <a:latin typeface="Times New Roman"/>
                <a:cs typeface="Times New Roman"/>
              </a:rPr>
              <a:t>239</a:t>
            </a:r>
            <a:r>
              <a:rPr lang="en-US" sz="1800" dirty="0">
                <a:latin typeface="Times New Roman"/>
                <a:cs typeface="Times New Roman"/>
              </a:rPr>
              <a:t>Pu evaluation were replaced with those from ENDF/B-VII.1.  At each step in the replacement process, k</a:t>
            </a:r>
            <a:r>
              <a:rPr lang="en-US" sz="1800" baseline="-25000" dirty="0">
                <a:latin typeface="Times New Roman"/>
                <a:cs typeface="Times New Roman"/>
              </a:rPr>
              <a:t>eff</a:t>
            </a:r>
            <a:r>
              <a:rPr lang="en-US" sz="1800" dirty="0">
                <a:latin typeface="Times New Roman"/>
                <a:cs typeface="Times New Roman"/>
              </a:rPr>
              <a:t> of the Jezebel critical assembly was computed.  While both the BRC and ENDF/B-VII.1 give the same k</a:t>
            </a:r>
            <a:r>
              <a:rPr lang="en-US" sz="1800" baseline="-25000" dirty="0">
                <a:latin typeface="Times New Roman"/>
                <a:cs typeface="Times New Roman"/>
              </a:rPr>
              <a:t>eff</a:t>
            </a:r>
            <a:r>
              <a:rPr lang="en-US" sz="1800" dirty="0">
                <a:latin typeface="Times New Roman"/>
                <a:cs typeface="Times New Roman"/>
              </a:rPr>
              <a:t> for Jezebel, they do so for very different reasons.  This replacement study shows how different parts of the evaluation substantially shift the reactivity of Jezebel.  We do not know if either evaluation is “correct” but both get the “correct” answer.</a:t>
            </a:r>
          </a:p>
          <a:p>
            <a:pPr marL="285750" indent="-285750">
              <a:buFont typeface="Arial"/>
              <a:buChar char="•"/>
            </a:pPr>
            <a:endParaRPr lang="en-US" sz="1800" dirty="0">
              <a:latin typeface="Times New Roman"/>
              <a:cs typeface="Times New Roman"/>
            </a:endParaRPr>
          </a:p>
        </p:txBody>
      </p:sp>
      <p:grpSp>
        <p:nvGrpSpPr>
          <p:cNvPr id="10" name="Group 9"/>
          <p:cNvGrpSpPr/>
          <p:nvPr/>
        </p:nvGrpSpPr>
        <p:grpSpPr>
          <a:xfrm>
            <a:off x="4085167" y="1535606"/>
            <a:ext cx="4942417" cy="4189005"/>
            <a:chOff x="3841750" y="1355689"/>
            <a:chExt cx="4942417" cy="4189005"/>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841750" y="1355689"/>
              <a:ext cx="4942417" cy="3392701"/>
            </a:xfrm>
            <a:prstGeom prst="rect">
              <a:avLst/>
            </a:prstGeom>
          </p:spPr>
        </p:pic>
        <p:sp>
          <p:nvSpPr>
            <p:cNvPr id="12" name="Rectangle 11"/>
            <p:cNvSpPr/>
            <p:nvPr/>
          </p:nvSpPr>
          <p:spPr>
            <a:xfrm>
              <a:off x="4508500" y="5206140"/>
              <a:ext cx="4074583" cy="338554"/>
            </a:xfrm>
            <a:prstGeom prst="rect">
              <a:avLst/>
            </a:prstGeom>
          </p:spPr>
          <p:txBody>
            <a:bodyPr wrap="square">
              <a:spAutoFit/>
            </a:bodyPr>
            <a:lstStyle/>
            <a:p>
              <a:r>
                <a:rPr lang="tr-TR" sz="1600" b="0" dirty="0" smtClean="0">
                  <a:latin typeface="Times New Roman"/>
                  <a:cs typeface="Times New Roman"/>
                </a:rPr>
                <a:t>*E. Bauge </a:t>
              </a:r>
              <a:r>
                <a:rPr lang="tr-TR" sz="1600" b="0" i="1" dirty="0" smtClean="0">
                  <a:latin typeface="Times New Roman"/>
                  <a:cs typeface="Times New Roman"/>
                </a:rPr>
                <a:t>et al.,  </a:t>
              </a:r>
              <a:r>
                <a:rPr lang="tr-TR" sz="1600" b="0" dirty="0" smtClean="0">
                  <a:latin typeface="Times New Roman"/>
                  <a:cs typeface="Times New Roman"/>
                </a:rPr>
                <a:t>Eur</a:t>
              </a:r>
              <a:r>
                <a:rPr lang="tr-TR" sz="1600" b="0" dirty="0">
                  <a:latin typeface="Times New Roman"/>
                  <a:cs typeface="Times New Roman"/>
                </a:rPr>
                <a:t>. Phys. J. A (2012) 48: 113</a:t>
              </a:r>
              <a:endParaRPr lang="en-US" sz="1600" dirty="0">
                <a:latin typeface="Times New Roman"/>
                <a:cs typeface="Times New Roman"/>
              </a:endParaRPr>
            </a:p>
          </p:txBody>
        </p:sp>
      </p:grpSp>
      <p:sp>
        <p:nvSpPr>
          <p:cNvPr id="13" name="TextBox 12"/>
          <p:cNvSpPr txBox="1"/>
          <p:nvPr/>
        </p:nvSpPr>
        <p:spPr>
          <a:xfrm>
            <a:off x="5778501" y="1167696"/>
            <a:ext cx="1146317" cy="369332"/>
          </a:xfrm>
          <a:prstGeom prst="rect">
            <a:avLst/>
          </a:prstGeom>
          <a:solidFill>
            <a:schemeClr val="bg1"/>
          </a:solidFill>
        </p:spPr>
        <p:txBody>
          <a:bodyPr wrap="none" rtlCol="0">
            <a:spAutoFit/>
          </a:bodyPr>
          <a:lstStyle/>
          <a:p>
            <a:r>
              <a:rPr lang="en-US" sz="1800" dirty="0" smtClean="0">
                <a:solidFill>
                  <a:srgbClr val="FF0000"/>
                </a:solidFill>
                <a:latin typeface="Times New Roman"/>
                <a:cs typeface="Times New Roman"/>
              </a:rPr>
              <a:t>-16 </a:t>
            </a:r>
            <a:r>
              <a:rPr lang="en-US" sz="1800" dirty="0" err="1" smtClean="0">
                <a:solidFill>
                  <a:srgbClr val="FF0000"/>
                </a:solidFill>
                <a:latin typeface="Times New Roman"/>
                <a:cs typeface="Times New Roman"/>
              </a:rPr>
              <a:t>p.c.m</a:t>
            </a:r>
            <a:r>
              <a:rPr lang="en-US" sz="1800" dirty="0" smtClean="0">
                <a:solidFill>
                  <a:srgbClr val="FF0000"/>
                </a:solidFill>
                <a:latin typeface="Times New Roman"/>
                <a:cs typeface="Times New Roman"/>
              </a:rPr>
              <a:t>. </a:t>
            </a:r>
            <a:endParaRPr lang="en-US" sz="1800" dirty="0">
              <a:solidFill>
                <a:schemeClr val="bg1"/>
              </a:solidFill>
              <a:latin typeface="Times New Roman"/>
              <a:cs typeface="Times New Roman"/>
            </a:endParaRPr>
          </a:p>
        </p:txBody>
      </p:sp>
      <p:sp>
        <p:nvSpPr>
          <p:cNvPr id="14" name="TextBox 13"/>
          <p:cNvSpPr txBox="1"/>
          <p:nvPr/>
        </p:nvSpPr>
        <p:spPr>
          <a:xfrm>
            <a:off x="7827601" y="1983317"/>
            <a:ext cx="1316399" cy="369332"/>
          </a:xfrm>
          <a:prstGeom prst="rect">
            <a:avLst/>
          </a:prstGeom>
          <a:solidFill>
            <a:srgbClr val="FFFFFF"/>
          </a:solidFill>
        </p:spPr>
        <p:txBody>
          <a:bodyPr wrap="none" rtlCol="0">
            <a:spAutoFit/>
          </a:bodyPr>
          <a:lstStyle/>
          <a:p>
            <a:r>
              <a:rPr lang="en-US" sz="1800" dirty="0" smtClean="0">
                <a:solidFill>
                  <a:srgbClr val="0000FF"/>
                </a:solidFill>
                <a:latin typeface="Times New Roman"/>
                <a:cs typeface="Times New Roman"/>
              </a:rPr>
              <a:t>+275 </a:t>
            </a:r>
            <a:r>
              <a:rPr lang="en-US" sz="1800" dirty="0" err="1" smtClean="0">
                <a:solidFill>
                  <a:srgbClr val="0000FF"/>
                </a:solidFill>
                <a:latin typeface="Times New Roman"/>
                <a:cs typeface="Times New Roman"/>
              </a:rPr>
              <a:t>p.c.m</a:t>
            </a:r>
            <a:r>
              <a:rPr lang="en-US" sz="1800" dirty="0" smtClean="0">
                <a:solidFill>
                  <a:srgbClr val="0000FF"/>
                </a:solidFill>
                <a:latin typeface="Times New Roman"/>
                <a:cs typeface="Times New Roman"/>
              </a:rPr>
              <a:t>. </a:t>
            </a:r>
            <a:endParaRPr lang="en-US" sz="1800" dirty="0">
              <a:latin typeface="Times New Roman"/>
              <a:cs typeface="Times New Roman"/>
            </a:endParaRPr>
          </a:p>
        </p:txBody>
      </p:sp>
      <p:sp>
        <p:nvSpPr>
          <p:cNvPr id="15" name="TextBox 14"/>
          <p:cNvSpPr txBox="1"/>
          <p:nvPr/>
        </p:nvSpPr>
        <p:spPr>
          <a:xfrm>
            <a:off x="7099305" y="3829052"/>
            <a:ext cx="1687481" cy="461665"/>
          </a:xfrm>
          <a:prstGeom prst="rect">
            <a:avLst/>
          </a:prstGeom>
          <a:noFill/>
        </p:spPr>
        <p:txBody>
          <a:bodyPr wrap="none" rtlCol="0">
            <a:spAutoFit/>
          </a:bodyPr>
          <a:lstStyle/>
          <a:p>
            <a:r>
              <a:rPr lang="en-US" sz="2400" i="1" dirty="0" smtClean="0">
                <a:solidFill>
                  <a:srgbClr val="FF0000"/>
                </a:solidFill>
                <a:latin typeface="Times New Roman"/>
                <a:cs typeface="Times New Roman"/>
              </a:rPr>
              <a:t>-638 </a:t>
            </a:r>
            <a:r>
              <a:rPr lang="en-US" sz="2400" i="1" dirty="0" err="1" smtClean="0">
                <a:solidFill>
                  <a:srgbClr val="FF0000"/>
                </a:solidFill>
                <a:latin typeface="Times New Roman"/>
                <a:cs typeface="Times New Roman"/>
              </a:rPr>
              <a:t>p.c.m</a:t>
            </a:r>
            <a:r>
              <a:rPr lang="en-US" sz="2400" i="1" dirty="0" smtClean="0">
                <a:solidFill>
                  <a:srgbClr val="FF0000"/>
                </a:solidFill>
                <a:latin typeface="Times New Roman"/>
                <a:cs typeface="Times New Roman"/>
              </a:rPr>
              <a:t>. </a:t>
            </a:r>
            <a:endParaRPr lang="en-US" sz="2400" i="1" dirty="0">
              <a:latin typeface="Times New Roman"/>
              <a:cs typeface="Times New Roman"/>
            </a:endParaRPr>
          </a:p>
        </p:txBody>
      </p:sp>
      <p:sp>
        <p:nvSpPr>
          <p:cNvPr id="16" name="TextBox 15"/>
          <p:cNvSpPr txBox="1"/>
          <p:nvPr/>
        </p:nvSpPr>
        <p:spPr>
          <a:xfrm>
            <a:off x="4051305" y="4054830"/>
            <a:ext cx="1760368" cy="461665"/>
          </a:xfrm>
          <a:prstGeom prst="rect">
            <a:avLst/>
          </a:prstGeom>
          <a:noFill/>
        </p:spPr>
        <p:txBody>
          <a:bodyPr wrap="none" rtlCol="0">
            <a:spAutoFit/>
          </a:bodyPr>
          <a:lstStyle/>
          <a:p>
            <a:r>
              <a:rPr lang="en-US" sz="2400" i="1" dirty="0" smtClean="0">
                <a:solidFill>
                  <a:srgbClr val="0000FF"/>
                </a:solidFill>
                <a:latin typeface="Times New Roman"/>
                <a:cs typeface="Times New Roman"/>
              </a:rPr>
              <a:t>+522 </a:t>
            </a:r>
            <a:r>
              <a:rPr lang="en-US" sz="2400" i="1" dirty="0" err="1" smtClean="0">
                <a:solidFill>
                  <a:srgbClr val="0000FF"/>
                </a:solidFill>
                <a:latin typeface="Times New Roman"/>
                <a:cs typeface="Times New Roman"/>
              </a:rPr>
              <a:t>p.c.m</a:t>
            </a:r>
            <a:r>
              <a:rPr lang="en-US" sz="2400" i="1" dirty="0" smtClean="0">
                <a:solidFill>
                  <a:srgbClr val="0000FF"/>
                </a:solidFill>
                <a:latin typeface="Times New Roman"/>
                <a:cs typeface="Times New Roman"/>
              </a:rPr>
              <a:t>.</a:t>
            </a:r>
            <a:endParaRPr lang="en-US" sz="2400" i="1" dirty="0">
              <a:latin typeface="Times New Roman"/>
              <a:cs typeface="Times New Roman"/>
            </a:endParaRPr>
          </a:p>
        </p:txBody>
      </p:sp>
      <p:sp>
        <p:nvSpPr>
          <p:cNvPr id="17" name="TextBox 16"/>
          <p:cNvSpPr txBox="1"/>
          <p:nvPr/>
        </p:nvSpPr>
        <p:spPr>
          <a:xfrm>
            <a:off x="5952067" y="4809068"/>
            <a:ext cx="1146317" cy="369332"/>
          </a:xfrm>
          <a:prstGeom prst="rect">
            <a:avLst/>
          </a:prstGeom>
          <a:noFill/>
        </p:spPr>
        <p:txBody>
          <a:bodyPr wrap="none" rtlCol="0">
            <a:spAutoFit/>
          </a:bodyPr>
          <a:lstStyle/>
          <a:p>
            <a:r>
              <a:rPr lang="en-US" sz="1800" dirty="0" smtClean="0">
                <a:solidFill>
                  <a:srgbClr val="FF0000"/>
                </a:solidFill>
                <a:latin typeface="Times New Roman"/>
                <a:cs typeface="Times New Roman"/>
              </a:rPr>
              <a:t>-14 </a:t>
            </a:r>
            <a:r>
              <a:rPr lang="en-US" sz="1800" dirty="0" err="1" smtClean="0">
                <a:solidFill>
                  <a:srgbClr val="FF0000"/>
                </a:solidFill>
                <a:latin typeface="Times New Roman"/>
                <a:cs typeface="Times New Roman"/>
              </a:rPr>
              <a:t>p.c.m</a:t>
            </a:r>
            <a:r>
              <a:rPr lang="en-US" sz="1800" dirty="0" smtClean="0">
                <a:solidFill>
                  <a:srgbClr val="FF0000"/>
                </a:solidFill>
                <a:latin typeface="Times New Roman"/>
                <a:cs typeface="Times New Roman"/>
              </a:rPr>
              <a:t>.</a:t>
            </a:r>
            <a:endParaRPr lang="en-US" sz="1800" dirty="0">
              <a:latin typeface="Times New Roman"/>
              <a:cs typeface="Times New Roman"/>
            </a:endParaRPr>
          </a:p>
        </p:txBody>
      </p:sp>
      <p:sp>
        <p:nvSpPr>
          <p:cNvPr id="18" name="TextBox 17"/>
          <p:cNvSpPr txBox="1"/>
          <p:nvPr/>
        </p:nvSpPr>
        <p:spPr>
          <a:xfrm>
            <a:off x="4273551" y="1959329"/>
            <a:ext cx="1261734" cy="369332"/>
          </a:xfrm>
          <a:prstGeom prst="rect">
            <a:avLst/>
          </a:prstGeom>
          <a:noFill/>
        </p:spPr>
        <p:txBody>
          <a:bodyPr wrap="none" rtlCol="0">
            <a:spAutoFit/>
          </a:bodyPr>
          <a:lstStyle/>
          <a:p>
            <a:r>
              <a:rPr lang="en-US" sz="1800" dirty="0" smtClean="0">
                <a:solidFill>
                  <a:srgbClr val="FF0000"/>
                </a:solidFill>
                <a:latin typeface="Times New Roman"/>
                <a:cs typeface="Times New Roman"/>
              </a:rPr>
              <a:t>-122 </a:t>
            </a:r>
            <a:r>
              <a:rPr lang="en-US" sz="1800" dirty="0" err="1" smtClean="0">
                <a:solidFill>
                  <a:srgbClr val="FF0000"/>
                </a:solidFill>
                <a:latin typeface="Times New Roman"/>
                <a:cs typeface="Times New Roman"/>
              </a:rPr>
              <a:t>p.c.m</a:t>
            </a:r>
            <a:r>
              <a:rPr lang="en-US" sz="1800" dirty="0" smtClean="0">
                <a:solidFill>
                  <a:srgbClr val="FF0000"/>
                </a:solidFill>
                <a:latin typeface="Times New Roman"/>
                <a:cs typeface="Times New Roman"/>
              </a:rPr>
              <a:t>. </a:t>
            </a:r>
            <a:endParaRPr lang="en-US" sz="1800" dirty="0">
              <a:latin typeface="Times New Roman"/>
              <a:cs typeface="Times New Roman"/>
            </a:endParaRPr>
          </a:p>
        </p:txBody>
      </p:sp>
      <p:sp>
        <p:nvSpPr>
          <p:cNvPr id="2" name="Rectangle 1"/>
          <p:cNvSpPr/>
          <p:nvPr/>
        </p:nvSpPr>
        <p:spPr bwMode="auto">
          <a:xfrm>
            <a:off x="7344833" y="4614333"/>
            <a:ext cx="582084" cy="27516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
        <p:nvSpPr>
          <p:cNvPr id="19" name="Rectangle 18"/>
          <p:cNvSpPr/>
          <p:nvPr/>
        </p:nvSpPr>
        <p:spPr bwMode="auto">
          <a:xfrm>
            <a:off x="8439150" y="3496733"/>
            <a:ext cx="582084" cy="27516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
        <p:nvSpPr>
          <p:cNvPr id="20" name="Rectangle 19"/>
          <p:cNvSpPr/>
          <p:nvPr/>
        </p:nvSpPr>
        <p:spPr bwMode="auto">
          <a:xfrm>
            <a:off x="8083550" y="2474383"/>
            <a:ext cx="582084" cy="27516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
        <p:nvSpPr>
          <p:cNvPr id="21" name="Rectangle 20"/>
          <p:cNvSpPr/>
          <p:nvPr/>
        </p:nvSpPr>
        <p:spPr bwMode="auto">
          <a:xfrm>
            <a:off x="7734300" y="1680633"/>
            <a:ext cx="582084" cy="27516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
        <p:nvSpPr>
          <p:cNvPr id="22" name="Rectangle 21"/>
          <p:cNvSpPr/>
          <p:nvPr/>
        </p:nvSpPr>
        <p:spPr bwMode="auto">
          <a:xfrm>
            <a:off x="5797550" y="3871383"/>
            <a:ext cx="582084" cy="27516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
        <p:nvSpPr>
          <p:cNvPr id="23" name="Rectangle 22"/>
          <p:cNvSpPr/>
          <p:nvPr/>
        </p:nvSpPr>
        <p:spPr bwMode="auto">
          <a:xfrm>
            <a:off x="5770033" y="2499783"/>
            <a:ext cx="582084" cy="27516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Tree>
    <p:extLst>
      <p:ext uri="{BB962C8B-B14F-4D97-AF65-F5344CB8AC3E}">
        <p14:creationId xmlns:p14="http://schemas.microsoft.com/office/powerpoint/2010/main" val="3242377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364772" y="56445"/>
            <a:ext cx="8414456" cy="910202"/>
          </a:xfrm>
        </p:spPr>
        <p:txBody>
          <a:bodyPr/>
          <a:lstStyle/>
          <a:p>
            <a:pPr algn="ctr"/>
            <a:r>
              <a:rPr lang="en-US" dirty="0" smtClean="0">
                <a:solidFill>
                  <a:schemeClr val="tx1"/>
                </a:solidFill>
                <a:latin typeface="Times New Roman"/>
                <a:cs typeface="Times New Roman"/>
              </a:rPr>
              <a:t>Highlight #2 from the NDNCA whitepaper:  </a:t>
            </a:r>
            <a:br>
              <a:rPr lang="en-US" dirty="0" smtClean="0">
                <a:solidFill>
                  <a:schemeClr val="tx1"/>
                </a:solidFill>
                <a:latin typeface="Times New Roman"/>
                <a:cs typeface="Times New Roman"/>
              </a:rPr>
            </a:br>
            <a:r>
              <a:rPr lang="en-US" dirty="0" smtClean="0">
                <a:solidFill>
                  <a:schemeClr val="tx1"/>
                </a:solidFill>
                <a:latin typeface="Times New Roman"/>
                <a:cs typeface="Times New Roman"/>
              </a:rPr>
              <a:t>ORNL Isotope Uncertainty Quantification</a:t>
            </a:r>
            <a:endParaRPr lang="en-US" dirty="0">
              <a:solidFill>
                <a:schemeClr val="tx1"/>
              </a:solidFill>
              <a:latin typeface="Times New Roman"/>
              <a:cs typeface="Times New Roman"/>
            </a:endParaRPr>
          </a:p>
        </p:txBody>
      </p:sp>
      <p:sp>
        <p:nvSpPr>
          <p:cNvPr id="7" name="Rectangle 6"/>
          <p:cNvSpPr/>
          <p:nvPr/>
        </p:nvSpPr>
        <p:spPr>
          <a:xfrm>
            <a:off x="203201" y="1225929"/>
            <a:ext cx="4379382" cy="3970318"/>
          </a:xfrm>
          <a:prstGeom prst="rect">
            <a:avLst/>
          </a:prstGeom>
        </p:spPr>
        <p:txBody>
          <a:bodyPr wrap="square">
            <a:spAutoFit/>
          </a:bodyPr>
          <a:lstStyle/>
          <a:p>
            <a:pPr marL="285750" indent="-285750">
              <a:buFont typeface="Arial"/>
              <a:buChar char="•"/>
            </a:pPr>
            <a:r>
              <a:rPr lang="en-US" sz="1800" dirty="0" smtClean="0">
                <a:latin typeface="Times New Roman"/>
                <a:cs typeface="Times New Roman"/>
              </a:rPr>
              <a:t>Many </a:t>
            </a:r>
            <a:r>
              <a:rPr lang="en-US" sz="1800" dirty="0">
                <a:latin typeface="Times New Roman"/>
                <a:cs typeface="Times New Roman"/>
              </a:rPr>
              <a:t>isotope production processes involve multiple neutron captures </a:t>
            </a:r>
            <a:r>
              <a:rPr lang="en-US" sz="1800" dirty="0" smtClean="0">
                <a:latin typeface="Times New Roman"/>
                <a:cs typeface="Times New Roman"/>
              </a:rPr>
              <a:t>with associated </a:t>
            </a:r>
            <a:r>
              <a:rPr lang="en-US" sz="1800" dirty="0">
                <a:latin typeface="Times New Roman"/>
                <a:cs typeface="Times New Roman"/>
              </a:rPr>
              <a:t>combined </a:t>
            </a:r>
            <a:r>
              <a:rPr lang="en-US" sz="1800" dirty="0" smtClean="0">
                <a:latin typeface="Times New Roman"/>
                <a:cs typeface="Times New Roman"/>
              </a:rPr>
              <a:t>uncertainties make it difficult </a:t>
            </a:r>
            <a:r>
              <a:rPr lang="en-US" sz="1800" dirty="0">
                <a:latin typeface="Times New Roman"/>
                <a:cs typeface="Times New Roman"/>
              </a:rPr>
              <a:t>to establish which reaction rates are the most important limiting factors in production. </a:t>
            </a:r>
            <a:endParaRPr lang="en-US" sz="1800" dirty="0" smtClean="0">
              <a:latin typeface="Times New Roman"/>
              <a:cs typeface="Times New Roman"/>
            </a:endParaRPr>
          </a:p>
          <a:p>
            <a:pPr marL="285750" indent="-285750">
              <a:buFont typeface="Arial"/>
              <a:buChar char="•"/>
            </a:pPr>
            <a:r>
              <a:rPr lang="en-US" sz="1800" dirty="0" smtClean="0">
                <a:latin typeface="Times New Roman"/>
                <a:cs typeface="Times New Roman"/>
              </a:rPr>
              <a:t>ORNL </a:t>
            </a:r>
            <a:r>
              <a:rPr lang="en-US" sz="1800" dirty="0">
                <a:latin typeface="Times New Roman"/>
                <a:cs typeface="Times New Roman"/>
              </a:rPr>
              <a:t>is accordingly developing high fidelity sensitivity and uncertainty analysis tools </a:t>
            </a:r>
            <a:r>
              <a:rPr lang="en-US" sz="1800" dirty="0" smtClean="0">
                <a:latin typeface="Times New Roman"/>
                <a:cs typeface="Times New Roman"/>
              </a:rPr>
              <a:t>capable </a:t>
            </a:r>
            <a:r>
              <a:rPr lang="en-US" sz="1800" dirty="0">
                <a:latin typeface="Times New Roman"/>
                <a:cs typeface="Times New Roman"/>
              </a:rPr>
              <a:t>of assessing the importance of </a:t>
            </a:r>
            <a:r>
              <a:rPr lang="en-US" sz="1800" dirty="0" smtClean="0">
                <a:latin typeface="Times New Roman"/>
                <a:cs typeface="Times New Roman"/>
              </a:rPr>
              <a:t>energy</a:t>
            </a:r>
            <a:r>
              <a:rPr lang="en-US" sz="1800" dirty="0">
                <a:latin typeface="Times New Roman"/>
                <a:cs typeface="Times New Roman"/>
              </a:rPr>
              <a:t>-dependent cross sections, in determining reaction rates and </a:t>
            </a:r>
            <a:r>
              <a:rPr lang="en-US" sz="1800" dirty="0" smtClean="0">
                <a:latin typeface="Times New Roman"/>
                <a:cs typeface="Times New Roman"/>
              </a:rPr>
              <a:t>their ratios</a:t>
            </a:r>
            <a:r>
              <a:rPr lang="en-US" sz="1800" dirty="0">
                <a:latin typeface="Times New Roman"/>
                <a:cs typeface="Times New Roman"/>
              </a:rPr>
              <a:t>. </a:t>
            </a:r>
            <a:endParaRPr lang="en-US" sz="1800" dirty="0" smtClean="0">
              <a:latin typeface="Times New Roman"/>
              <a:cs typeface="Times New Roman"/>
            </a:endParaRPr>
          </a:p>
          <a:p>
            <a:pPr marL="285750" indent="-285750">
              <a:buFont typeface="Arial"/>
              <a:buChar char="•"/>
            </a:pPr>
            <a:r>
              <a:rPr lang="en-US" sz="1800" dirty="0" smtClean="0">
                <a:latin typeface="Times New Roman"/>
                <a:cs typeface="Times New Roman"/>
              </a:rPr>
              <a:t>This </a:t>
            </a:r>
            <a:r>
              <a:rPr lang="en-US" sz="1800" dirty="0">
                <a:latin typeface="Times New Roman"/>
                <a:cs typeface="Times New Roman"/>
              </a:rPr>
              <a:t>work relies on </a:t>
            </a:r>
            <a:r>
              <a:rPr lang="en-US" sz="1800" dirty="0" smtClean="0">
                <a:latin typeface="Times New Roman"/>
                <a:cs typeface="Times New Roman"/>
              </a:rPr>
              <a:t>accurate </a:t>
            </a:r>
            <a:r>
              <a:rPr lang="en-US" sz="1800" dirty="0">
                <a:latin typeface="Times New Roman"/>
                <a:cs typeface="Times New Roman"/>
              </a:rPr>
              <a:t>covariance estimates and heavy-actinide data.  </a:t>
            </a:r>
          </a:p>
        </p:txBody>
      </p:sp>
      <p:pic>
        <p:nvPicPr>
          <p:cNvPr id="24" name="Picture 23"/>
          <p:cNvPicPr/>
          <p:nvPr/>
        </p:nvPicPr>
        <p:blipFill>
          <a:blip r:embed="rId2">
            <a:extLst>
              <a:ext uri="{28A0092B-C50C-407E-A947-70E740481C1C}">
                <a14:useLocalDpi xmlns:a14="http://schemas.microsoft.com/office/drawing/2010/main"/>
              </a:ext>
            </a:extLst>
          </a:blip>
          <a:srcRect/>
          <a:stretch>
            <a:fillRect/>
          </a:stretch>
        </p:blipFill>
        <p:spPr bwMode="auto">
          <a:xfrm>
            <a:off x="4688417" y="1256877"/>
            <a:ext cx="4121149" cy="3368040"/>
          </a:xfrm>
          <a:prstGeom prst="rect">
            <a:avLst/>
          </a:prstGeom>
          <a:noFill/>
          <a:ln>
            <a:noFill/>
          </a:ln>
        </p:spPr>
      </p:pic>
      <p:sp>
        <p:nvSpPr>
          <p:cNvPr id="3" name="Rectangle 2"/>
          <p:cNvSpPr/>
          <p:nvPr/>
        </p:nvSpPr>
        <p:spPr>
          <a:xfrm>
            <a:off x="179924" y="5131778"/>
            <a:ext cx="8551332" cy="923330"/>
          </a:xfrm>
          <a:prstGeom prst="rect">
            <a:avLst/>
          </a:prstGeom>
        </p:spPr>
        <p:txBody>
          <a:bodyPr wrap="square">
            <a:spAutoFit/>
          </a:bodyPr>
          <a:lstStyle/>
          <a:p>
            <a:pPr marL="285750" lvl="0" indent="-285750">
              <a:buFont typeface="Arial"/>
              <a:buChar char="•"/>
            </a:pPr>
            <a:r>
              <a:rPr lang="en-US" sz="1800" dirty="0">
                <a:solidFill>
                  <a:srgbClr val="000000"/>
                </a:solidFill>
                <a:latin typeface="Times New Roman"/>
                <a:cs typeface="Times New Roman"/>
              </a:rPr>
              <a:t>These tools could </a:t>
            </a:r>
            <a:r>
              <a:rPr lang="en-US" sz="1800" dirty="0" smtClean="0">
                <a:solidFill>
                  <a:srgbClr val="000000"/>
                </a:solidFill>
                <a:latin typeface="Times New Roman"/>
                <a:cs typeface="Times New Roman"/>
              </a:rPr>
              <a:t>be </a:t>
            </a:r>
            <a:r>
              <a:rPr lang="en-US" sz="1800" dirty="0">
                <a:solidFill>
                  <a:srgbClr val="000000"/>
                </a:solidFill>
                <a:latin typeface="Times New Roman"/>
                <a:cs typeface="Times New Roman"/>
              </a:rPr>
              <a:t>incorporated ORIGEN (in development) to analyze the effects of energy dependent cross sections on isotope </a:t>
            </a:r>
            <a:r>
              <a:rPr lang="en-US" sz="1800" dirty="0" smtClean="0">
                <a:solidFill>
                  <a:srgbClr val="000000"/>
                </a:solidFill>
                <a:latin typeface="Times New Roman"/>
                <a:cs typeface="Times New Roman"/>
              </a:rPr>
              <a:t>yields providing a powerful tool </a:t>
            </a:r>
            <a:r>
              <a:rPr lang="en-US" sz="1800" dirty="0">
                <a:solidFill>
                  <a:srgbClr val="000000"/>
                </a:solidFill>
                <a:latin typeface="Times New Roman"/>
                <a:cs typeface="Times New Roman"/>
              </a:rPr>
              <a:t>for identifying and prioritizing </a:t>
            </a:r>
            <a:r>
              <a:rPr lang="en-US" sz="1800" dirty="0" smtClean="0">
                <a:solidFill>
                  <a:srgbClr val="000000"/>
                </a:solidFill>
                <a:latin typeface="Times New Roman"/>
                <a:cs typeface="Times New Roman"/>
              </a:rPr>
              <a:t>isotope </a:t>
            </a:r>
            <a:r>
              <a:rPr lang="en-US" sz="1800" dirty="0">
                <a:solidFill>
                  <a:srgbClr val="000000"/>
                </a:solidFill>
                <a:latin typeface="Times New Roman"/>
                <a:cs typeface="Times New Roman"/>
              </a:rPr>
              <a:t>production </a:t>
            </a:r>
            <a:r>
              <a:rPr lang="en-US" sz="1800" dirty="0" smtClean="0">
                <a:solidFill>
                  <a:srgbClr val="000000"/>
                </a:solidFill>
                <a:latin typeface="Times New Roman"/>
                <a:cs typeface="Times New Roman"/>
              </a:rPr>
              <a:t>nuclear </a:t>
            </a:r>
            <a:r>
              <a:rPr lang="en-US" sz="1800" dirty="0">
                <a:solidFill>
                  <a:srgbClr val="000000"/>
                </a:solidFill>
                <a:latin typeface="Times New Roman"/>
                <a:cs typeface="Times New Roman"/>
              </a:rPr>
              <a:t>data </a:t>
            </a:r>
            <a:r>
              <a:rPr lang="en-US" sz="1800" dirty="0" smtClean="0">
                <a:solidFill>
                  <a:srgbClr val="000000"/>
                </a:solidFill>
                <a:latin typeface="Times New Roman"/>
                <a:cs typeface="Times New Roman"/>
              </a:rPr>
              <a:t>needs</a:t>
            </a:r>
            <a:endParaRPr lang="en-US" sz="1800" dirty="0">
              <a:solidFill>
                <a:srgbClr val="000000"/>
              </a:solidFill>
              <a:latin typeface="Times New Roman"/>
              <a:cs typeface="Times New Roman"/>
            </a:endParaRPr>
          </a:p>
        </p:txBody>
      </p:sp>
    </p:spTree>
    <p:extLst>
      <p:ext uri="{BB962C8B-B14F-4D97-AF65-F5344CB8AC3E}">
        <p14:creationId xmlns:p14="http://schemas.microsoft.com/office/powerpoint/2010/main" val="218597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364772" y="56445"/>
            <a:ext cx="8414456" cy="910202"/>
          </a:xfrm>
        </p:spPr>
        <p:txBody>
          <a:bodyPr/>
          <a:lstStyle/>
          <a:p>
            <a:pPr algn="ctr"/>
            <a:r>
              <a:rPr lang="en-US" dirty="0" smtClean="0">
                <a:solidFill>
                  <a:schemeClr val="tx1"/>
                </a:solidFill>
                <a:latin typeface="Times New Roman"/>
                <a:cs typeface="Times New Roman"/>
              </a:rPr>
              <a:t>Highlight #3 from the NDNCA whitepaper:  </a:t>
            </a:r>
            <a:br>
              <a:rPr lang="en-US" dirty="0" smtClean="0">
                <a:solidFill>
                  <a:schemeClr val="tx1"/>
                </a:solidFill>
                <a:latin typeface="Times New Roman"/>
                <a:cs typeface="Times New Roman"/>
              </a:rPr>
            </a:br>
            <a:r>
              <a:rPr lang="en-US" dirty="0" smtClean="0">
                <a:solidFill>
                  <a:schemeClr val="tx1"/>
                </a:solidFill>
                <a:latin typeface="Times New Roman"/>
                <a:cs typeface="Times New Roman"/>
              </a:rPr>
              <a:t>Neutron Capture Gammas</a:t>
            </a:r>
            <a:endParaRPr lang="en-US" dirty="0">
              <a:solidFill>
                <a:schemeClr val="tx1"/>
              </a:solidFill>
              <a:latin typeface="Times New Roman"/>
              <a:cs typeface="Times New Roman"/>
            </a:endParaRPr>
          </a:p>
        </p:txBody>
      </p:sp>
      <p:sp>
        <p:nvSpPr>
          <p:cNvPr id="7" name="Rectangle 6"/>
          <p:cNvSpPr/>
          <p:nvPr/>
        </p:nvSpPr>
        <p:spPr>
          <a:xfrm>
            <a:off x="203201" y="1225929"/>
            <a:ext cx="4506382" cy="3970318"/>
          </a:xfrm>
          <a:prstGeom prst="rect">
            <a:avLst/>
          </a:prstGeom>
        </p:spPr>
        <p:txBody>
          <a:bodyPr wrap="square">
            <a:spAutoFit/>
          </a:bodyPr>
          <a:lstStyle/>
          <a:p>
            <a:pPr marL="285750" indent="-285750">
              <a:buFont typeface="Arial"/>
              <a:buChar char="•"/>
            </a:pPr>
            <a:r>
              <a:rPr lang="en-US" sz="1800" dirty="0">
                <a:latin typeface="Times New Roman"/>
                <a:cs typeface="Times New Roman"/>
              </a:rPr>
              <a:t>The Evaluated Gamma-ray Activation File (EGAF) project was initiated and led by LBNL through the </a:t>
            </a:r>
            <a:r>
              <a:rPr lang="en-US" sz="1800" dirty="0" smtClean="0">
                <a:latin typeface="Times New Roman"/>
                <a:cs typeface="Times New Roman"/>
              </a:rPr>
              <a:t>USNDP </a:t>
            </a:r>
            <a:r>
              <a:rPr lang="en-US" sz="1800" dirty="0">
                <a:latin typeface="Times New Roman"/>
                <a:cs typeface="Times New Roman"/>
              </a:rPr>
              <a:t>in collaboration with an </a:t>
            </a:r>
            <a:r>
              <a:rPr lang="en-US" sz="1800" dirty="0" smtClean="0">
                <a:latin typeface="Times New Roman"/>
                <a:cs typeface="Times New Roman"/>
              </a:rPr>
              <a:t>IAEA CRP </a:t>
            </a:r>
            <a:r>
              <a:rPr lang="en-US" sz="1800" dirty="0">
                <a:latin typeface="Times New Roman"/>
                <a:cs typeface="Times New Roman"/>
              </a:rPr>
              <a:t>to provide improved </a:t>
            </a:r>
            <a:r>
              <a:rPr lang="en-US" sz="1800" dirty="0" smtClean="0">
                <a:latin typeface="Times New Roman"/>
                <a:cs typeface="Times New Roman"/>
              </a:rPr>
              <a:t>gamma</a:t>
            </a:r>
            <a:r>
              <a:rPr lang="en-US" sz="1800" dirty="0">
                <a:latin typeface="Times New Roman"/>
                <a:cs typeface="Times New Roman"/>
              </a:rPr>
              <a:t>-ray cross sections for over 260 isotopes from capture-gamma measurements using natural targets of all stable </a:t>
            </a:r>
            <a:r>
              <a:rPr lang="en-US" sz="1800" dirty="0" smtClean="0">
                <a:latin typeface="Times New Roman"/>
                <a:cs typeface="Times New Roman"/>
              </a:rPr>
              <a:t>elements. </a:t>
            </a:r>
          </a:p>
          <a:p>
            <a:pPr marL="285750" indent="-285750">
              <a:buFont typeface="Arial"/>
              <a:buChar char="•"/>
            </a:pPr>
            <a:r>
              <a:rPr lang="en-US" sz="1800" dirty="0" smtClean="0">
                <a:latin typeface="Times New Roman"/>
                <a:cs typeface="Times New Roman"/>
              </a:rPr>
              <a:t>For many </a:t>
            </a:r>
            <a:r>
              <a:rPr lang="en-US" sz="1800" dirty="0">
                <a:latin typeface="Times New Roman"/>
                <a:cs typeface="Times New Roman"/>
              </a:rPr>
              <a:t>elements only data for the isotopes with the largest cross sections and/or abundances could be obtained with natural </a:t>
            </a:r>
            <a:r>
              <a:rPr lang="en-US" sz="1800" dirty="0" smtClean="0">
                <a:latin typeface="Times New Roman"/>
                <a:cs typeface="Times New Roman"/>
              </a:rPr>
              <a:t>targets leading to </a:t>
            </a:r>
            <a:r>
              <a:rPr lang="en-US" sz="1800" dirty="0">
                <a:latin typeface="Times New Roman"/>
                <a:cs typeface="Times New Roman"/>
              </a:rPr>
              <a:t>many gaps and inadequacies inherent in the EGAF database as currently constructed. </a:t>
            </a:r>
            <a:endParaRPr lang="en-US" sz="1800" dirty="0" smtClean="0">
              <a:latin typeface="Times New Roman"/>
              <a:cs typeface="Times New Roman"/>
            </a:endParaRPr>
          </a:p>
        </p:txBody>
      </p:sp>
      <p:sp>
        <p:nvSpPr>
          <p:cNvPr id="2" name="Rectangle 1"/>
          <p:cNvSpPr/>
          <p:nvPr/>
        </p:nvSpPr>
        <p:spPr>
          <a:xfrm>
            <a:off x="148167" y="5111538"/>
            <a:ext cx="8635999" cy="923330"/>
          </a:xfrm>
          <a:prstGeom prst="rect">
            <a:avLst/>
          </a:prstGeom>
        </p:spPr>
        <p:txBody>
          <a:bodyPr wrap="square">
            <a:spAutoFit/>
          </a:bodyPr>
          <a:lstStyle/>
          <a:p>
            <a:pPr marL="285750" lvl="0" indent="-285750">
              <a:buFont typeface="Arial"/>
              <a:buChar char="•"/>
            </a:pPr>
            <a:r>
              <a:rPr lang="en-US" sz="1800" dirty="0">
                <a:solidFill>
                  <a:srgbClr val="000000"/>
                </a:solidFill>
                <a:latin typeface="Times New Roman"/>
                <a:cs typeface="Times New Roman"/>
              </a:rPr>
              <a:t>This </a:t>
            </a:r>
            <a:r>
              <a:rPr lang="en-US" sz="1800" dirty="0" smtClean="0">
                <a:solidFill>
                  <a:srgbClr val="000000"/>
                </a:solidFill>
                <a:latin typeface="Times New Roman"/>
                <a:cs typeface="Times New Roman"/>
              </a:rPr>
              <a:t>was </a:t>
            </a:r>
            <a:r>
              <a:rPr lang="en-US" sz="1800" dirty="0">
                <a:solidFill>
                  <a:srgbClr val="000000"/>
                </a:solidFill>
                <a:latin typeface="Times New Roman"/>
                <a:cs typeface="Times New Roman"/>
              </a:rPr>
              <a:t>highlighted recently </a:t>
            </a:r>
            <a:r>
              <a:rPr lang="en-US" sz="1800" dirty="0" smtClean="0">
                <a:solidFill>
                  <a:srgbClr val="000000"/>
                </a:solidFill>
                <a:latin typeface="Times New Roman"/>
                <a:cs typeface="Times New Roman"/>
              </a:rPr>
              <a:t>by a recent study </a:t>
            </a:r>
            <a:r>
              <a:rPr lang="en-US" sz="1800" dirty="0">
                <a:solidFill>
                  <a:srgbClr val="000000"/>
                </a:solidFill>
                <a:latin typeface="Times New Roman"/>
                <a:cs typeface="Times New Roman"/>
              </a:rPr>
              <a:t>of </a:t>
            </a:r>
            <a:r>
              <a:rPr lang="en-US" sz="1800" dirty="0" smtClean="0">
                <a:solidFill>
                  <a:srgbClr val="000000"/>
                </a:solidFill>
                <a:latin typeface="Times New Roman"/>
                <a:cs typeface="Times New Roman"/>
              </a:rPr>
              <a:t>W isotopes </a:t>
            </a:r>
            <a:r>
              <a:rPr lang="en-US" sz="1800" dirty="0">
                <a:solidFill>
                  <a:srgbClr val="000000"/>
                </a:solidFill>
                <a:latin typeface="Times New Roman"/>
                <a:cs typeface="Times New Roman"/>
              </a:rPr>
              <a:t>in collaboration with Global Security at </a:t>
            </a:r>
            <a:r>
              <a:rPr lang="en-US" sz="1800" dirty="0" smtClean="0">
                <a:solidFill>
                  <a:srgbClr val="000000"/>
                </a:solidFill>
                <a:latin typeface="Times New Roman"/>
                <a:cs typeface="Times New Roman"/>
              </a:rPr>
              <a:t>LLNL</a:t>
            </a:r>
            <a:r>
              <a:rPr lang="en-US" sz="1800" dirty="0">
                <a:solidFill>
                  <a:srgbClr val="000000"/>
                </a:solidFill>
                <a:latin typeface="Times New Roman"/>
                <a:cs typeface="Times New Roman"/>
              </a:rPr>
              <a:t> </a:t>
            </a:r>
            <a:r>
              <a:rPr lang="en-US" sz="1800" dirty="0" smtClean="0">
                <a:solidFill>
                  <a:srgbClr val="000000"/>
                </a:solidFill>
                <a:latin typeface="Times New Roman"/>
                <a:cs typeface="Times New Roman"/>
              </a:rPr>
              <a:t>where isotopically</a:t>
            </a:r>
            <a:r>
              <a:rPr lang="en-US" sz="1800" dirty="0">
                <a:solidFill>
                  <a:srgbClr val="000000"/>
                </a:solidFill>
                <a:latin typeface="Times New Roman"/>
                <a:cs typeface="Times New Roman"/>
              </a:rPr>
              <a:t>-enriched cross section measurements were found to differ considerably from those in the current EGAF database. </a:t>
            </a:r>
          </a:p>
        </p:txBody>
      </p:sp>
      <p:pic>
        <p:nvPicPr>
          <p:cNvPr id="8" name="Picture 7"/>
          <p:cNvPicPr/>
          <p:nvPr/>
        </p:nvPicPr>
        <p:blipFill>
          <a:blip r:embed="rId2">
            <a:extLst>
              <a:ext uri="{BEBA8EAE-BF5A-486C-A8C5-ECC9F3942E4B}">
                <a14:imgProps xmlns:a14="http://schemas.microsoft.com/office/drawing/2010/main">
                  <a14:imgLayer r:embed="rId3">
                    <a14:imgEffect>
                      <a14:brightnessContrast bright="-10000" contrast="21000"/>
                    </a14:imgEffect>
                  </a14:imgLayer>
                </a14:imgProps>
              </a:ext>
              <a:ext uri="{28A0092B-C50C-407E-A947-70E740481C1C}">
                <a14:useLocalDpi xmlns:a14="http://schemas.microsoft.com/office/drawing/2010/main"/>
              </a:ext>
            </a:extLst>
          </a:blip>
          <a:srcRect/>
          <a:stretch>
            <a:fillRect/>
          </a:stretch>
        </p:blipFill>
        <p:spPr bwMode="auto">
          <a:xfrm>
            <a:off x="4656668" y="1359957"/>
            <a:ext cx="4487332" cy="3540126"/>
          </a:xfrm>
          <a:prstGeom prst="rect">
            <a:avLst/>
          </a:prstGeom>
          <a:noFill/>
          <a:ln>
            <a:noFill/>
          </a:ln>
        </p:spPr>
      </p:pic>
    </p:spTree>
    <p:extLst>
      <p:ext uri="{BB962C8B-B14F-4D97-AF65-F5344CB8AC3E}">
        <p14:creationId xmlns:p14="http://schemas.microsoft.com/office/powerpoint/2010/main" val="3813018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364772" y="56445"/>
            <a:ext cx="8414456" cy="910202"/>
          </a:xfrm>
        </p:spPr>
        <p:txBody>
          <a:bodyPr/>
          <a:lstStyle/>
          <a:p>
            <a:pPr algn="ctr"/>
            <a:r>
              <a:rPr lang="en-US" dirty="0" smtClean="0">
                <a:solidFill>
                  <a:schemeClr val="tx1"/>
                </a:solidFill>
                <a:latin typeface="Times New Roman"/>
                <a:cs typeface="Times New Roman"/>
              </a:rPr>
              <a:t>Highlight #4 from the NDNCA whitepaper:  </a:t>
            </a:r>
            <a:br>
              <a:rPr lang="en-US" dirty="0" smtClean="0">
                <a:solidFill>
                  <a:schemeClr val="tx1"/>
                </a:solidFill>
                <a:latin typeface="Times New Roman"/>
                <a:cs typeface="Times New Roman"/>
              </a:rPr>
            </a:br>
            <a:r>
              <a:rPr lang="en-US" dirty="0" smtClean="0">
                <a:solidFill>
                  <a:schemeClr val="tx1"/>
                </a:solidFill>
                <a:latin typeface="Times New Roman"/>
                <a:cs typeface="Times New Roman"/>
              </a:rPr>
              <a:t>The need for up-to-date nuclear data</a:t>
            </a:r>
            <a:endParaRPr lang="en-US" dirty="0">
              <a:solidFill>
                <a:schemeClr val="tx1"/>
              </a:solidFill>
              <a:latin typeface="Times New Roman"/>
              <a:cs typeface="Times New Roman"/>
            </a:endParaRPr>
          </a:p>
        </p:txBody>
      </p:sp>
      <p:sp>
        <p:nvSpPr>
          <p:cNvPr id="27" name="TextBox 26"/>
          <p:cNvSpPr txBox="1"/>
          <p:nvPr/>
        </p:nvSpPr>
        <p:spPr>
          <a:xfrm>
            <a:off x="685399" y="5675288"/>
            <a:ext cx="7773203" cy="461665"/>
          </a:xfrm>
          <a:prstGeom prst="rect">
            <a:avLst/>
          </a:prstGeom>
          <a:solidFill>
            <a:srgbClr val="FFFF00"/>
          </a:solidFill>
          <a:ln>
            <a:solidFill>
              <a:srgbClr val="000000"/>
            </a:solidFill>
          </a:ln>
        </p:spPr>
        <p:txBody>
          <a:bodyPr wrap="square" rtlCol="0">
            <a:spAutoFit/>
          </a:bodyPr>
          <a:lstStyle/>
          <a:p>
            <a:pPr algn="ctr"/>
            <a:r>
              <a:rPr lang="en-US" sz="2400" dirty="0" smtClean="0">
                <a:latin typeface="Times New Roman"/>
                <a:cs typeface="Times New Roman"/>
              </a:rPr>
              <a:t>Sometimes the problem is in the way the data is processed </a:t>
            </a:r>
            <a:endParaRPr lang="en-US" sz="2400" dirty="0">
              <a:latin typeface="Times New Roman"/>
              <a:cs typeface="Times New Roman"/>
            </a:endParaRPr>
          </a:p>
        </p:txBody>
      </p:sp>
      <p:sp>
        <p:nvSpPr>
          <p:cNvPr id="7" name="Rectangle 6"/>
          <p:cNvSpPr/>
          <p:nvPr/>
        </p:nvSpPr>
        <p:spPr>
          <a:xfrm>
            <a:off x="130629" y="1225929"/>
            <a:ext cx="5566229" cy="4708981"/>
          </a:xfrm>
          <a:prstGeom prst="rect">
            <a:avLst/>
          </a:prstGeom>
        </p:spPr>
        <p:txBody>
          <a:bodyPr wrap="square">
            <a:spAutoFit/>
          </a:bodyPr>
          <a:lstStyle/>
          <a:p>
            <a:pPr marL="285750" indent="-285750">
              <a:buFont typeface="Arial"/>
              <a:buChar char="•"/>
            </a:pPr>
            <a:r>
              <a:rPr lang="en-US" sz="2000" b="0" dirty="0" smtClean="0">
                <a:latin typeface="Times New Roman"/>
                <a:cs typeface="Times New Roman"/>
              </a:rPr>
              <a:t>March </a:t>
            </a:r>
            <a:r>
              <a:rPr lang="en-US" sz="2000" b="0" dirty="0">
                <a:latin typeface="Times New Roman"/>
                <a:cs typeface="Times New Roman"/>
              </a:rPr>
              <a:t>10, 2004, </a:t>
            </a:r>
            <a:r>
              <a:rPr lang="en-US" sz="2000" b="0" dirty="0" err="1">
                <a:latin typeface="Times New Roman"/>
                <a:cs typeface="Times New Roman"/>
              </a:rPr>
              <a:t>Kakrapar</a:t>
            </a:r>
            <a:r>
              <a:rPr lang="en-US" sz="2000" b="0" dirty="0">
                <a:latin typeface="Times New Roman"/>
                <a:cs typeface="Times New Roman"/>
              </a:rPr>
              <a:t> Atomic Power Station Unit 1 (KAPS-1) in Gujarat, </a:t>
            </a:r>
            <a:r>
              <a:rPr lang="en-US" sz="2000" b="0" dirty="0" smtClean="0">
                <a:latin typeface="Times New Roman"/>
                <a:cs typeface="Times New Roman"/>
              </a:rPr>
              <a:t>India</a:t>
            </a:r>
          </a:p>
          <a:p>
            <a:pPr marL="285750" indent="-285750">
              <a:buFont typeface="Arial"/>
              <a:buChar char="•"/>
            </a:pPr>
            <a:r>
              <a:rPr lang="en-US" sz="2000" b="0" dirty="0" smtClean="0">
                <a:latin typeface="Times New Roman"/>
                <a:cs typeface="Times New Roman"/>
              </a:rPr>
              <a:t>An incapacitation </a:t>
            </a:r>
            <a:r>
              <a:rPr lang="en-US" sz="2000" b="0" dirty="0">
                <a:latin typeface="Times New Roman"/>
                <a:cs typeface="Times New Roman"/>
              </a:rPr>
              <a:t>of reactor regulating system, </a:t>
            </a:r>
            <a:r>
              <a:rPr lang="en-US" sz="2000" b="0" dirty="0" smtClean="0">
                <a:latin typeface="Times New Roman"/>
                <a:cs typeface="Times New Roman"/>
              </a:rPr>
              <a:t>led to </a:t>
            </a:r>
            <a:r>
              <a:rPr lang="en-US" sz="2000" b="0" dirty="0">
                <a:latin typeface="Times New Roman"/>
                <a:cs typeface="Times New Roman"/>
              </a:rPr>
              <a:t>an unintended rise in reactor power from 73</a:t>
            </a:r>
            <a:r>
              <a:rPr lang="en-US" sz="2000" b="0" dirty="0" smtClean="0">
                <a:latin typeface="Times New Roman"/>
                <a:cs typeface="Times New Roman"/>
              </a:rPr>
              <a:t>% to ≈100</a:t>
            </a:r>
            <a:r>
              <a:rPr lang="en-US" sz="2000" b="0" dirty="0">
                <a:latin typeface="Times New Roman"/>
                <a:cs typeface="Times New Roman"/>
              </a:rPr>
              <a:t>% full power. </a:t>
            </a:r>
            <a:endParaRPr lang="en-US" sz="2000" b="0" dirty="0" smtClean="0">
              <a:latin typeface="Times New Roman"/>
              <a:cs typeface="Times New Roman"/>
            </a:endParaRPr>
          </a:p>
          <a:p>
            <a:pPr marL="285750" indent="-285750">
              <a:buFont typeface="Arial"/>
              <a:buChar char="•"/>
            </a:pPr>
            <a:r>
              <a:rPr lang="en-US" sz="2000" b="0" dirty="0" smtClean="0">
                <a:latin typeface="Times New Roman"/>
                <a:cs typeface="Times New Roman"/>
              </a:rPr>
              <a:t>The </a:t>
            </a:r>
            <a:r>
              <a:rPr lang="en-US" sz="2000" b="0" dirty="0">
                <a:latin typeface="Times New Roman"/>
                <a:cs typeface="Times New Roman"/>
              </a:rPr>
              <a:t>slow rise overpower transient could not be explained by the Design </a:t>
            </a:r>
            <a:r>
              <a:rPr lang="en-US" sz="2000" b="0" dirty="0" smtClean="0">
                <a:latin typeface="Times New Roman"/>
                <a:cs typeface="Times New Roman"/>
              </a:rPr>
              <a:t>Manual (DM)</a:t>
            </a:r>
          </a:p>
          <a:p>
            <a:pPr marL="285750" indent="-285750">
              <a:buFont typeface="Arial"/>
              <a:buChar char="•"/>
            </a:pPr>
            <a:r>
              <a:rPr lang="en-US" sz="2000" b="0" dirty="0" smtClean="0">
                <a:latin typeface="Times New Roman"/>
                <a:cs typeface="Times New Roman"/>
              </a:rPr>
              <a:t>The DM was </a:t>
            </a:r>
            <a:r>
              <a:rPr lang="en-US" sz="2000" b="0" dirty="0">
                <a:latin typeface="Times New Roman"/>
                <a:cs typeface="Times New Roman"/>
              </a:rPr>
              <a:t>based on the 27 group </a:t>
            </a:r>
            <a:r>
              <a:rPr lang="en-US" sz="2000" b="0" dirty="0" smtClean="0">
                <a:latin typeface="Times New Roman"/>
                <a:cs typeface="Times New Roman"/>
              </a:rPr>
              <a:t>WIMS1971 </a:t>
            </a:r>
            <a:r>
              <a:rPr lang="en-US" sz="2000" b="0" dirty="0">
                <a:latin typeface="Times New Roman"/>
                <a:cs typeface="Times New Roman"/>
              </a:rPr>
              <a:t>(</a:t>
            </a:r>
            <a:r>
              <a:rPr lang="en-US" sz="2000" b="0" dirty="0" err="1">
                <a:latin typeface="Times New Roman"/>
                <a:cs typeface="Times New Roman"/>
              </a:rPr>
              <a:t>Winfrith</a:t>
            </a:r>
            <a:r>
              <a:rPr lang="en-US" sz="2000" b="0" dirty="0">
                <a:latin typeface="Times New Roman"/>
                <a:cs typeface="Times New Roman"/>
              </a:rPr>
              <a:t> Improved Multi-group Scheme) </a:t>
            </a:r>
            <a:r>
              <a:rPr lang="en-US" sz="2000" b="0" dirty="0" smtClean="0">
                <a:latin typeface="Times New Roman"/>
                <a:cs typeface="Times New Roman"/>
              </a:rPr>
              <a:t>library</a:t>
            </a:r>
            <a:r>
              <a:rPr lang="en-US" sz="2000" b="0" dirty="0">
                <a:latin typeface="Times New Roman"/>
                <a:cs typeface="Times New Roman"/>
              </a:rPr>
              <a:t>. </a:t>
            </a:r>
            <a:endParaRPr lang="en-US" sz="2000" b="0" dirty="0" smtClean="0">
              <a:latin typeface="Times New Roman"/>
              <a:cs typeface="Times New Roman"/>
            </a:endParaRPr>
          </a:p>
          <a:p>
            <a:pPr marL="285750" indent="-285750">
              <a:buFont typeface="Arial"/>
              <a:buChar char="•"/>
            </a:pPr>
            <a:r>
              <a:rPr lang="en-US" sz="2000" b="0" dirty="0" smtClean="0">
                <a:latin typeface="Times New Roman"/>
                <a:cs typeface="Times New Roman"/>
              </a:rPr>
              <a:t>The </a:t>
            </a:r>
            <a:r>
              <a:rPr lang="en-US" sz="2000" b="0" dirty="0">
                <a:latin typeface="Times New Roman"/>
                <a:cs typeface="Times New Roman"/>
              </a:rPr>
              <a:t>Indian Atomic Energy Regulatory Board shut down KAPS until incident was understood.  </a:t>
            </a:r>
            <a:r>
              <a:rPr lang="en-US" sz="2000" b="0" dirty="0" smtClean="0">
                <a:latin typeface="Times New Roman"/>
                <a:cs typeface="Times New Roman"/>
              </a:rPr>
              <a:t>The </a:t>
            </a:r>
            <a:r>
              <a:rPr lang="en-US" sz="2000" b="0" dirty="0">
                <a:latin typeface="Times New Roman"/>
                <a:cs typeface="Times New Roman"/>
              </a:rPr>
              <a:t>2005 release of the WIMS nuclear library provided an explanation and brought the plant back into operation (S. </a:t>
            </a:r>
            <a:r>
              <a:rPr lang="en-US" sz="2000" b="0" dirty="0" err="1">
                <a:latin typeface="Times New Roman"/>
                <a:cs typeface="Times New Roman"/>
              </a:rPr>
              <a:t>Ganesan</a:t>
            </a:r>
            <a:r>
              <a:rPr lang="en-US" sz="2000" b="0" dirty="0">
                <a:latin typeface="Times New Roman"/>
                <a:cs typeface="Times New Roman"/>
              </a:rPr>
              <a:t>, 2005).</a:t>
            </a:r>
          </a:p>
          <a:p>
            <a:pPr marL="285750" indent="-285750">
              <a:buFont typeface="Arial"/>
              <a:buChar char="•"/>
            </a:pPr>
            <a:endParaRPr lang="en-US" sz="2000" b="0" dirty="0">
              <a:latin typeface="Times New Roman"/>
              <a:cs typeface="Times New Roman"/>
            </a:endParaRPr>
          </a:p>
        </p:txBody>
      </p:sp>
      <p:pic>
        <p:nvPicPr>
          <p:cNvPr id="10" name="Picture 9"/>
          <p:cNvPicPr/>
          <p:nvPr/>
        </p:nvPicPr>
        <p:blipFill>
          <a:blip r:embed="rId2">
            <a:extLst>
              <a:ext uri="{28A0092B-C50C-407E-A947-70E740481C1C}">
                <a14:useLocalDpi xmlns:a14="http://schemas.microsoft.com/office/drawing/2010/main"/>
              </a:ext>
            </a:extLst>
          </a:blip>
          <a:srcRect/>
          <a:stretch>
            <a:fillRect/>
          </a:stretch>
        </p:blipFill>
        <p:spPr bwMode="auto">
          <a:xfrm>
            <a:off x="5648476" y="1308115"/>
            <a:ext cx="3307625" cy="1776171"/>
          </a:xfrm>
          <a:prstGeom prst="rect">
            <a:avLst/>
          </a:prstGeom>
          <a:noFill/>
          <a:ln>
            <a:noFill/>
          </a:ln>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61125" y="4327072"/>
            <a:ext cx="3265162" cy="127302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48475" y="3250595"/>
            <a:ext cx="3314985" cy="1055309"/>
          </a:xfrm>
          <a:prstGeom prst="rect">
            <a:avLst/>
          </a:prstGeom>
        </p:spPr>
      </p:pic>
    </p:spTree>
    <p:extLst>
      <p:ext uri="{BB962C8B-B14F-4D97-AF65-F5344CB8AC3E}">
        <p14:creationId xmlns:p14="http://schemas.microsoft.com/office/powerpoint/2010/main" val="496571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113" y="1320094"/>
            <a:ext cx="4487332" cy="3661128"/>
          </a:xfrm>
        </p:spPr>
        <p:txBody>
          <a:bodyPr/>
          <a:lstStyle/>
          <a:p>
            <a:r>
              <a:rPr lang="en-US" sz="2000" dirty="0" smtClean="0">
                <a:latin typeface="Times New Roman"/>
                <a:cs typeface="Times New Roman"/>
              </a:rPr>
              <a:t>If you don’t have data, you get to make it up</a:t>
            </a:r>
          </a:p>
          <a:p>
            <a:r>
              <a:rPr lang="en-US" sz="2000" dirty="0" smtClean="0">
                <a:latin typeface="Times New Roman"/>
                <a:cs typeface="Times New Roman"/>
              </a:rPr>
              <a:t>If you have one data set, it must be correct</a:t>
            </a:r>
          </a:p>
          <a:p>
            <a:r>
              <a:rPr lang="en-US" sz="2000" dirty="0" smtClean="0">
                <a:latin typeface="Times New Roman"/>
                <a:cs typeface="Times New Roman"/>
              </a:rPr>
              <a:t>If you have two data sets, they are both wrong</a:t>
            </a:r>
          </a:p>
          <a:p>
            <a:pPr lvl="1"/>
            <a:r>
              <a:rPr lang="en-US" sz="1800" i="1" dirty="0" smtClean="0">
                <a:latin typeface="Times New Roman"/>
                <a:cs typeface="Times New Roman"/>
              </a:rPr>
              <a:t>And everyone is just going to pick their favorite</a:t>
            </a:r>
          </a:p>
          <a:p>
            <a:r>
              <a:rPr lang="en-US" sz="2000" dirty="0" smtClean="0">
                <a:latin typeface="Times New Roman"/>
                <a:cs typeface="Times New Roman"/>
              </a:rPr>
              <a:t>When you have many data sets, you get to make it up again</a:t>
            </a:r>
          </a:p>
        </p:txBody>
      </p:sp>
      <p:sp>
        <p:nvSpPr>
          <p:cNvPr id="3" name="Title 2"/>
          <p:cNvSpPr>
            <a:spLocks noGrp="1"/>
          </p:cNvSpPr>
          <p:nvPr>
            <p:ph type="title"/>
          </p:nvPr>
        </p:nvSpPr>
        <p:spPr/>
        <p:txBody>
          <a:bodyPr/>
          <a:lstStyle/>
          <a:p>
            <a:r>
              <a:rPr lang="en-US" dirty="0" smtClean="0">
                <a:solidFill>
                  <a:schemeClr val="tx1"/>
                </a:solidFill>
                <a:latin typeface="Times New Roman"/>
                <a:cs typeface="Times New Roman"/>
              </a:rPr>
              <a:t>Morgan White (LANL) eloquently described the </a:t>
            </a:r>
            <a:r>
              <a:rPr lang="en-US" dirty="0">
                <a:solidFill>
                  <a:schemeClr val="tx1"/>
                </a:solidFill>
                <a:latin typeface="Times New Roman"/>
                <a:cs typeface="Times New Roman"/>
              </a:rPr>
              <a:t>dangers of </a:t>
            </a:r>
            <a:r>
              <a:rPr lang="en-US" dirty="0" smtClean="0">
                <a:solidFill>
                  <a:schemeClr val="tx1"/>
                </a:solidFill>
                <a:latin typeface="Times New Roman"/>
                <a:cs typeface="Times New Roman"/>
              </a:rPr>
              <a:t>experiment - “The </a:t>
            </a:r>
            <a:r>
              <a:rPr lang="en-US" dirty="0">
                <a:solidFill>
                  <a:schemeClr val="tx1"/>
                </a:solidFill>
                <a:latin typeface="Times New Roman"/>
                <a:cs typeface="Times New Roman"/>
              </a:rPr>
              <a:t>Data </a:t>
            </a:r>
            <a:r>
              <a:rPr lang="en-US" dirty="0" smtClean="0">
                <a:solidFill>
                  <a:schemeClr val="tx1"/>
                </a:solidFill>
                <a:latin typeface="Times New Roman"/>
                <a:cs typeface="Times New Roman"/>
              </a:rPr>
              <a:t>Dilemma”</a:t>
            </a:r>
            <a:endParaRPr lang="en-US" dirty="0">
              <a:solidFill>
                <a:schemeClr val="tx1"/>
              </a:solidFill>
              <a:latin typeface="Times New Roman"/>
              <a:cs typeface="Times New Roman"/>
            </a:endParaRPr>
          </a:p>
        </p:txBody>
      </p:sp>
      <p:sp>
        <p:nvSpPr>
          <p:cNvPr id="4" name="Rectangle 3"/>
          <p:cNvSpPr/>
          <p:nvPr/>
        </p:nvSpPr>
        <p:spPr>
          <a:xfrm>
            <a:off x="279400" y="4917967"/>
            <a:ext cx="8610600" cy="707886"/>
          </a:xfrm>
          <a:prstGeom prst="rect">
            <a:avLst/>
          </a:prstGeom>
          <a:solidFill>
            <a:srgbClr val="FFFF00"/>
          </a:solidFill>
          <a:ln>
            <a:solidFill>
              <a:schemeClr val="tx1"/>
            </a:solidFill>
          </a:ln>
        </p:spPr>
        <p:txBody>
          <a:bodyPr wrap="square">
            <a:spAutoFit/>
          </a:bodyPr>
          <a:lstStyle/>
          <a:p>
            <a:pPr algn="ctr">
              <a:buNone/>
            </a:pPr>
            <a:r>
              <a:rPr lang="en-US" sz="2000" b="1" dirty="0" smtClean="0">
                <a:latin typeface="Times New Roman"/>
                <a:cs typeface="Times New Roman"/>
              </a:rPr>
              <a:t>It’s not </a:t>
            </a:r>
            <a:r>
              <a:rPr lang="en-US" sz="2000" b="1" dirty="0">
                <a:latin typeface="Times New Roman"/>
                <a:cs typeface="Times New Roman"/>
              </a:rPr>
              <a:t>enough to make the most accurate </a:t>
            </a:r>
            <a:r>
              <a:rPr lang="en-US" sz="2000" b="1" dirty="0" smtClean="0">
                <a:latin typeface="Times New Roman"/>
                <a:cs typeface="Times New Roman"/>
              </a:rPr>
              <a:t>measurement since </a:t>
            </a:r>
            <a:r>
              <a:rPr lang="en-US" sz="2000" dirty="0">
                <a:latin typeface="Times New Roman"/>
                <a:cs typeface="Times New Roman"/>
              </a:rPr>
              <a:t>i</a:t>
            </a:r>
            <a:r>
              <a:rPr lang="en-US" sz="2000" b="1" dirty="0" smtClean="0">
                <a:latin typeface="Times New Roman"/>
                <a:cs typeface="Times New Roman"/>
              </a:rPr>
              <a:t>t </a:t>
            </a:r>
            <a:r>
              <a:rPr lang="en-US" sz="2000" b="1" dirty="0">
                <a:latin typeface="Times New Roman"/>
                <a:cs typeface="Times New Roman"/>
              </a:rPr>
              <a:t>will </a:t>
            </a:r>
            <a:r>
              <a:rPr lang="en-US" sz="2000" b="1" dirty="0" smtClean="0">
                <a:latin typeface="Times New Roman"/>
                <a:cs typeface="Times New Roman"/>
              </a:rPr>
              <a:t>be </a:t>
            </a:r>
            <a:r>
              <a:rPr lang="en-US" sz="2000" b="1" dirty="0">
                <a:latin typeface="Times New Roman"/>
                <a:cs typeface="Times New Roman"/>
              </a:rPr>
              <a:t>viewed within </a:t>
            </a:r>
            <a:r>
              <a:rPr lang="en-US" sz="2000" b="1" dirty="0" smtClean="0">
                <a:latin typeface="Times New Roman"/>
                <a:cs typeface="Times New Roman"/>
              </a:rPr>
              <a:t>the historical context</a:t>
            </a:r>
            <a:endParaRPr lang="en-US" sz="2000" b="1" dirty="0">
              <a:latin typeface="Times New Roman"/>
              <a:cs typeface="Times New Roman"/>
            </a:endParaRPr>
          </a:p>
        </p:txBody>
      </p:sp>
      <p:pic>
        <p:nvPicPr>
          <p:cNvPr id="5" name="Picture 4"/>
          <p:cNvPicPr>
            <a:picLocks noChangeAspect="1"/>
          </p:cNvPicPr>
          <p:nvPr/>
        </p:nvPicPr>
        <p:blipFill>
          <a:blip r:embed="rId2"/>
          <a:stretch>
            <a:fillRect/>
          </a:stretch>
        </p:blipFill>
        <p:spPr>
          <a:xfrm>
            <a:off x="4937088" y="1185335"/>
            <a:ext cx="4079912" cy="3584222"/>
          </a:xfrm>
          <a:prstGeom prst="rect">
            <a:avLst/>
          </a:prstGeom>
        </p:spPr>
      </p:pic>
      <p:sp>
        <p:nvSpPr>
          <p:cNvPr id="6" name="TextBox 5"/>
          <p:cNvSpPr txBox="1"/>
          <p:nvPr/>
        </p:nvSpPr>
        <p:spPr>
          <a:xfrm>
            <a:off x="6827539" y="1555045"/>
            <a:ext cx="1828097" cy="523220"/>
          </a:xfrm>
          <a:prstGeom prst="rect">
            <a:avLst/>
          </a:prstGeom>
          <a:noFill/>
        </p:spPr>
        <p:txBody>
          <a:bodyPr wrap="square" rtlCol="0">
            <a:spAutoFit/>
          </a:bodyPr>
          <a:lstStyle/>
          <a:p>
            <a:pPr algn="ctr">
              <a:buNone/>
            </a:pPr>
            <a:r>
              <a:rPr lang="en-US" dirty="0" smtClean="0">
                <a:latin typeface="Times New Roman"/>
                <a:cs typeface="Times New Roman"/>
              </a:rPr>
              <a:t>3% error followed by 3-sigma shift</a:t>
            </a:r>
            <a:endParaRPr lang="en-US" dirty="0">
              <a:latin typeface="Times New Roman"/>
              <a:cs typeface="Times New Roman"/>
            </a:endParaRPr>
          </a:p>
        </p:txBody>
      </p:sp>
      <p:sp>
        <p:nvSpPr>
          <p:cNvPr id="7" name="TextBox 6"/>
          <p:cNvSpPr txBox="1"/>
          <p:nvPr/>
        </p:nvSpPr>
        <p:spPr>
          <a:xfrm>
            <a:off x="7210778" y="2638735"/>
            <a:ext cx="1707444" cy="523220"/>
          </a:xfrm>
          <a:prstGeom prst="rect">
            <a:avLst/>
          </a:prstGeom>
          <a:noFill/>
        </p:spPr>
        <p:txBody>
          <a:bodyPr wrap="square" rtlCol="0">
            <a:spAutoFit/>
          </a:bodyPr>
          <a:lstStyle/>
          <a:p>
            <a:pPr algn="ctr">
              <a:buNone/>
            </a:pPr>
            <a:r>
              <a:rPr lang="en-US" dirty="0">
                <a:latin typeface="Times New Roman"/>
                <a:cs typeface="Times New Roman"/>
              </a:rPr>
              <a:t>1</a:t>
            </a:r>
            <a:r>
              <a:rPr lang="en-US" dirty="0" smtClean="0">
                <a:latin typeface="Times New Roman"/>
                <a:cs typeface="Times New Roman"/>
              </a:rPr>
              <a:t>% error followed by 3-sigma shift</a:t>
            </a:r>
            <a:endParaRPr lang="en-US" dirty="0">
              <a:latin typeface="Times New Roman"/>
              <a:cs typeface="Times New Roman"/>
            </a:endParaRPr>
          </a:p>
        </p:txBody>
      </p:sp>
      <p:cxnSp>
        <p:nvCxnSpPr>
          <p:cNvPr id="8" name="Straight Arrow Connector 7"/>
          <p:cNvCxnSpPr/>
          <p:nvPr/>
        </p:nvCxnSpPr>
        <p:spPr>
          <a:xfrm flipH="1">
            <a:off x="6318837" y="2099734"/>
            <a:ext cx="838200" cy="228600"/>
          </a:xfrm>
          <a:prstGeom prst="straightConnector1">
            <a:avLst/>
          </a:prstGeom>
          <a:ln>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6776037" y="2099734"/>
            <a:ext cx="381000" cy="1447800"/>
          </a:xfrm>
          <a:prstGeom prst="straightConnector1">
            <a:avLst/>
          </a:prstGeom>
          <a:ln>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134459" y="3256845"/>
            <a:ext cx="838200" cy="228600"/>
          </a:xfrm>
          <a:prstGeom prst="straightConnector1">
            <a:avLst/>
          </a:prstGeom>
          <a:ln>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7820259" y="3256845"/>
            <a:ext cx="152400" cy="609600"/>
          </a:xfrm>
          <a:prstGeom prst="straightConnector1">
            <a:avLst/>
          </a:prstGeom>
          <a:ln>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636889" y="5757149"/>
            <a:ext cx="6038144" cy="400110"/>
          </a:xfrm>
          <a:prstGeom prst="rect">
            <a:avLst/>
          </a:prstGeom>
          <a:solidFill>
            <a:srgbClr val="FFFF00"/>
          </a:solidFill>
          <a:ln>
            <a:solidFill>
              <a:schemeClr val="tx1"/>
            </a:solidFill>
          </a:ln>
        </p:spPr>
        <p:txBody>
          <a:bodyPr wrap="square">
            <a:spAutoFit/>
          </a:bodyPr>
          <a:lstStyle/>
          <a:p>
            <a:pPr algn="ctr"/>
            <a:r>
              <a:rPr lang="en-US" sz="2000" dirty="0">
                <a:solidFill>
                  <a:srgbClr val="000000"/>
                </a:solidFill>
                <a:latin typeface="Times New Roman"/>
                <a:cs typeface="Times New Roman"/>
              </a:rPr>
              <a:t>W</a:t>
            </a:r>
            <a:r>
              <a:rPr lang="en-US" sz="2000" dirty="0" smtClean="0">
                <a:solidFill>
                  <a:srgbClr val="000000"/>
                </a:solidFill>
                <a:latin typeface="Times New Roman"/>
                <a:cs typeface="Times New Roman"/>
              </a:rPr>
              <a:t>e </a:t>
            </a:r>
            <a:r>
              <a:rPr lang="en-US" sz="2000" dirty="0">
                <a:solidFill>
                  <a:srgbClr val="000000"/>
                </a:solidFill>
                <a:latin typeface="Times New Roman"/>
                <a:cs typeface="Times New Roman"/>
              </a:rPr>
              <a:t>must understand </a:t>
            </a:r>
            <a:r>
              <a:rPr lang="en-US" sz="2000" i="1" dirty="0">
                <a:solidFill>
                  <a:srgbClr val="000000"/>
                </a:solidFill>
                <a:latin typeface="Times New Roman"/>
                <a:cs typeface="Times New Roman"/>
              </a:rPr>
              <a:t>all</a:t>
            </a:r>
            <a:r>
              <a:rPr lang="en-US" sz="2000" dirty="0">
                <a:solidFill>
                  <a:srgbClr val="000000"/>
                </a:solidFill>
                <a:latin typeface="Times New Roman"/>
                <a:cs typeface="Times New Roman"/>
              </a:rPr>
              <a:t> systematic errors.</a:t>
            </a:r>
            <a:endParaRPr lang="en-US" dirty="0"/>
          </a:p>
        </p:txBody>
      </p:sp>
      <p:sp>
        <p:nvSpPr>
          <p:cNvPr id="18" name="Rectangle 17"/>
          <p:cNvSpPr/>
          <p:nvPr/>
        </p:nvSpPr>
        <p:spPr bwMode="auto">
          <a:xfrm>
            <a:off x="7055557" y="2667000"/>
            <a:ext cx="1749776" cy="1549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
        <p:nvSpPr>
          <p:cNvPr id="19" name="Rectangle 18"/>
          <p:cNvSpPr/>
          <p:nvPr/>
        </p:nvSpPr>
        <p:spPr bwMode="auto">
          <a:xfrm>
            <a:off x="6321778" y="1577621"/>
            <a:ext cx="2353733" cy="22747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Tree>
    <p:extLst>
      <p:ext uri="{BB962C8B-B14F-4D97-AF65-F5344CB8AC3E}">
        <p14:creationId xmlns:p14="http://schemas.microsoft.com/office/powerpoint/2010/main" val="2653330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descr="Screen Shot 2014-09-30 at 9.07.56 P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686300" y="1458888"/>
            <a:ext cx="4267200" cy="3570312"/>
          </a:xfrm>
          <a:prstGeom prst="rect">
            <a:avLst/>
          </a:prstGeom>
        </p:spPr>
      </p:pic>
      <p:sp>
        <p:nvSpPr>
          <p:cNvPr id="12" name="TextBox 11"/>
          <p:cNvSpPr txBox="1"/>
          <p:nvPr/>
        </p:nvSpPr>
        <p:spPr>
          <a:xfrm>
            <a:off x="7164105" y="1450804"/>
            <a:ext cx="168779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1200"/>
              </a:spcBef>
              <a:spcAft>
                <a:spcPts val="0"/>
              </a:spcAft>
              <a:buClr>
                <a:srgbClr val="004080"/>
              </a:buClr>
              <a:buSzPct val="65000"/>
              <a:buNone/>
              <a:tabLst/>
            </a:pPr>
            <a:r>
              <a:rPr kumimoji="0" lang="en-US" sz="1200" b="1" i="0" u="none" strike="noStrike" cap="none" spc="0" normalizeH="0" baseline="0" dirty="0" smtClean="0">
                <a:ln>
                  <a:noFill/>
                </a:ln>
                <a:solidFill>
                  <a:srgbClr val="0000FF"/>
                </a:solidFill>
                <a:effectLst/>
                <a:uFillTx/>
                <a:latin typeface="Arial"/>
                <a:ea typeface="Arial"/>
                <a:cs typeface="Arial"/>
                <a:sym typeface="Arial"/>
              </a:rPr>
              <a:t>33% fissions&gt;100 </a:t>
            </a:r>
            <a:r>
              <a:rPr kumimoji="0" lang="en-US" sz="1200" b="1" i="0" u="none" strike="noStrike" cap="none" spc="0" normalizeH="0" baseline="0" dirty="0" err="1" smtClean="0">
                <a:ln>
                  <a:noFill/>
                </a:ln>
                <a:solidFill>
                  <a:srgbClr val="0000FF"/>
                </a:solidFill>
                <a:effectLst/>
                <a:uFillTx/>
                <a:latin typeface="Arial"/>
                <a:ea typeface="Arial"/>
                <a:cs typeface="Arial"/>
                <a:sym typeface="Arial"/>
              </a:rPr>
              <a:t>keV</a:t>
            </a:r>
            <a:endParaRPr kumimoji="0" lang="en-US" sz="1200" b="1" i="0" u="none" strike="noStrike" cap="none" spc="0" normalizeH="0" baseline="0" dirty="0">
              <a:ln>
                <a:noFill/>
              </a:ln>
              <a:solidFill>
                <a:srgbClr val="0000FF"/>
              </a:solidFill>
              <a:effectLst/>
              <a:uFillTx/>
              <a:latin typeface="Arial"/>
              <a:ea typeface="Arial"/>
              <a:cs typeface="Arial"/>
              <a:sym typeface="Arial"/>
            </a:endParaRPr>
          </a:p>
        </p:txBody>
      </p:sp>
      <p:sp>
        <p:nvSpPr>
          <p:cNvPr id="13" name="TextBox 12"/>
          <p:cNvSpPr txBox="1"/>
          <p:nvPr/>
        </p:nvSpPr>
        <p:spPr>
          <a:xfrm>
            <a:off x="5481345" y="1455176"/>
            <a:ext cx="168779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1200"/>
              </a:spcBef>
              <a:spcAft>
                <a:spcPts val="0"/>
              </a:spcAft>
              <a:buClr>
                <a:srgbClr val="004080"/>
              </a:buClr>
              <a:buSzPct val="65000"/>
              <a:buNone/>
              <a:tabLst/>
            </a:pPr>
            <a:r>
              <a:rPr lang="en-US" sz="1200" b="1" dirty="0" smtClean="0">
                <a:solidFill>
                  <a:srgbClr val="0000FF"/>
                </a:solidFill>
              </a:rPr>
              <a:t>80</a:t>
            </a:r>
            <a:r>
              <a:rPr kumimoji="0" lang="en-US" sz="1200" b="1" i="0" u="none" strike="noStrike" cap="none" spc="0" normalizeH="0" baseline="0" dirty="0" smtClean="0">
                <a:ln>
                  <a:noFill/>
                </a:ln>
                <a:solidFill>
                  <a:srgbClr val="0000FF"/>
                </a:solidFill>
                <a:effectLst/>
                <a:uFillTx/>
                <a:latin typeface="Arial"/>
                <a:ea typeface="Arial"/>
                <a:cs typeface="Arial"/>
                <a:sym typeface="Arial"/>
              </a:rPr>
              <a:t>% fissions&gt;100 </a:t>
            </a:r>
            <a:r>
              <a:rPr kumimoji="0" lang="en-US" sz="1200" b="1" i="0" u="none" strike="noStrike" cap="none" spc="0" normalizeH="0" baseline="0" dirty="0" err="1" smtClean="0">
                <a:ln>
                  <a:noFill/>
                </a:ln>
                <a:solidFill>
                  <a:srgbClr val="0000FF"/>
                </a:solidFill>
                <a:effectLst/>
                <a:uFillTx/>
                <a:latin typeface="Arial"/>
                <a:ea typeface="Arial"/>
                <a:cs typeface="Arial"/>
                <a:sym typeface="Arial"/>
              </a:rPr>
              <a:t>keV</a:t>
            </a:r>
            <a:endParaRPr kumimoji="0" lang="en-US" sz="1200" b="1" i="0" u="none" strike="noStrike" cap="none" spc="0" normalizeH="0" baseline="0" dirty="0">
              <a:ln>
                <a:noFill/>
              </a:ln>
              <a:solidFill>
                <a:srgbClr val="0000FF"/>
              </a:solidFill>
              <a:effectLst/>
              <a:uFillTx/>
              <a:latin typeface="Arial"/>
              <a:ea typeface="Arial"/>
              <a:cs typeface="Arial"/>
              <a:sym typeface="Arial"/>
            </a:endParaRPr>
          </a:p>
        </p:txBody>
      </p:sp>
      <p:sp>
        <p:nvSpPr>
          <p:cNvPr id="2" name="Title 1"/>
          <p:cNvSpPr>
            <a:spLocks noGrp="1"/>
          </p:cNvSpPr>
          <p:nvPr>
            <p:ph type="title"/>
          </p:nvPr>
        </p:nvSpPr>
        <p:spPr>
          <a:xfrm>
            <a:off x="362858" y="0"/>
            <a:ext cx="8418285" cy="962025"/>
          </a:xfrm>
        </p:spPr>
        <p:txBody>
          <a:bodyPr/>
          <a:lstStyle/>
          <a:p>
            <a:r>
              <a:rPr lang="en-US" dirty="0" smtClean="0">
                <a:solidFill>
                  <a:schemeClr val="tx1"/>
                </a:solidFill>
                <a:latin typeface="Times New Roman"/>
                <a:cs typeface="Times New Roman"/>
              </a:rPr>
              <a:t>Specific example: </a:t>
            </a:r>
            <a:r>
              <a:rPr lang="en-US" dirty="0">
                <a:solidFill>
                  <a:schemeClr val="tx1"/>
                </a:solidFill>
                <a:latin typeface="Times New Roman"/>
                <a:cs typeface="Times New Roman"/>
              </a:rPr>
              <a:t>A</a:t>
            </a:r>
            <a:r>
              <a:rPr lang="en-US" dirty="0" smtClean="0">
                <a:solidFill>
                  <a:schemeClr val="tx1"/>
                </a:solidFill>
                <a:latin typeface="Times New Roman"/>
                <a:cs typeface="Times New Roman"/>
              </a:rPr>
              <a:t>ctinide </a:t>
            </a:r>
            <a:r>
              <a:rPr lang="en-US" dirty="0">
                <a:solidFill>
                  <a:schemeClr val="tx1"/>
                </a:solidFill>
                <a:latin typeface="Times New Roman"/>
                <a:cs typeface="Times New Roman"/>
              </a:rPr>
              <a:t>data deficiencies </a:t>
            </a:r>
            <a:r>
              <a:rPr lang="en-US" dirty="0" smtClean="0">
                <a:solidFill>
                  <a:schemeClr val="tx1"/>
                </a:solidFill>
                <a:latin typeface="Times New Roman"/>
                <a:cs typeface="Times New Roman"/>
              </a:rPr>
              <a:t>are bigger at intermediate (1-500 keV) rather than thermal or fast </a:t>
            </a:r>
            <a:r>
              <a:rPr lang="en-US" i="1" dirty="0" smtClean="0">
                <a:solidFill>
                  <a:schemeClr val="tx1"/>
                </a:solidFill>
                <a:latin typeface="Times New Roman"/>
                <a:cs typeface="Times New Roman"/>
              </a:rPr>
              <a:t>E</a:t>
            </a:r>
            <a:r>
              <a:rPr lang="en-US" i="1" baseline="-25000" dirty="0" smtClean="0">
                <a:solidFill>
                  <a:schemeClr val="tx1"/>
                </a:solidFill>
                <a:latin typeface="Times New Roman"/>
                <a:cs typeface="Times New Roman"/>
              </a:rPr>
              <a:t>n</a:t>
            </a:r>
            <a:endParaRPr lang="en-US" i="1" dirty="0">
              <a:solidFill>
                <a:schemeClr val="tx1"/>
              </a:solidFill>
              <a:latin typeface="Times New Roman"/>
              <a:cs typeface="Times New Roman"/>
            </a:endParaRPr>
          </a:p>
        </p:txBody>
      </p:sp>
      <p:sp>
        <p:nvSpPr>
          <p:cNvPr id="76" name="Shape 76"/>
          <p:cNvSpPr/>
          <p:nvPr/>
        </p:nvSpPr>
        <p:spPr>
          <a:xfrm>
            <a:off x="161377" y="1322603"/>
            <a:ext cx="4503573" cy="230832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342900" lvl="0" indent="-342900">
              <a:buChar char="◆"/>
              <a:defRPr sz="1800"/>
            </a:pPr>
            <a:r>
              <a:rPr lang="en-US" dirty="0" smtClean="0">
                <a:latin typeface="Times New Roman"/>
                <a:cs typeface="Times New Roman"/>
              </a:rPr>
              <a:t>They involve more scattering, a more complex transport, and are more sensitive to inelastic, elastic, reactions</a:t>
            </a:r>
          </a:p>
          <a:p>
            <a:pPr marL="342900" lvl="0" indent="-342900">
              <a:buChar char="◆"/>
              <a:defRPr sz="1800"/>
            </a:pPr>
            <a:r>
              <a:rPr lang="en-US" dirty="0" smtClean="0">
                <a:latin typeface="Times New Roman"/>
                <a:cs typeface="Times New Roman"/>
              </a:rPr>
              <a:t>Neutron-incident reactions in the 1-500 </a:t>
            </a:r>
            <a:r>
              <a:rPr lang="en-US" dirty="0" err="1" smtClean="0">
                <a:latin typeface="Times New Roman"/>
                <a:cs typeface="Times New Roman"/>
              </a:rPr>
              <a:t>keV</a:t>
            </a:r>
            <a:r>
              <a:rPr lang="en-US" dirty="0" smtClean="0">
                <a:latin typeface="Times New Roman"/>
                <a:cs typeface="Times New Roman"/>
              </a:rPr>
              <a:t> region are often less well understood,  </a:t>
            </a:r>
            <a:r>
              <a:rPr lang="en-US" i="1" dirty="0" smtClean="0">
                <a:latin typeface="Times New Roman"/>
                <a:cs typeface="Times New Roman"/>
              </a:rPr>
              <a:t>e.g</a:t>
            </a:r>
            <a:r>
              <a:rPr lang="en-US" dirty="0" smtClean="0">
                <a:latin typeface="Times New Roman"/>
                <a:cs typeface="Times New Roman"/>
              </a:rPr>
              <a:t>. actinide </a:t>
            </a:r>
            <a:r>
              <a:rPr lang="en-US" i="1" u="sng" dirty="0" smtClean="0">
                <a:solidFill>
                  <a:srgbClr val="FF0000"/>
                </a:solidFill>
                <a:latin typeface="Times New Roman"/>
                <a:cs typeface="Times New Roman"/>
              </a:rPr>
              <a:t>capture, inelastic scattering</a:t>
            </a:r>
          </a:p>
          <a:p>
            <a:pPr marL="342900" lvl="0" indent="-342900">
              <a:buChar char="◆"/>
              <a:defRPr sz="1800"/>
            </a:pPr>
            <a:r>
              <a:rPr lang="en-US" dirty="0" smtClean="0">
                <a:latin typeface="Times New Roman"/>
                <a:cs typeface="Times New Roman"/>
              </a:rPr>
              <a:t>Reaction rates (fission, n2n, …) modeled more poorly here too</a:t>
            </a:r>
          </a:p>
        </p:txBody>
      </p:sp>
      <p:graphicFrame>
        <p:nvGraphicFramePr>
          <p:cNvPr id="5" name="Table 4"/>
          <p:cNvGraphicFramePr>
            <a:graphicFrameLocks noGrp="1"/>
          </p:cNvGraphicFramePr>
          <p:nvPr>
            <p:extLst>
              <p:ext uri="{D42A27DB-BD31-4B8C-83A1-F6EECF244321}">
                <p14:modId xmlns:p14="http://schemas.microsoft.com/office/powerpoint/2010/main" val="3598326690"/>
              </p:ext>
            </p:extLst>
          </p:nvPr>
        </p:nvGraphicFramePr>
        <p:xfrm>
          <a:off x="457200" y="4305300"/>
          <a:ext cx="4089400" cy="1828800"/>
        </p:xfrm>
        <a:graphic>
          <a:graphicData uri="http://schemas.openxmlformats.org/drawingml/2006/table">
            <a:tbl>
              <a:tblPr firstRow="1" bandRow="1">
                <a:tableStyleId>{5C22544A-7EE6-4342-B048-85BDC9FD1C3A}</a:tableStyleId>
              </a:tblPr>
              <a:tblGrid>
                <a:gridCol w="1181100"/>
                <a:gridCol w="1422400"/>
                <a:gridCol w="1485900"/>
              </a:tblGrid>
              <a:tr h="340360">
                <a:tc>
                  <a:txBody>
                    <a:bodyPr/>
                    <a:lstStyle/>
                    <a:p>
                      <a:r>
                        <a:rPr lang="en-US" dirty="0" smtClean="0">
                          <a:solidFill>
                            <a:srgbClr val="000000"/>
                          </a:solidFill>
                          <a:latin typeface="Times New Roman"/>
                          <a:cs typeface="Times New Roman"/>
                        </a:rPr>
                        <a:t>Reaction</a:t>
                      </a:r>
                      <a:endParaRPr lang="en-US" dirty="0">
                        <a:solidFill>
                          <a:srgbClr val="000000"/>
                        </a:solidFill>
                        <a:latin typeface="Times New Roman"/>
                        <a:cs typeface="Times New Roman"/>
                      </a:endParaRPr>
                    </a:p>
                  </a:txBody>
                  <a:tcPr/>
                </a:tc>
                <a:tc>
                  <a:txBody>
                    <a:bodyPr/>
                    <a:lstStyle/>
                    <a:p>
                      <a:r>
                        <a:rPr lang="en-US" dirty="0" smtClean="0">
                          <a:solidFill>
                            <a:srgbClr val="000000"/>
                          </a:solidFill>
                          <a:latin typeface="Times New Roman"/>
                          <a:cs typeface="Times New Roman"/>
                        </a:rPr>
                        <a:t>“Pure” Fast</a:t>
                      </a:r>
                      <a:endParaRPr lang="en-US" dirty="0">
                        <a:solidFill>
                          <a:srgbClr val="000000"/>
                        </a:solidFill>
                        <a:latin typeface="Times New Roman"/>
                        <a:cs typeface="Times New Roman"/>
                      </a:endParaRPr>
                    </a:p>
                  </a:txBody>
                  <a:tcPr/>
                </a:tc>
                <a:tc>
                  <a:txBody>
                    <a:bodyPr/>
                    <a:lstStyle/>
                    <a:p>
                      <a:r>
                        <a:rPr lang="en-US" dirty="0" smtClean="0">
                          <a:solidFill>
                            <a:srgbClr val="000000"/>
                          </a:solidFill>
                          <a:latin typeface="Times New Roman"/>
                          <a:cs typeface="Times New Roman"/>
                        </a:rPr>
                        <a:t>Intermediate</a:t>
                      </a:r>
                      <a:endParaRPr lang="en-US" dirty="0">
                        <a:solidFill>
                          <a:srgbClr val="000000"/>
                        </a:solidFill>
                        <a:latin typeface="Times New Roman"/>
                        <a:cs typeface="Times New Roman"/>
                      </a:endParaRPr>
                    </a:p>
                  </a:txBody>
                  <a:tcPr/>
                </a:tc>
              </a:tr>
              <a:tr h="340360">
                <a:tc>
                  <a:txBody>
                    <a:bodyPr/>
                    <a:lstStyle/>
                    <a:p>
                      <a:r>
                        <a:rPr lang="en-US" baseline="30000" dirty="0" smtClean="0">
                          <a:solidFill>
                            <a:srgbClr val="000000"/>
                          </a:solidFill>
                          <a:latin typeface="Times New Roman"/>
                          <a:cs typeface="Times New Roman"/>
                        </a:rPr>
                        <a:t>238</a:t>
                      </a:r>
                      <a:r>
                        <a:rPr lang="en-US" baseline="0" dirty="0" smtClean="0">
                          <a:solidFill>
                            <a:srgbClr val="000000"/>
                          </a:solidFill>
                          <a:latin typeface="Times New Roman"/>
                          <a:cs typeface="Times New Roman"/>
                        </a:rPr>
                        <a:t>U(n,f)</a:t>
                      </a:r>
                      <a:endParaRPr lang="en-US" baseline="30000" dirty="0">
                        <a:solidFill>
                          <a:srgbClr val="000000"/>
                        </a:solidFill>
                        <a:latin typeface="Times New Roman"/>
                        <a:cs typeface="Times New Roman"/>
                      </a:endParaRPr>
                    </a:p>
                  </a:txBody>
                  <a:tcPr/>
                </a:tc>
                <a:tc>
                  <a:txBody>
                    <a:bodyPr/>
                    <a:lstStyle/>
                    <a:p>
                      <a:r>
                        <a:rPr lang="en-US" dirty="0" smtClean="0">
                          <a:solidFill>
                            <a:srgbClr val="000000"/>
                          </a:solidFill>
                          <a:latin typeface="Times New Roman"/>
                          <a:cs typeface="Times New Roman"/>
                        </a:rPr>
                        <a:t>1.030(51)</a:t>
                      </a:r>
                      <a:endParaRPr lang="en-US" dirty="0">
                        <a:solidFill>
                          <a:srgbClr val="000000"/>
                        </a:solidFill>
                        <a:latin typeface="Times New Roman"/>
                        <a:cs typeface="Times New Roman"/>
                      </a:endParaRPr>
                    </a:p>
                  </a:txBody>
                  <a:tcPr/>
                </a:tc>
                <a:tc>
                  <a:txBody>
                    <a:bodyPr/>
                    <a:lstStyle/>
                    <a:p>
                      <a:r>
                        <a:rPr lang="en-US" dirty="0" smtClean="0">
                          <a:solidFill>
                            <a:srgbClr val="000000"/>
                          </a:solidFill>
                          <a:latin typeface="Times New Roman"/>
                          <a:cs typeface="Times New Roman"/>
                        </a:rPr>
                        <a:t>0.832(42)</a:t>
                      </a:r>
                      <a:endParaRPr lang="en-US" dirty="0">
                        <a:solidFill>
                          <a:srgbClr val="000000"/>
                        </a:solidFill>
                        <a:latin typeface="Times New Roman"/>
                        <a:cs typeface="Times New Roman"/>
                      </a:endParaRPr>
                    </a:p>
                  </a:txBody>
                  <a:tcPr/>
                </a:tc>
              </a:tr>
              <a:tr h="340360">
                <a:tc>
                  <a:txBody>
                    <a:bodyPr/>
                    <a:lstStyle/>
                    <a:p>
                      <a:r>
                        <a:rPr lang="en-US" baseline="30000" dirty="0" smtClean="0">
                          <a:solidFill>
                            <a:srgbClr val="000000"/>
                          </a:solidFill>
                          <a:latin typeface="Times New Roman"/>
                          <a:cs typeface="Times New Roman"/>
                        </a:rPr>
                        <a:t>239</a:t>
                      </a:r>
                      <a:r>
                        <a:rPr lang="en-US" baseline="0" dirty="0" smtClean="0">
                          <a:solidFill>
                            <a:srgbClr val="000000"/>
                          </a:solidFill>
                          <a:latin typeface="Times New Roman"/>
                          <a:cs typeface="Times New Roman"/>
                        </a:rPr>
                        <a:t>Pu(n,f)</a:t>
                      </a:r>
                      <a:endParaRPr lang="en-US" baseline="30000" dirty="0">
                        <a:solidFill>
                          <a:srgbClr val="000000"/>
                        </a:solidFill>
                        <a:latin typeface="Times New Roman"/>
                        <a:cs typeface="Times New Roman"/>
                      </a:endParaRPr>
                    </a:p>
                  </a:txBody>
                  <a:tcPr/>
                </a:tc>
                <a:tc>
                  <a:txBody>
                    <a:bodyPr/>
                    <a:lstStyle/>
                    <a:p>
                      <a:r>
                        <a:rPr lang="en-US" dirty="0" smtClean="0">
                          <a:solidFill>
                            <a:srgbClr val="000000"/>
                          </a:solidFill>
                          <a:latin typeface="Times New Roman"/>
                          <a:cs typeface="Times New Roman"/>
                        </a:rPr>
                        <a:t>1.039(52)</a:t>
                      </a:r>
                      <a:endParaRPr lang="en-US" dirty="0">
                        <a:solidFill>
                          <a:srgbClr val="000000"/>
                        </a:solidFill>
                        <a:latin typeface="Times New Roman"/>
                        <a:cs typeface="Times New Roman"/>
                      </a:endParaRPr>
                    </a:p>
                  </a:txBody>
                  <a:tcPr/>
                </a:tc>
                <a:tc>
                  <a:txBody>
                    <a:bodyPr/>
                    <a:lstStyle/>
                    <a:p>
                      <a:r>
                        <a:rPr lang="en-US" dirty="0" smtClean="0">
                          <a:solidFill>
                            <a:srgbClr val="000000"/>
                          </a:solidFill>
                          <a:latin typeface="Times New Roman"/>
                          <a:cs typeface="Times New Roman"/>
                        </a:rPr>
                        <a:t>0.985(49)</a:t>
                      </a:r>
                      <a:endParaRPr lang="en-US" dirty="0">
                        <a:solidFill>
                          <a:srgbClr val="000000"/>
                        </a:solidFill>
                        <a:latin typeface="Times New Roman"/>
                        <a:cs typeface="Times New Roman"/>
                      </a:endParaRPr>
                    </a:p>
                  </a:txBody>
                  <a:tcPr/>
                </a:tc>
              </a:tr>
              <a:tr h="340360">
                <a:tc>
                  <a:txBody>
                    <a:bodyPr/>
                    <a:lstStyle/>
                    <a:p>
                      <a:r>
                        <a:rPr lang="en-US" baseline="30000" dirty="0" smtClean="0">
                          <a:solidFill>
                            <a:srgbClr val="000000"/>
                          </a:solidFill>
                          <a:latin typeface="Times New Roman"/>
                          <a:cs typeface="Times New Roman"/>
                        </a:rPr>
                        <a:t>241</a:t>
                      </a:r>
                      <a:r>
                        <a:rPr lang="en-US" baseline="0" dirty="0" smtClean="0">
                          <a:solidFill>
                            <a:srgbClr val="000000"/>
                          </a:solidFill>
                          <a:latin typeface="Times New Roman"/>
                          <a:cs typeface="Times New Roman"/>
                        </a:rPr>
                        <a:t>Am(n,f)</a:t>
                      </a:r>
                      <a:endParaRPr lang="en-US" baseline="30000" dirty="0">
                        <a:solidFill>
                          <a:srgbClr val="000000"/>
                        </a:solidFill>
                        <a:latin typeface="Times New Roman"/>
                        <a:cs typeface="Times New Roman"/>
                      </a:endParaRPr>
                    </a:p>
                  </a:txBody>
                  <a:tcPr/>
                </a:tc>
                <a:tc>
                  <a:txBody>
                    <a:bodyPr/>
                    <a:lstStyle/>
                    <a:p>
                      <a:r>
                        <a:rPr lang="en-US" dirty="0" smtClean="0">
                          <a:solidFill>
                            <a:srgbClr val="000000"/>
                          </a:solidFill>
                          <a:latin typeface="Times New Roman"/>
                          <a:cs typeface="Times New Roman"/>
                        </a:rPr>
                        <a:t>0.914(46)</a:t>
                      </a:r>
                      <a:endParaRPr lang="en-US" dirty="0">
                        <a:solidFill>
                          <a:srgbClr val="000000"/>
                        </a:solidFill>
                        <a:latin typeface="Times New Roman"/>
                        <a:cs typeface="Times New Roman"/>
                      </a:endParaRPr>
                    </a:p>
                  </a:txBody>
                  <a:tcPr/>
                </a:tc>
                <a:tc>
                  <a:txBody>
                    <a:bodyPr/>
                    <a:lstStyle/>
                    <a:p>
                      <a:r>
                        <a:rPr lang="en-US" dirty="0" smtClean="0">
                          <a:solidFill>
                            <a:srgbClr val="000000"/>
                          </a:solidFill>
                          <a:latin typeface="Times New Roman"/>
                          <a:cs typeface="Times New Roman"/>
                        </a:rPr>
                        <a:t>0.784(39)</a:t>
                      </a:r>
                      <a:endParaRPr lang="en-US" dirty="0">
                        <a:solidFill>
                          <a:srgbClr val="000000"/>
                        </a:solidFill>
                        <a:latin typeface="Times New Roman"/>
                        <a:cs typeface="Times New Roman"/>
                      </a:endParaRPr>
                    </a:p>
                  </a:txBody>
                  <a:tcPr/>
                </a:tc>
              </a:tr>
              <a:tr h="340360">
                <a:tc>
                  <a:txBody>
                    <a:bodyPr/>
                    <a:lstStyle/>
                    <a:p>
                      <a:r>
                        <a:rPr lang="en-US" baseline="30000" dirty="0" smtClean="0">
                          <a:solidFill>
                            <a:srgbClr val="000000"/>
                          </a:solidFill>
                          <a:latin typeface="Times New Roman"/>
                          <a:cs typeface="Times New Roman"/>
                        </a:rPr>
                        <a:t>236</a:t>
                      </a:r>
                      <a:r>
                        <a:rPr lang="en-US" baseline="0" dirty="0" smtClean="0">
                          <a:solidFill>
                            <a:srgbClr val="000000"/>
                          </a:solidFill>
                          <a:latin typeface="Times New Roman"/>
                          <a:cs typeface="Times New Roman"/>
                        </a:rPr>
                        <a:t>U(n,f)</a:t>
                      </a:r>
                      <a:endParaRPr lang="en-US" baseline="30000" dirty="0">
                        <a:solidFill>
                          <a:srgbClr val="000000"/>
                        </a:solidFill>
                        <a:latin typeface="Times New Roman"/>
                        <a:cs typeface="Times New Roman"/>
                      </a:endParaRPr>
                    </a:p>
                  </a:txBody>
                  <a:tcPr/>
                </a:tc>
                <a:tc>
                  <a:txBody>
                    <a:bodyPr/>
                    <a:lstStyle/>
                    <a:p>
                      <a:r>
                        <a:rPr lang="en-US" dirty="0" smtClean="0">
                          <a:solidFill>
                            <a:srgbClr val="000000"/>
                          </a:solidFill>
                          <a:latin typeface="Times New Roman"/>
                          <a:cs typeface="Times New Roman"/>
                        </a:rPr>
                        <a:t>0.922(46)</a:t>
                      </a:r>
                      <a:endParaRPr lang="en-US" dirty="0">
                        <a:solidFill>
                          <a:srgbClr val="000000"/>
                        </a:solidFill>
                        <a:latin typeface="Times New Roman"/>
                        <a:cs typeface="Times New Roman"/>
                      </a:endParaRPr>
                    </a:p>
                  </a:txBody>
                  <a:tcPr/>
                </a:tc>
                <a:tc>
                  <a:txBody>
                    <a:bodyPr/>
                    <a:lstStyle/>
                    <a:p>
                      <a:r>
                        <a:rPr lang="en-US" dirty="0" smtClean="0">
                          <a:solidFill>
                            <a:srgbClr val="000000"/>
                          </a:solidFill>
                          <a:latin typeface="Times New Roman"/>
                          <a:cs typeface="Times New Roman"/>
                        </a:rPr>
                        <a:t>0.672(34)</a:t>
                      </a:r>
                      <a:endParaRPr lang="en-US" dirty="0">
                        <a:solidFill>
                          <a:srgbClr val="000000"/>
                        </a:solidFill>
                        <a:latin typeface="Times New Roman"/>
                        <a:cs typeface="Times New Roman"/>
                      </a:endParaRPr>
                    </a:p>
                  </a:txBody>
                  <a:tcPr/>
                </a:tc>
              </a:tr>
            </a:tbl>
          </a:graphicData>
        </a:graphic>
      </p:graphicFrame>
      <p:sp>
        <p:nvSpPr>
          <p:cNvPr id="6" name="TextBox 5"/>
          <p:cNvSpPr txBox="1"/>
          <p:nvPr/>
        </p:nvSpPr>
        <p:spPr>
          <a:xfrm>
            <a:off x="5207000" y="5016500"/>
            <a:ext cx="3766801" cy="523220"/>
          </a:xfrm>
          <a:prstGeom prst="rect">
            <a:avLst/>
          </a:prstGeom>
          <a:noFill/>
        </p:spPr>
        <p:txBody>
          <a:bodyPr wrap="none" rtlCol="0">
            <a:spAutoFit/>
          </a:bodyPr>
          <a:lstStyle/>
          <a:p>
            <a:r>
              <a:rPr lang="en-US" dirty="0" smtClean="0">
                <a:latin typeface="Times New Roman"/>
                <a:cs typeface="Times New Roman"/>
              </a:rPr>
              <a:t>MCNP </a:t>
            </a:r>
            <a:r>
              <a:rPr lang="en-US" dirty="0" err="1" smtClean="0">
                <a:latin typeface="Times New Roman"/>
                <a:cs typeface="Times New Roman"/>
              </a:rPr>
              <a:t>calcs</a:t>
            </a:r>
            <a:r>
              <a:rPr lang="en-US" dirty="0" smtClean="0">
                <a:latin typeface="Times New Roman"/>
                <a:cs typeface="Times New Roman"/>
              </a:rPr>
              <a:t> with As-Built models for Pu metal </a:t>
            </a:r>
          </a:p>
          <a:p>
            <a:r>
              <a:rPr lang="en-US" dirty="0" smtClean="0">
                <a:latin typeface="Times New Roman"/>
                <a:cs typeface="Times New Roman"/>
              </a:rPr>
              <a:t>FAST and INTER ZPR/ZPPR Assemblies</a:t>
            </a:r>
            <a:endParaRPr lang="en-US" dirty="0">
              <a:latin typeface="Times New Roman"/>
              <a:cs typeface="Times New Roman"/>
            </a:endParaRPr>
          </a:p>
        </p:txBody>
      </p:sp>
      <p:sp>
        <p:nvSpPr>
          <p:cNvPr id="7" name="TextBox 6"/>
          <p:cNvSpPr txBox="1"/>
          <p:nvPr/>
        </p:nvSpPr>
        <p:spPr>
          <a:xfrm>
            <a:off x="1574800" y="3886200"/>
            <a:ext cx="2031325" cy="400110"/>
          </a:xfrm>
          <a:prstGeom prst="rect">
            <a:avLst/>
          </a:prstGeom>
          <a:noFill/>
          <a:ln>
            <a:noFill/>
          </a:ln>
        </p:spPr>
        <p:txBody>
          <a:bodyPr wrap="none" rtlCol="0">
            <a:spAutoFit/>
          </a:bodyPr>
          <a:lstStyle/>
          <a:p>
            <a:r>
              <a:rPr lang="en-US" sz="2000" u="sng" dirty="0" smtClean="0">
                <a:latin typeface="Times New Roman"/>
                <a:cs typeface="Times New Roman"/>
              </a:rPr>
              <a:t>Ratio to </a:t>
            </a:r>
            <a:r>
              <a:rPr lang="en-US" sz="2000" u="sng" baseline="30000" dirty="0" smtClean="0">
                <a:latin typeface="Times New Roman"/>
                <a:cs typeface="Times New Roman"/>
              </a:rPr>
              <a:t>235</a:t>
            </a:r>
            <a:r>
              <a:rPr lang="en-US" sz="2000" u="sng" dirty="0" smtClean="0">
                <a:latin typeface="Times New Roman"/>
                <a:cs typeface="Times New Roman"/>
              </a:rPr>
              <a:t>U(n,f)</a:t>
            </a:r>
            <a:endParaRPr lang="en-US" sz="2000" u="sng" dirty="0">
              <a:latin typeface="Times New Roman"/>
              <a:cs typeface="Times New Roman"/>
            </a:endParaRPr>
          </a:p>
        </p:txBody>
      </p:sp>
      <p:sp>
        <p:nvSpPr>
          <p:cNvPr id="3" name="TextBox 2"/>
          <p:cNvSpPr txBox="1"/>
          <p:nvPr/>
        </p:nvSpPr>
        <p:spPr>
          <a:xfrm>
            <a:off x="5660571" y="5769429"/>
            <a:ext cx="3107479" cy="307777"/>
          </a:xfrm>
          <a:prstGeom prst="rect">
            <a:avLst/>
          </a:prstGeom>
          <a:noFill/>
        </p:spPr>
        <p:txBody>
          <a:bodyPr wrap="none" rtlCol="0">
            <a:spAutoFit/>
          </a:bodyPr>
          <a:lstStyle/>
          <a:p>
            <a:r>
              <a:rPr lang="en-US" dirty="0" smtClean="0">
                <a:latin typeface="Times New Roman"/>
                <a:cs typeface="Times New Roman"/>
              </a:rPr>
              <a:t>Thanks for Mark Chadwick (LANL)</a:t>
            </a:r>
            <a:endParaRPr lang="en-US" dirty="0">
              <a:latin typeface="Times New Roman"/>
              <a:cs typeface="Times New Roman"/>
            </a:endParaRPr>
          </a:p>
        </p:txBody>
      </p:sp>
    </p:spTree>
    <p:extLst>
      <p:ext uri="{BB962C8B-B14F-4D97-AF65-F5344CB8AC3E}">
        <p14:creationId xmlns:p14="http://schemas.microsoft.com/office/powerpoint/2010/main" val="2754227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Times New Roman"/>
                <a:cs typeface="Times New Roman"/>
              </a:rPr>
              <a:t>Part of the problem is that most experimental facilities have focused on thermal and hard neutrons</a:t>
            </a:r>
            <a:endParaRPr lang="en-US" dirty="0">
              <a:solidFill>
                <a:srgbClr val="000000"/>
              </a:solidFill>
              <a:latin typeface="Times New Roman"/>
              <a:cs typeface="Times New Roman"/>
            </a:endParaRPr>
          </a:p>
        </p:txBody>
      </p:sp>
      <p:sp>
        <p:nvSpPr>
          <p:cNvPr id="3" name="Content Placeholder 2"/>
          <p:cNvSpPr>
            <a:spLocks noGrp="1"/>
          </p:cNvSpPr>
          <p:nvPr>
            <p:ph idx="1"/>
          </p:nvPr>
        </p:nvSpPr>
        <p:spPr>
          <a:xfrm>
            <a:off x="6388100" y="1358900"/>
            <a:ext cx="2600678" cy="4724400"/>
          </a:xfrm>
          <a:solidFill>
            <a:srgbClr val="FFFF00"/>
          </a:solidFill>
          <a:ln>
            <a:solidFill>
              <a:srgbClr val="000000"/>
            </a:solidFill>
          </a:ln>
        </p:spPr>
        <p:txBody>
          <a:bodyPr/>
          <a:lstStyle/>
          <a:p>
            <a:pPr marL="0" indent="0" algn="ctr">
              <a:buNone/>
            </a:pPr>
            <a:r>
              <a:rPr lang="en-US" sz="2800" dirty="0" smtClean="0">
                <a:latin typeface="Times New Roman"/>
                <a:cs typeface="Times New Roman"/>
              </a:rPr>
              <a:t>The workshop included a comprehensive review of experimental facilities capable of measuring high-priority nuclear data needs</a:t>
            </a:r>
            <a:endParaRPr lang="en-US" sz="2800" dirty="0">
              <a:latin typeface="Times New Roman"/>
              <a:cs typeface="Times New Roman"/>
            </a:endParaRPr>
          </a:p>
        </p:txBody>
      </p:sp>
      <p:pic>
        <p:nvPicPr>
          <p:cNvPr id="4" name="Content Placeholder 6" descr="neutron fluences_noPulseStacking.pd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6387" y="1501473"/>
            <a:ext cx="5757333" cy="448022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2438400" y="1765300"/>
            <a:ext cx="2857500" cy="21971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Tree>
    <p:extLst>
      <p:ext uri="{BB962C8B-B14F-4D97-AF65-F5344CB8AC3E}">
        <p14:creationId xmlns:p14="http://schemas.microsoft.com/office/powerpoint/2010/main" val="1435242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ssolve">
                                      <p:cBhvr>
                                        <p:cTn id="12" dur="500"/>
                                        <p:tgtEl>
                                          <p:spTgt spid="3">
                                            <p:bg/>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33937" y="1310403"/>
            <a:ext cx="9010062" cy="5665889"/>
          </a:xfrm>
        </p:spPr>
        <p:txBody>
          <a:bodyPr>
            <a:normAutofit/>
          </a:bodyPr>
          <a:lstStyle/>
          <a:p>
            <a:r>
              <a:rPr lang="en-US" sz="2000" dirty="0" smtClean="0">
                <a:solidFill>
                  <a:srgbClr val="000000"/>
                </a:solidFill>
                <a:latin typeface="Times New Roman"/>
                <a:cs typeface="Times New Roman"/>
              </a:rPr>
              <a:t>Separate key actinides and measure their isotopic ratios by mass spec. </a:t>
            </a:r>
            <a:endParaRPr lang="en-US" sz="2000" dirty="0">
              <a:latin typeface="Times New Roman"/>
              <a:cs typeface="Times New Roman"/>
            </a:endParaRPr>
          </a:p>
          <a:p>
            <a:pPr>
              <a:buNone/>
            </a:pPr>
            <a:endParaRPr lang="en-US" sz="1600" dirty="0">
              <a:latin typeface="Times New Roman"/>
              <a:cs typeface="Times New Roman"/>
            </a:endParaRPr>
          </a:p>
          <a:p>
            <a:pPr>
              <a:buNone/>
            </a:pPr>
            <a:endParaRPr lang="en-US" sz="1600" dirty="0" smtClean="0">
              <a:latin typeface="Times New Roman"/>
              <a:cs typeface="Times New Roman"/>
            </a:endParaRPr>
          </a:p>
          <a:p>
            <a:pPr>
              <a:buNone/>
            </a:pPr>
            <a:endParaRPr lang="en-US" sz="1600" b="1" dirty="0">
              <a:solidFill>
                <a:srgbClr val="FF0000"/>
              </a:solidFill>
              <a:latin typeface="Times New Roman"/>
              <a:cs typeface="Times New Roman"/>
            </a:endParaRPr>
          </a:p>
          <a:p>
            <a:pPr>
              <a:buNone/>
            </a:pPr>
            <a:r>
              <a:rPr lang="en-US" sz="1600" dirty="0" smtClean="0">
                <a:latin typeface="Times New Roman"/>
                <a:cs typeface="Times New Roman"/>
              </a:rPr>
              <a:t>	</a:t>
            </a:r>
          </a:p>
          <a:p>
            <a:pPr marL="0" indent="0">
              <a:buNone/>
            </a:pPr>
            <a:endParaRPr lang="en-US" sz="1800" dirty="0" smtClean="0">
              <a:solidFill>
                <a:srgbClr val="000000"/>
              </a:solidFill>
              <a:latin typeface="Times New Roman"/>
              <a:cs typeface="Times New Roman"/>
            </a:endParaRPr>
          </a:p>
          <a:p>
            <a:r>
              <a:rPr lang="en-US" sz="2000" dirty="0" smtClean="0">
                <a:solidFill>
                  <a:srgbClr val="000000"/>
                </a:solidFill>
                <a:latin typeface="Times New Roman"/>
                <a:cs typeface="Times New Roman"/>
              </a:rPr>
              <a:t>Actinides provide the most detailed information, but they are slower to yield data due to difficult U and Pu chemistry</a:t>
            </a:r>
          </a:p>
          <a:p>
            <a:r>
              <a:rPr lang="en-US" sz="2000" dirty="0" smtClean="0">
                <a:solidFill>
                  <a:srgbClr val="000000"/>
                </a:solidFill>
                <a:latin typeface="Times New Roman"/>
                <a:cs typeface="Times New Roman"/>
              </a:rPr>
              <a:t>Shielded fission fragments offer a faster alternative</a:t>
            </a:r>
          </a:p>
        </p:txBody>
      </p:sp>
      <p:sp>
        <p:nvSpPr>
          <p:cNvPr id="4" name="Title 1"/>
          <p:cNvSpPr>
            <a:spLocks noGrp="1"/>
          </p:cNvSpPr>
          <p:nvPr>
            <p:ph type="title"/>
          </p:nvPr>
        </p:nvSpPr>
        <p:spPr>
          <a:xfrm>
            <a:off x="364772" y="56445"/>
            <a:ext cx="8414456" cy="910202"/>
          </a:xfrm>
        </p:spPr>
        <p:txBody>
          <a:bodyPr/>
          <a:lstStyle/>
          <a:p>
            <a:pPr algn="ctr"/>
            <a:r>
              <a:rPr lang="en-US" dirty="0" smtClean="0">
                <a:solidFill>
                  <a:schemeClr val="tx1"/>
                </a:solidFill>
                <a:latin typeface="Times New Roman"/>
                <a:cs typeface="Times New Roman"/>
              </a:rPr>
              <a:t>Anna Hayes highlighted the importance of actinide </a:t>
            </a:r>
            <a:br>
              <a:rPr lang="en-US" dirty="0" smtClean="0">
                <a:solidFill>
                  <a:schemeClr val="tx1"/>
                </a:solidFill>
                <a:latin typeface="Times New Roman"/>
                <a:cs typeface="Times New Roman"/>
              </a:rPr>
            </a:br>
            <a:r>
              <a:rPr lang="en-US" dirty="0" smtClean="0">
                <a:solidFill>
                  <a:schemeClr val="tx1"/>
                </a:solidFill>
                <a:latin typeface="Times New Roman"/>
                <a:cs typeface="Times New Roman"/>
              </a:rPr>
              <a:t>and fission fragment </a:t>
            </a:r>
            <a:r>
              <a:rPr lang="en-US" dirty="0">
                <a:solidFill>
                  <a:schemeClr val="tx1"/>
                </a:solidFill>
                <a:latin typeface="Times New Roman"/>
                <a:cs typeface="Times New Roman"/>
              </a:rPr>
              <a:t>ratios </a:t>
            </a:r>
            <a:r>
              <a:rPr lang="en-US" dirty="0" smtClean="0">
                <a:solidFill>
                  <a:schemeClr val="tx1"/>
                </a:solidFill>
                <a:latin typeface="Times New Roman"/>
                <a:cs typeface="Times New Roman"/>
              </a:rPr>
              <a:t>for nuclear forensics</a:t>
            </a:r>
            <a:endParaRPr lang="en-US" dirty="0">
              <a:solidFill>
                <a:schemeClr val="tx1"/>
              </a:solidFill>
              <a:latin typeface="Times New Roman"/>
              <a:cs typeface="Times New Roman"/>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84141" y="1739901"/>
            <a:ext cx="7283559" cy="129539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r="5858"/>
          <a:stretch/>
        </p:blipFill>
        <p:spPr>
          <a:xfrm>
            <a:off x="1854200" y="4251048"/>
            <a:ext cx="2857500" cy="1228981"/>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81000" y="4943522"/>
            <a:ext cx="2108200" cy="1241377"/>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2436898114"/>
              </p:ext>
            </p:extLst>
          </p:nvPr>
        </p:nvGraphicFramePr>
        <p:xfrm>
          <a:off x="6273800" y="4051301"/>
          <a:ext cx="2409762" cy="485082"/>
        </p:xfrm>
        <a:graphic>
          <a:graphicData uri="http://schemas.openxmlformats.org/presentationml/2006/ole">
            <mc:AlternateContent xmlns:mc="http://schemas.openxmlformats.org/markup-compatibility/2006">
              <mc:Choice xmlns:v="urn:schemas-microsoft-com:vml" Requires="v">
                <p:oleObj spid="_x0000_s2219" name="Equation" r:id="rId6" imgW="1955800" imgH="393700" progId="Equation.3">
                  <p:embed/>
                </p:oleObj>
              </mc:Choice>
              <mc:Fallback>
                <p:oleObj name="Equation" r:id="rId6" imgW="1955800" imgH="393700" progId="Equation.3">
                  <p:embed/>
                  <p:pic>
                    <p:nvPicPr>
                      <p:cNvPr id="0" name=""/>
                      <p:cNvPicPr/>
                      <p:nvPr/>
                    </p:nvPicPr>
                    <p:blipFill>
                      <a:blip r:embed="rId7"/>
                      <a:stretch>
                        <a:fillRect/>
                      </a:stretch>
                    </p:blipFill>
                    <p:spPr>
                      <a:xfrm>
                        <a:off x="6273800" y="4051301"/>
                        <a:ext cx="2409762" cy="485082"/>
                      </a:xfrm>
                      <a:prstGeom prst="rect">
                        <a:avLst/>
                      </a:prstGeom>
                      <a:ln>
                        <a:solidFill>
                          <a:schemeClr val="tx1"/>
                        </a:solidFill>
                      </a:ln>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225122358"/>
              </p:ext>
            </p:extLst>
          </p:nvPr>
        </p:nvGraphicFramePr>
        <p:xfrm>
          <a:off x="4800600" y="4699000"/>
          <a:ext cx="4203700" cy="1219200"/>
        </p:xfrm>
        <a:graphic>
          <a:graphicData uri="http://schemas.openxmlformats.org/drawingml/2006/table">
            <a:tbl>
              <a:tblPr firstRow="1" bandRow="1">
                <a:tableStyleId>{5C22544A-7EE6-4342-B048-85BDC9FD1C3A}</a:tableStyleId>
              </a:tblPr>
              <a:tblGrid>
                <a:gridCol w="1359091"/>
                <a:gridCol w="811240"/>
                <a:gridCol w="716420"/>
                <a:gridCol w="695349"/>
                <a:gridCol w="621600"/>
              </a:tblGrid>
              <a:tr h="109220">
                <a:tc>
                  <a:txBody>
                    <a:bodyPr/>
                    <a:lstStyle/>
                    <a:p>
                      <a:pPr marL="0" marR="0" algn="ctr">
                        <a:spcBef>
                          <a:spcPts val="0"/>
                        </a:spcBef>
                        <a:spcAft>
                          <a:spcPts val="0"/>
                        </a:spcAft>
                      </a:pPr>
                      <a:r>
                        <a:rPr lang="en-US" sz="1600" b="1" dirty="0">
                          <a:solidFill>
                            <a:schemeClr val="tx1"/>
                          </a:solidFill>
                          <a:effectLst/>
                          <a:latin typeface="Times New Roman"/>
                          <a:ea typeface="Cambria"/>
                        </a:rPr>
                        <a:t>Fission type</a:t>
                      </a:r>
                      <a:endParaRPr lang="en-US" sz="1600" dirty="0">
                        <a:solidFill>
                          <a:schemeClr val="tx1"/>
                        </a:solidFill>
                        <a:effectLst/>
                        <a:latin typeface="Times New Roman"/>
                        <a:ea typeface="Cambria"/>
                      </a:endParaRPr>
                    </a:p>
                  </a:txBody>
                  <a:tcPr marL="68580" marR="68580" marT="0" marB="0"/>
                </a:tc>
                <a:tc>
                  <a:txBody>
                    <a:bodyPr/>
                    <a:lstStyle/>
                    <a:p>
                      <a:pPr marL="0" marR="0" algn="ctr">
                        <a:spcBef>
                          <a:spcPts val="0"/>
                        </a:spcBef>
                        <a:spcAft>
                          <a:spcPts val="0"/>
                        </a:spcAft>
                      </a:pPr>
                      <a:r>
                        <a:rPr lang="en-US" sz="1600" b="1" baseline="30000" dirty="0">
                          <a:solidFill>
                            <a:schemeClr val="tx1"/>
                          </a:solidFill>
                          <a:effectLst/>
                          <a:latin typeface="Times New Roman"/>
                          <a:ea typeface="Cambria"/>
                        </a:rPr>
                        <a:t>136</a:t>
                      </a:r>
                      <a:r>
                        <a:rPr lang="en-US" sz="1600" b="1" dirty="0">
                          <a:solidFill>
                            <a:schemeClr val="tx1"/>
                          </a:solidFill>
                          <a:effectLst/>
                          <a:latin typeface="Times New Roman"/>
                          <a:ea typeface="Cambria"/>
                        </a:rPr>
                        <a:t>Cs</a:t>
                      </a:r>
                      <a:endParaRPr lang="en-US" sz="1600" dirty="0">
                        <a:solidFill>
                          <a:schemeClr val="tx1"/>
                        </a:solidFill>
                        <a:effectLst/>
                        <a:latin typeface="Times New Roman"/>
                        <a:ea typeface="Cambria"/>
                      </a:endParaRPr>
                    </a:p>
                  </a:txBody>
                  <a:tcPr marL="68580" marR="68580" marT="0" marB="0"/>
                </a:tc>
                <a:tc>
                  <a:txBody>
                    <a:bodyPr/>
                    <a:lstStyle/>
                    <a:p>
                      <a:pPr marL="0" marR="0" algn="ctr">
                        <a:spcBef>
                          <a:spcPts val="0"/>
                        </a:spcBef>
                        <a:spcAft>
                          <a:spcPts val="0"/>
                        </a:spcAft>
                      </a:pPr>
                      <a:r>
                        <a:rPr lang="en-US" sz="1600" b="1" baseline="30000">
                          <a:solidFill>
                            <a:schemeClr val="tx1"/>
                          </a:solidFill>
                          <a:effectLst/>
                          <a:latin typeface="Times New Roman"/>
                          <a:ea typeface="Cambria"/>
                        </a:rPr>
                        <a:t>137</a:t>
                      </a:r>
                      <a:r>
                        <a:rPr lang="en-US" sz="1600" b="1">
                          <a:solidFill>
                            <a:schemeClr val="tx1"/>
                          </a:solidFill>
                          <a:effectLst/>
                          <a:latin typeface="Times New Roman"/>
                          <a:ea typeface="Cambria"/>
                        </a:rPr>
                        <a:t>Cs</a:t>
                      </a:r>
                      <a:endParaRPr lang="en-US" sz="1600">
                        <a:solidFill>
                          <a:schemeClr val="tx1"/>
                        </a:solidFill>
                        <a:effectLst/>
                        <a:latin typeface="Times New Roman"/>
                        <a:ea typeface="Cambria"/>
                      </a:endParaRPr>
                    </a:p>
                  </a:txBody>
                  <a:tcPr marL="68580" marR="68580" marT="0" marB="0"/>
                </a:tc>
                <a:tc>
                  <a:txBody>
                    <a:bodyPr/>
                    <a:lstStyle/>
                    <a:p>
                      <a:pPr marL="0" marR="0" algn="ctr">
                        <a:spcBef>
                          <a:spcPts val="0"/>
                        </a:spcBef>
                        <a:spcAft>
                          <a:spcPts val="0"/>
                        </a:spcAft>
                      </a:pPr>
                      <a:r>
                        <a:rPr lang="en-US" sz="1600" b="1" baseline="30000" dirty="0">
                          <a:solidFill>
                            <a:schemeClr val="tx1"/>
                          </a:solidFill>
                          <a:effectLst/>
                          <a:latin typeface="Times New Roman"/>
                          <a:ea typeface="Cambria"/>
                        </a:rPr>
                        <a:t>130</a:t>
                      </a:r>
                      <a:r>
                        <a:rPr lang="en-US" sz="1600" b="1" dirty="0">
                          <a:solidFill>
                            <a:schemeClr val="tx1"/>
                          </a:solidFill>
                          <a:effectLst/>
                          <a:latin typeface="Times New Roman"/>
                          <a:ea typeface="Cambria"/>
                        </a:rPr>
                        <a:t>I</a:t>
                      </a:r>
                      <a:endParaRPr lang="en-US" sz="1600" dirty="0">
                        <a:solidFill>
                          <a:schemeClr val="tx1"/>
                        </a:solidFill>
                        <a:effectLst/>
                        <a:latin typeface="Times New Roman"/>
                        <a:ea typeface="Cambria"/>
                      </a:endParaRPr>
                    </a:p>
                  </a:txBody>
                  <a:tcPr marL="68580" marR="68580" marT="0" marB="0"/>
                </a:tc>
                <a:tc>
                  <a:txBody>
                    <a:bodyPr/>
                    <a:lstStyle/>
                    <a:p>
                      <a:pPr marL="0" marR="0" algn="ctr">
                        <a:spcBef>
                          <a:spcPts val="0"/>
                        </a:spcBef>
                        <a:spcAft>
                          <a:spcPts val="0"/>
                        </a:spcAft>
                      </a:pPr>
                      <a:r>
                        <a:rPr lang="en-US" sz="1600" b="1" baseline="30000" dirty="0">
                          <a:solidFill>
                            <a:schemeClr val="tx1"/>
                          </a:solidFill>
                          <a:effectLst/>
                          <a:latin typeface="Times New Roman"/>
                          <a:ea typeface="Cambria"/>
                        </a:rPr>
                        <a:t>135</a:t>
                      </a:r>
                      <a:r>
                        <a:rPr lang="en-US" sz="1600" b="1" dirty="0">
                          <a:solidFill>
                            <a:schemeClr val="tx1"/>
                          </a:solidFill>
                          <a:effectLst/>
                          <a:latin typeface="Times New Roman"/>
                          <a:ea typeface="Cambria"/>
                        </a:rPr>
                        <a:t>I</a:t>
                      </a:r>
                      <a:endParaRPr lang="en-US" sz="1600" dirty="0">
                        <a:solidFill>
                          <a:schemeClr val="tx1"/>
                        </a:solidFill>
                        <a:effectLst/>
                        <a:latin typeface="Times New Roman"/>
                        <a:ea typeface="Cambria"/>
                      </a:endParaRPr>
                    </a:p>
                  </a:txBody>
                  <a:tcPr marL="68580" marR="68580" marT="0" marB="0"/>
                </a:tc>
              </a:tr>
              <a:tr h="109220">
                <a:tc>
                  <a:txBody>
                    <a:bodyPr/>
                    <a:lstStyle/>
                    <a:p>
                      <a:pPr marL="0" marR="0" algn="ctr">
                        <a:spcBef>
                          <a:spcPts val="0"/>
                        </a:spcBef>
                        <a:spcAft>
                          <a:spcPts val="0"/>
                        </a:spcAft>
                      </a:pPr>
                      <a:r>
                        <a:rPr lang="en-US" sz="1600" baseline="30000">
                          <a:effectLst/>
                          <a:latin typeface="Times New Roman"/>
                          <a:ea typeface="Cambria"/>
                        </a:rPr>
                        <a:t>235</a:t>
                      </a:r>
                      <a:r>
                        <a:rPr lang="en-US" sz="1600">
                          <a:effectLst/>
                          <a:latin typeface="Times New Roman"/>
                          <a:ea typeface="Cambria"/>
                        </a:rPr>
                        <a:t>U  1  MeV</a:t>
                      </a:r>
                    </a:p>
                  </a:txBody>
                  <a:tcPr marL="68580" marR="68580" marT="0" marB="0"/>
                </a:tc>
                <a:tc>
                  <a:txBody>
                    <a:bodyPr/>
                    <a:lstStyle/>
                    <a:p>
                      <a:pPr marL="0" marR="0" algn="ctr">
                        <a:spcBef>
                          <a:spcPts val="0"/>
                        </a:spcBef>
                        <a:spcAft>
                          <a:spcPts val="0"/>
                        </a:spcAft>
                      </a:pPr>
                      <a:r>
                        <a:rPr lang="en-US" sz="1600">
                          <a:effectLst/>
                          <a:latin typeface="Times New Roman"/>
                          <a:ea typeface="Cambria"/>
                        </a:rPr>
                        <a:t>2.05</a:t>
                      </a:r>
                    </a:p>
                  </a:txBody>
                  <a:tcPr marL="68580" marR="68580" marT="0" marB="0"/>
                </a:tc>
                <a:tc>
                  <a:txBody>
                    <a:bodyPr/>
                    <a:lstStyle/>
                    <a:p>
                      <a:pPr marL="0" marR="0" algn="ctr">
                        <a:spcBef>
                          <a:spcPts val="0"/>
                        </a:spcBef>
                        <a:spcAft>
                          <a:spcPts val="0"/>
                        </a:spcAft>
                      </a:pPr>
                      <a:r>
                        <a:rPr lang="en-US" sz="1600">
                          <a:effectLst/>
                          <a:latin typeface="Times New Roman"/>
                          <a:ea typeface="Cambria"/>
                        </a:rPr>
                        <a:t>1.003</a:t>
                      </a:r>
                    </a:p>
                  </a:txBody>
                  <a:tcPr marL="68580" marR="68580" marT="0" marB="0"/>
                </a:tc>
                <a:tc>
                  <a:txBody>
                    <a:bodyPr/>
                    <a:lstStyle/>
                    <a:p>
                      <a:pPr marL="0" marR="0" algn="ctr">
                        <a:spcBef>
                          <a:spcPts val="0"/>
                        </a:spcBef>
                        <a:spcAft>
                          <a:spcPts val="0"/>
                        </a:spcAft>
                      </a:pPr>
                      <a:r>
                        <a:rPr lang="en-US" sz="1600">
                          <a:effectLst/>
                          <a:latin typeface="Times New Roman"/>
                          <a:ea typeface="Cambria"/>
                        </a:rPr>
                        <a:t>0.08</a:t>
                      </a:r>
                    </a:p>
                  </a:txBody>
                  <a:tcPr marL="68580" marR="68580" marT="0" marB="0"/>
                </a:tc>
                <a:tc>
                  <a:txBody>
                    <a:bodyPr/>
                    <a:lstStyle/>
                    <a:p>
                      <a:pPr marL="0" marR="0" algn="ctr">
                        <a:spcBef>
                          <a:spcPts val="0"/>
                        </a:spcBef>
                        <a:spcAft>
                          <a:spcPts val="0"/>
                        </a:spcAft>
                      </a:pPr>
                      <a:r>
                        <a:rPr lang="en-US" sz="1600">
                          <a:effectLst/>
                          <a:latin typeface="Times New Roman"/>
                          <a:ea typeface="Cambria"/>
                        </a:rPr>
                        <a:t>1.0</a:t>
                      </a:r>
                    </a:p>
                  </a:txBody>
                  <a:tcPr marL="68580" marR="68580" marT="0" marB="0"/>
                </a:tc>
              </a:tr>
              <a:tr h="109220">
                <a:tc>
                  <a:txBody>
                    <a:bodyPr/>
                    <a:lstStyle/>
                    <a:p>
                      <a:pPr marL="0" marR="0" algn="ctr">
                        <a:spcBef>
                          <a:spcPts val="0"/>
                        </a:spcBef>
                        <a:spcAft>
                          <a:spcPts val="0"/>
                        </a:spcAft>
                      </a:pPr>
                      <a:r>
                        <a:rPr lang="en-US" sz="1600" baseline="30000">
                          <a:effectLst/>
                          <a:latin typeface="Times New Roman"/>
                          <a:ea typeface="Cambria"/>
                        </a:rPr>
                        <a:t>235</a:t>
                      </a:r>
                      <a:r>
                        <a:rPr lang="en-US" sz="1600">
                          <a:effectLst/>
                          <a:latin typeface="Times New Roman"/>
                          <a:ea typeface="Cambria"/>
                        </a:rPr>
                        <a:t>U  14 MeV</a:t>
                      </a:r>
                    </a:p>
                  </a:txBody>
                  <a:tcPr marL="68580" marR="68580" marT="0" marB="0"/>
                </a:tc>
                <a:tc>
                  <a:txBody>
                    <a:bodyPr/>
                    <a:lstStyle/>
                    <a:p>
                      <a:pPr marL="0" marR="0" algn="ctr">
                        <a:spcBef>
                          <a:spcPts val="0"/>
                        </a:spcBef>
                        <a:spcAft>
                          <a:spcPts val="0"/>
                        </a:spcAft>
                      </a:pPr>
                      <a:r>
                        <a:rPr lang="en-US" sz="1600" dirty="0">
                          <a:effectLst/>
                          <a:latin typeface="Times New Roman"/>
                          <a:ea typeface="Cambria"/>
                        </a:rPr>
                        <a:t>45.4</a:t>
                      </a:r>
                    </a:p>
                  </a:txBody>
                  <a:tcPr marL="68580" marR="68580" marT="0" marB="0"/>
                </a:tc>
                <a:tc>
                  <a:txBody>
                    <a:bodyPr/>
                    <a:lstStyle/>
                    <a:p>
                      <a:pPr marL="0" marR="0" algn="ctr">
                        <a:spcBef>
                          <a:spcPts val="0"/>
                        </a:spcBef>
                        <a:spcAft>
                          <a:spcPts val="0"/>
                        </a:spcAft>
                      </a:pPr>
                      <a:r>
                        <a:rPr lang="en-US" sz="1600">
                          <a:effectLst/>
                          <a:latin typeface="Times New Roman"/>
                          <a:ea typeface="Cambria"/>
                        </a:rPr>
                        <a:t>1.015</a:t>
                      </a:r>
                    </a:p>
                  </a:txBody>
                  <a:tcPr marL="68580" marR="68580" marT="0" marB="0"/>
                </a:tc>
                <a:tc>
                  <a:txBody>
                    <a:bodyPr/>
                    <a:lstStyle/>
                    <a:p>
                      <a:pPr marL="0" marR="0" algn="ctr">
                        <a:spcBef>
                          <a:spcPts val="0"/>
                        </a:spcBef>
                        <a:spcAft>
                          <a:spcPts val="0"/>
                        </a:spcAft>
                      </a:pPr>
                      <a:r>
                        <a:rPr lang="en-US" sz="1600">
                          <a:effectLst/>
                          <a:latin typeface="Times New Roman"/>
                          <a:ea typeface="Cambria"/>
                        </a:rPr>
                        <a:t>138</a:t>
                      </a:r>
                    </a:p>
                  </a:txBody>
                  <a:tcPr marL="68580" marR="68580" marT="0" marB="0"/>
                </a:tc>
                <a:tc>
                  <a:txBody>
                    <a:bodyPr/>
                    <a:lstStyle/>
                    <a:p>
                      <a:pPr marL="0" marR="0" algn="ctr">
                        <a:spcBef>
                          <a:spcPts val="0"/>
                        </a:spcBef>
                        <a:spcAft>
                          <a:spcPts val="0"/>
                        </a:spcAft>
                      </a:pPr>
                      <a:r>
                        <a:rPr lang="en-US" sz="1600">
                          <a:effectLst/>
                          <a:latin typeface="Times New Roman"/>
                          <a:ea typeface="Cambria"/>
                        </a:rPr>
                        <a:t>0.78</a:t>
                      </a:r>
                    </a:p>
                  </a:txBody>
                  <a:tcPr marL="68580" marR="68580" marT="0" marB="0"/>
                </a:tc>
              </a:tr>
              <a:tr h="109220">
                <a:tc>
                  <a:txBody>
                    <a:bodyPr/>
                    <a:lstStyle/>
                    <a:p>
                      <a:pPr marL="0" marR="0" algn="ctr">
                        <a:spcBef>
                          <a:spcPts val="0"/>
                        </a:spcBef>
                        <a:spcAft>
                          <a:spcPts val="0"/>
                        </a:spcAft>
                      </a:pPr>
                      <a:r>
                        <a:rPr lang="en-US" sz="1600" baseline="30000">
                          <a:effectLst/>
                          <a:latin typeface="Times New Roman"/>
                          <a:ea typeface="Cambria"/>
                        </a:rPr>
                        <a:t>239</a:t>
                      </a:r>
                      <a:r>
                        <a:rPr lang="en-US" sz="1600">
                          <a:effectLst/>
                          <a:latin typeface="Times New Roman"/>
                          <a:ea typeface="Cambria"/>
                        </a:rPr>
                        <a:t>Pu 1  MeV</a:t>
                      </a:r>
                    </a:p>
                  </a:txBody>
                  <a:tcPr marL="68580" marR="68580" marT="0" marB="0"/>
                </a:tc>
                <a:tc>
                  <a:txBody>
                    <a:bodyPr/>
                    <a:lstStyle/>
                    <a:p>
                      <a:pPr marL="0" marR="0" algn="ctr">
                        <a:spcBef>
                          <a:spcPts val="0"/>
                        </a:spcBef>
                        <a:spcAft>
                          <a:spcPts val="0"/>
                        </a:spcAft>
                      </a:pPr>
                      <a:r>
                        <a:rPr lang="en-US" sz="1600">
                          <a:effectLst/>
                          <a:latin typeface="Times New Roman"/>
                          <a:ea typeface="Cambria"/>
                        </a:rPr>
                        <a:t>22.7</a:t>
                      </a:r>
                    </a:p>
                  </a:txBody>
                  <a:tcPr marL="68580" marR="68580" marT="0" marB="0"/>
                </a:tc>
                <a:tc>
                  <a:txBody>
                    <a:bodyPr/>
                    <a:lstStyle/>
                    <a:p>
                      <a:pPr marL="0" marR="0" algn="ctr">
                        <a:spcBef>
                          <a:spcPts val="0"/>
                        </a:spcBef>
                        <a:spcAft>
                          <a:spcPts val="0"/>
                        </a:spcAft>
                      </a:pPr>
                      <a:r>
                        <a:rPr lang="en-US" sz="1600">
                          <a:effectLst/>
                          <a:latin typeface="Times New Roman"/>
                          <a:ea typeface="Cambria"/>
                        </a:rPr>
                        <a:t>1.03</a:t>
                      </a:r>
                    </a:p>
                  </a:txBody>
                  <a:tcPr marL="68580" marR="68580" marT="0" marB="0"/>
                </a:tc>
                <a:tc>
                  <a:txBody>
                    <a:bodyPr/>
                    <a:lstStyle/>
                    <a:p>
                      <a:pPr marL="0" marR="0" algn="ctr">
                        <a:spcBef>
                          <a:spcPts val="0"/>
                        </a:spcBef>
                        <a:spcAft>
                          <a:spcPts val="0"/>
                        </a:spcAft>
                      </a:pPr>
                      <a:r>
                        <a:rPr lang="en-US" sz="1600">
                          <a:effectLst/>
                          <a:latin typeface="Times New Roman"/>
                          <a:ea typeface="Cambria"/>
                        </a:rPr>
                        <a:t>20.8</a:t>
                      </a:r>
                    </a:p>
                  </a:txBody>
                  <a:tcPr marL="68580" marR="68580" marT="0" marB="0"/>
                </a:tc>
                <a:tc>
                  <a:txBody>
                    <a:bodyPr/>
                    <a:lstStyle/>
                    <a:p>
                      <a:pPr marL="0" marR="0" algn="ctr">
                        <a:spcBef>
                          <a:spcPts val="0"/>
                        </a:spcBef>
                        <a:spcAft>
                          <a:spcPts val="0"/>
                        </a:spcAft>
                      </a:pPr>
                      <a:r>
                        <a:rPr lang="en-US" sz="1600">
                          <a:effectLst/>
                          <a:latin typeface="Times New Roman"/>
                          <a:ea typeface="Cambria"/>
                        </a:rPr>
                        <a:t>1.02</a:t>
                      </a:r>
                    </a:p>
                  </a:txBody>
                  <a:tcPr marL="68580" marR="68580" marT="0" marB="0"/>
                </a:tc>
              </a:tr>
              <a:tr h="109220">
                <a:tc>
                  <a:txBody>
                    <a:bodyPr/>
                    <a:lstStyle/>
                    <a:p>
                      <a:pPr marL="0" marR="0" algn="ctr">
                        <a:spcBef>
                          <a:spcPts val="0"/>
                        </a:spcBef>
                        <a:spcAft>
                          <a:spcPts val="0"/>
                        </a:spcAft>
                      </a:pPr>
                      <a:r>
                        <a:rPr lang="en-US" sz="1600" baseline="30000">
                          <a:effectLst/>
                          <a:latin typeface="Times New Roman"/>
                          <a:ea typeface="Cambria"/>
                        </a:rPr>
                        <a:t>239</a:t>
                      </a:r>
                      <a:r>
                        <a:rPr lang="en-US" sz="1600">
                          <a:effectLst/>
                          <a:latin typeface="Times New Roman"/>
                          <a:ea typeface="Cambria"/>
                        </a:rPr>
                        <a:t>Pu 14 MeV</a:t>
                      </a:r>
                    </a:p>
                  </a:txBody>
                  <a:tcPr marL="68580" marR="68580" marT="0" marB="0"/>
                </a:tc>
                <a:tc>
                  <a:txBody>
                    <a:bodyPr/>
                    <a:lstStyle/>
                    <a:p>
                      <a:pPr marL="0" marR="0" algn="ctr">
                        <a:spcBef>
                          <a:spcPts val="0"/>
                        </a:spcBef>
                        <a:spcAft>
                          <a:spcPts val="0"/>
                        </a:spcAft>
                      </a:pPr>
                      <a:r>
                        <a:rPr lang="en-US" sz="1600">
                          <a:effectLst/>
                          <a:latin typeface="Times New Roman"/>
                          <a:ea typeface="Cambria"/>
                        </a:rPr>
                        <a:t>164</a:t>
                      </a:r>
                    </a:p>
                  </a:txBody>
                  <a:tcPr marL="68580" marR="68580" marT="0" marB="0"/>
                </a:tc>
                <a:tc>
                  <a:txBody>
                    <a:bodyPr/>
                    <a:lstStyle/>
                    <a:p>
                      <a:pPr marL="0" marR="0" algn="ctr">
                        <a:spcBef>
                          <a:spcPts val="0"/>
                        </a:spcBef>
                        <a:spcAft>
                          <a:spcPts val="0"/>
                        </a:spcAft>
                      </a:pPr>
                      <a:r>
                        <a:rPr lang="en-US" sz="1600">
                          <a:effectLst/>
                          <a:latin typeface="Times New Roman"/>
                          <a:ea typeface="Cambria"/>
                        </a:rPr>
                        <a:t>0.905</a:t>
                      </a:r>
                    </a:p>
                  </a:txBody>
                  <a:tcPr marL="68580" marR="68580" marT="0" marB="0"/>
                </a:tc>
                <a:tc>
                  <a:txBody>
                    <a:bodyPr/>
                    <a:lstStyle/>
                    <a:p>
                      <a:pPr marL="0" marR="0" algn="ctr">
                        <a:spcBef>
                          <a:spcPts val="0"/>
                        </a:spcBef>
                        <a:spcAft>
                          <a:spcPts val="0"/>
                        </a:spcAft>
                      </a:pPr>
                      <a:r>
                        <a:rPr lang="en-US" sz="1600" dirty="0">
                          <a:effectLst/>
                          <a:latin typeface="Times New Roman"/>
                          <a:ea typeface="Cambria"/>
                        </a:rPr>
                        <a:t>655</a:t>
                      </a:r>
                    </a:p>
                  </a:txBody>
                  <a:tcPr marL="68580" marR="68580" marT="0" marB="0"/>
                </a:tc>
                <a:tc>
                  <a:txBody>
                    <a:bodyPr/>
                    <a:lstStyle/>
                    <a:p>
                      <a:pPr marL="0" marR="0" algn="ctr">
                        <a:spcBef>
                          <a:spcPts val="0"/>
                        </a:spcBef>
                        <a:spcAft>
                          <a:spcPts val="0"/>
                        </a:spcAft>
                      </a:pPr>
                      <a:r>
                        <a:rPr lang="en-US" sz="1600" dirty="0">
                          <a:effectLst/>
                          <a:latin typeface="Times New Roman"/>
                          <a:ea typeface="Cambria"/>
                        </a:rPr>
                        <a:t>0.68</a:t>
                      </a:r>
                    </a:p>
                  </a:txBody>
                  <a:tcPr marL="68580" marR="68580" marT="0" marB="0"/>
                </a:tc>
              </a:tr>
            </a:tbl>
          </a:graphicData>
        </a:graphic>
      </p:graphicFrame>
    </p:spTree>
    <p:extLst>
      <p:ext uri="{BB962C8B-B14F-4D97-AF65-F5344CB8AC3E}">
        <p14:creationId xmlns:p14="http://schemas.microsoft.com/office/powerpoint/2010/main" val="1194381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0500" y="152400"/>
            <a:ext cx="8801100" cy="809625"/>
          </a:xfrm>
        </p:spPr>
        <p:txBody>
          <a:bodyPr/>
          <a:lstStyle/>
          <a:p>
            <a:pPr lvl="0"/>
            <a:r>
              <a:rPr lang="en-US" sz="2800" dirty="0" smtClean="0">
                <a:solidFill>
                  <a:schemeClr val="tx1"/>
                </a:solidFill>
                <a:latin typeface="Times New Roman"/>
                <a:cs typeface="Times New Roman"/>
              </a:rPr>
              <a:t>The NDNCA Workshop – LBNL, May 27-29, 2015</a:t>
            </a:r>
            <a:endParaRPr lang="en-US" sz="2800" dirty="0">
              <a:solidFill>
                <a:schemeClr val="tx1"/>
              </a:solidFill>
              <a:latin typeface="Times New Roman"/>
              <a:cs typeface="Times New Roman"/>
            </a:endParaRPr>
          </a:p>
        </p:txBody>
      </p:sp>
      <p:sp>
        <p:nvSpPr>
          <p:cNvPr id="40" name="TextBox 39"/>
          <p:cNvSpPr txBox="1"/>
          <p:nvPr/>
        </p:nvSpPr>
        <p:spPr>
          <a:xfrm>
            <a:off x="266094" y="1216346"/>
            <a:ext cx="8587620" cy="3323987"/>
          </a:xfrm>
          <a:prstGeom prst="rect">
            <a:avLst/>
          </a:prstGeom>
          <a:noFill/>
        </p:spPr>
        <p:txBody>
          <a:bodyPr wrap="square" rtlCol="0">
            <a:spAutoFit/>
          </a:bodyPr>
          <a:lstStyle/>
          <a:p>
            <a:pPr marL="285750" indent="-285750">
              <a:buFont typeface="Arial"/>
              <a:buChar char="•"/>
            </a:pPr>
            <a:r>
              <a:rPr lang="en-US" sz="2400" b="0" dirty="0" smtClean="0">
                <a:latin typeface="Times New Roman"/>
                <a:cs typeface="Times New Roman"/>
              </a:rPr>
              <a:t>101 </a:t>
            </a:r>
            <a:r>
              <a:rPr lang="en-US" sz="2400" b="0" dirty="0">
                <a:latin typeface="Times New Roman"/>
                <a:cs typeface="Times New Roman"/>
              </a:rPr>
              <a:t>Participants and registrants from 30 institutions</a:t>
            </a:r>
          </a:p>
          <a:p>
            <a:pPr marL="285750" indent="-285750">
              <a:buFont typeface="Arial"/>
              <a:buChar char="•"/>
            </a:pPr>
            <a:r>
              <a:rPr lang="en-US" sz="2400" b="0" dirty="0" smtClean="0">
                <a:latin typeface="Times New Roman"/>
                <a:cs typeface="Times New Roman"/>
              </a:rPr>
              <a:t>Days 1 &amp; 2 features plenary talks on:</a:t>
            </a:r>
          </a:p>
          <a:p>
            <a:pPr marL="742950" lvl="1" indent="-285750">
              <a:buFont typeface="Arial"/>
              <a:buChar char="•"/>
            </a:pPr>
            <a:r>
              <a:rPr lang="en-US" sz="1800" b="0" dirty="0">
                <a:latin typeface="Times New Roman"/>
                <a:cs typeface="Times New Roman"/>
              </a:rPr>
              <a:t>T</a:t>
            </a:r>
            <a:r>
              <a:rPr lang="en-US" sz="1800" b="0" dirty="0" smtClean="0">
                <a:latin typeface="Times New Roman"/>
                <a:cs typeface="Times New Roman"/>
              </a:rPr>
              <a:t>he US Nuclear Data Program (1)</a:t>
            </a:r>
          </a:p>
          <a:p>
            <a:pPr marL="742950" lvl="1" indent="-285750">
              <a:buFont typeface="Arial"/>
              <a:buChar char="•"/>
            </a:pPr>
            <a:r>
              <a:rPr lang="en-US" sz="1800" i="1" dirty="0" smtClean="0">
                <a:latin typeface="Times New Roman"/>
                <a:cs typeface="Times New Roman"/>
              </a:rPr>
              <a:t>Nuclear Energy/Dosimetry Data Needs (5)</a:t>
            </a:r>
          </a:p>
          <a:p>
            <a:pPr marL="742950" lvl="1" indent="-285750">
              <a:buFont typeface="Arial"/>
              <a:buChar char="•"/>
            </a:pPr>
            <a:r>
              <a:rPr lang="en-US" sz="1800" i="1" dirty="0" smtClean="0">
                <a:latin typeface="Times New Roman"/>
                <a:cs typeface="Times New Roman"/>
              </a:rPr>
              <a:t>National Security </a:t>
            </a:r>
            <a:r>
              <a:rPr lang="en-US" sz="1800" i="1" dirty="0">
                <a:latin typeface="Times New Roman"/>
                <a:cs typeface="Times New Roman"/>
              </a:rPr>
              <a:t>Data Needs </a:t>
            </a:r>
            <a:r>
              <a:rPr lang="en-US" sz="1800" i="1" dirty="0" smtClean="0">
                <a:latin typeface="Times New Roman"/>
                <a:cs typeface="Times New Roman"/>
              </a:rPr>
              <a:t>(6)</a:t>
            </a:r>
          </a:p>
          <a:p>
            <a:pPr marL="742950" lvl="1" indent="-285750">
              <a:buFont typeface="Arial"/>
              <a:buChar char="•"/>
            </a:pPr>
            <a:r>
              <a:rPr lang="en-US" sz="1800" i="1" dirty="0" smtClean="0">
                <a:latin typeface="Times New Roman"/>
                <a:cs typeface="Times New Roman"/>
              </a:rPr>
              <a:t>Isotope Production </a:t>
            </a:r>
            <a:r>
              <a:rPr lang="en-US" sz="1800" i="1" dirty="0">
                <a:latin typeface="Times New Roman"/>
                <a:cs typeface="Times New Roman"/>
              </a:rPr>
              <a:t>Data Needs </a:t>
            </a:r>
            <a:r>
              <a:rPr lang="en-US" sz="1800" i="1" dirty="0" smtClean="0">
                <a:latin typeface="Times New Roman"/>
                <a:cs typeface="Times New Roman"/>
              </a:rPr>
              <a:t>(4)</a:t>
            </a:r>
          </a:p>
          <a:p>
            <a:pPr marL="742950" lvl="1" indent="-285750">
              <a:buFont typeface="Arial"/>
              <a:buChar char="•"/>
            </a:pPr>
            <a:r>
              <a:rPr lang="en-US" sz="1800" b="0" dirty="0" smtClean="0">
                <a:latin typeface="Times New Roman"/>
                <a:cs typeface="Times New Roman"/>
              </a:rPr>
              <a:t>Capabilities/Facilities (8)</a:t>
            </a:r>
          </a:p>
          <a:p>
            <a:pPr marL="285750" indent="-285750">
              <a:buFont typeface="Arial"/>
              <a:buChar char="•"/>
            </a:pPr>
            <a:r>
              <a:rPr lang="en-US" sz="2400" b="0" dirty="0" smtClean="0">
                <a:latin typeface="Times New Roman"/>
                <a:cs typeface="Times New Roman"/>
              </a:rPr>
              <a:t>Day 3: </a:t>
            </a:r>
            <a:r>
              <a:rPr lang="en-US" sz="2400" i="1" dirty="0" smtClean="0">
                <a:latin typeface="Times New Roman"/>
                <a:cs typeface="Times New Roman"/>
              </a:rPr>
              <a:t>Topical</a:t>
            </a:r>
            <a:r>
              <a:rPr lang="en-US" sz="2400" b="0" dirty="0" smtClean="0">
                <a:latin typeface="Times New Roman"/>
                <a:cs typeface="Times New Roman"/>
              </a:rPr>
              <a:t> breakout sessions</a:t>
            </a:r>
          </a:p>
          <a:p>
            <a:pPr marL="285750" indent="-285750">
              <a:buFont typeface="Arial"/>
              <a:buChar char="•"/>
            </a:pPr>
            <a:endParaRPr lang="en-US" sz="2400" b="0" dirty="0" smtClean="0">
              <a:latin typeface="Times New Roman"/>
              <a:cs typeface="Times New Roman"/>
            </a:endParaRPr>
          </a:p>
          <a:p>
            <a:pPr marL="285750" indent="-285750">
              <a:buFont typeface="Arial"/>
              <a:buChar char="•"/>
            </a:pPr>
            <a:endParaRPr lang="en-US" sz="2400" b="0" dirty="0" smtClean="0">
              <a:latin typeface="Times New Roman"/>
              <a:cs typeface="Times New Roman"/>
            </a:endParaRPr>
          </a:p>
        </p:txBody>
      </p:sp>
      <p:pic>
        <p:nvPicPr>
          <p:cNvPr id="5" name="image09.jpg" descr="P5280076-1024x460.jpg"/>
          <p:cNvPicPr/>
          <p:nvPr/>
        </p:nvPicPr>
        <p:blipFill>
          <a:blip r:embed="rId2"/>
          <a:srcRect/>
          <a:stretch>
            <a:fillRect/>
          </a:stretch>
        </p:blipFill>
        <p:spPr>
          <a:xfrm>
            <a:off x="1657048" y="3773714"/>
            <a:ext cx="5842000" cy="2416025"/>
          </a:xfrm>
          <a:prstGeom prst="rect">
            <a:avLst/>
          </a:prstGeom>
          <a:ln/>
        </p:spPr>
      </p:pic>
      <p:pic>
        <p:nvPicPr>
          <p:cNvPr id="6" name="image25.png" descr="NDNCA_logo.png"/>
          <p:cNvPicPr/>
          <p:nvPr/>
        </p:nvPicPr>
        <p:blipFill rotWithShape="1">
          <a:blip r:embed="rId3" cstate="print">
            <a:extLst>
              <a:ext uri="{28A0092B-C50C-407E-A947-70E740481C1C}">
                <a14:useLocalDpi xmlns:a14="http://schemas.microsoft.com/office/drawing/2010/main"/>
              </a:ext>
            </a:extLst>
          </a:blip>
          <a:srcRect/>
          <a:stretch/>
        </p:blipFill>
        <p:spPr>
          <a:xfrm>
            <a:off x="5285620" y="1778004"/>
            <a:ext cx="3713238" cy="1862662"/>
          </a:xfrm>
          <a:prstGeom prst="rect">
            <a:avLst/>
          </a:prstGeom>
          <a:ln>
            <a:solidFill>
              <a:schemeClr val="tx1"/>
            </a:solidFill>
          </a:ln>
        </p:spPr>
      </p:pic>
      <p:pic>
        <p:nvPicPr>
          <p:cNvPr id="8" name="image25.png" descr="NDNCA_logo.png"/>
          <p:cNvPicPr/>
          <p:nvPr/>
        </p:nvPicPr>
        <p:blipFill rotWithShape="1">
          <a:blip r:embed="rId4" cstate="print">
            <a:extLst>
              <a:ext uri="{28A0092B-C50C-407E-A947-70E740481C1C}">
                <a14:useLocalDpi xmlns:a14="http://schemas.microsoft.com/office/drawing/2010/main"/>
              </a:ext>
            </a:extLst>
          </a:blip>
          <a:srcRect/>
          <a:stretch/>
        </p:blipFill>
        <p:spPr>
          <a:xfrm>
            <a:off x="85273" y="6301619"/>
            <a:ext cx="3095775" cy="556381"/>
          </a:xfrm>
          <a:prstGeom prst="rect">
            <a:avLst/>
          </a:prstGeom>
          <a:ln/>
        </p:spPr>
      </p:pic>
      <p:grpSp>
        <p:nvGrpSpPr>
          <p:cNvPr id="9" name="Group 4"/>
          <p:cNvGrpSpPr>
            <a:grpSpLocks/>
          </p:cNvGrpSpPr>
          <p:nvPr/>
        </p:nvGrpSpPr>
        <p:grpSpPr bwMode="auto">
          <a:xfrm>
            <a:off x="0" y="990600"/>
            <a:ext cx="9142413" cy="152400"/>
            <a:chOff x="0" y="0"/>
            <a:chExt cx="5760" cy="708"/>
          </a:xfrm>
        </p:grpSpPr>
        <p:sp>
          <p:nvSpPr>
            <p:cNvPr id="10"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Tree>
    <p:extLst>
      <p:ext uri="{BB962C8B-B14F-4D97-AF65-F5344CB8AC3E}">
        <p14:creationId xmlns:p14="http://schemas.microsoft.com/office/powerpoint/2010/main" val="1611886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75545" y="152400"/>
            <a:ext cx="8192911" cy="809625"/>
          </a:xfrm>
        </p:spPr>
        <p:txBody>
          <a:bodyPr/>
          <a:lstStyle/>
          <a:p>
            <a:r>
              <a:rPr lang="en-US" dirty="0" smtClean="0">
                <a:solidFill>
                  <a:srgbClr val="000000"/>
                </a:solidFill>
                <a:latin typeface="Times New Roman"/>
                <a:cs typeface="Times New Roman"/>
              </a:rPr>
              <a:t>ENDF’s lack of energetic </a:t>
            </a:r>
            <a:r>
              <a:rPr lang="en-US" dirty="0" smtClean="0">
                <a:solidFill>
                  <a:srgbClr val="000000"/>
                </a:solidFill>
                <a:latin typeface="Symbol" charset="2"/>
                <a:cs typeface="Symbol" charset="2"/>
              </a:rPr>
              <a:t>g</a:t>
            </a:r>
            <a:r>
              <a:rPr lang="en-US" dirty="0" smtClean="0">
                <a:solidFill>
                  <a:srgbClr val="000000"/>
                </a:solidFill>
                <a:latin typeface="Times New Roman"/>
                <a:cs typeface="Times New Roman"/>
              </a:rPr>
              <a:t>-ray data limits actinide &amp; fission </a:t>
            </a:r>
            <a:r>
              <a:rPr lang="en-US" dirty="0">
                <a:solidFill>
                  <a:srgbClr val="000000"/>
                </a:solidFill>
                <a:latin typeface="Times New Roman"/>
                <a:cs typeface="Times New Roman"/>
              </a:rPr>
              <a:t>fragments </a:t>
            </a:r>
            <a:r>
              <a:rPr lang="en-US" dirty="0" smtClean="0">
                <a:solidFill>
                  <a:srgbClr val="000000"/>
                </a:solidFill>
                <a:latin typeface="Times New Roman"/>
                <a:cs typeface="Times New Roman"/>
              </a:rPr>
              <a:t>diagnostic (Brad Sleaford)</a:t>
            </a:r>
            <a:endParaRPr lang="en-US" dirty="0">
              <a:solidFill>
                <a:srgbClr val="000000"/>
              </a:solidFill>
              <a:latin typeface="Times New Roman"/>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516" y="1154922"/>
            <a:ext cx="412115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9056" y="1297062"/>
            <a:ext cx="2416046" cy="646331"/>
          </a:xfrm>
          <a:prstGeom prst="rect">
            <a:avLst/>
          </a:prstGeom>
          <a:noFill/>
        </p:spPr>
        <p:txBody>
          <a:bodyPr wrap="none" rtlCol="0">
            <a:spAutoFit/>
          </a:bodyPr>
          <a:lstStyle/>
          <a:p>
            <a:r>
              <a:rPr lang="en-US" sz="1800" dirty="0" smtClean="0">
                <a:latin typeface="Times New Roman"/>
                <a:cs typeface="Times New Roman"/>
              </a:rPr>
              <a:t>Primary </a:t>
            </a:r>
            <a:r>
              <a:rPr lang="en-US" sz="1800" baseline="30000" dirty="0" smtClean="0">
                <a:latin typeface="Times New Roman"/>
                <a:cs typeface="Times New Roman"/>
              </a:rPr>
              <a:t>237</a:t>
            </a:r>
            <a:r>
              <a:rPr lang="en-US" sz="1800" dirty="0" smtClean="0">
                <a:latin typeface="Times New Roman"/>
                <a:cs typeface="Times New Roman"/>
              </a:rPr>
              <a:t>Np capture </a:t>
            </a:r>
          </a:p>
          <a:p>
            <a:r>
              <a:rPr lang="en-US" sz="1800" dirty="0" smtClean="0">
                <a:latin typeface="Times New Roman"/>
                <a:cs typeface="Times New Roman"/>
              </a:rPr>
              <a:t>line at 5.35 MeV</a:t>
            </a:r>
            <a:endParaRPr lang="en-US" sz="1800" dirty="0">
              <a:latin typeface="Times New Roman"/>
              <a:cs typeface="Times New Roman"/>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473224" y="1297294"/>
            <a:ext cx="4402665" cy="25440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93888" y="4501443"/>
            <a:ext cx="3414890" cy="1200328"/>
          </a:xfrm>
          <a:prstGeom prst="rect">
            <a:avLst/>
          </a:prstGeom>
          <a:solidFill>
            <a:srgbClr val="FFFF00"/>
          </a:solidFill>
          <a:ln>
            <a:solidFill>
              <a:schemeClr val="tx1"/>
            </a:solidFill>
          </a:ln>
        </p:spPr>
        <p:txBody>
          <a:bodyPr wrap="square" rtlCol="0">
            <a:spAutoFit/>
          </a:bodyPr>
          <a:lstStyle/>
          <a:p>
            <a:pPr algn="ctr"/>
            <a:r>
              <a:rPr lang="en-US" sz="2400" dirty="0" smtClean="0">
                <a:latin typeface="Times New Roman"/>
                <a:cs typeface="Times New Roman"/>
              </a:rPr>
              <a:t>The LBNL group is addressing this need for (</a:t>
            </a:r>
            <a:r>
              <a:rPr lang="en-US" sz="2400" dirty="0" err="1" smtClean="0">
                <a:latin typeface="Times New Roman"/>
                <a:cs typeface="Times New Roman"/>
              </a:rPr>
              <a:t>n</a:t>
            </a:r>
            <a:r>
              <a:rPr lang="en-US" sz="2400" baseline="-25000" dirty="0" err="1" smtClean="0">
                <a:latin typeface="Times New Roman"/>
                <a:cs typeface="Times New Roman"/>
              </a:rPr>
              <a:t>th</a:t>
            </a:r>
            <a:r>
              <a:rPr lang="en-US" sz="2400" dirty="0" err="1" smtClean="0">
                <a:latin typeface="Times New Roman"/>
                <a:cs typeface="Times New Roman"/>
              </a:rPr>
              <a:t>,</a:t>
            </a:r>
            <a:r>
              <a:rPr lang="en-US" sz="2400" dirty="0" err="1" smtClean="0">
                <a:latin typeface="Symbol" charset="2"/>
                <a:cs typeface="Symbol" charset="2"/>
              </a:rPr>
              <a:t>g</a:t>
            </a:r>
            <a:r>
              <a:rPr lang="en-US" sz="2400" dirty="0" smtClean="0">
                <a:latin typeface="Times New Roman"/>
                <a:cs typeface="Times New Roman"/>
              </a:rPr>
              <a:t>) and (</a:t>
            </a:r>
            <a:r>
              <a:rPr lang="en-US" sz="2400" dirty="0" err="1" smtClean="0">
                <a:latin typeface="Times New Roman"/>
                <a:cs typeface="Times New Roman"/>
              </a:rPr>
              <a:t>n,n’</a:t>
            </a:r>
            <a:r>
              <a:rPr lang="en-US" sz="2400" dirty="0" err="1" smtClean="0">
                <a:latin typeface="Symbol" charset="2"/>
                <a:cs typeface="Symbol" charset="2"/>
              </a:rPr>
              <a:t>g</a:t>
            </a:r>
            <a:r>
              <a:rPr lang="en-US" sz="2400" dirty="0" smtClean="0">
                <a:latin typeface="Times New Roman"/>
                <a:cs typeface="Times New Roman"/>
              </a:rPr>
              <a:t>)</a:t>
            </a:r>
          </a:p>
        </p:txBody>
      </p:sp>
      <p:grpSp>
        <p:nvGrpSpPr>
          <p:cNvPr id="15" name="Group 14"/>
          <p:cNvGrpSpPr/>
          <p:nvPr/>
        </p:nvGrpSpPr>
        <p:grpSpPr>
          <a:xfrm>
            <a:off x="4518376" y="3834238"/>
            <a:ext cx="4371624" cy="2388760"/>
            <a:chOff x="4969931" y="1336572"/>
            <a:chExt cx="4371624" cy="2388760"/>
          </a:xfrm>
        </p:grpSpPr>
        <p:sp>
          <p:nvSpPr>
            <p:cNvPr id="7" name="TextBox 6"/>
            <p:cNvSpPr txBox="1"/>
            <p:nvPr/>
          </p:nvSpPr>
          <p:spPr>
            <a:xfrm>
              <a:off x="5521010" y="2902905"/>
              <a:ext cx="3008193" cy="369332"/>
            </a:xfrm>
            <a:prstGeom prst="rect">
              <a:avLst/>
            </a:prstGeom>
            <a:noFill/>
          </p:spPr>
          <p:txBody>
            <a:bodyPr wrap="none" rtlCol="0">
              <a:spAutoFit/>
            </a:bodyPr>
            <a:lstStyle/>
            <a:p>
              <a:r>
                <a:rPr lang="en-US" sz="1800" dirty="0" smtClean="0">
                  <a:latin typeface="Times New Roman"/>
                  <a:cs typeface="Times New Roman"/>
                </a:rPr>
                <a:t>Fission product decay </a:t>
              </a:r>
              <a:r>
                <a:rPr lang="en-US" sz="1800" dirty="0" smtClean="0">
                  <a:latin typeface="Symbol" charset="2"/>
                  <a:cs typeface="Symbol" charset="2"/>
                </a:rPr>
                <a:t>g</a:t>
              </a:r>
              <a:r>
                <a:rPr lang="en-US" sz="1800" dirty="0" smtClean="0">
                  <a:latin typeface="Times New Roman"/>
                  <a:cs typeface="Times New Roman"/>
                </a:rPr>
                <a:t>-rays</a:t>
              </a:r>
              <a:endParaRPr lang="en-US" sz="1800" dirty="0">
                <a:latin typeface="Times New Roman"/>
                <a:cs typeface="Times New Roman"/>
              </a:endParaRPr>
            </a:p>
          </p:txBody>
        </p:sp>
        <p:pic>
          <p:nvPicPr>
            <p:cNvPr id="9" name="Picture 8"/>
            <p:cNvPicPr/>
            <p:nvPr/>
          </p:nvPicPr>
          <p:blipFill rotWithShape="1">
            <a:blip r:embed="rId4" cstate="print">
              <a:extLst>
                <a:ext uri="{28A0092B-C50C-407E-A947-70E740481C1C}">
                  <a14:useLocalDpi xmlns:a14="http://schemas.microsoft.com/office/drawing/2010/main"/>
                </a:ext>
              </a:extLst>
            </a:blip>
            <a:srcRect t="7242"/>
            <a:stretch/>
          </p:blipFill>
          <p:spPr bwMode="auto">
            <a:xfrm>
              <a:off x="4969931" y="1721555"/>
              <a:ext cx="3680179" cy="2003777"/>
            </a:xfrm>
            <a:prstGeom prst="rect">
              <a:avLst/>
            </a:prstGeom>
            <a:noFill/>
            <a:ln>
              <a:noFill/>
            </a:ln>
          </p:spPr>
        </p:pic>
        <p:sp>
          <p:nvSpPr>
            <p:cNvPr id="11" name="TextBox 10"/>
            <p:cNvSpPr txBox="1"/>
            <p:nvPr/>
          </p:nvSpPr>
          <p:spPr>
            <a:xfrm>
              <a:off x="6279444" y="1336572"/>
              <a:ext cx="3062111" cy="584776"/>
            </a:xfrm>
            <a:prstGeom prst="rect">
              <a:avLst/>
            </a:prstGeom>
            <a:solidFill>
              <a:schemeClr val="bg1"/>
            </a:solidFill>
            <a:ln>
              <a:solidFill>
                <a:srgbClr val="000000"/>
              </a:solidFill>
            </a:ln>
          </p:spPr>
          <p:txBody>
            <a:bodyPr wrap="square" rtlCol="0">
              <a:spAutoFit/>
            </a:bodyPr>
            <a:lstStyle/>
            <a:p>
              <a:r>
                <a:rPr lang="en-US" sz="1600" dirty="0" smtClean="0">
                  <a:latin typeface="Times New Roman"/>
                  <a:cs typeface="Times New Roman"/>
                </a:rPr>
                <a:t>Even low-resolution </a:t>
              </a:r>
            </a:p>
            <a:p>
              <a:r>
                <a:rPr lang="en-US" sz="1600" dirty="0" smtClean="0">
                  <a:latin typeface="Symbol" charset="2"/>
                  <a:cs typeface="Symbol" charset="2"/>
                </a:rPr>
                <a:t>g</a:t>
              </a:r>
              <a:r>
                <a:rPr lang="en-US" sz="1600" dirty="0" smtClean="0">
                  <a:latin typeface="Times New Roman"/>
                  <a:cs typeface="Times New Roman"/>
                </a:rPr>
                <a:t>-rays can differentiate actinides</a:t>
              </a:r>
              <a:endParaRPr lang="en-US" sz="1600" dirty="0">
                <a:latin typeface="Times New Roman"/>
                <a:cs typeface="Times New Roman"/>
              </a:endParaRPr>
            </a:p>
          </p:txBody>
        </p:sp>
        <p:sp>
          <p:nvSpPr>
            <p:cNvPr id="12" name="TextBox 11"/>
            <p:cNvSpPr txBox="1"/>
            <p:nvPr/>
          </p:nvSpPr>
          <p:spPr>
            <a:xfrm>
              <a:off x="7902221" y="2427112"/>
              <a:ext cx="498003" cy="400110"/>
            </a:xfrm>
            <a:prstGeom prst="rect">
              <a:avLst/>
            </a:prstGeom>
            <a:noFill/>
          </p:spPr>
          <p:txBody>
            <a:bodyPr wrap="none" rtlCol="0">
              <a:spAutoFit/>
            </a:bodyPr>
            <a:lstStyle/>
            <a:p>
              <a:r>
                <a:rPr lang="en-US" sz="2000" dirty="0" smtClean="0">
                  <a:solidFill>
                    <a:srgbClr val="0000FF"/>
                  </a:solidFill>
                </a:rPr>
                <a:t>Th</a:t>
              </a:r>
              <a:endParaRPr lang="en-US" sz="2000" dirty="0">
                <a:solidFill>
                  <a:srgbClr val="0000FF"/>
                </a:solidFill>
              </a:endParaRPr>
            </a:p>
          </p:txBody>
        </p:sp>
        <p:sp>
          <p:nvSpPr>
            <p:cNvPr id="13" name="TextBox 12"/>
            <p:cNvSpPr txBox="1"/>
            <p:nvPr/>
          </p:nvSpPr>
          <p:spPr>
            <a:xfrm>
              <a:off x="6685843" y="2523067"/>
              <a:ext cx="369888" cy="400110"/>
            </a:xfrm>
            <a:prstGeom prst="rect">
              <a:avLst/>
            </a:prstGeom>
            <a:noFill/>
          </p:spPr>
          <p:txBody>
            <a:bodyPr wrap="none" rtlCol="0">
              <a:spAutoFit/>
            </a:bodyPr>
            <a:lstStyle/>
            <a:p>
              <a:r>
                <a:rPr lang="en-US" sz="2000" dirty="0">
                  <a:solidFill>
                    <a:srgbClr val="FF0000"/>
                  </a:solidFill>
                </a:rPr>
                <a:t>U</a:t>
              </a:r>
            </a:p>
          </p:txBody>
        </p:sp>
        <p:sp>
          <p:nvSpPr>
            <p:cNvPr id="14" name="TextBox 13"/>
            <p:cNvSpPr txBox="1"/>
            <p:nvPr/>
          </p:nvSpPr>
          <p:spPr>
            <a:xfrm>
              <a:off x="7261577" y="2788355"/>
              <a:ext cx="512405" cy="400110"/>
            </a:xfrm>
            <a:prstGeom prst="rect">
              <a:avLst/>
            </a:prstGeom>
            <a:noFill/>
          </p:spPr>
          <p:txBody>
            <a:bodyPr wrap="none" rtlCol="0">
              <a:spAutoFit/>
            </a:bodyPr>
            <a:lstStyle/>
            <a:p>
              <a:r>
                <a:rPr lang="en-US" sz="2000" dirty="0" smtClean="0">
                  <a:solidFill>
                    <a:srgbClr val="008000"/>
                  </a:solidFill>
                </a:rPr>
                <a:t>Pu</a:t>
              </a:r>
              <a:endParaRPr lang="en-US" sz="2000" dirty="0">
                <a:solidFill>
                  <a:srgbClr val="008000"/>
                </a:solidFill>
              </a:endParaRPr>
            </a:p>
          </p:txBody>
        </p:sp>
      </p:grpSp>
    </p:spTree>
    <p:extLst>
      <p:ext uri="{BB962C8B-B14F-4D97-AF65-F5344CB8AC3E}">
        <p14:creationId xmlns:p14="http://schemas.microsoft.com/office/powerpoint/2010/main" val="1782192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364772" y="56445"/>
            <a:ext cx="8414456" cy="910202"/>
          </a:xfrm>
        </p:spPr>
        <p:txBody>
          <a:bodyPr/>
          <a:lstStyle/>
          <a:p>
            <a:pPr algn="ctr"/>
            <a:r>
              <a:rPr lang="en-US" dirty="0" smtClean="0">
                <a:solidFill>
                  <a:schemeClr val="tx1"/>
                </a:solidFill>
                <a:latin typeface="Times New Roman"/>
                <a:cs typeface="Times New Roman"/>
              </a:rPr>
              <a:t>What happens when you ignore hidden compensating errors in nuclear data:  The Maple reactor fiasco</a:t>
            </a:r>
            <a:endParaRPr lang="en-US" dirty="0">
              <a:solidFill>
                <a:schemeClr val="tx1"/>
              </a:solidFill>
              <a:latin typeface="Times New Roman"/>
              <a:cs typeface="Times New Roman"/>
            </a:endParaRPr>
          </a:p>
        </p:txBody>
      </p:sp>
      <p:sp>
        <p:nvSpPr>
          <p:cNvPr id="27" name="TextBox 26"/>
          <p:cNvSpPr txBox="1"/>
          <p:nvPr/>
        </p:nvSpPr>
        <p:spPr>
          <a:xfrm>
            <a:off x="78620" y="5614812"/>
            <a:ext cx="8986761" cy="461665"/>
          </a:xfrm>
          <a:prstGeom prst="rect">
            <a:avLst/>
          </a:prstGeom>
          <a:solidFill>
            <a:srgbClr val="FFFF00"/>
          </a:solidFill>
          <a:ln>
            <a:solidFill>
              <a:srgbClr val="000000"/>
            </a:solidFill>
          </a:ln>
        </p:spPr>
        <p:txBody>
          <a:bodyPr wrap="square" rtlCol="0">
            <a:spAutoFit/>
          </a:bodyPr>
          <a:lstStyle/>
          <a:p>
            <a:pPr algn="ctr"/>
            <a:r>
              <a:rPr lang="en-US" sz="2400" dirty="0" smtClean="0">
                <a:latin typeface="Times New Roman"/>
                <a:cs typeface="Times New Roman"/>
              </a:rPr>
              <a:t>If you don</a:t>
            </a:r>
            <a:r>
              <a:rPr lang="fr-FR" sz="2400" dirty="0" smtClean="0">
                <a:latin typeface="Times New Roman"/>
                <a:cs typeface="Times New Roman"/>
              </a:rPr>
              <a:t>’</a:t>
            </a:r>
            <a:r>
              <a:rPr lang="en-US" sz="2400" dirty="0" smtClean="0">
                <a:latin typeface="Times New Roman"/>
                <a:cs typeface="Times New Roman"/>
              </a:rPr>
              <a:t>t have good data you’ll always have to watch your back</a:t>
            </a:r>
            <a:endParaRPr lang="en-US" sz="2400" dirty="0">
              <a:latin typeface="Times New Roman"/>
              <a:cs typeface="Times New Roman"/>
            </a:endParaRPr>
          </a:p>
        </p:txBody>
      </p:sp>
      <p:sp>
        <p:nvSpPr>
          <p:cNvPr id="7" name="Rectangle 6"/>
          <p:cNvSpPr/>
          <p:nvPr/>
        </p:nvSpPr>
        <p:spPr>
          <a:xfrm>
            <a:off x="203200" y="1225929"/>
            <a:ext cx="5626100" cy="3970318"/>
          </a:xfrm>
          <a:prstGeom prst="rect">
            <a:avLst/>
          </a:prstGeom>
        </p:spPr>
        <p:txBody>
          <a:bodyPr wrap="square">
            <a:spAutoFit/>
          </a:bodyPr>
          <a:lstStyle/>
          <a:p>
            <a:pPr marL="285750" indent="-285750">
              <a:buFont typeface="Arial"/>
              <a:buChar char="•"/>
            </a:pPr>
            <a:r>
              <a:rPr lang="en-US" sz="1800" b="0" dirty="0">
                <a:latin typeface="Times New Roman"/>
                <a:cs typeface="Times New Roman"/>
              </a:rPr>
              <a:t>The </a:t>
            </a:r>
            <a:r>
              <a:rPr lang="en-US" sz="1800" b="0" dirty="0" smtClean="0">
                <a:latin typeface="Times New Roman"/>
                <a:cs typeface="Times New Roman"/>
              </a:rPr>
              <a:t>Maple </a:t>
            </a:r>
            <a:r>
              <a:rPr lang="en-US" sz="1800" b="0" dirty="0">
                <a:latin typeface="Times New Roman"/>
                <a:cs typeface="Times New Roman"/>
              </a:rPr>
              <a:t>reactors </a:t>
            </a:r>
            <a:r>
              <a:rPr lang="en-US" sz="1800" b="0" dirty="0" smtClean="0">
                <a:latin typeface="Times New Roman"/>
                <a:cs typeface="Times New Roman"/>
              </a:rPr>
              <a:t>were dedicated medical isotope </a:t>
            </a:r>
            <a:r>
              <a:rPr lang="en-US" sz="1800" b="0" dirty="0">
                <a:latin typeface="Times New Roman"/>
                <a:cs typeface="Times New Roman"/>
              </a:rPr>
              <a:t>production reactors </a:t>
            </a:r>
            <a:r>
              <a:rPr lang="en-US" sz="1800" b="0" dirty="0" smtClean="0">
                <a:latin typeface="Times New Roman"/>
                <a:cs typeface="Times New Roman"/>
              </a:rPr>
              <a:t>fueled with LEU using HEU targets</a:t>
            </a:r>
          </a:p>
          <a:p>
            <a:pPr marL="285750" indent="-285750">
              <a:buFont typeface="Arial"/>
              <a:buChar char="•"/>
            </a:pPr>
            <a:r>
              <a:rPr lang="en-US" sz="1800" b="0" dirty="0" smtClean="0">
                <a:latin typeface="Times New Roman"/>
                <a:cs typeface="Times New Roman"/>
              </a:rPr>
              <a:t>AECL </a:t>
            </a:r>
            <a:r>
              <a:rPr lang="en-US" sz="1800" b="0" dirty="0">
                <a:latin typeface="Times New Roman"/>
                <a:cs typeface="Times New Roman"/>
              </a:rPr>
              <a:t>discovered that the reactor had a positive </a:t>
            </a:r>
            <a:r>
              <a:rPr lang="en-US" sz="1800" b="0" dirty="0" smtClean="0">
                <a:latin typeface="Times New Roman"/>
                <a:cs typeface="Times New Roman"/>
              </a:rPr>
              <a:t>power coefficient </a:t>
            </a:r>
            <a:r>
              <a:rPr lang="en-US" sz="1800" b="0" dirty="0">
                <a:latin typeface="Times New Roman"/>
                <a:cs typeface="Times New Roman"/>
              </a:rPr>
              <a:t>of </a:t>
            </a:r>
            <a:r>
              <a:rPr lang="en-US" sz="1800" b="0" dirty="0" smtClean="0">
                <a:latin typeface="Times New Roman"/>
                <a:cs typeface="Times New Roman"/>
              </a:rPr>
              <a:t>reactivity in </a:t>
            </a:r>
            <a:r>
              <a:rPr lang="en-US" sz="1800" b="0" dirty="0">
                <a:latin typeface="Times New Roman"/>
                <a:cs typeface="Times New Roman"/>
              </a:rPr>
              <a:t>June </a:t>
            </a:r>
            <a:r>
              <a:rPr lang="en-US" sz="1800" b="0" dirty="0" smtClean="0">
                <a:latin typeface="Times New Roman"/>
                <a:cs typeface="Times New Roman"/>
              </a:rPr>
              <a:t>2003.</a:t>
            </a:r>
          </a:p>
          <a:p>
            <a:pPr marL="285750" indent="-285750">
              <a:buFont typeface="Arial"/>
              <a:buChar char="•"/>
            </a:pPr>
            <a:r>
              <a:rPr lang="en-US" sz="1800" b="0" dirty="0" smtClean="0">
                <a:latin typeface="Times New Roman"/>
                <a:cs typeface="Times New Roman"/>
              </a:rPr>
              <a:t>This </a:t>
            </a:r>
            <a:r>
              <a:rPr lang="en-US" sz="1800" b="0" dirty="0">
                <a:latin typeface="Times New Roman"/>
                <a:cs typeface="Times New Roman"/>
              </a:rPr>
              <a:t>behavior was </a:t>
            </a:r>
            <a:r>
              <a:rPr lang="en-US" sz="1800" b="0" dirty="0" smtClean="0">
                <a:latin typeface="Times New Roman"/>
                <a:cs typeface="Times New Roman"/>
              </a:rPr>
              <a:t>deemed </a:t>
            </a:r>
            <a:r>
              <a:rPr lang="en-US" sz="1800" b="0" dirty="0">
                <a:latin typeface="Times New Roman"/>
                <a:cs typeface="Times New Roman"/>
              </a:rPr>
              <a:t>by the </a:t>
            </a:r>
            <a:r>
              <a:rPr lang="en-US" sz="1800" b="0" dirty="0" smtClean="0">
                <a:latin typeface="Times New Roman"/>
                <a:cs typeface="Times New Roman"/>
              </a:rPr>
              <a:t>Canadian </a:t>
            </a:r>
            <a:r>
              <a:rPr lang="en-US" sz="1800" b="0" dirty="0">
                <a:latin typeface="Times New Roman"/>
                <a:cs typeface="Times New Roman"/>
              </a:rPr>
              <a:t>Nuclear Safety </a:t>
            </a:r>
            <a:r>
              <a:rPr lang="en-US" sz="1800" b="0" dirty="0" smtClean="0">
                <a:latin typeface="Times New Roman"/>
                <a:cs typeface="Times New Roman"/>
              </a:rPr>
              <a:t>Commission to </a:t>
            </a:r>
            <a:r>
              <a:rPr lang="en-US" sz="1800" b="0" dirty="0">
                <a:latin typeface="Times New Roman"/>
                <a:cs typeface="Times New Roman"/>
              </a:rPr>
              <a:t>be a safety issue. </a:t>
            </a:r>
            <a:endParaRPr lang="en-US" sz="1800" b="0" dirty="0" smtClean="0">
              <a:latin typeface="Times New Roman"/>
              <a:cs typeface="Times New Roman"/>
            </a:endParaRPr>
          </a:p>
          <a:p>
            <a:pPr marL="285750" indent="-285750">
              <a:buFont typeface="Arial"/>
              <a:buChar char="•"/>
            </a:pPr>
            <a:r>
              <a:rPr lang="en-US" sz="1800" b="0" dirty="0" smtClean="0">
                <a:latin typeface="Times New Roman"/>
                <a:cs typeface="Times New Roman"/>
              </a:rPr>
              <a:t>AECL </a:t>
            </a:r>
            <a:r>
              <a:rPr lang="en-US" sz="1800" b="0" dirty="0">
                <a:latin typeface="Times New Roman"/>
                <a:cs typeface="Times New Roman"/>
              </a:rPr>
              <a:t>engaged the services of organizations </a:t>
            </a:r>
            <a:r>
              <a:rPr lang="en-US" sz="1800" b="0" dirty="0" smtClean="0">
                <a:latin typeface="Times New Roman"/>
                <a:cs typeface="Times New Roman"/>
              </a:rPr>
              <a:t>such as BNL, INL, </a:t>
            </a:r>
            <a:r>
              <a:rPr lang="en-US" sz="1800" b="0" dirty="0">
                <a:latin typeface="Times New Roman"/>
                <a:cs typeface="Times New Roman"/>
              </a:rPr>
              <a:t>and INVAP, </a:t>
            </a:r>
            <a:r>
              <a:rPr lang="en-US" sz="1800" b="0" dirty="0" smtClean="0">
                <a:latin typeface="Times New Roman"/>
                <a:cs typeface="Times New Roman"/>
              </a:rPr>
              <a:t>from </a:t>
            </a:r>
            <a:r>
              <a:rPr lang="en-US" sz="1800" b="0" dirty="0">
                <a:latin typeface="Times New Roman"/>
                <a:cs typeface="Times New Roman"/>
              </a:rPr>
              <a:t>2005 to 2008 </a:t>
            </a:r>
            <a:r>
              <a:rPr lang="en-US" sz="1800" b="0" dirty="0" smtClean="0">
                <a:latin typeface="Times New Roman"/>
                <a:cs typeface="Times New Roman"/>
              </a:rPr>
              <a:t>to </a:t>
            </a:r>
            <a:r>
              <a:rPr lang="en-US" sz="1800" b="0" dirty="0">
                <a:latin typeface="Times New Roman"/>
                <a:cs typeface="Times New Roman"/>
              </a:rPr>
              <a:t>identify the cause of </a:t>
            </a:r>
            <a:r>
              <a:rPr lang="en-US" sz="1800" b="0" dirty="0" smtClean="0">
                <a:latin typeface="Times New Roman"/>
                <a:cs typeface="Times New Roman"/>
              </a:rPr>
              <a:t>the discrepancy.</a:t>
            </a:r>
          </a:p>
          <a:p>
            <a:pPr marL="285750" indent="-285750">
              <a:buFont typeface="Arial"/>
              <a:buChar char="•"/>
            </a:pPr>
            <a:r>
              <a:rPr lang="en-US" sz="1800" b="0" dirty="0" smtClean="0">
                <a:latin typeface="Times New Roman"/>
                <a:cs typeface="Times New Roman"/>
              </a:rPr>
              <a:t>The </a:t>
            </a:r>
            <a:r>
              <a:rPr lang="en-US" sz="1800" b="0" dirty="0">
                <a:latin typeface="Times New Roman"/>
                <a:cs typeface="Times New Roman"/>
              </a:rPr>
              <a:t>cause was never </a:t>
            </a:r>
            <a:r>
              <a:rPr lang="en-US" sz="1800" b="0" dirty="0" smtClean="0">
                <a:latin typeface="Times New Roman"/>
                <a:cs typeface="Times New Roman"/>
              </a:rPr>
              <a:t>determined and in </a:t>
            </a:r>
            <a:r>
              <a:rPr lang="en-US" sz="1800" b="0" dirty="0">
                <a:latin typeface="Times New Roman"/>
                <a:cs typeface="Times New Roman"/>
              </a:rPr>
              <a:t>May 2008, </a:t>
            </a:r>
            <a:endParaRPr lang="en-US" sz="1800" b="0" dirty="0" smtClean="0">
              <a:latin typeface="Times New Roman"/>
              <a:cs typeface="Times New Roman"/>
            </a:endParaRPr>
          </a:p>
          <a:p>
            <a:pPr marL="285750" indent="-285750">
              <a:buFont typeface="Arial"/>
              <a:buChar char="•"/>
            </a:pPr>
            <a:r>
              <a:rPr lang="en-US" sz="1800" b="0" dirty="0" smtClean="0">
                <a:latin typeface="Times New Roman"/>
                <a:cs typeface="Times New Roman"/>
              </a:rPr>
              <a:t>AECL discontinued the </a:t>
            </a:r>
            <a:r>
              <a:rPr lang="en-US" sz="1800" b="0" dirty="0">
                <a:latin typeface="Times New Roman"/>
                <a:cs typeface="Times New Roman"/>
              </a:rPr>
              <a:t>project</a:t>
            </a:r>
            <a:r>
              <a:rPr lang="en-US" sz="1800" b="0" dirty="0" smtClean="0">
                <a:latin typeface="Times New Roman"/>
                <a:cs typeface="Times New Roman"/>
              </a:rPr>
              <a:t>.</a:t>
            </a:r>
          </a:p>
          <a:p>
            <a:pPr marL="285750" indent="-285750">
              <a:buFont typeface="Arial"/>
              <a:buChar char="•"/>
            </a:pPr>
            <a:r>
              <a:rPr lang="en-US" sz="1800" b="0" dirty="0">
                <a:latin typeface="Times New Roman"/>
                <a:cs typeface="Times New Roman"/>
              </a:rPr>
              <a:t>Following this decision, AECL was served with a </a:t>
            </a:r>
            <a:r>
              <a:rPr lang="en-US" sz="1800" i="1" u="sng" dirty="0">
                <a:solidFill>
                  <a:srgbClr val="FF0000"/>
                </a:solidFill>
                <a:latin typeface="Times New Roman"/>
                <a:cs typeface="Times New Roman"/>
              </a:rPr>
              <a:t>$1.6 billion lawsuit against </a:t>
            </a:r>
            <a:r>
              <a:rPr lang="en-US" sz="1800" i="1" u="sng" dirty="0" smtClean="0">
                <a:solidFill>
                  <a:srgbClr val="FF0000"/>
                </a:solidFill>
                <a:latin typeface="Times New Roman"/>
                <a:cs typeface="Times New Roman"/>
              </a:rPr>
              <a:t>for </a:t>
            </a:r>
            <a:r>
              <a:rPr lang="en-US" sz="1800" i="1" u="sng" dirty="0">
                <a:solidFill>
                  <a:srgbClr val="FF0000"/>
                </a:solidFill>
                <a:latin typeface="Times New Roman"/>
                <a:cs typeface="Times New Roman"/>
              </a:rPr>
              <a:t>breach </a:t>
            </a:r>
            <a:r>
              <a:rPr lang="en-US" sz="1800" i="1" u="sng" dirty="0" smtClean="0">
                <a:solidFill>
                  <a:srgbClr val="FF0000"/>
                </a:solidFill>
                <a:latin typeface="Times New Roman"/>
                <a:cs typeface="Times New Roman"/>
              </a:rPr>
              <a:t>of contract</a:t>
            </a:r>
            <a:r>
              <a:rPr lang="en-US" sz="1800" b="0" dirty="0" smtClean="0">
                <a:latin typeface="Times New Roman"/>
                <a:cs typeface="Times New Roman"/>
              </a:rPr>
              <a:t>.</a:t>
            </a:r>
            <a:endParaRPr lang="en-US" sz="1800" dirty="0">
              <a:latin typeface="Times New Roman"/>
              <a:cs typeface="Times New Roman"/>
            </a:endParaRPr>
          </a:p>
          <a:p>
            <a:pPr marL="285750" indent="-285750">
              <a:buFont typeface="Arial"/>
              <a:buChar char="•"/>
            </a:pPr>
            <a:endParaRPr lang="en-US" sz="1800" dirty="0">
              <a:latin typeface="Times New Roman"/>
              <a:cs typeface="Times New Roman"/>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10969" y="1257300"/>
            <a:ext cx="3091730" cy="203200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05472" y="3378200"/>
            <a:ext cx="3059128" cy="1968500"/>
          </a:xfrm>
          <a:prstGeom prst="rect">
            <a:avLst/>
          </a:prstGeom>
        </p:spPr>
      </p:pic>
    </p:spTree>
    <p:extLst>
      <p:ext uri="{BB962C8B-B14F-4D97-AF65-F5344CB8AC3E}">
        <p14:creationId xmlns:p14="http://schemas.microsoft.com/office/powerpoint/2010/main" val="2692027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1"/>
          <p:cNvSpPr>
            <a:spLocks noGrp="1"/>
          </p:cNvSpPr>
          <p:nvPr>
            <p:ph type="title"/>
          </p:nvPr>
        </p:nvSpPr>
        <p:spPr>
          <a:xfrm>
            <a:off x="366032" y="416376"/>
            <a:ext cx="8280400" cy="495300"/>
          </a:xfrm>
        </p:spPr>
        <p:txBody>
          <a:bodyPr>
            <a:noAutofit/>
          </a:bodyPr>
          <a:lstStyle/>
          <a:p>
            <a:r>
              <a:rPr lang="en-GB" sz="3200" dirty="0">
                <a:solidFill>
                  <a:schemeClr val="tx1"/>
                </a:solidFill>
                <a:latin typeface="Arial" charset="0"/>
              </a:rPr>
              <a:t>Fast Neutron Induced </a:t>
            </a:r>
            <a:r>
              <a:rPr lang="en-GB" sz="3200" dirty="0" smtClean="0">
                <a:solidFill>
                  <a:schemeClr val="tx1"/>
                </a:solidFill>
                <a:latin typeface="Arial" charset="0"/>
              </a:rPr>
              <a:t>Reactions (S. Qaim)</a:t>
            </a:r>
            <a:endParaRPr lang="en-GB" sz="3200" dirty="0">
              <a:solidFill>
                <a:schemeClr val="tx1"/>
              </a:solidFill>
              <a:latin typeface="Arial" charset="0"/>
            </a:endParaRPr>
          </a:p>
        </p:txBody>
      </p:sp>
      <p:sp>
        <p:nvSpPr>
          <p:cNvPr id="5" name="Inhaltsplatzhalter 2"/>
          <p:cNvSpPr>
            <a:spLocks noGrp="1"/>
          </p:cNvSpPr>
          <p:nvPr>
            <p:ph idx="1"/>
          </p:nvPr>
        </p:nvSpPr>
        <p:spPr>
          <a:xfrm>
            <a:off x="250825" y="1070493"/>
            <a:ext cx="8893175" cy="6045200"/>
          </a:xfrm>
        </p:spPr>
        <p:txBody>
          <a:bodyPr>
            <a:normAutofit/>
          </a:bodyPr>
          <a:lstStyle/>
          <a:p>
            <a:pPr algn="just">
              <a:spcBef>
                <a:spcPct val="0"/>
              </a:spcBef>
            </a:pPr>
            <a:r>
              <a:rPr lang="en-GB" sz="2000" dirty="0">
                <a:latin typeface="Times New Roman"/>
                <a:cs typeface="Times New Roman"/>
              </a:rPr>
              <a:t>Fission neutrons extensively used for medical radionuclide production.</a:t>
            </a:r>
          </a:p>
          <a:p>
            <a:pPr algn="just">
              <a:spcBef>
                <a:spcPct val="0"/>
              </a:spcBef>
              <a:buFont typeface="Wingdings" charset="0"/>
              <a:buNone/>
            </a:pPr>
            <a:r>
              <a:rPr lang="de-DE" sz="2000" dirty="0">
                <a:latin typeface="Times New Roman"/>
                <a:cs typeface="Times New Roman"/>
              </a:rPr>
              <a:t>     Special </a:t>
            </a:r>
            <a:r>
              <a:rPr lang="de-DE" sz="2000" dirty="0" err="1">
                <a:latin typeface="Times New Roman"/>
                <a:cs typeface="Times New Roman"/>
              </a:rPr>
              <a:t>data</a:t>
            </a:r>
            <a:r>
              <a:rPr lang="de-DE" sz="2000" dirty="0">
                <a:latin typeface="Times New Roman"/>
                <a:cs typeface="Times New Roman"/>
              </a:rPr>
              <a:t> </a:t>
            </a:r>
            <a:r>
              <a:rPr lang="de-DE" sz="2000" dirty="0" err="1">
                <a:latin typeface="Times New Roman"/>
                <a:cs typeface="Times New Roman"/>
              </a:rPr>
              <a:t>needs</a:t>
            </a:r>
            <a:r>
              <a:rPr lang="de-DE" sz="2000" dirty="0">
                <a:latin typeface="Times New Roman"/>
                <a:cs typeface="Times New Roman"/>
              </a:rPr>
              <a:t> will </a:t>
            </a:r>
            <a:r>
              <a:rPr lang="de-DE" sz="2000" dirty="0" err="1">
                <a:latin typeface="Times New Roman"/>
                <a:cs typeface="Times New Roman"/>
              </a:rPr>
              <a:t>always</a:t>
            </a:r>
            <a:r>
              <a:rPr lang="de-DE" sz="2000" dirty="0">
                <a:latin typeface="Times New Roman"/>
                <a:cs typeface="Times New Roman"/>
              </a:rPr>
              <a:t> </a:t>
            </a:r>
            <a:r>
              <a:rPr lang="de-DE" sz="2000" dirty="0" err="1">
                <a:latin typeface="Times New Roman"/>
                <a:cs typeface="Times New Roman"/>
              </a:rPr>
              <a:t>arise</a:t>
            </a:r>
            <a:r>
              <a:rPr lang="de-DE" sz="2000" dirty="0">
                <a:latin typeface="Times New Roman"/>
                <a:cs typeface="Times New Roman"/>
              </a:rPr>
              <a:t>.</a:t>
            </a:r>
            <a:endParaRPr lang="en-GB" sz="2000" dirty="0">
              <a:latin typeface="Times New Roman"/>
              <a:cs typeface="Times New Roman"/>
            </a:endParaRPr>
          </a:p>
          <a:p>
            <a:pPr algn="just">
              <a:spcBef>
                <a:spcPct val="0"/>
              </a:spcBef>
            </a:pPr>
            <a:r>
              <a:rPr lang="en-GB" sz="2000" dirty="0">
                <a:latin typeface="Times New Roman"/>
                <a:cs typeface="Times New Roman"/>
              </a:rPr>
              <a:t>d/Be beak-up and spallation neutrons could be advantageously used for radionuclide production, especially for neutron threshold reactions</a:t>
            </a:r>
          </a:p>
          <a:p>
            <a:pPr algn="just">
              <a:buFont typeface="Wingdings" charset="0"/>
              <a:buNone/>
            </a:pPr>
            <a:r>
              <a:rPr lang="en-GB" sz="1600" dirty="0">
                <a:latin typeface="Times New Roman"/>
                <a:cs typeface="Times New Roman"/>
              </a:rPr>
              <a:t>     cf. </a:t>
            </a:r>
            <a:r>
              <a:rPr lang="en-GB" sz="1600" dirty="0" err="1">
                <a:latin typeface="Times New Roman"/>
                <a:cs typeface="Times New Roman"/>
              </a:rPr>
              <a:t>Spahn</a:t>
            </a:r>
            <a:r>
              <a:rPr lang="en-GB" sz="1600" dirty="0">
                <a:latin typeface="Times New Roman"/>
                <a:cs typeface="Times New Roman"/>
              </a:rPr>
              <a:t> et al., RCA </a:t>
            </a:r>
            <a:r>
              <a:rPr lang="en-GB" sz="1600" b="1" dirty="0">
                <a:latin typeface="Times New Roman"/>
                <a:cs typeface="Times New Roman"/>
              </a:rPr>
              <a:t>92</a:t>
            </a:r>
            <a:r>
              <a:rPr lang="en-GB" sz="1600" dirty="0">
                <a:latin typeface="Times New Roman"/>
                <a:cs typeface="Times New Roman"/>
              </a:rPr>
              <a:t>, 183 (2004); Al-</a:t>
            </a:r>
            <a:r>
              <a:rPr lang="en-GB" sz="1600" dirty="0" err="1">
                <a:latin typeface="Times New Roman"/>
                <a:cs typeface="Times New Roman"/>
              </a:rPr>
              <a:t>Abyad</a:t>
            </a:r>
            <a:r>
              <a:rPr lang="en-GB" sz="1600" dirty="0">
                <a:latin typeface="Times New Roman"/>
                <a:cs typeface="Times New Roman"/>
              </a:rPr>
              <a:t> et al., ARI </a:t>
            </a:r>
            <a:r>
              <a:rPr lang="en-GB" sz="1600" b="1" dirty="0">
                <a:latin typeface="Times New Roman"/>
                <a:cs typeface="Times New Roman"/>
              </a:rPr>
              <a:t>64</a:t>
            </a:r>
            <a:r>
              <a:rPr lang="en-GB" sz="1600" dirty="0">
                <a:latin typeface="Times New Roman"/>
                <a:cs typeface="Times New Roman"/>
              </a:rPr>
              <a:t>, 717 (2006)</a:t>
            </a:r>
          </a:p>
          <a:p>
            <a:pPr algn="just">
              <a:buFont typeface="Wingdings" charset="0"/>
              <a:buNone/>
            </a:pPr>
            <a:r>
              <a:rPr lang="en-GB" sz="1800" b="1" i="1" dirty="0">
                <a:latin typeface="Times New Roman"/>
                <a:cs typeface="Times New Roman"/>
              </a:rPr>
              <a:t>Examples: </a:t>
            </a:r>
            <a:r>
              <a:rPr lang="en-GB" sz="1800" b="1" dirty="0">
                <a:latin typeface="Times New Roman"/>
                <a:cs typeface="Times New Roman"/>
              </a:rPr>
              <a:t>βˉ </a:t>
            </a:r>
            <a:r>
              <a:rPr lang="en-GB" sz="1800" dirty="0">
                <a:latin typeface="Times New Roman"/>
                <a:cs typeface="Times New Roman"/>
              </a:rPr>
              <a:t>emitters</a:t>
            </a:r>
            <a:endParaRPr lang="en-GB" sz="700" b="1" dirty="0">
              <a:latin typeface="Times New Roman"/>
              <a:cs typeface="Times New Roman"/>
            </a:endParaRPr>
          </a:p>
          <a:p>
            <a:pPr>
              <a:buFont typeface="Wingdings" charset="0"/>
              <a:buNone/>
            </a:pPr>
            <a:r>
              <a:rPr lang="en-GB" sz="2000" b="1" i="1" dirty="0">
                <a:latin typeface="Times New Roman"/>
                <a:cs typeface="Times New Roman"/>
              </a:rPr>
              <a:t> </a:t>
            </a:r>
          </a:p>
          <a:p>
            <a:pPr>
              <a:buFont typeface="Wingdings" charset="0"/>
              <a:buNone/>
            </a:pPr>
            <a:endParaRPr lang="en-GB" sz="700" dirty="0">
              <a:latin typeface="Times New Roman"/>
              <a:cs typeface="Times New Roman"/>
            </a:endParaRPr>
          </a:p>
          <a:p>
            <a:pPr algn="ctr">
              <a:buFont typeface="Wingdings" charset="0"/>
              <a:buNone/>
            </a:pPr>
            <a:endParaRPr lang="de-DE" sz="700" b="1" i="1" dirty="0">
              <a:latin typeface="Times New Roman"/>
              <a:cs typeface="Times New Roman"/>
            </a:endParaRPr>
          </a:p>
          <a:p>
            <a:pPr algn="ctr">
              <a:buFont typeface="Wingdings" charset="0"/>
              <a:buNone/>
            </a:pPr>
            <a:endParaRPr lang="en-GB" sz="800" b="1" i="1" dirty="0">
              <a:latin typeface="Times New Roman"/>
              <a:cs typeface="Times New Roman"/>
            </a:endParaRPr>
          </a:p>
          <a:p>
            <a:pPr algn="ctr">
              <a:buFont typeface="Wingdings" charset="0"/>
              <a:buNone/>
            </a:pPr>
            <a:endParaRPr lang="en-GB" sz="700" dirty="0">
              <a:latin typeface="Times New Roman"/>
              <a:cs typeface="Times New Roman"/>
            </a:endParaRPr>
          </a:p>
          <a:p>
            <a:endParaRPr lang="en-GB" sz="1800" dirty="0">
              <a:latin typeface="Times New Roman"/>
              <a:cs typeface="Times New Roman"/>
            </a:endParaRPr>
          </a:p>
          <a:p>
            <a:endParaRPr lang="en-GB" sz="700" dirty="0">
              <a:latin typeface="Times New Roman"/>
              <a:cs typeface="Times New Roman"/>
            </a:endParaRPr>
          </a:p>
          <a:p>
            <a:r>
              <a:rPr lang="en-GB" sz="1800" dirty="0">
                <a:latin typeface="Times New Roman"/>
                <a:cs typeface="Times New Roman"/>
              </a:rPr>
              <a:t>Some </a:t>
            </a:r>
            <a:r>
              <a:rPr lang="en-GB" sz="1800" b="1" dirty="0">
                <a:latin typeface="Times New Roman"/>
                <a:cs typeface="Times New Roman"/>
              </a:rPr>
              <a:t>α</a:t>
            </a:r>
            <a:r>
              <a:rPr lang="en-GB" sz="1800" dirty="0">
                <a:latin typeface="Times New Roman"/>
                <a:cs typeface="Times New Roman"/>
              </a:rPr>
              <a:t>-emitting radionuclides, such as </a:t>
            </a:r>
            <a:r>
              <a:rPr lang="en-GB" sz="1800" b="1" baseline="30000" dirty="0">
                <a:latin typeface="Times New Roman"/>
                <a:cs typeface="Times New Roman"/>
              </a:rPr>
              <a:t>225</a:t>
            </a:r>
            <a:r>
              <a:rPr lang="en-GB" sz="1800" b="1" dirty="0">
                <a:latin typeface="Times New Roman"/>
                <a:cs typeface="Times New Roman"/>
              </a:rPr>
              <a:t>Ac, </a:t>
            </a:r>
            <a:r>
              <a:rPr lang="en-GB" sz="1800" b="1" baseline="30000" dirty="0">
                <a:latin typeface="Times New Roman"/>
                <a:cs typeface="Times New Roman"/>
              </a:rPr>
              <a:t>223</a:t>
            </a:r>
            <a:r>
              <a:rPr lang="en-GB" sz="1800" b="1" dirty="0">
                <a:latin typeface="Times New Roman"/>
                <a:cs typeface="Times New Roman"/>
              </a:rPr>
              <a:t>Ra, </a:t>
            </a:r>
            <a:r>
              <a:rPr lang="en-GB" sz="1800" b="1" baseline="30000" dirty="0">
                <a:latin typeface="Times New Roman"/>
                <a:cs typeface="Times New Roman"/>
              </a:rPr>
              <a:t>227</a:t>
            </a:r>
            <a:r>
              <a:rPr lang="en-GB" sz="1800" b="1" dirty="0">
                <a:latin typeface="Times New Roman"/>
                <a:cs typeface="Times New Roman"/>
              </a:rPr>
              <a:t>Th</a:t>
            </a:r>
            <a:r>
              <a:rPr lang="en-GB" sz="1800" dirty="0">
                <a:latin typeface="Times New Roman"/>
                <a:cs typeface="Times New Roman"/>
              </a:rPr>
              <a:t>, etc. can also be produced using spallation neutrons</a:t>
            </a:r>
          </a:p>
          <a:p>
            <a:r>
              <a:rPr lang="en-GB" sz="1800" dirty="0">
                <a:latin typeface="Times New Roman"/>
                <a:cs typeface="Times New Roman"/>
              </a:rPr>
              <a:t>Spallation neutrons could be used to induce </a:t>
            </a:r>
            <a:r>
              <a:rPr lang="en-GB" sz="1800" b="1" dirty="0">
                <a:latin typeface="Times New Roman"/>
                <a:cs typeface="Times New Roman"/>
              </a:rPr>
              <a:t>fission</a:t>
            </a:r>
            <a:r>
              <a:rPr lang="en-GB" sz="1800" dirty="0">
                <a:latin typeface="Times New Roman"/>
                <a:cs typeface="Times New Roman"/>
              </a:rPr>
              <a:t> of </a:t>
            </a:r>
            <a:r>
              <a:rPr lang="en-GB" sz="1800" baseline="30000" dirty="0">
                <a:latin typeface="Times New Roman"/>
                <a:cs typeface="Times New Roman"/>
              </a:rPr>
              <a:t>232</a:t>
            </a:r>
            <a:r>
              <a:rPr lang="en-GB" sz="1800" dirty="0">
                <a:latin typeface="Times New Roman"/>
                <a:cs typeface="Times New Roman"/>
              </a:rPr>
              <a:t>Th or </a:t>
            </a:r>
            <a:r>
              <a:rPr lang="en-GB" sz="1800" baseline="30000" dirty="0">
                <a:latin typeface="Times New Roman"/>
                <a:cs typeface="Times New Roman"/>
              </a:rPr>
              <a:t>238</a:t>
            </a:r>
            <a:r>
              <a:rPr lang="en-GB" sz="1800" dirty="0">
                <a:latin typeface="Times New Roman"/>
                <a:cs typeface="Times New Roman"/>
              </a:rPr>
              <a:t>U to produce </a:t>
            </a:r>
            <a:r>
              <a:rPr lang="en-GB" sz="1800" baseline="30000" dirty="0">
                <a:latin typeface="Times New Roman"/>
                <a:cs typeface="Times New Roman"/>
              </a:rPr>
              <a:t>99</a:t>
            </a:r>
            <a:r>
              <a:rPr lang="en-GB" sz="1800" dirty="0">
                <a:latin typeface="Times New Roman"/>
                <a:cs typeface="Times New Roman"/>
              </a:rPr>
              <a:t>Mo (avoid criticality problem)</a:t>
            </a:r>
          </a:p>
          <a:p>
            <a:pPr>
              <a:buFont typeface="Wingdings" charset="0"/>
              <a:buNone/>
            </a:pPr>
            <a:endParaRPr lang="en-GB" sz="900" dirty="0">
              <a:latin typeface="Times New Roman"/>
              <a:cs typeface="Times New Roman"/>
            </a:endParaRPr>
          </a:p>
          <a:p>
            <a:pPr algn="ctr">
              <a:spcBef>
                <a:spcPct val="0"/>
              </a:spcBef>
              <a:buFont typeface="Wingdings" charset="0"/>
              <a:buNone/>
            </a:pPr>
            <a:r>
              <a:rPr lang="en-GB" sz="2000" b="1" dirty="0">
                <a:latin typeface="Times New Roman"/>
                <a:cs typeface="Times New Roman"/>
              </a:rPr>
              <a:t>Fast neutron spectral sources need to be developed  for medical radionuclide production; data needs are extensive.</a:t>
            </a:r>
          </a:p>
        </p:txBody>
      </p:sp>
      <p:pic>
        <p:nvPicPr>
          <p:cNvPr id="6" name="Picture 3" descr="C:\Users\G.Faulbrück\Documents\Logos\Uni Köln.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6143625"/>
            <a:ext cx="7223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5"/>
          <p:cNvSpPr txBox="1">
            <a:spLocks noChangeArrowheads="1"/>
          </p:cNvSpPr>
          <p:nvPr/>
        </p:nvSpPr>
        <p:spPr bwMode="auto">
          <a:xfrm>
            <a:off x="908878" y="3099828"/>
            <a:ext cx="7405017" cy="1200329"/>
          </a:xfrm>
          <a:prstGeom prst="rect">
            <a:avLst/>
          </a:prstGeom>
          <a:noFill/>
          <a:ln w="9525">
            <a:solidFill>
              <a:srgbClr val="005B8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2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2100" i="1">
                <a:solidFill>
                  <a:schemeClr val="tx1"/>
                </a:solidFill>
                <a:latin typeface="Arial" charset="0"/>
                <a:ea typeface="ＭＳ Ｐゴシック" charset="0"/>
              </a:defRPr>
            </a:lvl3pPr>
            <a:lvl4pPr>
              <a:defRPr sz="2000" i="1">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GB" sz="1800" baseline="30000" dirty="0"/>
              <a:t>32</a:t>
            </a:r>
            <a:r>
              <a:rPr lang="en-GB" sz="1800" dirty="0"/>
              <a:t>S(n,p)</a:t>
            </a:r>
            <a:r>
              <a:rPr lang="en-GB" sz="1800" baseline="30000" dirty="0"/>
              <a:t>32</a:t>
            </a:r>
            <a:r>
              <a:rPr lang="en-GB" sz="1800" dirty="0"/>
              <a:t>P; </a:t>
            </a:r>
            <a:r>
              <a:rPr lang="en-GB" sz="1800" baseline="30000" dirty="0"/>
              <a:t>47</a:t>
            </a:r>
            <a:r>
              <a:rPr lang="en-GB" sz="1800" dirty="0"/>
              <a:t>Ti(n,p)</a:t>
            </a:r>
            <a:r>
              <a:rPr lang="en-GB" sz="1800" baseline="30000" dirty="0"/>
              <a:t>47</a:t>
            </a:r>
            <a:r>
              <a:rPr lang="en-GB" sz="1800" dirty="0"/>
              <a:t>Ca, </a:t>
            </a:r>
            <a:r>
              <a:rPr lang="en-GB" sz="1800" baseline="30000" dirty="0"/>
              <a:t>64</a:t>
            </a:r>
            <a:r>
              <a:rPr lang="en-GB" sz="1800" dirty="0"/>
              <a:t>Zn(n,p)</a:t>
            </a:r>
            <a:r>
              <a:rPr lang="en-GB" sz="1800" baseline="30000" dirty="0"/>
              <a:t>64</a:t>
            </a:r>
            <a:r>
              <a:rPr lang="en-GB" sz="1800" dirty="0"/>
              <a:t>Cu; </a:t>
            </a:r>
            <a:r>
              <a:rPr lang="en-GB" sz="1800" baseline="30000" dirty="0"/>
              <a:t>67</a:t>
            </a:r>
            <a:r>
              <a:rPr lang="en-GB" sz="1800" dirty="0"/>
              <a:t>Zn(n,p)</a:t>
            </a:r>
            <a:r>
              <a:rPr lang="en-GB" sz="1800" baseline="30000" dirty="0"/>
              <a:t>67</a:t>
            </a:r>
            <a:r>
              <a:rPr lang="en-GB" sz="1800" dirty="0"/>
              <a:t>Cu; </a:t>
            </a:r>
            <a:r>
              <a:rPr lang="en-GB" sz="1800" baseline="30000" dirty="0"/>
              <a:t>89</a:t>
            </a:r>
            <a:r>
              <a:rPr lang="en-GB" sz="1800" dirty="0"/>
              <a:t>Y(n,p)</a:t>
            </a:r>
            <a:r>
              <a:rPr lang="en-GB" sz="1800" baseline="30000" dirty="0"/>
              <a:t>89</a:t>
            </a:r>
            <a:r>
              <a:rPr lang="en-GB" sz="1800" dirty="0"/>
              <a:t>Sr;</a:t>
            </a:r>
          </a:p>
          <a:p>
            <a:r>
              <a:rPr lang="en-GB" sz="1800" baseline="30000" dirty="0"/>
              <a:t>105</a:t>
            </a:r>
            <a:r>
              <a:rPr lang="en-GB" sz="1800" dirty="0"/>
              <a:t>Pd(n,p)</a:t>
            </a:r>
            <a:r>
              <a:rPr lang="en-GB" sz="1800" baseline="30000" dirty="0"/>
              <a:t>105</a:t>
            </a:r>
            <a:r>
              <a:rPr lang="en-GB" sz="1800" dirty="0"/>
              <a:t>Rh; </a:t>
            </a:r>
            <a:r>
              <a:rPr lang="en-GB" sz="1800" baseline="30000" dirty="0"/>
              <a:t>149</a:t>
            </a:r>
            <a:r>
              <a:rPr lang="en-GB" sz="1800" dirty="0"/>
              <a:t>Sm(n,p)</a:t>
            </a:r>
            <a:r>
              <a:rPr lang="en-GB" sz="1800" baseline="30000" dirty="0"/>
              <a:t>149</a:t>
            </a:r>
            <a:r>
              <a:rPr lang="en-GB" sz="1800" dirty="0"/>
              <a:t>Pm, </a:t>
            </a:r>
            <a:r>
              <a:rPr lang="en-GB" sz="1800" baseline="30000" dirty="0"/>
              <a:t>153</a:t>
            </a:r>
            <a:r>
              <a:rPr lang="en-GB" sz="1800" dirty="0"/>
              <a:t>Eu(n,p)</a:t>
            </a:r>
            <a:r>
              <a:rPr lang="en-GB" sz="1800" baseline="30000" dirty="0"/>
              <a:t>153</a:t>
            </a:r>
            <a:r>
              <a:rPr lang="en-GB" sz="1800" dirty="0"/>
              <a:t>Sm, </a:t>
            </a:r>
          </a:p>
          <a:p>
            <a:r>
              <a:rPr lang="en-GB" sz="1800" baseline="30000" dirty="0"/>
              <a:t>159</a:t>
            </a:r>
            <a:r>
              <a:rPr lang="en-GB" sz="1800" dirty="0"/>
              <a:t>Tb(n,p)</a:t>
            </a:r>
            <a:r>
              <a:rPr lang="en-GB" sz="1800" baseline="30000" dirty="0"/>
              <a:t>159</a:t>
            </a:r>
            <a:r>
              <a:rPr lang="en-GB" sz="1800" dirty="0"/>
              <a:t>Gd; </a:t>
            </a:r>
            <a:r>
              <a:rPr lang="en-GB" sz="1800" baseline="30000" dirty="0"/>
              <a:t>161</a:t>
            </a:r>
            <a:r>
              <a:rPr lang="en-GB" sz="1800" dirty="0"/>
              <a:t>Dy(n,p)</a:t>
            </a:r>
            <a:r>
              <a:rPr lang="en-GB" sz="1800" baseline="30000" dirty="0"/>
              <a:t>161</a:t>
            </a:r>
            <a:r>
              <a:rPr lang="en-GB" sz="1800" dirty="0"/>
              <a:t>Tb; </a:t>
            </a:r>
            <a:r>
              <a:rPr lang="en-GB" sz="1800" baseline="30000" dirty="0"/>
              <a:t>166</a:t>
            </a:r>
            <a:r>
              <a:rPr lang="en-GB" sz="1800" dirty="0"/>
              <a:t>Er(n,p)</a:t>
            </a:r>
            <a:r>
              <a:rPr lang="en-GB" sz="1800" baseline="30000" dirty="0"/>
              <a:t>166</a:t>
            </a:r>
            <a:r>
              <a:rPr lang="en-GB" sz="1800" dirty="0"/>
              <a:t>Ho; </a:t>
            </a:r>
            <a:r>
              <a:rPr lang="en-GB" sz="1800" baseline="30000" dirty="0"/>
              <a:t>169</a:t>
            </a:r>
            <a:r>
              <a:rPr lang="en-GB" sz="1800" dirty="0"/>
              <a:t>Tm(n,p)</a:t>
            </a:r>
            <a:r>
              <a:rPr lang="en-GB" sz="1800" baseline="30000" dirty="0"/>
              <a:t>169</a:t>
            </a:r>
            <a:r>
              <a:rPr lang="en-GB" sz="1800" dirty="0"/>
              <a:t>Er; </a:t>
            </a:r>
          </a:p>
          <a:p>
            <a:r>
              <a:rPr lang="en-GB" sz="1800" baseline="30000" dirty="0"/>
              <a:t>175</a:t>
            </a:r>
            <a:r>
              <a:rPr lang="en-GB" sz="1800" dirty="0"/>
              <a:t>Lu(n,p)</a:t>
            </a:r>
            <a:r>
              <a:rPr lang="en-GB" sz="1800" baseline="30000" dirty="0"/>
              <a:t>175</a:t>
            </a:r>
            <a:r>
              <a:rPr lang="en-GB" sz="1800" dirty="0"/>
              <a:t>Yb; </a:t>
            </a:r>
            <a:r>
              <a:rPr lang="en-GB" sz="1800" baseline="30000" dirty="0"/>
              <a:t>177</a:t>
            </a:r>
            <a:r>
              <a:rPr lang="en-GB" sz="1800" dirty="0"/>
              <a:t>Hf(n,p)</a:t>
            </a:r>
            <a:r>
              <a:rPr lang="en-GB" sz="1800" baseline="30000" dirty="0"/>
              <a:t>177</a:t>
            </a:r>
            <a:r>
              <a:rPr lang="en-GB" sz="1800" dirty="0"/>
              <a:t>Lu, and several other reactions </a:t>
            </a:r>
            <a:endParaRPr lang="en-GB" sz="1800" baseline="30000" dirty="0"/>
          </a:p>
        </p:txBody>
      </p:sp>
    </p:spTree>
    <p:extLst>
      <p:ext uri="{BB962C8B-B14F-4D97-AF65-F5344CB8AC3E}">
        <p14:creationId xmlns:p14="http://schemas.microsoft.com/office/powerpoint/2010/main" val="253604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5641" y="154081"/>
            <a:ext cx="8183141" cy="704275"/>
          </a:xfrm>
        </p:spPr>
        <p:txBody>
          <a:bodyPr/>
          <a:lstStyle/>
          <a:p>
            <a:r>
              <a:rPr lang="en-US" sz="2400" dirty="0" smtClean="0">
                <a:solidFill>
                  <a:srgbClr val="000000"/>
                </a:solidFill>
                <a:latin typeface="Times New Roman"/>
                <a:cs typeface="Times New Roman"/>
              </a:rPr>
              <a:t>We have started an effort at improving neutron transport data by revisiting (</a:t>
            </a:r>
            <a:r>
              <a:rPr lang="en-US" sz="2400" dirty="0" err="1" smtClean="0">
                <a:solidFill>
                  <a:srgbClr val="000000"/>
                </a:solidFill>
                <a:latin typeface="Times New Roman"/>
                <a:cs typeface="Times New Roman"/>
              </a:rPr>
              <a:t>n,n’</a:t>
            </a:r>
            <a:r>
              <a:rPr lang="en-US" sz="2400" dirty="0" err="1" smtClean="0">
                <a:solidFill>
                  <a:srgbClr val="000000"/>
                </a:solidFill>
                <a:latin typeface="Symbol" charset="2"/>
                <a:cs typeface="Symbol" charset="2"/>
              </a:rPr>
              <a:t>g</a:t>
            </a:r>
            <a:r>
              <a:rPr lang="en-US" sz="2400" dirty="0" smtClean="0">
                <a:solidFill>
                  <a:srgbClr val="000000"/>
                </a:solidFill>
                <a:latin typeface="Times New Roman"/>
                <a:cs typeface="Times New Roman"/>
              </a:rPr>
              <a:t>) data taken at GEANIE</a:t>
            </a:r>
            <a:endParaRPr lang="en-US" sz="2400" dirty="0">
              <a:solidFill>
                <a:srgbClr val="000000"/>
              </a:solidFill>
              <a:latin typeface="Times New Roman"/>
              <a:cs typeface="Times New Roman"/>
            </a:endParaRPr>
          </a:p>
        </p:txBody>
      </p:sp>
      <p:pic>
        <p:nvPicPr>
          <p:cNvPr id="15" name="Picture 14"/>
          <p:cNvPicPr>
            <a:picLocks noChangeAspect="1"/>
          </p:cNvPicPr>
          <p:nvPr/>
        </p:nvPicPr>
        <p:blipFill>
          <a:blip r:embed="rId2"/>
          <a:stretch>
            <a:fillRect/>
          </a:stretch>
        </p:blipFill>
        <p:spPr>
          <a:xfrm>
            <a:off x="3139682" y="1877139"/>
            <a:ext cx="2998218" cy="2110947"/>
          </a:xfrm>
          <a:prstGeom prst="rect">
            <a:avLst/>
          </a:prstGeom>
        </p:spPr>
      </p:pic>
      <p:sp>
        <p:nvSpPr>
          <p:cNvPr id="16" name="TextBox 15"/>
          <p:cNvSpPr txBox="1"/>
          <p:nvPr/>
        </p:nvSpPr>
        <p:spPr>
          <a:xfrm>
            <a:off x="3142228" y="1258808"/>
            <a:ext cx="2996479" cy="646331"/>
          </a:xfrm>
          <a:prstGeom prst="rect">
            <a:avLst/>
          </a:prstGeom>
          <a:solidFill>
            <a:schemeClr val="tx1"/>
          </a:solidFill>
        </p:spPr>
        <p:txBody>
          <a:bodyPr wrap="square" rtlCol="0">
            <a:spAutoFit/>
          </a:bodyPr>
          <a:lstStyle/>
          <a:p>
            <a:pPr algn="ctr"/>
            <a:r>
              <a:rPr lang="en-US" sz="1800" dirty="0" smtClean="0">
                <a:solidFill>
                  <a:schemeClr val="bg1"/>
                </a:solidFill>
                <a:latin typeface="Times New Roman"/>
                <a:cs typeface="Times New Roman"/>
              </a:rPr>
              <a:t>GEANIE (</a:t>
            </a:r>
            <a:r>
              <a:rPr lang="en-US" sz="1800" i="1" dirty="0" smtClean="0">
                <a:solidFill>
                  <a:schemeClr val="bg1"/>
                </a:solidFill>
                <a:latin typeface="Times New Roman"/>
                <a:cs typeface="Times New Roman"/>
              </a:rPr>
              <a:t>nee</a:t>
            </a:r>
            <a:r>
              <a:rPr lang="en-US" sz="1800" dirty="0" smtClean="0">
                <a:solidFill>
                  <a:schemeClr val="bg1"/>
                </a:solidFill>
                <a:latin typeface="Times New Roman"/>
                <a:cs typeface="Times New Roman"/>
              </a:rPr>
              <a:t> HERA)</a:t>
            </a:r>
          </a:p>
          <a:p>
            <a:pPr algn="ctr"/>
            <a:r>
              <a:rPr lang="en-US" sz="1800" dirty="0" smtClean="0">
                <a:solidFill>
                  <a:schemeClr val="bg1"/>
                </a:solidFill>
                <a:latin typeface="Times New Roman"/>
                <a:cs typeface="Times New Roman"/>
              </a:rPr>
              <a:t>@ LANSCE/WNR</a:t>
            </a:r>
            <a:endParaRPr lang="en-US" sz="1800" dirty="0">
              <a:solidFill>
                <a:schemeClr val="bg1"/>
              </a:solidFill>
              <a:latin typeface="Times New Roman"/>
              <a:cs typeface="Times New Roman"/>
            </a:endParaRPr>
          </a:p>
        </p:txBody>
      </p:sp>
      <p:grpSp>
        <p:nvGrpSpPr>
          <p:cNvPr id="20" name="Group 19"/>
          <p:cNvGrpSpPr/>
          <p:nvPr/>
        </p:nvGrpSpPr>
        <p:grpSpPr>
          <a:xfrm>
            <a:off x="2876931" y="3921245"/>
            <a:ext cx="3362046" cy="2326346"/>
            <a:chOff x="2999482" y="4113535"/>
            <a:chExt cx="3128084" cy="2122915"/>
          </a:xfrm>
        </p:grpSpPr>
        <p:pic>
          <p:nvPicPr>
            <p:cNvPr id="17" name="Picture 16"/>
            <p:cNvPicPr>
              <a:picLocks noChangeAspect="1"/>
            </p:cNvPicPr>
            <p:nvPr/>
          </p:nvPicPr>
          <p:blipFill>
            <a:blip r:embed="rId3"/>
            <a:stretch>
              <a:fillRect/>
            </a:stretch>
          </p:blipFill>
          <p:spPr>
            <a:xfrm>
              <a:off x="2999482" y="4113535"/>
              <a:ext cx="3128084" cy="2122915"/>
            </a:xfrm>
            <a:prstGeom prst="rect">
              <a:avLst/>
            </a:prstGeom>
          </p:spPr>
        </p:pic>
        <p:sp>
          <p:nvSpPr>
            <p:cNvPr id="18" name="TextBox 17"/>
            <p:cNvSpPr txBox="1"/>
            <p:nvPr/>
          </p:nvSpPr>
          <p:spPr>
            <a:xfrm>
              <a:off x="3402032" y="4193638"/>
              <a:ext cx="1366329" cy="369332"/>
            </a:xfrm>
            <a:prstGeom prst="rect">
              <a:avLst/>
            </a:prstGeom>
            <a:solidFill>
              <a:srgbClr val="FFFFFF"/>
            </a:solidFill>
          </p:spPr>
          <p:txBody>
            <a:bodyPr wrap="square" rtlCol="0">
              <a:spAutoFit/>
            </a:bodyPr>
            <a:lstStyle/>
            <a:p>
              <a:pPr algn="ctr"/>
              <a:r>
                <a:rPr lang="en-US" sz="1800" i="1" baseline="30000" dirty="0" smtClean="0">
                  <a:latin typeface="Times New Roman"/>
                  <a:cs typeface="Times New Roman"/>
                </a:rPr>
                <a:t>239</a:t>
              </a:r>
              <a:r>
                <a:rPr lang="en-US" sz="1800" i="1" dirty="0" smtClean="0">
                  <a:latin typeface="Times New Roman"/>
                  <a:cs typeface="Times New Roman"/>
                </a:rPr>
                <a:t>Pu(n,2n)</a:t>
              </a:r>
              <a:endParaRPr lang="en-US" sz="1800" i="1" baseline="30000" dirty="0">
                <a:latin typeface="Times New Roman"/>
                <a:cs typeface="Times New Roman"/>
              </a:endParaRPr>
            </a:p>
          </p:txBody>
        </p:sp>
      </p:grpSp>
      <p:grpSp>
        <p:nvGrpSpPr>
          <p:cNvPr id="3" name="Group 2"/>
          <p:cNvGrpSpPr/>
          <p:nvPr/>
        </p:nvGrpSpPr>
        <p:grpSpPr>
          <a:xfrm>
            <a:off x="391838" y="1247879"/>
            <a:ext cx="2523838" cy="2110743"/>
            <a:chOff x="391838" y="1247879"/>
            <a:chExt cx="2523838" cy="2110743"/>
          </a:xfrm>
        </p:grpSpPr>
        <p:pic>
          <p:nvPicPr>
            <p:cNvPr id="13" name="Picture 12"/>
            <p:cNvPicPr>
              <a:picLocks noChangeAspect="1"/>
            </p:cNvPicPr>
            <p:nvPr/>
          </p:nvPicPr>
          <p:blipFill>
            <a:blip r:embed="rId4"/>
            <a:stretch>
              <a:fillRect/>
            </a:stretch>
          </p:blipFill>
          <p:spPr>
            <a:xfrm>
              <a:off x="391838" y="1247879"/>
              <a:ext cx="2523838" cy="2110743"/>
            </a:xfrm>
            <a:prstGeom prst="rect">
              <a:avLst/>
            </a:prstGeom>
          </p:spPr>
        </p:pic>
        <p:sp>
          <p:nvSpPr>
            <p:cNvPr id="12" name="TextBox 11"/>
            <p:cNvSpPr txBox="1"/>
            <p:nvPr/>
          </p:nvSpPr>
          <p:spPr>
            <a:xfrm>
              <a:off x="1423180" y="1588107"/>
              <a:ext cx="1468522" cy="369332"/>
            </a:xfrm>
            <a:prstGeom prst="rect">
              <a:avLst/>
            </a:prstGeom>
            <a:solidFill>
              <a:srgbClr val="FFFFFF"/>
            </a:solidFill>
          </p:spPr>
          <p:txBody>
            <a:bodyPr wrap="square" rtlCol="0">
              <a:spAutoFit/>
            </a:bodyPr>
            <a:lstStyle/>
            <a:p>
              <a:pPr algn="ctr"/>
              <a:r>
                <a:rPr lang="en-US" sz="1800" i="1" baseline="30000" dirty="0" smtClean="0">
                  <a:latin typeface="Times New Roman"/>
                  <a:cs typeface="Times New Roman"/>
                </a:rPr>
                <a:t>239</a:t>
              </a:r>
              <a:r>
                <a:rPr lang="en-US" sz="1800" i="1" dirty="0" smtClean="0">
                  <a:latin typeface="Times New Roman"/>
                  <a:cs typeface="Times New Roman"/>
                </a:rPr>
                <a:t>Pu(</a:t>
              </a:r>
              <a:r>
                <a:rPr lang="en-US" sz="1800" i="1" dirty="0" err="1" smtClean="0">
                  <a:latin typeface="Times New Roman"/>
                  <a:cs typeface="Times New Roman"/>
                </a:rPr>
                <a:t>n,n’</a:t>
              </a:r>
              <a:r>
                <a:rPr lang="en-US" sz="1800" i="1" dirty="0" err="1" smtClean="0">
                  <a:latin typeface="Symbol" charset="2"/>
                  <a:cs typeface="Symbol" charset="2"/>
                </a:rPr>
                <a:t>g</a:t>
              </a:r>
              <a:r>
                <a:rPr lang="en-US" sz="1800" i="1" dirty="0" smtClean="0">
                  <a:latin typeface="Times New Roman"/>
                  <a:cs typeface="Times New Roman"/>
                </a:rPr>
                <a:t>)</a:t>
              </a:r>
              <a:endParaRPr lang="en-US" sz="1800" i="1" baseline="30000" dirty="0">
                <a:latin typeface="Times New Roman"/>
                <a:cs typeface="Times New Roman"/>
              </a:endParaRPr>
            </a:p>
          </p:txBody>
        </p:sp>
      </p:grpSp>
      <p:grpSp>
        <p:nvGrpSpPr>
          <p:cNvPr id="4" name="Group 3"/>
          <p:cNvGrpSpPr/>
          <p:nvPr/>
        </p:nvGrpSpPr>
        <p:grpSpPr>
          <a:xfrm>
            <a:off x="352177" y="3743004"/>
            <a:ext cx="2569374" cy="2105085"/>
            <a:chOff x="352177" y="3743004"/>
            <a:chExt cx="2569374" cy="2105085"/>
          </a:xfrm>
        </p:grpSpPr>
        <p:pic>
          <p:nvPicPr>
            <p:cNvPr id="5" name="Picture 4"/>
            <p:cNvPicPr>
              <a:picLocks noChangeAspect="1"/>
            </p:cNvPicPr>
            <p:nvPr/>
          </p:nvPicPr>
          <p:blipFill>
            <a:blip r:embed="rId5"/>
            <a:stretch>
              <a:fillRect/>
            </a:stretch>
          </p:blipFill>
          <p:spPr>
            <a:xfrm>
              <a:off x="352177" y="3743004"/>
              <a:ext cx="2563451" cy="2105085"/>
            </a:xfrm>
            <a:prstGeom prst="rect">
              <a:avLst/>
            </a:prstGeom>
          </p:spPr>
        </p:pic>
        <p:sp>
          <p:nvSpPr>
            <p:cNvPr id="19" name="TextBox 18"/>
            <p:cNvSpPr txBox="1"/>
            <p:nvPr/>
          </p:nvSpPr>
          <p:spPr>
            <a:xfrm>
              <a:off x="1453029" y="4135585"/>
              <a:ext cx="1468522" cy="369332"/>
            </a:xfrm>
            <a:prstGeom prst="rect">
              <a:avLst/>
            </a:prstGeom>
            <a:solidFill>
              <a:srgbClr val="FFFFFF"/>
            </a:solidFill>
          </p:spPr>
          <p:txBody>
            <a:bodyPr wrap="square" rtlCol="0">
              <a:spAutoFit/>
            </a:bodyPr>
            <a:lstStyle/>
            <a:p>
              <a:pPr algn="ctr"/>
              <a:r>
                <a:rPr lang="en-US" sz="1800" i="1" baseline="30000" dirty="0" smtClean="0">
                  <a:latin typeface="Times New Roman"/>
                  <a:cs typeface="Times New Roman"/>
                </a:rPr>
                <a:t>239</a:t>
              </a:r>
              <a:r>
                <a:rPr lang="en-US" sz="1800" i="1" dirty="0" smtClean="0">
                  <a:latin typeface="Times New Roman"/>
                  <a:cs typeface="Times New Roman"/>
                </a:rPr>
                <a:t>Pu(</a:t>
              </a:r>
              <a:r>
                <a:rPr lang="en-US" sz="1800" i="1" dirty="0" err="1" smtClean="0">
                  <a:latin typeface="Times New Roman"/>
                  <a:cs typeface="Times New Roman"/>
                </a:rPr>
                <a:t>n,n’</a:t>
              </a:r>
              <a:r>
                <a:rPr lang="en-US" sz="1800" i="1" dirty="0" err="1" smtClean="0">
                  <a:latin typeface="Symbol" charset="2"/>
                  <a:cs typeface="Symbol" charset="2"/>
                </a:rPr>
                <a:t>g</a:t>
              </a:r>
              <a:r>
                <a:rPr lang="en-US" sz="1800" i="1" dirty="0" smtClean="0">
                  <a:latin typeface="Times New Roman"/>
                  <a:cs typeface="Times New Roman"/>
                </a:rPr>
                <a:t>)</a:t>
              </a:r>
              <a:endParaRPr lang="en-US" sz="1800" i="1" baseline="30000" dirty="0">
                <a:latin typeface="Times New Roman"/>
                <a:cs typeface="Times New Roman"/>
              </a:endParaRPr>
            </a:p>
          </p:txBody>
        </p:sp>
      </p:grpSp>
      <p:grpSp>
        <p:nvGrpSpPr>
          <p:cNvPr id="7" name="Group 6"/>
          <p:cNvGrpSpPr/>
          <p:nvPr/>
        </p:nvGrpSpPr>
        <p:grpSpPr>
          <a:xfrm>
            <a:off x="6433621" y="1214250"/>
            <a:ext cx="2580426" cy="2127720"/>
            <a:chOff x="6433621" y="1214250"/>
            <a:chExt cx="2580426" cy="2127720"/>
          </a:xfrm>
        </p:grpSpPr>
        <p:pic>
          <p:nvPicPr>
            <p:cNvPr id="14" name="Picture 13"/>
            <p:cNvPicPr>
              <a:picLocks noChangeAspect="1"/>
            </p:cNvPicPr>
            <p:nvPr/>
          </p:nvPicPr>
          <p:blipFill>
            <a:blip r:embed="rId6"/>
            <a:stretch>
              <a:fillRect/>
            </a:stretch>
          </p:blipFill>
          <p:spPr>
            <a:xfrm>
              <a:off x="6433621" y="1214250"/>
              <a:ext cx="2580426" cy="2127720"/>
            </a:xfrm>
            <a:prstGeom prst="rect">
              <a:avLst/>
            </a:prstGeom>
          </p:spPr>
        </p:pic>
        <p:sp>
          <p:nvSpPr>
            <p:cNvPr id="21" name="TextBox 20"/>
            <p:cNvSpPr txBox="1"/>
            <p:nvPr/>
          </p:nvSpPr>
          <p:spPr>
            <a:xfrm>
              <a:off x="7465611" y="1547570"/>
              <a:ext cx="1468522" cy="369332"/>
            </a:xfrm>
            <a:prstGeom prst="rect">
              <a:avLst/>
            </a:prstGeom>
            <a:solidFill>
              <a:srgbClr val="FFFFFF"/>
            </a:solidFill>
          </p:spPr>
          <p:txBody>
            <a:bodyPr wrap="square" rtlCol="0">
              <a:spAutoFit/>
            </a:bodyPr>
            <a:lstStyle/>
            <a:p>
              <a:pPr algn="ctr"/>
              <a:r>
                <a:rPr lang="en-US" sz="1800" i="1" baseline="30000" dirty="0" smtClean="0">
                  <a:latin typeface="Times New Roman"/>
                  <a:cs typeface="Times New Roman"/>
                </a:rPr>
                <a:t>239</a:t>
              </a:r>
              <a:r>
                <a:rPr lang="en-US" sz="1800" i="1" dirty="0" smtClean="0">
                  <a:latin typeface="Times New Roman"/>
                  <a:cs typeface="Times New Roman"/>
                </a:rPr>
                <a:t>Pu(</a:t>
              </a:r>
              <a:r>
                <a:rPr lang="en-US" sz="1800" i="1" dirty="0" err="1" smtClean="0">
                  <a:latin typeface="Times New Roman"/>
                  <a:cs typeface="Times New Roman"/>
                </a:rPr>
                <a:t>n,n’</a:t>
              </a:r>
              <a:r>
                <a:rPr lang="en-US" sz="1800" i="1" dirty="0" err="1" smtClean="0">
                  <a:latin typeface="Symbol" charset="2"/>
                  <a:cs typeface="Symbol" charset="2"/>
                </a:rPr>
                <a:t>g</a:t>
              </a:r>
              <a:r>
                <a:rPr lang="en-US" sz="1800" i="1" dirty="0" smtClean="0">
                  <a:latin typeface="Times New Roman"/>
                  <a:cs typeface="Times New Roman"/>
                </a:rPr>
                <a:t>)</a:t>
              </a:r>
              <a:endParaRPr lang="en-US" sz="1800" i="1" baseline="30000" dirty="0">
                <a:latin typeface="Times New Roman"/>
                <a:cs typeface="Times New Roman"/>
              </a:endParaRPr>
            </a:p>
          </p:txBody>
        </p:sp>
      </p:grpSp>
      <p:grpSp>
        <p:nvGrpSpPr>
          <p:cNvPr id="8" name="Group 7"/>
          <p:cNvGrpSpPr/>
          <p:nvPr/>
        </p:nvGrpSpPr>
        <p:grpSpPr>
          <a:xfrm>
            <a:off x="6516283" y="3743004"/>
            <a:ext cx="2546474" cy="2127720"/>
            <a:chOff x="6516283" y="3743004"/>
            <a:chExt cx="2546474" cy="2127720"/>
          </a:xfrm>
        </p:grpSpPr>
        <p:pic>
          <p:nvPicPr>
            <p:cNvPr id="6" name="Picture 5"/>
            <p:cNvPicPr>
              <a:picLocks noChangeAspect="1"/>
            </p:cNvPicPr>
            <p:nvPr/>
          </p:nvPicPr>
          <p:blipFill>
            <a:blip r:embed="rId7"/>
            <a:stretch>
              <a:fillRect/>
            </a:stretch>
          </p:blipFill>
          <p:spPr>
            <a:xfrm>
              <a:off x="6516283" y="3743004"/>
              <a:ext cx="2546474" cy="2127720"/>
            </a:xfrm>
            <a:prstGeom prst="rect">
              <a:avLst/>
            </a:prstGeom>
          </p:spPr>
        </p:pic>
        <p:sp>
          <p:nvSpPr>
            <p:cNvPr id="22" name="TextBox 21"/>
            <p:cNvSpPr txBox="1"/>
            <p:nvPr/>
          </p:nvSpPr>
          <p:spPr>
            <a:xfrm>
              <a:off x="7517742" y="4083909"/>
              <a:ext cx="1468522" cy="369332"/>
            </a:xfrm>
            <a:prstGeom prst="rect">
              <a:avLst/>
            </a:prstGeom>
            <a:solidFill>
              <a:srgbClr val="FFFFFF"/>
            </a:solidFill>
          </p:spPr>
          <p:txBody>
            <a:bodyPr wrap="square" rtlCol="0">
              <a:spAutoFit/>
            </a:bodyPr>
            <a:lstStyle/>
            <a:p>
              <a:pPr algn="ctr"/>
              <a:r>
                <a:rPr lang="en-US" sz="1800" i="1" baseline="30000" dirty="0" smtClean="0">
                  <a:latin typeface="Times New Roman"/>
                  <a:cs typeface="Times New Roman"/>
                </a:rPr>
                <a:t>239</a:t>
              </a:r>
              <a:r>
                <a:rPr lang="en-US" sz="1800" i="1" dirty="0" smtClean="0">
                  <a:latin typeface="Times New Roman"/>
                  <a:cs typeface="Times New Roman"/>
                </a:rPr>
                <a:t>Pu(</a:t>
              </a:r>
              <a:r>
                <a:rPr lang="en-US" sz="1800" i="1" dirty="0" err="1" smtClean="0">
                  <a:latin typeface="Times New Roman"/>
                  <a:cs typeface="Times New Roman"/>
                </a:rPr>
                <a:t>n,n’</a:t>
              </a:r>
              <a:r>
                <a:rPr lang="en-US" sz="1800" i="1" dirty="0" err="1" smtClean="0">
                  <a:latin typeface="Symbol" charset="2"/>
                  <a:cs typeface="Symbol" charset="2"/>
                </a:rPr>
                <a:t>g</a:t>
              </a:r>
              <a:r>
                <a:rPr lang="en-US" sz="1800" i="1" dirty="0" smtClean="0">
                  <a:latin typeface="Times New Roman"/>
                  <a:cs typeface="Times New Roman"/>
                </a:rPr>
                <a:t>)</a:t>
              </a:r>
              <a:endParaRPr lang="en-US" sz="1800" i="1" baseline="30000" dirty="0">
                <a:latin typeface="Times New Roman"/>
                <a:cs typeface="Times New Roman"/>
              </a:endParaRPr>
            </a:p>
          </p:txBody>
        </p:sp>
      </p:grpSp>
    </p:spTree>
    <p:extLst>
      <p:ext uri="{BB962C8B-B14F-4D97-AF65-F5344CB8AC3E}">
        <p14:creationId xmlns:p14="http://schemas.microsoft.com/office/powerpoint/2010/main" val="1180195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599"/>
            <a:ext cx="8763000" cy="1148896"/>
          </a:xfrm>
        </p:spPr>
        <p:txBody>
          <a:bodyPr/>
          <a:lstStyle/>
          <a:p>
            <a:r>
              <a:rPr lang="en-US" sz="2400" dirty="0" smtClean="0">
                <a:solidFill>
                  <a:srgbClr val="000000"/>
                </a:solidFill>
                <a:latin typeface="Times New Roman"/>
                <a:cs typeface="Times New Roman"/>
              </a:rPr>
              <a:t>Our work on improving </a:t>
            </a:r>
            <a:r>
              <a:rPr lang="en-US" sz="2400" dirty="0">
                <a:solidFill>
                  <a:srgbClr val="000000"/>
                </a:solidFill>
                <a:latin typeface="Times New Roman"/>
                <a:cs typeface="Times New Roman"/>
              </a:rPr>
              <a:t>neutron transport data </a:t>
            </a:r>
            <a:r>
              <a:rPr lang="en-US" sz="2400" dirty="0" smtClean="0">
                <a:solidFill>
                  <a:srgbClr val="000000"/>
                </a:solidFill>
                <a:latin typeface="Times New Roman"/>
                <a:cs typeface="Times New Roman"/>
              </a:rPr>
              <a:t>includes revisiting </a:t>
            </a:r>
            <a:r>
              <a:rPr lang="en-US" sz="2400" baseline="30000" dirty="0" smtClean="0">
                <a:solidFill>
                  <a:srgbClr val="000000"/>
                </a:solidFill>
                <a:latin typeface="Times New Roman"/>
                <a:cs typeface="Times New Roman"/>
              </a:rPr>
              <a:t>239</a:t>
            </a:r>
            <a:r>
              <a:rPr lang="en-US" sz="2400" dirty="0" smtClean="0">
                <a:solidFill>
                  <a:srgbClr val="000000"/>
                </a:solidFill>
                <a:latin typeface="Times New Roman"/>
                <a:cs typeface="Times New Roman"/>
              </a:rPr>
              <a:t>Pu(</a:t>
            </a:r>
            <a:r>
              <a:rPr lang="en-US" sz="2400" dirty="0" err="1">
                <a:solidFill>
                  <a:srgbClr val="000000"/>
                </a:solidFill>
                <a:latin typeface="Times New Roman"/>
                <a:cs typeface="Times New Roman"/>
              </a:rPr>
              <a:t>n,n’</a:t>
            </a:r>
            <a:r>
              <a:rPr lang="en-US" sz="2400" dirty="0" err="1">
                <a:solidFill>
                  <a:srgbClr val="000000"/>
                </a:solidFill>
                <a:latin typeface="Symbol" charset="2"/>
                <a:cs typeface="Symbol" charset="2"/>
              </a:rPr>
              <a:t>g</a:t>
            </a:r>
            <a:r>
              <a:rPr lang="en-US" sz="2400" dirty="0">
                <a:solidFill>
                  <a:srgbClr val="000000"/>
                </a:solidFill>
                <a:latin typeface="Times New Roman"/>
                <a:cs typeface="Times New Roman"/>
              </a:rPr>
              <a:t>) </a:t>
            </a:r>
            <a:r>
              <a:rPr lang="en-US" sz="2400" dirty="0" smtClean="0">
                <a:solidFill>
                  <a:srgbClr val="000000"/>
                </a:solidFill>
                <a:latin typeface="Times New Roman"/>
                <a:cs typeface="Times New Roman"/>
              </a:rPr>
              <a:t>GEANIE data </a:t>
            </a:r>
            <a:r>
              <a:rPr lang="en-US" sz="2000" dirty="0" smtClean="0">
                <a:solidFill>
                  <a:srgbClr val="000000"/>
                </a:solidFill>
                <a:latin typeface="Times New Roman"/>
                <a:cs typeface="Times New Roman"/>
              </a:rPr>
              <a:t>(Thanks to Toshihiko Kawano – LANL)</a:t>
            </a:r>
            <a:endParaRPr lang="en-US" sz="2000" dirty="0">
              <a:solidFill>
                <a:srgbClr val="000000"/>
              </a:solidFill>
              <a:latin typeface="Times New Roman"/>
              <a:cs typeface="Times New Roman"/>
            </a:endParaRPr>
          </a:p>
        </p:txBody>
      </p:sp>
      <p:pic>
        <p:nvPicPr>
          <p:cNvPr id="3" name="Picture 2" descr="kawano_gproduction.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069" y="1066850"/>
            <a:ext cx="7445064" cy="5199727"/>
          </a:xfrm>
          <a:prstGeom prst="rect">
            <a:avLst/>
          </a:prstGeom>
        </p:spPr>
      </p:pic>
      <p:sp>
        <p:nvSpPr>
          <p:cNvPr id="4" name="Rectangle 3"/>
          <p:cNvSpPr/>
          <p:nvPr/>
        </p:nvSpPr>
        <p:spPr>
          <a:xfrm>
            <a:off x="5092700" y="1198439"/>
            <a:ext cx="4048723" cy="3600985"/>
          </a:xfrm>
          <a:prstGeom prst="rect">
            <a:avLst/>
          </a:prstGeom>
          <a:solidFill>
            <a:srgbClr val="FFFFFF"/>
          </a:solidFill>
          <a:ln>
            <a:solidFill>
              <a:schemeClr val="tx1"/>
            </a:solidFill>
          </a:ln>
        </p:spPr>
        <p:txBody>
          <a:bodyPr wrap="square">
            <a:spAutoFit/>
          </a:bodyPr>
          <a:lstStyle/>
          <a:p>
            <a:r>
              <a:rPr lang="en-US" sz="1200" b="0" dirty="0" smtClean="0">
                <a:latin typeface="Times New Roman"/>
                <a:cs typeface="Times New Roman"/>
              </a:rPr>
              <a:t>Hi </a:t>
            </a:r>
            <a:r>
              <a:rPr lang="en-US" sz="1200" b="0" dirty="0">
                <a:latin typeface="Times New Roman"/>
                <a:cs typeface="Times New Roman"/>
              </a:rPr>
              <a:t>Lee,</a:t>
            </a:r>
          </a:p>
          <a:p>
            <a:endParaRPr lang="en-US" sz="1200" b="0" dirty="0">
              <a:latin typeface="Times New Roman"/>
              <a:cs typeface="Times New Roman"/>
            </a:endParaRPr>
          </a:p>
          <a:p>
            <a:r>
              <a:rPr lang="en-US" sz="1200" b="0" dirty="0">
                <a:latin typeface="Times New Roman"/>
                <a:cs typeface="Times New Roman"/>
              </a:rPr>
              <a:t>IAEA is working on compiling your Pu239 data. The </a:t>
            </a:r>
            <a:r>
              <a:rPr lang="en-US" sz="1200" b="0" dirty="0" smtClean="0">
                <a:latin typeface="Times New Roman"/>
                <a:cs typeface="Times New Roman"/>
              </a:rPr>
              <a:t>original EXFOR </a:t>
            </a:r>
            <a:r>
              <a:rPr lang="en-US" sz="1200" b="0" dirty="0">
                <a:latin typeface="Times New Roman"/>
                <a:cs typeface="Times New Roman"/>
              </a:rPr>
              <a:t>entry 13787 has (n,2n) only, but adding your </a:t>
            </a:r>
            <a:r>
              <a:rPr lang="en-US" sz="1200" b="0" dirty="0" smtClean="0">
                <a:latin typeface="Times New Roman"/>
                <a:cs typeface="Times New Roman"/>
              </a:rPr>
              <a:t>inelastic and </a:t>
            </a:r>
            <a:r>
              <a:rPr lang="en-US" sz="1200" b="0" dirty="0">
                <a:latin typeface="Times New Roman"/>
                <a:cs typeface="Times New Roman"/>
              </a:rPr>
              <a:t>(n,3n) gamma production data.</a:t>
            </a:r>
          </a:p>
          <a:p>
            <a:endParaRPr lang="en-US" sz="1200" b="0" dirty="0">
              <a:latin typeface="Times New Roman"/>
              <a:cs typeface="Times New Roman"/>
            </a:endParaRPr>
          </a:p>
          <a:p>
            <a:r>
              <a:rPr lang="en-US" sz="1200" b="0" dirty="0">
                <a:latin typeface="Times New Roman"/>
                <a:cs typeface="Times New Roman"/>
              </a:rPr>
              <a:t>They need your approval before make it online. Could you </a:t>
            </a:r>
            <a:r>
              <a:rPr lang="en-US" sz="1200" b="0" dirty="0" smtClean="0">
                <a:latin typeface="Times New Roman"/>
                <a:cs typeface="Times New Roman"/>
              </a:rPr>
              <a:t>check the </a:t>
            </a:r>
            <a:r>
              <a:rPr lang="en-US" sz="1200" b="0" dirty="0">
                <a:latin typeface="Times New Roman"/>
                <a:cs typeface="Times New Roman"/>
              </a:rPr>
              <a:t>first attachment, esp. SUBENT 13787004 and 5?</a:t>
            </a:r>
          </a:p>
          <a:p>
            <a:endParaRPr lang="en-US" sz="1200" b="0" dirty="0">
              <a:latin typeface="Times New Roman"/>
              <a:cs typeface="Times New Roman"/>
            </a:endParaRPr>
          </a:p>
          <a:p>
            <a:r>
              <a:rPr lang="en-US" sz="1200" b="0" dirty="0" smtClean="0">
                <a:latin typeface="Times New Roman"/>
                <a:cs typeface="Times New Roman"/>
              </a:rPr>
              <a:t>I </a:t>
            </a:r>
            <a:r>
              <a:rPr lang="en-US" sz="1200" b="0" dirty="0">
                <a:latin typeface="Times New Roman"/>
                <a:cs typeface="Times New Roman"/>
              </a:rPr>
              <a:t>believe these numbers should not have any problems, as</a:t>
            </a:r>
          </a:p>
          <a:p>
            <a:r>
              <a:rPr lang="en-US" sz="1200" b="0" dirty="0">
                <a:latin typeface="Times New Roman"/>
                <a:cs typeface="Times New Roman"/>
              </a:rPr>
              <a:t>they were scanned from your report. But the header part is important.</a:t>
            </a:r>
          </a:p>
          <a:p>
            <a:endParaRPr lang="en-US" sz="1200" b="0" dirty="0">
              <a:latin typeface="Times New Roman"/>
              <a:cs typeface="Times New Roman"/>
            </a:endParaRPr>
          </a:p>
          <a:p>
            <a:r>
              <a:rPr lang="en-US" sz="1200" b="0" dirty="0">
                <a:latin typeface="Times New Roman"/>
                <a:cs typeface="Times New Roman"/>
              </a:rPr>
              <a:t>And, you should report this to USNDP, </a:t>
            </a:r>
            <a:r>
              <a:rPr lang="en-US" sz="1200" b="0" dirty="0" smtClean="0">
                <a:latin typeface="Times New Roman"/>
                <a:cs typeface="Times New Roman"/>
              </a:rPr>
              <a:t>saying </a:t>
            </a:r>
            <a:r>
              <a:rPr lang="en-US" sz="1200" b="0" i="1" dirty="0" smtClean="0">
                <a:latin typeface="Times New Roman"/>
                <a:cs typeface="Times New Roman"/>
              </a:rPr>
              <a:t>"</a:t>
            </a:r>
            <a:r>
              <a:rPr lang="en-US" sz="1200" i="1" dirty="0">
                <a:latin typeface="Times New Roman"/>
                <a:cs typeface="Times New Roman"/>
              </a:rPr>
              <a:t>Important Pu experimental data were made available to </a:t>
            </a:r>
            <a:r>
              <a:rPr lang="en-US" sz="1200" i="1" dirty="0" smtClean="0">
                <a:latin typeface="Times New Roman"/>
                <a:cs typeface="Times New Roman"/>
              </a:rPr>
              <a:t>the nuclear </a:t>
            </a:r>
            <a:r>
              <a:rPr lang="en-US" sz="1200" i="1" dirty="0">
                <a:latin typeface="Times New Roman"/>
                <a:cs typeface="Times New Roman"/>
              </a:rPr>
              <a:t>data community </a:t>
            </a:r>
            <a:r>
              <a:rPr lang="en-US" sz="1200" i="1" dirty="0" smtClean="0">
                <a:latin typeface="Times New Roman"/>
                <a:cs typeface="Times New Roman"/>
              </a:rPr>
              <a:t>through </a:t>
            </a:r>
            <a:r>
              <a:rPr lang="en-US" sz="1200" i="1" dirty="0">
                <a:latin typeface="Times New Roman"/>
                <a:cs typeface="Times New Roman"/>
              </a:rPr>
              <a:t>a nuclear-data-archaeologist</a:t>
            </a:r>
            <a:r>
              <a:rPr lang="en-US" sz="1200" i="1" dirty="0" smtClean="0">
                <a:latin typeface="Times New Roman"/>
                <a:cs typeface="Times New Roman"/>
              </a:rPr>
              <a:t>, </a:t>
            </a:r>
            <a:r>
              <a:rPr lang="en-US" sz="1200" i="1" dirty="0" err="1" smtClean="0">
                <a:latin typeface="Times New Roman"/>
                <a:cs typeface="Times New Roman"/>
              </a:rPr>
              <a:t>Naohiko</a:t>
            </a:r>
            <a:r>
              <a:rPr lang="en-US" sz="1200" i="1" dirty="0" smtClean="0">
                <a:latin typeface="Times New Roman"/>
                <a:cs typeface="Times New Roman"/>
              </a:rPr>
              <a:t> </a:t>
            </a:r>
            <a:r>
              <a:rPr lang="en-US" sz="1200" i="1" dirty="0" err="1">
                <a:latin typeface="Times New Roman"/>
                <a:cs typeface="Times New Roman"/>
              </a:rPr>
              <a:t>Otsuka</a:t>
            </a:r>
            <a:r>
              <a:rPr lang="en-US" sz="1200" i="1" dirty="0">
                <a:latin typeface="Times New Roman"/>
                <a:cs typeface="Times New Roman"/>
              </a:rPr>
              <a:t> of IAEA</a:t>
            </a:r>
            <a:r>
              <a:rPr lang="en-US" sz="1200" b="0" i="1" dirty="0">
                <a:latin typeface="Times New Roman"/>
                <a:cs typeface="Times New Roman"/>
              </a:rPr>
              <a:t>."</a:t>
            </a:r>
          </a:p>
          <a:p>
            <a:endParaRPr lang="en-US" sz="1200" b="0" dirty="0">
              <a:latin typeface="Times New Roman"/>
              <a:cs typeface="Times New Roman"/>
            </a:endParaRPr>
          </a:p>
          <a:p>
            <a:r>
              <a:rPr lang="en-US" sz="1200" b="0" dirty="0" smtClean="0">
                <a:latin typeface="Times New Roman"/>
                <a:cs typeface="Times New Roman"/>
              </a:rPr>
              <a:t>Cheers, Toshihiko</a:t>
            </a:r>
            <a:endParaRPr lang="en-US" sz="1200" b="0" dirty="0">
              <a:latin typeface="Times New Roman"/>
              <a:cs typeface="Times New Roman"/>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95696" y="1869081"/>
            <a:ext cx="1782670" cy="1255119"/>
          </a:xfrm>
          <a:prstGeom prst="rect">
            <a:avLst/>
          </a:prstGeom>
        </p:spPr>
      </p:pic>
      <p:sp>
        <p:nvSpPr>
          <p:cNvPr id="6" name="TextBox 5"/>
          <p:cNvSpPr txBox="1"/>
          <p:nvPr/>
        </p:nvSpPr>
        <p:spPr>
          <a:xfrm>
            <a:off x="3302000" y="1295399"/>
            <a:ext cx="1778001" cy="584776"/>
          </a:xfrm>
          <a:prstGeom prst="rect">
            <a:avLst/>
          </a:prstGeom>
          <a:solidFill>
            <a:schemeClr val="tx1"/>
          </a:solidFill>
        </p:spPr>
        <p:txBody>
          <a:bodyPr wrap="square" rtlCol="0">
            <a:spAutoFit/>
          </a:bodyPr>
          <a:lstStyle/>
          <a:p>
            <a:pPr algn="ctr"/>
            <a:r>
              <a:rPr lang="en-US" sz="1600" dirty="0" smtClean="0">
                <a:solidFill>
                  <a:schemeClr val="bg1"/>
                </a:solidFill>
                <a:latin typeface="Times New Roman"/>
                <a:cs typeface="Times New Roman"/>
              </a:rPr>
              <a:t>GEANIE @ LANSCE/WNR</a:t>
            </a:r>
            <a:endParaRPr lang="en-US" sz="1600" dirty="0">
              <a:solidFill>
                <a:schemeClr val="bg1"/>
              </a:solidFill>
              <a:latin typeface="Times New Roman"/>
              <a:cs typeface="Times New Roman"/>
            </a:endParaRPr>
          </a:p>
        </p:txBody>
      </p:sp>
      <p:grpSp>
        <p:nvGrpSpPr>
          <p:cNvPr id="7" name="Group 4"/>
          <p:cNvGrpSpPr>
            <a:grpSpLocks/>
          </p:cNvGrpSpPr>
          <p:nvPr/>
        </p:nvGrpSpPr>
        <p:grpSpPr bwMode="auto">
          <a:xfrm>
            <a:off x="0" y="990600"/>
            <a:ext cx="9142413" cy="152400"/>
            <a:chOff x="0" y="0"/>
            <a:chExt cx="5760" cy="708"/>
          </a:xfrm>
        </p:grpSpPr>
        <p:sp>
          <p:nvSpPr>
            <p:cNvPr id="8"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9"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Tree>
    <p:extLst>
      <p:ext uri="{BB962C8B-B14F-4D97-AF65-F5344CB8AC3E}">
        <p14:creationId xmlns:p14="http://schemas.microsoft.com/office/powerpoint/2010/main" val="1488907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
            <a:ext cx="8801100" cy="809625"/>
          </a:xfrm>
        </p:spPr>
        <p:txBody>
          <a:bodyPr/>
          <a:lstStyle/>
          <a:p>
            <a:pPr lvl="0"/>
            <a:r>
              <a:rPr lang="en-US" dirty="0" smtClean="0">
                <a:solidFill>
                  <a:schemeClr val="tx1"/>
                </a:solidFill>
                <a:latin typeface="Times New Roman"/>
                <a:cs typeface="Times New Roman"/>
              </a:rPr>
              <a:t>The BAND group has launched a compilation/evaluation effort on (</a:t>
            </a:r>
            <a:r>
              <a:rPr lang="en-US" dirty="0" err="1" smtClean="0">
                <a:solidFill>
                  <a:schemeClr val="tx1"/>
                </a:solidFill>
                <a:latin typeface="Times New Roman"/>
                <a:cs typeface="Times New Roman"/>
              </a:rPr>
              <a:t>n,n’</a:t>
            </a:r>
            <a:r>
              <a:rPr lang="en-US" dirty="0" err="1" smtClean="0">
                <a:solidFill>
                  <a:schemeClr val="tx1"/>
                </a:solidFill>
                <a:latin typeface="Symbol" charset="2"/>
                <a:cs typeface="Symbol" charset="2"/>
              </a:rPr>
              <a:t>g</a:t>
            </a:r>
            <a:r>
              <a:rPr lang="en-US" dirty="0" smtClean="0">
                <a:solidFill>
                  <a:schemeClr val="tx1"/>
                </a:solidFill>
                <a:latin typeface="Times New Roman"/>
                <a:cs typeface="Times New Roman"/>
              </a:rPr>
              <a:t>) involving the Baghdad atlas and a measurements program  </a:t>
            </a:r>
            <a:endParaRPr lang="en-US" dirty="0">
              <a:solidFill>
                <a:schemeClr val="tx1"/>
              </a:solidFill>
              <a:latin typeface="Times New Roman"/>
              <a:cs typeface="Times New Roman"/>
            </a:endParaRPr>
          </a:p>
        </p:txBody>
      </p:sp>
      <p:sp>
        <p:nvSpPr>
          <p:cNvPr id="18" name="TextBox 17"/>
          <p:cNvSpPr txBox="1"/>
          <p:nvPr/>
        </p:nvSpPr>
        <p:spPr>
          <a:xfrm>
            <a:off x="1130301" y="1298220"/>
            <a:ext cx="3174999" cy="2092881"/>
          </a:xfrm>
          <a:prstGeom prst="rect">
            <a:avLst/>
          </a:prstGeom>
          <a:solidFill>
            <a:schemeClr val="bg1"/>
          </a:solidFill>
          <a:ln w="57150" cmpd="thickThin">
            <a:solidFill>
              <a:srgbClr val="000000"/>
            </a:solidFill>
          </a:ln>
        </p:spPr>
        <p:txBody>
          <a:bodyPr wrap="square" rtlCol="0">
            <a:spAutoFit/>
          </a:bodyPr>
          <a:lstStyle/>
          <a:p>
            <a:pPr algn="ctr"/>
            <a:r>
              <a:rPr lang="en-US" sz="3600" u="sng" dirty="0" smtClean="0">
                <a:latin typeface="Times New Roman"/>
                <a:cs typeface="Times New Roman"/>
              </a:rPr>
              <a:t>Atlas Specifics</a:t>
            </a:r>
          </a:p>
          <a:p>
            <a:pPr marL="342900" indent="-342900">
              <a:buFont typeface="Arial"/>
              <a:buChar char="•"/>
            </a:pPr>
            <a:r>
              <a:rPr lang="en-US" sz="2000" dirty="0" smtClean="0">
                <a:latin typeface="Times New Roman"/>
                <a:cs typeface="Times New Roman"/>
              </a:rPr>
              <a:t>7090 </a:t>
            </a:r>
            <a:r>
              <a:rPr lang="en-US" sz="2000" dirty="0" smtClean="0">
                <a:latin typeface="Symbol" charset="2"/>
                <a:cs typeface="Symbol" charset="2"/>
              </a:rPr>
              <a:t>g</a:t>
            </a:r>
            <a:r>
              <a:rPr lang="en-US" sz="2000" dirty="0" smtClean="0">
                <a:latin typeface="Times New Roman"/>
                <a:cs typeface="Times New Roman"/>
              </a:rPr>
              <a:t>-rays </a:t>
            </a:r>
          </a:p>
          <a:p>
            <a:pPr marL="342900" indent="-342900">
              <a:buFont typeface="Arial"/>
              <a:buChar char="•"/>
            </a:pPr>
            <a:r>
              <a:rPr lang="en-US" sz="2000" dirty="0" smtClean="0">
                <a:latin typeface="Times New Roman"/>
                <a:cs typeface="Times New Roman"/>
              </a:rPr>
              <a:t>105 targets, 75 elements</a:t>
            </a:r>
          </a:p>
          <a:p>
            <a:pPr marL="342900" indent="-342900">
              <a:buFont typeface="Arial"/>
              <a:buChar char="•"/>
            </a:pPr>
            <a:r>
              <a:rPr lang="en-US" sz="1800" dirty="0" smtClean="0">
                <a:latin typeface="Times New Roman"/>
                <a:cs typeface="Times New Roman"/>
              </a:rPr>
              <a:t>Absolute </a:t>
            </a:r>
            <a:r>
              <a:rPr lang="en-US" sz="1800" dirty="0" smtClean="0">
                <a:latin typeface="Symbol" charset="2"/>
                <a:cs typeface="Symbol" charset="2"/>
              </a:rPr>
              <a:t>g</a:t>
            </a:r>
            <a:r>
              <a:rPr lang="en-US" sz="1800" dirty="0" smtClean="0">
                <a:latin typeface="Times New Roman"/>
                <a:cs typeface="Times New Roman"/>
              </a:rPr>
              <a:t>-ray yields normalized to the </a:t>
            </a:r>
            <a:r>
              <a:rPr lang="en-US" sz="1800" baseline="30000" dirty="0" smtClean="0">
                <a:latin typeface="Times New Roman"/>
                <a:cs typeface="Times New Roman"/>
              </a:rPr>
              <a:t>56</a:t>
            </a:r>
            <a:r>
              <a:rPr lang="en-US" sz="1800" dirty="0" smtClean="0">
                <a:latin typeface="Times New Roman"/>
                <a:cs typeface="Times New Roman"/>
              </a:rPr>
              <a:t>Fe 2 </a:t>
            </a:r>
            <a:r>
              <a:rPr lang="en-US" sz="1800" dirty="0" smtClean="0">
                <a:latin typeface="Wingdings"/>
                <a:ea typeface="Wingdings"/>
                <a:cs typeface="Wingdings"/>
                <a:sym typeface="Wingdings"/>
              </a:rPr>
              <a:t></a:t>
            </a:r>
            <a:r>
              <a:rPr lang="en-US" sz="1800" dirty="0" smtClean="0">
                <a:latin typeface="Times New Roman"/>
                <a:cs typeface="Times New Roman"/>
                <a:sym typeface="Wingdings"/>
              </a:rPr>
              <a:t>0 @ 847 keV</a:t>
            </a:r>
            <a:endParaRPr lang="en-US" sz="1800" dirty="0" smtClean="0">
              <a:latin typeface="Times New Roman"/>
              <a:cs typeface="Times New Roman"/>
            </a:endParaRPr>
          </a:p>
        </p:txBody>
      </p:sp>
      <p:grpSp>
        <p:nvGrpSpPr>
          <p:cNvPr id="9" name="Group 8"/>
          <p:cNvGrpSpPr/>
          <p:nvPr/>
        </p:nvGrpSpPr>
        <p:grpSpPr>
          <a:xfrm>
            <a:off x="254000" y="3568700"/>
            <a:ext cx="4648200" cy="2578100"/>
            <a:chOff x="4699000" y="2641600"/>
            <a:chExt cx="4648200" cy="2578100"/>
          </a:xfrm>
        </p:grpSpPr>
        <p:pic>
          <p:nvPicPr>
            <p:cNvPr id="8" name="Picture 5" descr="atlasDB_s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8060" y="2966821"/>
              <a:ext cx="4610081" cy="22528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99000" y="2641600"/>
              <a:ext cx="4648200" cy="2554545"/>
            </a:xfrm>
            <a:prstGeom prst="rect">
              <a:avLst/>
            </a:prstGeom>
            <a:noFill/>
            <a:ln w="57150" cmpd="thickThin">
              <a:solidFill>
                <a:schemeClr val="tx1"/>
              </a:solidFill>
            </a:ln>
          </p:spPr>
          <p:txBody>
            <a:bodyPr wrap="square" rtlCol="0">
              <a:spAutoFit/>
            </a:bodyPr>
            <a:lstStyle/>
            <a:p>
              <a:r>
                <a:rPr lang="en-US" sz="2000" dirty="0" smtClean="0">
                  <a:latin typeface="Times New Roman"/>
                  <a:cs typeface="Times New Roman"/>
                </a:rPr>
                <a:t>SQL </a:t>
              </a:r>
              <a:r>
                <a:rPr lang="en-US" sz="2000" dirty="0">
                  <a:latin typeface="Times New Roman"/>
                  <a:cs typeface="Times New Roman"/>
                </a:rPr>
                <a:t>Atlas </a:t>
              </a:r>
              <a:r>
                <a:rPr lang="en-US" sz="2000" dirty="0" smtClean="0">
                  <a:latin typeface="Times New Roman"/>
                  <a:cs typeface="Times New Roman"/>
                </a:rPr>
                <a:t>database (A.M. Hurst)</a:t>
              </a:r>
            </a:p>
            <a:p>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p:txBody>
        </p:sp>
      </p:gr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5270241" y="2359646"/>
            <a:ext cx="3342916" cy="3596400"/>
          </a:xfrm>
          <a:prstGeom prst="rect">
            <a:avLst/>
          </a:prstGeom>
          <a:ln>
            <a:solidFill>
              <a:srgbClr val="000000"/>
            </a:solidFill>
          </a:ln>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05400" y="2491319"/>
            <a:ext cx="1689100" cy="1361558"/>
          </a:xfrm>
          <a:prstGeom prst="rect">
            <a:avLst/>
          </a:prstGeom>
          <a:solidFill>
            <a:srgbClr val="000000"/>
          </a:solidFill>
          <a:ln>
            <a:solidFill>
              <a:schemeClr val="tx1"/>
            </a:solidFill>
          </a:ln>
        </p:spPr>
      </p:pic>
      <p:sp>
        <p:nvSpPr>
          <p:cNvPr id="15" name="TextBox 14"/>
          <p:cNvSpPr txBox="1"/>
          <p:nvPr/>
        </p:nvSpPr>
        <p:spPr>
          <a:xfrm>
            <a:off x="5118101" y="1351844"/>
            <a:ext cx="3670300" cy="4524315"/>
          </a:xfrm>
          <a:prstGeom prst="rect">
            <a:avLst/>
          </a:prstGeom>
          <a:noFill/>
          <a:ln w="57150" cmpd="thickThin">
            <a:solidFill>
              <a:srgbClr val="000000"/>
            </a:solidFill>
          </a:ln>
        </p:spPr>
        <p:txBody>
          <a:bodyPr wrap="square" rtlCol="0">
            <a:spAutoFit/>
          </a:bodyPr>
          <a:lstStyle/>
          <a:p>
            <a:pPr algn="ctr"/>
            <a:r>
              <a:rPr lang="en-US" sz="2000" dirty="0" smtClean="0">
                <a:latin typeface="Times New Roman"/>
                <a:cs typeface="Times New Roman"/>
              </a:rPr>
              <a:t>GRETINA </a:t>
            </a:r>
            <a:r>
              <a:rPr lang="en-US" sz="2000" baseline="30000" dirty="0" smtClean="0">
                <a:latin typeface="Times New Roman"/>
                <a:cs typeface="Times New Roman"/>
              </a:rPr>
              <a:t>56</a:t>
            </a:r>
            <a:r>
              <a:rPr lang="en-US" sz="2000" dirty="0" smtClean="0">
                <a:latin typeface="Times New Roman"/>
                <a:cs typeface="Times New Roman"/>
              </a:rPr>
              <a:t>Fe(</a:t>
            </a:r>
            <a:r>
              <a:rPr lang="en-US" sz="2000" dirty="0" err="1" smtClean="0">
                <a:latin typeface="Times New Roman"/>
                <a:cs typeface="Times New Roman"/>
              </a:rPr>
              <a:t>p,p’</a:t>
            </a:r>
            <a:r>
              <a:rPr lang="en-US" sz="2000" dirty="0" err="1" smtClean="0">
                <a:latin typeface="Symbol" charset="2"/>
                <a:cs typeface="Symbol" charset="2"/>
              </a:rPr>
              <a:t>g</a:t>
            </a:r>
            <a:r>
              <a:rPr lang="en-US" sz="2000" dirty="0" smtClean="0">
                <a:latin typeface="Times New Roman"/>
                <a:cs typeface="Times New Roman"/>
              </a:rPr>
              <a:t>) experiment being analyzed by BAND student L. Kirsch</a:t>
            </a:r>
            <a:endParaRPr lang="en-US" sz="1900" dirty="0" smtClean="0">
              <a:latin typeface="Times New Roman"/>
              <a:cs typeface="Times New Roman"/>
            </a:endParaRPr>
          </a:p>
          <a:p>
            <a:pPr algn="ctr"/>
            <a:endParaRPr lang="en-US" sz="1900" dirty="0">
              <a:latin typeface="Times New Roman"/>
              <a:cs typeface="Times New Roman"/>
            </a:endParaRPr>
          </a:p>
          <a:p>
            <a:pPr algn="ctr"/>
            <a:endParaRPr lang="en-US" sz="1900" dirty="0" smtClean="0">
              <a:latin typeface="Times New Roman"/>
              <a:cs typeface="Times New Roman"/>
            </a:endParaRPr>
          </a:p>
          <a:p>
            <a:pPr algn="ctr"/>
            <a:endParaRPr lang="en-US" sz="1900" dirty="0">
              <a:latin typeface="Times New Roman"/>
              <a:cs typeface="Times New Roman"/>
            </a:endParaRPr>
          </a:p>
          <a:p>
            <a:pPr algn="ctr"/>
            <a:endParaRPr lang="en-US" sz="1900" dirty="0" smtClean="0">
              <a:latin typeface="Times New Roman"/>
              <a:cs typeface="Times New Roman"/>
            </a:endParaRPr>
          </a:p>
          <a:p>
            <a:pPr algn="ctr"/>
            <a:endParaRPr lang="en-US" sz="1900" dirty="0">
              <a:latin typeface="Times New Roman"/>
              <a:cs typeface="Times New Roman"/>
            </a:endParaRPr>
          </a:p>
          <a:p>
            <a:pPr algn="ctr"/>
            <a:endParaRPr lang="en-US" sz="1900" dirty="0" smtClean="0">
              <a:latin typeface="Times New Roman"/>
              <a:cs typeface="Times New Roman"/>
            </a:endParaRPr>
          </a:p>
          <a:p>
            <a:pPr algn="ctr"/>
            <a:endParaRPr lang="en-US" sz="1900" dirty="0">
              <a:latin typeface="Times New Roman"/>
              <a:cs typeface="Times New Roman"/>
            </a:endParaRPr>
          </a:p>
          <a:p>
            <a:pPr algn="ctr"/>
            <a:endParaRPr lang="en-US" sz="1900" dirty="0" smtClean="0">
              <a:latin typeface="Times New Roman"/>
              <a:cs typeface="Times New Roman"/>
            </a:endParaRPr>
          </a:p>
          <a:p>
            <a:pPr algn="ctr"/>
            <a:endParaRPr lang="en-US" sz="1900" dirty="0">
              <a:latin typeface="Times New Roman"/>
              <a:cs typeface="Times New Roman"/>
            </a:endParaRPr>
          </a:p>
          <a:p>
            <a:pPr algn="ctr"/>
            <a:endParaRPr lang="en-US" sz="1900" dirty="0" smtClean="0">
              <a:latin typeface="Times New Roman"/>
              <a:cs typeface="Times New Roman"/>
            </a:endParaRPr>
          </a:p>
          <a:p>
            <a:pPr algn="ctr"/>
            <a:endParaRPr lang="en-US" sz="1900" dirty="0">
              <a:latin typeface="Times New Roman"/>
              <a:cs typeface="Times New Roman"/>
            </a:endParaRPr>
          </a:p>
          <a:p>
            <a:pPr algn="ctr"/>
            <a:endParaRPr lang="en-US" sz="1900" dirty="0">
              <a:latin typeface="Times New Roman"/>
              <a:cs typeface="Times New Roman"/>
            </a:endParaRPr>
          </a:p>
        </p:txBody>
      </p:sp>
      <p:grpSp>
        <p:nvGrpSpPr>
          <p:cNvPr id="10" name="Group 4"/>
          <p:cNvGrpSpPr>
            <a:grpSpLocks/>
          </p:cNvGrpSpPr>
          <p:nvPr/>
        </p:nvGrpSpPr>
        <p:grpSpPr bwMode="auto">
          <a:xfrm>
            <a:off x="0" y="990600"/>
            <a:ext cx="9142413" cy="152400"/>
            <a:chOff x="0" y="0"/>
            <a:chExt cx="5760" cy="708"/>
          </a:xfrm>
        </p:grpSpPr>
        <p:sp>
          <p:nvSpPr>
            <p:cNvPr id="11"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2"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Tree>
    <p:extLst>
      <p:ext uri="{BB962C8B-B14F-4D97-AF65-F5344CB8AC3E}">
        <p14:creationId xmlns:p14="http://schemas.microsoft.com/office/powerpoint/2010/main" val="425468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0443" y="152400"/>
            <a:ext cx="8621889" cy="809625"/>
          </a:xfrm>
        </p:spPr>
        <p:txBody>
          <a:bodyPr/>
          <a:lstStyle/>
          <a:p>
            <a:r>
              <a:rPr lang="en-US" sz="2800" dirty="0" smtClean="0">
                <a:solidFill>
                  <a:schemeClr val="tx1"/>
                </a:solidFill>
                <a:latin typeface="Times New Roman"/>
                <a:cs typeface="Times New Roman"/>
              </a:rPr>
              <a:t>Aaron Hurst translated the Atlas </a:t>
            </a:r>
            <a:r>
              <a:rPr lang="en-US" sz="2800" dirty="0" smtClean="0">
                <a:solidFill>
                  <a:schemeClr val="tx1"/>
                </a:solidFill>
                <a:latin typeface="Times New Roman"/>
                <a:cs typeface="Times New Roman"/>
                <a:sym typeface="Symbol" charset="0"/>
              </a:rPr>
              <a:t>into an SQL database</a:t>
            </a:r>
            <a:endParaRPr lang="en-US" sz="2800" dirty="0">
              <a:solidFill>
                <a:schemeClr val="tx1"/>
              </a:solidFill>
              <a:latin typeface="Times New Roman"/>
              <a:cs typeface="Times New Roman"/>
            </a:endParaRPr>
          </a:p>
        </p:txBody>
      </p:sp>
      <p:pic>
        <p:nvPicPr>
          <p:cNvPr id="3" name="Picture 5" descr="atlasDB_s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5711" y="1182511"/>
            <a:ext cx="8839200" cy="4319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152400" y="5556779"/>
            <a:ext cx="8991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Clr>
                <a:srgbClr val="0000FF"/>
              </a:buClr>
              <a:buFontTx/>
              <a:buChar char="•"/>
            </a:pPr>
            <a:r>
              <a:rPr lang="en-US" sz="2000" dirty="0">
                <a:latin typeface="Times New Roman"/>
                <a:cs typeface="Times New Roman"/>
              </a:rPr>
              <a:t> </a:t>
            </a:r>
            <a:r>
              <a:rPr lang="en-US" sz="2000" dirty="0" smtClean="0">
                <a:latin typeface="Times New Roman"/>
                <a:cs typeface="Times New Roman"/>
              </a:rPr>
              <a:t>GUI can be used to manipulate data or execute SQL code </a:t>
            </a:r>
            <a:endParaRPr lang="en-US" sz="2000" dirty="0">
              <a:latin typeface="Times New Roman"/>
              <a:cs typeface="Times New Roman"/>
            </a:endParaRPr>
          </a:p>
          <a:p>
            <a:pPr>
              <a:spcBef>
                <a:spcPct val="50000"/>
              </a:spcBef>
              <a:buClr>
                <a:srgbClr val="0000FF"/>
              </a:buClr>
              <a:buFontTx/>
              <a:buChar char="•"/>
            </a:pPr>
            <a:r>
              <a:rPr lang="en-US" sz="2000" dirty="0">
                <a:latin typeface="Times New Roman"/>
                <a:cs typeface="Times New Roman"/>
              </a:rPr>
              <a:t> </a:t>
            </a:r>
            <a:r>
              <a:rPr lang="en-US" sz="2000" dirty="0" smtClean="0">
                <a:latin typeface="Times New Roman"/>
                <a:cs typeface="Times New Roman"/>
              </a:rPr>
              <a:t>All </a:t>
            </a:r>
            <a:r>
              <a:rPr lang="en-US" sz="2000" dirty="0" smtClean="0">
                <a:latin typeface="Symbol" charset="2"/>
                <a:cs typeface="Symbol" charset="2"/>
              </a:rPr>
              <a:t>g</a:t>
            </a:r>
            <a:r>
              <a:rPr lang="en-US" sz="2000" dirty="0" smtClean="0">
                <a:latin typeface="Times New Roman"/>
                <a:cs typeface="Times New Roman"/>
              </a:rPr>
              <a:t>-ray information from the ATLAS entered.</a:t>
            </a:r>
            <a:endParaRPr lang="en-US" sz="2000" dirty="0">
              <a:latin typeface="Times New Roman"/>
              <a:cs typeface="Times New Roman"/>
              <a:sym typeface="Symbol" charset="0"/>
            </a:endParaRPr>
          </a:p>
        </p:txBody>
      </p:sp>
    </p:spTree>
    <p:extLst>
      <p:ext uri="{BB962C8B-B14F-4D97-AF65-F5344CB8AC3E}">
        <p14:creationId xmlns:p14="http://schemas.microsoft.com/office/powerpoint/2010/main" val="650336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0000"/>
                </a:solidFill>
                <a:latin typeface="Times New Roman"/>
                <a:cs typeface="Times New Roman"/>
              </a:rPr>
              <a:t>Next Step – An inter-agency nuclear data working group (C. Romano – NA-22/ORNL)</a:t>
            </a:r>
            <a:endParaRPr lang="en-US" sz="3200" dirty="0">
              <a:solidFill>
                <a:srgbClr val="000000"/>
              </a:solidFill>
              <a:latin typeface="Times New Roman"/>
              <a:cs typeface="Times New Roman"/>
            </a:endParaRPr>
          </a:p>
        </p:txBody>
      </p:sp>
      <p:sp>
        <p:nvSpPr>
          <p:cNvPr id="3" name="Content Placeholder 2"/>
          <p:cNvSpPr>
            <a:spLocks noGrp="1"/>
          </p:cNvSpPr>
          <p:nvPr>
            <p:ph idx="1"/>
          </p:nvPr>
        </p:nvSpPr>
        <p:spPr>
          <a:xfrm>
            <a:off x="435427" y="1335315"/>
            <a:ext cx="8259838" cy="4724400"/>
          </a:xfrm>
        </p:spPr>
        <p:txBody>
          <a:bodyPr/>
          <a:lstStyle/>
          <a:p>
            <a:pPr lvl="0"/>
            <a:r>
              <a:rPr lang="en-US" dirty="0">
                <a:latin typeface="Times New Roman"/>
                <a:cs typeface="Times New Roman"/>
              </a:rPr>
              <a:t>Overarching Goal of Working Group:  Plan and execute, based on approval and funding from program managers, a collaborative 5 year nuclear data collection project based on best practices that leverages facilities, expertise and funding across the DOE/NNSA complex that meets cross cutting nuclear data needs while minimizing costs.</a:t>
            </a:r>
          </a:p>
          <a:p>
            <a:pPr lvl="0"/>
            <a:r>
              <a:rPr lang="en-US" dirty="0">
                <a:latin typeface="Times New Roman"/>
                <a:cs typeface="Times New Roman"/>
              </a:rPr>
              <a:t>The working group members have the responsibility to embrace a collaborative and cooperative environment, and to put the success of the program above the interests of their home labs and personal interests.</a:t>
            </a:r>
          </a:p>
          <a:p>
            <a:pPr lvl="0"/>
            <a:r>
              <a:rPr lang="en-US" dirty="0">
                <a:latin typeface="Times New Roman"/>
                <a:cs typeface="Times New Roman"/>
              </a:rPr>
              <a:t>The working group can enable international collaboration and provide a point of contact for national and international efforts.</a:t>
            </a:r>
          </a:p>
        </p:txBody>
      </p:sp>
      <p:grpSp>
        <p:nvGrpSpPr>
          <p:cNvPr id="4" name="Group 4"/>
          <p:cNvGrpSpPr>
            <a:grpSpLocks/>
          </p:cNvGrpSpPr>
          <p:nvPr/>
        </p:nvGrpSpPr>
        <p:grpSpPr bwMode="auto">
          <a:xfrm>
            <a:off x="0" y="990600"/>
            <a:ext cx="9142413" cy="152400"/>
            <a:chOff x="0" y="0"/>
            <a:chExt cx="5760" cy="708"/>
          </a:xfrm>
        </p:grpSpPr>
        <p:sp>
          <p:nvSpPr>
            <p:cNvPr id="5"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Tree>
    <p:extLst>
      <p:ext uri="{BB962C8B-B14F-4D97-AF65-F5344CB8AC3E}">
        <p14:creationId xmlns:p14="http://schemas.microsoft.com/office/powerpoint/2010/main" val="39646176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0000"/>
                </a:solidFill>
                <a:latin typeface="Times New Roman"/>
                <a:cs typeface="Times New Roman"/>
              </a:rPr>
              <a:t>The first working group </a:t>
            </a:r>
            <a:r>
              <a:rPr lang="en-US" sz="2800" dirty="0" err="1" smtClean="0">
                <a:solidFill>
                  <a:srgbClr val="000000"/>
                </a:solidFill>
                <a:latin typeface="Times New Roman"/>
                <a:cs typeface="Times New Roman"/>
              </a:rPr>
              <a:t>telecon</a:t>
            </a:r>
            <a:r>
              <a:rPr lang="en-US" sz="2800" dirty="0" smtClean="0">
                <a:solidFill>
                  <a:srgbClr val="000000"/>
                </a:solidFill>
                <a:latin typeface="Times New Roman"/>
                <a:cs typeface="Times New Roman"/>
              </a:rPr>
              <a:t> took place on 10/27/15 (and a couple of you participated)</a:t>
            </a:r>
            <a:endParaRPr lang="en-US" sz="2800" dirty="0">
              <a:solidFill>
                <a:srgbClr val="000000"/>
              </a:solidFill>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1991373455"/>
              </p:ext>
            </p:extLst>
          </p:nvPr>
        </p:nvGraphicFramePr>
        <p:xfrm>
          <a:off x="673100" y="1219429"/>
          <a:ext cx="7848599" cy="4226842"/>
        </p:xfrm>
        <a:graphic>
          <a:graphicData uri="http://schemas.openxmlformats.org/drawingml/2006/table">
            <a:tbl>
              <a:tblPr firstRow="1" firstCol="1" bandRow="1"/>
              <a:tblGrid>
                <a:gridCol w="1371600"/>
                <a:gridCol w="1549400"/>
                <a:gridCol w="2368271"/>
                <a:gridCol w="1791528"/>
                <a:gridCol w="767800"/>
              </a:tblGrid>
              <a:tr h="191683">
                <a:tc>
                  <a:txBody>
                    <a:bodyPr/>
                    <a:lstStyle/>
                    <a:p>
                      <a:pPr marL="0" marR="0" algn="ctr">
                        <a:lnSpc>
                          <a:spcPct val="115000"/>
                        </a:lnSpc>
                        <a:spcBef>
                          <a:spcPts val="0"/>
                        </a:spcBef>
                        <a:spcAft>
                          <a:spcPts val="0"/>
                        </a:spcAft>
                      </a:pPr>
                      <a:r>
                        <a:rPr lang="en-US" sz="1000" b="1" dirty="0">
                          <a:solidFill>
                            <a:srgbClr val="000000"/>
                          </a:solidFill>
                          <a:effectLst/>
                          <a:latin typeface="Times New Roman"/>
                          <a:ea typeface="Times New Roman"/>
                          <a:cs typeface="Times New Roman"/>
                        </a:rPr>
                        <a:t>Partners</a:t>
                      </a:r>
                      <a:endParaRPr lang="en-US" sz="1000" dirty="0">
                        <a:effectLst/>
                        <a:latin typeface="Calibri"/>
                        <a:ea typeface="Calibri"/>
                        <a:cs typeface="Times New Roman"/>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a:solidFill>
                            <a:srgbClr val="000000"/>
                          </a:solidFill>
                          <a:effectLst/>
                          <a:latin typeface="Times New Roman"/>
                          <a:ea typeface="Times New Roman"/>
                          <a:cs typeface="Times New Roman"/>
                        </a:rPr>
                        <a:t>Program Manager</a:t>
                      </a:r>
                      <a:endParaRPr lang="en-US" sz="1000">
                        <a:effectLst/>
                        <a:latin typeface="Calibri"/>
                        <a:ea typeface="Calibri"/>
                        <a:cs typeface="Times New Roman"/>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a:solidFill>
                            <a:srgbClr val="000000"/>
                          </a:solidFill>
                          <a:effectLst/>
                          <a:latin typeface="Times New Roman"/>
                          <a:ea typeface="Times New Roman"/>
                          <a:cs typeface="Times New Roman"/>
                        </a:rPr>
                        <a:t>Program Area</a:t>
                      </a:r>
                      <a:endParaRPr lang="en-US" sz="1000">
                        <a:effectLst/>
                        <a:latin typeface="Calibri"/>
                        <a:ea typeface="Calibri"/>
                        <a:cs typeface="Times New Roman"/>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effectLst/>
                          <a:latin typeface="Times New Roman"/>
                          <a:ea typeface="Times New Roman"/>
                          <a:cs typeface="Times New Roman"/>
                        </a:rPr>
                        <a:t>Working Group Member</a:t>
                      </a:r>
                      <a:endParaRPr lang="en-US" sz="1000" dirty="0">
                        <a:effectLst/>
                        <a:latin typeface="Calibri"/>
                        <a:ea typeface="Calibri"/>
                        <a:cs typeface="Times New Roman"/>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effectLst/>
                          <a:latin typeface="Times New Roman"/>
                          <a:ea typeface="Times New Roman"/>
                          <a:cs typeface="Times New Roman"/>
                        </a:rPr>
                        <a:t> </a:t>
                      </a:r>
                      <a:r>
                        <a:rPr lang="en-US" sz="1000" b="1" dirty="0" smtClean="0">
                          <a:solidFill>
                            <a:srgbClr val="000000"/>
                          </a:solidFill>
                          <a:effectLst/>
                          <a:latin typeface="Times New Roman"/>
                          <a:ea typeface="Times New Roman"/>
                          <a:cs typeface="Times New Roman"/>
                        </a:rPr>
                        <a:t>Lab</a:t>
                      </a:r>
                      <a:endParaRPr lang="en-US" sz="1000" dirty="0">
                        <a:effectLst/>
                        <a:latin typeface="Calibri"/>
                        <a:ea typeface="Calibri"/>
                        <a:cs typeface="Times New Roman"/>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00707">
                <a:tc>
                  <a:txBody>
                    <a:bodyPr/>
                    <a:lstStyle/>
                    <a:p>
                      <a:pPr marL="0" marR="0" algn="ctr">
                        <a:lnSpc>
                          <a:spcPct val="115000"/>
                        </a:lnSpc>
                        <a:spcBef>
                          <a:spcPts val="0"/>
                        </a:spcBef>
                        <a:spcAft>
                          <a:spcPts val="0"/>
                        </a:spcAft>
                      </a:pPr>
                      <a:r>
                        <a:rPr lang="en-US" sz="1100" b="1" dirty="0">
                          <a:effectLst/>
                          <a:latin typeface="Arial" panose="020B0604020202020204" pitchFamily="34" charset="0"/>
                          <a:ea typeface="Calibri"/>
                          <a:cs typeface="Arial" panose="020B0604020202020204" pitchFamily="34" charset="0"/>
                        </a:rPr>
                        <a:t>NA-22</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Jim </a:t>
                      </a:r>
                      <a:r>
                        <a:rPr lang="en-US" sz="900" b="1" dirty="0" err="1" smtClean="0">
                          <a:effectLst/>
                          <a:latin typeface="Arial" panose="020B0604020202020204" pitchFamily="34" charset="0"/>
                          <a:ea typeface="Calibri"/>
                          <a:cs typeface="Arial" panose="020B0604020202020204" pitchFamily="34" charset="0"/>
                        </a:rPr>
                        <a:t>Peltz</a:t>
                      </a:r>
                      <a:r>
                        <a:rPr lang="en-US" sz="900" b="1" dirty="0">
                          <a:effectLst/>
                          <a:latin typeface="Arial" panose="020B0604020202020204" pitchFamily="34" charset="0"/>
                          <a:ea typeface="Calibri"/>
                          <a:cs typeface="Arial" panose="020B0604020202020204" pitchFamily="34" charset="0"/>
                        </a:rPr>
                        <a:t>/</a:t>
                      </a:r>
                      <a:r>
                        <a:rPr lang="en-US" sz="900" b="1" dirty="0" smtClean="0">
                          <a:effectLst/>
                          <a:latin typeface="Arial" panose="020B0604020202020204" pitchFamily="34" charset="0"/>
                          <a:ea typeface="Calibri"/>
                          <a:cs typeface="Arial" panose="020B0604020202020204" pitchFamily="34" charset="0"/>
                        </a:rPr>
                        <a:t>David </a:t>
                      </a:r>
                      <a:r>
                        <a:rPr lang="en-US" sz="900" b="1" dirty="0">
                          <a:effectLst/>
                          <a:latin typeface="Arial" panose="020B0604020202020204" pitchFamily="34" charset="0"/>
                          <a:ea typeface="Calibri"/>
                          <a:cs typeface="Arial" panose="020B0604020202020204" pitchFamily="34" charset="0"/>
                        </a:rPr>
                        <a:t>Beach</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Enabling Capabilities / Nuclear Weapons and Material Security Teams</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Arial" panose="020B0604020202020204" pitchFamily="34" charset="0"/>
                          <a:ea typeface="Calibri"/>
                          <a:cs typeface="Arial" panose="020B0604020202020204" pitchFamily="34" charset="0"/>
                        </a:rPr>
                        <a:t>Catherine  Romano</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 </a:t>
                      </a:r>
                    </a:p>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ORNL</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1">
                <a:tc>
                  <a:txBody>
                    <a:bodyPr/>
                    <a:lstStyle/>
                    <a:p>
                      <a:pPr marL="0" marR="0" algn="ctr">
                        <a:lnSpc>
                          <a:spcPct val="115000"/>
                        </a:lnSpc>
                        <a:spcBef>
                          <a:spcPts val="0"/>
                        </a:spcBef>
                        <a:spcAft>
                          <a:spcPts val="0"/>
                        </a:spcAft>
                      </a:pPr>
                      <a:r>
                        <a:rPr lang="en-US" sz="1100" b="1">
                          <a:solidFill>
                            <a:srgbClr val="000000"/>
                          </a:solidFill>
                          <a:effectLst/>
                          <a:latin typeface="Arial" panose="020B0604020202020204" pitchFamily="34" charset="0"/>
                          <a:ea typeface="Times New Roman"/>
                          <a:cs typeface="Arial" panose="020B0604020202020204" pitchFamily="34" charset="0"/>
                        </a:rPr>
                        <a:t>DOE/OS/NP</a:t>
                      </a:r>
                      <a:endParaRPr lang="en-US" sz="11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Ted </a:t>
                      </a:r>
                      <a:r>
                        <a:rPr lang="en-US" sz="900" b="1" dirty="0" smtClean="0">
                          <a:solidFill>
                            <a:srgbClr val="000000"/>
                          </a:solidFill>
                          <a:effectLst/>
                          <a:latin typeface="Arial" panose="020B0604020202020204" pitchFamily="34" charset="0"/>
                          <a:ea typeface="Times New Roman"/>
                          <a:cs typeface="Arial" panose="020B0604020202020204" pitchFamily="34" charset="0"/>
                        </a:rPr>
                        <a:t>Barnes</a:t>
                      </a:r>
                      <a:r>
                        <a:rPr lang="en-US" sz="900" b="1" dirty="0">
                          <a:solidFill>
                            <a:schemeClr val="tx1"/>
                          </a:solidFill>
                          <a:effectLst/>
                          <a:latin typeface="Arial" panose="020B0604020202020204" pitchFamily="34" charset="0"/>
                          <a:ea typeface="Calibri"/>
                          <a:cs typeface="Arial" panose="020B0604020202020204" pitchFamily="34" charset="0"/>
                        </a:rPr>
                        <a:t>/</a:t>
                      </a:r>
                      <a:r>
                        <a:rPr lang="en-US" sz="900" b="1" dirty="0" smtClean="0">
                          <a:solidFill>
                            <a:srgbClr val="000000"/>
                          </a:solidFill>
                          <a:effectLst/>
                          <a:latin typeface="Arial" panose="020B0604020202020204" pitchFamily="34" charset="0"/>
                          <a:ea typeface="Times New Roman"/>
                          <a:cs typeface="Arial" panose="020B0604020202020204" pitchFamily="34" charset="0"/>
                        </a:rPr>
                        <a:t>Tim </a:t>
                      </a:r>
                      <a:r>
                        <a:rPr lang="en-US" sz="900" b="1" dirty="0">
                          <a:solidFill>
                            <a:srgbClr val="000000"/>
                          </a:solidFill>
                          <a:effectLst/>
                          <a:latin typeface="Arial" panose="020B0604020202020204" pitchFamily="34" charset="0"/>
                          <a:ea typeface="Times New Roman"/>
                          <a:cs typeface="Arial" panose="020B0604020202020204" pitchFamily="34" charset="0"/>
                        </a:rPr>
                        <a:t>Hallman</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Nuclear Data</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Lee Bernstein</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Times New Roman"/>
                          <a:cs typeface="Arial" panose="020B0604020202020204" pitchFamily="34" charset="0"/>
                        </a:rPr>
                        <a:t> </a:t>
                      </a:r>
                      <a:r>
                        <a:rPr lang="en-US" sz="900" b="1" dirty="0" smtClean="0">
                          <a:effectLst/>
                          <a:latin typeface="Arial" panose="020B0604020202020204" pitchFamily="34" charset="0"/>
                          <a:ea typeface="Times New Roman"/>
                          <a:cs typeface="Arial" panose="020B0604020202020204" pitchFamily="34" charset="0"/>
                        </a:rPr>
                        <a:t>LLNL</a:t>
                      </a:r>
                      <a:r>
                        <a:rPr lang="en-US" sz="900" b="1" dirty="0">
                          <a:solidFill>
                            <a:srgbClr val="000000"/>
                          </a:solidFill>
                          <a:effectLst/>
                          <a:latin typeface="Arial" panose="020B0604020202020204" pitchFamily="34" charset="0"/>
                          <a:ea typeface="Times New Roman"/>
                          <a:cs typeface="Arial" panose="020B0604020202020204" pitchFamily="34" charset="0"/>
                        </a:rPr>
                        <a:t> </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100" b="1">
                          <a:solidFill>
                            <a:srgbClr val="000000"/>
                          </a:solidFill>
                          <a:effectLst/>
                          <a:latin typeface="Arial" panose="020B0604020202020204" pitchFamily="34" charset="0"/>
                          <a:ea typeface="Times New Roman"/>
                          <a:cs typeface="Arial" panose="020B0604020202020204" pitchFamily="34" charset="0"/>
                        </a:rPr>
                        <a:t>NA-22</a:t>
                      </a:r>
                      <a:endParaRPr lang="en-US" sz="11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Tom </a:t>
                      </a:r>
                      <a:r>
                        <a:rPr lang="en-US" sz="900" b="1" dirty="0" err="1">
                          <a:solidFill>
                            <a:srgbClr val="000000"/>
                          </a:solidFill>
                          <a:effectLst/>
                          <a:latin typeface="Arial" panose="020B0604020202020204" pitchFamily="34" charset="0"/>
                          <a:ea typeface="Times New Roman"/>
                          <a:cs typeface="Arial" panose="020B0604020202020204" pitchFamily="34" charset="0"/>
                        </a:rPr>
                        <a:t>Kiess</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Forensics / Post Det.</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Todd </a:t>
                      </a:r>
                      <a:r>
                        <a:rPr lang="en-US" sz="900" b="1" dirty="0" err="1" smtClean="0">
                          <a:solidFill>
                            <a:srgbClr val="000000"/>
                          </a:solidFill>
                          <a:effectLst/>
                          <a:latin typeface="Arial" panose="020B0604020202020204" pitchFamily="34" charset="0"/>
                          <a:ea typeface="Times New Roman"/>
                          <a:cs typeface="Arial" panose="020B0604020202020204" pitchFamily="34" charset="0"/>
                        </a:rPr>
                        <a:t>Bredeweg</a:t>
                      </a:r>
                      <a:r>
                        <a:rPr lang="en-US" sz="900" b="1" dirty="0">
                          <a:solidFill>
                            <a:schemeClr val="tx1"/>
                          </a:solidFill>
                          <a:effectLst/>
                          <a:latin typeface="Arial" panose="020B0604020202020204" pitchFamily="34" charset="0"/>
                          <a:ea typeface="Calibri"/>
                          <a:cs typeface="Arial" panose="020B0604020202020204" pitchFamily="34" charset="0"/>
                        </a:rPr>
                        <a:t>/</a:t>
                      </a:r>
                      <a:r>
                        <a:rPr lang="en-US" sz="900" b="1" dirty="0" smtClean="0">
                          <a:solidFill>
                            <a:srgbClr val="000000"/>
                          </a:solidFill>
                          <a:effectLst/>
                          <a:latin typeface="Arial" panose="020B0604020202020204" pitchFamily="34" charset="0"/>
                          <a:ea typeface="Times New Roman"/>
                          <a:cs typeface="Arial" panose="020B0604020202020204" pitchFamily="34" charset="0"/>
                        </a:rPr>
                        <a:t>Jason </a:t>
                      </a:r>
                      <a:r>
                        <a:rPr lang="en-US" sz="900" b="1" dirty="0">
                          <a:solidFill>
                            <a:srgbClr val="000000"/>
                          </a:solidFill>
                          <a:effectLst/>
                          <a:latin typeface="Arial" panose="020B0604020202020204" pitchFamily="34" charset="0"/>
                          <a:ea typeface="Times New Roman"/>
                          <a:cs typeface="Arial" panose="020B0604020202020204" pitchFamily="34" charset="0"/>
                        </a:rPr>
                        <a:t>Burke</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effectLst/>
                          <a:latin typeface="Arial" panose="020B0604020202020204" pitchFamily="34" charset="0"/>
                          <a:ea typeface="Calibri"/>
                          <a:cs typeface="Arial" panose="020B0604020202020204" pitchFamily="34" charset="0"/>
                        </a:rPr>
                        <a:t>LANL/LLNL</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100" b="1">
                          <a:effectLst/>
                          <a:latin typeface="Arial" panose="020B0604020202020204" pitchFamily="34" charset="0"/>
                          <a:ea typeface="Calibri"/>
                          <a:cs typeface="Arial" panose="020B0604020202020204" pitchFamily="34" charset="0"/>
                        </a:rPr>
                        <a:t>DNDO / TAR</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err="1">
                          <a:effectLst/>
                          <a:latin typeface="Arial" panose="020B0604020202020204" pitchFamily="34" charset="0"/>
                          <a:ea typeface="Calibri"/>
                          <a:cs typeface="Arial" panose="020B0604020202020204" pitchFamily="34" charset="0"/>
                        </a:rPr>
                        <a:t>Namdoo</a:t>
                      </a:r>
                      <a:r>
                        <a:rPr lang="en-US" sz="900" b="1" dirty="0">
                          <a:effectLst/>
                          <a:latin typeface="Arial" panose="020B0604020202020204" pitchFamily="34" charset="0"/>
                          <a:ea typeface="Calibri"/>
                          <a:cs typeface="Arial" panose="020B0604020202020204" pitchFamily="34" charset="0"/>
                        </a:rPr>
                        <a:t> Moon</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Nuclear Detection</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Doug Mayo</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effectLst/>
                          <a:latin typeface="Arial" panose="020B0604020202020204" pitchFamily="34" charset="0"/>
                          <a:ea typeface="Calibri"/>
                          <a:cs typeface="Arial" panose="020B0604020202020204" pitchFamily="34" charset="0"/>
                        </a:rPr>
                        <a:t>LANL</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07">
                <a:tc>
                  <a:txBody>
                    <a:bodyPr/>
                    <a:lstStyle/>
                    <a:p>
                      <a:pPr marL="0" marR="0" algn="ctr">
                        <a:lnSpc>
                          <a:spcPct val="115000"/>
                        </a:lnSpc>
                        <a:spcBef>
                          <a:spcPts val="0"/>
                        </a:spcBef>
                        <a:spcAft>
                          <a:spcPts val="0"/>
                        </a:spcAft>
                      </a:pPr>
                      <a:r>
                        <a:rPr lang="en-US" sz="1100" b="1">
                          <a:solidFill>
                            <a:srgbClr val="000000"/>
                          </a:solidFill>
                          <a:effectLst/>
                          <a:latin typeface="Arial" panose="020B0604020202020204" pitchFamily="34" charset="0"/>
                          <a:ea typeface="Times New Roman"/>
                          <a:cs typeface="Arial" panose="020B0604020202020204" pitchFamily="34" charset="0"/>
                        </a:rPr>
                        <a:t>NA-511/ NCSP</a:t>
                      </a:r>
                      <a:endParaRPr lang="en-US" sz="11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Jerry McKamy</a:t>
                      </a:r>
                      <a:endParaRPr lang="en-US" sz="9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Criticality Safety</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Skip Kahler</a:t>
                      </a:r>
                      <a:endParaRPr lang="en-US" sz="9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effectLst/>
                          <a:latin typeface="Arial" panose="020B0604020202020204" pitchFamily="34" charset="0"/>
                          <a:ea typeface="Calibri"/>
                          <a:cs typeface="Arial" panose="020B0604020202020204" pitchFamily="34" charset="0"/>
                        </a:rPr>
                        <a:t>LANL</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10">
                <a:tc>
                  <a:txBody>
                    <a:bodyPr/>
                    <a:lstStyle/>
                    <a:p>
                      <a:pPr marL="0" marR="0" algn="ctr">
                        <a:lnSpc>
                          <a:spcPct val="115000"/>
                        </a:lnSpc>
                        <a:spcBef>
                          <a:spcPts val="0"/>
                        </a:spcBef>
                        <a:spcAft>
                          <a:spcPts val="0"/>
                        </a:spcAft>
                      </a:pPr>
                      <a:r>
                        <a:rPr lang="en-US" sz="1100" b="1">
                          <a:solidFill>
                            <a:srgbClr val="000000"/>
                          </a:solidFill>
                          <a:effectLst/>
                          <a:latin typeface="Arial" panose="020B0604020202020204" pitchFamily="34" charset="0"/>
                          <a:ea typeface="Times New Roman"/>
                          <a:cs typeface="Arial" panose="020B0604020202020204" pitchFamily="34" charset="0"/>
                        </a:rPr>
                        <a:t>DTRA</a:t>
                      </a:r>
                      <a:endParaRPr lang="en-US" sz="11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Dave  Peterson</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Basic Research/Forensics/ detection</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TBD</a:t>
                      </a:r>
                      <a:endParaRPr lang="en-US" sz="9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 </a:t>
                      </a:r>
                      <a:endParaRPr lang="en-US" sz="9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07">
                <a:tc>
                  <a:txBody>
                    <a:bodyPr/>
                    <a:lstStyle/>
                    <a:p>
                      <a:pPr marL="0" marR="0" algn="ctr">
                        <a:lnSpc>
                          <a:spcPct val="115000"/>
                        </a:lnSpc>
                        <a:spcBef>
                          <a:spcPts val="0"/>
                        </a:spcBef>
                        <a:spcAft>
                          <a:spcPts val="0"/>
                        </a:spcAft>
                      </a:pPr>
                      <a:r>
                        <a:rPr lang="en-US" sz="1100" b="1">
                          <a:solidFill>
                            <a:srgbClr val="000000"/>
                          </a:solidFill>
                          <a:effectLst/>
                          <a:latin typeface="Arial" panose="020B0604020202020204" pitchFamily="34" charset="0"/>
                          <a:ea typeface="Times New Roman"/>
                          <a:cs typeface="Arial" panose="020B0604020202020204" pitchFamily="34" charset="0"/>
                        </a:rPr>
                        <a:t>NA-113</a:t>
                      </a:r>
                      <a:endParaRPr lang="en-US" sz="11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Ralph Schneider  </a:t>
                      </a:r>
                      <a:endParaRPr lang="en-US" sz="900" b="1">
                        <a:effectLst/>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Staci Brown</a:t>
                      </a:r>
                      <a:endParaRPr lang="en-US" sz="9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Defense Programs/ Research and Development</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Dennis McNabb</a:t>
                      </a:r>
                      <a:endParaRPr lang="en-US" sz="9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LLNL</a:t>
                      </a:r>
                      <a:endParaRPr lang="en-US" sz="9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07">
                <a:tc>
                  <a:txBody>
                    <a:bodyPr/>
                    <a:lstStyle/>
                    <a:p>
                      <a:pPr marL="0" marR="0" algn="ctr">
                        <a:lnSpc>
                          <a:spcPct val="115000"/>
                        </a:lnSpc>
                        <a:spcBef>
                          <a:spcPts val="0"/>
                        </a:spcBef>
                        <a:spcAft>
                          <a:spcPts val="0"/>
                        </a:spcAft>
                      </a:pPr>
                      <a:r>
                        <a:rPr lang="en-US" sz="1100" b="1">
                          <a:solidFill>
                            <a:srgbClr val="000000"/>
                          </a:solidFill>
                          <a:effectLst/>
                          <a:latin typeface="Arial" panose="020B0604020202020204" pitchFamily="34" charset="0"/>
                          <a:ea typeface="Times New Roman"/>
                          <a:cs typeface="Arial" panose="020B0604020202020204" pitchFamily="34" charset="0"/>
                        </a:rPr>
                        <a:t>NA-114</a:t>
                      </a:r>
                      <a:endParaRPr lang="en-US" sz="11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Douglas Wade</a:t>
                      </a:r>
                      <a:endParaRPr lang="en-US" sz="900" b="1">
                        <a:effectLst/>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Adam Boyd</a:t>
                      </a:r>
                      <a:endParaRPr lang="en-US" sz="9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Defense Programs/Physics and Engineering Models</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Bob Little</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LANL</a:t>
                      </a:r>
                      <a:endParaRPr lang="en-US" sz="900" b="1">
                        <a:effectLst/>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 </a:t>
                      </a:r>
                      <a:endParaRPr lang="en-US" sz="9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07">
                <a:tc>
                  <a:txBody>
                    <a:bodyPr/>
                    <a:lstStyle/>
                    <a:p>
                      <a:pPr marL="0" marR="0" algn="ctr">
                        <a:lnSpc>
                          <a:spcPct val="115000"/>
                        </a:lnSpc>
                        <a:spcBef>
                          <a:spcPts val="0"/>
                        </a:spcBef>
                        <a:spcAft>
                          <a:spcPts val="0"/>
                        </a:spcAft>
                      </a:pPr>
                      <a:r>
                        <a:rPr lang="en-US" sz="1100" b="1">
                          <a:solidFill>
                            <a:srgbClr val="000000"/>
                          </a:solidFill>
                          <a:effectLst/>
                          <a:latin typeface="Arial" panose="020B0604020202020204" pitchFamily="34" charset="0"/>
                          <a:ea typeface="Times New Roman"/>
                          <a:cs typeface="Arial" panose="020B0604020202020204" pitchFamily="34" charset="0"/>
                        </a:rPr>
                        <a:t>NE</a:t>
                      </a:r>
                      <a:endParaRPr lang="en-US" sz="11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Rob Versluis</a:t>
                      </a:r>
                      <a:endParaRPr lang="en-US" sz="9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Nuclear Energy</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Phillip </a:t>
                      </a:r>
                      <a:r>
                        <a:rPr lang="en-US" sz="900" b="1" dirty="0" err="1">
                          <a:solidFill>
                            <a:srgbClr val="000000"/>
                          </a:solidFill>
                          <a:effectLst/>
                          <a:latin typeface="Arial" panose="020B0604020202020204" pitchFamily="34" charset="0"/>
                          <a:ea typeface="Times New Roman"/>
                          <a:cs typeface="Arial" panose="020B0604020202020204" pitchFamily="34" charset="0"/>
                        </a:rPr>
                        <a:t>Finck</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solidFill>
                            <a:srgbClr val="000000"/>
                          </a:solidFill>
                          <a:effectLst/>
                          <a:latin typeface="Arial" panose="020B0604020202020204" pitchFamily="34" charset="0"/>
                          <a:ea typeface="Times New Roman"/>
                          <a:cs typeface="Arial" panose="020B0604020202020204" pitchFamily="34" charset="0"/>
                        </a:rPr>
                        <a:t>INL </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306">
                <a:tc>
                  <a:txBody>
                    <a:bodyPr/>
                    <a:lstStyle/>
                    <a:p>
                      <a:pPr marL="0" marR="0" algn="ctr">
                        <a:lnSpc>
                          <a:spcPct val="115000"/>
                        </a:lnSpc>
                        <a:spcBef>
                          <a:spcPts val="0"/>
                        </a:spcBef>
                        <a:spcAft>
                          <a:spcPts val="0"/>
                        </a:spcAft>
                      </a:pPr>
                      <a:r>
                        <a:rPr lang="en-US" sz="1100" b="1">
                          <a:solidFill>
                            <a:srgbClr val="000000"/>
                          </a:solidFill>
                          <a:effectLst/>
                          <a:latin typeface="Arial" panose="020B0604020202020204" pitchFamily="34" charset="0"/>
                          <a:ea typeface="Times New Roman"/>
                          <a:cs typeface="Arial" panose="020B0604020202020204" pitchFamily="34" charset="0"/>
                        </a:rPr>
                        <a:t>DNDO / NTNFC</a:t>
                      </a:r>
                      <a:endParaRPr lang="en-US" sz="11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William </a:t>
                      </a:r>
                      <a:r>
                        <a:rPr lang="en-US" sz="900" b="1" dirty="0" err="1" smtClean="0">
                          <a:solidFill>
                            <a:srgbClr val="000000"/>
                          </a:solidFill>
                          <a:effectLst/>
                          <a:latin typeface="Arial" panose="020B0604020202020204" pitchFamily="34" charset="0"/>
                          <a:ea typeface="Times New Roman"/>
                          <a:cs typeface="Arial" panose="020B0604020202020204" pitchFamily="34" charset="0"/>
                        </a:rPr>
                        <a:t>Ulicny</a:t>
                      </a:r>
                      <a:r>
                        <a:rPr lang="en-US" sz="900" b="1" dirty="0" smtClean="0">
                          <a:solidFill>
                            <a:srgbClr val="000000"/>
                          </a:solidFill>
                          <a:effectLst/>
                          <a:latin typeface="Arial" panose="020B0604020202020204" pitchFamily="34" charset="0"/>
                          <a:ea typeface="Times New Roman"/>
                          <a:cs typeface="Arial" panose="020B0604020202020204" pitchFamily="34" charset="0"/>
                        </a:rPr>
                        <a:t> </a:t>
                      </a:r>
                    </a:p>
                    <a:p>
                      <a:pPr marL="0" marR="0" algn="ctr">
                        <a:lnSpc>
                          <a:spcPct val="115000"/>
                        </a:lnSpc>
                        <a:spcBef>
                          <a:spcPts val="0"/>
                        </a:spcBef>
                        <a:spcAft>
                          <a:spcPts val="0"/>
                        </a:spcAft>
                      </a:pPr>
                      <a:r>
                        <a:rPr lang="en-US" sz="900" b="1" dirty="0" smtClean="0">
                          <a:solidFill>
                            <a:srgbClr val="000000"/>
                          </a:solidFill>
                          <a:effectLst/>
                          <a:latin typeface="Arial" panose="020B0604020202020204" pitchFamily="34" charset="0"/>
                          <a:ea typeface="Times New Roman"/>
                          <a:cs typeface="Arial" panose="020B0604020202020204" pitchFamily="34" charset="0"/>
                        </a:rPr>
                        <a:t>Jeff Morrison</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Forensics</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Richard Essex</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NIST</a:t>
                      </a: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07">
                <a:tc>
                  <a:txBody>
                    <a:bodyPr/>
                    <a:lstStyle/>
                    <a:p>
                      <a:pPr marL="0" marR="0" algn="ctr">
                        <a:lnSpc>
                          <a:spcPct val="115000"/>
                        </a:lnSpc>
                        <a:spcBef>
                          <a:spcPts val="0"/>
                        </a:spcBef>
                        <a:spcAft>
                          <a:spcPts val="0"/>
                        </a:spcAft>
                      </a:pPr>
                      <a:r>
                        <a:rPr lang="en-US" sz="1100" b="1" dirty="0">
                          <a:solidFill>
                            <a:srgbClr val="000000"/>
                          </a:solidFill>
                          <a:effectLst/>
                          <a:latin typeface="Arial" panose="020B0604020202020204" pitchFamily="34" charset="0"/>
                          <a:ea typeface="Times New Roman"/>
                          <a:cs typeface="Arial" panose="020B0604020202020204" pitchFamily="34" charset="0"/>
                        </a:rPr>
                        <a:t>NA-45/83</a:t>
                      </a:r>
                      <a:endParaRPr lang="en-US" sz="11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Tom </a:t>
                      </a:r>
                      <a:r>
                        <a:rPr lang="en-US" sz="900" b="1" dirty="0" smtClean="0">
                          <a:solidFill>
                            <a:srgbClr val="000000"/>
                          </a:solidFill>
                          <a:effectLst/>
                          <a:latin typeface="Arial" panose="020B0604020202020204" pitchFamily="34" charset="0"/>
                          <a:ea typeface="Times New Roman"/>
                          <a:cs typeface="Arial" panose="020B0604020202020204" pitchFamily="34" charset="0"/>
                        </a:rPr>
                        <a:t>Black</a:t>
                      </a:r>
                      <a:r>
                        <a:rPr lang="en-US" sz="900" b="1" dirty="0">
                          <a:solidFill>
                            <a:schemeClr val="tx1"/>
                          </a:solidFill>
                          <a:effectLst/>
                          <a:latin typeface="Arial" panose="020B0604020202020204" pitchFamily="34" charset="0"/>
                          <a:ea typeface="Calibri"/>
                          <a:cs typeface="Arial" panose="020B0604020202020204" pitchFamily="34" charset="0"/>
                        </a:rPr>
                        <a:t>/</a:t>
                      </a:r>
                      <a:r>
                        <a:rPr lang="en-US" sz="900" b="1" dirty="0" smtClean="0">
                          <a:solidFill>
                            <a:srgbClr val="000000"/>
                          </a:solidFill>
                          <a:effectLst/>
                          <a:latin typeface="Arial" panose="020B0604020202020204" pitchFamily="34" charset="0"/>
                          <a:ea typeface="Times New Roman"/>
                          <a:cs typeface="Arial" panose="020B0604020202020204" pitchFamily="34" charset="0"/>
                        </a:rPr>
                        <a:t>Steve </a:t>
                      </a:r>
                      <a:r>
                        <a:rPr lang="en-US" sz="900" b="1" dirty="0">
                          <a:solidFill>
                            <a:srgbClr val="000000"/>
                          </a:solidFill>
                          <a:effectLst/>
                          <a:latin typeface="Arial" panose="020B0604020202020204" pitchFamily="34" charset="0"/>
                          <a:ea typeface="Times New Roman"/>
                          <a:cs typeface="Arial" panose="020B0604020202020204" pitchFamily="34" charset="0"/>
                        </a:rPr>
                        <a:t>Goldberg</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Nuclear Technical Forensics</a:t>
                      </a:r>
                      <a:endParaRPr lang="en-US" sz="9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Bob </a:t>
                      </a:r>
                      <a:r>
                        <a:rPr lang="en-US" sz="900" b="1" dirty="0" err="1">
                          <a:solidFill>
                            <a:srgbClr val="000000"/>
                          </a:solidFill>
                          <a:effectLst/>
                          <a:latin typeface="Arial" panose="020B0604020202020204" pitchFamily="34" charset="0"/>
                          <a:ea typeface="Times New Roman"/>
                          <a:cs typeface="Arial" panose="020B0604020202020204" pitchFamily="34" charset="0"/>
                        </a:rPr>
                        <a:t>Rundberg</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smtClean="0">
                          <a:solidFill>
                            <a:srgbClr val="000000"/>
                          </a:solidFill>
                          <a:effectLst/>
                          <a:latin typeface="Arial" panose="020B0604020202020204" pitchFamily="34" charset="0"/>
                          <a:ea typeface="Times New Roman"/>
                          <a:cs typeface="Arial" panose="020B0604020202020204" pitchFamily="34" charset="0"/>
                        </a:rPr>
                        <a:t>LANL</a:t>
                      </a:r>
                      <a:r>
                        <a:rPr lang="en-US" sz="900" b="1" dirty="0">
                          <a:solidFill>
                            <a:srgbClr val="000000"/>
                          </a:solidFill>
                          <a:effectLst/>
                          <a:latin typeface="Arial" panose="020B0604020202020204" pitchFamily="34" charset="0"/>
                          <a:ea typeface="Times New Roman"/>
                          <a:cs typeface="Arial" panose="020B0604020202020204" pitchFamily="34" charset="0"/>
                        </a:rPr>
                        <a:t> </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10">
                <a:tc>
                  <a:txBody>
                    <a:bodyPr/>
                    <a:lstStyle/>
                    <a:p>
                      <a:pPr marL="0" marR="0" algn="ctr">
                        <a:lnSpc>
                          <a:spcPct val="115000"/>
                        </a:lnSpc>
                        <a:spcBef>
                          <a:spcPts val="0"/>
                        </a:spcBef>
                        <a:spcAft>
                          <a:spcPts val="0"/>
                        </a:spcAft>
                      </a:pPr>
                      <a:r>
                        <a:rPr lang="en-US" sz="1100" b="1" dirty="0">
                          <a:solidFill>
                            <a:srgbClr val="000000"/>
                          </a:solidFill>
                          <a:effectLst/>
                          <a:latin typeface="Arial" panose="020B0604020202020204" pitchFamily="34" charset="0"/>
                          <a:ea typeface="Times New Roman"/>
                          <a:cs typeface="Arial" panose="020B0604020202020204" pitchFamily="34" charset="0"/>
                        </a:rPr>
                        <a:t>NA-82</a:t>
                      </a:r>
                      <a:endParaRPr lang="en-US" sz="11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Rick Christensen</a:t>
                      </a:r>
                      <a:endParaRPr lang="en-US" sz="9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a:cs typeface="Arial" panose="020B0604020202020204" pitchFamily="34" charset="0"/>
                        </a:rPr>
                        <a:t>Nuclear Threat Science</a:t>
                      </a:r>
                      <a:endParaRPr lang="en-US" sz="900" b="1">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John </a:t>
                      </a:r>
                      <a:r>
                        <a:rPr lang="en-US" sz="900" b="1" dirty="0" err="1">
                          <a:solidFill>
                            <a:srgbClr val="000000"/>
                          </a:solidFill>
                          <a:effectLst/>
                          <a:latin typeface="Arial" panose="020B0604020202020204" pitchFamily="34" charset="0"/>
                          <a:ea typeface="Times New Roman"/>
                          <a:cs typeface="Arial" panose="020B0604020202020204" pitchFamily="34" charset="0"/>
                        </a:rPr>
                        <a:t>Maenchen</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Arial" panose="020B0604020202020204" pitchFamily="34" charset="0"/>
                          <a:ea typeface="Times New Roman"/>
                          <a:cs typeface="Arial" panose="020B0604020202020204" pitchFamily="34" charset="0"/>
                        </a:rPr>
                        <a:t> </a:t>
                      </a:r>
                      <a:endParaRPr lang="en-US" sz="900" b="1" dirty="0">
                        <a:effectLst/>
                        <a:latin typeface="Arial" panose="020B0604020202020204" pitchFamily="34" charset="0"/>
                        <a:ea typeface="Calibri"/>
                        <a:cs typeface="Arial" panose="020B0604020202020204" pitchFamily="34" charset="0"/>
                      </a:endParaRPr>
                    </a:p>
                  </a:txBody>
                  <a:tcPr marL="36882" marR="36882" marT="46183" marB="46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736600" y="5562600"/>
            <a:ext cx="7772400" cy="646331"/>
          </a:xfrm>
          <a:prstGeom prst="rect">
            <a:avLst/>
          </a:prstGeom>
          <a:solidFill>
            <a:srgbClr val="FFFF00"/>
          </a:solidFill>
          <a:ln>
            <a:solidFill>
              <a:schemeClr val="tx1"/>
            </a:solidFill>
          </a:ln>
        </p:spPr>
        <p:txBody>
          <a:bodyPr wrap="square" rtlCol="0">
            <a:spAutoFit/>
          </a:bodyPr>
          <a:lstStyle/>
          <a:p>
            <a:pPr algn="ctr"/>
            <a:r>
              <a:rPr lang="en-US" sz="1800" dirty="0" smtClean="0">
                <a:latin typeface="Times New Roman"/>
                <a:cs typeface="Times New Roman"/>
              </a:rPr>
              <a:t>Cathy’s first “homework assignment” to the NDWG  was to ask people to rank the items in the whitepaper matrices by importance to their program</a:t>
            </a:r>
            <a:endParaRPr lang="en-US" sz="1800" dirty="0">
              <a:latin typeface="Times New Roman"/>
              <a:cs typeface="Times New Roman"/>
            </a:endParaRPr>
          </a:p>
        </p:txBody>
      </p:sp>
      <p:grpSp>
        <p:nvGrpSpPr>
          <p:cNvPr id="6" name="Group 4"/>
          <p:cNvGrpSpPr>
            <a:grpSpLocks/>
          </p:cNvGrpSpPr>
          <p:nvPr/>
        </p:nvGrpSpPr>
        <p:grpSpPr bwMode="auto">
          <a:xfrm>
            <a:off x="0" y="990600"/>
            <a:ext cx="9142413" cy="152400"/>
            <a:chOff x="0" y="0"/>
            <a:chExt cx="5760" cy="708"/>
          </a:xfrm>
        </p:grpSpPr>
        <p:sp>
          <p:nvSpPr>
            <p:cNvPr id="7"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Tree>
    <p:extLst>
      <p:ext uri="{BB962C8B-B14F-4D97-AF65-F5344CB8AC3E}">
        <p14:creationId xmlns:p14="http://schemas.microsoft.com/office/powerpoint/2010/main" val="3848490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524180285"/>
              </p:ext>
            </p:extLst>
          </p:nvPr>
        </p:nvGraphicFramePr>
        <p:xfrm>
          <a:off x="137970" y="1152718"/>
          <a:ext cx="5722938" cy="5410200"/>
        </p:xfrm>
        <a:graphic>
          <a:graphicData uri="http://schemas.openxmlformats.org/presentationml/2006/ole">
            <mc:AlternateContent xmlns:mc="http://schemas.openxmlformats.org/markup-compatibility/2006">
              <mc:Choice xmlns:v="urn:schemas-microsoft-com:vml" Requires="v">
                <p:oleObj spid="_x0000_s1212" name="Document" r:id="rId4" imgW="6096000" imgH="5410200" progId="Word.Document.12">
                  <p:embed/>
                </p:oleObj>
              </mc:Choice>
              <mc:Fallback>
                <p:oleObj name="Document" r:id="rId4" imgW="6096000" imgH="5410200" progId="Word.Document.12">
                  <p:embed/>
                  <p:pic>
                    <p:nvPicPr>
                      <p:cNvPr id="0" name=""/>
                      <p:cNvPicPr/>
                      <p:nvPr/>
                    </p:nvPicPr>
                    <p:blipFill>
                      <a:blip r:embed="rId5"/>
                      <a:stretch>
                        <a:fillRect/>
                      </a:stretch>
                    </p:blipFill>
                    <p:spPr>
                      <a:xfrm>
                        <a:off x="137970" y="1152718"/>
                        <a:ext cx="5722938" cy="5410200"/>
                      </a:xfrm>
                      <a:prstGeom prst="rect">
                        <a:avLst/>
                      </a:prstGeom>
                    </p:spPr>
                  </p:pic>
                </p:oleObj>
              </mc:Fallback>
            </mc:AlternateContent>
          </a:graphicData>
        </a:graphic>
      </p:graphicFrame>
      <p:grpSp>
        <p:nvGrpSpPr>
          <p:cNvPr id="35843" name="Group 4"/>
          <p:cNvGrpSpPr>
            <a:grpSpLocks/>
          </p:cNvGrpSpPr>
          <p:nvPr/>
        </p:nvGrpSpPr>
        <p:grpSpPr bwMode="auto">
          <a:xfrm>
            <a:off x="0" y="990600"/>
            <a:ext cx="9142413" cy="152400"/>
            <a:chOff x="0" y="0"/>
            <a:chExt cx="5760" cy="708"/>
          </a:xfrm>
        </p:grpSpPr>
        <p:sp>
          <p:nvSpPr>
            <p:cNvPr id="35850"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51"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5844" name="Line 7"/>
          <p:cNvSpPr>
            <a:spLocks noChangeShapeType="1"/>
          </p:cNvSpPr>
          <p:nvPr/>
        </p:nvSpPr>
        <p:spPr bwMode="auto">
          <a:xfrm flipV="1">
            <a:off x="2374900" y="6477000"/>
            <a:ext cx="5718175" cy="6350"/>
          </a:xfrm>
          <a:prstGeom prst="line">
            <a:avLst/>
          </a:prstGeom>
          <a:noFill/>
          <a:ln w="6350">
            <a:solidFill>
              <a:srgbClr val="00448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5" name="Text Box 8"/>
          <p:cNvSpPr txBox="1">
            <a:spLocks noChangeArrowheads="1"/>
          </p:cNvSpPr>
          <p:nvPr/>
        </p:nvSpPr>
        <p:spPr bwMode="auto">
          <a:xfrm>
            <a:off x="8677275" y="6586538"/>
            <a:ext cx="31432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a:spAutoFit/>
          </a:bodyPr>
          <a:lstStyle>
            <a:lvl1pPr>
              <a:defRPr sz="2400" i="1">
                <a:solidFill>
                  <a:schemeClr val="accent2"/>
                </a:solidFill>
                <a:latin typeface="Times New Roman" charset="0"/>
                <a:ea typeface="ＭＳ Ｐゴシック" charset="0"/>
                <a:cs typeface="ＭＳ Ｐゴシック" charset="0"/>
              </a:defRPr>
            </a:lvl1pPr>
            <a:lvl2pPr marL="742950" indent="-285750">
              <a:defRPr sz="2400" i="1">
                <a:solidFill>
                  <a:schemeClr val="accent2"/>
                </a:solidFill>
                <a:latin typeface="Times New Roman" charset="0"/>
                <a:ea typeface="ＭＳ Ｐゴシック" charset="0"/>
              </a:defRPr>
            </a:lvl2pPr>
            <a:lvl3pPr marL="1143000" indent="-228600">
              <a:defRPr sz="2400" i="1">
                <a:solidFill>
                  <a:schemeClr val="accent2"/>
                </a:solidFill>
                <a:latin typeface="Times New Roman" charset="0"/>
                <a:ea typeface="ＭＳ Ｐゴシック" charset="0"/>
              </a:defRPr>
            </a:lvl3pPr>
            <a:lvl4pPr marL="1600200" indent="-228600">
              <a:defRPr sz="2400" i="1">
                <a:solidFill>
                  <a:schemeClr val="accent2"/>
                </a:solidFill>
                <a:latin typeface="Times New Roman" charset="0"/>
                <a:ea typeface="ＭＳ Ｐゴシック" charset="0"/>
              </a:defRPr>
            </a:lvl4pPr>
            <a:lvl5pPr marL="2057400" indent="-228600">
              <a:defRPr sz="2400" i="1">
                <a:solidFill>
                  <a:schemeClr val="accent2"/>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accent2"/>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accent2"/>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accent2"/>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accent2"/>
                </a:solidFill>
                <a:latin typeface="Times New Roman" charset="0"/>
                <a:ea typeface="ＭＳ Ｐゴシック" charset="0"/>
              </a:defRPr>
            </a:lvl9pPr>
          </a:lstStyle>
          <a:p>
            <a:pPr algn="r">
              <a:lnSpc>
                <a:spcPct val="75000"/>
              </a:lnSpc>
            </a:pPr>
            <a:fld id="{96CAF6F9-28C1-1E40-9E5B-2ACEAEFAC2CB}" type="slidenum">
              <a:rPr lang="en-US" sz="900">
                <a:solidFill>
                  <a:schemeClr val="tx1"/>
                </a:solidFill>
                <a:latin typeface="Arial Narrow" charset="0"/>
                <a:cs typeface="MS PGothic" charset="0"/>
              </a:rPr>
              <a:pPr algn="r">
                <a:lnSpc>
                  <a:spcPct val="75000"/>
                </a:lnSpc>
              </a:pPr>
              <a:t>4</a:t>
            </a:fld>
            <a:endParaRPr lang="en-US" sz="900">
              <a:solidFill>
                <a:schemeClr val="tx1"/>
              </a:solidFill>
              <a:latin typeface="Arial Narrow" charset="0"/>
              <a:cs typeface="MS PGothic" charset="0"/>
            </a:endParaRPr>
          </a:p>
        </p:txBody>
      </p:sp>
      <p:sp>
        <p:nvSpPr>
          <p:cNvPr id="35846" name="Rectangle 11"/>
          <p:cNvSpPr>
            <a:spLocks noChangeArrowheads="1"/>
          </p:cNvSpPr>
          <p:nvPr/>
        </p:nvSpPr>
        <p:spPr bwMode="auto">
          <a:xfrm>
            <a:off x="533400" y="6324600"/>
            <a:ext cx="3733800" cy="304800"/>
          </a:xfrm>
          <a:prstGeom prst="rect">
            <a:avLst/>
          </a:prstGeom>
          <a:noFill/>
          <a:ln>
            <a:noFill/>
          </a:ln>
          <a:effectLst>
            <a:outerShdw dist="6350"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p>
            <a:pPr eaLnBrk="1" hangingPunct="1"/>
            <a:endParaRPr lang="en-US" sz="2400">
              <a:solidFill>
                <a:srgbClr val="124A91"/>
              </a:solidFill>
              <a:latin typeface="Arial Narrow" charset="0"/>
            </a:endParaRPr>
          </a:p>
        </p:txBody>
      </p:sp>
      <p:sp>
        <p:nvSpPr>
          <p:cNvPr id="35847" name="Text Box 12"/>
          <p:cNvSpPr txBox="1">
            <a:spLocks noChangeArrowheads="1"/>
          </p:cNvSpPr>
          <p:nvPr/>
        </p:nvSpPr>
        <p:spPr bwMode="auto">
          <a:xfrm>
            <a:off x="533400" y="6248400"/>
            <a:ext cx="33528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accent2"/>
                </a:solidFill>
                <a:latin typeface="Times New Roman" charset="0"/>
                <a:ea typeface="ＭＳ Ｐゴシック" charset="0"/>
                <a:cs typeface="ＭＳ Ｐゴシック" charset="0"/>
              </a:defRPr>
            </a:lvl1pPr>
            <a:lvl2pPr marL="742950" indent="-285750">
              <a:defRPr sz="2400" i="1">
                <a:solidFill>
                  <a:schemeClr val="accent2"/>
                </a:solidFill>
                <a:latin typeface="Times New Roman" charset="0"/>
                <a:ea typeface="ＭＳ Ｐゴシック" charset="0"/>
              </a:defRPr>
            </a:lvl2pPr>
            <a:lvl3pPr marL="1143000" indent="-228600">
              <a:defRPr sz="2400" i="1">
                <a:solidFill>
                  <a:schemeClr val="accent2"/>
                </a:solidFill>
                <a:latin typeface="Times New Roman" charset="0"/>
                <a:ea typeface="ＭＳ Ｐゴシック" charset="0"/>
              </a:defRPr>
            </a:lvl3pPr>
            <a:lvl4pPr marL="1600200" indent="-228600">
              <a:defRPr sz="2400" i="1">
                <a:solidFill>
                  <a:schemeClr val="accent2"/>
                </a:solidFill>
                <a:latin typeface="Times New Roman" charset="0"/>
                <a:ea typeface="ＭＳ Ｐゴシック" charset="0"/>
              </a:defRPr>
            </a:lvl4pPr>
            <a:lvl5pPr marL="2057400" indent="-228600">
              <a:defRPr sz="2400" i="1">
                <a:solidFill>
                  <a:schemeClr val="accent2"/>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accent2"/>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accent2"/>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accent2"/>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accent2"/>
                </a:solidFill>
                <a:latin typeface="Times New Roman" charset="0"/>
                <a:ea typeface="ＭＳ Ｐゴシック" charset="0"/>
              </a:defRPr>
            </a:lvl9pPr>
          </a:lstStyle>
          <a:p>
            <a:pPr>
              <a:spcBef>
                <a:spcPct val="50000"/>
              </a:spcBef>
            </a:pPr>
            <a:endParaRPr lang="en-US" sz="1400">
              <a:solidFill>
                <a:srgbClr val="0039A6"/>
              </a:solidFill>
              <a:latin typeface="Impact" charset="0"/>
              <a:cs typeface="MS PGothic" charset="0"/>
            </a:endParaRPr>
          </a:p>
        </p:txBody>
      </p:sp>
      <p:sp>
        <p:nvSpPr>
          <p:cNvPr id="35848" name="Text Box 13"/>
          <p:cNvSpPr txBox="1">
            <a:spLocks noChangeArrowheads="1"/>
          </p:cNvSpPr>
          <p:nvPr/>
        </p:nvSpPr>
        <p:spPr bwMode="auto">
          <a:xfrm>
            <a:off x="533400" y="6324600"/>
            <a:ext cx="35052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accent2"/>
                </a:solidFill>
                <a:latin typeface="Times New Roman" charset="0"/>
                <a:ea typeface="ＭＳ Ｐゴシック" charset="0"/>
                <a:cs typeface="ＭＳ Ｐゴシック" charset="0"/>
              </a:defRPr>
            </a:lvl1pPr>
            <a:lvl2pPr marL="742950" indent="-285750">
              <a:defRPr sz="2400" i="1">
                <a:solidFill>
                  <a:schemeClr val="accent2"/>
                </a:solidFill>
                <a:latin typeface="Times New Roman" charset="0"/>
                <a:ea typeface="ＭＳ Ｐゴシック" charset="0"/>
              </a:defRPr>
            </a:lvl2pPr>
            <a:lvl3pPr marL="1143000" indent="-228600">
              <a:defRPr sz="2400" i="1">
                <a:solidFill>
                  <a:schemeClr val="accent2"/>
                </a:solidFill>
                <a:latin typeface="Times New Roman" charset="0"/>
                <a:ea typeface="ＭＳ Ｐゴシック" charset="0"/>
              </a:defRPr>
            </a:lvl3pPr>
            <a:lvl4pPr marL="1600200" indent="-228600">
              <a:defRPr sz="2400" i="1">
                <a:solidFill>
                  <a:schemeClr val="accent2"/>
                </a:solidFill>
                <a:latin typeface="Times New Roman" charset="0"/>
                <a:ea typeface="ＭＳ Ｐゴシック" charset="0"/>
              </a:defRPr>
            </a:lvl4pPr>
            <a:lvl5pPr marL="2057400" indent="-228600">
              <a:defRPr sz="2400" i="1">
                <a:solidFill>
                  <a:schemeClr val="accent2"/>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accent2"/>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accent2"/>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accent2"/>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accent2"/>
                </a:solidFill>
                <a:latin typeface="Times New Roman" charset="0"/>
                <a:ea typeface="ＭＳ Ｐゴシック" charset="0"/>
              </a:defRPr>
            </a:lvl9pPr>
          </a:lstStyle>
          <a:p>
            <a:pPr>
              <a:spcBef>
                <a:spcPct val="50000"/>
              </a:spcBef>
            </a:pPr>
            <a:endParaRPr lang="en-US" sz="1400">
              <a:solidFill>
                <a:srgbClr val="0039A6"/>
              </a:solidFill>
              <a:latin typeface="Impact" charset="0"/>
              <a:cs typeface="MS PGothic" charset="0"/>
            </a:endParaRPr>
          </a:p>
        </p:txBody>
      </p:sp>
      <p:pic>
        <p:nvPicPr>
          <p:cNvPr id="35849" name="Picture 19" descr="lab_icon_no_box_blue_rgb"/>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121650" y="6235700"/>
            <a:ext cx="533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92033" y="6027662"/>
            <a:ext cx="5959934" cy="400110"/>
          </a:xfrm>
          <a:prstGeom prst="rect">
            <a:avLst/>
          </a:prstGeom>
          <a:solidFill>
            <a:srgbClr val="FFFF00"/>
          </a:solidFill>
          <a:ln>
            <a:solidFill>
              <a:srgbClr val="000000"/>
            </a:solidFill>
          </a:ln>
        </p:spPr>
        <p:txBody>
          <a:bodyPr wrap="square" rtlCol="0">
            <a:spAutoFit/>
          </a:bodyPr>
          <a:lstStyle/>
          <a:p>
            <a:pPr algn="ctr"/>
            <a:r>
              <a:rPr lang="en-US" sz="2000" i="1" dirty="0" smtClean="0">
                <a:latin typeface="Times New Roman"/>
                <a:cs typeface="Times New Roman"/>
              </a:rPr>
              <a:t>http://</a:t>
            </a:r>
            <a:r>
              <a:rPr lang="en-US" sz="2000" i="1" dirty="0" err="1" smtClean="0">
                <a:latin typeface="Times New Roman"/>
                <a:cs typeface="Times New Roman"/>
              </a:rPr>
              <a:t>b</a:t>
            </a:r>
            <a:r>
              <a:rPr lang="en-US" sz="2000" b="1" i="1" dirty="0" err="1" smtClean="0">
                <a:latin typeface="Times New Roman"/>
                <a:cs typeface="Times New Roman"/>
              </a:rPr>
              <a:t>ang.berkeley.edu</a:t>
            </a:r>
            <a:r>
              <a:rPr lang="en-US" sz="2000" b="1" i="1" dirty="0" smtClean="0">
                <a:latin typeface="Times New Roman"/>
                <a:cs typeface="Times New Roman"/>
              </a:rPr>
              <a:t>/events/NDNCA/whitepaper</a:t>
            </a:r>
            <a:endParaRPr lang="en-US" sz="2000" b="1" i="1" dirty="0">
              <a:latin typeface="Times New Roman"/>
              <a:cs typeface="Times New Roman"/>
            </a:endParaRPr>
          </a:p>
        </p:txBody>
      </p:sp>
      <p:pic>
        <p:nvPicPr>
          <p:cNvPr id="15" name="image25.png" descr="NDNCA_logo.png"/>
          <p:cNvPicPr/>
          <p:nvPr/>
        </p:nvPicPr>
        <p:blipFill rotWithShape="1">
          <a:blip r:embed="rId7" cstate="print">
            <a:extLst>
              <a:ext uri="{28A0092B-C50C-407E-A947-70E740481C1C}">
                <a14:useLocalDpi xmlns:a14="http://schemas.microsoft.com/office/drawing/2010/main"/>
              </a:ext>
            </a:extLst>
          </a:blip>
          <a:srcRect/>
          <a:stretch/>
        </p:blipFill>
        <p:spPr>
          <a:xfrm>
            <a:off x="5467043" y="1282095"/>
            <a:ext cx="3568099" cy="4342191"/>
          </a:xfrm>
          <a:prstGeom prst="rect">
            <a:avLst/>
          </a:prstGeom>
          <a:ln/>
        </p:spPr>
      </p:pic>
      <p:sp>
        <p:nvSpPr>
          <p:cNvPr id="18" name="Title 1"/>
          <p:cNvSpPr txBox="1">
            <a:spLocks/>
          </p:cNvSpPr>
          <p:nvPr/>
        </p:nvSpPr>
        <p:spPr>
          <a:xfrm>
            <a:off x="190500" y="91440"/>
            <a:ext cx="8801100" cy="809625"/>
          </a:xfrm>
          <a:prstGeom prst="rect">
            <a:avLst/>
          </a:prstGeom>
        </p:spPr>
        <p:txBody>
          <a:bodyPr/>
          <a:lstStyle>
            <a:lvl1pPr algn="l" rtl="0" eaLnBrk="0" fontAlgn="base" hangingPunct="0">
              <a:spcBef>
                <a:spcPct val="0"/>
              </a:spcBef>
              <a:spcAft>
                <a:spcPct val="0"/>
              </a:spcAft>
              <a:defRPr sz="2400" b="1">
                <a:solidFill>
                  <a:srgbClr val="124A91"/>
                </a:solidFill>
                <a:latin typeface="+mj-lt"/>
                <a:ea typeface="+mj-ea"/>
                <a:cs typeface="MS PGothic" pitchFamily="34" charset="-128"/>
              </a:defRPr>
            </a:lvl1pPr>
            <a:lvl2pPr algn="l" rtl="0" eaLnBrk="0" fontAlgn="base" hangingPunct="0">
              <a:spcBef>
                <a:spcPct val="0"/>
              </a:spcBef>
              <a:spcAft>
                <a:spcPct val="0"/>
              </a:spcAft>
              <a:defRPr sz="2400" b="1">
                <a:solidFill>
                  <a:srgbClr val="124A91"/>
                </a:solidFill>
                <a:latin typeface="Arial Narrow" pitchFamily="34" charset="0"/>
                <a:ea typeface="MS PGothic" pitchFamily="34" charset="-128"/>
                <a:cs typeface="MS PGothic" pitchFamily="34" charset="-128"/>
              </a:defRPr>
            </a:lvl2pPr>
            <a:lvl3pPr algn="l" rtl="0" eaLnBrk="0" fontAlgn="base" hangingPunct="0">
              <a:spcBef>
                <a:spcPct val="0"/>
              </a:spcBef>
              <a:spcAft>
                <a:spcPct val="0"/>
              </a:spcAft>
              <a:defRPr sz="2400" b="1">
                <a:solidFill>
                  <a:srgbClr val="124A91"/>
                </a:solidFill>
                <a:latin typeface="Arial Narrow" pitchFamily="34" charset="0"/>
                <a:ea typeface="MS PGothic" pitchFamily="34" charset="-128"/>
                <a:cs typeface="MS PGothic" pitchFamily="34" charset="-128"/>
              </a:defRPr>
            </a:lvl3pPr>
            <a:lvl4pPr algn="l" rtl="0" eaLnBrk="0" fontAlgn="base" hangingPunct="0">
              <a:spcBef>
                <a:spcPct val="0"/>
              </a:spcBef>
              <a:spcAft>
                <a:spcPct val="0"/>
              </a:spcAft>
              <a:defRPr sz="2400" b="1">
                <a:solidFill>
                  <a:srgbClr val="124A91"/>
                </a:solidFill>
                <a:latin typeface="Arial Narrow" pitchFamily="34" charset="0"/>
                <a:ea typeface="MS PGothic" pitchFamily="34" charset="-128"/>
                <a:cs typeface="MS PGothic" pitchFamily="34" charset="-128"/>
              </a:defRPr>
            </a:lvl4pPr>
            <a:lvl5pPr algn="l" rtl="0" eaLnBrk="0" fontAlgn="base" hangingPunct="0">
              <a:spcBef>
                <a:spcPct val="0"/>
              </a:spcBef>
              <a:spcAft>
                <a:spcPct val="0"/>
              </a:spcAft>
              <a:defRPr sz="2400" b="1">
                <a:solidFill>
                  <a:srgbClr val="124A91"/>
                </a:solidFill>
                <a:latin typeface="Arial Narrow" pitchFamily="34" charset="0"/>
                <a:ea typeface="MS PGothic" pitchFamily="34" charset="-128"/>
                <a:cs typeface="MS PGothic" pitchFamily="34" charset="-128"/>
              </a:defRPr>
            </a:lvl5pPr>
            <a:lvl6pPr marL="457200" algn="l" rtl="0" fontAlgn="base">
              <a:spcBef>
                <a:spcPct val="0"/>
              </a:spcBef>
              <a:spcAft>
                <a:spcPct val="0"/>
              </a:spcAft>
              <a:defRPr sz="2400" b="1">
                <a:solidFill>
                  <a:srgbClr val="124A91"/>
                </a:solidFill>
                <a:latin typeface="Arial Narrow" pitchFamily="34" charset="0"/>
                <a:ea typeface="MS PGothic" pitchFamily="34" charset="-128"/>
              </a:defRPr>
            </a:lvl6pPr>
            <a:lvl7pPr marL="914400" algn="l" rtl="0" fontAlgn="base">
              <a:spcBef>
                <a:spcPct val="0"/>
              </a:spcBef>
              <a:spcAft>
                <a:spcPct val="0"/>
              </a:spcAft>
              <a:defRPr sz="2400" b="1">
                <a:solidFill>
                  <a:srgbClr val="124A91"/>
                </a:solidFill>
                <a:latin typeface="Arial Narrow" pitchFamily="34" charset="0"/>
                <a:ea typeface="MS PGothic" pitchFamily="34" charset="-128"/>
              </a:defRPr>
            </a:lvl7pPr>
            <a:lvl8pPr marL="1371600" algn="l" rtl="0" fontAlgn="base">
              <a:spcBef>
                <a:spcPct val="0"/>
              </a:spcBef>
              <a:spcAft>
                <a:spcPct val="0"/>
              </a:spcAft>
              <a:defRPr sz="2400" b="1">
                <a:solidFill>
                  <a:srgbClr val="124A91"/>
                </a:solidFill>
                <a:latin typeface="Arial Narrow" pitchFamily="34" charset="0"/>
                <a:ea typeface="MS PGothic" pitchFamily="34" charset="-128"/>
              </a:defRPr>
            </a:lvl8pPr>
            <a:lvl9pPr marL="1828800" algn="l" rtl="0" fontAlgn="base">
              <a:spcBef>
                <a:spcPct val="0"/>
              </a:spcBef>
              <a:spcAft>
                <a:spcPct val="0"/>
              </a:spcAft>
              <a:defRPr sz="2400" b="1">
                <a:solidFill>
                  <a:srgbClr val="124A91"/>
                </a:solidFill>
                <a:latin typeface="Arial Narrow" pitchFamily="34" charset="0"/>
                <a:ea typeface="MS PGothic" pitchFamily="34" charset="-128"/>
              </a:defRPr>
            </a:lvl9pPr>
          </a:lstStyle>
          <a:p>
            <a:r>
              <a:rPr lang="en-US" dirty="0" smtClean="0">
                <a:solidFill>
                  <a:schemeClr val="tx1"/>
                </a:solidFill>
                <a:latin typeface="Times New Roman"/>
                <a:cs typeface="Times New Roman"/>
              </a:rPr>
              <a:t>The results of the workshop and a survey of the needs from current literature can be found in the NDNCA whitepaper</a:t>
            </a:r>
            <a:endParaRPr lang="en-US" dirty="0">
              <a:solidFill>
                <a:schemeClr val="tx1"/>
              </a:solidFill>
              <a:latin typeface="Times New Roman"/>
              <a:cs typeface="Times New Roman"/>
            </a:endParaRPr>
          </a:p>
        </p:txBody>
      </p:sp>
      <p:sp>
        <p:nvSpPr>
          <p:cNvPr id="4" name="Oval 3"/>
          <p:cNvSpPr/>
          <p:nvPr/>
        </p:nvSpPr>
        <p:spPr bwMode="auto">
          <a:xfrm>
            <a:off x="88900" y="1587500"/>
            <a:ext cx="1460500" cy="2921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Helvetica" pitchFamily="34" charset="0"/>
              <a:ea typeface="MS PGothic" pitchFamily="34" charset="-128"/>
            </a:endParaRPr>
          </a:p>
        </p:txBody>
      </p:sp>
    </p:spTree>
    <p:extLst>
      <p:ext uri="{BB962C8B-B14F-4D97-AF65-F5344CB8AC3E}">
        <p14:creationId xmlns:p14="http://schemas.microsoft.com/office/powerpoint/2010/main" val="3544965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latin typeface="Times New Roman"/>
                <a:cs typeface="Times New Roman"/>
              </a:rPr>
              <a:t>The main body of the whitepaper presents “Cross-cutting” needs important to multiple applications</a:t>
            </a:r>
            <a:endParaRPr lang="en-US" dirty="0">
              <a:solidFill>
                <a:schemeClr val="tx1"/>
              </a:solidFill>
              <a:latin typeface="Times New Roman"/>
              <a:cs typeface="Times New Roman"/>
            </a:endParaRPr>
          </a:p>
        </p:txBody>
      </p:sp>
      <p:sp>
        <p:nvSpPr>
          <p:cNvPr id="4" name="Content Placeholder 3"/>
          <p:cNvSpPr>
            <a:spLocks noGrp="1"/>
          </p:cNvSpPr>
          <p:nvPr>
            <p:ph idx="1"/>
          </p:nvPr>
        </p:nvSpPr>
        <p:spPr>
          <a:xfrm>
            <a:off x="231018" y="1153886"/>
            <a:ext cx="8477553" cy="1396698"/>
          </a:xfrm>
        </p:spPr>
        <p:txBody>
          <a:bodyPr/>
          <a:lstStyle/>
          <a:p>
            <a:pPr marL="0" indent="0" algn="ctr">
              <a:buNone/>
            </a:pPr>
            <a:r>
              <a:rPr lang="en-US" b="1" u="sng" dirty="0" smtClean="0">
                <a:latin typeface="Times New Roman"/>
                <a:cs typeface="Times New Roman"/>
              </a:rPr>
              <a:t>Executive summary</a:t>
            </a:r>
          </a:p>
          <a:p>
            <a:pPr marL="0" indent="0" algn="ctr">
              <a:buNone/>
            </a:pPr>
            <a:r>
              <a:rPr lang="en-US" sz="1800" dirty="0" smtClean="0"/>
              <a:t>“In </a:t>
            </a:r>
            <a:r>
              <a:rPr lang="en-US" sz="1800" dirty="0"/>
              <a:t>summary, the assessment of this Workshop was that </a:t>
            </a:r>
            <a:r>
              <a:rPr lang="en-US" sz="1800" i="1" dirty="0"/>
              <a:t>although the USNDP can help </a:t>
            </a:r>
            <a:r>
              <a:rPr lang="en-US" sz="1800" i="1" dirty="0" smtClean="0"/>
              <a:t>address </a:t>
            </a:r>
            <a:r>
              <a:rPr lang="en-US" sz="1800" i="1" dirty="0"/>
              <a:t>the problem of making the most accurate nuclear data available to the </a:t>
            </a:r>
            <a:r>
              <a:rPr lang="en-US" sz="1800" i="1" dirty="0" smtClean="0"/>
              <a:t>(application) users </a:t>
            </a:r>
            <a:r>
              <a:rPr lang="en-US" sz="1800" i="1" dirty="0"/>
              <a:t>in a timely fashion, it cannot solve this problem alone</a:t>
            </a:r>
            <a:r>
              <a:rPr lang="en-US" sz="1800" i="1" dirty="0" smtClean="0"/>
              <a:t>.”</a:t>
            </a:r>
            <a:endParaRPr lang="en-US" sz="1800" dirty="0"/>
          </a:p>
          <a:p>
            <a:pPr marL="0" indent="0" algn="ctr">
              <a:buNone/>
            </a:pPr>
            <a:endParaRPr lang="en-US" sz="1800" dirty="0">
              <a:latin typeface="Times New Roman"/>
              <a:cs typeface="Times New Roman"/>
            </a:endParaRPr>
          </a:p>
        </p:txBody>
      </p:sp>
      <p:sp>
        <p:nvSpPr>
          <p:cNvPr id="7" name="Rectangle 6"/>
          <p:cNvSpPr/>
          <p:nvPr/>
        </p:nvSpPr>
        <p:spPr>
          <a:xfrm>
            <a:off x="3079220" y="2631972"/>
            <a:ext cx="3069695" cy="461665"/>
          </a:xfrm>
          <a:prstGeom prst="rect">
            <a:avLst/>
          </a:prstGeom>
        </p:spPr>
        <p:txBody>
          <a:bodyPr wrap="square">
            <a:spAutoFit/>
          </a:bodyPr>
          <a:lstStyle/>
          <a:p>
            <a:pPr lvl="0" algn="ctr">
              <a:spcBef>
                <a:spcPct val="20000"/>
              </a:spcBef>
              <a:buClr>
                <a:srgbClr val="124A91"/>
              </a:buClr>
            </a:pPr>
            <a:r>
              <a:rPr lang="en-US" sz="2400" u="sng" kern="0" dirty="0">
                <a:solidFill>
                  <a:srgbClr val="000000"/>
                </a:solidFill>
                <a:latin typeface="Times New Roman"/>
                <a:ea typeface="MS PGothic"/>
                <a:cs typeface="Times New Roman"/>
              </a:rPr>
              <a:t>Cross-cutting needs</a:t>
            </a:r>
          </a:p>
        </p:txBody>
      </p:sp>
      <p:sp>
        <p:nvSpPr>
          <p:cNvPr id="9" name="TextBox 8"/>
          <p:cNvSpPr txBox="1"/>
          <p:nvPr/>
        </p:nvSpPr>
        <p:spPr>
          <a:xfrm>
            <a:off x="127001" y="3122084"/>
            <a:ext cx="4394200" cy="3062377"/>
          </a:xfrm>
          <a:prstGeom prst="rect">
            <a:avLst/>
          </a:prstGeom>
          <a:noFill/>
        </p:spPr>
        <p:txBody>
          <a:bodyPr wrap="square" rtlCol="0">
            <a:spAutoFit/>
          </a:bodyPr>
          <a:lstStyle/>
          <a:p>
            <a:pPr algn="ctr"/>
            <a:r>
              <a:rPr lang="en-US" sz="1800" u="sng" dirty="0" smtClean="0">
                <a:latin typeface="Times New Roman"/>
                <a:cs typeface="Times New Roman"/>
              </a:rPr>
              <a:t>Dosimetry Standards</a:t>
            </a:r>
          </a:p>
          <a:p>
            <a:pPr algn="ctr"/>
            <a:r>
              <a:rPr lang="en-US" sz="1800" b="0" dirty="0" smtClean="0">
                <a:latin typeface="Times New Roman"/>
                <a:cs typeface="Times New Roman"/>
              </a:rPr>
              <a:t>“standards </a:t>
            </a:r>
            <a:r>
              <a:rPr lang="en-US" sz="1800" b="0" dirty="0">
                <a:latin typeface="Times New Roman"/>
                <a:cs typeface="Times New Roman"/>
              </a:rPr>
              <a:t>for </a:t>
            </a:r>
            <a:r>
              <a:rPr lang="en-US" sz="1800" b="0" i="1" dirty="0" smtClean="0">
                <a:latin typeface="Times New Roman"/>
                <a:cs typeface="Times New Roman"/>
              </a:rPr>
              <a:t>E</a:t>
            </a:r>
            <a:r>
              <a:rPr lang="en-US" sz="1800" b="0" i="1" baseline="-25000" dirty="0" smtClean="0">
                <a:latin typeface="Times New Roman"/>
                <a:cs typeface="Times New Roman"/>
              </a:rPr>
              <a:t>n</a:t>
            </a:r>
            <a:r>
              <a:rPr lang="en-US" sz="1800" b="0" i="1" dirty="0" smtClean="0">
                <a:latin typeface="Times New Roman"/>
                <a:cs typeface="Times New Roman"/>
              </a:rPr>
              <a:t> </a:t>
            </a:r>
            <a:r>
              <a:rPr lang="en-US" sz="1800" b="0" dirty="0" smtClean="0">
                <a:latin typeface="Times New Roman"/>
                <a:cs typeface="Times New Roman"/>
              </a:rPr>
              <a:t>up </a:t>
            </a:r>
            <a:r>
              <a:rPr lang="en-US" sz="1800" b="0" dirty="0">
                <a:latin typeface="Times New Roman"/>
                <a:cs typeface="Times New Roman"/>
              </a:rPr>
              <a:t>to 60 </a:t>
            </a:r>
            <a:r>
              <a:rPr lang="en-US" sz="1800" b="0" dirty="0" smtClean="0">
                <a:latin typeface="Times New Roman"/>
                <a:cs typeface="Times New Roman"/>
              </a:rPr>
              <a:t>MeV </a:t>
            </a:r>
            <a:r>
              <a:rPr lang="en-US" sz="1800" b="0" dirty="0">
                <a:latin typeface="Times New Roman"/>
                <a:cs typeface="Times New Roman"/>
              </a:rPr>
              <a:t>to </a:t>
            </a:r>
            <a:r>
              <a:rPr lang="en-US" sz="1800" b="0" dirty="0" smtClean="0">
                <a:latin typeface="Times New Roman"/>
                <a:cs typeface="Times New Roman"/>
              </a:rPr>
              <a:t>support IFMIF, ADS, </a:t>
            </a:r>
            <a:r>
              <a:rPr lang="en-US" sz="1800" b="0" dirty="0">
                <a:latin typeface="Times New Roman"/>
                <a:cs typeface="Times New Roman"/>
              </a:rPr>
              <a:t>and </a:t>
            </a:r>
            <a:r>
              <a:rPr lang="en-US" sz="1800" b="0" dirty="0" smtClean="0">
                <a:latin typeface="Times New Roman"/>
                <a:cs typeface="Times New Roman"/>
              </a:rPr>
              <a:t>spallation sources”</a:t>
            </a:r>
          </a:p>
          <a:p>
            <a:pPr algn="ctr"/>
            <a:endParaRPr lang="en-US" sz="700" b="0" dirty="0" smtClean="0">
              <a:latin typeface="Times New Roman"/>
              <a:cs typeface="Times New Roman"/>
            </a:endParaRPr>
          </a:p>
          <a:p>
            <a:pPr algn="ctr"/>
            <a:r>
              <a:rPr lang="en-US" sz="1800" u="sng" dirty="0" smtClean="0">
                <a:latin typeface="Times New Roman"/>
                <a:cs typeface="Times New Roman"/>
              </a:rPr>
              <a:t>Fission</a:t>
            </a:r>
            <a:endParaRPr lang="en-US" sz="1800" u="sng" dirty="0">
              <a:latin typeface="Times New Roman"/>
              <a:cs typeface="Times New Roman"/>
            </a:endParaRPr>
          </a:p>
          <a:p>
            <a:pPr algn="ctr"/>
            <a:r>
              <a:rPr lang="en-US" sz="1800" b="0" dirty="0" smtClean="0">
                <a:latin typeface="Times New Roman"/>
                <a:cs typeface="Times New Roman"/>
              </a:rPr>
              <a:t>“</a:t>
            </a:r>
            <a:r>
              <a:rPr lang="en-US" sz="1800" b="0" dirty="0">
                <a:latin typeface="Times New Roman"/>
                <a:cs typeface="Times New Roman"/>
              </a:rPr>
              <a:t>the ‘Mother of All Fission Experiments,’ </a:t>
            </a:r>
            <a:r>
              <a:rPr lang="en-US" sz="1800" b="0" dirty="0" smtClean="0">
                <a:latin typeface="Times New Roman"/>
                <a:cs typeface="Times New Roman"/>
              </a:rPr>
              <a:t>where </a:t>
            </a:r>
            <a:r>
              <a:rPr lang="en-US" sz="1800" b="0" i="1" dirty="0" smtClean="0">
                <a:latin typeface="Times New Roman"/>
                <a:cs typeface="Times New Roman"/>
              </a:rPr>
              <a:t>TKE(A)</a:t>
            </a:r>
            <a:r>
              <a:rPr lang="en-US" sz="1800" b="0" dirty="0" smtClean="0">
                <a:latin typeface="Times New Roman"/>
                <a:cs typeface="Times New Roman"/>
              </a:rPr>
              <a:t>, </a:t>
            </a:r>
            <a:r>
              <a:rPr lang="en-US" sz="1800" b="0" i="1" dirty="0" smtClean="0">
                <a:latin typeface="Symbol" charset="2"/>
                <a:cs typeface="Symbol" charset="2"/>
              </a:rPr>
              <a:t>n</a:t>
            </a:r>
            <a:r>
              <a:rPr lang="en-US" sz="1800" b="0" dirty="0" smtClean="0">
                <a:latin typeface="Times New Roman"/>
                <a:cs typeface="Times New Roman"/>
              </a:rPr>
              <a:t>, </a:t>
            </a:r>
            <a:r>
              <a:rPr lang="en-US" sz="1800" b="0" i="1" dirty="0" smtClean="0">
                <a:latin typeface="Symbol" charset="2"/>
                <a:cs typeface="Symbol" charset="2"/>
              </a:rPr>
              <a:t>g</a:t>
            </a:r>
            <a:r>
              <a:rPr lang="en-US" sz="1800" b="0" dirty="0" smtClean="0">
                <a:latin typeface="Times New Roman"/>
                <a:cs typeface="Times New Roman"/>
              </a:rPr>
              <a:t>’s fragment yields for a range of Actinides for </a:t>
            </a:r>
            <a:r>
              <a:rPr lang="en-US" sz="1800" b="0" i="1" dirty="0" smtClean="0">
                <a:latin typeface="Times New Roman"/>
                <a:cs typeface="Times New Roman"/>
              </a:rPr>
              <a:t>E</a:t>
            </a:r>
            <a:r>
              <a:rPr lang="en-US" sz="1800" b="0" i="1" baseline="-25000" dirty="0" smtClean="0">
                <a:latin typeface="Times New Roman"/>
                <a:cs typeface="Times New Roman"/>
              </a:rPr>
              <a:t>n</a:t>
            </a:r>
            <a:r>
              <a:rPr lang="en-US" sz="1800" b="0" dirty="0" smtClean="0">
                <a:latin typeface="Times New Roman"/>
                <a:cs typeface="Times New Roman"/>
              </a:rPr>
              <a:t>=thermal-20+ MeV”</a:t>
            </a:r>
          </a:p>
          <a:p>
            <a:pPr algn="ctr"/>
            <a:endParaRPr lang="en-US" sz="600" b="0" dirty="0">
              <a:latin typeface="Times New Roman"/>
              <a:cs typeface="Times New Roman"/>
            </a:endParaRPr>
          </a:p>
          <a:p>
            <a:pPr algn="ctr"/>
            <a:r>
              <a:rPr lang="en-US" sz="1800" u="sng" dirty="0" smtClean="0">
                <a:latin typeface="Times New Roman"/>
                <a:cs typeface="Times New Roman"/>
              </a:rPr>
              <a:t>Decay Data &amp; </a:t>
            </a:r>
            <a:r>
              <a:rPr lang="en-US" sz="1800" u="sng" dirty="0" smtClean="0">
                <a:latin typeface="Symbol" charset="2"/>
                <a:cs typeface="Symbol" charset="2"/>
              </a:rPr>
              <a:t>g-</a:t>
            </a:r>
            <a:r>
              <a:rPr lang="en-US" sz="1800" u="sng" dirty="0" smtClean="0">
                <a:latin typeface="Times New Roman"/>
                <a:cs typeface="Times New Roman"/>
              </a:rPr>
              <a:t>Branching Ratios</a:t>
            </a:r>
            <a:endParaRPr lang="en-US" sz="1800" u="sng" dirty="0">
              <a:latin typeface="Times New Roman"/>
              <a:cs typeface="Times New Roman"/>
            </a:endParaRPr>
          </a:p>
          <a:p>
            <a:pPr algn="ctr"/>
            <a:r>
              <a:rPr lang="en-US" sz="1800" b="0" dirty="0" smtClean="0">
                <a:latin typeface="Times New Roman"/>
                <a:cs typeface="Times New Roman"/>
              </a:rPr>
              <a:t>“The </a:t>
            </a:r>
            <a:r>
              <a:rPr lang="en-US" sz="1800" b="0" dirty="0">
                <a:latin typeface="Times New Roman"/>
                <a:cs typeface="Times New Roman"/>
              </a:rPr>
              <a:t>IAEA has </a:t>
            </a:r>
            <a:r>
              <a:rPr lang="en-US" sz="1800" b="0" dirty="0" smtClean="0">
                <a:latin typeface="Times New Roman"/>
                <a:cs typeface="Times New Roman"/>
              </a:rPr>
              <a:t>prioritized decay </a:t>
            </a:r>
            <a:r>
              <a:rPr lang="en-US" sz="1800" b="0" dirty="0">
                <a:latin typeface="Times New Roman"/>
                <a:cs typeface="Times New Roman"/>
              </a:rPr>
              <a:t>data needs of certain medical </a:t>
            </a:r>
            <a:r>
              <a:rPr lang="en-US" sz="1800" b="0" dirty="0" smtClean="0">
                <a:latin typeface="Times New Roman"/>
                <a:cs typeface="Times New Roman"/>
              </a:rPr>
              <a:t>isotopes” </a:t>
            </a:r>
            <a:endParaRPr lang="en-US" sz="1800" b="0" dirty="0">
              <a:latin typeface="Times New Roman"/>
              <a:cs typeface="Times New Roman"/>
            </a:endParaRPr>
          </a:p>
        </p:txBody>
      </p:sp>
      <p:sp>
        <p:nvSpPr>
          <p:cNvPr id="12" name="TextBox 11"/>
          <p:cNvSpPr txBox="1"/>
          <p:nvPr/>
        </p:nvSpPr>
        <p:spPr>
          <a:xfrm>
            <a:off x="4432300" y="3122084"/>
            <a:ext cx="4559300" cy="3046988"/>
          </a:xfrm>
          <a:prstGeom prst="rect">
            <a:avLst/>
          </a:prstGeom>
          <a:noFill/>
        </p:spPr>
        <p:txBody>
          <a:bodyPr wrap="square" rtlCol="0">
            <a:spAutoFit/>
          </a:bodyPr>
          <a:lstStyle/>
          <a:p>
            <a:pPr algn="ctr"/>
            <a:r>
              <a:rPr lang="en-US" sz="1800" u="sng" dirty="0">
                <a:latin typeface="Times New Roman"/>
                <a:cs typeface="Times New Roman"/>
              </a:rPr>
              <a:t>Neutron </a:t>
            </a:r>
            <a:r>
              <a:rPr lang="en-US" sz="1800" u="sng" dirty="0" smtClean="0">
                <a:latin typeface="Times New Roman"/>
                <a:cs typeface="Times New Roman"/>
              </a:rPr>
              <a:t>Transport Covariance Reduction</a:t>
            </a:r>
          </a:p>
          <a:p>
            <a:pPr algn="ctr"/>
            <a:r>
              <a:rPr lang="en-US" sz="1800" b="0" dirty="0" smtClean="0">
                <a:latin typeface="Times New Roman"/>
                <a:cs typeface="Times New Roman"/>
              </a:rPr>
              <a:t>“Large uncertainties in … Actinide cross (n,x) sections… especially from 1-500 keV”</a:t>
            </a:r>
          </a:p>
          <a:p>
            <a:pPr algn="ctr"/>
            <a:endParaRPr lang="en-US" sz="600" b="0" dirty="0" smtClean="0">
              <a:latin typeface="Times New Roman"/>
              <a:cs typeface="Times New Roman"/>
            </a:endParaRPr>
          </a:p>
          <a:p>
            <a:pPr algn="ctr"/>
            <a:r>
              <a:rPr lang="en-US" sz="1800" u="sng" dirty="0" smtClean="0">
                <a:latin typeface="Times New Roman"/>
                <a:cs typeface="Times New Roman"/>
              </a:rPr>
              <a:t>Expanded Integral Validation</a:t>
            </a:r>
            <a:endParaRPr lang="en-US" sz="1800" u="sng" dirty="0">
              <a:latin typeface="Times New Roman"/>
              <a:cs typeface="Times New Roman"/>
            </a:endParaRPr>
          </a:p>
          <a:p>
            <a:pPr algn="ctr"/>
            <a:r>
              <a:rPr lang="en-US" sz="1800" b="0" dirty="0" smtClean="0">
                <a:latin typeface="Times New Roman"/>
                <a:cs typeface="Times New Roman"/>
              </a:rPr>
              <a:t>“More semi-integral data (e.g., pulsed </a:t>
            </a:r>
            <a:r>
              <a:rPr lang="en-US" sz="1800" b="0" dirty="0">
                <a:latin typeface="Times New Roman"/>
                <a:cs typeface="Times New Roman"/>
              </a:rPr>
              <a:t>sphere) </a:t>
            </a:r>
            <a:r>
              <a:rPr lang="en-US" sz="1800" b="0" dirty="0" smtClean="0">
                <a:latin typeface="Times New Roman"/>
                <a:cs typeface="Times New Roman"/>
              </a:rPr>
              <a:t>to diagnose (</a:t>
            </a:r>
            <a:r>
              <a:rPr lang="en-US" sz="1800" b="0" dirty="0" err="1" smtClean="0">
                <a:latin typeface="Times New Roman"/>
                <a:cs typeface="Times New Roman"/>
              </a:rPr>
              <a:t>n,n</a:t>
            </a:r>
            <a:r>
              <a:rPr lang="en-US" sz="1800" b="0" baseline="-25000" dirty="0" err="1" smtClean="0">
                <a:latin typeface="Times New Roman"/>
                <a:cs typeface="Times New Roman"/>
              </a:rPr>
              <a:t>el</a:t>
            </a:r>
            <a:r>
              <a:rPr lang="en-US" sz="1800" b="0" dirty="0" smtClean="0">
                <a:latin typeface="Times New Roman"/>
                <a:cs typeface="Times New Roman"/>
              </a:rPr>
              <a:t>), (</a:t>
            </a:r>
            <a:r>
              <a:rPr lang="en-US" sz="1800" b="0" dirty="0" err="1" smtClean="0">
                <a:latin typeface="Times New Roman"/>
                <a:cs typeface="Times New Roman"/>
              </a:rPr>
              <a:t>n,n</a:t>
            </a:r>
            <a:r>
              <a:rPr lang="en-US" sz="1800" b="0" baseline="-25000" dirty="0" err="1" smtClean="0">
                <a:latin typeface="Times New Roman"/>
                <a:cs typeface="Times New Roman"/>
              </a:rPr>
              <a:t>inel</a:t>
            </a:r>
            <a:r>
              <a:rPr lang="en-US" sz="1800" b="0" dirty="0" smtClean="0">
                <a:latin typeface="Times New Roman"/>
                <a:cs typeface="Times New Roman"/>
              </a:rPr>
              <a:t>) shortcomings ”</a:t>
            </a:r>
          </a:p>
          <a:p>
            <a:pPr algn="ctr"/>
            <a:endParaRPr lang="en-US" sz="600" b="0" dirty="0">
              <a:latin typeface="Times New Roman"/>
              <a:cs typeface="Times New Roman"/>
            </a:endParaRPr>
          </a:p>
          <a:p>
            <a:pPr algn="ctr"/>
            <a:r>
              <a:rPr lang="en-US" sz="1800" u="sng" dirty="0" smtClean="0">
                <a:latin typeface="Times New Roman"/>
                <a:cs typeface="Times New Roman"/>
              </a:rPr>
              <a:t>Antineutrinos from Reactors</a:t>
            </a:r>
            <a:endParaRPr lang="en-US" sz="1800" u="sng" dirty="0">
              <a:latin typeface="Times New Roman"/>
              <a:cs typeface="Times New Roman"/>
            </a:endParaRPr>
          </a:p>
          <a:p>
            <a:pPr algn="ctr"/>
            <a:r>
              <a:rPr lang="en-US" sz="1800" b="0" dirty="0" smtClean="0">
                <a:latin typeface="Times New Roman"/>
                <a:cs typeface="Times New Roman"/>
              </a:rPr>
              <a:t>“New data for </a:t>
            </a:r>
            <a:r>
              <a:rPr lang="en-US" sz="1800" b="0" baseline="30000" dirty="0" smtClean="0">
                <a:latin typeface="Times New Roman"/>
                <a:cs typeface="Times New Roman"/>
              </a:rPr>
              <a:t>235,238</a:t>
            </a:r>
            <a:r>
              <a:rPr lang="en-US" sz="1800" b="0" dirty="0" smtClean="0">
                <a:latin typeface="Times New Roman"/>
                <a:cs typeface="Times New Roman"/>
              </a:rPr>
              <a:t>U and </a:t>
            </a:r>
            <a:r>
              <a:rPr lang="en-US" sz="1800" b="0" baseline="30000" dirty="0" smtClean="0">
                <a:latin typeface="Times New Roman"/>
                <a:cs typeface="Times New Roman"/>
              </a:rPr>
              <a:t>239,241</a:t>
            </a:r>
            <a:r>
              <a:rPr lang="en-US" sz="1800" b="0" dirty="0" smtClean="0">
                <a:latin typeface="Times New Roman"/>
                <a:cs typeface="Times New Roman"/>
              </a:rPr>
              <a:t>Pu…fission yields for odd-odd nuclei and </a:t>
            </a:r>
            <a:r>
              <a:rPr lang="en-US" sz="1800" b="0" dirty="0" smtClean="0">
                <a:latin typeface="Symbol" charset="2"/>
                <a:cs typeface="Symbol" charset="2"/>
              </a:rPr>
              <a:t>b</a:t>
            </a:r>
            <a:r>
              <a:rPr lang="en-US" sz="1800" b="0" dirty="0" smtClean="0">
                <a:latin typeface="Times New Roman"/>
                <a:cs typeface="Times New Roman"/>
              </a:rPr>
              <a:t>-spectral measurements” </a:t>
            </a:r>
            <a:endParaRPr lang="en-US" sz="1800" b="0" dirty="0">
              <a:latin typeface="Times New Roman"/>
              <a:cs typeface="Times New Roman"/>
            </a:endParaRPr>
          </a:p>
        </p:txBody>
      </p:sp>
      <p:grpSp>
        <p:nvGrpSpPr>
          <p:cNvPr id="36" name="Group 35"/>
          <p:cNvGrpSpPr/>
          <p:nvPr/>
        </p:nvGrpSpPr>
        <p:grpSpPr>
          <a:xfrm>
            <a:off x="2895600" y="4292600"/>
            <a:ext cx="2336800" cy="1155700"/>
            <a:chOff x="2895600" y="4292600"/>
            <a:chExt cx="2336800" cy="1155700"/>
          </a:xfrm>
        </p:grpSpPr>
        <p:cxnSp>
          <p:nvCxnSpPr>
            <p:cNvPr id="31" name="Straight Arrow Connector 30"/>
            <p:cNvCxnSpPr/>
            <p:nvPr/>
          </p:nvCxnSpPr>
          <p:spPr bwMode="auto">
            <a:xfrm>
              <a:off x="2895600" y="4292600"/>
              <a:ext cx="2324100" cy="825500"/>
            </a:xfrm>
            <a:prstGeom prst="straightConnector1">
              <a:avLst/>
            </a:prstGeom>
            <a:solidFill>
              <a:schemeClr val="accent1"/>
            </a:solidFill>
            <a:ln w="38100" cap="flat" cmpd="sng" algn="ctr">
              <a:solidFill>
                <a:srgbClr val="FF0000"/>
              </a:solidFill>
              <a:prstDash val="solid"/>
              <a:round/>
              <a:headEnd type="stealth" w="lg" len="lg"/>
              <a:tailEnd type="stealth" w="lg" len="lg"/>
            </a:ln>
            <a:effectLst/>
          </p:spPr>
        </p:cxnSp>
        <p:cxnSp>
          <p:nvCxnSpPr>
            <p:cNvPr id="32" name="Straight Arrow Connector 31"/>
            <p:cNvCxnSpPr/>
            <p:nvPr/>
          </p:nvCxnSpPr>
          <p:spPr bwMode="auto">
            <a:xfrm flipV="1">
              <a:off x="4038600" y="5054600"/>
              <a:ext cx="1193800" cy="393700"/>
            </a:xfrm>
            <a:prstGeom prst="straightConnector1">
              <a:avLst/>
            </a:prstGeom>
            <a:solidFill>
              <a:schemeClr val="accent1"/>
            </a:solidFill>
            <a:ln w="38100" cap="flat" cmpd="sng" algn="ctr">
              <a:solidFill>
                <a:srgbClr val="FF0000"/>
              </a:solidFill>
              <a:prstDash val="solid"/>
              <a:round/>
              <a:headEnd type="stealth" w="lg" len="lg"/>
              <a:tailEnd type="stealth" w="lg" len="lg"/>
            </a:ln>
            <a:effectLst/>
          </p:spPr>
        </p:cxnSp>
      </p:grpSp>
      <p:grpSp>
        <p:nvGrpSpPr>
          <p:cNvPr id="43" name="Group 42"/>
          <p:cNvGrpSpPr/>
          <p:nvPr/>
        </p:nvGrpSpPr>
        <p:grpSpPr>
          <a:xfrm>
            <a:off x="3962400" y="3352800"/>
            <a:ext cx="1270000" cy="2108200"/>
            <a:chOff x="3962400" y="3352800"/>
            <a:chExt cx="1270000" cy="2108200"/>
          </a:xfrm>
        </p:grpSpPr>
        <p:cxnSp>
          <p:nvCxnSpPr>
            <p:cNvPr id="37" name="Straight Arrow Connector 36"/>
            <p:cNvCxnSpPr/>
            <p:nvPr/>
          </p:nvCxnSpPr>
          <p:spPr bwMode="auto">
            <a:xfrm flipV="1">
              <a:off x="3975100" y="3352800"/>
              <a:ext cx="685800" cy="2108200"/>
            </a:xfrm>
            <a:prstGeom prst="straightConnector1">
              <a:avLst/>
            </a:prstGeom>
            <a:solidFill>
              <a:schemeClr val="accent1"/>
            </a:solidFill>
            <a:ln w="38100" cap="flat" cmpd="sng" algn="ctr">
              <a:solidFill>
                <a:srgbClr val="FF0000"/>
              </a:solidFill>
              <a:prstDash val="solid"/>
              <a:round/>
              <a:headEnd type="stealth" w="lg" len="lg"/>
              <a:tailEnd type="stealth" w="lg" len="lg"/>
            </a:ln>
            <a:effectLst/>
          </p:spPr>
        </p:cxnSp>
        <p:cxnSp>
          <p:nvCxnSpPr>
            <p:cNvPr id="40" name="Straight Arrow Connector 39"/>
            <p:cNvCxnSpPr/>
            <p:nvPr/>
          </p:nvCxnSpPr>
          <p:spPr bwMode="auto">
            <a:xfrm flipV="1">
              <a:off x="3962400" y="4216400"/>
              <a:ext cx="1270000" cy="1181100"/>
            </a:xfrm>
            <a:prstGeom prst="straightConnector1">
              <a:avLst/>
            </a:prstGeom>
            <a:solidFill>
              <a:schemeClr val="accent1"/>
            </a:solidFill>
            <a:ln w="38100" cap="flat" cmpd="sng" algn="ctr">
              <a:solidFill>
                <a:srgbClr val="FF0000"/>
              </a:solidFill>
              <a:prstDash val="solid"/>
              <a:round/>
              <a:headEnd type="stealth" w="lg" len="lg"/>
              <a:tailEnd type="stealth" w="lg" len="lg"/>
            </a:ln>
            <a:effectLst/>
          </p:spPr>
        </p:cxnSp>
      </p:grpSp>
      <p:grpSp>
        <p:nvGrpSpPr>
          <p:cNvPr id="50" name="Group 49"/>
          <p:cNvGrpSpPr/>
          <p:nvPr/>
        </p:nvGrpSpPr>
        <p:grpSpPr>
          <a:xfrm>
            <a:off x="3403600" y="3327400"/>
            <a:ext cx="1854200" cy="838200"/>
            <a:chOff x="3403600" y="3327400"/>
            <a:chExt cx="1854200" cy="838200"/>
          </a:xfrm>
        </p:grpSpPr>
        <p:cxnSp>
          <p:nvCxnSpPr>
            <p:cNvPr id="44" name="Straight Arrow Connector 43"/>
            <p:cNvCxnSpPr/>
            <p:nvPr/>
          </p:nvCxnSpPr>
          <p:spPr bwMode="auto">
            <a:xfrm>
              <a:off x="3403600" y="3327400"/>
              <a:ext cx="1854200" cy="838200"/>
            </a:xfrm>
            <a:prstGeom prst="straightConnector1">
              <a:avLst/>
            </a:prstGeom>
            <a:solidFill>
              <a:schemeClr val="accent1"/>
            </a:solidFill>
            <a:ln w="38100" cap="flat" cmpd="sng" algn="ctr">
              <a:solidFill>
                <a:srgbClr val="FF0000"/>
              </a:solidFill>
              <a:prstDash val="solid"/>
              <a:round/>
              <a:headEnd type="stealth" w="lg" len="lg"/>
              <a:tailEnd type="stealth" w="lg" len="lg"/>
            </a:ln>
            <a:effectLst/>
          </p:spPr>
        </p:cxnSp>
        <p:cxnSp>
          <p:nvCxnSpPr>
            <p:cNvPr id="47" name="Straight Arrow Connector 46"/>
            <p:cNvCxnSpPr/>
            <p:nvPr/>
          </p:nvCxnSpPr>
          <p:spPr bwMode="auto">
            <a:xfrm flipV="1">
              <a:off x="3454400" y="3352800"/>
              <a:ext cx="1206500" cy="12700"/>
            </a:xfrm>
            <a:prstGeom prst="straightConnector1">
              <a:avLst/>
            </a:prstGeom>
            <a:solidFill>
              <a:schemeClr val="accent1"/>
            </a:solidFill>
            <a:ln w="38100" cap="flat" cmpd="sng" algn="ctr">
              <a:solidFill>
                <a:srgbClr val="FF0000"/>
              </a:solidFill>
              <a:prstDash val="solid"/>
              <a:round/>
              <a:headEnd type="stealth" w="lg" len="lg"/>
              <a:tailEnd type="stealth" w="lg" len="lg"/>
            </a:ln>
            <a:effectLst/>
          </p:spPr>
        </p:cxnSp>
      </p:grpSp>
      <p:cxnSp>
        <p:nvCxnSpPr>
          <p:cNvPr id="56" name="Curved Connector 55"/>
          <p:cNvCxnSpPr/>
          <p:nvPr/>
        </p:nvCxnSpPr>
        <p:spPr bwMode="auto">
          <a:xfrm rot="16200000" flipH="1">
            <a:off x="4432300" y="3568700"/>
            <a:ext cx="952500" cy="546100"/>
          </a:xfrm>
          <a:prstGeom prst="curvedConnector3">
            <a:avLst>
              <a:gd name="adj1" fmla="val 92666"/>
            </a:avLst>
          </a:prstGeom>
          <a:solidFill>
            <a:schemeClr val="accent1"/>
          </a:solidFill>
          <a:ln w="38100" cap="flat" cmpd="sng" algn="ctr">
            <a:solidFill>
              <a:srgbClr val="FF0000"/>
            </a:solidFill>
            <a:prstDash val="solid"/>
            <a:round/>
            <a:headEnd type="stealth" w="lg" len="lg"/>
            <a:tailEnd type="stealth" w="lg" len="lg"/>
          </a:ln>
          <a:effectLst/>
        </p:spPr>
      </p:cxnSp>
      <p:grpSp>
        <p:nvGrpSpPr>
          <p:cNvPr id="17" name="Group 4"/>
          <p:cNvGrpSpPr>
            <a:grpSpLocks/>
          </p:cNvGrpSpPr>
          <p:nvPr/>
        </p:nvGrpSpPr>
        <p:grpSpPr bwMode="auto">
          <a:xfrm>
            <a:off x="0" y="990600"/>
            <a:ext cx="9142413" cy="152400"/>
            <a:chOff x="0" y="0"/>
            <a:chExt cx="5760" cy="708"/>
          </a:xfrm>
        </p:grpSpPr>
        <p:sp>
          <p:nvSpPr>
            <p:cNvPr id="18"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9"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Tree>
    <p:extLst>
      <p:ext uri="{BB962C8B-B14F-4D97-AF65-F5344CB8AC3E}">
        <p14:creationId xmlns:p14="http://schemas.microsoft.com/office/powerpoint/2010/main" val="3358701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50"/>
                                        </p:tgtEl>
                                      </p:cBhvr>
                                    </p:animEffect>
                                    <p:set>
                                      <p:cBhvr>
                                        <p:cTn id="12" dur="1" fill="hold">
                                          <p:stCondLst>
                                            <p:cond delay="499"/>
                                          </p:stCondLst>
                                        </p:cTn>
                                        <p:tgtEl>
                                          <p:spTgt spid="5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dissolv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dissolve">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image139.png"/>
          <p:cNvPicPr/>
          <p:nvPr/>
        </p:nvPicPr>
        <p:blipFill>
          <a:blip r:embed="rId3" cstate="print">
            <a:extLst>
              <a:ext uri="{28A0092B-C50C-407E-A947-70E740481C1C}">
                <a14:useLocalDpi xmlns:a14="http://schemas.microsoft.com/office/drawing/2010/main"/>
              </a:ext>
            </a:extLst>
          </a:blip>
          <a:srcRect/>
          <a:stretch>
            <a:fillRect/>
          </a:stretch>
        </p:blipFill>
        <p:spPr>
          <a:xfrm>
            <a:off x="4582508" y="4193118"/>
            <a:ext cx="2688318" cy="1443264"/>
          </a:xfrm>
          <a:prstGeom prst="rect">
            <a:avLst/>
          </a:prstGeom>
          <a:ln/>
        </p:spPr>
      </p:pic>
      <p:sp>
        <p:nvSpPr>
          <p:cNvPr id="2" name="Content Placeholder 1"/>
          <p:cNvSpPr>
            <a:spLocks noGrp="1"/>
          </p:cNvSpPr>
          <p:nvPr>
            <p:ph idx="1"/>
          </p:nvPr>
        </p:nvSpPr>
        <p:spPr>
          <a:xfrm>
            <a:off x="141112" y="1199144"/>
            <a:ext cx="4551840" cy="3661128"/>
          </a:xfrm>
        </p:spPr>
        <p:txBody>
          <a:bodyPr/>
          <a:lstStyle/>
          <a:p>
            <a:pPr lvl="0"/>
            <a:r>
              <a:rPr lang="en-US" dirty="0">
                <a:latin typeface="Times New Roman"/>
                <a:cs typeface="Times New Roman"/>
              </a:rPr>
              <a:t>Dosimetry standards</a:t>
            </a:r>
          </a:p>
          <a:p>
            <a:pPr lvl="0"/>
            <a:r>
              <a:rPr lang="en-US" dirty="0">
                <a:latin typeface="Times New Roman"/>
                <a:cs typeface="Times New Roman"/>
              </a:rPr>
              <a:t>A deeper understanding of nuclear fission </a:t>
            </a:r>
          </a:p>
          <a:p>
            <a:pPr lvl="0"/>
            <a:r>
              <a:rPr lang="en-US" dirty="0">
                <a:latin typeface="Times New Roman"/>
                <a:cs typeface="Times New Roman"/>
              </a:rPr>
              <a:t>Decay data and gamma branching ratios</a:t>
            </a:r>
          </a:p>
          <a:p>
            <a:pPr lvl="0"/>
            <a:r>
              <a:rPr lang="en-US" dirty="0">
                <a:latin typeface="Times New Roman"/>
                <a:cs typeface="Times New Roman"/>
              </a:rPr>
              <a:t>Targeted covariance reduction in neutron transport</a:t>
            </a:r>
          </a:p>
          <a:p>
            <a:pPr lvl="0"/>
            <a:r>
              <a:rPr lang="en-US" dirty="0">
                <a:latin typeface="Times New Roman"/>
                <a:cs typeface="Times New Roman"/>
              </a:rPr>
              <a:t>Expanded integral validation</a:t>
            </a:r>
          </a:p>
          <a:p>
            <a:r>
              <a:rPr lang="en-US" dirty="0">
                <a:latin typeface="Times New Roman"/>
                <a:cs typeface="Times New Roman"/>
              </a:rPr>
              <a:t>Antineutrinos from nuclear reactors</a:t>
            </a:r>
          </a:p>
          <a:p>
            <a:pPr lvl="0"/>
            <a:r>
              <a:rPr lang="en-US" baseline="30000" dirty="0" smtClean="0">
                <a:latin typeface="Times New Roman"/>
                <a:cs typeface="Times New Roman"/>
              </a:rPr>
              <a:t>252</a:t>
            </a:r>
            <a:r>
              <a:rPr lang="en-US" dirty="0" smtClean="0">
                <a:latin typeface="Times New Roman"/>
                <a:cs typeface="Times New Roman"/>
              </a:rPr>
              <a:t>Cf production</a:t>
            </a:r>
            <a:endParaRPr lang="en-US" dirty="0">
              <a:latin typeface="Times New Roman"/>
              <a:cs typeface="Times New Roman"/>
            </a:endParaRPr>
          </a:p>
        </p:txBody>
      </p:sp>
      <p:sp>
        <p:nvSpPr>
          <p:cNvPr id="3" name="Title 2"/>
          <p:cNvSpPr>
            <a:spLocks noGrp="1"/>
          </p:cNvSpPr>
          <p:nvPr>
            <p:ph type="title"/>
          </p:nvPr>
        </p:nvSpPr>
        <p:spPr/>
        <p:txBody>
          <a:bodyPr/>
          <a:lstStyle/>
          <a:p>
            <a:r>
              <a:rPr lang="en-US" dirty="0" smtClean="0">
                <a:solidFill>
                  <a:schemeClr val="tx1"/>
                </a:solidFill>
                <a:latin typeface="Times New Roman"/>
                <a:cs typeface="Times New Roman"/>
              </a:rPr>
              <a:t>A major workshop “take-away” was that many nuclear data needs are “cross-cutting” across multiple applications</a:t>
            </a:r>
            <a:endParaRPr lang="en-US" dirty="0">
              <a:solidFill>
                <a:schemeClr val="tx1"/>
              </a:solidFill>
              <a:latin typeface="Times New Roman"/>
              <a:cs typeface="Times New Roman"/>
            </a:endParaRPr>
          </a:p>
        </p:txBody>
      </p:sp>
      <p:sp>
        <p:nvSpPr>
          <p:cNvPr id="16" name="Rectangle 15"/>
          <p:cNvSpPr/>
          <p:nvPr/>
        </p:nvSpPr>
        <p:spPr>
          <a:xfrm>
            <a:off x="580571" y="5817624"/>
            <a:ext cx="8140096" cy="400110"/>
          </a:xfrm>
          <a:prstGeom prst="rect">
            <a:avLst/>
          </a:prstGeom>
          <a:solidFill>
            <a:srgbClr val="FFFF00"/>
          </a:solidFill>
          <a:ln>
            <a:solidFill>
              <a:schemeClr val="tx1"/>
            </a:solidFill>
          </a:ln>
        </p:spPr>
        <p:txBody>
          <a:bodyPr wrap="square">
            <a:spAutoFit/>
          </a:bodyPr>
          <a:lstStyle/>
          <a:p>
            <a:pPr algn="ctr"/>
            <a:r>
              <a:rPr lang="en-US" sz="2000" dirty="0" smtClean="0">
                <a:solidFill>
                  <a:srgbClr val="000000"/>
                </a:solidFill>
                <a:latin typeface="Times New Roman"/>
                <a:cs typeface="Times New Roman"/>
              </a:rPr>
              <a:t>Collaboration between different nuclear data users is a “no brainer”</a:t>
            </a:r>
            <a:endParaRPr lang="en-US" dirty="0"/>
          </a:p>
        </p:txBody>
      </p:sp>
      <p:pic>
        <p:nvPicPr>
          <p:cNvPr id="1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495024" y="1282095"/>
            <a:ext cx="2151519" cy="14514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22" descr="ENDF_workflow_cartoon.pdf"/>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05867" y="2830286"/>
            <a:ext cx="807850" cy="851914"/>
          </a:xfrm>
          <a:prstGeom prst="rect">
            <a:avLst/>
          </a:prstGeom>
          <a:ln>
            <a:solidFill>
              <a:srgbClr val="000000"/>
            </a:solidFill>
          </a:ln>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427165" y="4656667"/>
            <a:ext cx="1937907" cy="1132116"/>
          </a:xfrm>
          <a:prstGeom prst="rect">
            <a:avLst/>
          </a:prstGeom>
        </p:spPr>
      </p:pic>
      <p:pic>
        <p:nvPicPr>
          <p:cNvPr id="13" name="Picture 12"/>
          <p:cNvPicPr>
            <a:picLocks noChangeAspect="1"/>
          </p:cNvPicPr>
          <p:nvPr/>
        </p:nvPicPr>
        <p:blipFill>
          <a:blip r:embed="rId7"/>
          <a:stretch>
            <a:fillRect/>
          </a:stretch>
        </p:blipFill>
        <p:spPr>
          <a:xfrm>
            <a:off x="6785429" y="1211069"/>
            <a:ext cx="2032000" cy="1513772"/>
          </a:xfrm>
          <a:prstGeom prst="rect">
            <a:avLst/>
          </a:prstGeom>
          <a:ln>
            <a:solidFill>
              <a:srgbClr val="000000"/>
            </a:solidFill>
          </a:ln>
        </p:spPr>
      </p:pic>
      <p:pic>
        <p:nvPicPr>
          <p:cNvPr id="21" name="Picture 20"/>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672411" y="2848160"/>
            <a:ext cx="2157112" cy="1219219"/>
          </a:xfrm>
          <a:prstGeom prst="rect">
            <a:avLst/>
          </a:prstGeom>
          <a:ln>
            <a:solidFill>
              <a:srgbClr val="000000"/>
            </a:solidFill>
          </a:ln>
        </p:spPr>
      </p:pic>
      <p:pic>
        <p:nvPicPr>
          <p:cNvPr id="28" name="Picture 27" descr="ENDF_workflow_cartoon.pdf"/>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712351" y="2829278"/>
            <a:ext cx="889761" cy="859769"/>
          </a:xfrm>
          <a:prstGeom prst="rect">
            <a:avLst/>
          </a:prstGeom>
          <a:ln>
            <a:solidFill>
              <a:srgbClr val="000000"/>
            </a:solidFill>
          </a:ln>
        </p:spPr>
      </p:pic>
    </p:spTree>
    <p:extLst>
      <p:ext uri="{BB962C8B-B14F-4D97-AF65-F5344CB8AC3E}">
        <p14:creationId xmlns:p14="http://schemas.microsoft.com/office/powerpoint/2010/main" val="33409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9400"/>
            <a:ext cx="7950200" cy="809625"/>
          </a:xfrm>
        </p:spPr>
        <p:txBody>
          <a:bodyPr/>
          <a:lstStyle/>
          <a:p>
            <a:r>
              <a:rPr lang="en-US" sz="3200" dirty="0" smtClean="0">
                <a:solidFill>
                  <a:srgbClr val="000000"/>
                </a:solidFill>
                <a:latin typeface="Times New Roman"/>
                <a:cs typeface="Times New Roman"/>
              </a:rPr>
              <a:t>The whitepaper includes 4 appendices to help facilitate the prioritization and planning</a:t>
            </a:r>
            <a:endParaRPr lang="en-US" sz="3200" dirty="0">
              <a:solidFill>
                <a:srgbClr val="000000"/>
              </a:solidFill>
              <a:latin typeface="Times New Roman"/>
              <a:cs typeface="Times New Roman"/>
            </a:endParaRPr>
          </a:p>
        </p:txBody>
      </p:sp>
      <p:sp>
        <p:nvSpPr>
          <p:cNvPr id="4" name="Content Placeholder 3"/>
          <p:cNvSpPr>
            <a:spLocks noGrp="1"/>
          </p:cNvSpPr>
          <p:nvPr>
            <p:ph idx="1"/>
          </p:nvPr>
        </p:nvSpPr>
        <p:spPr>
          <a:xfrm>
            <a:off x="533400" y="1282480"/>
            <a:ext cx="8077200" cy="4724400"/>
          </a:xfrm>
        </p:spPr>
        <p:txBody>
          <a:bodyPr/>
          <a:lstStyle/>
          <a:p>
            <a:r>
              <a:rPr lang="en-US" sz="2800" dirty="0" smtClean="0">
                <a:latin typeface="Times New Roman"/>
                <a:cs typeface="Times New Roman"/>
              </a:rPr>
              <a:t>Appendix A: Matrix of Nuclear Data Needs </a:t>
            </a:r>
          </a:p>
          <a:p>
            <a:pPr marL="857250" lvl="1" indent="-457200"/>
            <a:r>
              <a:rPr lang="en-US" dirty="0" smtClean="0">
                <a:latin typeface="Times New Roman"/>
                <a:cs typeface="Times New Roman"/>
              </a:rPr>
              <a:t>Tabular description of 79 distinct data needs to aid in prioritization and planning (described in the next slide)</a:t>
            </a:r>
            <a:endParaRPr lang="en-US" dirty="0">
              <a:latin typeface="Times New Roman"/>
              <a:cs typeface="Times New Roman"/>
            </a:endParaRPr>
          </a:p>
          <a:p>
            <a:r>
              <a:rPr lang="en-US" sz="2800" dirty="0" smtClean="0">
                <a:latin typeface="Times New Roman"/>
                <a:cs typeface="Times New Roman"/>
              </a:rPr>
              <a:t>Appendix B: Nuclear Reaction Data Needs</a:t>
            </a:r>
          </a:p>
          <a:p>
            <a:pPr marL="857250" lvl="1" indent="-457200"/>
            <a:r>
              <a:rPr lang="en-US" dirty="0" smtClean="0">
                <a:latin typeface="Times New Roman"/>
                <a:cs typeface="Times New Roman"/>
              </a:rPr>
              <a:t>Comprehensive listing of all of the reaction data needs enumerated in the workshop</a:t>
            </a:r>
          </a:p>
          <a:p>
            <a:r>
              <a:rPr lang="en-US" sz="2800" dirty="0" smtClean="0">
                <a:latin typeface="Times New Roman"/>
                <a:cs typeface="Times New Roman"/>
              </a:rPr>
              <a:t>Appendix C: Historical Perspective</a:t>
            </a:r>
          </a:p>
          <a:p>
            <a:pPr marL="857250" lvl="1" indent="-457200"/>
            <a:r>
              <a:rPr lang="en-US" dirty="0" smtClean="0">
                <a:latin typeface="Times New Roman"/>
                <a:cs typeface="Times New Roman"/>
              </a:rPr>
              <a:t>How we got to where we are</a:t>
            </a:r>
          </a:p>
          <a:p>
            <a:r>
              <a:rPr lang="en-US" sz="2800" dirty="0" smtClean="0">
                <a:latin typeface="Times New Roman"/>
                <a:cs typeface="Times New Roman"/>
              </a:rPr>
              <a:t>Appendix D: Capabilities (facilities)</a:t>
            </a:r>
          </a:p>
          <a:p>
            <a:pPr marL="857250" lvl="1" indent="-457200"/>
            <a:r>
              <a:rPr lang="en-US" dirty="0" smtClean="0">
                <a:latin typeface="Times New Roman"/>
                <a:cs typeface="Times New Roman"/>
              </a:rPr>
              <a:t>Detailed description of 17 major nuclear research centers in the US (domestic only)</a:t>
            </a:r>
            <a:endParaRPr lang="en-US" dirty="0">
              <a:latin typeface="Times New Roman"/>
              <a:cs typeface="Times New Roman"/>
            </a:endParaRPr>
          </a:p>
        </p:txBody>
      </p:sp>
      <p:grpSp>
        <p:nvGrpSpPr>
          <p:cNvPr id="5" name="Group 4"/>
          <p:cNvGrpSpPr>
            <a:grpSpLocks/>
          </p:cNvGrpSpPr>
          <p:nvPr/>
        </p:nvGrpSpPr>
        <p:grpSpPr bwMode="auto">
          <a:xfrm>
            <a:off x="0" y="990600"/>
            <a:ext cx="9142413" cy="152400"/>
            <a:chOff x="0" y="0"/>
            <a:chExt cx="5760" cy="708"/>
          </a:xfrm>
        </p:grpSpPr>
        <p:sp>
          <p:nvSpPr>
            <p:cNvPr id="6"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Tree>
    <p:extLst>
      <p:ext uri="{BB962C8B-B14F-4D97-AF65-F5344CB8AC3E}">
        <p14:creationId xmlns:p14="http://schemas.microsoft.com/office/powerpoint/2010/main" val="3039028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latin typeface="Times New Roman"/>
                <a:cs typeface="Times New Roman"/>
              </a:rPr>
              <a:t>C</a:t>
            </a:r>
            <a:r>
              <a:rPr lang="en-US" dirty="0" smtClean="0">
                <a:solidFill>
                  <a:schemeClr val="tx1"/>
                </a:solidFill>
                <a:latin typeface="Times New Roman"/>
                <a:cs typeface="Times New Roman"/>
              </a:rPr>
              <a:t>ross-cutting needs were compiled into a series of matrices* that reflect the overlap between different application areas</a:t>
            </a:r>
            <a:endParaRPr lang="en-US" dirty="0">
              <a:solidFill>
                <a:schemeClr val="tx1"/>
              </a:solidFill>
              <a:latin typeface="Times New Roman"/>
              <a:cs typeface="Times New Roman"/>
            </a:endParaRPr>
          </a:p>
        </p:txBody>
      </p:sp>
      <p:sp>
        <p:nvSpPr>
          <p:cNvPr id="16" name="Rectangle 15"/>
          <p:cNvSpPr/>
          <p:nvPr/>
        </p:nvSpPr>
        <p:spPr>
          <a:xfrm>
            <a:off x="1397000" y="5648290"/>
            <a:ext cx="6688667" cy="400110"/>
          </a:xfrm>
          <a:prstGeom prst="rect">
            <a:avLst/>
          </a:prstGeom>
          <a:solidFill>
            <a:srgbClr val="FFFF00"/>
          </a:solidFill>
          <a:ln>
            <a:solidFill>
              <a:schemeClr val="tx1"/>
            </a:solidFill>
          </a:ln>
        </p:spPr>
        <p:txBody>
          <a:bodyPr wrap="square">
            <a:spAutoFit/>
          </a:bodyPr>
          <a:lstStyle/>
          <a:p>
            <a:pPr algn="ctr"/>
            <a:r>
              <a:rPr lang="en-US" sz="2000" dirty="0" smtClean="0">
                <a:solidFill>
                  <a:srgbClr val="000000"/>
                </a:solidFill>
                <a:latin typeface="Times New Roman"/>
                <a:cs typeface="Times New Roman"/>
              </a:rPr>
              <a:t>79 distinct needs were identified and tabulated </a:t>
            </a:r>
            <a:endParaRPr lang="en-US" dirty="0"/>
          </a:p>
        </p:txBody>
      </p:sp>
      <p:sp>
        <p:nvSpPr>
          <p:cNvPr id="4" name="Content Placeholder 3"/>
          <p:cNvSpPr>
            <a:spLocks noGrp="1"/>
          </p:cNvSpPr>
          <p:nvPr>
            <p:ph idx="1"/>
          </p:nvPr>
        </p:nvSpPr>
        <p:spPr>
          <a:xfrm>
            <a:off x="231018" y="1153885"/>
            <a:ext cx="8477553" cy="3006877"/>
          </a:xfrm>
        </p:spPr>
        <p:txBody>
          <a:bodyPr/>
          <a:lstStyle/>
          <a:p>
            <a:pPr>
              <a:spcBef>
                <a:spcPts val="0"/>
              </a:spcBef>
            </a:pPr>
            <a:r>
              <a:rPr lang="en-US" sz="2000" dirty="0" smtClean="0">
                <a:latin typeface="Times New Roman"/>
                <a:cs typeface="Times New Roman"/>
              </a:rPr>
              <a:t>Matrix </a:t>
            </a:r>
            <a:r>
              <a:rPr lang="en-US" sz="2000" dirty="0">
                <a:latin typeface="Times New Roman"/>
                <a:cs typeface="Times New Roman"/>
              </a:rPr>
              <a:t>A.1: National Security + Counter-Proliferation + Nuclear </a:t>
            </a:r>
            <a:r>
              <a:rPr lang="en-US" sz="2000" dirty="0" smtClean="0">
                <a:latin typeface="Times New Roman"/>
                <a:cs typeface="Times New Roman"/>
              </a:rPr>
              <a:t>Energy</a:t>
            </a:r>
            <a:endParaRPr lang="en-US" sz="2000" dirty="0">
              <a:latin typeface="Times New Roman"/>
              <a:cs typeface="Times New Roman"/>
            </a:endParaRPr>
          </a:p>
          <a:p>
            <a:pPr>
              <a:spcBef>
                <a:spcPts val="0"/>
              </a:spcBef>
            </a:pPr>
            <a:r>
              <a:rPr lang="en-US" sz="2000" dirty="0">
                <a:latin typeface="Times New Roman"/>
                <a:cs typeface="Times New Roman"/>
              </a:rPr>
              <a:t>Matrix A.2: National Security + Counter-Proliferation + Isotope </a:t>
            </a:r>
            <a:r>
              <a:rPr lang="en-US" sz="2000" dirty="0" smtClean="0">
                <a:latin typeface="Times New Roman"/>
                <a:cs typeface="Times New Roman"/>
              </a:rPr>
              <a:t>Production</a:t>
            </a:r>
            <a:endParaRPr lang="en-US" sz="2000" dirty="0">
              <a:latin typeface="Times New Roman"/>
              <a:cs typeface="Times New Roman"/>
            </a:endParaRPr>
          </a:p>
          <a:p>
            <a:pPr>
              <a:spcBef>
                <a:spcPts val="0"/>
              </a:spcBef>
            </a:pPr>
            <a:r>
              <a:rPr lang="en-US" sz="2000" dirty="0">
                <a:latin typeface="Times New Roman"/>
                <a:cs typeface="Times New Roman"/>
              </a:rPr>
              <a:t>Matrix A.3: National Security + Nuclear Energy + Isotope </a:t>
            </a:r>
            <a:r>
              <a:rPr lang="en-US" sz="2000" dirty="0" smtClean="0">
                <a:latin typeface="Times New Roman"/>
                <a:cs typeface="Times New Roman"/>
              </a:rPr>
              <a:t>Production</a:t>
            </a:r>
            <a:endParaRPr lang="en-US" sz="2000" dirty="0">
              <a:latin typeface="Times New Roman"/>
              <a:cs typeface="Times New Roman"/>
            </a:endParaRPr>
          </a:p>
          <a:p>
            <a:pPr>
              <a:spcBef>
                <a:spcPts val="0"/>
              </a:spcBef>
            </a:pPr>
            <a:r>
              <a:rPr lang="en-US" sz="2000" dirty="0">
                <a:latin typeface="Times New Roman"/>
                <a:cs typeface="Times New Roman"/>
              </a:rPr>
              <a:t>Matrix A.4: National Security + Counter-</a:t>
            </a:r>
            <a:r>
              <a:rPr lang="en-US" sz="2000" dirty="0" smtClean="0">
                <a:latin typeface="Times New Roman"/>
                <a:cs typeface="Times New Roman"/>
              </a:rPr>
              <a:t>Proliferation</a:t>
            </a:r>
            <a:endParaRPr lang="en-US" sz="2000" dirty="0">
              <a:latin typeface="Times New Roman"/>
              <a:cs typeface="Times New Roman"/>
            </a:endParaRPr>
          </a:p>
          <a:p>
            <a:pPr>
              <a:spcBef>
                <a:spcPts val="0"/>
              </a:spcBef>
            </a:pPr>
            <a:r>
              <a:rPr lang="en-US" sz="2000" dirty="0">
                <a:latin typeface="Times New Roman"/>
                <a:cs typeface="Times New Roman"/>
              </a:rPr>
              <a:t>Matrix A.5: Counter-Proliferation + Nuclear </a:t>
            </a:r>
            <a:r>
              <a:rPr lang="en-US" sz="2000" dirty="0" smtClean="0">
                <a:latin typeface="Times New Roman"/>
                <a:cs typeface="Times New Roman"/>
              </a:rPr>
              <a:t>Energy</a:t>
            </a:r>
            <a:endParaRPr lang="en-US" sz="2000" dirty="0">
              <a:latin typeface="Times New Roman"/>
              <a:cs typeface="Times New Roman"/>
            </a:endParaRPr>
          </a:p>
          <a:p>
            <a:pPr>
              <a:spcBef>
                <a:spcPts val="0"/>
              </a:spcBef>
            </a:pPr>
            <a:r>
              <a:rPr lang="en-US" sz="2000" dirty="0">
                <a:latin typeface="Times New Roman"/>
                <a:cs typeface="Times New Roman"/>
              </a:rPr>
              <a:t>Matrix A.6: Nuclear Energy + Isotope </a:t>
            </a:r>
            <a:r>
              <a:rPr lang="en-US" sz="2000" dirty="0" smtClean="0">
                <a:latin typeface="Times New Roman"/>
                <a:cs typeface="Times New Roman"/>
              </a:rPr>
              <a:t>Production</a:t>
            </a:r>
            <a:endParaRPr lang="en-US" sz="2000" dirty="0">
              <a:latin typeface="Times New Roman"/>
              <a:cs typeface="Times New Roman"/>
            </a:endParaRPr>
          </a:p>
          <a:p>
            <a:pPr>
              <a:spcBef>
                <a:spcPts val="0"/>
              </a:spcBef>
            </a:pPr>
            <a:r>
              <a:rPr lang="en-US" sz="2000" dirty="0">
                <a:latin typeface="Times New Roman"/>
                <a:cs typeface="Times New Roman"/>
              </a:rPr>
              <a:t>Matrix A.7: National Security + Isotope </a:t>
            </a:r>
            <a:r>
              <a:rPr lang="en-US" sz="2000" dirty="0" smtClean="0">
                <a:latin typeface="Times New Roman"/>
                <a:cs typeface="Times New Roman"/>
              </a:rPr>
              <a:t>Production</a:t>
            </a:r>
            <a:endParaRPr lang="en-US" sz="2000" dirty="0">
              <a:latin typeface="Times New Roman"/>
              <a:cs typeface="Times New Roman"/>
            </a:endParaRPr>
          </a:p>
          <a:p>
            <a:pPr>
              <a:spcBef>
                <a:spcPts val="0"/>
              </a:spcBef>
            </a:pPr>
            <a:r>
              <a:rPr lang="en-US" sz="2000" dirty="0">
                <a:latin typeface="Times New Roman"/>
                <a:cs typeface="Times New Roman"/>
              </a:rPr>
              <a:t>Matrix A.8: Single Area Nuclear Data </a:t>
            </a:r>
            <a:r>
              <a:rPr lang="en-US" sz="2000" dirty="0" smtClean="0">
                <a:latin typeface="Times New Roman"/>
                <a:cs typeface="Times New Roman"/>
              </a:rPr>
              <a:t>Needs</a:t>
            </a:r>
            <a:endParaRPr lang="en-US" sz="2000" dirty="0">
              <a:latin typeface="Times New Roman"/>
              <a:cs typeface="Times New Roman"/>
            </a:endParaRPr>
          </a:p>
          <a:p>
            <a:endParaRPr lang="en-US" sz="2000" dirty="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3996438999"/>
              </p:ext>
            </p:extLst>
          </p:nvPr>
        </p:nvGraphicFramePr>
        <p:xfrm>
          <a:off x="653143" y="3900715"/>
          <a:ext cx="8007048" cy="1468120"/>
        </p:xfrm>
        <a:graphic>
          <a:graphicData uri="http://schemas.openxmlformats.org/drawingml/2006/table">
            <a:tbl>
              <a:tblPr firstRow="1" bandRow="1">
                <a:tableStyleId>{5C22544A-7EE6-4342-B048-85BDC9FD1C3A}</a:tableStyleId>
              </a:tblPr>
              <a:tblGrid>
                <a:gridCol w="4003524"/>
                <a:gridCol w="4003524"/>
              </a:tblGrid>
              <a:tr h="370840">
                <a:tc>
                  <a:txBody>
                    <a:bodyPr/>
                    <a:lstStyle/>
                    <a:p>
                      <a:pPr marL="0" marR="0">
                        <a:spcBef>
                          <a:spcPts val="0"/>
                        </a:spcBef>
                        <a:spcAft>
                          <a:spcPts val="0"/>
                        </a:spcAft>
                      </a:pPr>
                      <a:r>
                        <a:rPr lang="en-US" sz="2000" b="1">
                          <a:solidFill>
                            <a:srgbClr val="000000"/>
                          </a:solidFill>
                          <a:effectLst/>
                          <a:latin typeface="Helvetica Neue"/>
                          <a:ea typeface="Times New Roman"/>
                          <a:cs typeface="Times New Roman"/>
                        </a:rPr>
                        <a:t>Nuclides and Topic</a:t>
                      </a:r>
                      <a:endParaRPr lang="en-US" sz="1200">
                        <a:solidFill>
                          <a:srgbClr val="000000"/>
                        </a:solidFill>
                        <a:effectLst/>
                        <a:latin typeface="Helvetica Neue"/>
                        <a:ea typeface="Helvetica Neue"/>
                        <a:cs typeface="Helvetica Neue"/>
                      </a:endParaRPr>
                    </a:p>
                  </a:txBody>
                  <a:tcPr marL="68580" marR="68580" marT="0" marB="0" anchor="ctr"/>
                </a:tc>
                <a:tc>
                  <a:txBody>
                    <a:bodyPr/>
                    <a:lstStyle/>
                    <a:p>
                      <a:pPr marL="0" marR="0">
                        <a:spcBef>
                          <a:spcPts val="0"/>
                        </a:spcBef>
                        <a:spcAft>
                          <a:spcPts val="0"/>
                        </a:spcAft>
                      </a:pPr>
                      <a:r>
                        <a:rPr lang="en-US" sz="2000" b="1" dirty="0">
                          <a:solidFill>
                            <a:srgbClr val="000000"/>
                          </a:solidFill>
                          <a:effectLst/>
                          <a:latin typeface="Helvetica Neue"/>
                          <a:ea typeface="Times New Roman"/>
                          <a:cs typeface="Times New Roman"/>
                        </a:rPr>
                        <a:t>Nuclear Data Need</a:t>
                      </a:r>
                      <a:endParaRPr lang="en-US" sz="1200" dirty="0">
                        <a:solidFill>
                          <a:srgbClr val="000000"/>
                        </a:solidFill>
                        <a:effectLst/>
                        <a:latin typeface="Helvetica Neue"/>
                        <a:ea typeface="Helvetica Neue"/>
                        <a:cs typeface="Helvetica Neue"/>
                      </a:endParaRPr>
                    </a:p>
                  </a:txBody>
                  <a:tcPr marL="68580" marR="68580" marT="0" marB="0" anchor="ctr"/>
                </a:tc>
              </a:tr>
              <a:tr h="370840">
                <a:tc>
                  <a:txBody>
                    <a:bodyPr/>
                    <a:lstStyle/>
                    <a:p>
                      <a:pPr marL="0" marR="0">
                        <a:spcBef>
                          <a:spcPts val="0"/>
                        </a:spcBef>
                        <a:spcAft>
                          <a:spcPts val="0"/>
                        </a:spcAft>
                      </a:pPr>
                      <a:r>
                        <a:rPr lang="en-US" sz="1600" b="1" baseline="30000">
                          <a:solidFill>
                            <a:srgbClr val="000000"/>
                          </a:solidFill>
                          <a:effectLst/>
                          <a:latin typeface="Helvetica Neue"/>
                          <a:ea typeface="Times New Roman"/>
                          <a:cs typeface="Times New Roman"/>
                        </a:rPr>
                        <a:t>16</a:t>
                      </a:r>
                      <a:r>
                        <a:rPr lang="en-US" sz="1600" b="1">
                          <a:solidFill>
                            <a:srgbClr val="000000"/>
                          </a:solidFill>
                          <a:effectLst/>
                          <a:latin typeface="Helvetica Neue"/>
                          <a:ea typeface="Times New Roman"/>
                          <a:cs typeface="Times New Roman"/>
                        </a:rPr>
                        <a:t>O</a:t>
                      </a:r>
                      <a:r>
                        <a:rPr lang="en-US" sz="1200">
                          <a:solidFill>
                            <a:srgbClr val="000000"/>
                          </a:solidFill>
                          <a:effectLst/>
                          <a:latin typeface="Helvetica Neue"/>
                          <a:ea typeface="Times New Roman"/>
                          <a:cs typeface="Times New Roman"/>
                        </a:rPr>
                        <a:t>: CIELO high-priority nucleus.  Improved evaluated nuclear data needed to create accurate ENDF-formatted files for general purpose transport applications, </a:t>
                      </a:r>
                      <a:r>
                        <a:rPr lang="en-US" sz="1200" i="1">
                          <a:solidFill>
                            <a:srgbClr val="000000"/>
                          </a:solidFill>
                          <a:effectLst/>
                          <a:latin typeface="Helvetica Neue"/>
                          <a:ea typeface="Times New Roman"/>
                          <a:cs typeface="Times New Roman"/>
                        </a:rPr>
                        <a:t>e.g.</a:t>
                      </a:r>
                      <a:r>
                        <a:rPr lang="en-US" sz="1200">
                          <a:solidFill>
                            <a:srgbClr val="000000"/>
                          </a:solidFill>
                          <a:effectLst/>
                          <a:latin typeface="Helvetica Neue"/>
                          <a:ea typeface="Times New Roman"/>
                          <a:cs typeface="Times New Roman"/>
                        </a:rPr>
                        <a:t>, criticality, shielding, and activation.</a:t>
                      </a:r>
                      <a:endParaRPr lang="en-US" sz="1200">
                        <a:solidFill>
                          <a:srgbClr val="000000"/>
                        </a:solidFill>
                        <a:effectLst/>
                        <a:latin typeface="Helvetica Neue"/>
                        <a:ea typeface="Helvetica Neue"/>
                        <a:cs typeface="Helvetica Neue"/>
                      </a:endParaRPr>
                    </a:p>
                  </a:txBody>
                  <a:tcPr marL="68580" marR="68580" marT="0" marB="0" anchor="ctr"/>
                </a:tc>
                <a:tc>
                  <a:txBody>
                    <a:bodyPr/>
                    <a:lstStyle/>
                    <a:p>
                      <a:pPr marL="0" marR="0">
                        <a:spcBef>
                          <a:spcPts val="0"/>
                        </a:spcBef>
                        <a:spcAft>
                          <a:spcPts val="0"/>
                        </a:spcAft>
                      </a:pPr>
                      <a:r>
                        <a:rPr lang="en-US" sz="1200" dirty="0">
                          <a:solidFill>
                            <a:srgbClr val="000000"/>
                          </a:solidFill>
                          <a:effectLst/>
                          <a:latin typeface="Helvetica Neue"/>
                          <a:ea typeface="Times New Roman"/>
                          <a:cs typeface="Times New Roman"/>
                        </a:rPr>
                        <a:t>Discrepancies of up to 30% in both measured and evaluated </a:t>
                      </a:r>
                      <a:r>
                        <a:rPr lang="en-US" sz="1200" baseline="30000" dirty="0">
                          <a:solidFill>
                            <a:srgbClr val="000000"/>
                          </a:solidFill>
                          <a:effectLst/>
                          <a:latin typeface="Helvetica Neue"/>
                          <a:ea typeface="Times New Roman"/>
                          <a:cs typeface="Times New Roman"/>
                        </a:rPr>
                        <a:t>16</a:t>
                      </a:r>
                      <a:r>
                        <a:rPr lang="en-US" sz="1200" dirty="0">
                          <a:solidFill>
                            <a:srgbClr val="000000"/>
                          </a:solidFill>
                          <a:effectLst/>
                          <a:latin typeface="Helvetica Neue"/>
                          <a:ea typeface="Times New Roman"/>
                          <a:cs typeface="Times New Roman"/>
                        </a:rPr>
                        <a:t>O(n,</a:t>
                      </a:r>
                      <a:r>
                        <a:rPr lang="en-US" sz="1200" dirty="0">
                          <a:solidFill>
                            <a:srgbClr val="000000"/>
                          </a:solidFill>
                          <a:effectLst/>
                          <a:latin typeface="Symbol"/>
                          <a:ea typeface="Times New Roman"/>
                          <a:cs typeface="Times New Roman"/>
                        </a:rPr>
                        <a:t>g</a:t>
                      </a:r>
                      <a:r>
                        <a:rPr lang="en-US" sz="1200" dirty="0">
                          <a:solidFill>
                            <a:srgbClr val="000000"/>
                          </a:solidFill>
                          <a:effectLst/>
                          <a:latin typeface="Helvetica Neue"/>
                          <a:ea typeface="Times New Roman"/>
                          <a:cs typeface="Times New Roman"/>
                        </a:rPr>
                        <a:t>) are problematic for fission applications. These discrepancies impact criticality predictions for reactors, and helium production rates.  New measurements are needed in the 2.5-20 MeV region to reduce uncertainties to within 5-10%.</a:t>
                      </a:r>
                      <a:endParaRPr lang="en-US" sz="1200" dirty="0">
                        <a:solidFill>
                          <a:srgbClr val="000000"/>
                        </a:solidFill>
                        <a:effectLst/>
                        <a:latin typeface="Helvetica Neue"/>
                        <a:ea typeface="Helvetica Neue"/>
                        <a:cs typeface="Helvetica Neue"/>
                      </a:endParaRPr>
                    </a:p>
                  </a:txBody>
                  <a:tcPr marL="68580" marR="68580" marT="0" marB="0" anchor="ctr"/>
                </a:tc>
              </a:tr>
            </a:tbl>
          </a:graphicData>
        </a:graphic>
      </p:graphicFrame>
      <p:sp>
        <p:nvSpPr>
          <p:cNvPr id="2" name="TextBox 1"/>
          <p:cNvSpPr txBox="1"/>
          <p:nvPr/>
        </p:nvSpPr>
        <p:spPr>
          <a:xfrm>
            <a:off x="108858" y="6308271"/>
            <a:ext cx="5815014" cy="584776"/>
          </a:xfrm>
          <a:prstGeom prst="rect">
            <a:avLst/>
          </a:prstGeom>
          <a:noFill/>
        </p:spPr>
        <p:txBody>
          <a:bodyPr wrap="none" rtlCol="0">
            <a:spAutoFit/>
          </a:bodyPr>
          <a:lstStyle/>
          <a:p>
            <a:r>
              <a:rPr lang="en-US" sz="1600" i="1" dirty="0" smtClean="0">
                <a:latin typeface="Times New Roman"/>
                <a:cs typeface="Times New Roman"/>
              </a:rPr>
              <a:t>*Thanks to Cathy Romano (NA-22/ORNL) for the matrix concept </a:t>
            </a:r>
          </a:p>
          <a:p>
            <a:r>
              <a:rPr lang="en-US" sz="1600" i="1" dirty="0" smtClean="0">
                <a:latin typeface="Times New Roman"/>
                <a:cs typeface="Times New Roman"/>
              </a:rPr>
              <a:t>and A.M. Hurst for the initial compilation</a:t>
            </a:r>
            <a:endParaRPr lang="en-US" sz="1600" i="1" dirty="0">
              <a:latin typeface="Times New Roman"/>
              <a:cs typeface="Times New Roman"/>
            </a:endParaRPr>
          </a:p>
        </p:txBody>
      </p:sp>
      <p:grpSp>
        <p:nvGrpSpPr>
          <p:cNvPr id="7" name="Group 4"/>
          <p:cNvGrpSpPr>
            <a:grpSpLocks/>
          </p:cNvGrpSpPr>
          <p:nvPr/>
        </p:nvGrpSpPr>
        <p:grpSpPr bwMode="auto">
          <a:xfrm>
            <a:off x="0" y="990600"/>
            <a:ext cx="9142413" cy="152400"/>
            <a:chOff x="0" y="0"/>
            <a:chExt cx="5760" cy="708"/>
          </a:xfrm>
        </p:grpSpPr>
        <p:sp>
          <p:nvSpPr>
            <p:cNvPr id="8"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9"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Tree>
    <p:extLst>
      <p:ext uri="{BB962C8B-B14F-4D97-AF65-F5344CB8AC3E}">
        <p14:creationId xmlns:p14="http://schemas.microsoft.com/office/powerpoint/2010/main" val="1434090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00"/>
            <a:ext cx="7950200" cy="809625"/>
          </a:xfrm>
        </p:spPr>
        <p:txBody>
          <a:bodyPr/>
          <a:lstStyle/>
          <a:p>
            <a:r>
              <a:rPr lang="en-US" sz="3600" dirty="0" smtClean="0">
                <a:solidFill>
                  <a:srgbClr val="000000"/>
                </a:solidFill>
                <a:latin typeface="Times New Roman"/>
                <a:cs typeface="Times New Roman"/>
              </a:rPr>
              <a:t>The whitepaper made a set of specific recommendations</a:t>
            </a:r>
            <a:endParaRPr lang="en-US" sz="3600" dirty="0">
              <a:solidFill>
                <a:srgbClr val="000000"/>
              </a:solidFill>
              <a:latin typeface="Times New Roman"/>
              <a:cs typeface="Times New Roman"/>
            </a:endParaRPr>
          </a:p>
        </p:txBody>
      </p:sp>
      <p:sp>
        <p:nvSpPr>
          <p:cNvPr id="3" name="Content Placeholder 2"/>
          <p:cNvSpPr>
            <a:spLocks noGrp="1"/>
          </p:cNvSpPr>
          <p:nvPr>
            <p:ph idx="1"/>
          </p:nvPr>
        </p:nvSpPr>
        <p:spPr>
          <a:xfrm>
            <a:off x="533400" y="1137660"/>
            <a:ext cx="8077200" cy="4724400"/>
          </a:xfrm>
        </p:spPr>
        <p:txBody>
          <a:bodyPr/>
          <a:lstStyle/>
          <a:p>
            <a:pPr marL="457200" indent="-457200">
              <a:buFont typeface="+mj-lt"/>
              <a:buAutoNum type="arabicPeriod"/>
            </a:pPr>
            <a:r>
              <a:rPr lang="en-US" sz="2800" dirty="0" smtClean="0">
                <a:latin typeface="Times New Roman"/>
                <a:cs typeface="Times New Roman"/>
              </a:rPr>
              <a:t>Regular (bi-annual) repetition of the meeting </a:t>
            </a:r>
            <a:endParaRPr lang="en-US" sz="2800" dirty="0">
              <a:latin typeface="Times New Roman"/>
              <a:cs typeface="Times New Roman"/>
            </a:endParaRPr>
          </a:p>
          <a:p>
            <a:pPr marL="857250" lvl="1" indent="-457200"/>
            <a:r>
              <a:rPr lang="en-US" dirty="0" smtClean="0">
                <a:latin typeface="Times New Roman"/>
                <a:cs typeface="Times New Roman"/>
              </a:rPr>
              <a:t>Ensure that improvements are taken into account and new needs are added</a:t>
            </a:r>
          </a:p>
          <a:p>
            <a:pPr marL="457200" indent="-457200">
              <a:buFont typeface="+mj-lt"/>
              <a:buAutoNum type="arabicPeriod"/>
            </a:pPr>
            <a:r>
              <a:rPr lang="en-US" sz="2800" dirty="0" smtClean="0">
                <a:latin typeface="Times New Roman"/>
                <a:cs typeface="Times New Roman"/>
              </a:rPr>
              <a:t>Creation of a “Super” High-Priority List (S-HPRL) </a:t>
            </a:r>
          </a:p>
          <a:p>
            <a:pPr marL="857250" lvl="1" indent="-457200"/>
            <a:r>
              <a:rPr lang="en-US" dirty="0">
                <a:latin typeface="Times New Roman"/>
                <a:cs typeface="Times New Roman"/>
              </a:rPr>
              <a:t>M</a:t>
            </a:r>
            <a:r>
              <a:rPr lang="en-US" dirty="0" smtClean="0">
                <a:latin typeface="Times New Roman"/>
                <a:cs typeface="Times New Roman"/>
              </a:rPr>
              <a:t>odeled after the nuclear energy HPRL where experts review needs and look for connections between different application areas</a:t>
            </a:r>
          </a:p>
          <a:p>
            <a:pPr marL="457200" indent="-457200">
              <a:buFont typeface="+mj-lt"/>
              <a:buAutoNum type="arabicPeriod"/>
            </a:pPr>
            <a:r>
              <a:rPr lang="en-US" sz="2800" dirty="0" smtClean="0">
                <a:latin typeface="Times New Roman"/>
                <a:cs typeface="Times New Roman"/>
              </a:rPr>
              <a:t>National Academy Review</a:t>
            </a:r>
          </a:p>
          <a:p>
            <a:pPr marL="857250" lvl="1" indent="-457200"/>
            <a:r>
              <a:rPr lang="en-US" dirty="0" smtClean="0">
                <a:latin typeface="Times New Roman"/>
                <a:cs typeface="Times New Roman"/>
              </a:rPr>
              <a:t>Expert impartial panel review of nuclear data needs across the entire application space</a:t>
            </a:r>
            <a:endParaRPr lang="en-US" dirty="0">
              <a:latin typeface="Times New Roman"/>
              <a:cs typeface="Times New Roman"/>
            </a:endParaRPr>
          </a:p>
        </p:txBody>
      </p:sp>
      <p:sp>
        <p:nvSpPr>
          <p:cNvPr id="4" name="TextBox 3"/>
          <p:cNvSpPr txBox="1"/>
          <p:nvPr/>
        </p:nvSpPr>
        <p:spPr>
          <a:xfrm>
            <a:off x="1126186" y="5480829"/>
            <a:ext cx="6891630" cy="707886"/>
          </a:xfrm>
          <a:prstGeom prst="rect">
            <a:avLst/>
          </a:prstGeom>
          <a:solidFill>
            <a:srgbClr val="FFFF00"/>
          </a:solidFill>
          <a:ln>
            <a:solidFill>
              <a:schemeClr val="tx1"/>
            </a:solidFill>
          </a:ln>
        </p:spPr>
        <p:txBody>
          <a:bodyPr wrap="none" rtlCol="0">
            <a:spAutoFit/>
          </a:bodyPr>
          <a:lstStyle/>
          <a:p>
            <a:pPr algn="ctr"/>
            <a:r>
              <a:rPr lang="en-US" sz="2000" dirty="0" smtClean="0">
                <a:latin typeface="Times New Roman"/>
                <a:cs typeface="Times New Roman"/>
              </a:rPr>
              <a:t>We also continue to reach out to the communities </a:t>
            </a:r>
          </a:p>
          <a:p>
            <a:pPr algn="ctr"/>
            <a:r>
              <a:rPr lang="en-US" sz="2000" dirty="0" smtClean="0">
                <a:latin typeface="Times New Roman"/>
                <a:cs typeface="Times New Roman"/>
              </a:rPr>
              <a:t>(APS/DNP 2015 mini-symposium, ANS 2015 Winter Meeting)</a:t>
            </a:r>
            <a:endParaRPr lang="en-US" sz="2000" dirty="0">
              <a:latin typeface="Times New Roman"/>
              <a:cs typeface="Times New Roman"/>
            </a:endParaRPr>
          </a:p>
        </p:txBody>
      </p:sp>
      <p:grpSp>
        <p:nvGrpSpPr>
          <p:cNvPr id="5" name="Group 4"/>
          <p:cNvGrpSpPr>
            <a:grpSpLocks/>
          </p:cNvGrpSpPr>
          <p:nvPr/>
        </p:nvGrpSpPr>
        <p:grpSpPr bwMode="auto">
          <a:xfrm>
            <a:off x="0" y="990600"/>
            <a:ext cx="9142413" cy="152400"/>
            <a:chOff x="0" y="0"/>
            <a:chExt cx="5760" cy="708"/>
          </a:xfrm>
        </p:grpSpPr>
        <p:sp>
          <p:nvSpPr>
            <p:cNvPr id="6" name="Rectangle 5"/>
            <p:cNvSpPr>
              <a:spLocks noChangeArrowheads="1"/>
            </p:cNvSpPr>
            <p:nvPr/>
          </p:nvSpPr>
          <p:spPr bwMode="auto">
            <a:xfrm flipV="1">
              <a:off x="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 name="Rectangle 6"/>
            <p:cNvSpPr>
              <a:spLocks noChangeArrowheads="1"/>
            </p:cNvSpPr>
            <p:nvPr/>
          </p:nvSpPr>
          <p:spPr bwMode="auto">
            <a:xfrm flipV="1">
              <a:off x="2880" y="0"/>
              <a:ext cx="2880" cy="708"/>
            </a:xfrm>
            <a:prstGeom prst="rect">
              <a:avLst/>
            </a:prstGeom>
            <a:solidFill>
              <a:srgbClr val="124A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spTree>
    <p:extLst>
      <p:ext uri="{BB962C8B-B14F-4D97-AF65-F5344CB8AC3E}">
        <p14:creationId xmlns:p14="http://schemas.microsoft.com/office/powerpoint/2010/main" val="32733820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rectorate_template_vg">
  <a:themeElements>
    <a:clrScheme name="directorate_template_v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rectorate_template_vg">
      <a:majorFont>
        <a:latin typeface="Arial Narrow"/>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Helvetic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Helvetica" pitchFamily="34" charset="0"/>
            <a:ea typeface="MS PGothic" pitchFamily="34" charset="-128"/>
          </a:defRPr>
        </a:defPPr>
      </a:lstStyle>
    </a:lnDef>
  </a:objectDefaults>
  <a:extraClrSchemeLst>
    <a:extraClrScheme>
      <a:clrScheme name="directorate_template_v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rectorate_template_v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ectorate_template_v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rectorate_template_v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rectorate_template_v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rectorate_template_v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rectorate_template_v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rectorate_template_v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rectorate_template_v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rectorate_template_v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rectorate_template_v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rectorate_template_v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161277</TotalTime>
  <Words>3878</Words>
  <Application>Microsoft Macintosh PowerPoint</Application>
  <PresentationFormat>On-screen Show (4:3)</PresentationFormat>
  <Paragraphs>487</Paragraphs>
  <Slides>38</Slides>
  <Notes>7</Notes>
  <HiddenSlides>14</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directorate_template_vg</vt:lpstr>
      <vt:lpstr>Document</vt:lpstr>
      <vt:lpstr>Equation</vt:lpstr>
      <vt:lpstr>Highlights and Summary of the  Nuclear Data Needs and Capabilities for Application Workshop 2015 (NDNCA)</vt:lpstr>
      <vt:lpstr>The workshop was rooted in the recent review of the US Nuclear Data Program (USNDP)</vt:lpstr>
      <vt:lpstr>The NDNCA Workshop – LBNL, May 27-29, 2015</vt:lpstr>
      <vt:lpstr>PowerPoint Presentation</vt:lpstr>
      <vt:lpstr>The main body of the whitepaper presents “Cross-cutting” needs important to multiple applications</vt:lpstr>
      <vt:lpstr>A major workshop “take-away” was that many nuclear data needs are “cross-cutting” across multiple applications</vt:lpstr>
      <vt:lpstr>The whitepaper includes 4 appendices to help facilitate the prioritization and planning</vt:lpstr>
      <vt:lpstr>Cross-cutting needs were compiled into a series of matrices* that reflect the overlap between different application areas</vt:lpstr>
      <vt:lpstr>The whitepaper made a set of specific recommendations</vt:lpstr>
      <vt:lpstr>There’s no way to cover a representative sample of the material presented at the workshop in the time we have for this talk</vt:lpstr>
      <vt:lpstr>PowerPoint Presentation</vt:lpstr>
      <vt:lpstr>PowerPoint Presentation</vt:lpstr>
      <vt:lpstr>Isotope Production – Medical Applications  (S.M. Qaim)</vt:lpstr>
      <vt:lpstr>Nuclear data research needs –(S.M. Qaim)</vt:lpstr>
      <vt:lpstr>Qaim’s summary and conclusion</vt:lpstr>
      <vt:lpstr>Medium Energy Radionuclide at LANL- Engle</vt:lpstr>
      <vt:lpstr>Proposal: J. Engle and L. Bernstein Nuclear Excitation Functions with fast neutrons</vt:lpstr>
      <vt:lpstr>PowerPoint Presentation</vt:lpstr>
      <vt:lpstr>PowerPoint Presentation</vt:lpstr>
      <vt:lpstr>PowerPoint Presentation</vt:lpstr>
      <vt:lpstr>PowerPoint Presentation</vt:lpstr>
      <vt:lpstr>Highlight #1 from the NDNCA whitepaper:   Compensating Errors in the Jezebel keff</vt:lpstr>
      <vt:lpstr>Highlight #2 from the NDNCA whitepaper:   ORNL Isotope Uncertainty Quantification</vt:lpstr>
      <vt:lpstr>Highlight #3 from the NDNCA whitepaper:   Neutron Capture Gammas</vt:lpstr>
      <vt:lpstr>Highlight #4 from the NDNCA whitepaper:   The need for up-to-date nuclear data</vt:lpstr>
      <vt:lpstr>Morgan White (LANL) eloquently described the dangers of experiment - “The Data Dilemma”</vt:lpstr>
      <vt:lpstr>Specific example: Actinide data deficiencies are bigger at intermediate (1-500 keV) rather than thermal or fast En</vt:lpstr>
      <vt:lpstr>Part of the problem is that most experimental facilities have focused on thermal and hard neutrons</vt:lpstr>
      <vt:lpstr>Anna Hayes highlighted the importance of actinide  and fission fragment ratios for nuclear forensics</vt:lpstr>
      <vt:lpstr>ENDF’s lack of energetic g-ray data limits actinide &amp; fission fragments diagnostic (Brad Sleaford)</vt:lpstr>
      <vt:lpstr>What happens when you ignore hidden compensating errors in nuclear data:  The Maple reactor fiasco</vt:lpstr>
      <vt:lpstr>Fast Neutron Induced Reactions (S. Qaim)</vt:lpstr>
      <vt:lpstr>We have started an effort at improving neutron transport data by revisiting (n,n’g) data taken at GEANIE</vt:lpstr>
      <vt:lpstr>Our work on improving neutron transport data includes revisiting 239Pu(n,n’g) GEANIE data (Thanks to Toshihiko Kawano – LANL)</vt:lpstr>
      <vt:lpstr>The BAND group has launched a compilation/evaluation effort on (n,n’g) involving the Baghdad atlas and a measurements program  </vt:lpstr>
      <vt:lpstr>Aaron Hurst translated the Atlas into an SQL database</vt:lpstr>
      <vt:lpstr>Next Step – An inter-agency nuclear data working group (C. Romano – NA-22/ORNL)</vt:lpstr>
      <vt:lpstr>The first working group telecon took place on 10/27/15 (and a couple of you participated)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09 Labwide Proposal Presentation Template</dc:title>
  <dc:creator>LLNL Institutional Science and Technology Office</dc:creator>
  <cp:lastModifiedBy>Lee Bernstein</cp:lastModifiedBy>
  <cp:revision>1304</cp:revision>
  <cp:lastPrinted>2015-10-28T17:28:58Z</cp:lastPrinted>
  <dcterms:created xsi:type="dcterms:W3CDTF">2012-05-22T20:11:38Z</dcterms:created>
  <dcterms:modified xsi:type="dcterms:W3CDTF">2015-11-05T15:58:20Z</dcterms:modified>
</cp:coreProperties>
</file>