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3" r:id="rId4"/>
    <p:sldId id="257" r:id="rId5"/>
    <p:sldId id="258" r:id="rId6"/>
    <p:sldId id="259" r:id="rId7"/>
    <p:sldId id="266" r:id="rId8"/>
    <p:sldId id="260" r:id="rId9"/>
    <p:sldId id="261" r:id="rId10"/>
    <p:sldId id="264" r:id="rId11"/>
    <p:sldId id="269" r:id="rId12"/>
    <p:sldId id="267" r:id="rId13"/>
    <p:sldId id="268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0"/>
    <p:restoredTop sz="95781"/>
  </p:normalViewPr>
  <p:slideViewPr>
    <p:cSldViewPr snapToGrid="0" snapToObjects="1">
      <p:cViewPr varScale="1">
        <p:scale>
          <a:sx n="108" d="100"/>
          <a:sy n="108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E63D-DC91-B041-8185-F1A6F98E873B}" type="datetimeFigureOut">
              <a:rPr lang="en-US" smtClean="0"/>
              <a:t>9/2/21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66A47-EAFF-2742-9626-D6F2AE0E9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1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EC1D4-B09A-E740-B88D-966F8048C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5C415-6AEC-A54A-886D-FCAA45982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69B70-59E6-4848-9F15-3CBB07482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E93E-6139-C74E-BD62-EACE3BBA716A}" type="datetime1">
              <a:rPr lang="en-IN" smtClean="0"/>
              <a:t>02/09/21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1C63E-35F7-AE43-94B8-FCF947799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1BC08-901A-F743-BDB7-FD152804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C724-66B5-4E4F-BE22-7B52AE94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7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C212E-B748-3A45-9F54-20C375176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21200-3F2F-CB49-8CE0-3F1D1D890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D612D-F1D1-2D43-9B98-839225E0E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43E1-80B9-854F-A584-28DD94A63F1C}" type="datetime1">
              <a:rPr lang="en-IN" smtClean="0"/>
              <a:t>02/09/21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7D463-5ECA-EF45-ABF7-7B6A2E8DB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5BC2A-266D-DD45-9A9C-B993CBEB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C724-66B5-4E4F-BE22-7B52AE94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6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BE4238-0809-2F41-98D0-FB83C3D2C2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E5141B-DA46-8449-B118-79F349E87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8524A-89E1-954F-8D53-76AD90860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2CFA-3E6E-064A-9CEB-40D780230DE7}" type="datetime1">
              <a:rPr lang="en-IN" smtClean="0"/>
              <a:t>02/09/21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EA14F-F4F6-B540-A303-B60096C7F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2A200-E5DC-3841-A4F4-B1929A9E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C724-66B5-4E4F-BE22-7B52AE94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2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882EB-4C3B-DF4E-897D-1C7B976FF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E5C3E-FD0E-AE49-9B01-C317D6288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B2B-51B7-E645-83A0-DD1CB0DE2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DE94-6DE2-2445-BA50-3117C63D0322}" type="datetime1">
              <a:rPr lang="en-IN" smtClean="0"/>
              <a:t>02/09/21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6062D-959B-E940-ABAF-4CF6402F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AAF5B-B66F-0040-881F-63C721D6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C724-66B5-4E4F-BE22-7B52AE94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9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79DBA-F6CE-3C43-A55B-8E103A0B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40F04-8E32-0643-94B5-1DC25702C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CAD0B-94A8-044B-A4B1-6E0165CF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29F4-D2B0-2744-8ED0-EAD0487817C4}" type="datetime1">
              <a:rPr lang="en-IN" smtClean="0"/>
              <a:t>02/09/21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12A3D-8244-984C-AA46-EDC0412F1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54C34-70C2-6A42-8B28-70CA08D5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C724-66B5-4E4F-BE22-7B52AE94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6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8AC56-D048-2047-9BF4-AC6E04478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0E7D1-FA44-D04F-ADFF-DCF538334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CB617-2F25-F04B-AD3E-5E94C050C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B13CE-2719-4A4D-82E6-3685F72D5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A824-BE41-7342-BA12-08F0D074C2B7}" type="datetime1">
              <a:rPr lang="en-IN" smtClean="0"/>
              <a:t>02/09/21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FBBB4-B2F3-2A43-82E1-EE1BD3F20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5BAA0-10B8-3547-B93F-8A3D6F90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C724-66B5-4E4F-BE22-7B52AE94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0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15E20-BB54-B444-B12A-69E005F01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B8683-EC24-8C4B-A464-7005B8DC6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66A2A-AB06-0447-A6B7-FBF540B4A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11669-6DAD-FA4D-B365-8FD9B31F0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6D7A42-48B4-CE46-81F0-4CAD4FAB0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939C8D-4DEE-3B49-94E5-F1F31016F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5405-5B3A-2A4B-9D08-4FC41AFA5790}" type="datetime1">
              <a:rPr lang="en-IN" smtClean="0"/>
              <a:t>02/09/21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69DA6B-B5D9-E349-AA6C-829BBE77E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8D245B-19A6-7B4B-860F-380A86E2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C724-66B5-4E4F-BE22-7B52AE94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3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22FC3-E171-F64D-9BD7-FDAC8E46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ED5C1-3B26-0142-9553-3EFD2236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1F18-F8E3-0C43-9993-D0EA7FFADE8F}" type="datetime1">
              <a:rPr lang="en-IN" smtClean="0"/>
              <a:t>02/09/21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59BA4-6FF3-2B4C-9B0F-BC3A0FEE1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CCD89-0C79-1644-9224-87B12CF4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C724-66B5-4E4F-BE22-7B52AE94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349DE8-F148-CA49-9A37-4931543E4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B0DD-4C50-5142-9ECE-3D5A5E247FE6}" type="datetime1">
              <a:rPr lang="en-IN" smtClean="0"/>
              <a:t>02/09/21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C8942-FCBC-6840-AA5E-285A73ED5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C1CAB-9EA0-4A44-9341-93276DFBC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C724-66B5-4E4F-BE22-7B52AE94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7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B0324-5856-D446-B1EF-DC12D8E5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2891-56E6-5D45-994E-0D382BE65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5ADF3-3FBB-5946-8EBA-5CFF1DA3E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12925-77CC-D14B-B826-E6929C8F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EB38-8ECC-1249-BAF2-E276210DCE18}" type="datetime1">
              <a:rPr lang="en-IN" smtClean="0"/>
              <a:t>02/09/21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BFBF2-85BF-6C44-AF93-2623F8AA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2D3AE-712F-B845-8E53-A27DD57A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C724-66B5-4E4F-BE22-7B52AE94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9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DBA21-B20A-2C43-89C2-BFA3CF9F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55541E-74D4-3C4D-B12B-6F9AC9A37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FA955-F464-7149-A8F7-659C8682C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1B979-4B3F-A945-AA0F-41E36991A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BAC3-C8D5-DD41-B37A-F803892E5089}" type="datetime1">
              <a:rPr lang="en-IN" smtClean="0"/>
              <a:t>02/09/21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61D46-3855-6448-97D5-E45B8CEE1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838FE-0987-5847-987E-A97FE57C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C724-66B5-4E4F-BE22-7B52AE94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2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97D7F4-63A4-5A40-AE11-700E8D5BE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90601-A835-474E-8F27-032B04908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2E94B-EA95-664C-816D-6CE3A4AF6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85928-9892-8941-B670-A0641FF2985C}" type="datetime1">
              <a:rPr lang="en-IN" smtClean="0"/>
              <a:t>02/09/21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3A9B8-8236-324F-BF15-A08988CE0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C1AF2-E3E2-7C4B-9604-C97DBE4AF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DC724-66B5-4E4F-BE22-7B52AE94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1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athena-eic.org/en/latest/" TargetMode="External"/><Relationship Id="rId2" Type="http://schemas.openxmlformats.org/officeDocument/2006/relationships/hyperlink" Target="https://wiki.bnl.gov/athena/index.php/Main_Page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ndico.bnl.gov/event/12811/" TargetMode="External"/><Relationship Id="rId4" Type="http://schemas.openxmlformats.org/officeDocument/2006/relationships/hyperlink" Target="https://indico.bnl.gov/event/12897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.athena-eic.org/en/latest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103.05419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athena-eic.org/en/latest/" TargetMode="External"/><Relationship Id="rId2" Type="http://schemas.openxmlformats.org/officeDocument/2006/relationships/hyperlink" Target="https://wiki.bnl.gov/athena/index.php/Main_P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cug.org/web/documents/public" TargetMode="External"/><Relationship Id="rId2" Type="http://schemas.openxmlformats.org/officeDocument/2006/relationships/hyperlink" Target="https://wiki.bnl.gov/athena/index.php/Main_Pag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78C36-5012-714C-8135-FFFCA38ED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8768" y="86181"/>
            <a:ext cx="10490522" cy="66516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ATHENA – PWG Coordination Progress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C87098-089E-7B4C-9A8C-06FD09A07A0D}"/>
              </a:ext>
            </a:extLst>
          </p:cNvPr>
          <p:cNvSpPr txBox="1"/>
          <p:nvPr/>
        </p:nvSpPr>
        <p:spPr>
          <a:xfrm>
            <a:off x="177478" y="812038"/>
            <a:ext cx="6026551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14</a:t>
            </a:r>
            <a:r>
              <a:rPr lang="en-US" baseline="30000" dirty="0">
                <a:latin typeface="Bookman Old Style" panose="02050604050505020204" pitchFamily="18" charset="0"/>
              </a:rPr>
              <a:t>th</a:t>
            </a:r>
            <a:r>
              <a:rPr lang="en-US" dirty="0">
                <a:latin typeface="Bookman Old Style" panose="02050604050505020204" pitchFamily="18" charset="0"/>
              </a:rPr>
              <a:t> July 2021: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r>
              <a:rPr lang="en-IN" dirty="0">
                <a:latin typeface="Bookman Old Style" panose="02050604050505020204" pitchFamily="18" charset="0"/>
              </a:rPr>
              <a:t>A slide with two pages. One giving the broad sequence of steps we are generally expecting. </a:t>
            </a:r>
          </a:p>
          <a:p>
            <a:endParaRPr lang="en-IN" dirty="0">
              <a:latin typeface="Bookman Old Style" panose="02050604050505020204" pitchFamily="18" charset="0"/>
            </a:endParaRPr>
          </a:p>
          <a:p>
            <a:r>
              <a:rPr lang="en-IN" dirty="0">
                <a:latin typeface="Bookman Old Style" panose="02050604050505020204" pitchFamily="18" charset="0"/>
              </a:rPr>
              <a:t>The second slide has a table with a request to each PWGs to help start filling up whatever is possible and share with us. </a:t>
            </a:r>
          </a:p>
          <a:p>
            <a:r>
              <a:rPr lang="en-IN" dirty="0">
                <a:latin typeface="Bookman Old Style" panose="02050604050505020204" pitchFamily="18" charset="0"/>
                <a:hlinkClick r:id="rId2"/>
              </a:rPr>
              <a:t>https://wiki.bnl.gov/athena/index.php/Main_Page</a:t>
            </a:r>
            <a:r>
              <a:rPr lang="en-IN" dirty="0">
                <a:latin typeface="Bookman Old Style" panose="02050604050505020204" pitchFamily="18" charset="0"/>
              </a:rPr>
              <a:t> </a:t>
            </a:r>
          </a:p>
          <a:p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3A655B-DE0C-D94E-8CA1-45FB69F65010}"/>
              </a:ext>
            </a:extLst>
          </p:cNvPr>
          <p:cNvSpPr txBox="1"/>
          <p:nvPr/>
        </p:nvSpPr>
        <p:spPr>
          <a:xfrm>
            <a:off x="6366076" y="751344"/>
            <a:ext cx="5675453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19</a:t>
            </a:r>
            <a:r>
              <a:rPr lang="en-US" baseline="30000" dirty="0">
                <a:latin typeface="Bookman Old Style" panose="02050604050505020204" pitchFamily="18" charset="0"/>
              </a:rPr>
              <a:t>th</a:t>
            </a:r>
            <a:r>
              <a:rPr lang="en-US" dirty="0">
                <a:latin typeface="Bookman Old Style" panose="02050604050505020204" pitchFamily="18" charset="0"/>
              </a:rPr>
              <a:t> August 2021: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Emails request to convenors of PWG</a:t>
            </a:r>
          </a:p>
          <a:p>
            <a:r>
              <a:rPr lang="en-US" dirty="0">
                <a:latin typeface="Bookman Old Style" panose="02050604050505020204" pitchFamily="18" charset="0"/>
              </a:rPr>
              <a:t>-- some sample  key plots for the measurements, his includes physics  and detector performance plots</a:t>
            </a:r>
          </a:p>
          <a:p>
            <a:r>
              <a:rPr lang="en-US" dirty="0">
                <a:latin typeface="Bookman Old Style" panose="02050604050505020204" pitchFamily="18" charset="0"/>
              </a:rPr>
              <a:t>-- Proposal will have only 40 pages  to make the case (excluding the cost details), hence we need  to arrive at few key impactful plots, that shows ATHENA uniqueness.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D7AE96-2D32-6946-A861-E1659E04F1A3}"/>
              </a:ext>
            </a:extLst>
          </p:cNvPr>
          <p:cNvSpPr txBox="1"/>
          <p:nvPr/>
        </p:nvSpPr>
        <p:spPr>
          <a:xfrm>
            <a:off x="150471" y="3771027"/>
            <a:ext cx="6026551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20</a:t>
            </a:r>
            <a:r>
              <a:rPr lang="en-US" baseline="30000" dirty="0">
                <a:latin typeface="Bookman Old Style" panose="02050604050505020204" pitchFamily="18" charset="0"/>
              </a:rPr>
              <a:t>th</a:t>
            </a:r>
            <a:r>
              <a:rPr lang="en-US" dirty="0">
                <a:latin typeface="Bookman Old Style" panose="02050604050505020204" pitchFamily="18" charset="0"/>
              </a:rPr>
              <a:t> August 2021:</a:t>
            </a:r>
          </a:p>
          <a:p>
            <a:r>
              <a:rPr lang="en-US" dirty="0">
                <a:latin typeface="Bookman Old Style" panose="02050604050505020204" pitchFamily="18" charset="0"/>
              </a:rPr>
              <a:t>Email request to software group</a:t>
            </a:r>
          </a:p>
          <a:p>
            <a:r>
              <a:rPr lang="en-US" dirty="0">
                <a:latin typeface="Bookman Old Style" panose="02050604050505020204" pitchFamily="18" charset="0"/>
              </a:rPr>
              <a:t>(a)   Final geometry configurations (some representative figures)</a:t>
            </a:r>
          </a:p>
          <a:p>
            <a:r>
              <a:rPr lang="en-US" dirty="0">
                <a:latin typeface="Bookman Old Style" panose="02050604050505020204" pitchFamily="18" charset="0"/>
              </a:rPr>
              <a:t>(b)   What are the event generators and what are the event statistics being processed?</a:t>
            </a:r>
          </a:p>
          <a:p>
            <a:r>
              <a:rPr lang="en-US" dirty="0">
                <a:latin typeface="Bookman Old Style" panose="02050604050505020204" pitchFamily="18" charset="0"/>
              </a:rPr>
              <a:t>(c)   Production timeline and plan chart </a:t>
            </a:r>
          </a:p>
          <a:p>
            <a:r>
              <a:rPr lang="en-US" dirty="0">
                <a:latin typeface="Bookman Old Style" panose="02050604050505020204" pitchFamily="18" charset="0"/>
              </a:rPr>
              <a:t>(d)   A reading macro and information stored in the output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5DA91-C1C8-C743-B462-2354B4FC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C724-66B5-4E4F-BE22-7B52AE9475FE}" type="slidenum">
              <a:rPr lang="en-US" sz="2000" b="1" smtClean="0">
                <a:latin typeface="Bookman Old Style" panose="02050604050505020204" pitchFamily="18" charset="0"/>
              </a:rPr>
              <a:t>1</a:t>
            </a:fld>
            <a:endParaRPr lang="en-US" sz="2000" b="1" dirty="0"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FD3491-4DFE-7C41-9A90-22E776070116}"/>
              </a:ext>
            </a:extLst>
          </p:cNvPr>
          <p:cNvSpPr txBox="1"/>
          <p:nvPr/>
        </p:nvSpPr>
        <p:spPr>
          <a:xfrm>
            <a:off x="838200" y="6402487"/>
            <a:ext cx="458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  <a:hlinkClick r:id="rId3"/>
              </a:rPr>
              <a:t>https://doc.athena-eic.org/en/latest/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C8FD72-9ACA-CE41-B276-5DE71D97A04B}"/>
              </a:ext>
            </a:extLst>
          </p:cNvPr>
          <p:cNvSpPr txBox="1"/>
          <p:nvPr/>
        </p:nvSpPr>
        <p:spPr>
          <a:xfrm>
            <a:off x="6366073" y="4774338"/>
            <a:ext cx="567545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27</a:t>
            </a:r>
            <a:r>
              <a:rPr lang="en-US" baseline="30000" dirty="0">
                <a:latin typeface="Bookman Old Style" panose="02050604050505020204" pitchFamily="18" charset="0"/>
              </a:rPr>
              <a:t>th</a:t>
            </a:r>
            <a:r>
              <a:rPr lang="en-US" dirty="0">
                <a:latin typeface="Bookman Old Style" panose="02050604050505020204" pitchFamily="18" charset="0"/>
              </a:rPr>
              <a:t> August 2021</a:t>
            </a:r>
          </a:p>
          <a:p>
            <a:r>
              <a:rPr lang="en-US" dirty="0">
                <a:latin typeface="Bookman Old Style" panose="02050604050505020204" pitchFamily="18" charset="0"/>
              </a:rPr>
              <a:t>Further discussion during the joint ATHENA Convenor and Proposal Committee meeting</a:t>
            </a:r>
          </a:p>
          <a:p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>
                <a:latin typeface="Bookman Old Style" panose="02050604050505020204" pitchFamily="18" charset="0"/>
                <a:hlinkClick r:id="rId4"/>
              </a:rPr>
              <a:t>https://indico.bnl.gov/event/12897/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44AF70-0D6E-C147-A2DC-C817AC9F6A54}"/>
              </a:ext>
            </a:extLst>
          </p:cNvPr>
          <p:cNvSpPr txBox="1"/>
          <p:nvPr/>
        </p:nvSpPr>
        <p:spPr>
          <a:xfrm>
            <a:off x="6366074" y="3674360"/>
            <a:ext cx="567545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26</a:t>
            </a:r>
            <a:r>
              <a:rPr lang="en-US" baseline="30000" dirty="0">
                <a:latin typeface="Bookman Old Style" panose="02050604050505020204" pitchFamily="18" charset="0"/>
              </a:rPr>
              <a:t>th</a:t>
            </a:r>
            <a:r>
              <a:rPr lang="en-US" dirty="0">
                <a:latin typeface="Bookman Old Style" panose="02050604050505020204" pitchFamily="18" charset="0"/>
              </a:rPr>
              <a:t> August 2021 </a:t>
            </a:r>
          </a:p>
          <a:p>
            <a:r>
              <a:rPr lang="en-US" dirty="0">
                <a:latin typeface="Bookman Old Style" panose="02050604050505020204" pitchFamily="18" charset="0"/>
              </a:rPr>
              <a:t>ATHENA PWG Convenors and Indian Group</a:t>
            </a:r>
          </a:p>
          <a:p>
            <a:r>
              <a:rPr lang="en-US" dirty="0">
                <a:latin typeface="Bookman Old Style" panose="02050604050505020204" pitchFamily="18" charset="0"/>
                <a:hlinkClick r:id="rId5"/>
              </a:rPr>
              <a:t>https://indico.bnl.gov/event/12811/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6141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91804-DBC0-C544-937B-FBC88E990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</a:rPr>
              <a:t>ATHENA Software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D0A29-AC32-EB4B-A115-9FCC1E51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C724-66B5-4E4F-BE22-7B52AE9475FE}" type="slidenum">
              <a:rPr lang="en-US" sz="2000" b="1" smtClean="0">
                <a:latin typeface="Bookman Old Style" panose="02050604050505020204" pitchFamily="18" charset="0"/>
              </a:rPr>
              <a:t>10</a:t>
            </a:fld>
            <a:endParaRPr lang="en-US" sz="2000" b="1">
              <a:latin typeface="Bookman Old Style" panose="02050604050505020204" pitchFamily="18" charset="0"/>
            </a:endParaRP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3920733-2D11-5B45-A167-85FC6AEA3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39" y="782439"/>
            <a:ext cx="8420182" cy="5293122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E47460F-4FD2-CD4F-A706-7F7D5A50C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976"/>
          <a:stretch/>
        </p:blipFill>
        <p:spPr>
          <a:xfrm>
            <a:off x="5829442" y="967105"/>
            <a:ext cx="5964622" cy="52931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33B690-7C4A-D44C-99E5-106460D3E650}"/>
              </a:ext>
            </a:extLst>
          </p:cNvPr>
          <p:cNvSpPr/>
          <p:nvPr/>
        </p:nvSpPr>
        <p:spPr>
          <a:xfrm>
            <a:off x="3958032" y="6352143"/>
            <a:ext cx="3742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https://doc.athena-eic.org/en/latest/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9951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FC9B9-DF08-484F-BA57-1538A4854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1059D-4E6E-D140-84C8-E3A82461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C724-66B5-4E4F-BE22-7B52AE9475FE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E6108C9-AD45-C44B-A235-39FFB4928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42" y="243839"/>
            <a:ext cx="11912177" cy="65830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2012FD-9E97-4247-AA0E-6E0A546B26B9}"/>
              </a:ext>
            </a:extLst>
          </p:cNvPr>
          <p:cNvSpPr/>
          <p:nvPr/>
        </p:nvSpPr>
        <p:spPr>
          <a:xfrm>
            <a:off x="8711045" y="365125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latin typeface="Bookman Old Style" panose="02050604050505020204" pitchFamily="18" charset="0"/>
              </a:rPr>
              <a:t>Sylvester Joosten</a:t>
            </a: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9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C7D0-5013-9840-98CA-9868BAEAC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422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</a:rPr>
              <a:t>Performance Plots (Examples)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D8092B8-EA07-FF4F-B7BA-CA677893F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156649"/>
              </p:ext>
            </p:extLst>
          </p:nvPr>
        </p:nvGraphicFramePr>
        <p:xfrm>
          <a:off x="3049319" y="1057242"/>
          <a:ext cx="5786912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86912">
                  <a:extLst>
                    <a:ext uri="{9D8B030D-6E8A-4147-A177-3AD203B41FA5}">
                      <a16:colId xmlns:a16="http://schemas.microsoft.com/office/drawing/2014/main" val="93302560"/>
                    </a:ext>
                  </a:extLst>
                </a:gridCol>
              </a:tblGrid>
              <a:tr h="26444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ookman Old Style" panose="02050604050505020204" pitchFamily="18" charset="0"/>
                        </a:rPr>
                        <a:t>Acceptance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540020"/>
                  </a:ext>
                </a:extLst>
              </a:tr>
              <a:tr h="26444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Q</a:t>
                      </a:r>
                      <a:r>
                        <a:rPr lang="en-US" baseline="30000" dirty="0">
                          <a:latin typeface="Bookman Old Style" panose="02050604050505020204" pitchFamily="18" charset="0"/>
                        </a:rPr>
                        <a:t>2</a:t>
                      </a:r>
                      <a:r>
                        <a:rPr lang="en-US" dirty="0">
                          <a:latin typeface="Bookman Old Style" panose="02050604050505020204" pitchFamily="18" charset="0"/>
                        </a:rPr>
                        <a:t> vs. </a:t>
                      </a:r>
                      <a:r>
                        <a:rPr lang="en-US" i="1" dirty="0">
                          <a:latin typeface="Bookman Old Style" panose="02050604050505020204" pitchFamily="18" charset="0"/>
                        </a:rPr>
                        <a:t>x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330572"/>
                  </a:ext>
                </a:extLst>
              </a:tr>
              <a:tr h="26444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ymbol" pitchFamily="2" charset="2"/>
                        </a:rPr>
                        <a:t>f</a:t>
                      </a:r>
                      <a:r>
                        <a:rPr lang="en-US" dirty="0">
                          <a:latin typeface="Bookman Old Style" panose="02050604050505020204" pitchFamily="18" charset="0"/>
                        </a:rPr>
                        <a:t> Acceptance vs.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29678"/>
                  </a:ext>
                </a:extLst>
              </a:tr>
              <a:tr h="26444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Q</a:t>
                      </a:r>
                      <a:r>
                        <a:rPr lang="en-US" baseline="30000" dirty="0">
                          <a:latin typeface="Bookman Old Style" panose="02050604050505020204" pitchFamily="18" charset="0"/>
                        </a:rPr>
                        <a:t>2</a:t>
                      </a:r>
                      <a:r>
                        <a:rPr lang="en-US" dirty="0">
                          <a:latin typeface="Bookman Old Style" panose="02050604050505020204" pitchFamily="18" charset="0"/>
                        </a:rPr>
                        <a:t> vs. y (electron)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424883"/>
                  </a:ext>
                </a:extLst>
              </a:tr>
              <a:tr h="26444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ookman Old Style" panose="02050604050505020204" pitchFamily="18" charset="0"/>
                        </a:rPr>
                        <a:t>PID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467415"/>
                  </a:ext>
                </a:extLst>
              </a:tr>
              <a:tr h="26444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PID vs. </a:t>
                      </a:r>
                      <a:r>
                        <a:rPr lang="en-US" dirty="0" err="1">
                          <a:latin typeface="Bookman Old Style" panose="02050604050505020204" pitchFamily="18" charset="0"/>
                        </a:rPr>
                        <a:t>p</a:t>
                      </a:r>
                      <a:r>
                        <a:rPr lang="en-US" baseline="-25000" dirty="0" err="1">
                          <a:latin typeface="Bookman Old Style" panose="02050604050505020204" pitchFamily="18" charset="0"/>
                        </a:rPr>
                        <a:t>T</a:t>
                      </a:r>
                      <a:r>
                        <a:rPr lang="en-US" dirty="0">
                          <a:latin typeface="Bookman Old Style" panose="02050604050505020204" pitchFamily="18" charset="0"/>
                        </a:rPr>
                        <a:t> (electron and hadron)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31250"/>
                  </a:ext>
                </a:extLst>
              </a:tr>
              <a:tr h="26444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PID vs.</a:t>
                      </a:r>
                      <a:r>
                        <a:rPr lang="en-US" i="1" dirty="0">
                          <a:latin typeface="Bookman Old Style" panose="02050604050505020204" pitchFamily="18" charset="0"/>
                        </a:rPr>
                        <a:t> x </a:t>
                      </a:r>
                      <a:r>
                        <a:rPr lang="en-US" i="0" dirty="0">
                          <a:latin typeface="Bookman Old Style" panose="02050604050505020204" pitchFamily="18" charset="0"/>
                        </a:rPr>
                        <a:t>(electron and hadron)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37530"/>
                  </a:ext>
                </a:extLst>
              </a:tr>
              <a:tr h="26444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e/</a:t>
                      </a:r>
                      <a:r>
                        <a:rPr lang="en-US" dirty="0">
                          <a:latin typeface="Symbol" pitchFamily="2" charset="2"/>
                        </a:rPr>
                        <a:t>p</a:t>
                      </a:r>
                      <a:r>
                        <a:rPr lang="en-US" dirty="0">
                          <a:latin typeface="Bookman Old Style" panose="02050604050505020204" pitchFamily="18" charset="0"/>
                        </a:rPr>
                        <a:t> suppression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25260"/>
                  </a:ext>
                </a:extLst>
              </a:tr>
              <a:tr h="26444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Mass resolution vs. rapidity (</a:t>
                      </a:r>
                      <a:r>
                        <a:rPr lang="en-US" dirty="0">
                          <a:latin typeface="Symbol" pitchFamily="2" charset="2"/>
                        </a:rPr>
                        <a:t>U</a:t>
                      </a:r>
                      <a:r>
                        <a:rPr lang="en-US" dirty="0">
                          <a:latin typeface="Bookman Old Style" panose="020506040505050202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008037"/>
                  </a:ext>
                </a:extLst>
              </a:tr>
              <a:tr h="26444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ookman Old Style" panose="02050604050505020204" pitchFamily="18" charset="0"/>
                        </a:rPr>
                        <a:t>Resolution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881705"/>
                  </a:ext>
                </a:extLst>
              </a:tr>
              <a:tr h="26444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t-resolution 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786705"/>
                  </a:ext>
                </a:extLst>
              </a:tr>
              <a:tr h="26444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Momentum resolution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294756"/>
                  </a:ext>
                </a:extLst>
              </a:tr>
              <a:tr h="26444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Energy resolution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556083"/>
                  </a:ext>
                </a:extLst>
              </a:tr>
              <a:tr h="26444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Hadronic recoil resolution vs. y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056123"/>
                  </a:ext>
                </a:extLst>
              </a:tr>
            </a:tbl>
          </a:graphicData>
        </a:graphic>
      </p:graphicFrame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B06DA99-E8BA-6245-84D8-00B104B4A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EADC724-66B5-4E4F-BE22-7B52AE9475FE}" type="slidenum">
              <a:rPr lang="en-US" sz="2000" b="1" smtClean="0">
                <a:latin typeface="Bookman Old Style" panose="02050604050505020204" pitchFamily="18" charset="0"/>
              </a:rPr>
              <a:t>12</a:t>
            </a:fld>
            <a:endParaRPr lang="en-US" sz="2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DE686-073F-2B45-B035-62ADE58B2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3" y="136526"/>
            <a:ext cx="10515600" cy="5632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</a:rPr>
              <a:t>Physics Plot (Example)</a:t>
            </a:r>
          </a:p>
        </p:txBody>
      </p:sp>
      <p:pic>
        <p:nvPicPr>
          <p:cNvPr id="5" name="Picture 4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BFCDA4E0-70CB-2B4E-AE0F-B574894FF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7" y="801580"/>
            <a:ext cx="6670253" cy="25410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58137D-E18A-0D40-B1E1-76E1C706064D}"/>
              </a:ext>
            </a:extLst>
          </p:cNvPr>
          <p:cNvSpPr/>
          <p:nvPr/>
        </p:nvSpPr>
        <p:spPr>
          <a:xfrm>
            <a:off x="86807" y="418143"/>
            <a:ext cx="29017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Bookman Old Style" panose="02050604050505020204" pitchFamily="18" charset="0"/>
                <a:hlinkClick r:id="rId3"/>
              </a:rPr>
              <a:t>https://arxiv.org/pdf/2103.05419.pdf</a:t>
            </a:r>
            <a:r>
              <a:rPr lang="en-US" sz="1100" dirty="0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58D968-7160-6649-8D0E-C3EDCE7F3F25}"/>
              </a:ext>
            </a:extLst>
          </p:cNvPr>
          <p:cNvSpPr/>
          <p:nvPr/>
        </p:nvSpPr>
        <p:spPr>
          <a:xfrm>
            <a:off x="6757060" y="758285"/>
            <a:ext cx="5434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Physics: Proton Parton (q and g) Distribution Functions (PDFs) in a wide range in “x”.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77F036-CA03-6C4B-9BB7-98669DF2DDCA}"/>
              </a:ext>
            </a:extLst>
          </p:cNvPr>
          <p:cNvSpPr/>
          <p:nvPr/>
        </p:nvSpPr>
        <p:spPr>
          <a:xfrm>
            <a:off x="86807" y="3429000"/>
            <a:ext cx="3190783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Bookman Old Style" panose="02050604050505020204" pitchFamily="18" charset="0"/>
              </a:rPr>
              <a:t>Measurement: Cross sections of reactions (proceeding both via neutral current and charged current processes) as a function of x and Q</a:t>
            </a:r>
            <a:r>
              <a:rPr lang="en-US" sz="1600" baseline="30000" dirty="0">
                <a:latin typeface="Bookman Old Style" panose="02050604050505020204" pitchFamily="18" charset="0"/>
              </a:rPr>
              <a:t>2</a:t>
            </a:r>
            <a:r>
              <a:rPr lang="en-US" sz="1600" dirty="0">
                <a:latin typeface="Bookman Old Style" panose="02050604050505020204" pitchFamily="18" charset="0"/>
              </a:rPr>
              <a:t> in unpolarized </a:t>
            </a:r>
            <a:r>
              <a:rPr lang="en-US" sz="1600" dirty="0" err="1">
                <a:latin typeface="Bookman Old Style" panose="02050604050505020204" pitchFamily="18" charset="0"/>
              </a:rPr>
              <a:t>e+p</a:t>
            </a:r>
            <a:r>
              <a:rPr lang="en-US" sz="1600" dirty="0">
                <a:latin typeface="Bookman Old Style" panose="02050604050505020204" pitchFamily="18" charset="0"/>
              </a:rPr>
              <a:t>/d collisions. This can be translated to inclusive structure functions and finally to PDFs.</a:t>
            </a: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B02F69-53F3-014C-84D5-5640455DDFA2}"/>
              </a:ext>
            </a:extLst>
          </p:cNvPr>
          <p:cNvSpPr/>
          <p:nvPr/>
        </p:nvSpPr>
        <p:spPr>
          <a:xfrm>
            <a:off x="3349761" y="3385923"/>
            <a:ext cx="3335127" cy="25545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Bookman Old Style" panose="02050604050505020204" pitchFamily="18" charset="0"/>
              </a:rPr>
              <a:t>Detector performance role: The measurements require (a) Scattered Electron energy and angle (b) Hadronic recoil measurements – PID and momentum. Hence, energy resolution, momentum resolution, PID purity, and magnetic field uniformity and strength come into play. … </a:t>
            </a:r>
            <a:r>
              <a:rPr lang="en-US" sz="1600" dirty="0" err="1">
                <a:latin typeface="Bookman Old Style" panose="02050604050505020204" pitchFamily="18" charset="0"/>
              </a:rPr>
              <a:t>etc</a:t>
            </a: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E3B297-68BA-3842-BFB7-4C1C29B9FBC4}"/>
              </a:ext>
            </a:extLst>
          </p:cNvPr>
          <p:cNvSpPr/>
          <p:nvPr/>
        </p:nvSpPr>
        <p:spPr>
          <a:xfrm>
            <a:off x="6757060" y="1475843"/>
            <a:ext cx="5348133" cy="43396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28600"/>
            <a:r>
              <a:rPr lang="en-IN" sz="1600" dirty="0">
                <a:latin typeface="Bookman Old Style" panose="02050604050505020204" pitchFamily="18" charset="0"/>
              </a:rPr>
              <a:t>X-axis: “</a:t>
            </a:r>
            <a:r>
              <a:rPr lang="en-IN" sz="1600" i="1" dirty="0">
                <a:latin typeface="Bookman Old Style" panose="02050604050505020204" pitchFamily="18" charset="0"/>
              </a:rPr>
              <a:t>x</a:t>
            </a:r>
            <a:r>
              <a:rPr lang="en-IN" sz="1600" dirty="0">
                <a:latin typeface="Bookman Old Style" panose="02050604050505020204" pitchFamily="18" charset="0"/>
              </a:rPr>
              <a:t>” values</a:t>
            </a:r>
            <a:endParaRPr lang="en-IN" sz="2000" dirty="0">
              <a:latin typeface="Calibri" panose="020F0502020204030204" pitchFamily="34" charset="0"/>
            </a:endParaRPr>
          </a:p>
          <a:p>
            <a:pPr marL="228600"/>
            <a:r>
              <a:rPr lang="en-IN" sz="1600" dirty="0">
                <a:latin typeface="Bookman Old Style" panose="02050604050505020204" pitchFamily="18" charset="0"/>
              </a:rPr>
              <a:t>Y-axis: [uncertainties on </a:t>
            </a:r>
            <a:r>
              <a:rPr lang="en-IN" sz="1600" dirty="0" err="1">
                <a:latin typeface="Bookman Old Style" panose="02050604050505020204" pitchFamily="18" charset="0"/>
              </a:rPr>
              <a:t>xf</a:t>
            </a:r>
            <a:r>
              <a:rPr lang="en-IN" sz="1600" dirty="0">
                <a:latin typeface="Bookman Old Style" panose="02050604050505020204" pitchFamily="18" charset="0"/>
              </a:rPr>
              <a:t>(x) with ATHENA measurements included] / [uncertainties on </a:t>
            </a:r>
            <a:r>
              <a:rPr lang="en-IN" sz="1600" dirty="0" err="1">
                <a:latin typeface="Bookman Old Style" panose="02050604050505020204" pitchFamily="18" charset="0"/>
              </a:rPr>
              <a:t>xf</a:t>
            </a:r>
            <a:r>
              <a:rPr lang="en-IN" sz="1600" dirty="0">
                <a:latin typeface="Bookman Old Style" panose="02050604050505020204" pitchFamily="18" charset="0"/>
              </a:rPr>
              <a:t>(x) with pre-EIC-ATHENA measurements]</a:t>
            </a:r>
          </a:p>
          <a:p>
            <a:pPr marL="228600"/>
            <a:endParaRPr lang="en-IN" sz="1600" dirty="0">
              <a:latin typeface="Bookman Old Style" panose="02050604050505020204" pitchFamily="18" charset="0"/>
            </a:endParaRPr>
          </a:p>
          <a:p>
            <a:pPr marL="228600"/>
            <a:r>
              <a:rPr lang="en-IN" sz="1600" dirty="0">
                <a:latin typeface="Bookman Old Style" panose="02050604050505020204" pitchFamily="18" charset="0"/>
              </a:rPr>
              <a:t>The uncertainties in the numerator are dictated by the detector performance. </a:t>
            </a:r>
            <a:r>
              <a:rPr lang="en-IN" sz="700" dirty="0">
                <a:latin typeface="Times New Roman" panose="02020603050405020304" pitchFamily="18" charset="0"/>
              </a:rPr>
              <a:t> </a:t>
            </a:r>
            <a:r>
              <a:rPr lang="en-IN" sz="1600" dirty="0">
                <a:latin typeface="Bookman Old Style" panose="02050604050505020204" pitchFamily="18" charset="0"/>
              </a:rPr>
              <a:t>Ideally, the values in Y-axis is expected to be below unity. </a:t>
            </a:r>
            <a:endParaRPr lang="en-IN" sz="2000" dirty="0">
              <a:latin typeface="Calibri" panose="020F0502020204030204" pitchFamily="34" charset="0"/>
            </a:endParaRPr>
          </a:p>
          <a:p>
            <a:pPr marL="228600"/>
            <a:endParaRPr lang="en-IN" sz="2000" dirty="0">
              <a:latin typeface="Calibri" panose="020F0502020204030204" pitchFamily="34" charset="0"/>
            </a:endParaRPr>
          </a:p>
          <a:p>
            <a:pPr marL="228600"/>
            <a:r>
              <a:rPr lang="en-IN" sz="1600" dirty="0">
                <a:latin typeface="Bookman Old Style" panose="02050604050505020204" pitchFamily="18" charset="0"/>
              </a:rPr>
              <a:t>Is there a better way to re-present the same thing showing detector performance?</a:t>
            </a:r>
            <a:endParaRPr lang="en-IN" sz="2000" dirty="0">
              <a:latin typeface="Calibri" panose="020F0502020204030204" pitchFamily="34" charset="0"/>
            </a:endParaRPr>
          </a:p>
          <a:p>
            <a:pPr marL="228600"/>
            <a:r>
              <a:rPr lang="en-IN" sz="1600" dirty="0">
                <a:latin typeface="Bookman Old Style" panose="02050604050505020204" pitchFamily="18" charset="0"/>
              </a:rPr>
              <a:t>Can we take a particular group PDF and show the effect of energy/momentum resolution from the two ATHENA configurations, PID purity from two different ATHENA configurations and effect of magnetic field (two field values) ?</a:t>
            </a:r>
            <a:endParaRPr lang="en-IN" sz="2000" dirty="0">
              <a:latin typeface="Calibri" panose="020F0502020204030204" pitchFamily="34" charset="0"/>
            </a:endParaRPr>
          </a:p>
          <a:p>
            <a:pPr marL="457200"/>
            <a:r>
              <a:rPr lang="en-IN" sz="1600" dirty="0">
                <a:latin typeface="Bookman Old Style" panose="02050604050505020204" pitchFamily="18" charset="0"/>
              </a:rPr>
              <a:t> </a:t>
            </a:r>
            <a:endParaRPr lang="en-IN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7A79647-8F1D-2C42-B281-CF6B1F03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EADC724-66B5-4E4F-BE22-7B52AE9475FE}" type="slidenum">
              <a:rPr lang="en-US" sz="2000" b="1" smtClean="0">
                <a:latin typeface="Bookman Old Style" panose="02050604050505020204" pitchFamily="18" charset="0"/>
              </a:rPr>
              <a:t>13</a:t>
            </a:fld>
            <a:endParaRPr lang="en-US" sz="2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780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186A1-E58C-2B4B-8814-02C5B2E9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863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</a:rPr>
              <a:t>Requests to WGs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DFB5A-FE35-1446-81A7-5BC040BF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192" y="1127991"/>
            <a:ext cx="10077450" cy="4246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PWG are looking at simulated data ….</a:t>
            </a:r>
          </a:p>
          <a:p>
            <a:pPr marL="0" indent="0">
              <a:buNone/>
            </a:pPr>
            <a:endParaRPr lang="en-US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As they are working on it … some requests </a:t>
            </a:r>
          </a:p>
          <a:p>
            <a:pPr marL="0" indent="0">
              <a:buNone/>
            </a:pP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 Link the PWG discussion to the main page</a:t>
            </a: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  <a:hlinkClick r:id="rId2"/>
              </a:rPr>
              <a:t>https://wiki.bnl.gov/athena/index.php/Main_Page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 Consolidated list of event requirements  from PWG</a:t>
            </a:r>
          </a:p>
          <a:p>
            <a:pPr marL="0" indent="0">
              <a:buNone/>
            </a:pP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 Some relevant software information in main page</a:t>
            </a: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  <a:hlinkClick r:id="rId3"/>
              </a:rPr>
              <a:t>https://doc.athena-eic.org/en/latest/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CE16C-60BA-4749-8BBC-9D1FE17B4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C724-66B5-4E4F-BE22-7B52AE9475FE}" type="slidenum">
              <a:rPr lang="en-US" sz="2000" b="1" smtClean="0">
                <a:latin typeface="Bookman Old Style" panose="02050604050505020204" pitchFamily="18" charset="0"/>
              </a:rPr>
              <a:t>14</a:t>
            </a:fld>
            <a:endParaRPr lang="en-US" sz="2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8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31130-7F30-CB49-A2CD-849D15A9D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1136" y="307999"/>
            <a:ext cx="9144000" cy="48903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</a:rPr>
              <a:t>PWG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47208BE-1464-6E4B-B9B5-D6D60D581F41}"/>
              </a:ext>
            </a:extLst>
          </p:cNvPr>
          <p:cNvSpPr/>
          <p:nvPr/>
        </p:nvSpPr>
        <p:spPr>
          <a:xfrm>
            <a:off x="231494" y="1157467"/>
            <a:ext cx="3032567" cy="1782501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Event Generator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AD621A2-5785-8B4D-95EF-BA6141296468}"/>
              </a:ext>
            </a:extLst>
          </p:cNvPr>
          <p:cNvSpPr/>
          <p:nvPr/>
        </p:nvSpPr>
        <p:spPr>
          <a:xfrm>
            <a:off x="4548850" y="885825"/>
            <a:ext cx="2893670" cy="233049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Bookman Old Style" panose="02050604050505020204" pitchFamily="18" charset="0"/>
              </a:rPr>
              <a:t>Baseline Detector Configuration (GEANT)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CEC7D9-3869-364B-B047-D18712582AD5}"/>
              </a:ext>
            </a:extLst>
          </p:cNvPr>
          <p:cNvSpPr/>
          <p:nvPr/>
        </p:nvSpPr>
        <p:spPr>
          <a:xfrm>
            <a:off x="8495816" y="1267426"/>
            <a:ext cx="2905245" cy="15625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Physics results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4F7F1F-FE1E-C745-908B-EB6FF8B63AC8}"/>
              </a:ext>
            </a:extLst>
          </p:cNvPr>
          <p:cNvSpPr/>
          <p:nvPr/>
        </p:nvSpPr>
        <p:spPr>
          <a:xfrm>
            <a:off x="8599987" y="4064158"/>
            <a:ext cx="2696901" cy="15857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Conclusions on performance / sensitivity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+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Plots for proposal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B7CB0942-9B9F-6740-837E-34EFD48F488A}"/>
              </a:ext>
            </a:extLst>
          </p:cNvPr>
          <p:cNvSpPr/>
          <p:nvPr/>
        </p:nvSpPr>
        <p:spPr>
          <a:xfrm>
            <a:off x="3495554" y="1840374"/>
            <a:ext cx="821803" cy="48903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AF1D9D3E-DCBB-B84B-A5DE-BB2AEF7EC613}"/>
              </a:ext>
            </a:extLst>
          </p:cNvPr>
          <p:cNvSpPr/>
          <p:nvPr/>
        </p:nvSpPr>
        <p:spPr>
          <a:xfrm>
            <a:off x="7558266" y="1858095"/>
            <a:ext cx="821803" cy="489031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5F940CBA-C6A4-5142-BBD7-1745494A0A96}"/>
              </a:ext>
            </a:extLst>
          </p:cNvPr>
          <p:cNvSpPr/>
          <p:nvPr/>
        </p:nvSpPr>
        <p:spPr>
          <a:xfrm rot="5400000">
            <a:off x="9293021" y="3219930"/>
            <a:ext cx="821803" cy="48903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F2BC71B7-C00B-4945-8C96-6CD0ED2302A8}"/>
              </a:ext>
            </a:extLst>
          </p:cNvPr>
          <p:cNvSpPr/>
          <p:nvPr/>
        </p:nvSpPr>
        <p:spPr>
          <a:xfrm>
            <a:off x="2728914" y="4255141"/>
            <a:ext cx="3278348" cy="1585731"/>
          </a:xfrm>
          <a:prstGeom prst="triangl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Bookman Old Style" panose="02050604050505020204" pitchFamily="18" charset="0"/>
              </a:rPr>
              <a:t>Configuration#1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DCBA3958-7D32-6944-BE6D-F0D7C8242D7B}"/>
              </a:ext>
            </a:extLst>
          </p:cNvPr>
          <p:cNvSpPr/>
          <p:nvPr/>
        </p:nvSpPr>
        <p:spPr>
          <a:xfrm>
            <a:off x="5386389" y="4255141"/>
            <a:ext cx="3109430" cy="15857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Bookman Old Style" panose="02050604050505020204" pitchFamily="18" charset="0"/>
              </a:rPr>
              <a:t>Configuration#2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8AAC20-D0E0-854F-B5E2-B4DE42729609}"/>
              </a:ext>
            </a:extLst>
          </p:cNvPr>
          <p:cNvSpPr/>
          <p:nvPr/>
        </p:nvSpPr>
        <p:spPr>
          <a:xfrm>
            <a:off x="119422" y="2994615"/>
            <a:ext cx="5395553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N" sz="1600" dirty="0">
                <a:effectLst/>
                <a:latin typeface="Bookman Old Style" panose="02050604050505020204" pitchFamily="18" charset="0"/>
              </a:rPr>
              <a:t>Example Conditions:</a:t>
            </a:r>
          </a:p>
          <a:p>
            <a:r>
              <a:rPr lang="en-IN" sz="1600" dirty="0">
                <a:latin typeface="Bookman Old Style" panose="02050604050505020204" pitchFamily="18" charset="0"/>
              </a:rPr>
              <a:t>P</a:t>
            </a:r>
            <a:r>
              <a:rPr lang="en-IN" sz="1600" dirty="0">
                <a:effectLst/>
                <a:latin typeface="Bookman Old Style" panose="02050604050505020204" pitchFamily="18" charset="0"/>
              </a:rPr>
              <a:t>olarized electron ( 70%) and proton ( 70%)</a:t>
            </a:r>
          </a:p>
          <a:p>
            <a:r>
              <a:rPr lang="en-IN" sz="1600" dirty="0">
                <a:effectLst/>
                <a:latin typeface="Bookman Old Style" panose="02050604050505020204" pitchFamily="18" charset="0"/>
              </a:rPr>
              <a:t>Ion beams: deuterons and gold</a:t>
            </a:r>
          </a:p>
          <a:p>
            <a:r>
              <a:rPr lang="en-IN" sz="1600" dirty="0" err="1">
                <a:effectLst/>
                <a:latin typeface="Bookman Old Style" panose="02050604050505020204" pitchFamily="18" charset="0"/>
              </a:rPr>
              <a:t>e+p</a:t>
            </a:r>
            <a:r>
              <a:rPr lang="en-IN" sz="1600" dirty="0">
                <a:effectLst/>
                <a:latin typeface="Bookman Old Style" panose="02050604050505020204" pitchFamily="18" charset="0"/>
              </a:rPr>
              <a:t> </a:t>
            </a:r>
            <a:r>
              <a:rPr lang="en-IN" sz="1600" dirty="0" err="1">
                <a:effectLst/>
                <a:latin typeface="Bookman Old Style" panose="02050604050505020204" pitchFamily="18" charset="0"/>
              </a:rPr>
              <a:t>center</a:t>
            </a:r>
            <a:r>
              <a:rPr lang="en-IN" sz="1600" dirty="0">
                <a:effectLst/>
                <a:latin typeface="Bookman Old Style" panose="02050604050505020204" pitchFamily="18" charset="0"/>
              </a:rPr>
              <a:t>-of-mass energies: 20 - 100 GeV</a:t>
            </a:r>
          </a:p>
          <a:p>
            <a:r>
              <a:rPr lang="en-IN" sz="1600" dirty="0">
                <a:latin typeface="Bookman Old Style" panose="02050604050505020204" pitchFamily="18" charset="0"/>
              </a:rPr>
              <a:t>E</a:t>
            </a:r>
            <a:r>
              <a:rPr lang="en-IN" sz="1600" dirty="0">
                <a:effectLst/>
                <a:latin typeface="Bookman Old Style" panose="02050604050505020204" pitchFamily="18" charset="0"/>
              </a:rPr>
              <a:t>lectron-nucleon luminosity 10</a:t>
            </a:r>
            <a:r>
              <a:rPr lang="en-IN" sz="1600" baseline="30000" dirty="0">
                <a:effectLst/>
                <a:latin typeface="Bookman Old Style" panose="02050604050505020204" pitchFamily="18" charset="0"/>
              </a:rPr>
              <a:t>33</a:t>
            </a:r>
            <a:r>
              <a:rPr lang="en-IN" sz="1600" baseline="30000" dirty="0">
                <a:latin typeface="Bookman Old Style" panose="02050604050505020204" pitchFamily="18" charset="0"/>
              </a:rPr>
              <a:t> </a:t>
            </a:r>
            <a:r>
              <a:rPr lang="en-IN" sz="1600" dirty="0">
                <a:latin typeface="Bookman Old Style" panose="02050604050505020204" pitchFamily="18" charset="0"/>
              </a:rPr>
              <a:t>and</a:t>
            </a:r>
            <a:r>
              <a:rPr lang="en-IN" sz="1600" dirty="0">
                <a:effectLst/>
                <a:latin typeface="Bookman Old Style" panose="02050604050505020204" pitchFamily="18" charset="0"/>
              </a:rPr>
              <a:t>10</a:t>
            </a:r>
            <a:r>
              <a:rPr lang="en-IN" sz="1600" baseline="30000" dirty="0">
                <a:effectLst/>
                <a:latin typeface="Bookman Old Style" panose="02050604050505020204" pitchFamily="18" charset="0"/>
              </a:rPr>
              <a:t>34</a:t>
            </a:r>
            <a:r>
              <a:rPr lang="en-IN" sz="1600" dirty="0">
                <a:effectLst/>
                <a:latin typeface="Bookman Old Style" panose="02050604050505020204" pitchFamily="18" charset="0"/>
              </a:rPr>
              <a:t> cm</a:t>
            </a:r>
            <a:r>
              <a:rPr lang="en-IN" sz="1600" baseline="30000" dirty="0">
                <a:effectLst/>
                <a:latin typeface="Bookman Old Style" panose="02050604050505020204" pitchFamily="18" charset="0"/>
              </a:rPr>
              <a:t>-2</a:t>
            </a:r>
            <a:r>
              <a:rPr lang="en-IN" sz="1600" dirty="0">
                <a:effectLst/>
                <a:latin typeface="Bookman Old Style" panose="02050604050505020204" pitchFamily="18" charset="0"/>
              </a:rPr>
              <a:t> s</a:t>
            </a:r>
            <a:r>
              <a:rPr lang="en-IN" sz="1600" baseline="30000" dirty="0">
                <a:effectLst/>
                <a:latin typeface="Bookman Old Style" panose="02050604050505020204" pitchFamily="18" charset="0"/>
              </a:rPr>
              <a:t>-1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BF2F292-15D4-9A40-9A64-2AEE631D6092}"/>
              </a:ext>
            </a:extLst>
          </p:cNvPr>
          <p:cNvCxnSpPr/>
          <p:nvPr/>
        </p:nvCxnSpPr>
        <p:spPr>
          <a:xfrm flipV="1">
            <a:off x="6007262" y="3429000"/>
            <a:ext cx="0" cy="117157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849F681-5C60-EE41-BA3A-38EA42A7642C}"/>
              </a:ext>
            </a:extLst>
          </p:cNvPr>
          <p:cNvSpPr/>
          <p:nvPr/>
        </p:nvSpPr>
        <p:spPr>
          <a:xfrm>
            <a:off x="2728914" y="660315"/>
            <a:ext cx="2371162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IN" sz="1600" dirty="0">
                <a:latin typeface="Bookman Old Style" panose="02050604050505020204" pitchFamily="18" charset="0"/>
              </a:rPr>
              <a:t>handle crossing angle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D315B8-9C66-5A4E-973A-12CE6C0288B4}"/>
              </a:ext>
            </a:extLst>
          </p:cNvPr>
          <p:cNvSpPr txBox="1"/>
          <p:nvPr/>
        </p:nvSpPr>
        <p:spPr>
          <a:xfrm>
            <a:off x="585513" y="6057512"/>
            <a:ext cx="10083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Proposal wiki page for more details: </a:t>
            </a:r>
            <a:r>
              <a:rPr lang="en-US" dirty="0">
                <a:latin typeface="Bookman Old Style" panose="02050604050505020204" pitchFamily="18" charset="0"/>
                <a:hlinkClick r:id="rId2"/>
              </a:rPr>
              <a:t>https://wiki.bnl.gov/athena/index.php/Main_Page</a:t>
            </a: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Other useful link: </a:t>
            </a:r>
            <a:r>
              <a:rPr lang="en-US" dirty="0">
                <a:latin typeface="Bookman Old Style" panose="02050604050505020204" pitchFamily="18" charset="0"/>
                <a:hlinkClick r:id="rId3"/>
              </a:rPr>
              <a:t>http://www.eicug.org/web/documents/public</a:t>
            </a:r>
            <a:r>
              <a:rPr lang="en-US" dirty="0">
                <a:latin typeface="Bookman Old Style" panose="02050604050505020204" pitchFamily="18" charset="0"/>
              </a:rPr>
              <a:t> 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5EB3DFE-B33E-4545-B658-218553BE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C724-66B5-4E4F-BE22-7B52AE9475FE}" type="slidenum">
              <a:rPr lang="en-US" sz="2000" b="1" smtClean="0">
                <a:latin typeface="Bookman Old Style" panose="02050604050505020204" pitchFamily="18" charset="0"/>
              </a:rPr>
              <a:t>2</a:t>
            </a:fld>
            <a:endParaRPr lang="en-US" sz="2000" b="1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51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6482E-FAC8-B643-99B7-B71B34786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86757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</a:rPr>
              <a:t>Key Minimum Physics 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70A8ABB-1263-424C-AA26-F274A1735C87}"/>
              </a:ext>
            </a:extLst>
          </p:cNvPr>
          <p:cNvGraphicFramePr>
            <a:graphicFrameLocks noGrp="1"/>
          </p:cNvGraphicFramePr>
          <p:nvPr/>
        </p:nvGraphicFramePr>
        <p:xfrm>
          <a:off x="316706" y="1233726"/>
          <a:ext cx="11558586" cy="43905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9805">
                  <a:extLst>
                    <a:ext uri="{9D8B030D-6E8A-4147-A177-3AD203B41FA5}">
                      <a16:colId xmlns:a16="http://schemas.microsoft.com/office/drawing/2014/main" val="516707196"/>
                    </a:ext>
                  </a:extLst>
                </a:gridCol>
                <a:gridCol w="2002544">
                  <a:extLst>
                    <a:ext uri="{9D8B030D-6E8A-4147-A177-3AD203B41FA5}">
                      <a16:colId xmlns:a16="http://schemas.microsoft.com/office/drawing/2014/main" val="590135694"/>
                    </a:ext>
                  </a:extLst>
                </a:gridCol>
                <a:gridCol w="2016575">
                  <a:extLst>
                    <a:ext uri="{9D8B030D-6E8A-4147-A177-3AD203B41FA5}">
                      <a16:colId xmlns:a16="http://schemas.microsoft.com/office/drawing/2014/main" val="2356502531"/>
                    </a:ext>
                  </a:extLst>
                </a:gridCol>
                <a:gridCol w="2764831">
                  <a:extLst>
                    <a:ext uri="{9D8B030D-6E8A-4147-A177-3AD203B41FA5}">
                      <a16:colId xmlns:a16="http://schemas.microsoft.com/office/drawing/2014/main" val="1881691533"/>
                    </a:ext>
                  </a:extLst>
                </a:gridCol>
                <a:gridCol w="2764831">
                  <a:extLst>
                    <a:ext uri="{9D8B030D-6E8A-4147-A177-3AD203B41FA5}">
                      <a16:colId xmlns:a16="http://schemas.microsoft.com/office/drawing/2014/main" val="2141812436"/>
                    </a:ext>
                  </a:extLst>
                </a:gridCol>
              </a:tblGrid>
              <a:tr h="535781"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Physics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Key 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Key Plots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Physics Message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Detector Performance Tests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928930"/>
                  </a:ext>
                </a:extLst>
              </a:tr>
              <a:tr h="5357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kern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85073"/>
                  </a:ext>
                </a:extLst>
              </a:tr>
              <a:tr h="5357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kern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261087"/>
                  </a:ext>
                </a:extLst>
              </a:tr>
              <a:tr h="5357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kern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848730"/>
                  </a:ext>
                </a:extLst>
              </a:tr>
              <a:tr h="5357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586033"/>
                  </a:ext>
                </a:extLst>
              </a:tr>
              <a:tr h="535781">
                <a:tc>
                  <a:txBody>
                    <a:bodyPr/>
                    <a:lstStyle/>
                    <a:p>
                      <a:endParaRPr lang="en-US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183528"/>
                  </a:ext>
                </a:extLst>
              </a:tr>
              <a:tr h="535781">
                <a:tc>
                  <a:txBody>
                    <a:bodyPr/>
                    <a:lstStyle/>
                    <a:p>
                      <a:endParaRPr lang="en-US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118749"/>
                  </a:ext>
                </a:extLst>
              </a:tr>
              <a:tr h="535781">
                <a:tc>
                  <a:txBody>
                    <a:bodyPr/>
                    <a:lstStyle/>
                    <a:p>
                      <a:endParaRPr lang="en-US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50535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1A17C4-A1E1-124D-8859-7BCDB78E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C724-66B5-4E4F-BE22-7B52AE9475FE}" type="slidenum">
              <a:rPr lang="en-US" sz="2000" b="1" smtClean="0">
                <a:latin typeface="Bookman Old Style" panose="02050604050505020204" pitchFamily="18" charset="0"/>
              </a:rPr>
              <a:t>3</a:t>
            </a:fld>
            <a:endParaRPr lang="en-US" sz="2000" b="1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569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E3D3B-AE78-4A49-9D88-C29302B8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781"/>
            <a:ext cx="10515600" cy="86179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</a:rPr>
              <a:t>Inclusive PWG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4434DA8-8244-AE46-80E9-CD59D545E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283072"/>
            <a:ext cx="11907151" cy="494627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E3627-2959-2B4D-A37C-52329E1B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C724-66B5-4E4F-BE22-7B52AE9475FE}" type="slidenum">
              <a:rPr lang="en-US" sz="2000" b="1" smtClean="0">
                <a:latin typeface="Bookman Old Style" panose="02050604050505020204" pitchFamily="18" charset="0"/>
              </a:rPr>
              <a:t>4</a:t>
            </a:fld>
            <a:endParaRPr lang="en-US" sz="2000" b="1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9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26F8E-7925-324A-AB35-1FB7956DD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4" y="18255"/>
            <a:ext cx="10515600" cy="74555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</a:rPr>
              <a:t>Inclusive PWG</a:t>
            </a:r>
          </a:p>
        </p:txBody>
      </p:sp>
      <p:pic>
        <p:nvPicPr>
          <p:cNvPr id="5" name="Picture 4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91B1E0DC-79E2-6644-8A05-CCE32D63C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11" y="1106715"/>
            <a:ext cx="5645943" cy="2150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EB7068-25D6-1A4D-A5A2-B20109E6A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397" y="1076456"/>
            <a:ext cx="5257800" cy="3946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16F0CE-765D-F644-96BB-ECDA7140E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18" y="3600451"/>
            <a:ext cx="4483895" cy="29892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CCA12A-F38B-0F47-98A3-901AF8A76A81}"/>
              </a:ext>
            </a:extLst>
          </p:cNvPr>
          <p:cNvSpPr/>
          <p:nvPr/>
        </p:nvSpPr>
        <p:spPr>
          <a:xfrm>
            <a:off x="7126587" y="5596878"/>
            <a:ext cx="3331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latin typeface="Bookman Old Style" panose="02050604050505020204" pitchFamily="18" charset="0"/>
              </a:rPr>
              <a:t>300 million Pythia 6 events.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3CE077E-2726-334B-9BE1-7252E2E7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C724-66B5-4E4F-BE22-7B52AE9475FE}" type="slidenum">
              <a:rPr lang="en-US" sz="2000" b="1" smtClean="0">
                <a:latin typeface="Bookman Old Style" panose="02050604050505020204" pitchFamily="18" charset="0"/>
              </a:rPr>
              <a:t>5</a:t>
            </a:fld>
            <a:endParaRPr lang="en-US" sz="2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628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70846-792C-E249-91EB-678FFA94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29" y="0"/>
            <a:ext cx="10515600" cy="72289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</a:rPr>
              <a:t>SIDIS PWG</a:t>
            </a:r>
          </a:p>
        </p:txBody>
      </p:sp>
      <p:pic>
        <p:nvPicPr>
          <p:cNvPr id="1026" name="Picture 2" descr="AthenaSIDISKeymeasuremmentsMatrix.pdf">
            <a:extLst>
              <a:ext uri="{FF2B5EF4-FFF2-40B4-BE49-F238E27FC236}">
                <a16:creationId xmlns:a16="http://schemas.microsoft.com/office/drawing/2014/main" id="{2EE40E30-E3CD-9142-A0B1-229CC1869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71" y="692053"/>
            <a:ext cx="10718972" cy="60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74BAF-F6B5-2745-8585-701EEC69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C724-66B5-4E4F-BE22-7B52AE9475FE}" type="slidenum">
              <a:rPr lang="en-US" sz="2000" b="1" smtClean="0">
                <a:latin typeface="Bookman Old Style" panose="02050604050505020204" pitchFamily="18" charset="0"/>
              </a:rPr>
              <a:t>6</a:t>
            </a:fld>
            <a:endParaRPr lang="en-US" sz="2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61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6A1CB-3029-4A49-95F1-5C5E1E6E2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544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</a:rPr>
              <a:t>SIDIS PWG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B37F6-20E3-6A46-B8BD-4D6AA7A7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C724-66B5-4E4F-BE22-7B52AE9475FE}" type="slidenum">
              <a:rPr lang="en-US" sz="2000" b="1" smtClean="0">
                <a:latin typeface="Bookman Old Style" panose="02050604050505020204" pitchFamily="18" charset="0"/>
              </a:rPr>
              <a:t>7</a:t>
            </a:fld>
            <a:endParaRPr lang="en-US" sz="2000" b="1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CB7DA-3E47-4245-BC3E-FFEA26AFD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16" y="426190"/>
            <a:ext cx="4317895" cy="30202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1209BA-8CFD-D34C-889C-12A503D8E2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405"/>
          <a:stretch/>
        </p:blipFill>
        <p:spPr>
          <a:xfrm>
            <a:off x="5632216" y="615786"/>
            <a:ext cx="6299668" cy="283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C132D4-CAC7-FC43-BAE8-36D76CE2D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79" y="3597060"/>
            <a:ext cx="6299668" cy="28521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6DEC13-B0F0-A247-878A-4B660BEB9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3249" y="3496425"/>
            <a:ext cx="4137602" cy="322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11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5EEBC-0901-0842-8325-F83DD9BC7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546"/>
            <a:ext cx="10515600" cy="70643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</a:rPr>
              <a:t>Exclusive PWG</a:t>
            </a:r>
          </a:p>
        </p:txBody>
      </p:sp>
      <p:pic>
        <p:nvPicPr>
          <p:cNvPr id="2050" name="Picture 2" descr="ExclusivetaggingGoldenchannelmatrixJuly23.pdf">
            <a:extLst>
              <a:ext uri="{FF2B5EF4-FFF2-40B4-BE49-F238E27FC236}">
                <a16:creationId xmlns:a16="http://schemas.microsoft.com/office/drawing/2014/main" id="{E22F1998-2415-5744-B638-C881A1CC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4" y="609966"/>
            <a:ext cx="10941996" cy="61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D05AC-56A3-2B49-9B70-9505DBAE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C724-66B5-4E4F-BE22-7B52AE9475FE}" type="slidenum">
              <a:rPr lang="en-US" sz="2000" b="1" smtClean="0">
                <a:latin typeface="Bookman Old Style" panose="02050604050505020204" pitchFamily="18" charset="0"/>
              </a:rPr>
              <a:t>8</a:t>
            </a:fld>
            <a:endParaRPr lang="en-US" sz="2000" b="1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43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C5B4-8372-5C40-92FB-8A58ACAEC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442"/>
            <a:ext cx="10515600" cy="81838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</a:rPr>
              <a:t>Jets, HF, EW, BSM PWG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15F4BAC8-38B1-D247-9D4F-344B2BDED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940"/>
            <a:ext cx="12192000" cy="575827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00BA6-4079-534D-AB25-45FCFC73C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C724-66B5-4E4F-BE22-7B52AE9475FE}" type="slidenum">
              <a:rPr lang="en-US" sz="2000" b="1" smtClean="0">
                <a:latin typeface="Bookman Old Style" panose="02050604050505020204" pitchFamily="18" charset="0"/>
              </a:rPr>
              <a:t>9</a:t>
            </a:fld>
            <a:endParaRPr lang="en-US" sz="2000" b="1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979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801</Words>
  <Application>Microsoft Macintosh PowerPoint</Application>
  <PresentationFormat>Widescreen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Bookman Old Style</vt:lpstr>
      <vt:lpstr>Calibri</vt:lpstr>
      <vt:lpstr>Calibri Light</vt:lpstr>
      <vt:lpstr>Symbol</vt:lpstr>
      <vt:lpstr>Times New Roman</vt:lpstr>
      <vt:lpstr>Office Theme</vt:lpstr>
      <vt:lpstr>ATHENA – PWG Coordination Progress</vt:lpstr>
      <vt:lpstr>PWG </vt:lpstr>
      <vt:lpstr>Key Minimum Physics  </vt:lpstr>
      <vt:lpstr>Inclusive PWG</vt:lpstr>
      <vt:lpstr>Inclusive PWG</vt:lpstr>
      <vt:lpstr>SIDIS PWG</vt:lpstr>
      <vt:lpstr>SIDIS PWG</vt:lpstr>
      <vt:lpstr>Exclusive PWG</vt:lpstr>
      <vt:lpstr>Jets, HF, EW, BSM PWG</vt:lpstr>
      <vt:lpstr>ATHENA Software Page</vt:lpstr>
      <vt:lpstr>PowerPoint Presentation</vt:lpstr>
      <vt:lpstr>Performance Plots (Examples)</vt:lpstr>
      <vt:lpstr>Physics Plot (Example)</vt:lpstr>
      <vt:lpstr>Requests to WGs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ATHENA – PWG Progress</dc:title>
  <dc:creator>Bedangadas Mohanty</dc:creator>
  <cp:lastModifiedBy>Bedangadas Mohanty</cp:lastModifiedBy>
  <cp:revision>24</cp:revision>
  <dcterms:created xsi:type="dcterms:W3CDTF">2021-08-24T08:51:47Z</dcterms:created>
  <dcterms:modified xsi:type="dcterms:W3CDTF">2021-09-02T15:58:03Z</dcterms:modified>
</cp:coreProperties>
</file>