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Lst>
  <p:sldSz cx="9144000" cy="5143500" type="screen16x9"/>
  <p:notesSz cx="6985000" cy="92837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9/8/2021</a:t>
            </a:fld>
            <a:endParaRPr lang="en-US" altLang="en-US" dirty="0"/>
          </a:p>
        </p:txBody>
      </p:sp>
      <p:sp>
        <p:nvSpPr>
          <p:cNvPr id="4" name="Footer Placeholder 3"/>
          <p:cNvSpPr>
            <a:spLocks noGrp="1"/>
          </p:cNvSpPr>
          <p:nvPr>
            <p:ph type="ftr" sz="quarter" idx="2"/>
          </p:nvPr>
        </p:nvSpPr>
        <p:spPr>
          <a:xfrm>
            <a:off x="0" y="8818563"/>
            <a:ext cx="3027363" cy="463550"/>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56050" y="0"/>
            <a:ext cx="3027363" cy="463550"/>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9/8/2021</a:t>
            </a:fld>
            <a:endParaRPr lang="en-US" altLang="en-US" dirty="0"/>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98500" y="4410075"/>
            <a:ext cx="5588000" cy="4176713"/>
          </a:xfrm>
          <a:prstGeom prst="rect">
            <a:avLst/>
          </a:prstGeom>
        </p:spPr>
        <p:txBody>
          <a:bodyPr vert="horz" lIns="92958" tIns="46479" rIns="92958" bIns="464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18563"/>
            <a:ext cx="3027363" cy="463550"/>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56050" y="8818563"/>
            <a:ext cx="3027363" cy="463550"/>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September 9,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September 9, 2021</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009650"/>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from July 2021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September 9, 2021</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September 9, 2021</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p:txBody>
          <a:bodyPr/>
          <a:lstStyle/>
          <a:p>
            <a:r>
              <a:rPr lang="en-US" dirty="0"/>
              <a:t>MIE BCWR is $4.596M as of July 2021 (17% of $27M total)</a:t>
            </a:r>
          </a:p>
          <a:p>
            <a:pPr lvl="1"/>
            <a:r>
              <a:rPr lang="en-US" dirty="0"/>
              <a:t>19.8% of this BCWR consists of Baseline M&amp;S orders yet to be placed</a:t>
            </a:r>
          </a:p>
          <a:p>
            <a:pPr lvl="1"/>
            <a:r>
              <a:rPr lang="en-US" dirty="0"/>
              <a:t>This fraction, M&amp;S orders to be placed, decreased to 13.3% of BCWR in August</a:t>
            </a:r>
          </a:p>
          <a:p>
            <a:r>
              <a:rPr lang="en-US" dirty="0"/>
              <a:t>I&amp;F BCWR is $11.895M as of July 2021 (36% of $33.4M total)</a:t>
            </a:r>
          </a:p>
          <a:p>
            <a:pPr lvl="1"/>
            <a:r>
              <a:rPr lang="en-US" dirty="0"/>
              <a:t>Of this BCWR, some $4.797M is for M&amp;S (14% of $33.4M total)</a:t>
            </a:r>
          </a:p>
          <a:p>
            <a:pPr lvl="1"/>
            <a:r>
              <a:rPr lang="en-US" dirty="0"/>
              <a:t>25% of this latter amount consists of Baseline M&amp;S orders yet to be placed</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7" name="Picture 6">
            <a:extLst>
              <a:ext uri="{FF2B5EF4-FFF2-40B4-BE49-F238E27FC236}">
                <a16:creationId xmlns:a16="http://schemas.microsoft.com/office/drawing/2014/main" id="{58FEF566-D20D-440A-BB65-E4C3012D8848}"/>
              </a:ext>
            </a:extLst>
          </p:cNvPr>
          <p:cNvPicPr>
            <a:picLocks noChangeAspect="1"/>
          </p:cNvPicPr>
          <p:nvPr/>
        </p:nvPicPr>
        <p:blipFill>
          <a:blip r:embed="rId2"/>
          <a:stretch>
            <a:fillRect/>
          </a:stretch>
        </p:blipFill>
        <p:spPr>
          <a:xfrm>
            <a:off x="214320" y="900395"/>
            <a:ext cx="8543925" cy="3595216"/>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dirty="0"/>
              <a:t>sPHENIX PMG Meeting</a:t>
            </a:r>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7" name="Picture 6">
            <a:extLst>
              <a:ext uri="{FF2B5EF4-FFF2-40B4-BE49-F238E27FC236}">
                <a16:creationId xmlns:a16="http://schemas.microsoft.com/office/drawing/2014/main" id="{7CA5BA3D-4009-4E89-BDA6-FF7641622B1E}"/>
              </a:ext>
            </a:extLst>
          </p:cNvPr>
          <p:cNvPicPr>
            <a:picLocks noChangeAspect="1"/>
          </p:cNvPicPr>
          <p:nvPr/>
        </p:nvPicPr>
        <p:blipFill>
          <a:blip r:embed="rId2"/>
          <a:stretch>
            <a:fillRect/>
          </a:stretch>
        </p:blipFill>
        <p:spPr>
          <a:xfrm>
            <a:off x="280432" y="772480"/>
            <a:ext cx="8583136" cy="3841907"/>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12957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p:txBody>
          <a:bodyPr/>
          <a:lstStyle/>
          <a:p>
            <a:r>
              <a:rPr lang="en-US" dirty="0"/>
              <a:t>We have two known must-have additions in the MIE</a:t>
            </a:r>
          </a:p>
          <a:p>
            <a:pPr lvl="1"/>
            <a:r>
              <a:rPr lang="en-US" dirty="0"/>
              <a:t>JACK board needed as an ancillary board for the TPC FEE</a:t>
            </a:r>
          </a:p>
          <a:p>
            <a:pPr lvl="1"/>
            <a:r>
              <a:rPr lang="en-US" dirty="0"/>
              <a:t>Diffuse lasers for the TPC calibration and monitoring – more and more costly lasers are needed</a:t>
            </a:r>
          </a:p>
          <a:p>
            <a:r>
              <a:rPr lang="en-US" dirty="0"/>
              <a:t>We have presently no known additions for the I&amp;F</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two reviews held earlier this year, updated through July</a:t>
            </a:r>
          </a:p>
          <a:p>
            <a:pPr lvl="1"/>
            <a:r>
              <a:rPr lang="en-US" dirty="0"/>
              <a:t>MIE review in July (Risk Table was updated through May 2021)</a:t>
            </a:r>
          </a:p>
          <a:p>
            <a:pPr lvl="1"/>
            <a:r>
              <a:rPr lang="en-US" dirty="0"/>
              <a:t>I&amp;F review in April (Risk Table was updated through February 2021)</a:t>
            </a:r>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 to ordered status</a:t>
            </a:r>
          </a:p>
          <a:p>
            <a:r>
              <a:rPr lang="en-US" dirty="0"/>
              <a:t>For the MIE we have mostly M&amp;S elements, with the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a:t>
            </a:r>
            <a:r>
              <a:rPr lang="en-US" dirty="0" err="1"/>
              <a:t>procurement.s</a:t>
            </a:r>
            <a:r>
              <a:rPr lang="en-US" dirty="0"/>
              <a:t> using best price information – </a:t>
            </a:r>
            <a:r>
              <a:rPr lang="en-US" dirty="0" err="1"/>
              <a:t>c.f</a:t>
            </a:r>
            <a:r>
              <a:rPr lang="en-US" dirty="0"/>
              <a:t> diffuse lasers for MIE</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positive for labor, so again taking CPI=1.0 is conservative</a:t>
            </a:r>
          </a:p>
          <a:p>
            <a:pPr lvl="1"/>
            <a:r>
              <a:rPr lang="en-US" sz="1800" dirty="0"/>
              <a:t>The Infrastructure WBS 2.4 has CPI=0.60 which traces chiefly to overruns on concrete track reinforcement and beam-pipe refurbishment</a:t>
            </a:r>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September 9, 2021</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1708</TotalTime>
  <Words>947</Words>
  <Application>Microsoft Office PowerPoint</Application>
  <PresentationFormat>On-screen Show (16:9)</PresentationFormat>
  <Paragraphs>101</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 sPHENIX Estimate At Completion MIE and I&amp;F, from July 2021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19</cp:revision>
  <cp:lastPrinted>2015-10-28T19:08:40Z</cp:lastPrinted>
  <dcterms:created xsi:type="dcterms:W3CDTF">2015-10-24T00:32:43Z</dcterms:created>
  <dcterms:modified xsi:type="dcterms:W3CDTF">2021-09-09T02:55:12Z</dcterms:modified>
</cp:coreProperties>
</file>