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856" r:id="rId2"/>
    <p:sldId id="857" r:id="rId3"/>
    <p:sldId id="858" r:id="rId4"/>
    <p:sldId id="859" r:id="rId5"/>
    <p:sldId id="860" r:id="rId6"/>
    <p:sldId id="861" r:id="rId7"/>
  </p:sldIdLst>
  <p:sldSz cx="9144000" cy="5143500" type="screen16x9"/>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13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264"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396"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529"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5658" algn="l" defTabSz="914264" rtl="0" eaLnBrk="1" latinLnBrk="0" hangingPunct="1">
      <a:defRPr kern="1200">
        <a:solidFill>
          <a:schemeClr val="tx1"/>
        </a:solidFill>
        <a:latin typeface="Calibri" pitchFamily="34" charset="0"/>
        <a:ea typeface="MS PGothic" pitchFamily="34" charset="-128"/>
        <a:cs typeface="+mn-cs"/>
      </a:defRPr>
    </a:lvl6pPr>
    <a:lvl7pPr marL="2742788" algn="l" defTabSz="914264" rtl="0" eaLnBrk="1" latinLnBrk="0" hangingPunct="1">
      <a:defRPr kern="1200">
        <a:solidFill>
          <a:schemeClr val="tx1"/>
        </a:solidFill>
        <a:latin typeface="Calibri" pitchFamily="34" charset="0"/>
        <a:ea typeface="MS PGothic" pitchFamily="34" charset="-128"/>
        <a:cs typeface="+mn-cs"/>
      </a:defRPr>
    </a:lvl7pPr>
    <a:lvl8pPr marL="3199920" algn="l" defTabSz="914264" rtl="0" eaLnBrk="1" latinLnBrk="0" hangingPunct="1">
      <a:defRPr kern="1200">
        <a:solidFill>
          <a:schemeClr val="tx1"/>
        </a:solidFill>
        <a:latin typeface="Calibri" pitchFamily="34" charset="0"/>
        <a:ea typeface="MS PGothic" pitchFamily="34" charset="-128"/>
        <a:cs typeface="+mn-cs"/>
      </a:defRPr>
    </a:lvl8pPr>
    <a:lvl9pPr marL="3657052" algn="l" defTabSz="914264"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8001"/>
    <a:srgbClr val="0080FF"/>
    <a:srgbClr val="008000"/>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26" autoAdjust="0"/>
    <p:restoredTop sz="99805" autoAdjust="0"/>
  </p:normalViewPr>
  <p:slideViewPr>
    <p:cSldViewPr>
      <p:cViewPr>
        <p:scale>
          <a:sx n="103" d="100"/>
          <a:sy n="103" d="100"/>
        </p:scale>
        <p:origin x="-1416" y="-137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897609" y="0"/>
            <a:ext cx="2982641" cy="464184"/>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9/9/21</a:t>
            </a:fld>
            <a:endParaRPr lang="en-US" altLang="en-US" dirty="0"/>
          </a:p>
        </p:txBody>
      </p:sp>
      <p:sp>
        <p:nvSpPr>
          <p:cNvPr id="4" name="Footer Placeholder 3"/>
          <p:cNvSpPr>
            <a:spLocks noGrp="1"/>
          </p:cNvSpPr>
          <p:nvPr>
            <p:ph type="ftr" sz="quarter" idx="2"/>
          </p:nvPr>
        </p:nvSpPr>
        <p:spPr>
          <a:xfrm>
            <a:off x="0" y="8830627"/>
            <a:ext cx="2982641" cy="464184"/>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897609" y="8830627"/>
            <a:ext cx="2982641" cy="46418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97609" y="0"/>
            <a:ext cx="2982641" cy="464184"/>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9/9/21</a:t>
            </a:fld>
            <a:endParaRPr lang="en-US" altLang="en-US" dirty="0"/>
          </a:p>
        </p:txBody>
      </p:sp>
      <p:sp>
        <p:nvSpPr>
          <p:cNvPr id="4" name="Slide Image Placeholder 3"/>
          <p:cNvSpPr>
            <a:spLocks noGrp="1" noRot="1" noChangeAspect="1"/>
          </p:cNvSpPr>
          <p:nvPr>
            <p:ph type="sldImg" idx="2"/>
          </p:nvPr>
        </p:nvSpPr>
        <p:spPr>
          <a:xfrm>
            <a:off x="342900" y="698500"/>
            <a:ext cx="6196013" cy="3486150"/>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88182" y="4416108"/>
            <a:ext cx="5505450" cy="4182427"/>
          </a:xfrm>
          <a:prstGeom prst="rect">
            <a:avLst/>
          </a:prstGeom>
        </p:spPr>
        <p:txBody>
          <a:bodyPr vert="horz" lIns="92958" tIns="46479" rIns="92958" bIns="464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0627"/>
            <a:ext cx="2982641" cy="464184"/>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97609" y="8830627"/>
            <a:ext cx="2982641" cy="464184"/>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13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264"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396"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529"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5658" algn="l" defTabSz="914264" rtl="0" eaLnBrk="1" latinLnBrk="0" hangingPunct="1">
      <a:defRPr sz="1200" kern="1200">
        <a:solidFill>
          <a:schemeClr val="tx1"/>
        </a:solidFill>
        <a:latin typeface="+mn-lt"/>
        <a:ea typeface="+mn-ea"/>
        <a:cs typeface="+mn-cs"/>
      </a:defRPr>
    </a:lvl6pPr>
    <a:lvl7pPr marL="2742788" algn="l" defTabSz="914264" rtl="0" eaLnBrk="1" latinLnBrk="0" hangingPunct="1">
      <a:defRPr sz="1200" kern="1200">
        <a:solidFill>
          <a:schemeClr val="tx1"/>
        </a:solidFill>
        <a:latin typeface="+mn-lt"/>
        <a:ea typeface="+mn-ea"/>
        <a:cs typeface="+mn-cs"/>
      </a:defRPr>
    </a:lvl7pPr>
    <a:lvl8pPr marL="3199920" algn="l" defTabSz="914264" rtl="0" eaLnBrk="1" latinLnBrk="0" hangingPunct="1">
      <a:defRPr sz="1200" kern="1200">
        <a:solidFill>
          <a:schemeClr val="tx1"/>
        </a:solidFill>
        <a:latin typeface="+mn-lt"/>
        <a:ea typeface="+mn-ea"/>
        <a:cs typeface="+mn-cs"/>
      </a:defRPr>
    </a:lvl8pPr>
    <a:lvl9pPr marL="3657052" algn="l" defTabSz="914264"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6"/>
            <a:ext cx="8686800" cy="1102519"/>
          </a:xfrm>
          <a:solidFill>
            <a:srgbClr val="3399FF"/>
          </a:solidFill>
        </p:spPr>
        <p:txBody>
          <a:bodyPr/>
          <a:lstStyle>
            <a:lvl1pPr algn="ctr">
              <a:defRPr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130" indent="0" algn="ctr">
              <a:buNone/>
              <a:defRPr>
                <a:solidFill>
                  <a:schemeClr val="tx1">
                    <a:tint val="75000"/>
                  </a:schemeClr>
                </a:solidFill>
              </a:defRPr>
            </a:lvl2pPr>
            <a:lvl3pPr marL="914264" indent="0" algn="ctr">
              <a:buNone/>
              <a:defRPr>
                <a:solidFill>
                  <a:schemeClr val="tx1">
                    <a:tint val="75000"/>
                  </a:schemeClr>
                </a:solidFill>
              </a:defRPr>
            </a:lvl3pPr>
            <a:lvl4pPr marL="1371396" indent="0" algn="ctr">
              <a:buNone/>
              <a:defRPr>
                <a:solidFill>
                  <a:schemeClr val="tx1">
                    <a:tint val="75000"/>
                  </a:schemeClr>
                </a:solidFill>
              </a:defRPr>
            </a:lvl4pPr>
            <a:lvl5pPr marL="1828529" indent="0" algn="ctr">
              <a:buNone/>
              <a:defRPr>
                <a:solidFill>
                  <a:schemeClr val="tx1">
                    <a:tint val="75000"/>
                  </a:schemeClr>
                </a:solidFill>
              </a:defRPr>
            </a:lvl5pPr>
            <a:lvl6pPr marL="2285658" indent="0" algn="ctr">
              <a:buNone/>
              <a:defRPr>
                <a:solidFill>
                  <a:schemeClr val="tx1">
                    <a:tint val="75000"/>
                  </a:schemeClr>
                </a:solidFill>
              </a:defRPr>
            </a:lvl6pPr>
            <a:lvl7pPr marL="2742788" indent="0" algn="ctr">
              <a:buNone/>
              <a:defRPr>
                <a:solidFill>
                  <a:schemeClr val="tx1">
                    <a:tint val="75000"/>
                  </a:schemeClr>
                </a:solidFill>
              </a:defRPr>
            </a:lvl7pPr>
            <a:lvl8pPr marL="3199920" indent="0" algn="ctr">
              <a:buNone/>
              <a:defRPr>
                <a:solidFill>
                  <a:schemeClr val="tx1">
                    <a:tint val="75000"/>
                  </a:schemeClr>
                </a:solidFill>
              </a:defRPr>
            </a:lvl8pPr>
            <a:lvl9pPr marL="3657052"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85"/>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130" indent="0">
              <a:buNone/>
              <a:defRPr sz="1800">
                <a:solidFill>
                  <a:schemeClr val="tx1">
                    <a:tint val="75000"/>
                  </a:schemeClr>
                </a:solidFill>
              </a:defRPr>
            </a:lvl2pPr>
            <a:lvl3pPr marL="914264" indent="0">
              <a:buNone/>
              <a:defRPr sz="1600">
                <a:solidFill>
                  <a:schemeClr val="tx1">
                    <a:tint val="75000"/>
                  </a:schemeClr>
                </a:solidFill>
              </a:defRPr>
            </a:lvl3pPr>
            <a:lvl4pPr marL="1371396" indent="0">
              <a:buNone/>
              <a:defRPr sz="1400">
                <a:solidFill>
                  <a:schemeClr val="tx1">
                    <a:tint val="75000"/>
                  </a:schemeClr>
                </a:solidFill>
              </a:defRPr>
            </a:lvl4pPr>
            <a:lvl5pPr marL="1828529" indent="0">
              <a:buNone/>
              <a:defRPr sz="1400">
                <a:solidFill>
                  <a:schemeClr val="tx1">
                    <a:tint val="75000"/>
                  </a:schemeClr>
                </a:solidFill>
              </a:defRPr>
            </a:lvl5pPr>
            <a:lvl6pPr marL="2285658" indent="0">
              <a:buNone/>
              <a:defRPr sz="1400">
                <a:solidFill>
                  <a:schemeClr val="tx1">
                    <a:tint val="75000"/>
                  </a:schemeClr>
                </a:solidFill>
              </a:defRPr>
            </a:lvl6pPr>
            <a:lvl7pPr marL="2742788" indent="0">
              <a:buNone/>
              <a:defRPr sz="1400">
                <a:solidFill>
                  <a:schemeClr val="tx1">
                    <a:tint val="75000"/>
                  </a:schemeClr>
                </a:solidFill>
              </a:defRPr>
            </a:lvl7pPr>
            <a:lvl8pPr marL="3199920" indent="0">
              <a:buNone/>
              <a:defRPr sz="1400">
                <a:solidFill>
                  <a:schemeClr val="tx1">
                    <a:tint val="75000"/>
                  </a:schemeClr>
                </a:solidFill>
              </a:defRPr>
            </a:lvl8pPr>
            <a:lvl9pPr marL="3657052"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30" indent="0">
              <a:buNone/>
              <a:defRPr sz="2000" b="1"/>
            </a:lvl2pPr>
            <a:lvl3pPr marL="914264" indent="0">
              <a:buNone/>
              <a:defRPr sz="1800" b="1"/>
            </a:lvl3pPr>
            <a:lvl4pPr marL="1371396" indent="0">
              <a:buNone/>
              <a:defRPr sz="1600" b="1"/>
            </a:lvl4pPr>
            <a:lvl5pPr marL="1828529" indent="0">
              <a:buNone/>
              <a:defRPr sz="1600" b="1"/>
            </a:lvl5pPr>
            <a:lvl6pPr marL="2285658" indent="0">
              <a:buNone/>
              <a:defRPr sz="1600" b="1"/>
            </a:lvl6pPr>
            <a:lvl7pPr marL="2742788" indent="0">
              <a:buNone/>
              <a:defRPr sz="1600" b="1"/>
            </a:lvl7pPr>
            <a:lvl8pPr marL="3199920" indent="0">
              <a:buNone/>
              <a:defRPr sz="1600" b="1"/>
            </a:lvl8pPr>
            <a:lvl9pPr marL="365705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130" indent="0">
              <a:buNone/>
              <a:defRPr sz="2000" b="1"/>
            </a:lvl2pPr>
            <a:lvl3pPr marL="914264" indent="0">
              <a:buNone/>
              <a:defRPr sz="1800" b="1"/>
            </a:lvl3pPr>
            <a:lvl4pPr marL="1371396" indent="0">
              <a:buNone/>
              <a:defRPr sz="1600" b="1"/>
            </a:lvl4pPr>
            <a:lvl5pPr marL="1828529" indent="0">
              <a:buNone/>
              <a:defRPr sz="1600" b="1"/>
            </a:lvl5pPr>
            <a:lvl6pPr marL="2285658" indent="0">
              <a:buNone/>
              <a:defRPr sz="1600" b="1"/>
            </a:lvl6pPr>
            <a:lvl7pPr marL="2742788" indent="0">
              <a:buNone/>
              <a:defRPr sz="1600" b="1"/>
            </a:lvl7pPr>
            <a:lvl8pPr marL="3199920" indent="0">
              <a:buNone/>
              <a:defRPr sz="1600" b="1"/>
            </a:lvl8pPr>
            <a:lvl9pPr marL="365705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smtClean="0"/>
              <a:t>PMG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8"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93"/>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8" y="1076334"/>
            <a:ext cx="3008313" cy="3518297"/>
          </a:xfrm>
        </p:spPr>
        <p:txBody>
          <a:bodyPr/>
          <a:lstStyle>
            <a:lvl1pPr marL="0" indent="0">
              <a:buNone/>
              <a:defRPr sz="1400"/>
            </a:lvl1pPr>
            <a:lvl2pPr marL="457130" indent="0">
              <a:buNone/>
              <a:defRPr sz="1200"/>
            </a:lvl2pPr>
            <a:lvl3pPr marL="914264" indent="0">
              <a:buNone/>
              <a:defRPr sz="1000"/>
            </a:lvl3pPr>
            <a:lvl4pPr marL="1371396" indent="0">
              <a:buNone/>
              <a:defRPr sz="900"/>
            </a:lvl4pPr>
            <a:lvl5pPr marL="1828529" indent="0">
              <a:buNone/>
              <a:defRPr sz="900"/>
            </a:lvl5pPr>
            <a:lvl6pPr marL="2285658" indent="0">
              <a:buNone/>
              <a:defRPr sz="900"/>
            </a:lvl6pPr>
            <a:lvl7pPr marL="2742788" indent="0">
              <a:buNone/>
              <a:defRPr sz="900"/>
            </a:lvl7pPr>
            <a:lvl8pPr marL="3199920" indent="0">
              <a:buNone/>
              <a:defRPr sz="900"/>
            </a:lvl8pPr>
            <a:lvl9pPr marL="3657052"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130" indent="0">
              <a:buNone/>
              <a:defRPr sz="2800"/>
            </a:lvl2pPr>
            <a:lvl3pPr marL="914264" indent="0">
              <a:buNone/>
              <a:defRPr sz="2400"/>
            </a:lvl3pPr>
            <a:lvl4pPr marL="1371396" indent="0">
              <a:buNone/>
              <a:defRPr sz="2000"/>
            </a:lvl4pPr>
            <a:lvl5pPr marL="1828529" indent="0">
              <a:buNone/>
              <a:defRPr sz="2000"/>
            </a:lvl5pPr>
            <a:lvl6pPr marL="2285658" indent="0">
              <a:buNone/>
              <a:defRPr sz="2000"/>
            </a:lvl6pPr>
            <a:lvl7pPr marL="2742788" indent="0">
              <a:buNone/>
              <a:defRPr sz="2000"/>
            </a:lvl7pPr>
            <a:lvl8pPr marL="3199920" indent="0">
              <a:buNone/>
              <a:defRPr sz="2000"/>
            </a:lvl8pPr>
            <a:lvl9pPr marL="3657052" indent="0">
              <a:buNone/>
              <a:defRPr sz="2000"/>
            </a:lvl9pPr>
          </a:lstStyle>
          <a:p>
            <a:pPr lvl="0"/>
            <a:endParaRPr lang="en-US" noProof="0" dirty="0"/>
          </a:p>
        </p:txBody>
      </p:sp>
      <p:sp>
        <p:nvSpPr>
          <p:cNvPr id="4" name="Text Placeholder 3"/>
          <p:cNvSpPr>
            <a:spLocks noGrp="1"/>
          </p:cNvSpPr>
          <p:nvPr>
            <p:ph type="body" sz="half" idx="2"/>
          </p:nvPr>
        </p:nvSpPr>
        <p:spPr>
          <a:xfrm>
            <a:off x="1828800" y="4229108"/>
            <a:ext cx="5486400" cy="603647"/>
          </a:xfrm>
        </p:spPr>
        <p:txBody>
          <a:bodyPr/>
          <a:lstStyle>
            <a:lvl1pPr marL="0" indent="0">
              <a:buNone/>
              <a:defRPr sz="1400"/>
            </a:lvl1pPr>
            <a:lvl2pPr marL="457130" indent="0">
              <a:buNone/>
              <a:defRPr sz="1200"/>
            </a:lvl2pPr>
            <a:lvl3pPr marL="914264" indent="0">
              <a:buNone/>
              <a:defRPr sz="1000"/>
            </a:lvl3pPr>
            <a:lvl4pPr marL="1371396" indent="0">
              <a:buNone/>
              <a:defRPr sz="900"/>
            </a:lvl4pPr>
            <a:lvl5pPr marL="1828529" indent="0">
              <a:buNone/>
              <a:defRPr sz="900"/>
            </a:lvl5pPr>
            <a:lvl6pPr marL="2285658" indent="0">
              <a:buNone/>
              <a:defRPr sz="900"/>
            </a:lvl6pPr>
            <a:lvl7pPr marL="2742788" indent="0">
              <a:buNone/>
              <a:defRPr sz="900"/>
            </a:lvl7pPr>
            <a:lvl8pPr marL="3199920" indent="0">
              <a:buNone/>
              <a:defRPr sz="900"/>
            </a:lvl8pPr>
            <a:lvl9pPr marL="3657052"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9/9/2021</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11"/>
            <a:ext cx="8229600" cy="54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7" tIns="45714" rIns="91427" bIns="45714"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200154"/>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7" tIns="45714" rIns="91427"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27" tIns="45714" rIns="91427" bIns="45714"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smtClean="0"/>
              <a:t>9/9/2021</a:t>
            </a:r>
            <a:endParaRPr lang="en-US" altLang="en-US" dirty="0"/>
          </a:p>
        </p:txBody>
      </p:sp>
      <p:sp>
        <p:nvSpPr>
          <p:cNvPr id="5" name="Footer Placeholder 4"/>
          <p:cNvSpPr>
            <a:spLocks noGrp="1"/>
          </p:cNvSpPr>
          <p:nvPr>
            <p:ph type="ftr" sz="quarter" idx="3"/>
          </p:nvPr>
        </p:nvSpPr>
        <p:spPr>
          <a:xfrm>
            <a:off x="3171031" y="4914906"/>
            <a:ext cx="2895600" cy="207169"/>
          </a:xfrm>
          <a:prstGeom prst="rect">
            <a:avLst/>
          </a:prstGeom>
        </p:spPr>
        <p:txBody>
          <a:bodyPr vert="horz" lIns="91427" tIns="45714" rIns="91427" bIns="45714"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smtClean="0"/>
              <a:t>PMG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27" tIns="45714" rIns="91427" bIns="45714"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p:nvCxnSpPr>
        <p:spPr bwMode="auto">
          <a:xfrm>
            <a:off x="301635"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9" name="Picture 2" descr="https://www.sphenix.bnl.gov/web/system/files/u7/sphenix-logo-white-bg.png">
            <a:extLst>
              <a:ext uri="{FF2B5EF4-FFF2-40B4-BE49-F238E27FC236}">
                <a16:creationId xmlns="" xmlns:a16="http://schemas.microsoft.com/office/drawing/2014/main" id="{E21E0E1C-C51F-4944-BAEC-913171417A8F}"/>
              </a:ext>
            </a:extLst>
          </p:cNvPr>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7620000" y="1"/>
            <a:ext cx="1454584" cy="5715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130" algn="ctr" rtl="0" fontAlgn="base">
        <a:spcBef>
          <a:spcPct val="0"/>
        </a:spcBef>
        <a:spcAft>
          <a:spcPct val="0"/>
        </a:spcAft>
        <a:defRPr sz="4400">
          <a:solidFill>
            <a:schemeClr val="tx1"/>
          </a:solidFill>
          <a:latin typeface="Calibri" charset="0"/>
          <a:ea typeface="ＭＳ Ｐゴシック" charset="0"/>
        </a:defRPr>
      </a:lvl6pPr>
      <a:lvl7pPr marL="914264" algn="ctr" rtl="0" fontAlgn="base">
        <a:spcBef>
          <a:spcPct val="0"/>
        </a:spcBef>
        <a:spcAft>
          <a:spcPct val="0"/>
        </a:spcAft>
        <a:defRPr sz="4400">
          <a:solidFill>
            <a:schemeClr val="tx1"/>
          </a:solidFill>
          <a:latin typeface="Calibri" charset="0"/>
          <a:ea typeface="ＭＳ Ｐゴシック" charset="0"/>
        </a:defRPr>
      </a:lvl7pPr>
      <a:lvl8pPr marL="1371396" algn="ctr" rtl="0" fontAlgn="base">
        <a:spcBef>
          <a:spcPct val="0"/>
        </a:spcBef>
        <a:spcAft>
          <a:spcPct val="0"/>
        </a:spcAft>
        <a:defRPr sz="4400">
          <a:solidFill>
            <a:schemeClr val="tx1"/>
          </a:solidFill>
          <a:latin typeface="Calibri" charset="0"/>
          <a:ea typeface="ＭＳ Ｐゴシック" charset="0"/>
        </a:defRPr>
      </a:lvl8pPr>
      <a:lvl9pPr marL="1828529" algn="ctr" rtl="0" fontAlgn="base">
        <a:spcBef>
          <a:spcPct val="0"/>
        </a:spcBef>
        <a:spcAft>
          <a:spcPct val="0"/>
        </a:spcAft>
        <a:defRPr sz="4400">
          <a:solidFill>
            <a:schemeClr val="tx1"/>
          </a:solidFill>
          <a:latin typeface="Calibri" charset="0"/>
          <a:ea typeface="ＭＳ Ｐゴシック" charset="0"/>
        </a:defRPr>
      </a:lvl9pPr>
    </p:titleStyle>
    <p:bodyStyle>
      <a:lvl1pPr marL="342848" indent="-342848"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841" indent="-285708"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2830" indent="-228566"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599960" indent="-228566"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093" indent="-228566"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222" indent="-228566" algn="l" defTabSz="91426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355" indent="-228566" algn="l" defTabSz="91426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487" indent="-228566" algn="l" defTabSz="91426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618" indent="-228566" algn="l" defTabSz="914264"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64" rtl="0" eaLnBrk="1" latinLnBrk="0" hangingPunct="1">
        <a:defRPr sz="1800" kern="1200">
          <a:solidFill>
            <a:schemeClr val="tx1"/>
          </a:solidFill>
          <a:latin typeface="+mn-lt"/>
          <a:ea typeface="+mn-ea"/>
          <a:cs typeface="+mn-cs"/>
        </a:defRPr>
      </a:lvl1pPr>
      <a:lvl2pPr marL="457130" algn="l" defTabSz="914264" rtl="0" eaLnBrk="1" latinLnBrk="0" hangingPunct="1">
        <a:defRPr sz="1800" kern="1200">
          <a:solidFill>
            <a:schemeClr val="tx1"/>
          </a:solidFill>
          <a:latin typeface="+mn-lt"/>
          <a:ea typeface="+mn-ea"/>
          <a:cs typeface="+mn-cs"/>
        </a:defRPr>
      </a:lvl2pPr>
      <a:lvl3pPr marL="914264" algn="l" defTabSz="914264" rtl="0" eaLnBrk="1" latinLnBrk="0" hangingPunct="1">
        <a:defRPr sz="1800" kern="1200">
          <a:solidFill>
            <a:schemeClr val="tx1"/>
          </a:solidFill>
          <a:latin typeface="+mn-lt"/>
          <a:ea typeface="+mn-ea"/>
          <a:cs typeface="+mn-cs"/>
        </a:defRPr>
      </a:lvl3pPr>
      <a:lvl4pPr marL="1371396" algn="l" defTabSz="914264" rtl="0" eaLnBrk="1" latinLnBrk="0" hangingPunct="1">
        <a:defRPr sz="1800" kern="1200">
          <a:solidFill>
            <a:schemeClr val="tx1"/>
          </a:solidFill>
          <a:latin typeface="+mn-lt"/>
          <a:ea typeface="+mn-ea"/>
          <a:cs typeface="+mn-cs"/>
        </a:defRPr>
      </a:lvl4pPr>
      <a:lvl5pPr marL="1828529" algn="l" defTabSz="914264" rtl="0" eaLnBrk="1" latinLnBrk="0" hangingPunct="1">
        <a:defRPr sz="1800" kern="1200">
          <a:solidFill>
            <a:schemeClr val="tx1"/>
          </a:solidFill>
          <a:latin typeface="+mn-lt"/>
          <a:ea typeface="+mn-ea"/>
          <a:cs typeface="+mn-cs"/>
        </a:defRPr>
      </a:lvl5pPr>
      <a:lvl6pPr marL="2285658" algn="l" defTabSz="914264" rtl="0" eaLnBrk="1" latinLnBrk="0" hangingPunct="1">
        <a:defRPr sz="1800" kern="1200">
          <a:solidFill>
            <a:schemeClr val="tx1"/>
          </a:solidFill>
          <a:latin typeface="+mn-lt"/>
          <a:ea typeface="+mn-ea"/>
          <a:cs typeface="+mn-cs"/>
        </a:defRPr>
      </a:lvl6pPr>
      <a:lvl7pPr marL="2742788" algn="l" defTabSz="914264" rtl="0" eaLnBrk="1" latinLnBrk="0" hangingPunct="1">
        <a:defRPr sz="1800" kern="1200">
          <a:solidFill>
            <a:schemeClr val="tx1"/>
          </a:solidFill>
          <a:latin typeface="+mn-lt"/>
          <a:ea typeface="+mn-ea"/>
          <a:cs typeface="+mn-cs"/>
        </a:defRPr>
      </a:lvl7pPr>
      <a:lvl8pPr marL="3199920" algn="l" defTabSz="914264" rtl="0" eaLnBrk="1" latinLnBrk="0" hangingPunct="1">
        <a:defRPr sz="1800" kern="1200">
          <a:solidFill>
            <a:schemeClr val="tx1"/>
          </a:solidFill>
          <a:latin typeface="+mn-lt"/>
          <a:ea typeface="+mn-ea"/>
          <a:cs typeface="+mn-cs"/>
        </a:defRPr>
      </a:lvl8pPr>
      <a:lvl9pPr marL="3657052" algn="l" defTabSz="9142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MVTX Estimate at Completion</a:t>
            </a:r>
            <a:endParaRPr lang="en-US" dirty="0"/>
          </a:p>
        </p:txBody>
      </p:sp>
      <p:sp>
        <p:nvSpPr>
          <p:cNvPr id="8" name="Content Placeholder 7"/>
          <p:cNvSpPr>
            <a:spLocks noGrp="1"/>
          </p:cNvSpPr>
          <p:nvPr>
            <p:ph idx="1"/>
          </p:nvPr>
        </p:nvSpPr>
        <p:spPr>
          <a:xfrm>
            <a:off x="228600" y="742950"/>
            <a:ext cx="8458200" cy="838200"/>
          </a:xfrm>
        </p:spPr>
        <p:txBody>
          <a:bodyPr/>
          <a:lstStyle/>
          <a:p>
            <a:pPr marL="0" indent="0">
              <a:buNone/>
            </a:pPr>
            <a:r>
              <a:rPr lang="en-US" sz="1600" dirty="0" smtClean="0"/>
              <a:t>The MVTX is a $4.8M BNL capital project. The project is not tracked with earned value due its small size, though we receive monthly technical reports from the MVTX group and regular financial reports from BNL. It is within budget and on schedule to be installed in sPHENIX in the Fall of 2022. </a:t>
            </a:r>
            <a:endParaRPr lang="en-US" sz="1600" dirty="0"/>
          </a:p>
        </p:txBody>
      </p:sp>
      <p:sp>
        <p:nvSpPr>
          <p:cNvPr id="4" name="Date Placeholder 3"/>
          <p:cNvSpPr>
            <a:spLocks noGrp="1"/>
          </p:cNvSpPr>
          <p:nvPr>
            <p:ph type="dt" sz="half" idx="10"/>
          </p:nvPr>
        </p:nvSpPr>
        <p:spPr/>
        <p:txBody>
          <a:body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a:t>
            </a:fld>
            <a:endParaRPr lang="en-US" altLang="en-US" dirty="0"/>
          </a:p>
        </p:txBody>
      </p:sp>
      <p:pic>
        <p:nvPicPr>
          <p:cNvPr id="9" name="Picture 8" descr="MVTX_budgetprofil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999" y="1733550"/>
            <a:ext cx="7640929" cy="3124200"/>
          </a:xfrm>
          <a:prstGeom prst="rect">
            <a:avLst/>
          </a:prstGeom>
        </p:spPr>
      </p:pic>
    </p:spTree>
    <p:extLst>
      <p:ext uri="{BB962C8B-B14F-4D97-AF65-F5344CB8AC3E}">
        <p14:creationId xmlns:p14="http://schemas.microsoft.com/office/powerpoint/2010/main" val="137995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11"/>
            <a:ext cx="8686800" cy="546497"/>
          </a:xfrm>
        </p:spPr>
        <p:txBody>
          <a:bodyPr/>
          <a:lstStyle/>
          <a:p>
            <a:r>
              <a:rPr lang="en-US" sz="3200" dirty="0" smtClean="0"/>
              <a:t>MVTX Remaining Funds and Cost to Go</a:t>
            </a:r>
            <a:endParaRPr lang="en-US" sz="3200" dirty="0"/>
          </a:p>
        </p:txBody>
      </p:sp>
      <p:sp>
        <p:nvSpPr>
          <p:cNvPr id="3" name="Content Placeholder 2"/>
          <p:cNvSpPr>
            <a:spLocks noGrp="1"/>
          </p:cNvSpPr>
          <p:nvPr>
            <p:ph idx="1"/>
          </p:nvPr>
        </p:nvSpPr>
        <p:spPr>
          <a:xfrm>
            <a:off x="152400" y="742950"/>
            <a:ext cx="8991600" cy="1641876"/>
          </a:xfrm>
        </p:spPr>
        <p:txBody>
          <a:bodyPr/>
          <a:lstStyle/>
          <a:p>
            <a:pPr marL="0" indent="0">
              <a:buNone/>
            </a:pPr>
            <a:r>
              <a:rPr lang="en-US" dirty="0" smtClean="0"/>
              <a:t>Spendable balance at BNL $830.6k.</a:t>
            </a:r>
          </a:p>
          <a:p>
            <a:pPr marL="0" indent="0">
              <a:buNone/>
            </a:pPr>
            <a:r>
              <a:rPr lang="en-US" dirty="0" smtClean="0"/>
              <a:t>Remaining Costs $300k to cover final testing, assembly, installation support and management.</a:t>
            </a:r>
          </a:p>
          <a:p>
            <a:pPr marL="0" indent="0">
              <a:buNone/>
            </a:pPr>
            <a:r>
              <a:rPr lang="en-US" dirty="0" smtClean="0"/>
              <a:t>Finances are tracking to  ~$500k in contingency remaining at the end of the project</a:t>
            </a: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pic>
        <p:nvPicPr>
          <p:cNvPr id="7" name="Picture 6" descr="Screen Shot 2021-09-09 at 12.56.39 A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2876550"/>
            <a:ext cx="9144000" cy="1905000"/>
          </a:xfrm>
          <a:prstGeom prst="rect">
            <a:avLst/>
          </a:prstGeom>
        </p:spPr>
      </p:pic>
      <p:sp>
        <p:nvSpPr>
          <p:cNvPr id="8" name="Oval 7"/>
          <p:cNvSpPr/>
          <p:nvPr/>
        </p:nvSpPr>
        <p:spPr>
          <a:xfrm>
            <a:off x="8458200" y="4476750"/>
            <a:ext cx="685800" cy="304800"/>
          </a:xfrm>
          <a:prstGeom prst="ellipse">
            <a:avLst/>
          </a:prstGeom>
          <a:noFill/>
          <a:ln w="38100" cmpd="sng">
            <a:solidFill>
              <a:srgbClr val="008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9351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ATRO Cat C Labor in FY22</a:t>
            </a:r>
            <a:endParaRPr lang="en-US" dirty="0"/>
          </a:p>
        </p:txBody>
      </p:sp>
      <p:sp>
        <p:nvSpPr>
          <p:cNvPr id="4" name="Date Placeholder 3"/>
          <p:cNvSpPr>
            <a:spLocks noGrp="1"/>
          </p:cNvSpPr>
          <p:nvPr>
            <p:ph type="dt" sz="half" idx="10"/>
          </p:nvPr>
        </p:nvSpPr>
        <p:spPr/>
        <p:txBody>
          <a:body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pic>
        <p:nvPicPr>
          <p:cNvPr id="8" name="Picture 7" descr="Screen Shot 2021-09-09 at 1.23.4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666750"/>
            <a:ext cx="8534400" cy="2848410"/>
          </a:xfrm>
          <a:prstGeom prst="rect">
            <a:avLst/>
          </a:prstGeom>
        </p:spPr>
      </p:pic>
      <p:sp>
        <p:nvSpPr>
          <p:cNvPr id="9" name="TextBox 8"/>
          <p:cNvSpPr txBox="1"/>
          <p:nvPr/>
        </p:nvSpPr>
        <p:spPr>
          <a:xfrm>
            <a:off x="101140" y="3638550"/>
            <a:ext cx="9042860" cy="1200328"/>
          </a:xfrm>
          <a:prstGeom prst="rect">
            <a:avLst/>
          </a:prstGeom>
          <a:solidFill>
            <a:srgbClr val="0080FF"/>
          </a:solidFill>
        </p:spPr>
        <p:txBody>
          <a:bodyPr wrap="none" rtlCol="0">
            <a:spAutoFit/>
          </a:bodyPr>
          <a:lstStyle/>
          <a:p>
            <a:r>
              <a:rPr lang="en-US" sz="2400" dirty="0" smtClean="0">
                <a:solidFill>
                  <a:srgbClr val="FFFFFF"/>
                </a:solidFill>
              </a:rPr>
              <a:t>Very similar Cat A, B and C labor from IO in FY21 and FY22.</a:t>
            </a:r>
          </a:p>
          <a:p>
            <a:r>
              <a:rPr lang="en-US" sz="2400" dirty="0" smtClean="0">
                <a:solidFill>
                  <a:srgbClr val="FFFFFF"/>
                </a:solidFill>
              </a:rPr>
              <a:t>Direct labor total will be ~$410k for ATRO Cat C labor in FY21</a:t>
            </a:r>
          </a:p>
          <a:p>
            <a:r>
              <a:rPr lang="en-US" sz="2400" dirty="0" smtClean="0">
                <a:solidFill>
                  <a:srgbClr val="FFFFFF"/>
                </a:solidFill>
              </a:rPr>
              <a:t>In addition we expect 1 sPHENIX person to move from PO to IO in FY22 </a:t>
            </a:r>
            <a:endParaRPr lang="en-US" sz="2400" dirty="0">
              <a:solidFill>
                <a:srgbClr val="FFFFFF"/>
              </a:solidFill>
            </a:endParaRPr>
          </a:p>
        </p:txBody>
      </p:sp>
    </p:spTree>
    <p:extLst>
      <p:ext uri="{BB962C8B-B14F-4D97-AF65-F5344CB8AC3E}">
        <p14:creationId xmlns:p14="http://schemas.microsoft.com/office/powerpoint/2010/main" val="331813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Back Up</a:t>
            </a:r>
            <a:endParaRPr lang="en-US" dirty="0"/>
          </a:p>
        </p:txBody>
      </p:sp>
      <p:sp>
        <p:nvSpPr>
          <p:cNvPr id="4" name="Date Placeholder 3"/>
          <p:cNvSpPr>
            <a:spLocks noGrp="1"/>
          </p:cNvSpPr>
          <p:nvPr>
            <p:ph type="dt" sz="half" idx="10"/>
          </p:nvPr>
        </p:nvSpPr>
        <p:spPr/>
        <p:txBody>
          <a:body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25930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Remaining </a:t>
            </a:r>
            <a:r>
              <a:rPr lang="en-US" dirty="0" smtClean="0"/>
              <a:t>I&amp;F Orders</a:t>
            </a:r>
            <a:endParaRPr lang="en-US" dirty="0"/>
          </a:p>
        </p:txBody>
      </p:sp>
      <p:sp>
        <p:nvSpPr>
          <p:cNvPr id="3" name="Content Placeholder 2"/>
          <p:cNvSpPr>
            <a:spLocks noGrp="1"/>
          </p:cNvSpPr>
          <p:nvPr>
            <p:ph idx="1"/>
          </p:nvPr>
        </p:nvSpPr>
        <p:spPr>
          <a:xfrm>
            <a:off x="152400" y="514350"/>
            <a:ext cx="8839200" cy="4267200"/>
          </a:xfrm>
        </p:spPr>
        <p:txBody>
          <a:bodyPr/>
          <a:lstStyle/>
          <a:p>
            <a:pPr marL="0" indent="0">
              <a:buNone/>
            </a:pPr>
            <a:r>
              <a:rPr lang="en-US" sz="1600" b="1" dirty="0" smtClean="0">
                <a:solidFill>
                  <a:srgbClr val="0080FF"/>
                </a:solidFill>
              </a:rPr>
              <a:t> </a:t>
            </a:r>
            <a:r>
              <a:rPr lang="en-US" sz="2000" b="1" dirty="0" smtClean="0">
                <a:solidFill>
                  <a:srgbClr val="0080FF"/>
                </a:solidFill>
              </a:rPr>
              <a:t>1008 I&amp;F</a:t>
            </a:r>
          </a:p>
          <a:p>
            <a:r>
              <a:rPr lang="en-US" sz="1800" b="1" dirty="0" smtClean="0">
                <a:solidFill>
                  <a:srgbClr val="000000"/>
                </a:solidFill>
              </a:rPr>
              <a:t>IHCal installation stanchions </a:t>
            </a:r>
            <a:r>
              <a:rPr lang="en-US" sz="1800" dirty="0" smtClean="0">
                <a:solidFill>
                  <a:srgbClr val="0F80FF"/>
                </a:solidFill>
              </a:rPr>
              <a:t>(Final component of IHCal assembly/installation fixtures)</a:t>
            </a:r>
          </a:p>
          <a:p>
            <a:r>
              <a:rPr lang="en-US" sz="1800" b="1" dirty="0" smtClean="0"/>
              <a:t>TPC installation fixtures and bracketry</a:t>
            </a:r>
          </a:p>
          <a:p>
            <a:r>
              <a:rPr lang="en-US" sz="1800" b="1" dirty="0" smtClean="0"/>
              <a:t>Supports for Beam </a:t>
            </a:r>
            <a:r>
              <a:rPr lang="en-US" sz="1800" b="1" dirty="0" smtClean="0"/>
              <a:t>pipe + MBD + sEPD </a:t>
            </a:r>
            <a:r>
              <a:rPr lang="en-US" sz="1800" b="1" dirty="0" smtClean="0"/>
              <a:t> </a:t>
            </a:r>
            <a:endParaRPr lang="en-US" sz="1800" b="1" dirty="0" smtClean="0"/>
          </a:p>
          <a:p>
            <a:r>
              <a:rPr lang="en-US" sz="1800" b="1" dirty="0" smtClean="0"/>
              <a:t>Magnet Mapping</a:t>
            </a:r>
          </a:p>
          <a:p>
            <a:r>
              <a:rPr lang="en-US" sz="1800" b="1" dirty="0" smtClean="0"/>
              <a:t>Fiber Optics trunk cables</a:t>
            </a:r>
          </a:p>
          <a:p>
            <a:r>
              <a:rPr lang="en-US" sz="1800" b="1" dirty="0" smtClean="0"/>
              <a:t>HVAC Improvements </a:t>
            </a:r>
            <a:r>
              <a:rPr lang="en-US" sz="1800" dirty="0" smtClean="0">
                <a:solidFill>
                  <a:srgbClr val="0080FF"/>
                </a:solidFill>
              </a:rPr>
              <a:t>(partially submitted)</a:t>
            </a:r>
          </a:p>
          <a:p>
            <a:r>
              <a:rPr lang="en-US" sz="1800" b="1" dirty="0" smtClean="0"/>
              <a:t>MVTX+INTT brackets and installation fixtures</a:t>
            </a:r>
          </a:p>
          <a:p>
            <a:r>
              <a:rPr lang="en-US" sz="1800" b="1" dirty="0" smtClean="0"/>
              <a:t>Seismic restraints</a:t>
            </a:r>
          </a:p>
          <a:p>
            <a:r>
              <a:rPr lang="en-US" sz="1800" b="1" dirty="0" smtClean="0"/>
              <a:t>Tray, pipe, hangers </a:t>
            </a:r>
            <a:r>
              <a:rPr lang="en-US" sz="1800" dirty="0" smtClean="0">
                <a:solidFill>
                  <a:srgbClr val="0080FF"/>
                </a:solidFill>
              </a:rPr>
              <a:t>(partially submitted)</a:t>
            </a:r>
          </a:p>
          <a:p>
            <a:endParaRPr lang="en-US" sz="1400" dirty="0" smtClean="0"/>
          </a:p>
          <a:p>
            <a:endParaRPr lang="en-US" sz="1400" b="1" dirty="0" smtClean="0"/>
          </a:p>
          <a:p>
            <a:endParaRPr lang="en-US" sz="1600" dirty="0" smtClean="0"/>
          </a:p>
          <a:p>
            <a:endParaRPr lang="en-US" sz="1600" dirty="0"/>
          </a:p>
        </p:txBody>
      </p:sp>
      <p:sp>
        <p:nvSpPr>
          <p:cNvPr id="4" name="Date Placeholder 3"/>
          <p:cNvSpPr>
            <a:spLocks noGrp="1"/>
          </p:cNvSpPr>
          <p:nvPr>
            <p:ph type="dt" sz="half" idx="10"/>
          </p:nvPr>
        </p:nvSpPr>
        <p:spPr/>
        <p:txBody>
          <a:bodyPr/>
          <a:lstStyle/>
          <a:p>
            <a:pPr>
              <a:defRPr/>
            </a:pPr>
            <a:r>
              <a:rPr lang="en-US" altLang="en-US" smtClean="0"/>
              <a:t>9/09/2021</a:t>
            </a:r>
            <a:endParaRPr lang="en-US" altLang="en-US" dirty="0"/>
          </a:p>
        </p:txBody>
      </p:sp>
      <p:sp>
        <p:nvSpPr>
          <p:cNvPr id="5" name="Footer Placeholder 4"/>
          <p:cNvSpPr>
            <a:spLocks noGrp="1"/>
          </p:cNvSpPr>
          <p:nvPr>
            <p:ph type="ftr" sz="quarter" idx="11"/>
          </p:nvPr>
        </p:nvSpPr>
        <p:spPr/>
        <p:txBody>
          <a:bodyPr/>
          <a:lstStyle/>
          <a:p>
            <a:pPr>
              <a:defRPr/>
            </a:pPr>
            <a:r>
              <a:rPr lang="en-US" smtClean="0"/>
              <a:t>PHENIX R&amp;R</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2481751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Remaining MIE Orders</a:t>
            </a:r>
            <a:endParaRPr lang="en-US" dirty="0"/>
          </a:p>
        </p:txBody>
      </p:sp>
      <p:sp>
        <p:nvSpPr>
          <p:cNvPr id="3" name="Content Placeholder 2"/>
          <p:cNvSpPr>
            <a:spLocks noGrp="1"/>
          </p:cNvSpPr>
          <p:nvPr>
            <p:ph idx="1"/>
          </p:nvPr>
        </p:nvSpPr>
        <p:spPr>
          <a:xfrm>
            <a:off x="228600" y="666750"/>
            <a:ext cx="8229600" cy="3394472"/>
          </a:xfrm>
        </p:spPr>
        <p:txBody>
          <a:bodyPr/>
          <a:lstStyle/>
          <a:p>
            <a:pPr marL="0" indent="0">
              <a:buNone/>
            </a:pPr>
            <a:r>
              <a:rPr lang="en-US" sz="2800" b="1" dirty="0">
                <a:solidFill>
                  <a:srgbClr val="0080FF"/>
                </a:solidFill>
              </a:rPr>
              <a:t>MIE</a:t>
            </a:r>
            <a:endParaRPr lang="en-US" sz="2000" dirty="0">
              <a:solidFill>
                <a:srgbClr val="0080FF"/>
              </a:solidFill>
            </a:endParaRPr>
          </a:p>
          <a:p>
            <a:r>
              <a:rPr lang="en-US" b="1" dirty="0"/>
              <a:t>DCMII’s + crates + backplanes + controllers</a:t>
            </a:r>
          </a:p>
          <a:p>
            <a:r>
              <a:rPr lang="en-US" b="1" dirty="0"/>
              <a:t>TPC diffuse lasers</a:t>
            </a:r>
          </a:p>
          <a:p>
            <a:r>
              <a:rPr lang="en-US" b="1" dirty="0" smtClean="0"/>
              <a:t>TPC fibers</a:t>
            </a:r>
            <a:endParaRPr lang="en-US" b="1" dirty="0"/>
          </a:p>
          <a:p>
            <a:r>
              <a:rPr lang="en-US" b="1" dirty="0"/>
              <a:t>GL1/GTM boards</a:t>
            </a:r>
          </a:p>
          <a:p>
            <a:r>
              <a:rPr lang="en-US" b="1" dirty="0"/>
              <a:t>JACK board</a:t>
            </a:r>
          </a:p>
          <a:p>
            <a:endParaRPr lang="en-US" dirty="0"/>
          </a:p>
        </p:txBody>
      </p:sp>
      <p:sp>
        <p:nvSpPr>
          <p:cNvPr id="4" name="Date Placeholder 3"/>
          <p:cNvSpPr>
            <a:spLocks noGrp="1"/>
          </p:cNvSpPr>
          <p:nvPr>
            <p:ph type="dt" sz="half" idx="10"/>
          </p:nvPr>
        </p:nvSpPr>
        <p:spPr/>
        <p:txBody>
          <a:bodyPr/>
          <a:lstStyle/>
          <a:p>
            <a:pPr>
              <a:defRPr/>
            </a:pPr>
            <a:r>
              <a:rPr lang="en-US" altLang="en-US" smtClean="0"/>
              <a:t>9/9/2021</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5010660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153332</TotalTime>
  <Words>297</Words>
  <Application>Microsoft Macintosh PowerPoint</Application>
  <PresentationFormat>On-screen Show (16:9)</PresentationFormat>
  <Paragraphs>52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MVTX Estimate at Completion</vt:lpstr>
      <vt:lpstr>MVTX Remaining Funds and Cost to Go</vt:lpstr>
      <vt:lpstr>ATRO Cat C Labor in FY22</vt:lpstr>
      <vt:lpstr>Back Up</vt:lpstr>
      <vt:lpstr>Key Remaining I&amp;F Orders</vt:lpstr>
      <vt:lpstr>Key Remaining MIE Orders</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Ann O'Brien</cp:lastModifiedBy>
  <cp:revision>1164</cp:revision>
  <cp:lastPrinted>2017-10-23T16:33:50Z</cp:lastPrinted>
  <dcterms:created xsi:type="dcterms:W3CDTF">2015-10-24T00:32:43Z</dcterms:created>
  <dcterms:modified xsi:type="dcterms:W3CDTF">2021-09-09T13:20:52Z</dcterms:modified>
</cp:coreProperties>
</file>