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2"/>
  </p:notesMasterIdLst>
  <p:sldIdLst>
    <p:sldId id="257" r:id="rId3"/>
    <p:sldId id="3803" r:id="rId4"/>
    <p:sldId id="1607" r:id="rId5"/>
    <p:sldId id="1608" r:id="rId6"/>
    <p:sldId id="1609" r:id="rId7"/>
    <p:sldId id="3804" r:id="rId8"/>
    <p:sldId id="3806" r:id="rId9"/>
    <p:sldId id="3805" r:id="rId10"/>
    <p:sldId id="1610" r:id="rId11"/>
  </p:sldIdLst>
  <p:sldSz cx="12192000" cy="6858000"/>
  <p:notesSz cx="6400800" cy="117316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880CCD"/>
    <a:srgbClr val="AA15FB"/>
    <a:srgbClr val="676C6F"/>
    <a:srgbClr val="00FF00"/>
    <a:srgbClr val="0000FF"/>
    <a:srgbClr val="A26030"/>
    <a:srgbClr val="B0B0B0"/>
    <a:srgbClr val="D58F4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3" autoAdjust="0"/>
    <p:restoredTop sz="96197"/>
  </p:normalViewPr>
  <p:slideViewPr>
    <p:cSldViewPr snapToGrid="0">
      <p:cViewPr varScale="1">
        <p:scale>
          <a:sx n="119" d="100"/>
          <a:sy n="119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6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5886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5DFAA-96A4-48AA-9851-BCC0DA9728E1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9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5645845"/>
            <a:ext cx="5120640" cy="46193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143008"/>
            <a:ext cx="2773680" cy="588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11143008"/>
            <a:ext cx="2773680" cy="588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9CA4-810E-4F43-AE96-B4AE0BCB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E9CA4-810E-4F43-AE96-B4AE0BCB56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4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E9CA4-810E-4F43-AE96-B4AE0BCB56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2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68990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E4DD-AEEF-2341-A375-710650C3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4A53-DF00-A54F-BEDD-715142C90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D66F7-C519-8448-B467-81BEB4CA0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94083-5B7F-664E-918F-A40275A3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926E7-1DEF-C845-84DF-8171B016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955CB-56AB-464A-80AA-119A6262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441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766E-C741-D943-BDBB-7B739A30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32F60-5D3B-8D43-AA99-A6F86AC43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208D3-1CB2-9C49-94B6-7EF7A0DFC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E13DE-D30B-D342-BCE5-1BD5B17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1E5AF-F807-6F47-8CCC-CEC0224A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43BF4-F0EB-B74F-A9F6-7A3D0E00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30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C8CA-5519-A54B-AABD-E35D9E07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E8C37-A357-FB40-8A38-C20415279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107A4-EE96-FD4A-81AC-8DB64A1E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808F-2D79-7949-A7DA-5AE3E956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D70E9-F93E-2C41-93A9-D0A3D398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959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145C2-2F3D-E94F-9953-FFF179D22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51CC5-C260-2E4F-B0A2-27ECBA4E2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72A3C-E34A-514C-8D47-7C620584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57918-3909-954D-9E26-91762180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92FA8-358C-A146-BF95-21924507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818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A5145-A351-466B-953C-DF253BDEB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54864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98871"/>
            <a:ext cx="12192000" cy="1954"/>
          </a:xfrm>
          <a:prstGeom prst="line">
            <a:avLst/>
          </a:prstGeom>
          <a:ln w="9525">
            <a:solidFill>
              <a:srgbClr val="2455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11684000" y="6600825"/>
            <a:ext cx="348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7A873-79E2-47ED-8FB0-5579B50D722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9D1F3E1-5F25-4388-A2C5-62F6AE3F186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2701" y="6600826"/>
            <a:ext cx="10655299" cy="287337"/>
          </a:xfrm>
          <a:prstGeom prst="rect">
            <a:avLst/>
          </a:prstGeom>
          <a:ln/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808080"/>
                </a:solidFill>
                <a:latin typeface="Calibri" panose="020F0502020204030204" pitchFamily="34" charset="0"/>
              </a:rPr>
              <a:t>G. Kalicy (CUA), X. He (GSU)  |</a:t>
            </a:r>
            <a:r>
              <a:rPr lang="en-US" sz="1100" baseline="0" dirty="0">
                <a:solidFill>
                  <a:srgbClr val="808080"/>
                </a:solidFill>
                <a:latin typeface="Calibri" panose="020F0502020204030204" pitchFamily="34" charset="0"/>
              </a:rPr>
              <a:t>  ECCE PID WG meeting |  August 13</a:t>
            </a:r>
            <a:r>
              <a:rPr lang="en-US" sz="1100" baseline="30000" dirty="0">
                <a:solidFill>
                  <a:srgbClr val="808080"/>
                </a:solidFill>
                <a:latin typeface="Calibri" panose="020F0502020204030204" pitchFamily="34" charset="0"/>
              </a:rPr>
              <a:t>th</a:t>
            </a:r>
            <a:r>
              <a:rPr lang="en-US" sz="1100" baseline="0" dirty="0">
                <a:solidFill>
                  <a:srgbClr val="808080"/>
                </a:solidFill>
                <a:latin typeface="Calibri" panose="020F0502020204030204" pitchFamily="34" charset="0"/>
              </a:rPr>
              <a:t>, </a:t>
            </a:r>
            <a:r>
              <a:rPr lang="en-US" sz="1100" dirty="0">
                <a:solidFill>
                  <a:srgbClr val="808080"/>
                </a:solidFill>
                <a:latin typeface="Calibri" panose="020F0502020204030204" pitchFamily="34" charset="0"/>
              </a:rPr>
              <a:t>2021</a:t>
            </a:r>
            <a:endParaRPr lang="de-DE" sz="11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10971"/>
      </p:ext>
    </p:extLst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A4C-71D2-B942-98A1-9F944F02B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F3682-DF07-944A-90DE-407FD0EC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64ACD-BDC4-264D-B3DC-9A9A6C77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3710-97E7-CE4E-9BD4-C7F489C1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AEF85-7629-7B44-934E-357E99B7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07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A769-998C-964B-9109-D6107212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F89E-FD53-E94D-9F1A-841579681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B63D-6D13-874C-9A1F-4CDE03D4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A7EB7-7813-7C4C-9F23-3EEAF96C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EFD9A-F88C-4545-932A-5DEAE182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480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A1D6-D427-B746-8BD5-E42F6109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75620-936E-3E46-8BAC-9CB134B9F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FD1D2-BF85-9047-A563-79A775E4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ABAAE-6BEC-934D-9B67-FB4593DC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00690-EA94-214E-91FB-7B958EC2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79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84D3-07F3-8A47-B8AE-00BCB92D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E1678-F695-C840-8E12-C594E5650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BE0D3-E674-3C4F-8D19-9FA3522D8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2A0B7-7FC6-B34F-8B2A-A9B9BBB4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999A7-2302-1148-A430-62006900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55FAC-6B7A-0A4E-9703-3D05F823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45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E432-A52F-664A-9B00-0B9BD50B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AB272-BA91-9048-A0D4-73EDCB450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1978C-B8E2-E443-9374-BF086B873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AFB00-0A29-DB41-89E4-39CCC7406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74ED7-8F66-D44B-8E96-561E22EC9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D634A-2605-6F49-8EB6-B5BE3D2C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9D5BE-FFB6-F146-94EF-0BE8ACAB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1E5CE-339A-A642-8B85-5B083F48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037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F627-EAA4-4343-B4C1-7C0C4EAC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3DD21-B9E6-924F-B861-3A4B99C4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893A7-C0D5-AE4D-8965-8ED485E1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C3F2F-7CC4-7A4F-99B8-358FA7B2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561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D5C2F-2770-FE48-8032-6C2A941A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CBAA6-901B-7F42-80EA-6EFEE879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141D1-E624-B740-AA44-6A517C94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482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8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2AB0C-DB26-7B4D-8BAC-3EDB4BFC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7AFDE-7454-C146-94CB-FFE869257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0BEE4-87F4-9A49-82D0-FFBC8DB21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38E2-E9A0-F44C-83EC-6FB3402EB4A4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DE316-DC72-D948-9339-328E5DB5E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4CBA0-BF9E-C74B-887D-9C0F9799C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EB50-1350-C143-99A7-1E84B9E3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0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jpeg"/><Relationship Id="rId4" Type="http://schemas.openxmlformats.org/officeDocument/2006/relationships/image" Target="../media/image30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450D08-4468-814C-956A-61F751316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62" y="1399104"/>
            <a:ext cx="10048875" cy="405979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57E936-18FA-FA46-BEBF-3B7E46486A8E}"/>
              </a:ext>
            </a:extLst>
          </p:cNvPr>
          <p:cNvSpPr/>
          <p:nvPr/>
        </p:nvSpPr>
        <p:spPr>
          <a:xfrm flipV="1">
            <a:off x="1948070" y="2817318"/>
            <a:ext cx="6042991" cy="45719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3DE0A5-0F67-2941-96B2-9560A3B246C2}"/>
              </a:ext>
            </a:extLst>
          </p:cNvPr>
          <p:cNvSpPr/>
          <p:nvPr/>
        </p:nvSpPr>
        <p:spPr>
          <a:xfrm>
            <a:off x="3974707" y="3327246"/>
            <a:ext cx="3340494" cy="36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5F87D9-3EF9-F24F-9AFF-64CD64314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3" r="51517" b="88413"/>
          <a:stretch/>
        </p:blipFill>
        <p:spPr>
          <a:xfrm>
            <a:off x="5861248" y="3226958"/>
            <a:ext cx="81407" cy="4703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E47FE9-142F-4B41-9F54-FAEF7FF1C54B}"/>
              </a:ext>
            </a:extLst>
          </p:cNvPr>
          <p:cNvSpPr/>
          <p:nvPr/>
        </p:nvSpPr>
        <p:spPr>
          <a:xfrm>
            <a:off x="1948069" y="4707366"/>
            <a:ext cx="6042991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56286A-8FCA-9445-AB86-48BCAA0D7C79}"/>
              </a:ext>
            </a:extLst>
          </p:cNvPr>
          <p:cNvSpPr/>
          <p:nvPr/>
        </p:nvSpPr>
        <p:spPr>
          <a:xfrm>
            <a:off x="3974707" y="4178885"/>
            <a:ext cx="3340494" cy="36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557D9E-9DD9-1041-A0FE-A91D3CA0D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3" r="51517" b="88413"/>
          <a:stretch/>
        </p:blipFill>
        <p:spPr>
          <a:xfrm>
            <a:off x="5861247" y="4072917"/>
            <a:ext cx="81407" cy="4703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E80BA1-2779-4C4B-B17D-DF997F6AFE22}"/>
              </a:ext>
            </a:extLst>
          </p:cNvPr>
          <p:cNvSpPr txBox="1"/>
          <p:nvPr/>
        </p:nvSpPr>
        <p:spPr>
          <a:xfrm>
            <a:off x="2459265" y="4117512"/>
            <a:ext cx="59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08AD65-0D97-DE44-B922-019C1A97B3FE}"/>
              </a:ext>
            </a:extLst>
          </p:cNvPr>
          <p:cNvSpPr txBox="1"/>
          <p:nvPr/>
        </p:nvSpPr>
        <p:spPr>
          <a:xfrm>
            <a:off x="3594383" y="221459"/>
            <a:ext cx="4696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ECCE PID: Cherenkov + TOF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9CBDC-488D-E140-9D3F-ADE1430EB32D}"/>
              </a:ext>
            </a:extLst>
          </p:cNvPr>
          <p:cNvSpPr txBox="1"/>
          <p:nvPr/>
        </p:nvSpPr>
        <p:spPr>
          <a:xfrm>
            <a:off x="4672271" y="4730225"/>
            <a:ext cx="59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B8CC68-E321-7749-97B5-4225E378DEF0}"/>
              </a:ext>
            </a:extLst>
          </p:cNvPr>
          <p:cNvSpPr txBox="1"/>
          <p:nvPr/>
        </p:nvSpPr>
        <p:spPr>
          <a:xfrm>
            <a:off x="6647534" y="2462927"/>
            <a:ext cx="59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682562-3E53-3E47-A897-EAFAF606D993}"/>
              </a:ext>
            </a:extLst>
          </p:cNvPr>
          <p:cNvSpPr txBox="1"/>
          <p:nvPr/>
        </p:nvSpPr>
        <p:spPr>
          <a:xfrm>
            <a:off x="10435046" y="4205946"/>
            <a:ext cx="59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TOF</a:t>
            </a:r>
          </a:p>
        </p:txBody>
      </p:sp>
    </p:spTree>
    <p:extLst>
      <p:ext uri="{BB962C8B-B14F-4D97-AF65-F5344CB8AC3E}">
        <p14:creationId xmlns:p14="http://schemas.microsoft.com/office/powerpoint/2010/main" val="378619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450D08-4468-814C-956A-61F751316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62" y="1399104"/>
            <a:ext cx="10048875" cy="405979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57E936-18FA-FA46-BEBF-3B7E46486A8E}"/>
              </a:ext>
            </a:extLst>
          </p:cNvPr>
          <p:cNvSpPr/>
          <p:nvPr/>
        </p:nvSpPr>
        <p:spPr>
          <a:xfrm flipV="1">
            <a:off x="1948070" y="2817318"/>
            <a:ext cx="6042991" cy="45719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3DE0A5-0F67-2941-96B2-9560A3B246C2}"/>
              </a:ext>
            </a:extLst>
          </p:cNvPr>
          <p:cNvSpPr/>
          <p:nvPr/>
        </p:nvSpPr>
        <p:spPr>
          <a:xfrm>
            <a:off x="3974707" y="3327246"/>
            <a:ext cx="3340494" cy="36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5F87D9-3EF9-F24F-9AFF-64CD64314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3" r="51517" b="88413"/>
          <a:stretch/>
        </p:blipFill>
        <p:spPr>
          <a:xfrm>
            <a:off x="5861248" y="3226958"/>
            <a:ext cx="81407" cy="4703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E47FE9-142F-4B41-9F54-FAEF7FF1C54B}"/>
              </a:ext>
            </a:extLst>
          </p:cNvPr>
          <p:cNvSpPr/>
          <p:nvPr/>
        </p:nvSpPr>
        <p:spPr>
          <a:xfrm>
            <a:off x="1948069" y="4707366"/>
            <a:ext cx="6042991" cy="45719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56286A-8FCA-9445-AB86-48BCAA0D7C79}"/>
              </a:ext>
            </a:extLst>
          </p:cNvPr>
          <p:cNvSpPr/>
          <p:nvPr/>
        </p:nvSpPr>
        <p:spPr>
          <a:xfrm>
            <a:off x="3974707" y="4178885"/>
            <a:ext cx="3340494" cy="36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557D9E-9DD9-1041-A0FE-A91D3CA0D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3" r="51517" b="88413"/>
          <a:stretch/>
        </p:blipFill>
        <p:spPr>
          <a:xfrm>
            <a:off x="5861247" y="4072917"/>
            <a:ext cx="81407" cy="4703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E80BA1-2779-4C4B-B17D-DF997F6AFE22}"/>
              </a:ext>
            </a:extLst>
          </p:cNvPr>
          <p:cNvSpPr txBox="1"/>
          <p:nvPr/>
        </p:nvSpPr>
        <p:spPr>
          <a:xfrm>
            <a:off x="2459265" y="4117512"/>
            <a:ext cx="59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08AD65-0D97-DE44-B922-019C1A97B3FE}"/>
              </a:ext>
            </a:extLst>
          </p:cNvPr>
          <p:cNvSpPr txBox="1"/>
          <p:nvPr/>
        </p:nvSpPr>
        <p:spPr>
          <a:xfrm>
            <a:off x="3594383" y="221459"/>
            <a:ext cx="4696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ECCE PID: Cherenkov + TOF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9CBDC-488D-E140-9D3F-ADE1430EB32D}"/>
              </a:ext>
            </a:extLst>
          </p:cNvPr>
          <p:cNvSpPr txBox="1"/>
          <p:nvPr/>
        </p:nvSpPr>
        <p:spPr>
          <a:xfrm>
            <a:off x="4672271" y="4730225"/>
            <a:ext cx="59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B8CC68-E321-7749-97B5-4225E378DEF0}"/>
              </a:ext>
            </a:extLst>
          </p:cNvPr>
          <p:cNvSpPr txBox="1"/>
          <p:nvPr/>
        </p:nvSpPr>
        <p:spPr>
          <a:xfrm>
            <a:off x="6647534" y="2462927"/>
            <a:ext cx="59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682562-3E53-3E47-A897-EAFAF606D993}"/>
              </a:ext>
            </a:extLst>
          </p:cNvPr>
          <p:cNvSpPr txBox="1"/>
          <p:nvPr/>
        </p:nvSpPr>
        <p:spPr>
          <a:xfrm>
            <a:off x="10435046" y="4205946"/>
            <a:ext cx="59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TOF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0884CB-FAA3-FA40-8B5C-3C12E323D9D4}"/>
              </a:ext>
            </a:extLst>
          </p:cNvPr>
          <p:cNvCxnSpPr>
            <a:cxnSpLocks/>
          </p:cNvCxnSpPr>
          <p:nvPr/>
        </p:nvCxnSpPr>
        <p:spPr>
          <a:xfrm flipV="1">
            <a:off x="5917602" y="1083502"/>
            <a:ext cx="5625132" cy="2680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58523-7FB5-F541-B23E-54688270C1C7}"/>
              </a:ext>
            </a:extLst>
          </p:cNvPr>
          <p:cNvCxnSpPr>
            <a:cxnSpLocks/>
          </p:cNvCxnSpPr>
          <p:nvPr/>
        </p:nvCxnSpPr>
        <p:spPr>
          <a:xfrm flipH="1" flipV="1">
            <a:off x="137786" y="2367419"/>
            <a:ext cx="5779816" cy="1396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6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1BD74F-D507-6140-9DF9-7FC0888326D0}"/>
              </a:ext>
            </a:extLst>
          </p:cNvPr>
          <p:cNvSpPr/>
          <p:nvPr/>
        </p:nvSpPr>
        <p:spPr>
          <a:xfrm>
            <a:off x="248576" y="3058506"/>
            <a:ext cx="5379309" cy="757882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880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777D3B-8F5F-F44B-B0A1-5B8B8BFD5167}"/>
              </a:ext>
            </a:extLst>
          </p:cNvPr>
          <p:cNvSpPr/>
          <p:nvPr/>
        </p:nvSpPr>
        <p:spPr>
          <a:xfrm>
            <a:off x="248575" y="3849339"/>
            <a:ext cx="5379309" cy="1021491"/>
          </a:xfrm>
          <a:prstGeom prst="rect">
            <a:avLst/>
          </a:prstGeom>
          <a:solidFill>
            <a:srgbClr val="AA15FB">
              <a:alpha val="1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E89D36-0052-4D4C-AD3A-DC846DC38477}"/>
              </a:ext>
            </a:extLst>
          </p:cNvPr>
          <p:cNvSpPr/>
          <p:nvPr/>
        </p:nvSpPr>
        <p:spPr>
          <a:xfrm>
            <a:off x="244458" y="5090419"/>
            <a:ext cx="5379309" cy="757882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880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F8845C-6F7C-1D4E-99FD-9981FDF06049}"/>
              </a:ext>
            </a:extLst>
          </p:cNvPr>
          <p:cNvSpPr/>
          <p:nvPr/>
        </p:nvSpPr>
        <p:spPr>
          <a:xfrm>
            <a:off x="244457" y="5881252"/>
            <a:ext cx="5379309" cy="757883"/>
          </a:xfrm>
          <a:prstGeom prst="rect">
            <a:avLst/>
          </a:prstGeom>
          <a:solidFill>
            <a:srgbClr val="AA15FB">
              <a:alpha val="1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36B3B-0194-8142-B9E9-E64ECD94E34C}"/>
              </a:ext>
            </a:extLst>
          </p:cNvPr>
          <p:cNvSpPr/>
          <p:nvPr/>
        </p:nvSpPr>
        <p:spPr>
          <a:xfrm>
            <a:off x="244458" y="1041766"/>
            <a:ext cx="5379309" cy="757882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880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97F8FF-FE72-CC48-B0D2-A252DF1982EC}"/>
              </a:ext>
            </a:extLst>
          </p:cNvPr>
          <p:cNvSpPr/>
          <p:nvPr/>
        </p:nvSpPr>
        <p:spPr>
          <a:xfrm>
            <a:off x="244457" y="1832599"/>
            <a:ext cx="5379309" cy="1021491"/>
          </a:xfrm>
          <a:prstGeom prst="rect">
            <a:avLst/>
          </a:prstGeom>
          <a:solidFill>
            <a:srgbClr val="AA15FB">
              <a:alpha val="1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B17FB05-1181-D245-A05B-4705D31E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3092" y="73016"/>
            <a:ext cx="73771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Cherenkov PID</a:t>
            </a:r>
            <a:r>
              <a:rPr lang="en-US" sz="32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Coverage</a:t>
            </a:r>
            <a:endParaRPr kumimoji="0" lang="de-DE" sz="32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35194-F7AF-3745-834A-F3EFB93B4846}"/>
              </a:ext>
            </a:extLst>
          </p:cNvPr>
          <p:cNvSpPr txBox="1"/>
          <p:nvPr/>
        </p:nvSpPr>
        <p:spPr>
          <a:xfrm>
            <a:off x="-35628" y="737132"/>
            <a:ext cx="5659394" cy="5962890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cs typeface="Arial"/>
              </a:rPr>
              <a:t>h-endcap</a:t>
            </a:r>
            <a:r>
              <a:rPr lang="en-US" sz="1600" dirty="0">
                <a:solidFill>
                  <a:srgbClr val="C00000"/>
                </a:solidFill>
                <a:cs typeface="Arial"/>
              </a:rPr>
              <a:t>: </a:t>
            </a:r>
            <a:r>
              <a:rPr lang="en-US" sz="1600" b="1" dirty="0" err="1">
                <a:solidFill>
                  <a:srgbClr val="C00000"/>
                </a:solidFill>
                <a:cs typeface="Arial"/>
              </a:rPr>
              <a:t>dRI</a:t>
            </a:r>
            <a:r>
              <a:rPr lang="en-US" sz="1600" b="1" dirty="0" err="1">
                <a:solidFill>
                  <a:srgbClr val="548234"/>
                </a:solidFill>
                <a:cs typeface="Arial"/>
              </a:rPr>
              <a:t>CH</a:t>
            </a:r>
            <a:r>
              <a:rPr lang="en-US" sz="1600" b="1" dirty="0">
                <a:solidFill>
                  <a:srgbClr val="C00000"/>
                </a:solidFill>
                <a:cs typeface="Arial"/>
              </a:rPr>
              <a:t> </a:t>
            </a:r>
          </a:p>
          <a:p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          Ring imaging: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 </a:t>
            </a:r>
            <a:r>
              <a:rPr lang="en-US" sz="1600" b="1" dirty="0">
                <a:cs typeface="Arial"/>
              </a:rPr>
              <a:t>/K &lt; 50 GeV/c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e/</a:t>
            </a: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</a:t>
            </a:r>
            <a:r>
              <a:rPr lang="en-GB" sz="1600" b="1" dirty="0"/>
              <a:t> &lt;15 GeV/c</a:t>
            </a:r>
            <a:endParaRPr lang="en-US" sz="1600" b="1" dirty="0">
              <a:cs typeface="Arial"/>
            </a:endParaRPr>
          </a:p>
          <a:p>
            <a:pPr lvl="1"/>
            <a:r>
              <a:rPr lang="en-US" sz="1600" b="1" dirty="0">
                <a:cs typeface="Arial"/>
              </a:rPr>
              <a:t>“Veto” mode: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e/</a:t>
            </a: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 </a:t>
            </a:r>
            <a:r>
              <a:rPr lang="en-GB" sz="1600" b="1" dirty="0"/>
              <a:t> above few MeV/c </a:t>
            </a:r>
            <a:r>
              <a:rPr lang="en-GB" sz="1600" dirty="0"/>
              <a:t>(up to ~15 GeV/c)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</a:t>
            </a:r>
            <a:r>
              <a:rPr lang="en-GB" sz="1600" b="1" dirty="0"/>
              <a:t>/</a:t>
            </a:r>
            <a:r>
              <a:rPr lang="en-GB" sz="1600" b="1" dirty="0" err="1"/>
              <a:t>K,p</a:t>
            </a:r>
            <a:r>
              <a:rPr lang="en-GB" sz="1600" b="1" dirty="0"/>
              <a:t> above 0.7 GeV/c </a:t>
            </a:r>
            <a:r>
              <a:rPr lang="en-GB" sz="1600" dirty="0"/>
              <a:t>(or ~1 GeV/c at "full efficiency")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K/p &gt; 2.5 </a:t>
            </a:r>
            <a:r>
              <a:rPr lang="en-GB" sz="1600" b="1" dirty="0" err="1"/>
              <a:t>Gev</a:t>
            </a:r>
            <a:r>
              <a:rPr lang="en-GB" sz="1600" b="1" dirty="0"/>
              <a:t>/c </a:t>
            </a:r>
            <a:r>
              <a:rPr lang="en-GB" sz="1600" dirty="0"/>
              <a:t>(or ~3 GeV/c at "full efficiency") </a:t>
            </a:r>
            <a:endParaRPr lang="en-US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600"/>
                </a:solidFill>
                <a:cs typeface="Arial"/>
              </a:rPr>
              <a:t>e-endcap</a:t>
            </a:r>
            <a:r>
              <a:rPr lang="en-US" sz="1600" dirty="0">
                <a:solidFill>
                  <a:srgbClr val="006600"/>
                </a:solidFill>
                <a:cs typeface="Arial"/>
              </a:rPr>
              <a:t>: </a:t>
            </a:r>
            <a:r>
              <a:rPr lang="en-US" sz="1600" b="1" dirty="0" err="1">
                <a:solidFill>
                  <a:srgbClr val="006600"/>
                </a:solidFill>
                <a:cs typeface="Arial"/>
              </a:rPr>
              <a:t>mRICH</a:t>
            </a:r>
            <a:endParaRPr lang="en-US" sz="1600" b="1" dirty="0">
              <a:solidFill>
                <a:srgbClr val="006600"/>
              </a:solidFill>
              <a:cs typeface="Arial"/>
            </a:endParaRPr>
          </a:p>
          <a:p>
            <a:pPr lvl="1"/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Ring imaging: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</a:t>
            </a:r>
            <a:r>
              <a:rPr lang="en-US" sz="1600" b="1" i="1" dirty="0">
                <a:cs typeface="Arial"/>
              </a:rPr>
              <a:t>/K: 2-8 GeV/c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e/</a:t>
            </a: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</a:t>
            </a:r>
            <a:r>
              <a:rPr lang="en-GB" sz="1600" b="1" dirty="0"/>
              <a:t> : 0.6-2./2.5 GeV/c</a:t>
            </a:r>
            <a:endParaRPr lang="en-US" sz="1600" b="1" i="1" dirty="0">
              <a:cs typeface="Arial"/>
            </a:endParaRPr>
          </a:p>
          <a:p>
            <a:pPr lvl="1"/>
            <a:r>
              <a:rPr lang="en-US" sz="1600" b="1" dirty="0">
                <a:cs typeface="Arial"/>
              </a:rPr>
              <a:t>“Veto” mode:</a:t>
            </a:r>
            <a:endParaRPr lang="en-US" sz="1600" b="1" i="1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k/</a:t>
            </a: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</a:t>
            </a:r>
            <a:r>
              <a:rPr lang="en-GB" sz="1600" b="1" dirty="0"/>
              <a:t> : 0.6-2 GeV/c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e/</a:t>
            </a: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</a:t>
            </a:r>
            <a:r>
              <a:rPr lang="en-GB" sz="1600" b="1" dirty="0"/>
              <a:t> :  &lt;0.6 GeV/c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cs typeface="Arial"/>
              </a:rPr>
              <a:t>k/P &lt;</a:t>
            </a:r>
            <a:r>
              <a:rPr lang="en-GB" sz="1600" b="1" dirty="0"/>
              <a:t>3.8 GeV/c</a:t>
            </a:r>
            <a:endParaRPr lang="en-US" sz="1600" b="1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cs typeface="Arial"/>
              </a:rPr>
              <a:t>barrel</a:t>
            </a:r>
            <a:r>
              <a:rPr lang="en-US" sz="1600" dirty="0">
                <a:solidFill>
                  <a:srgbClr val="0070C0"/>
                </a:solidFill>
                <a:cs typeface="Arial"/>
              </a:rPr>
              <a:t>:</a:t>
            </a:r>
            <a:r>
              <a:rPr lang="en-US" sz="1600" b="1" dirty="0">
                <a:solidFill>
                  <a:srgbClr val="0070C0"/>
                </a:solidFill>
                <a:cs typeface="Arial"/>
              </a:rPr>
              <a:t> hpDIRC</a:t>
            </a:r>
            <a:endParaRPr lang="en-US" sz="1600" dirty="0">
              <a:solidFill>
                <a:srgbClr val="0070C0"/>
              </a:solidFill>
              <a:cs typeface="Arial"/>
            </a:endParaRPr>
          </a:p>
          <a:p>
            <a:pPr marL="457200" lvl="2"/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Ring imaging: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</a:t>
            </a:r>
            <a:r>
              <a:rPr lang="en-US" sz="1600" b="1" i="1" dirty="0">
                <a:cs typeface="Arial"/>
              </a:rPr>
              <a:t>/K &lt;6-7 GeV/c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e/</a:t>
            </a: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</a:t>
            </a:r>
            <a:r>
              <a:rPr lang="en-GB" sz="1600" b="1" dirty="0"/>
              <a:t> &lt;1.2 GeV/c</a:t>
            </a:r>
          </a:p>
          <a:p>
            <a:pPr lvl="1"/>
            <a:r>
              <a:rPr lang="en-US" sz="1600" b="1" dirty="0">
                <a:cs typeface="Arial"/>
              </a:rPr>
              <a:t>“Veto” mode:</a:t>
            </a:r>
            <a:endParaRPr lang="en-US" sz="1600" b="1" i="1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err="1"/>
              <a:t>e,k</a:t>
            </a:r>
            <a:r>
              <a:rPr lang="en-GB" sz="1600" b="1" dirty="0"/>
              <a:t>/</a:t>
            </a:r>
            <a:r>
              <a:rPr lang="en-US" sz="1600" b="1" dirty="0">
                <a:ea typeface="Arial" charset="0"/>
                <a:cs typeface="Arial" charset="0"/>
                <a:sym typeface="Symbol" pitchFamily="18" charset="2"/>
              </a:rPr>
              <a:t></a:t>
            </a:r>
            <a:r>
              <a:rPr lang="en-GB" sz="1600" b="1" dirty="0"/>
              <a:t> &gt;0.2/0.3GeV/c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cs typeface="Arial"/>
              </a:rPr>
              <a:t>k/P &gt;1</a:t>
            </a:r>
            <a:r>
              <a:rPr lang="en-GB" sz="1600" b="1" dirty="0"/>
              <a:t> GeV/c</a:t>
            </a:r>
            <a:endParaRPr lang="en-US" sz="1600" b="1" dirty="0">
              <a:cs typeface="Arial"/>
            </a:endParaRPr>
          </a:p>
          <a:p>
            <a:pPr marL="457200" lvl="2"/>
            <a:endParaRPr lang="en-US" sz="1600" dirty="0">
              <a:cs typeface="Arial"/>
            </a:endParaRPr>
          </a:p>
          <a:p>
            <a:endParaRPr lang="en-US" sz="1600" b="1" dirty="0">
              <a:cs typeface="Arial"/>
            </a:endParaRPr>
          </a:p>
          <a:p>
            <a:endParaRPr lang="en-US" sz="1600" b="1" dirty="0">
              <a:cs typeface="Arial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63880F2-B86C-EF46-9A80-3D5F315E28B7}"/>
              </a:ext>
            </a:extLst>
          </p:cNvPr>
          <p:cNvSpPr/>
          <p:nvPr/>
        </p:nvSpPr>
        <p:spPr>
          <a:xfrm>
            <a:off x="5623766" y="997364"/>
            <a:ext cx="436606" cy="19155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1A3A38-C600-BD4E-A240-C2CABF75A4F0}"/>
              </a:ext>
            </a:extLst>
          </p:cNvPr>
          <p:cNvSpPr/>
          <p:nvPr/>
        </p:nvSpPr>
        <p:spPr>
          <a:xfrm>
            <a:off x="6070882" y="3455070"/>
            <a:ext cx="6176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e/</a:t>
            </a:r>
            <a:r>
              <a:rPr lang="en-US" dirty="0">
                <a:ea typeface="Arial" charset="0"/>
                <a:cs typeface="Arial" charset="0"/>
                <a:sym typeface="Symbol" pitchFamily="18" charset="2"/>
              </a:rPr>
              <a:t> covered by </a:t>
            </a:r>
            <a:r>
              <a:rPr lang="en-US" dirty="0" err="1">
                <a:ea typeface="Arial" charset="0"/>
                <a:cs typeface="Arial" charset="0"/>
                <a:sym typeface="Symbol" pitchFamily="18" charset="2"/>
              </a:rPr>
              <a:t>mRICH</a:t>
            </a:r>
            <a:r>
              <a:rPr lang="en-US" dirty="0">
                <a:ea typeface="Arial" charset="0"/>
                <a:cs typeface="Arial" charset="0"/>
                <a:sym typeface="Symbol" pitchFamily="18" charset="2"/>
              </a:rPr>
              <a:t> (@ low-p)</a:t>
            </a:r>
          </a:p>
          <a:p>
            <a:r>
              <a:rPr lang="en-US" b="1" u="sng" dirty="0">
                <a:ea typeface="Arial" charset="0"/>
                <a:cs typeface="Arial" charset="0"/>
                <a:sym typeface="Symbol" pitchFamily="18" charset="2"/>
              </a:rPr>
              <a:t>/K </a:t>
            </a:r>
            <a:r>
              <a:rPr lang="en-GB" b="1" u="sng" dirty="0"/>
              <a:t>&lt; 0.6 (1) GeV/c need ~380 (150) </a:t>
            </a:r>
            <a:r>
              <a:rPr lang="en-GB" b="1" u="sng" dirty="0" err="1"/>
              <a:t>ps</a:t>
            </a:r>
            <a:r>
              <a:rPr lang="en-GB" b="1" u="sng" dirty="0"/>
              <a:t> resolution (1.75m path)</a:t>
            </a:r>
          </a:p>
          <a:p>
            <a:r>
              <a:rPr lang="en-GB" dirty="0"/>
              <a:t>K/p &lt; 3.8 GeV/c </a:t>
            </a:r>
            <a:r>
              <a:rPr lang="en-US" dirty="0">
                <a:ea typeface="Arial" charset="0"/>
                <a:cs typeface="Arial" charset="0"/>
                <a:sym typeface="Symbol" pitchFamily="18" charset="2"/>
              </a:rPr>
              <a:t>covered by </a:t>
            </a:r>
            <a:r>
              <a:rPr lang="en-US" dirty="0" err="1">
                <a:ea typeface="Arial" charset="0"/>
                <a:cs typeface="Arial" charset="0"/>
                <a:sym typeface="Symbol" pitchFamily="18" charset="2"/>
              </a:rPr>
              <a:t>mRICH</a:t>
            </a:r>
            <a:endParaRPr lang="en-GB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3CEA57A6-9283-1E4A-8FA4-01673D440B98}"/>
              </a:ext>
            </a:extLst>
          </p:cNvPr>
          <p:cNvSpPr/>
          <p:nvPr/>
        </p:nvSpPr>
        <p:spPr>
          <a:xfrm>
            <a:off x="5623766" y="2991467"/>
            <a:ext cx="436606" cy="19155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A765D2A3-FC30-364F-B794-671A714309D3}"/>
              </a:ext>
            </a:extLst>
          </p:cNvPr>
          <p:cNvSpPr/>
          <p:nvPr/>
        </p:nvSpPr>
        <p:spPr>
          <a:xfrm>
            <a:off x="5623766" y="5009570"/>
            <a:ext cx="436606" cy="16913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001E04-4AA5-8141-94BD-FE81EB3C7609}"/>
              </a:ext>
            </a:extLst>
          </p:cNvPr>
          <p:cNvSpPr/>
          <p:nvPr/>
        </p:nvSpPr>
        <p:spPr>
          <a:xfrm>
            <a:off x="6047329" y="5391023"/>
            <a:ext cx="6221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/>
              <a:t>e/</a:t>
            </a:r>
            <a:r>
              <a:rPr lang="en-US" b="1" u="sng" dirty="0">
                <a:ea typeface="Arial" charset="0"/>
                <a:cs typeface="Arial" charset="0"/>
                <a:sym typeface="Symbol" pitchFamily="18" charset="2"/>
              </a:rPr>
              <a:t> &lt; 0.3 (0.5) GeV/c </a:t>
            </a:r>
            <a:r>
              <a:rPr lang="en-GB" b="1" u="sng" dirty="0"/>
              <a:t>need ~65 (25) </a:t>
            </a:r>
            <a:r>
              <a:rPr lang="en-GB" b="1" u="sng" dirty="0" err="1"/>
              <a:t>ps</a:t>
            </a:r>
            <a:r>
              <a:rPr lang="en-GB" b="1" u="sng" dirty="0"/>
              <a:t> resolution (0.8m path)</a:t>
            </a:r>
            <a:endParaRPr lang="en-US" dirty="0">
              <a:ea typeface="Arial" charset="0"/>
              <a:cs typeface="Arial" charset="0"/>
              <a:sym typeface="Symbol" pitchFamily="18" charset="2"/>
            </a:endParaRPr>
          </a:p>
          <a:p>
            <a:r>
              <a:rPr lang="en-US" b="1" u="sng" dirty="0">
                <a:ea typeface="Arial" charset="0"/>
                <a:cs typeface="Arial" charset="0"/>
                <a:sym typeface="Symbol" pitchFamily="18" charset="2"/>
              </a:rPr>
              <a:t>/k &lt; 0.3 (0.5) GeV/c </a:t>
            </a:r>
            <a:r>
              <a:rPr lang="en-GB" b="1" u="sng" dirty="0"/>
              <a:t>need ~500 (230) </a:t>
            </a:r>
            <a:r>
              <a:rPr lang="en-GB" b="1" u="sng" dirty="0" err="1"/>
              <a:t>ps</a:t>
            </a:r>
            <a:r>
              <a:rPr lang="en-GB" b="1" u="sng" dirty="0"/>
              <a:t> resolution (0.8m path)</a:t>
            </a:r>
            <a:endParaRPr lang="en-US" dirty="0">
              <a:ea typeface="Arial" charset="0"/>
              <a:cs typeface="Arial" charset="0"/>
              <a:sym typeface="Symbol" pitchFamily="18" charset="2"/>
            </a:endParaRPr>
          </a:p>
          <a:p>
            <a:r>
              <a:rPr lang="en-US" b="1" u="sng" dirty="0">
                <a:ea typeface="Arial" charset="0"/>
                <a:cs typeface="Arial" charset="0"/>
                <a:sym typeface="Symbol" pitchFamily="18" charset="2"/>
              </a:rPr>
              <a:t>K/p &lt; 1 (2) GeV/c </a:t>
            </a:r>
            <a:r>
              <a:rPr lang="en-GB" b="1" u="sng" dirty="0"/>
              <a:t>need ~160 (45) </a:t>
            </a:r>
            <a:r>
              <a:rPr lang="en-GB" b="1" u="sng" dirty="0" err="1"/>
              <a:t>ps</a:t>
            </a:r>
            <a:r>
              <a:rPr lang="en-GB" b="1" u="sng" dirty="0"/>
              <a:t> resolution (0.8m path)</a:t>
            </a:r>
            <a:endParaRPr lang="en-US" dirty="0">
              <a:ea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F3ABB9-CE1B-8040-9451-0E2CB23D80C3}"/>
              </a:ext>
            </a:extLst>
          </p:cNvPr>
          <p:cNvSpPr/>
          <p:nvPr/>
        </p:nvSpPr>
        <p:spPr>
          <a:xfrm>
            <a:off x="6060372" y="1463974"/>
            <a:ext cx="56398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e/</a:t>
            </a:r>
            <a:r>
              <a:rPr lang="en-US" dirty="0">
                <a:ea typeface="Arial" charset="0"/>
                <a:cs typeface="Arial" charset="0"/>
                <a:sym typeface="Symbol" pitchFamily="18" charset="2"/>
              </a:rPr>
              <a:t> covered by </a:t>
            </a:r>
            <a:r>
              <a:rPr lang="en-US" dirty="0" err="1">
                <a:ea typeface="Arial" charset="0"/>
                <a:cs typeface="Arial" charset="0"/>
                <a:sym typeface="Symbol" pitchFamily="18" charset="2"/>
              </a:rPr>
              <a:t>dRICH</a:t>
            </a:r>
            <a:endParaRPr lang="en-US" dirty="0">
              <a:ea typeface="Arial" charset="0"/>
              <a:cs typeface="Arial" charset="0"/>
              <a:sym typeface="Symbol" pitchFamily="18" charset="2"/>
            </a:endParaRPr>
          </a:p>
          <a:p>
            <a:r>
              <a:rPr lang="en-US" b="1" u="sng" dirty="0">
                <a:ea typeface="Arial" charset="0"/>
                <a:cs typeface="Arial" charset="0"/>
                <a:sym typeface="Symbol" pitchFamily="18" charset="2"/>
              </a:rPr>
              <a:t>/K &lt; 1 (2) GeV/c </a:t>
            </a:r>
            <a:r>
              <a:rPr lang="en-GB" b="1" u="sng" dirty="0"/>
              <a:t> need ~230 (65) </a:t>
            </a:r>
            <a:r>
              <a:rPr lang="en-GB" b="1" u="sng" dirty="0" err="1"/>
              <a:t>ps</a:t>
            </a:r>
            <a:r>
              <a:rPr lang="en-GB" b="1" u="sng" dirty="0"/>
              <a:t> resolution (3m path)</a:t>
            </a:r>
          </a:p>
          <a:p>
            <a:r>
              <a:rPr lang="en-GB" b="1" u="sng" dirty="0"/>
              <a:t>K/p &lt; 3 (4) GeV/c need ~80 (45) </a:t>
            </a:r>
            <a:r>
              <a:rPr lang="en-GB" b="1" u="sng" dirty="0" err="1"/>
              <a:t>ps</a:t>
            </a:r>
            <a:r>
              <a:rPr lang="en-GB" b="1" u="sng" dirty="0"/>
              <a:t> resolution (3m path)</a:t>
            </a:r>
            <a:endParaRPr lang="en-US" b="1" u="sng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8F39EDE-42F9-DB4C-AEF2-71E84476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723" y="116942"/>
            <a:ext cx="73771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TOF PID Coverage</a:t>
            </a:r>
            <a:endParaRPr kumimoji="0" lang="de-DE" sz="32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6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8C746-AE0F-1F49-9016-04560C8E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EFE45-3857-CD4E-AAF6-CD839AF60F63}"/>
              </a:ext>
            </a:extLst>
          </p:cNvPr>
          <p:cNvSpPr txBox="1"/>
          <p:nvPr/>
        </p:nvSpPr>
        <p:spPr>
          <a:xfrm>
            <a:off x="4215740" y="213756"/>
            <a:ext cx="308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TOF Technologies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6C8EF-5CE5-3C43-8AA4-9D3320E53026}"/>
              </a:ext>
            </a:extLst>
          </p:cNvPr>
          <p:cNvSpPr txBox="1"/>
          <p:nvPr/>
        </p:nvSpPr>
        <p:spPr>
          <a:xfrm>
            <a:off x="753467" y="1258784"/>
            <a:ext cx="546162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Barrel (20m</a:t>
            </a:r>
            <a:r>
              <a:rPr lang="en-US" b="1" u="sng" baseline="30000" dirty="0"/>
              <a:t>2</a:t>
            </a:r>
            <a:r>
              <a:rPr lang="en-US" b="1" u="sng" dirty="0"/>
              <a:t>):</a:t>
            </a:r>
          </a:p>
          <a:p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AC-LGAD (~20ps).       [~$13M*]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LYSO (~30ps).         	[~$4M* + </a:t>
            </a:r>
            <a:r>
              <a:rPr lang="en-US" dirty="0" err="1"/>
              <a:t>uRWELL</a:t>
            </a:r>
            <a:r>
              <a:rPr lang="en-US" dirty="0"/>
              <a:t> cost]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mRPC</a:t>
            </a:r>
            <a:r>
              <a:rPr lang="en-US" dirty="0"/>
              <a:t> (~ 30 – 60ps)    [~$3M** + </a:t>
            </a:r>
            <a:r>
              <a:rPr lang="en-US" dirty="0" err="1"/>
              <a:t>uRWELL</a:t>
            </a:r>
            <a:r>
              <a:rPr lang="en-US" dirty="0"/>
              <a:t> cost]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Endcap (10.5m</a:t>
            </a:r>
            <a:r>
              <a:rPr lang="en-US" b="1" u="sng" baseline="30000" dirty="0"/>
              <a:t>2</a:t>
            </a:r>
            <a:r>
              <a:rPr lang="en-US" b="1" u="sng" dirty="0"/>
              <a:t>, 1.0</a:t>
            </a:r>
            <a:r>
              <a:rPr lang="en-US" b="1" u="sng" baseline="30000" dirty="0"/>
              <a:t>e-cap</a:t>
            </a:r>
            <a:r>
              <a:rPr lang="en-US" b="1" u="sng" dirty="0"/>
              <a:t> + 9.5</a:t>
            </a:r>
            <a:r>
              <a:rPr lang="en-US" b="1" u="sng" baseline="30000" dirty="0"/>
              <a:t>h-cap</a:t>
            </a:r>
            <a:r>
              <a:rPr lang="en-US" b="1" u="sng" dirty="0"/>
              <a:t>):</a:t>
            </a:r>
          </a:p>
          <a:p>
            <a:endParaRPr lang="en-US" sz="1000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AC-LGAD (~20ps)	[~$6.8M*]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mRPC</a:t>
            </a:r>
            <a:r>
              <a:rPr lang="en-US" dirty="0"/>
              <a:t> (~ 30 – 60ps)	[~$1.6M** + </a:t>
            </a:r>
            <a:r>
              <a:rPr lang="en-US" dirty="0" err="1"/>
              <a:t>uRWELL</a:t>
            </a:r>
            <a:r>
              <a:rPr lang="en-US" dirty="0"/>
              <a:t> cost]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98787-F513-E146-BB19-B257F5239919}"/>
              </a:ext>
            </a:extLst>
          </p:cNvPr>
          <p:cNvSpPr/>
          <p:nvPr/>
        </p:nvSpPr>
        <p:spPr>
          <a:xfrm>
            <a:off x="-47501" y="6427616"/>
            <a:ext cx="10514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Scaling CMS cost from LHCC-P-009: https://</a:t>
            </a:r>
            <a:r>
              <a:rPr lang="en-US" sz="1200" dirty="0" err="1"/>
              <a:t>cds.cern.ch</a:t>
            </a:r>
            <a:r>
              <a:rPr lang="en-US" sz="1200" dirty="0"/>
              <a:t>/record/2296612/files/LHCC-P-009.pdf</a:t>
            </a:r>
          </a:p>
          <a:p>
            <a:r>
              <a:rPr lang="en-US" sz="1200" dirty="0"/>
              <a:t>** eRD14 assumed 200k/m</a:t>
            </a:r>
            <a:r>
              <a:rPr lang="en-US" sz="1200" baseline="30000" dirty="0"/>
              <a:t>2</a:t>
            </a:r>
            <a:r>
              <a:rPr lang="en-US" sz="1200" dirty="0"/>
              <a:t> [eRD14: http://phynp6.phy-astr.gsu.edu/eRD14/</a:t>
            </a:r>
            <a:r>
              <a:rPr lang="en-US" sz="1200" dirty="0" err="1"/>
              <a:t>index.php</a:t>
            </a:r>
            <a:r>
              <a:rPr lang="en-US" sz="1200" dirty="0"/>
              <a:t>/</a:t>
            </a:r>
            <a:r>
              <a:rPr lang="en-US" sz="1200" dirty="0" err="1"/>
              <a:t>Time_of_Flight_Detector</a:t>
            </a:r>
            <a:r>
              <a:rPr lang="en-US" sz="1200" dirty="0"/>
              <a:t>_(TOF)]; Recent estimates are ~150k/m</a:t>
            </a:r>
            <a:r>
              <a:rPr lang="en-US" sz="1200" baseline="30000" dirty="0"/>
              <a:t>2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11386-6C0A-B947-A9FF-1C039E66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0C3B3-4D2D-E140-8EEF-6D2F7E78E7AE}"/>
              </a:ext>
            </a:extLst>
          </p:cNvPr>
          <p:cNvSpPr txBox="1"/>
          <p:nvPr/>
        </p:nvSpPr>
        <p:spPr>
          <a:xfrm>
            <a:off x="1799111" y="128562"/>
            <a:ext cx="2324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LYSO (Barrel)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4B5DA66-C690-8A46-A776-44A888527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20" y="5632934"/>
            <a:ext cx="6491844" cy="1222343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EAB75291-6138-FF4C-99AB-12BF528A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29" y="29410"/>
            <a:ext cx="5114829" cy="29748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736B54-7C93-694A-835F-3A849E8EF86D}"/>
              </a:ext>
            </a:extLst>
          </p:cNvPr>
          <p:cNvSpPr/>
          <p:nvPr/>
        </p:nvSpPr>
        <p:spPr>
          <a:xfrm>
            <a:off x="206836" y="801609"/>
            <a:ext cx="54099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Helvetica" pitchFamily="2" charset="0"/>
              </a:rPr>
              <a:t>Base unit:</a:t>
            </a:r>
            <a:r>
              <a:rPr lang="en-US" dirty="0">
                <a:latin typeface="Helvetica" pitchFamily="2" charset="0"/>
              </a:rPr>
              <a:t> 2.5mm – 3.75mm thick LYSO ‘pixels’ </a:t>
            </a:r>
          </a:p>
          <a:p>
            <a:r>
              <a:rPr lang="en-US" dirty="0">
                <a:latin typeface="Helvetica" pitchFamily="2" charset="0"/>
              </a:rPr>
              <a:t>                 \w </a:t>
            </a:r>
            <a:r>
              <a:rPr lang="en-US" dirty="0" err="1">
                <a:latin typeface="Helvetica" pitchFamily="2" charset="0"/>
              </a:rPr>
              <a:t>SiPM+ASIC</a:t>
            </a:r>
            <a:r>
              <a:rPr lang="en-US" dirty="0">
                <a:latin typeface="Helvetica" pitchFamily="2" charset="0"/>
              </a:rPr>
              <a:t> readout.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Total thickness:</a:t>
            </a:r>
            <a:r>
              <a:rPr lang="en-US" dirty="0">
                <a:latin typeface="Helvetica" pitchFamily="2" charset="0"/>
              </a:rPr>
              <a:t> 2.5 cm (</a:t>
            </a:r>
            <a:r>
              <a:rPr lang="en-US" dirty="0" err="1">
                <a:latin typeface="Helvetica" pitchFamily="2" charset="0"/>
              </a:rPr>
              <a:t>crystal+SiPM+readout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                         +service). ~ 0.5% X</a:t>
            </a:r>
            <a:r>
              <a:rPr lang="en-US" baseline="-25000" dirty="0">
                <a:latin typeface="Helvetica" pitchFamily="2" charset="0"/>
              </a:rPr>
              <a:t>0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TOF Performance:</a:t>
            </a:r>
            <a:r>
              <a:rPr lang="en-US" dirty="0">
                <a:latin typeface="Helvetica" pitchFamily="2" charset="0"/>
              </a:rPr>
              <a:t> ~30ps resolution (established).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Efficiency:</a:t>
            </a:r>
            <a:r>
              <a:rPr lang="en-US" dirty="0">
                <a:latin typeface="Helvetica" pitchFamily="2" charset="0"/>
              </a:rPr>
              <a:t> close to 100%.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Risk:</a:t>
            </a:r>
            <a:r>
              <a:rPr lang="en-US" dirty="0">
                <a:latin typeface="Helvetica" pitchFamily="2" charset="0"/>
              </a:rPr>
              <a:t> Minimal. Builds on (copy from) CMS.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Cost:</a:t>
            </a:r>
            <a:r>
              <a:rPr lang="en-US" dirty="0">
                <a:latin typeface="Helvetica" pitchFamily="2" charset="0"/>
              </a:rPr>
              <a:t> $4M (scaling CMS cost of $8M for 40m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).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Cost Saving: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/>
              <a:t>~$1M by using </a:t>
            </a:r>
            <a:r>
              <a:rPr lang="en-US" dirty="0" err="1"/>
              <a:t>YAG:Ce</a:t>
            </a:r>
            <a:r>
              <a:rPr lang="en-US" dirty="0"/>
              <a:t> instead of LYSO </a:t>
            </a:r>
          </a:p>
          <a:p>
            <a:r>
              <a:rPr lang="en-US" dirty="0"/>
              <a:t>                          (R&amp;D still ongoing)</a:t>
            </a:r>
            <a:r>
              <a:rPr lang="en-US" dirty="0">
                <a:latin typeface="Helvetica" pitchFamily="2" charset="0"/>
              </a:rPr>
              <a:t>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38514FB-8FEF-C84B-B161-13694803D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84" y="4808492"/>
            <a:ext cx="3401028" cy="1853077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403C15B9-54EB-774A-AF0F-295A43F9D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28" y="3092186"/>
            <a:ext cx="5114829" cy="24527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925D78-CC93-6E4A-8CA9-560ADE53780F}"/>
              </a:ext>
            </a:extLst>
          </p:cNvPr>
          <p:cNvSpPr/>
          <p:nvPr/>
        </p:nvSpPr>
        <p:spPr>
          <a:xfrm>
            <a:off x="-44534" y="6637655"/>
            <a:ext cx="8916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LHCC-P-009: https://</a:t>
            </a:r>
            <a:r>
              <a:rPr lang="en-US" sz="1200" dirty="0" err="1"/>
              <a:t>cds.cern.ch</a:t>
            </a:r>
            <a:r>
              <a:rPr lang="en-US" sz="1200" dirty="0"/>
              <a:t>/record/2296612/files/LHCC-P-009.pdf</a:t>
            </a:r>
          </a:p>
        </p:txBody>
      </p:sp>
    </p:spTree>
    <p:extLst>
      <p:ext uri="{BB962C8B-B14F-4D97-AF65-F5344CB8AC3E}">
        <p14:creationId xmlns:p14="http://schemas.microsoft.com/office/powerpoint/2010/main" val="281970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11386-6C0A-B947-A9FF-1C039E66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0C3B3-4D2D-E140-8EEF-6D2F7E78E7AE}"/>
              </a:ext>
            </a:extLst>
          </p:cNvPr>
          <p:cNvSpPr txBox="1"/>
          <p:nvPr/>
        </p:nvSpPr>
        <p:spPr>
          <a:xfrm>
            <a:off x="1799111" y="128562"/>
            <a:ext cx="2324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LYSO (Barrel)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36B54-7C93-694A-835F-3A849E8EF86D}"/>
              </a:ext>
            </a:extLst>
          </p:cNvPr>
          <p:cNvSpPr/>
          <p:nvPr/>
        </p:nvSpPr>
        <p:spPr>
          <a:xfrm>
            <a:off x="206836" y="801609"/>
            <a:ext cx="54099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Helvetica" pitchFamily="2" charset="0"/>
              </a:rPr>
              <a:t>Base unit:</a:t>
            </a:r>
            <a:r>
              <a:rPr lang="en-US" dirty="0">
                <a:latin typeface="Helvetica" pitchFamily="2" charset="0"/>
              </a:rPr>
              <a:t> 2.5mm – 3.75mm thick LYSO ‘pixels’ </a:t>
            </a:r>
          </a:p>
          <a:p>
            <a:r>
              <a:rPr lang="en-US" dirty="0">
                <a:latin typeface="Helvetica" pitchFamily="2" charset="0"/>
              </a:rPr>
              <a:t>                 \w </a:t>
            </a:r>
            <a:r>
              <a:rPr lang="en-US" dirty="0" err="1">
                <a:latin typeface="Helvetica" pitchFamily="2" charset="0"/>
              </a:rPr>
              <a:t>SiPM+ASIC</a:t>
            </a:r>
            <a:r>
              <a:rPr lang="en-US" dirty="0">
                <a:latin typeface="Helvetica" pitchFamily="2" charset="0"/>
              </a:rPr>
              <a:t> readout.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Total thickness:</a:t>
            </a:r>
            <a:r>
              <a:rPr lang="en-US" dirty="0">
                <a:latin typeface="Helvetica" pitchFamily="2" charset="0"/>
              </a:rPr>
              <a:t> 2.5 cm (</a:t>
            </a:r>
            <a:r>
              <a:rPr lang="en-US" dirty="0" err="1">
                <a:latin typeface="Helvetica" pitchFamily="2" charset="0"/>
              </a:rPr>
              <a:t>crystal+SiPM+readout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                         +service). ~ 0.5% X</a:t>
            </a:r>
            <a:r>
              <a:rPr lang="en-US" baseline="-25000" dirty="0">
                <a:latin typeface="Helvetica" pitchFamily="2" charset="0"/>
              </a:rPr>
              <a:t>0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TOF Performance:</a:t>
            </a:r>
            <a:r>
              <a:rPr lang="en-US" dirty="0">
                <a:latin typeface="Helvetica" pitchFamily="2" charset="0"/>
              </a:rPr>
              <a:t> ~30ps resolution (established).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Efficiency:</a:t>
            </a:r>
            <a:r>
              <a:rPr lang="en-US" dirty="0">
                <a:latin typeface="Helvetica" pitchFamily="2" charset="0"/>
              </a:rPr>
              <a:t> close to 100%.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Risk:</a:t>
            </a:r>
            <a:r>
              <a:rPr lang="en-US" dirty="0">
                <a:latin typeface="Helvetica" pitchFamily="2" charset="0"/>
              </a:rPr>
              <a:t> Minimal. Builds on (copy from) CMS.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Cost:</a:t>
            </a:r>
            <a:r>
              <a:rPr lang="en-US" dirty="0">
                <a:latin typeface="Helvetica" pitchFamily="2" charset="0"/>
              </a:rPr>
              <a:t> $4M (scaling CMS cost of $8M for 40m</a:t>
            </a:r>
            <a:r>
              <a:rPr lang="en-US" baseline="30000" dirty="0">
                <a:latin typeface="Helvetica" pitchFamily="2" charset="0"/>
              </a:rPr>
              <a:t>2</a:t>
            </a:r>
            <a:r>
              <a:rPr lang="en-US" dirty="0">
                <a:latin typeface="Helvetica" pitchFamily="2" charset="0"/>
              </a:rPr>
              <a:t>).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Cost Saving: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/>
              <a:t>~$1M by using </a:t>
            </a:r>
            <a:r>
              <a:rPr lang="en-US" dirty="0" err="1"/>
              <a:t>YAG:Ce</a:t>
            </a:r>
            <a:r>
              <a:rPr lang="en-US" dirty="0"/>
              <a:t> instead of LYSO </a:t>
            </a:r>
          </a:p>
          <a:p>
            <a:r>
              <a:rPr lang="en-US" dirty="0"/>
              <a:t>                          (R&amp;D still ongoing)</a:t>
            </a:r>
            <a:r>
              <a:rPr lang="en-US" dirty="0">
                <a:latin typeface="Helvetica" pitchFamily="2" charset="0"/>
              </a:rPr>
              <a:t>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38514FB-8FEF-C84B-B161-13694803D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84" y="4808492"/>
            <a:ext cx="3401028" cy="18530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925D78-CC93-6E4A-8CA9-560ADE53780F}"/>
              </a:ext>
            </a:extLst>
          </p:cNvPr>
          <p:cNvSpPr/>
          <p:nvPr/>
        </p:nvSpPr>
        <p:spPr>
          <a:xfrm>
            <a:off x="-44534" y="6637655"/>
            <a:ext cx="8916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LHCC-P-009: https://</a:t>
            </a:r>
            <a:r>
              <a:rPr lang="en-US" sz="1200" dirty="0" err="1"/>
              <a:t>cds.cern.ch</a:t>
            </a:r>
            <a:r>
              <a:rPr lang="en-US" sz="1200" dirty="0"/>
              <a:t>/record/2296612/files/LHCC-P-009.pdf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8A91F-E2F0-534F-A6DD-5A59A6D88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50" y="997823"/>
            <a:ext cx="6272650" cy="3577889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63CF2743-E95C-E24D-903D-D80FF3E51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20" y="5632934"/>
            <a:ext cx="6491844" cy="12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11386-6C0A-B947-A9FF-1C039E66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0C3B3-4D2D-E140-8EEF-6D2F7E78E7AE}"/>
              </a:ext>
            </a:extLst>
          </p:cNvPr>
          <p:cNvSpPr txBox="1"/>
          <p:nvPr/>
        </p:nvSpPr>
        <p:spPr>
          <a:xfrm>
            <a:off x="1270796" y="61260"/>
            <a:ext cx="3135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>
                <a:latin typeface="Helvetica" pitchFamily="2" charset="0"/>
              </a:rPr>
              <a:t>mRPC</a:t>
            </a:r>
            <a:r>
              <a:rPr lang="en-US" sz="2400" b="1" u="sng" dirty="0">
                <a:latin typeface="Helvetica" pitchFamily="2" charset="0"/>
              </a:rPr>
              <a:t> (Tsinghua U.)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36B54-7C93-694A-835F-3A849E8EF86D}"/>
                  </a:ext>
                </a:extLst>
              </p:cNvPr>
              <p:cNvSpPr/>
              <p:nvPr/>
            </p:nvSpPr>
            <p:spPr>
              <a:xfrm>
                <a:off x="49887" y="560175"/>
                <a:ext cx="6098692" cy="503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b="1" dirty="0">
                    <a:latin typeface="Helvetica" pitchFamily="2" charset="0"/>
                  </a:rPr>
                  <a:t>Base unit: </a:t>
                </a:r>
                <a:r>
                  <a:rPr lang="en-US" dirty="0">
                    <a:latin typeface="Helvetica" pitchFamily="2" charset="0"/>
                  </a:rPr>
                  <a:t>128um gas-gap (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90% C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+ 5% i-C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+ 5% SF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dirty="0">
                    <a:latin typeface="Helvetica" pitchFamily="2" charset="0"/>
                  </a:rPr>
                  <a:t>) * 8-layers * 4 stacks; </a:t>
                </a:r>
                <a:r>
                  <a:rPr lang="en-US" altLang="zh-CN" dirty="0">
                    <a:latin typeface="Helvetica" pitchFamily="2" charset="0"/>
                  </a:rPr>
                  <a:t>thin </a:t>
                </a:r>
                <a:r>
                  <a:rPr lang="en-US" dirty="0">
                    <a:latin typeface="Helvetica" pitchFamily="2" charset="0"/>
                  </a:rPr>
                  <a:t>glass (400um); Readout-Strip: </a:t>
                </a:r>
                <a:r>
                  <a:rPr lang="en-US" altLang="zh-CN" dirty="0">
                    <a:latin typeface="Helvetica" pitchFamily="2" charset="0"/>
                  </a:rPr>
                  <a:t>7</a:t>
                </a:r>
                <a:r>
                  <a:rPr lang="en-US" dirty="0">
                    <a:latin typeface="Helvetica" pitchFamily="2" charset="0"/>
                  </a:rPr>
                  <a:t>mm (width)+</a:t>
                </a:r>
                <a:r>
                  <a:rPr lang="en-US" altLang="zh-CN" dirty="0">
                    <a:latin typeface="Helvetica" pitchFamily="2" charset="0"/>
                  </a:rPr>
                  <a:t>3</a:t>
                </a:r>
                <a:r>
                  <a:rPr lang="en-US" dirty="0">
                    <a:latin typeface="Helvetica" pitchFamily="2" charset="0"/>
                  </a:rPr>
                  <a:t>mm (gap);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b="1" dirty="0">
                    <a:latin typeface="Helvetica" pitchFamily="2" charset="0"/>
                  </a:rPr>
                  <a:t>Total thickness:</a:t>
                </a:r>
                <a:r>
                  <a:rPr lang="en-US" dirty="0">
                    <a:latin typeface="Helvetica" pitchFamily="2" charset="0"/>
                  </a:rPr>
                  <a:t>  ~10cm, ~ 0.</a:t>
                </a:r>
                <a:r>
                  <a:rPr lang="en-US" altLang="zh-CN" dirty="0">
                    <a:latin typeface="Helvetica" pitchFamily="2" charset="0"/>
                  </a:rPr>
                  <a:t>1</a:t>
                </a:r>
                <a:r>
                  <a:rPr lang="en-US" dirty="0">
                    <a:latin typeface="Helvetica" pitchFamily="2" charset="0"/>
                  </a:rPr>
                  <a:t>% X</a:t>
                </a:r>
                <a:r>
                  <a:rPr lang="en-US" baseline="-25000" dirty="0">
                    <a:latin typeface="Helvetica" pitchFamily="2" charset="0"/>
                  </a:rPr>
                  <a:t>0</a:t>
                </a:r>
                <a:r>
                  <a:rPr lang="en-US" dirty="0">
                    <a:latin typeface="Helvetica" pitchFamily="2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b="1" dirty="0">
                    <a:latin typeface="Helvetica" pitchFamily="2" charset="0"/>
                  </a:rPr>
                  <a:t>TOF Performance: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𝑀𝑅𝑃𝐶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 achieved in cosmic ray tests;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b="1" dirty="0">
                    <a:latin typeface="Helvetica" pitchFamily="2" charset="0"/>
                  </a:rPr>
                  <a:t>Readout Electronics</a:t>
                </a:r>
                <a:r>
                  <a:rPr lang="en-US" dirty="0">
                    <a:latin typeface="Helvetica" pitchFamily="2" charset="0"/>
                  </a:rPr>
                  <a:t>: USTC Fast FEE, SCA, DRS4,…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b="1" dirty="0">
                    <a:latin typeface="Helvetica" pitchFamily="2" charset="0"/>
                  </a:rPr>
                  <a:t>Detection Efficiency</a:t>
                </a:r>
                <a:r>
                  <a:rPr lang="en-US" dirty="0">
                    <a:latin typeface="Helvetica" pitchFamily="2" charset="0"/>
                  </a:rPr>
                  <a:t>: 97%@140kV/cm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b="1" dirty="0">
                    <a:latin typeface="Helvetica" pitchFamily="2" charset="0"/>
                  </a:rPr>
                  <a:t>Risk</a:t>
                </a:r>
                <a:r>
                  <a:rPr lang="en-US" dirty="0">
                    <a:latin typeface="Helvetica" pitchFamily="2" charset="0"/>
                  </a:rPr>
                  <a:t>: Low; Mature technology; Fully automatic manufacture-line at Tsinghua; 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b="1" dirty="0">
                    <a:latin typeface="Helvetica" pitchFamily="2" charset="0"/>
                  </a:rPr>
                  <a:t>Cost</a:t>
                </a:r>
                <a:r>
                  <a:rPr lang="en-US" dirty="0">
                    <a:latin typeface="Helvetica" pitchFamily="2" charset="0"/>
                  </a:rPr>
                  <a:t>: $0.6M (detector modules for ECCE-Barrel 20m</a:t>
                </a:r>
                <a:r>
                  <a:rPr lang="en-US" baseline="30000" dirty="0">
                    <a:latin typeface="Helvetica" pitchFamily="2" charset="0"/>
                  </a:rPr>
                  <a:t>2</a:t>
                </a:r>
                <a:r>
                  <a:rPr lang="en-US" dirty="0">
                    <a:latin typeface="Helvetica" pitchFamily="2" charset="0"/>
                  </a:rPr>
                  <a:t>) + $2.4M (Readout electronics, 5000 channel)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736B54-7C93-694A-835F-3A849E8EF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7" y="560175"/>
                <a:ext cx="6098692" cy="5038110"/>
              </a:xfrm>
              <a:prstGeom prst="rect">
                <a:avLst/>
              </a:prstGeom>
              <a:blipFill>
                <a:blip r:embed="rId4"/>
                <a:stretch>
                  <a:fillRect l="-622" r="-415" b="-100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66EA8DA9-EB82-1445-B8E8-06B9BE0CCE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4173" y="2660777"/>
          <a:ext cx="2266474" cy="378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600200" imgH="266400" progId="Equation.DSMT4">
                  <p:embed/>
                </p:oleObj>
              </mc:Choice>
              <mc:Fallback>
                <p:oleObj name="Equation" r:id="rId5" imgW="1600200" imgH="26640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66EA8DA9-EB82-1445-B8E8-06B9BE0CC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173" y="2660777"/>
                        <a:ext cx="2266474" cy="378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图片 4">
            <a:extLst>
              <a:ext uri="{FF2B5EF4-FFF2-40B4-BE49-F238E27FC236}">
                <a16:creationId xmlns:a16="http://schemas.microsoft.com/office/drawing/2014/main" id="{633565A5-EB4A-834E-9E5B-03A35AC9E1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5" r="36"/>
          <a:stretch/>
        </p:blipFill>
        <p:spPr>
          <a:xfrm>
            <a:off x="9543866" y="644455"/>
            <a:ext cx="2598247" cy="2393153"/>
          </a:xfrm>
          <a:prstGeom prst="rect">
            <a:avLst/>
          </a:prstGeom>
        </p:spPr>
      </p:pic>
      <p:sp>
        <p:nvSpPr>
          <p:cNvPr id="25" name="矩形 5">
            <a:extLst>
              <a:ext uri="{FF2B5EF4-FFF2-40B4-BE49-F238E27FC236}">
                <a16:creationId xmlns:a16="http://schemas.microsoft.com/office/drawing/2014/main" id="{38C2F55B-2A76-B840-B11F-09FC89DFD4C9}"/>
              </a:ext>
            </a:extLst>
          </p:cNvPr>
          <p:cNvSpPr/>
          <p:nvPr/>
        </p:nvSpPr>
        <p:spPr>
          <a:xfrm>
            <a:off x="9788509" y="967620"/>
            <a:ext cx="1012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E-field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140 kV/cm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12">
                <a:extLst>
                  <a:ext uri="{FF2B5EF4-FFF2-40B4-BE49-F238E27FC236}">
                    <a16:creationId xmlns:a16="http://schemas.microsoft.com/office/drawing/2014/main" id="{38FFD3C7-0864-4049-8E6C-10FC8EC8FA7A}"/>
                  </a:ext>
                </a:extLst>
              </p:cNvPr>
              <p:cNvSpPr txBox="1"/>
              <p:nvPr/>
            </p:nvSpPr>
            <p:spPr>
              <a:xfrm>
                <a:off x="9912154" y="1590939"/>
                <a:ext cx="928148" cy="6655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80008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𝑀𝑅𝑃𝐶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1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20.8ps</a:t>
                </a:r>
                <a:endParaRPr lang="zh-CN" altLang="en-US" sz="1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12">
                <a:extLst>
                  <a:ext uri="{FF2B5EF4-FFF2-40B4-BE49-F238E27FC236}">
                    <a16:creationId xmlns:a16="http://schemas.microsoft.com/office/drawing/2014/main" id="{38FFD3C7-0864-4049-8E6C-10FC8EC8F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154" y="1590939"/>
                <a:ext cx="928148" cy="665567"/>
              </a:xfrm>
              <a:prstGeom prst="rect">
                <a:avLst/>
              </a:prstGeom>
              <a:blipFill>
                <a:blip r:embed="rId8"/>
                <a:stretch>
                  <a:fillRect l="-1351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23B7C5E-AC68-FF4E-8B2A-C682774F750A}"/>
              </a:ext>
            </a:extLst>
          </p:cNvPr>
          <p:cNvSpPr/>
          <p:nvPr/>
        </p:nvSpPr>
        <p:spPr>
          <a:xfrm>
            <a:off x="6244491" y="208612"/>
            <a:ext cx="4420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Ray Test: </a:t>
            </a:r>
          </a:p>
          <a:p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mRPC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USTC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1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Lecroy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Oscilloscope</a:t>
            </a:r>
            <a:r>
              <a:rPr lang="zh-CN" altLang="en-US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" name="图片 10">
            <a:extLst>
              <a:ext uri="{FF2B5EF4-FFF2-40B4-BE49-F238E27FC236}">
                <a16:creationId xmlns:a16="http://schemas.microsoft.com/office/drawing/2014/main" id="{D5C24AE2-937C-1644-85CE-0787D6731D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6923" y="755596"/>
            <a:ext cx="1832903" cy="204752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9F6DA1DC-5DAC-D347-99FA-0DBCA85E9F79}"/>
              </a:ext>
            </a:extLst>
          </p:cNvPr>
          <p:cNvPicPr/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1" r="3315" b="20817"/>
          <a:stretch/>
        </p:blipFill>
        <p:spPr bwMode="auto">
          <a:xfrm>
            <a:off x="5975755" y="1216996"/>
            <a:ext cx="1635256" cy="1370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EC89B4F-CC7E-F44F-B108-F3448DE0E2DC}"/>
              </a:ext>
            </a:extLst>
          </p:cNvPr>
          <p:cNvSpPr/>
          <p:nvPr/>
        </p:nvSpPr>
        <p:spPr>
          <a:xfrm>
            <a:off x="10913317" y="1957014"/>
            <a:ext cx="1278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Ray Test</a:t>
            </a:r>
            <a:endParaRPr lang="zh-CN" altLang="en-US" sz="1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E1C669D-0509-2841-BD85-FF8E64121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28" y="3718733"/>
            <a:ext cx="3716398" cy="15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V6500dis3TimeResidual30000para161">
            <a:extLst>
              <a:ext uri="{FF2B5EF4-FFF2-40B4-BE49-F238E27FC236}">
                <a16:creationId xmlns:a16="http://schemas.microsoft.com/office/drawing/2014/main" id="{217BA765-A30E-AE4B-8F10-BDE166F77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"/>
          <a:stretch/>
        </p:blipFill>
        <p:spPr bwMode="auto">
          <a:xfrm>
            <a:off x="10112989" y="3232214"/>
            <a:ext cx="1996571" cy="20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12">
                <a:extLst>
                  <a:ext uri="{FF2B5EF4-FFF2-40B4-BE49-F238E27FC236}">
                    <a16:creationId xmlns:a16="http://schemas.microsoft.com/office/drawing/2014/main" id="{331E511B-80C3-EC46-BA3B-CB86F25A1A5F}"/>
                  </a:ext>
                </a:extLst>
              </p:cNvPr>
              <p:cNvSpPr txBox="1"/>
              <p:nvPr/>
            </p:nvSpPr>
            <p:spPr>
              <a:xfrm>
                <a:off x="11263852" y="4098865"/>
                <a:ext cx="928148" cy="6655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80008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𝑀𝑅𝑃𝐶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1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16.8ps</a:t>
                </a:r>
                <a:endParaRPr lang="zh-CN" altLang="en-US" sz="1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12">
                <a:extLst>
                  <a:ext uri="{FF2B5EF4-FFF2-40B4-BE49-F238E27FC236}">
                    <a16:creationId xmlns:a16="http://schemas.microsoft.com/office/drawing/2014/main" id="{331E511B-80C3-EC46-BA3B-CB86F25A1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852" y="4098865"/>
                <a:ext cx="928148" cy="665567"/>
              </a:xfrm>
              <a:prstGeom prst="rect">
                <a:avLst/>
              </a:prstGeom>
              <a:blipFill>
                <a:blip r:embed="rId13"/>
                <a:stretch>
                  <a:fillRect l="-2703"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A420F83-3C12-4042-A877-431504F8F486}"/>
              </a:ext>
            </a:extLst>
          </p:cNvPr>
          <p:cNvSpPr/>
          <p:nvPr/>
        </p:nvSpPr>
        <p:spPr>
          <a:xfrm>
            <a:off x="6106290" y="2843251"/>
            <a:ext cx="4493154" cy="79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b="1" dirty="0">
                <a:latin typeface="Helvetica" pitchFamily="2" charset="0"/>
              </a:rPr>
              <a:t>R&amp;D#1</a:t>
            </a:r>
            <a:r>
              <a:rPr lang="en-US" sz="1600" dirty="0">
                <a:latin typeface="Helvetica" pitchFamily="2" charset="0"/>
              </a:rPr>
              <a:t>: Low-resistive glass (for high rates)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b="1" dirty="0">
                <a:latin typeface="Helvetica" pitchFamily="2" charset="0"/>
              </a:rPr>
              <a:t>R&amp;D#2: </a:t>
            </a:r>
            <a:r>
              <a:rPr lang="en-US" sz="1600" dirty="0">
                <a:latin typeface="Helvetica" pitchFamily="2" charset="0"/>
              </a:rPr>
              <a:t>Analysis with Neural network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FBCC36-4801-BC41-AC02-20EED3D569AF}"/>
              </a:ext>
            </a:extLst>
          </p:cNvPr>
          <p:cNvSpPr/>
          <p:nvPr/>
        </p:nvSpPr>
        <p:spPr>
          <a:xfrm>
            <a:off x="6202717" y="5349430"/>
            <a:ext cx="2661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latin typeface="Helvetica" pitchFamily="2" charset="0"/>
              </a:rPr>
              <a:t>R&amp;D#3</a:t>
            </a:r>
            <a:r>
              <a:rPr lang="en-US" sz="1600" dirty="0">
                <a:latin typeface="Helvetica" pitchFamily="2" charset="0"/>
              </a:rPr>
              <a:t>: Sealed-</a:t>
            </a:r>
            <a:r>
              <a:rPr lang="en-US" sz="1600" dirty="0" err="1">
                <a:latin typeface="Helvetica" pitchFamily="2" charset="0"/>
              </a:rPr>
              <a:t>mRPC</a:t>
            </a:r>
            <a:r>
              <a:rPr lang="en-US" sz="1600" dirty="0">
                <a:latin typeface="Helvetica" pitchFamily="2" charset="0"/>
              </a:rPr>
              <a:t> (reduce pollution effect)</a:t>
            </a:r>
          </a:p>
        </p:txBody>
      </p:sp>
      <p:pic>
        <p:nvPicPr>
          <p:cNvPr id="34" name="图片 2">
            <a:extLst>
              <a:ext uri="{FF2B5EF4-FFF2-40B4-BE49-F238E27FC236}">
                <a16:creationId xmlns:a16="http://schemas.microsoft.com/office/drawing/2014/main" id="{18842D26-8071-3943-814D-357C3F9CD81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62" y="5189705"/>
            <a:ext cx="3053238" cy="137624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DF35FFF-FAF7-6140-8664-382414F8B7F4}"/>
              </a:ext>
            </a:extLst>
          </p:cNvPr>
          <p:cNvSpPr/>
          <p:nvPr/>
        </p:nvSpPr>
        <p:spPr>
          <a:xfrm>
            <a:off x="6201792" y="6031769"/>
            <a:ext cx="2989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latin typeface="Helvetica" pitchFamily="2" charset="0"/>
              </a:rPr>
              <a:t>R&amp;D#4</a:t>
            </a:r>
            <a:r>
              <a:rPr lang="en-US" sz="1600" dirty="0">
                <a:latin typeface="Helvetica" pitchFamily="2" charset="0"/>
              </a:rPr>
              <a:t>: Replacement of NONE green-house gas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D1420-8125-8541-8882-5E205317882F}"/>
              </a:ext>
            </a:extLst>
          </p:cNvPr>
          <p:cNvSpPr/>
          <p:nvPr/>
        </p:nvSpPr>
        <p:spPr>
          <a:xfrm>
            <a:off x="61186" y="5641817"/>
            <a:ext cx="6046113" cy="88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Helvetica" pitchFamily="2" charset="0"/>
              </a:rPr>
              <a:t>Ongoing R&amp;D Activities</a:t>
            </a:r>
            <a:r>
              <a:rPr lang="en-US" dirty="0">
                <a:latin typeface="Helvetica" pitchFamily="2" charset="0"/>
              </a:rPr>
              <a:t>: Improved design &amp; beam-test at </a:t>
            </a:r>
            <a:r>
              <a:rPr lang="en-US" dirty="0" err="1">
                <a:latin typeface="Helvetica" pitchFamily="2" charset="0"/>
              </a:rPr>
              <a:t>Jlab</a:t>
            </a:r>
            <a:r>
              <a:rPr lang="en-US" dirty="0">
                <a:latin typeface="Helvetica" pitchFamily="2" charset="0"/>
              </a:rPr>
              <a:t> in Spring 2022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96C995A-0C1A-F54C-BD14-D25D89201F08}"/>
              </a:ext>
            </a:extLst>
          </p:cNvPr>
          <p:cNvSpPr/>
          <p:nvPr/>
        </p:nvSpPr>
        <p:spPr>
          <a:xfrm>
            <a:off x="9874018" y="4227926"/>
            <a:ext cx="265911" cy="43589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F9467-7E07-2543-B36E-DCFF64FB9DCC}"/>
              </a:ext>
            </a:extLst>
          </p:cNvPr>
          <p:cNvSpPr txBox="1"/>
          <p:nvPr/>
        </p:nvSpPr>
        <p:spPr>
          <a:xfrm>
            <a:off x="-116237" y="2719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721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11386-6C0A-B947-A9FF-1C039E66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0C3B3-4D2D-E140-8EEF-6D2F7E78E7AE}"/>
              </a:ext>
            </a:extLst>
          </p:cNvPr>
          <p:cNvSpPr txBox="1"/>
          <p:nvPr/>
        </p:nvSpPr>
        <p:spPr>
          <a:xfrm>
            <a:off x="2446316" y="0"/>
            <a:ext cx="467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MRPC (the PHENIX TOF.W)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36B54-7C93-694A-835F-3A849E8EF86D}"/>
              </a:ext>
            </a:extLst>
          </p:cNvPr>
          <p:cNvSpPr/>
          <p:nvPr/>
        </p:nvSpPr>
        <p:spPr>
          <a:xfrm>
            <a:off x="89669" y="615361"/>
            <a:ext cx="84208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Base unit: 37 cm x 12 cm in x-y, but could be other </a:t>
            </a:r>
          </a:p>
          <a:p>
            <a:r>
              <a:rPr lang="en-US" dirty="0">
                <a:latin typeface="Helvetica" pitchFamily="2" charset="0"/>
              </a:rPr>
              <a:t>Thickness of MRPC in PHENIX: 6-gaps with 0.55mm glass, 0.23 mm gas gaps; honeycomb, signal pick-up boards 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 3 cm</a:t>
            </a: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Total thickness: 7.6 cm  with feedthrough boards, readout electronics, Al gas box;</a:t>
            </a:r>
          </a:p>
          <a:p>
            <a:r>
              <a:rPr lang="en-US" dirty="0">
                <a:latin typeface="Helvetica" pitchFamily="2" charset="0"/>
              </a:rPr>
              <a:t>X0 is 0.05 for detector and 0.13 with support structure and services. Can be optimized further. 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TOF Performance: Established ~60 </a:t>
            </a:r>
            <a:r>
              <a:rPr lang="en-US" dirty="0" err="1">
                <a:latin typeface="Helvetica" pitchFamily="2" charset="0"/>
              </a:rPr>
              <a:t>ps</a:t>
            </a:r>
            <a:r>
              <a:rPr lang="en-US" dirty="0">
                <a:latin typeface="Helvetica" pitchFamily="2" charset="0"/>
              </a:rPr>
              <a:t> resolution (intrinsic), but ~ 84 </a:t>
            </a:r>
            <a:r>
              <a:rPr lang="en-US" dirty="0" err="1">
                <a:latin typeface="Helvetica" pitchFamily="2" charset="0"/>
              </a:rPr>
              <a:t>ps</a:t>
            </a:r>
            <a:r>
              <a:rPr lang="en-US" dirty="0">
                <a:latin typeface="Helvetica" pitchFamily="2" charset="0"/>
              </a:rPr>
              <a:t> in situ </a:t>
            </a:r>
            <a:r>
              <a:rPr lang="en-US" dirty="0" err="1">
                <a:latin typeface="Helvetica" pitchFamily="2" charset="0"/>
              </a:rPr>
              <a:t>Au+Au</a:t>
            </a:r>
            <a:r>
              <a:rPr lang="en-US" dirty="0">
                <a:latin typeface="Helvetica" pitchFamily="2" charset="0"/>
              </a:rPr>
              <a:t> collisions with start time and electronics; similar numbers reported by ALICE in </a:t>
            </a:r>
            <a:r>
              <a:rPr lang="en-US" dirty="0" err="1">
                <a:latin typeface="Helvetica" pitchFamily="2" charset="0"/>
              </a:rPr>
              <a:t>PbPb</a:t>
            </a:r>
            <a:r>
              <a:rPr lang="en-US" dirty="0">
                <a:latin typeface="Helvetica" pitchFamily="2" charset="0"/>
              </a:rPr>
              <a:t>. We were aiming at 100 ps. This can be improved significantly with better electronics and modifications to the glass stack. 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Detection efficiency: ~ 95% with 14 kV/cm 95% freon+5% isobutane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Risk: Low. The detector worked for 10 years in PHENIX  without an incident. We have facilities and expertise to engage in R&amp;D and production of </a:t>
            </a:r>
            <a:r>
              <a:rPr lang="en-US" dirty="0" err="1">
                <a:latin typeface="Helvetica" pitchFamily="2" charset="0"/>
              </a:rPr>
              <a:t>mRPC</a:t>
            </a:r>
            <a:r>
              <a:rPr lang="en-US" dirty="0">
                <a:latin typeface="Helvetica" pitchFamily="2" charset="0"/>
              </a:rPr>
              <a:t> TOF for ECCE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Cost: most of the cost is in preamp and FEM electronics, HV supply and cables, machining of gas box, etc. I don’t have a good estimate of today’s cost, but </a:t>
            </a:r>
            <a:r>
              <a:rPr lang="en-US" dirty="0" err="1">
                <a:latin typeface="Helvetica" pitchFamily="2" charset="0"/>
              </a:rPr>
              <a:t>Zhihong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Ye’s</a:t>
            </a:r>
            <a:r>
              <a:rPr lang="en-US" dirty="0">
                <a:latin typeface="Helvetica" pitchFamily="2" charset="0"/>
              </a:rPr>
              <a:t> numbers seem right.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1BDE1-1B96-5349-9D09-C93F9FEF7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5"/>
          <a:stretch/>
        </p:blipFill>
        <p:spPr>
          <a:xfrm>
            <a:off x="8719435" y="3483448"/>
            <a:ext cx="3490402" cy="26048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2E54F2-E5FE-7147-91D8-49EA5447C5DA}"/>
              </a:ext>
            </a:extLst>
          </p:cNvPr>
          <p:cNvSpPr/>
          <p:nvPr/>
        </p:nvSpPr>
        <p:spPr>
          <a:xfrm>
            <a:off x="8962942" y="3114116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Phys.Rev.C</a:t>
            </a:r>
            <a:r>
              <a:rPr lang="en-US" dirty="0"/>
              <a:t> 85 (2012) 064914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05B8DD-CF7B-AE47-9FE0-DDAA1D24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545" y="584775"/>
            <a:ext cx="3750455" cy="22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2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655CB8-F202-E345-8F32-B376229A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B50-1350-C143-99A7-1E84B9E3C805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5A966-09BB-FB4F-89E9-83C67EC2C8F9}"/>
              </a:ext>
            </a:extLst>
          </p:cNvPr>
          <p:cNvSpPr txBox="1"/>
          <p:nvPr/>
        </p:nvSpPr>
        <p:spPr>
          <a:xfrm>
            <a:off x="3930732" y="2066306"/>
            <a:ext cx="5056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Be Added:  </a:t>
            </a:r>
          </a:p>
          <a:p>
            <a:endParaRPr lang="en-US" dirty="0"/>
          </a:p>
          <a:p>
            <a:r>
              <a:rPr lang="en-US" dirty="0"/>
              <a:t>slides on AC-LGAD</a:t>
            </a:r>
          </a:p>
          <a:p>
            <a:endParaRPr lang="en-US" dirty="0"/>
          </a:p>
          <a:p>
            <a:r>
              <a:rPr lang="en-US" dirty="0"/>
              <a:t>Slides on other considerations we should be making</a:t>
            </a:r>
          </a:p>
        </p:txBody>
      </p:sp>
    </p:spTree>
    <p:extLst>
      <p:ext uri="{BB962C8B-B14F-4D97-AF65-F5344CB8AC3E}">
        <p14:creationId xmlns:p14="http://schemas.microsoft.com/office/powerpoint/2010/main" val="12547315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0000A8"/>
      </a:accent2>
      <a:accent3>
        <a:srgbClr val="006E00"/>
      </a:accent3>
      <a:accent4>
        <a:srgbClr val="8A008A"/>
      </a:accent4>
      <a:accent5>
        <a:srgbClr val="B7AAB7"/>
      </a:accent5>
      <a:accent6>
        <a:srgbClr val="0000CC"/>
      </a:accent6>
      <a:hlink>
        <a:srgbClr val="006E00"/>
      </a:hlink>
      <a:folHlink>
        <a:srgbClr val="E1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10061"/>
        </a:accent1>
        <a:accent2>
          <a:srgbClr val="0000E1"/>
        </a:accent2>
        <a:accent3>
          <a:srgbClr val="FFFFFF"/>
        </a:accent3>
        <a:accent4>
          <a:srgbClr val="000000"/>
        </a:accent4>
        <a:accent5>
          <a:srgbClr val="B7AAB7"/>
        </a:accent5>
        <a:accent6>
          <a:srgbClr val="0000CC"/>
        </a:accent6>
        <a:hlink>
          <a:srgbClr val="006E00"/>
        </a:hlink>
        <a:folHlink>
          <a:srgbClr val="E1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25431</TotalTime>
  <Words>1233</Words>
  <Application>Microsoft Macintosh PowerPoint</Application>
  <PresentationFormat>Widescreen</PresentationFormat>
  <Paragraphs>143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华文楷体</vt:lpstr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Default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Jochen Schwiening</dc:creator>
  <cp:lastModifiedBy>Microsoft Office User</cp:lastModifiedBy>
  <cp:revision>682</cp:revision>
  <cp:lastPrinted>2021-05-22T18:56:36Z</cp:lastPrinted>
  <dcterms:created xsi:type="dcterms:W3CDTF">2019-09-14T20:42:24Z</dcterms:created>
  <dcterms:modified xsi:type="dcterms:W3CDTF">2021-09-03T15:34:56Z</dcterms:modified>
</cp:coreProperties>
</file>