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3" r:id="rId2"/>
  </p:sldMasterIdLst>
  <p:notesMasterIdLst>
    <p:notesMasterId r:id="rId4"/>
  </p:notesMasterIdLst>
  <p:sldIdLst>
    <p:sldId id="1609" r:id="rId3"/>
  </p:sldIdLst>
  <p:sldSz cx="12192000" cy="6858000"/>
  <p:notesSz cx="6400800" cy="117316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600"/>
    <a:srgbClr val="880CCD"/>
    <a:srgbClr val="AA15FB"/>
    <a:srgbClr val="676C6F"/>
    <a:srgbClr val="00FF00"/>
    <a:srgbClr val="0000FF"/>
    <a:srgbClr val="A26030"/>
    <a:srgbClr val="B0B0B0"/>
    <a:srgbClr val="D58F4B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98" autoAdjust="0"/>
    <p:restoredTop sz="96081"/>
  </p:normalViewPr>
  <p:slideViewPr>
    <p:cSldViewPr snapToGrid="0">
      <p:cViewPr>
        <p:scale>
          <a:sx n="111" d="100"/>
          <a:sy n="111" d="100"/>
        </p:scale>
        <p:origin x="1176" y="2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00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773680" cy="58861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625639" y="0"/>
            <a:ext cx="2773680" cy="58861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E5DFAA-96A4-48AA-9851-BCC0DA9728E1}" type="datetimeFigureOut">
              <a:rPr lang="en-US" smtClean="0"/>
              <a:t>9/1/21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317500" y="1466850"/>
            <a:ext cx="7035800" cy="39592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40080" y="5645845"/>
            <a:ext cx="5120640" cy="461932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1143008"/>
            <a:ext cx="2773680" cy="58861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625639" y="11143008"/>
            <a:ext cx="2773680" cy="58861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1E9CA4-810E-4F43-AE96-B4AE0BCB5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23689904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EE4DD-AEEF-2341-A375-710650C36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DF4A53-DF00-A54F-BEDD-715142C906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3D66F7-C519-8448-B467-81BEB4CA05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494083-5B7F-664E-918F-A40275A34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038E2-E9A0-F44C-83EC-6FB3402EB4A4}" type="datetimeFigureOut">
              <a:rPr lang="en-US" smtClean="0"/>
              <a:t>9/1/21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C926E7-1DEF-C845-84DF-8171B0169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3955CB-56AB-464A-80AA-119A62627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EEB50-1350-C143-99A7-1E84B9E3C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444180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B766E-C741-D943-BDBB-7B739A301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F32F60-5D3B-8D43-AA99-A6F86AC438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4208D3-1CB2-9C49-94B6-7EF7A0DFC3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EE13DE-D30B-D342-BCE5-1BD5B172A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038E2-E9A0-F44C-83EC-6FB3402EB4A4}" type="datetimeFigureOut">
              <a:rPr lang="en-US" smtClean="0"/>
              <a:t>9/1/21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41E5AF-F807-6F47-8CCC-CEC0224A0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743BF4-F0EB-B74F-A9F6-7A3D0E00A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EEB50-1350-C143-99A7-1E84B9E3C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743048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2C8CA-5519-A54B-AABD-E35D9E07F5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4E8C37-A357-FB40-8A38-C204152791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B107A4-EE96-FD4A-81AC-8DB64A1E8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038E2-E9A0-F44C-83EC-6FB3402EB4A4}" type="datetimeFigureOut">
              <a:rPr lang="en-US" smtClean="0"/>
              <a:t>9/1/21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F7808F-2D79-7949-A7DA-5AE3E9567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3D70E9-F93E-2C41-93A9-D0A3D3986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EEB50-1350-C143-99A7-1E84B9E3C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279593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EE145C2-2F3D-E94F-9953-FFF179D22B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751CC5-C260-2E4F-B0A2-27ECBA4E2C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572A3C-E34A-514C-8D47-7C6205845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038E2-E9A0-F44C-83EC-6FB3402EB4A4}" type="datetimeFigureOut">
              <a:rPr lang="en-US" smtClean="0"/>
              <a:t>9/1/21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357918-3909-954D-9E26-91762180B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892FA8-358C-A146-BF95-219245078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EEB50-1350-C143-99A7-1E84B9E3C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881800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D5A5145-A351-466B-953C-DF253BDEB1E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alphaModFix amt="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88952" cy="54864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0" y="6598871"/>
            <a:ext cx="12192000" cy="1954"/>
          </a:xfrm>
          <a:prstGeom prst="line">
            <a:avLst/>
          </a:prstGeom>
          <a:ln w="9525">
            <a:solidFill>
              <a:srgbClr val="24556E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 userDrawn="1"/>
        </p:nvSpPr>
        <p:spPr>
          <a:xfrm>
            <a:off x="11684000" y="6600825"/>
            <a:ext cx="34817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9C7A873-79E2-47ED-8FB0-5579B50D722A}" type="slidenum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Calibri" panose="020F0502020204030204" pitchFamily="34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de-DE" sz="1100" b="0" i="0" u="none" strike="noStrike" kern="1200" cap="none" spc="0" normalizeH="0" baseline="0" noProof="0" dirty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Calibri" panose="020F0502020204030204" pitchFamily="34" charset="0"/>
            </a:endParaRPr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id="{89D1F3E1-5F25-4388-A2C5-62F6AE3F1863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2701" y="6600826"/>
            <a:ext cx="10655299" cy="287337"/>
          </a:xfrm>
          <a:prstGeom prst="rect">
            <a:avLst/>
          </a:prstGeom>
          <a:ln/>
        </p:spPr>
        <p:txBody>
          <a:bodyPr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dirty="0">
                <a:solidFill>
                  <a:srgbClr val="808080"/>
                </a:solidFill>
                <a:latin typeface="Calibri" panose="020F0502020204030204" pitchFamily="34" charset="0"/>
              </a:rPr>
              <a:t>G. Kalicy (CUA), X. He (GSU)  |</a:t>
            </a:r>
            <a:r>
              <a:rPr lang="en-US" sz="1100" baseline="0" dirty="0">
                <a:solidFill>
                  <a:srgbClr val="808080"/>
                </a:solidFill>
                <a:latin typeface="Calibri" panose="020F0502020204030204" pitchFamily="34" charset="0"/>
              </a:rPr>
              <a:t>  ECCE PID WG meeting |  August 13</a:t>
            </a:r>
            <a:r>
              <a:rPr lang="en-US" sz="1100" baseline="30000" dirty="0">
                <a:solidFill>
                  <a:srgbClr val="808080"/>
                </a:solidFill>
                <a:latin typeface="Calibri" panose="020F0502020204030204" pitchFamily="34" charset="0"/>
              </a:rPr>
              <a:t>th</a:t>
            </a:r>
            <a:r>
              <a:rPr lang="en-US" sz="1100" baseline="0" dirty="0">
                <a:solidFill>
                  <a:srgbClr val="808080"/>
                </a:solidFill>
                <a:latin typeface="Calibri" panose="020F0502020204030204" pitchFamily="34" charset="0"/>
              </a:rPr>
              <a:t>, </a:t>
            </a:r>
            <a:r>
              <a:rPr lang="en-US" sz="1100" dirty="0">
                <a:solidFill>
                  <a:srgbClr val="808080"/>
                </a:solidFill>
                <a:latin typeface="Calibri" panose="020F0502020204030204" pitchFamily="34" charset="0"/>
              </a:rPr>
              <a:t>2021</a:t>
            </a:r>
            <a:endParaRPr lang="de-DE" sz="1100" dirty="0">
              <a:solidFill>
                <a:srgbClr val="80808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7210971"/>
      </p:ext>
    </p:extLst>
  </p:cSld>
  <p:clrMapOvr>
    <a:masterClrMapping/>
  </p:clrMapOvr>
  <p:transition spd="med"/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5EDA4C-71D2-B942-98A1-9F944F02BB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5F3682-DF07-944A-90DE-407FD0EC77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B64ACD-BDC4-264D-B3DC-9A9A6C776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038E2-E9A0-F44C-83EC-6FB3402EB4A4}" type="datetimeFigureOut">
              <a:rPr lang="en-US" smtClean="0"/>
              <a:t>9/1/21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0B3710-97E7-CE4E-9BD4-C7F489C1B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DAEF85-7629-7B44-934E-357E99B7C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EEB50-1350-C143-99A7-1E84B9E3C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270764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27A769-998C-964B-9109-D61072129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F9F89E-FD53-E94D-9F1A-8415796814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BCB63D-6D13-874C-9A1F-4CDE03D45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038E2-E9A0-F44C-83EC-6FB3402EB4A4}" type="datetimeFigureOut">
              <a:rPr lang="en-US" smtClean="0"/>
              <a:t>9/1/21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DA7EB7-7813-7C4C-9F23-3EEAF96C3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6EFD9A-F88C-4545-932A-5DEAE1821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EEB50-1350-C143-99A7-1E84B9E3C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414802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FA1D6-D427-B746-8BD5-E42F61093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075620-936E-3E46-8BAC-9CB134B9F6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8FD1D2-BF85-9047-A563-79A775E4C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038E2-E9A0-F44C-83EC-6FB3402EB4A4}" type="datetimeFigureOut">
              <a:rPr lang="en-US" smtClean="0"/>
              <a:t>9/1/21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BABAAE-6BEC-934D-9B67-FB4593DC5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700690-EA94-214E-91FB-7B958EC26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EEB50-1350-C143-99A7-1E84B9E3C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157920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E784D3-07F3-8A47-B8AE-00BCB92D5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8E1678-F695-C840-8E12-C594E5650F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5BE0D3-E674-3C4F-8D19-9FA3522D85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92A0B7-7FC6-B34F-8B2A-A9B9BBB43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038E2-E9A0-F44C-83EC-6FB3402EB4A4}" type="datetimeFigureOut">
              <a:rPr lang="en-US" smtClean="0"/>
              <a:t>9/1/21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8999A7-2302-1148-A430-62006900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C55FAC-6B7A-0A4E-9703-3D05F8230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EEB50-1350-C143-99A7-1E84B9E3C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114568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0E432-A52F-664A-9B00-0B9BD50B2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1AB272-BA91-9048-A0D4-73EDCB4509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11978C-B8E2-E443-9374-BF086B873C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CAFB00-0A29-DB41-89E4-39CCC74067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6274ED7-8F66-D44B-8E96-561E22EC98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5D634A-2605-6F49-8EB6-B5BE3D2C1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038E2-E9A0-F44C-83EC-6FB3402EB4A4}" type="datetimeFigureOut">
              <a:rPr lang="en-US" smtClean="0"/>
              <a:t>9/1/21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19D5BE-FFB6-F146-94EF-0BE8ACAB6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91E5CE-339A-A642-8B85-5B083F481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EEB50-1350-C143-99A7-1E84B9E3C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320373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8F627-EAA4-4343-B4C1-7C0C4EACA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B3DD21-B9E6-924F-B861-3A4B99C4D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038E2-E9A0-F44C-83EC-6FB3402EB4A4}" type="datetimeFigureOut">
              <a:rPr lang="en-US" smtClean="0"/>
              <a:t>9/1/21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5893A7-C0D5-AE4D-8965-8ED485E10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BC3F2F-7CC4-7A4F-99B8-358FA7B2C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EEB50-1350-C143-99A7-1E84B9E3C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056131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FD5C2F-2770-FE48-8032-6C2A941A4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038E2-E9A0-F44C-83EC-6FB3402EB4A4}" type="datetimeFigureOut">
              <a:rPr lang="en-US" smtClean="0"/>
              <a:t>9/1/21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9CBAA6-901B-7F42-80EA-6EFEE8799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3141D1-E624-B740-AA44-6A517C946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EEB50-1350-C143-99A7-1E84B9E3C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748241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5862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ransition spd="med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E2AB0C-DB26-7B4D-8BAC-3EDB4BFCF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57AFDE-7454-C146-94CB-FFE869257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F0BEE4-87F4-9A49-82D0-FFBC8DB21F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3038E2-E9A0-F44C-83EC-6FB3402EB4A4}" type="datetimeFigureOut">
              <a:rPr lang="en-US" smtClean="0"/>
              <a:t>9/1/21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8DE316-DC72-D948-9339-328E5DB5EF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B4CBA0-BF9E-C74B-887D-9C0F9799CE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7EEB50-1350-C143-99A7-1E84B9E3C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042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6711386-6C0A-B947-A9FF-1C039E66B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EEB50-1350-C143-99A7-1E84B9E3C805}" type="slidenum">
              <a:rPr lang="en-US" smtClean="0"/>
              <a:t>1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20C3B3-4D2D-E140-8EEF-6D2F7E78E7AE}"/>
              </a:ext>
            </a:extLst>
          </p:cNvPr>
          <p:cNvSpPr txBox="1"/>
          <p:nvPr/>
        </p:nvSpPr>
        <p:spPr>
          <a:xfrm>
            <a:off x="2446316" y="0"/>
            <a:ext cx="46724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u="sng" dirty="0"/>
              <a:t>MRPC (the PHENIX TOF.W)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4736B54-7C93-694A-835F-3A849E8EF86D}"/>
              </a:ext>
            </a:extLst>
          </p:cNvPr>
          <p:cNvSpPr/>
          <p:nvPr/>
        </p:nvSpPr>
        <p:spPr>
          <a:xfrm>
            <a:off x="89669" y="615361"/>
            <a:ext cx="842081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Helvetica" pitchFamily="2" charset="0"/>
              </a:rPr>
              <a:t>Base unit: 37 cm x 12 cm in x-y, but could be other </a:t>
            </a:r>
          </a:p>
          <a:p>
            <a:r>
              <a:rPr lang="en-US" dirty="0">
                <a:latin typeface="Helvetica" pitchFamily="2" charset="0"/>
              </a:rPr>
              <a:t>Thickness of MRPC in PHENIX: 6-gaps with 0.55mm glass, 0.23 mm gas gaps; honeycomb, signal pick-up boards </a:t>
            </a:r>
            <a:r>
              <a:rPr lang="en-US" dirty="0">
                <a:latin typeface="Helvetica" pitchFamily="2" charset="0"/>
                <a:sym typeface="Wingdings" pitchFamily="2" charset="2"/>
              </a:rPr>
              <a:t> 3 cm</a:t>
            </a:r>
            <a:endParaRPr lang="en-US" dirty="0">
              <a:latin typeface="Helvetica" pitchFamily="2" charset="0"/>
            </a:endParaRPr>
          </a:p>
          <a:p>
            <a:endParaRPr lang="en-US" dirty="0">
              <a:latin typeface="Helvetica" pitchFamily="2" charset="0"/>
            </a:endParaRPr>
          </a:p>
          <a:p>
            <a:r>
              <a:rPr lang="en-US" dirty="0">
                <a:latin typeface="Helvetica" pitchFamily="2" charset="0"/>
              </a:rPr>
              <a:t>Total thickness: 7.6 cm  with feedthrough boards, readout electronics, Al gas box;</a:t>
            </a:r>
          </a:p>
          <a:p>
            <a:r>
              <a:rPr lang="en-US" dirty="0">
                <a:latin typeface="Helvetica" pitchFamily="2" charset="0"/>
              </a:rPr>
              <a:t>X0 is 0.05 for detector and 0.13 with support structure and services. Can be optimized further. </a:t>
            </a:r>
          </a:p>
          <a:p>
            <a:endParaRPr lang="en-US" dirty="0">
              <a:latin typeface="Helvetica" pitchFamily="2" charset="0"/>
            </a:endParaRPr>
          </a:p>
          <a:p>
            <a:r>
              <a:rPr lang="en-US" dirty="0">
                <a:latin typeface="Helvetica" pitchFamily="2" charset="0"/>
              </a:rPr>
              <a:t>TOF Performance: Established ~60 </a:t>
            </a:r>
            <a:r>
              <a:rPr lang="en-US" dirty="0" err="1">
                <a:latin typeface="Helvetica" pitchFamily="2" charset="0"/>
              </a:rPr>
              <a:t>ps</a:t>
            </a:r>
            <a:r>
              <a:rPr lang="en-US" dirty="0">
                <a:latin typeface="Helvetica" pitchFamily="2" charset="0"/>
              </a:rPr>
              <a:t> resolution (intrinsic), but ~ 84 </a:t>
            </a:r>
            <a:r>
              <a:rPr lang="en-US" dirty="0" err="1">
                <a:latin typeface="Helvetica" pitchFamily="2" charset="0"/>
              </a:rPr>
              <a:t>ps</a:t>
            </a:r>
            <a:r>
              <a:rPr lang="en-US" dirty="0">
                <a:latin typeface="Helvetica" pitchFamily="2" charset="0"/>
              </a:rPr>
              <a:t> in situ </a:t>
            </a:r>
            <a:r>
              <a:rPr lang="en-US" dirty="0" err="1">
                <a:latin typeface="Helvetica" pitchFamily="2" charset="0"/>
              </a:rPr>
              <a:t>Au+Au</a:t>
            </a:r>
            <a:r>
              <a:rPr lang="en-US" dirty="0">
                <a:latin typeface="Helvetica" pitchFamily="2" charset="0"/>
              </a:rPr>
              <a:t> collisions with start time and electronics; similar numbers reported by ALICE in </a:t>
            </a:r>
            <a:r>
              <a:rPr lang="en-US" dirty="0" err="1">
                <a:latin typeface="Helvetica" pitchFamily="2" charset="0"/>
              </a:rPr>
              <a:t>PbPb</a:t>
            </a:r>
            <a:r>
              <a:rPr lang="en-US" dirty="0">
                <a:latin typeface="Helvetica" pitchFamily="2" charset="0"/>
              </a:rPr>
              <a:t>. We were aiming at 100 ps. This can be improved significantly with better electronics and modifications to the glass stack. </a:t>
            </a:r>
          </a:p>
          <a:p>
            <a:endParaRPr lang="en-US" dirty="0">
              <a:latin typeface="Helvetica" pitchFamily="2" charset="0"/>
            </a:endParaRPr>
          </a:p>
          <a:p>
            <a:r>
              <a:rPr lang="en-US" dirty="0">
                <a:latin typeface="Helvetica" pitchFamily="2" charset="0"/>
              </a:rPr>
              <a:t>Detection efficiency: ~ 95% with 14 </a:t>
            </a:r>
            <a:r>
              <a:rPr lang="en-US">
                <a:latin typeface="Helvetica" pitchFamily="2" charset="0"/>
              </a:rPr>
              <a:t>kV applied; </a:t>
            </a:r>
            <a:r>
              <a:rPr lang="en-US" dirty="0">
                <a:latin typeface="Helvetica" pitchFamily="2" charset="0"/>
              </a:rPr>
              <a:t>95% freon+5% isobutane</a:t>
            </a:r>
          </a:p>
          <a:p>
            <a:endParaRPr lang="en-US" dirty="0">
              <a:latin typeface="Helvetica" pitchFamily="2" charset="0"/>
            </a:endParaRPr>
          </a:p>
          <a:p>
            <a:r>
              <a:rPr lang="en-US" dirty="0">
                <a:latin typeface="Helvetica" pitchFamily="2" charset="0"/>
              </a:rPr>
              <a:t>Risk: Low. The detector worked for 10 years in PHENIX  without an incident. We have facilities and expertise to engage in R&amp;D and production of </a:t>
            </a:r>
            <a:r>
              <a:rPr lang="en-US" dirty="0" err="1">
                <a:latin typeface="Helvetica" pitchFamily="2" charset="0"/>
              </a:rPr>
              <a:t>mRPC</a:t>
            </a:r>
            <a:r>
              <a:rPr lang="en-US" dirty="0">
                <a:latin typeface="Helvetica" pitchFamily="2" charset="0"/>
              </a:rPr>
              <a:t> TOF for ECCE</a:t>
            </a:r>
          </a:p>
          <a:p>
            <a:endParaRPr lang="en-US" dirty="0">
              <a:latin typeface="Helvetica" pitchFamily="2" charset="0"/>
            </a:endParaRPr>
          </a:p>
          <a:p>
            <a:r>
              <a:rPr lang="en-US" dirty="0">
                <a:latin typeface="Helvetica" pitchFamily="2" charset="0"/>
              </a:rPr>
              <a:t>Cost: most of the cost is in preamp and FEM electronics, HV supply and cables, machining of gas box, etc. I don’t have a good estimate of today’s cost, but </a:t>
            </a:r>
            <a:r>
              <a:rPr lang="en-US" dirty="0" err="1">
                <a:latin typeface="Helvetica" pitchFamily="2" charset="0"/>
              </a:rPr>
              <a:t>Zhihong</a:t>
            </a:r>
            <a:r>
              <a:rPr lang="en-US" dirty="0">
                <a:latin typeface="Helvetica" pitchFamily="2" charset="0"/>
              </a:rPr>
              <a:t> </a:t>
            </a:r>
            <a:r>
              <a:rPr lang="en-US" dirty="0" err="1">
                <a:latin typeface="Helvetica" pitchFamily="2" charset="0"/>
              </a:rPr>
              <a:t>Ye’s</a:t>
            </a:r>
            <a:r>
              <a:rPr lang="en-US" dirty="0">
                <a:latin typeface="Helvetica" pitchFamily="2" charset="0"/>
              </a:rPr>
              <a:t> numbers seem right.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7A1BDE1-1B96-5349-9D09-C93F9FEF7B3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665"/>
          <a:stretch/>
        </p:blipFill>
        <p:spPr>
          <a:xfrm>
            <a:off x="8719435" y="3483448"/>
            <a:ext cx="3490402" cy="2604836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042E54F2-E5FE-7147-91D8-49EA5447C5DA}"/>
              </a:ext>
            </a:extLst>
          </p:cNvPr>
          <p:cNvSpPr/>
          <p:nvPr/>
        </p:nvSpPr>
        <p:spPr>
          <a:xfrm>
            <a:off x="8962942" y="3114116"/>
            <a:ext cx="29434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err="1"/>
              <a:t>Phys.Rev.C</a:t>
            </a:r>
            <a:r>
              <a:rPr lang="en-US" dirty="0"/>
              <a:t> 85 (2012) 064914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505B8DD-CF7B-AE47-9FE0-DDAA1D24EC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1545" y="584775"/>
            <a:ext cx="3750455" cy="2211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970840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0000"/>
      </a:accent1>
      <a:accent2>
        <a:srgbClr val="0000A8"/>
      </a:accent2>
      <a:accent3>
        <a:srgbClr val="006E00"/>
      </a:accent3>
      <a:accent4>
        <a:srgbClr val="8A008A"/>
      </a:accent4>
      <a:accent5>
        <a:srgbClr val="B7AAB7"/>
      </a:accent5>
      <a:accent6>
        <a:srgbClr val="0000CC"/>
      </a:accent6>
      <a:hlink>
        <a:srgbClr val="006E00"/>
      </a:hlink>
      <a:folHlink>
        <a:srgbClr val="E1000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610061"/>
        </a:accent1>
        <a:accent2>
          <a:srgbClr val="0000E1"/>
        </a:accent2>
        <a:accent3>
          <a:srgbClr val="FFFFFF"/>
        </a:accent3>
        <a:accent4>
          <a:srgbClr val="000000"/>
        </a:accent4>
        <a:accent5>
          <a:srgbClr val="B7AAB7"/>
        </a:accent5>
        <a:accent6>
          <a:srgbClr val="0000CC"/>
        </a:accent6>
        <a:hlink>
          <a:srgbClr val="006E00"/>
        </a:hlink>
        <a:folHlink>
          <a:srgbClr val="E1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28210</TotalTime>
  <Words>243</Words>
  <Application>Microsoft Macintosh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Helvetica</vt:lpstr>
      <vt:lpstr>Times New Roman</vt:lpstr>
      <vt:lpstr>Default Design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Jochen Schwiening</dc:creator>
  <cp:lastModifiedBy>Velkovska, Julia A</cp:lastModifiedBy>
  <cp:revision>677</cp:revision>
  <cp:lastPrinted>2021-05-22T18:56:36Z</cp:lastPrinted>
  <dcterms:created xsi:type="dcterms:W3CDTF">2019-09-14T20:42:24Z</dcterms:created>
  <dcterms:modified xsi:type="dcterms:W3CDTF">2021-09-03T16:28:51Z</dcterms:modified>
</cp:coreProperties>
</file>