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notesMasterIdLst>
    <p:notesMasterId r:id="rId4"/>
  </p:notesMasterIdLst>
  <p:sldIdLst>
    <p:sldId id="1610" r:id="rId3"/>
  </p:sldIdLst>
  <p:sldSz cx="12192000" cy="6858000"/>
  <p:notesSz cx="6400800" cy="117316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00"/>
    <a:srgbClr val="880CCD"/>
    <a:srgbClr val="AA15FB"/>
    <a:srgbClr val="676C6F"/>
    <a:srgbClr val="00FF00"/>
    <a:srgbClr val="0000FF"/>
    <a:srgbClr val="A26030"/>
    <a:srgbClr val="B0B0B0"/>
    <a:srgbClr val="D58F4B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01" autoAdjust="0"/>
    <p:restoredTop sz="95886"/>
  </p:normalViewPr>
  <p:slideViewPr>
    <p:cSldViewPr snapToGrid="0">
      <p:cViewPr varScale="1">
        <p:scale>
          <a:sx n="165" d="100"/>
          <a:sy n="165" d="100"/>
        </p:scale>
        <p:origin x="232" y="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0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773680" cy="5886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625639" y="0"/>
            <a:ext cx="2773680" cy="5886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E5DFAA-96A4-48AA-9851-BCC0DA9728E1}" type="datetimeFigureOut">
              <a:rPr lang="en-US" smtClean="0"/>
              <a:t>9/3/21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317500" y="1466850"/>
            <a:ext cx="7035800" cy="3959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40080" y="5645845"/>
            <a:ext cx="5120640" cy="461932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143008"/>
            <a:ext cx="2773680" cy="58861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25639" y="11143008"/>
            <a:ext cx="2773680" cy="58861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1E9CA4-810E-4F43-AE96-B4AE0BCB5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1E9CA4-810E-4F43-AE96-B4AE0BCB569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22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368990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EE4DD-AEEF-2341-A375-710650C36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F4A53-DF00-A54F-BEDD-715142C90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3D66F7-C519-8448-B467-81BEB4CA05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494083-5B7F-664E-918F-A40275A34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38E2-E9A0-F44C-83EC-6FB3402EB4A4}" type="datetimeFigureOut">
              <a:rPr lang="en-US" smtClean="0"/>
              <a:t>9/3/21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C926E7-1DEF-C845-84DF-8171B0169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3955CB-56AB-464A-80AA-119A62627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44418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B766E-C741-D943-BDBB-7B739A301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F32F60-5D3B-8D43-AA99-A6F86AC438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4208D3-1CB2-9C49-94B6-7EF7A0DFC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EE13DE-D30B-D342-BCE5-1BD5B172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38E2-E9A0-F44C-83EC-6FB3402EB4A4}" type="datetimeFigureOut">
              <a:rPr lang="en-US" smtClean="0"/>
              <a:t>9/3/21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1E5AF-F807-6F47-8CCC-CEC0224A0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743BF4-F0EB-B74F-A9F6-7A3D0E00A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74304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2C8CA-5519-A54B-AABD-E35D9E07F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4E8C37-A357-FB40-8A38-C204152791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B107A4-EE96-FD4A-81AC-8DB64A1E8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38E2-E9A0-F44C-83EC-6FB3402EB4A4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7808F-2D79-7949-A7DA-5AE3E9567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D70E9-F93E-2C41-93A9-D0A3D3986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27959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E145C2-2F3D-E94F-9953-FFF179D22B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751CC5-C260-2E4F-B0A2-27ECBA4E2C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72A3C-E34A-514C-8D47-7C6205845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38E2-E9A0-F44C-83EC-6FB3402EB4A4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57918-3909-954D-9E26-91762180B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92FA8-358C-A146-BF95-219245078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881800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D5A5145-A351-466B-953C-DF253BDEB1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alphaModFix amt="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88952" cy="54864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0" y="6598871"/>
            <a:ext cx="12192000" cy="1954"/>
          </a:xfrm>
          <a:prstGeom prst="line">
            <a:avLst/>
          </a:prstGeom>
          <a:ln w="9525">
            <a:solidFill>
              <a:srgbClr val="24556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 userDrawn="1"/>
        </p:nvSpPr>
        <p:spPr>
          <a:xfrm>
            <a:off x="11684000" y="6600825"/>
            <a:ext cx="34817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9C7A873-79E2-47ED-8FB0-5579B50D722A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89D1F3E1-5F25-4388-A2C5-62F6AE3F186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2701" y="6600826"/>
            <a:ext cx="10655299" cy="287337"/>
          </a:xfrm>
          <a:prstGeom prst="rect">
            <a:avLst/>
          </a:prstGeom>
          <a:ln/>
        </p:spPr>
        <p:txBody>
          <a:bodyPr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dirty="0">
                <a:solidFill>
                  <a:srgbClr val="808080"/>
                </a:solidFill>
                <a:latin typeface="Calibri" panose="020F0502020204030204" pitchFamily="34" charset="0"/>
              </a:rPr>
              <a:t>G. Kalicy (CUA), X. He (GSU)  |</a:t>
            </a:r>
            <a:r>
              <a:rPr lang="en-US" sz="1100" baseline="0" dirty="0">
                <a:solidFill>
                  <a:srgbClr val="808080"/>
                </a:solidFill>
                <a:latin typeface="Calibri" panose="020F0502020204030204" pitchFamily="34" charset="0"/>
              </a:rPr>
              <a:t>  ECCE PID WG meeting |  August 13</a:t>
            </a:r>
            <a:r>
              <a:rPr lang="en-US" sz="1100" baseline="30000" dirty="0">
                <a:solidFill>
                  <a:srgbClr val="808080"/>
                </a:solidFill>
                <a:latin typeface="Calibri" panose="020F0502020204030204" pitchFamily="34" charset="0"/>
              </a:rPr>
              <a:t>th</a:t>
            </a:r>
            <a:r>
              <a:rPr lang="en-US" sz="1100" baseline="0" dirty="0">
                <a:solidFill>
                  <a:srgbClr val="808080"/>
                </a:solidFill>
                <a:latin typeface="Calibri" panose="020F0502020204030204" pitchFamily="34" charset="0"/>
              </a:rPr>
              <a:t>, </a:t>
            </a:r>
            <a:r>
              <a:rPr lang="en-US" sz="1100" dirty="0">
                <a:solidFill>
                  <a:srgbClr val="808080"/>
                </a:solidFill>
                <a:latin typeface="Calibri" panose="020F0502020204030204" pitchFamily="34" charset="0"/>
              </a:rPr>
              <a:t>2021</a:t>
            </a:r>
            <a:endParaRPr lang="de-DE" sz="1100" dirty="0">
              <a:solidFill>
                <a:srgbClr val="80808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210971"/>
      </p:ext>
    </p:extLst>
  </p:cSld>
  <p:clrMapOvr>
    <a:masterClrMapping/>
  </p:clrMapOvr>
  <p:transition spd="med"/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EDA4C-71D2-B942-98A1-9F944F02BB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5F3682-DF07-944A-90DE-407FD0EC77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64ACD-BDC4-264D-B3DC-9A9A6C776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38E2-E9A0-F44C-83EC-6FB3402EB4A4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B3710-97E7-CE4E-9BD4-C7F489C1B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DAEF85-7629-7B44-934E-357E99B7C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270764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7A769-998C-964B-9109-D61072129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9F89E-FD53-E94D-9F1A-841579681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BCB63D-6D13-874C-9A1F-4CDE03D45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38E2-E9A0-F44C-83EC-6FB3402EB4A4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DA7EB7-7813-7C4C-9F23-3EEAF96C3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6EFD9A-F88C-4545-932A-5DEAE1821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414802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FA1D6-D427-B746-8BD5-E42F6109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075620-936E-3E46-8BAC-9CB134B9F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FD1D2-BF85-9047-A563-79A775E4C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38E2-E9A0-F44C-83EC-6FB3402EB4A4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BABAAE-6BEC-934D-9B67-FB4593DC5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00690-EA94-214E-91FB-7B958EC26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15792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784D3-07F3-8A47-B8AE-00BCB92D5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E1678-F695-C840-8E12-C594E5650F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5BE0D3-E674-3C4F-8D19-9FA3522D85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92A0B7-7FC6-B34F-8B2A-A9B9BBB43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38E2-E9A0-F44C-83EC-6FB3402EB4A4}" type="datetimeFigureOut">
              <a:rPr lang="en-US" smtClean="0"/>
              <a:t>9/3/21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8999A7-2302-1148-A430-62006900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C55FAC-6B7A-0A4E-9703-3D05F8230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11456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0E432-A52F-664A-9B00-0B9BD50B2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1AB272-BA91-9048-A0D4-73EDCB450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11978C-B8E2-E443-9374-BF086B873C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CAFB00-0A29-DB41-89E4-39CCC74067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274ED7-8F66-D44B-8E96-561E22EC98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5D634A-2605-6F49-8EB6-B5BE3D2C1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38E2-E9A0-F44C-83EC-6FB3402EB4A4}" type="datetimeFigureOut">
              <a:rPr lang="en-US" smtClean="0"/>
              <a:t>9/3/21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19D5BE-FFB6-F146-94EF-0BE8ACAB6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91E5CE-339A-A642-8B85-5B083F481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20373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8F627-EAA4-4343-B4C1-7C0C4EACA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B3DD21-B9E6-924F-B861-3A4B99C4D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38E2-E9A0-F44C-83EC-6FB3402EB4A4}" type="datetimeFigureOut">
              <a:rPr lang="en-US" smtClean="0"/>
              <a:t>9/3/21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893A7-C0D5-AE4D-8965-8ED485E10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BC3F2F-7CC4-7A4F-99B8-358FA7B2C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05613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FD5C2F-2770-FE48-8032-6C2A941A4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38E2-E9A0-F44C-83EC-6FB3402EB4A4}" type="datetimeFigureOut">
              <a:rPr lang="en-US" smtClean="0"/>
              <a:t>9/3/21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9CBAA6-901B-7F42-80EA-6EFEE8799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3141D1-E624-B740-AA44-6A517C946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74824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5862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 spd="med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E2AB0C-DB26-7B4D-8BAC-3EDB4BFCF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57AFDE-7454-C146-94CB-FFE869257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0BEE4-87F4-9A49-82D0-FFBC8DB21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038E2-E9A0-F44C-83EC-6FB3402EB4A4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DE316-DC72-D948-9339-328E5DB5EF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B4CBA0-BF9E-C74B-887D-9C0F9799CE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042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gif"/><Relationship Id="rId12" Type="http://schemas.openxmlformats.org/officeDocument/2006/relationships/image" Target="../media/image9.png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image" Target="../media/image8.png"/><Relationship Id="rId5" Type="http://schemas.openxmlformats.org/officeDocument/2006/relationships/oleObject" Target="../embeddings/oleObject1.bin"/><Relationship Id="rId10" Type="http://schemas.openxmlformats.org/officeDocument/2006/relationships/image" Target="../media/image7.jpeg"/><Relationship Id="rId4" Type="http://schemas.openxmlformats.org/officeDocument/2006/relationships/image" Target="../media/image3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711386-6C0A-B947-A9FF-1C039E66B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1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20C3B3-4D2D-E140-8EEF-6D2F7E78E7AE}"/>
              </a:ext>
            </a:extLst>
          </p:cNvPr>
          <p:cNvSpPr txBox="1"/>
          <p:nvPr/>
        </p:nvSpPr>
        <p:spPr>
          <a:xfrm>
            <a:off x="2529444" y="136566"/>
            <a:ext cx="11095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err="1">
                <a:latin typeface="Helvetica" pitchFamily="2" charset="0"/>
              </a:rPr>
              <a:t>mRPC</a:t>
            </a:r>
            <a:endParaRPr lang="en-US" sz="2400" b="1" u="sng" dirty="0">
              <a:latin typeface="Helvetica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4736B54-7C93-694A-835F-3A849E8EF86D}"/>
                  </a:ext>
                </a:extLst>
              </p:cNvPr>
              <p:cNvSpPr/>
              <p:nvPr/>
            </p:nvSpPr>
            <p:spPr>
              <a:xfrm>
                <a:off x="49887" y="560175"/>
                <a:ext cx="6098692" cy="5038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 typeface="Wingdings" pitchFamily="2" charset="2"/>
                  <a:buChar char="q"/>
                </a:pPr>
                <a:r>
                  <a:rPr lang="en-US" b="1" dirty="0">
                    <a:latin typeface="Helvetica" pitchFamily="2" charset="0"/>
                  </a:rPr>
                  <a:t>Base unit: </a:t>
                </a:r>
                <a:r>
                  <a:rPr lang="en-US" dirty="0">
                    <a:latin typeface="Helvetica" pitchFamily="2" charset="0"/>
                  </a:rPr>
                  <a:t>128um gas-gap (</a:t>
                </a:r>
                <a:r>
                  <a:rPr lang="en-US" altLang="zh-CN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90% C</a:t>
                </a:r>
                <a:r>
                  <a:rPr lang="en-US" altLang="zh-CN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zh-CN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altLang="zh-CN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zh-CN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altLang="zh-CN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altLang="zh-CN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+ 5% i-C</a:t>
                </a:r>
                <a:r>
                  <a:rPr lang="en-US" altLang="zh-CN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altLang="zh-CN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altLang="zh-CN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</a:t>
                </a:r>
                <a:r>
                  <a:rPr lang="en-US" altLang="zh-CN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+ 5% SF</a:t>
                </a:r>
                <a:r>
                  <a:rPr lang="en-US" altLang="zh-CN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lang="en-US" dirty="0">
                    <a:latin typeface="Helvetica" pitchFamily="2" charset="0"/>
                  </a:rPr>
                  <a:t>) * 8-layers * 4 stacks; </a:t>
                </a:r>
                <a:r>
                  <a:rPr lang="en-US" altLang="zh-CN" dirty="0">
                    <a:latin typeface="Helvetica" pitchFamily="2" charset="0"/>
                  </a:rPr>
                  <a:t>thin </a:t>
                </a:r>
                <a:r>
                  <a:rPr lang="en-US" dirty="0">
                    <a:latin typeface="Helvetica" pitchFamily="2" charset="0"/>
                  </a:rPr>
                  <a:t>glass (400um); Readout-Strip: </a:t>
                </a:r>
                <a:r>
                  <a:rPr lang="en-US" altLang="zh-CN" dirty="0">
                    <a:latin typeface="Helvetica" pitchFamily="2" charset="0"/>
                  </a:rPr>
                  <a:t>7</a:t>
                </a:r>
                <a:r>
                  <a:rPr lang="en-US" dirty="0">
                    <a:latin typeface="Helvetica" pitchFamily="2" charset="0"/>
                  </a:rPr>
                  <a:t>mm (width)+</a:t>
                </a:r>
                <a:r>
                  <a:rPr lang="en-US" altLang="zh-CN" dirty="0">
                    <a:latin typeface="Helvetica" pitchFamily="2" charset="0"/>
                  </a:rPr>
                  <a:t>3</a:t>
                </a:r>
                <a:r>
                  <a:rPr lang="en-US" dirty="0">
                    <a:latin typeface="Helvetica" pitchFamily="2" charset="0"/>
                  </a:rPr>
                  <a:t>mm (gap);</a:t>
                </a:r>
              </a:p>
              <a:p>
                <a:pPr marL="285750" indent="-285750">
                  <a:lnSpc>
                    <a:spcPct val="150000"/>
                  </a:lnSpc>
                  <a:buFont typeface="Wingdings" pitchFamily="2" charset="2"/>
                  <a:buChar char="q"/>
                </a:pPr>
                <a:r>
                  <a:rPr lang="en-US" b="1" dirty="0">
                    <a:latin typeface="Helvetica" pitchFamily="2" charset="0"/>
                  </a:rPr>
                  <a:t>Total thickness:</a:t>
                </a:r>
                <a:r>
                  <a:rPr lang="en-US" dirty="0">
                    <a:latin typeface="Helvetica" pitchFamily="2" charset="0"/>
                  </a:rPr>
                  <a:t>  ~10cm, ~ 0.</a:t>
                </a:r>
                <a:r>
                  <a:rPr lang="en-US" altLang="zh-CN" dirty="0">
                    <a:latin typeface="Helvetica" pitchFamily="2" charset="0"/>
                  </a:rPr>
                  <a:t>1</a:t>
                </a:r>
                <a:r>
                  <a:rPr lang="en-US" dirty="0">
                    <a:latin typeface="Helvetica" pitchFamily="2" charset="0"/>
                  </a:rPr>
                  <a:t>% X</a:t>
                </a:r>
                <a:r>
                  <a:rPr lang="en-US" baseline="-25000" dirty="0">
                    <a:latin typeface="Helvetica" pitchFamily="2" charset="0"/>
                  </a:rPr>
                  <a:t>0</a:t>
                </a:r>
                <a:r>
                  <a:rPr lang="en-US" dirty="0">
                    <a:latin typeface="Helvetica" pitchFamily="2" charset="0"/>
                  </a:rPr>
                  <a:t>.</a:t>
                </a:r>
              </a:p>
              <a:p>
                <a:pPr marL="285750" indent="-285750">
                  <a:lnSpc>
                    <a:spcPct val="150000"/>
                  </a:lnSpc>
                  <a:buFont typeface="Wingdings" pitchFamily="2" charset="2"/>
                  <a:buChar char="q"/>
                </a:pPr>
                <a:r>
                  <a:rPr lang="en-US" b="1" dirty="0">
                    <a:latin typeface="Helvetica" pitchFamily="2" charset="0"/>
                  </a:rPr>
                  <a:t>TOF Performance: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𝑀𝑅𝑃𝐶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~20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𝑝𝑠</m:t>
                    </m:r>
                  </m:oMath>
                </a14:m>
                <a:r>
                  <a:rPr lang="en-US" dirty="0">
                    <a:latin typeface="Helvetica" pitchFamily="2" charset="0"/>
                  </a:rPr>
                  <a:t> achieved in cosmic ray tests;</a:t>
                </a:r>
              </a:p>
              <a:p>
                <a:pPr marL="285750" indent="-285750">
                  <a:lnSpc>
                    <a:spcPct val="150000"/>
                  </a:lnSpc>
                  <a:buFont typeface="Wingdings" pitchFamily="2" charset="2"/>
                  <a:buChar char="q"/>
                </a:pPr>
                <a:r>
                  <a:rPr lang="en-US" b="1" dirty="0">
                    <a:latin typeface="Helvetica" pitchFamily="2" charset="0"/>
                  </a:rPr>
                  <a:t>Readout Electronics</a:t>
                </a:r>
                <a:r>
                  <a:rPr lang="en-US" dirty="0">
                    <a:latin typeface="Helvetica" pitchFamily="2" charset="0"/>
                  </a:rPr>
                  <a:t>: USTC Fast FEE, SCA, DRS4,…</a:t>
                </a:r>
              </a:p>
              <a:p>
                <a:pPr marL="285750" indent="-285750">
                  <a:lnSpc>
                    <a:spcPct val="150000"/>
                  </a:lnSpc>
                  <a:buFont typeface="Wingdings" pitchFamily="2" charset="2"/>
                  <a:buChar char="q"/>
                </a:pPr>
                <a:r>
                  <a:rPr lang="en-US" b="1" dirty="0">
                    <a:latin typeface="Helvetica" pitchFamily="2" charset="0"/>
                  </a:rPr>
                  <a:t>Detection Efficiency</a:t>
                </a:r>
                <a:r>
                  <a:rPr lang="en-US" dirty="0">
                    <a:latin typeface="Helvetica" pitchFamily="2" charset="0"/>
                  </a:rPr>
                  <a:t>: 97%@140kV/cm</a:t>
                </a:r>
              </a:p>
              <a:p>
                <a:pPr marL="285750" indent="-285750">
                  <a:lnSpc>
                    <a:spcPct val="150000"/>
                  </a:lnSpc>
                  <a:buFont typeface="Wingdings" pitchFamily="2" charset="2"/>
                  <a:buChar char="q"/>
                </a:pPr>
                <a:r>
                  <a:rPr lang="en-US" b="1" dirty="0">
                    <a:latin typeface="Helvetica" pitchFamily="2" charset="0"/>
                  </a:rPr>
                  <a:t>Risk</a:t>
                </a:r>
                <a:r>
                  <a:rPr lang="en-US" dirty="0">
                    <a:latin typeface="Helvetica" pitchFamily="2" charset="0"/>
                  </a:rPr>
                  <a:t>: Low; Mature technology; Fully automatic manufacture-line at Tsinghua; </a:t>
                </a:r>
              </a:p>
              <a:p>
                <a:pPr marL="285750" indent="-285750">
                  <a:lnSpc>
                    <a:spcPct val="150000"/>
                  </a:lnSpc>
                  <a:buFont typeface="Wingdings" pitchFamily="2" charset="2"/>
                  <a:buChar char="q"/>
                </a:pPr>
                <a:r>
                  <a:rPr lang="en-US" b="1" dirty="0">
                    <a:latin typeface="Helvetica" pitchFamily="2" charset="0"/>
                  </a:rPr>
                  <a:t>Cost</a:t>
                </a:r>
                <a:r>
                  <a:rPr lang="en-US" dirty="0">
                    <a:latin typeface="Helvetica" pitchFamily="2" charset="0"/>
                  </a:rPr>
                  <a:t>: $0.6M (detector modules for ECCE-Barrel 20m</a:t>
                </a:r>
                <a:r>
                  <a:rPr lang="en-US" baseline="30000" dirty="0">
                    <a:latin typeface="Helvetica" pitchFamily="2" charset="0"/>
                  </a:rPr>
                  <a:t>2</a:t>
                </a:r>
                <a:r>
                  <a:rPr lang="en-US" dirty="0">
                    <a:latin typeface="Helvetica" pitchFamily="2" charset="0"/>
                  </a:rPr>
                  <a:t>) + $2.4M (Readout electronics, 5000 channel)  </a:t>
                </a:r>
              </a:p>
            </p:txBody>
          </p:sp>
        </mc:Choice>
        <mc:Fallback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4736B54-7C93-694A-835F-3A849E8EF8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87" y="560175"/>
                <a:ext cx="6098692" cy="5038110"/>
              </a:xfrm>
              <a:prstGeom prst="rect">
                <a:avLst/>
              </a:prstGeom>
              <a:blipFill>
                <a:blip r:embed="rId4"/>
                <a:stretch>
                  <a:fillRect l="-622" r="-415" b="-1008"/>
                </a:stretch>
              </a:blipFill>
            </p:spPr>
            <p:txBody>
              <a:bodyPr/>
              <a:lstStyle/>
              <a:p>
                <a:r>
                  <a:rPr lang="en-C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4" name="Object 2">
            <a:extLst>
              <a:ext uri="{FF2B5EF4-FFF2-40B4-BE49-F238E27FC236}">
                <a16:creationId xmlns:a16="http://schemas.microsoft.com/office/drawing/2014/main" id="{66EA8DA9-EB82-1445-B8E8-06B9BE0CCE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209115"/>
              </p:ext>
            </p:extLst>
          </p:nvPr>
        </p:nvGraphicFramePr>
        <p:xfrm>
          <a:off x="1464173" y="2660777"/>
          <a:ext cx="2266474" cy="3789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5" imgW="1600200" imgH="266400" progId="Equation.DSMT4">
                  <p:embed/>
                </p:oleObj>
              </mc:Choice>
              <mc:Fallback>
                <p:oleObj name="Equation" r:id="rId5" imgW="1600200" imgH="26640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173" y="2660777"/>
                        <a:ext cx="2266474" cy="3789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" name="图片 4">
            <a:extLst>
              <a:ext uri="{FF2B5EF4-FFF2-40B4-BE49-F238E27FC236}">
                <a16:creationId xmlns:a16="http://schemas.microsoft.com/office/drawing/2014/main" id="{633565A5-EB4A-834E-9E5B-03A35AC9E1BF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5965" r="36"/>
          <a:stretch/>
        </p:blipFill>
        <p:spPr>
          <a:xfrm>
            <a:off x="9543866" y="644455"/>
            <a:ext cx="2598247" cy="2393153"/>
          </a:xfrm>
          <a:prstGeom prst="rect">
            <a:avLst/>
          </a:prstGeom>
        </p:spPr>
      </p:pic>
      <p:sp>
        <p:nvSpPr>
          <p:cNvPr id="25" name="矩形 5">
            <a:extLst>
              <a:ext uri="{FF2B5EF4-FFF2-40B4-BE49-F238E27FC236}">
                <a16:creationId xmlns:a16="http://schemas.microsoft.com/office/drawing/2014/main" id="{38C2F55B-2A76-B840-B11F-09FC89DFD4C9}"/>
              </a:ext>
            </a:extLst>
          </p:cNvPr>
          <p:cNvSpPr/>
          <p:nvPr/>
        </p:nvSpPr>
        <p:spPr>
          <a:xfrm>
            <a:off x="9788509" y="967620"/>
            <a:ext cx="1012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E-field</a:t>
            </a:r>
            <a:r>
              <a:rPr lang="zh-CN" altLang="en-US" sz="1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1400" b="1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140 kV/cm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文本框 12">
                <a:extLst>
                  <a:ext uri="{FF2B5EF4-FFF2-40B4-BE49-F238E27FC236}">
                    <a16:creationId xmlns:a16="http://schemas.microsoft.com/office/drawing/2014/main" id="{38FFD3C7-0864-4049-8E6C-10FC8EC8FA7A}"/>
                  </a:ext>
                </a:extLst>
              </p:cNvPr>
              <p:cNvSpPr txBox="1"/>
              <p:nvPr/>
            </p:nvSpPr>
            <p:spPr>
              <a:xfrm>
                <a:off x="9912154" y="1590939"/>
                <a:ext cx="928148" cy="66556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>
                  <a:lnSpc>
                    <a:spcPts val="2400"/>
                  </a:lnSpc>
                  <a:spcBef>
                    <a:spcPts val="600"/>
                  </a:spcBef>
                  <a:spcAft>
                    <a:spcPts val="600"/>
                  </a:spcAft>
                  <a:buClr>
                    <a:srgbClr val="800080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𝑀𝑅𝑃𝐶</m:t>
                        </m:r>
                      </m:sub>
                    </m:sSub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~</m:t>
                    </m:r>
                  </m:oMath>
                </a14:m>
                <a:r>
                  <a:rPr lang="en-US" altLang="zh-CN" sz="1400" b="1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20.8ps</a:t>
                </a:r>
                <a:endParaRPr lang="zh-CN" altLang="en-US" sz="14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6" name="文本框 12">
                <a:extLst>
                  <a:ext uri="{FF2B5EF4-FFF2-40B4-BE49-F238E27FC236}">
                    <a16:creationId xmlns:a16="http://schemas.microsoft.com/office/drawing/2014/main" id="{38FFD3C7-0864-4049-8E6C-10FC8EC8FA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2154" y="1590939"/>
                <a:ext cx="928148" cy="665567"/>
              </a:xfrm>
              <a:prstGeom prst="rect">
                <a:avLst/>
              </a:prstGeom>
              <a:blipFill>
                <a:blip r:embed="rId8"/>
                <a:stretch>
                  <a:fillRect l="-1351" b="-75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C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F23B7C5E-AC68-FF4E-8B2A-C682774F750A}"/>
              </a:ext>
            </a:extLst>
          </p:cNvPr>
          <p:cNvSpPr/>
          <p:nvPr/>
        </p:nvSpPr>
        <p:spPr>
          <a:xfrm>
            <a:off x="6244491" y="208612"/>
            <a:ext cx="44208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altLang="zh-CN" sz="1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Cosmic Ray Test: </a:t>
            </a:r>
          </a:p>
          <a:p>
            <a:r>
              <a:rPr lang="en-US" altLang="zh-CN" sz="1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zh-CN" sz="16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mRPC</a:t>
            </a:r>
            <a:r>
              <a:rPr lang="zh-CN" altLang="en-US" sz="1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1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USTC</a:t>
            </a:r>
            <a:r>
              <a:rPr lang="zh-CN" altLang="en-US" sz="1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1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</a:t>
            </a:r>
            <a:r>
              <a:rPr lang="zh-CN" altLang="en-US" sz="1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1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zh-CN" sz="16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Lecroy</a:t>
            </a:r>
            <a:r>
              <a:rPr lang="zh-CN" altLang="en-US" sz="1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1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Oscilloscope</a:t>
            </a:r>
            <a:r>
              <a:rPr lang="zh-CN" altLang="en-US" sz="1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27" name="图片 10">
            <a:extLst>
              <a:ext uri="{FF2B5EF4-FFF2-40B4-BE49-F238E27FC236}">
                <a16:creationId xmlns:a16="http://schemas.microsoft.com/office/drawing/2014/main" id="{D5C24AE2-937C-1644-85CE-0787D6731DA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06923" y="755596"/>
            <a:ext cx="1832903" cy="2047523"/>
          </a:xfrm>
          <a:prstGeom prst="rect">
            <a:avLst/>
          </a:prstGeom>
        </p:spPr>
      </p:pic>
      <p:pic>
        <p:nvPicPr>
          <p:cNvPr id="9" name="图片 7">
            <a:extLst>
              <a:ext uri="{FF2B5EF4-FFF2-40B4-BE49-F238E27FC236}">
                <a16:creationId xmlns:a16="http://schemas.microsoft.com/office/drawing/2014/main" id="{9F6DA1DC-5DAC-D347-99FA-0DBCA85E9F79}"/>
              </a:ext>
            </a:extLst>
          </p:cNvPr>
          <p:cNvPicPr/>
          <p:nvPr/>
        </p:nvPicPr>
        <p:blipFill rotWithShape="1"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21" r="3315" b="20817"/>
          <a:stretch/>
        </p:blipFill>
        <p:spPr bwMode="auto">
          <a:xfrm>
            <a:off x="5975755" y="1216996"/>
            <a:ext cx="1635256" cy="137012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2EC89B4F-CC7E-F44F-B108-F3448DE0E2DC}"/>
              </a:ext>
            </a:extLst>
          </p:cNvPr>
          <p:cNvSpPr/>
          <p:nvPr/>
        </p:nvSpPr>
        <p:spPr>
          <a:xfrm>
            <a:off x="10913317" y="1957014"/>
            <a:ext cx="1278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Cosmic Ray Test</a:t>
            </a:r>
            <a:endParaRPr lang="zh-CN" altLang="en-US" sz="12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" name="Picture 2">
            <a:extLst>
              <a:ext uri="{FF2B5EF4-FFF2-40B4-BE49-F238E27FC236}">
                <a16:creationId xmlns:a16="http://schemas.microsoft.com/office/drawing/2014/main" id="{8E1C669D-0509-2841-BD85-FF8E641212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5228" y="3718733"/>
            <a:ext cx="3716398" cy="158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7" descr="V6500dis3TimeResidual30000para161">
            <a:extLst>
              <a:ext uri="{FF2B5EF4-FFF2-40B4-BE49-F238E27FC236}">
                <a16:creationId xmlns:a16="http://schemas.microsoft.com/office/drawing/2014/main" id="{217BA765-A30E-AE4B-8F10-BDE166F77B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62"/>
          <a:stretch/>
        </p:blipFill>
        <p:spPr bwMode="auto">
          <a:xfrm>
            <a:off x="10112989" y="3232214"/>
            <a:ext cx="1996571" cy="2011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1" name="文本框 12">
                <a:extLst>
                  <a:ext uri="{FF2B5EF4-FFF2-40B4-BE49-F238E27FC236}">
                    <a16:creationId xmlns:a16="http://schemas.microsoft.com/office/drawing/2014/main" id="{331E511B-80C3-EC46-BA3B-CB86F25A1A5F}"/>
                  </a:ext>
                </a:extLst>
              </p:cNvPr>
              <p:cNvSpPr txBox="1"/>
              <p:nvPr/>
            </p:nvSpPr>
            <p:spPr>
              <a:xfrm>
                <a:off x="11263852" y="4098865"/>
                <a:ext cx="928148" cy="66556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>
                  <a:lnSpc>
                    <a:spcPts val="2400"/>
                  </a:lnSpc>
                  <a:spcBef>
                    <a:spcPts val="600"/>
                  </a:spcBef>
                  <a:spcAft>
                    <a:spcPts val="600"/>
                  </a:spcAft>
                  <a:buClr>
                    <a:srgbClr val="800080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𝑀𝑅𝑃𝐶</m:t>
                        </m:r>
                      </m:sub>
                    </m:sSub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~</m:t>
                    </m:r>
                  </m:oMath>
                </a14:m>
                <a:r>
                  <a:rPr lang="en-US" altLang="zh-CN" sz="1400" b="1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16.8ps</a:t>
                </a:r>
                <a:endParaRPr lang="zh-CN" altLang="en-US" sz="14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1" name="文本框 12">
                <a:extLst>
                  <a:ext uri="{FF2B5EF4-FFF2-40B4-BE49-F238E27FC236}">
                    <a16:creationId xmlns:a16="http://schemas.microsoft.com/office/drawing/2014/main" id="{331E511B-80C3-EC46-BA3B-CB86F25A1A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3852" y="4098865"/>
                <a:ext cx="928148" cy="665567"/>
              </a:xfrm>
              <a:prstGeom prst="rect">
                <a:avLst/>
              </a:prstGeom>
              <a:blipFill>
                <a:blip r:embed="rId13"/>
                <a:stretch>
                  <a:fillRect l="-2703" b="-740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C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angle 31">
            <a:extLst>
              <a:ext uri="{FF2B5EF4-FFF2-40B4-BE49-F238E27FC236}">
                <a16:creationId xmlns:a16="http://schemas.microsoft.com/office/drawing/2014/main" id="{BA420F83-3C12-4042-A877-431504F8F486}"/>
              </a:ext>
            </a:extLst>
          </p:cNvPr>
          <p:cNvSpPr/>
          <p:nvPr/>
        </p:nvSpPr>
        <p:spPr>
          <a:xfrm>
            <a:off x="6106290" y="2843251"/>
            <a:ext cx="4493154" cy="795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1600" b="1" dirty="0">
                <a:latin typeface="Helvetica" pitchFamily="2" charset="0"/>
              </a:rPr>
              <a:t>R&amp;D#1</a:t>
            </a:r>
            <a:r>
              <a:rPr lang="en-US" sz="1600" dirty="0">
                <a:latin typeface="Helvetica" pitchFamily="2" charset="0"/>
              </a:rPr>
              <a:t>: Low-resistive glass (for high rates)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1600" b="1" dirty="0">
                <a:latin typeface="Helvetica" pitchFamily="2" charset="0"/>
              </a:rPr>
              <a:t>R&amp;D#2: </a:t>
            </a:r>
            <a:r>
              <a:rPr lang="en-US" sz="1600" dirty="0">
                <a:latin typeface="Helvetica" pitchFamily="2" charset="0"/>
              </a:rPr>
              <a:t>Analysis with Neural network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AFBCC36-4801-BC41-AC02-20EED3D569AF}"/>
              </a:ext>
            </a:extLst>
          </p:cNvPr>
          <p:cNvSpPr/>
          <p:nvPr/>
        </p:nvSpPr>
        <p:spPr>
          <a:xfrm>
            <a:off x="6202717" y="5349430"/>
            <a:ext cx="26610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1600" b="1" dirty="0">
                <a:latin typeface="Helvetica" pitchFamily="2" charset="0"/>
              </a:rPr>
              <a:t>R&amp;D#3</a:t>
            </a:r>
            <a:r>
              <a:rPr lang="en-US" sz="1600" dirty="0">
                <a:latin typeface="Helvetica" pitchFamily="2" charset="0"/>
              </a:rPr>
              <a:t>: Sealed-</a:t>
            </a:r>
            <a:r>
              <a:rPr lang="en-US" sz="1600" dirty="0" err="1">
                <a:latin typeface="Helvetica" pitchFamily="2" charset="0"/>
              </a:rPr>
              <a:t>mRPC</a:t>
            </a:r>
            <a:r>
              <a:rPr lang="en-US" sz="1600" dirty="0">
                <a:latin typeface="Helvetica" pitchFamily="2" charset="0"/>
              </a:rPr>
              <a:t> (reduce pollution effect)</a:t>
            </a:r>
          </a:p>
        </p:txBody>
      </p:sp>
      <p:pic>
        <p:nvPicPr>
          <p:cNvPr id="34" name="图片 2">
            <a:extLst>
              <a:ext uri="{FF2B5EF4-FFF2-40B4-BE49-F238E27FC236}">
                <a16:creationId xmlns:a16="http://schemas.microsoft.com/office/drawing/2014/main" id="{18842D26-8071-3943-814D-357C3F9CD819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8762" y="5189705"/>
            <a:ext cx="3053238" cy="1376245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5DF35FFF-FAF7-6140-8664-382414F8B7F4}"/>
              </a:ext>
            </a:extLst>
          </p:cNvPr>
          <p:cNvSpPr/>
          <p:nvPr/>
        </p:nvSpPr>
        <p:spPr>
          <a:xfrm>
            <a:off x="6201792" y="6031769"/>
            <a:ext cx="29895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1600" b="1" dirty="0">
                <a:latin typeface="Helvetica" pitchFamily="2" charset="0"/>
              </a:rPr>
              <a:t>R&amp;D#4</a:t>
            </a:r>
            <a:r>
              <a:rPr lang="en-US" sz="1600" dirty="0">
                <a:latin typeface="Helvetica" pitchFamily="2" charset="0"/>
              </a:rPr>
              <a:t>: Replacement of NONE green-house gas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AD1420-8125-8541-8882-5E205317882F}"/>
              </a:ext>
            </a:extLst>
          </p:cNvPr>
          <p:cNvSpPr/>
          <p:nvPr/>
        </p:nvSpPr>
        <p:spPr>
          <a:xfrm>
            <a:off x="61186" y="5641817"/>
            <a:ext cx="6046113" cy="883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>
                <a:latin typeface="Helvetica" pitchFamily="2" charset="0"/>
              </a:rPr>
              <a:t>Ongoing R&amp;D Activities</a:t>
            </a:r>
            <a:r>
              <a:rPr lang="en-US" dirty="0">
                <a:latin typeface="Helvetica" pitchFamily="2" charset="0"/>
              </a:rPr>
              <a:t>: Improved design &amp; beam-test at </a:t>
            </a:r>
            <a:r>
              <a:rPr lang="en-US" dirty="0" err="1">
                <a:latin typeface="Helvetica" pitchFamily="2" charset="0"/>
              </a:rPr>
              <a:t>Jlab</a:t>
            </a:r>
            <a:r>
              <a:rPr lang="en-US" dirty="0">
                <a:latin typeface="Helvetica" pitchFamily="2" charset="0"/>
              </a:rPr>
              <a:t> in Spring 2022</a:t>
            </a:r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E96C995A-0C1A-F54C-BD14-D25D89201F08}"/>
              </a:ext>
            </a:extLst>
          </p:cNvPr>
          <p:cNvSpPr/>
          <p:nvPr/>
        </p:nvSpPr>
        <p:spPr>
          <a:xfrm>
            <a:off x="9874018" y="4227926"/>
            <a:ext cx="265911" cy="435892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FF9467-7E07-2543-B36E-DCFF64FB9DCC}"/>
              </a:ext>
            </a:extLst>
          </p:cNvPr>
          <p:cNvSpPr txBox="1"/>
          <p:nvPr/>
        </p:nvSpPr>
        <p:spPr>
          <a:xfrm>
            <a:off x="-116237" y="271995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CN" dirty="0"/>
          </a:p>
        </p:txBody>
      </p:sp>
    </p:spTree>
    <p:extLst>
      <p:ext uri="{BB962C8B-B14F-4D97-AF65-F5344CB8AC3E}">
        <p14:creationId xmlns:p14="http://schemas.microsoft.com/office/powerpoint/2010/main" val="572152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0000"/>
      </a:accent1>
      <a:accent2>
        <a:srgbClr val="0000A8"/>
      </a:accent2>
      <a:accent3>
        <a:srgbClr val="006E00"/>
      </a:accent3>
      <a:accent4>
        <a:srgbClr val="8A008A"/>
      </a:accent4>
      <a:accent5>
        <a:srgbClr val="B7AAB7"/>
      </a:accent5>
      <a:accent6>
        <a:srgbClr val="0000CC"/>
      </a:accent6>
      <a:hlink>
        <a:srgbClr val="006E00"/>
      </a:hlink>
      <a:folHlink>
        <a:srgbClr val="E1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10061"/>
        </a:accent1>
        <a:accent2>
          <a:srgbClr val="0000E1"/>
        </a:accent2>
        <a:accent3>
          <a:srgbClr val="FFFFFF"/>
        </a:accent3>
        <a:accent4>
          <a:srgbClr val="000000"/>
        </a:accent4>
        <a:accent5>
          <a:srgbClr val="B7AAB7"/>
        </a:accent5>
        <a:accent6>
          <a:srgbClr val="0000CC"/>
        </a:accent6>
        <a:hlink>
          <a:srgbClr val="006E00"/>
        </a:hlink>
        <a:folHlink>
          <a:srgbClr val="E1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26946</TotalTime>
  <Words>207</Words>
  <Application>Microsoft Macintosh PowerPoint</Application>
  <PresentationFormat>Widescreen</PresentationFormat>
  <Paragraphs>22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3" baseType="lpstr">
      <vt:lpstr>宋体</vt:lpstr>
      <vt:lpstr>华文楷体</vt:lpstr>
      <vt:lpstr>Arial</vt:lpstr>
      <vt:lpstr>Calibri</vt:lpstr>
      <vt:lpstr>Calibri Light</vt:lpstr>
      <vt:lpstr>Cambria Math</vt:lpstr>
      <vt:lpstr>Helvetica</vt:lpstr>
      <vt:lpstr>Times New Roman</vt:lpstr>
      <vt:lpstr>Wingdings</vt:lpstr>
      <vt:lpstr>Default Design</vt:lpstr>
      <vt:lpstr>Office Theme</vt:lpstr>
      <vt:lpstr>Equation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Jochen Schwiening</dc:creator>
  <cp:lastModifiedBy>Microsoft Office User</cp:lastModifiedBy>
  <cp:revision>697</cp:revision>
  <cp:lastPrinted>2021-05-22T18:56:36Z</cp:lastPrinted>
  <dcterms:created xsi:type="dcterms:W3CDTF">2019-09-14T20:42:24Z</dcterms:created>
  <dcterms:modified xsi:type="dcterms:W3CDTF">2021-09-03T11:36:43Z</dcterms:modified>
</cp:coreProperties>
</file>