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1" r:id="rId1"/>
    <p:sldMasterId id="2147483883" r:id="rId2"/>
    <p:sldMasterId id="2147483895" r:id="rId3"/>
    <p:sldMasterId id="2147483907" r:id="rId4"/>
    <p:sldMasterId id="2147483919" r:id="rId5"/>
    <p:sldMasterId id="2147483931" r:id="rId6"/>
    <p:sldMasterId id="2147483943" r:id="rId7"/>
    <p:sldMasterId id="2147483955" r:id="rId8"/>
  </p:sldMasterIdLst>
  <p:notesMasterIdLst>
    <p:notesMasterId r:id="rId12"/>
  </p:notesMasterIdLst>
  <p:handoutMasterIdLst>
    <p:handoutMasterId r:id="rId13"/>
  </p:handoutMasterIdLst>
  <p:sldIdLst>
    <p:sldId id="511" r:id="rId9"/>
    <p:sldId id="708" r:id="rId10"/>
    <p:sldId id="713" r:id="rId11"/>
  </p:sldIdLst>
  <p:sldSz cx="12192000" cy="6858000"/>
  <p:notesSz cx="6799263" cy="99298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6600"/>
    <a:srgbClr val="808080"/>
    <a:srgbClr val="33CC33"/>
    <a:srgbClr val="666699"/>
    <a:srgbClr val="FFCC66"/>
    <a:srgbClr val="FFCC00"/>
    <a:srgbClr val="CC0000"/>
    <a:srgbClr val="339933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08" autoAdjust="0"/>
    <p:restoredTop sz="94394" autoAdjust="0"/>
  </p:normalViewPr>
  <p:slideViewPr>
    <p:cSldViewPr>
      <p:cViewPr varScale="1">
        <p:scale>
          <a:sx n="83" d="100"/>
          <a:sy n="83" d="100"/>
        </p:scale>
        <p:origin x="654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28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912"/>
    </p:cViewPr>
  </p:sorterViewPr>
  <p:notesViewPr>
    <p:cSldViewPr>
      <p:cViewPr varScale="1">
        <p:scale>
          <a:sx n="82" d="100"/>
          <a:sy n="82" d="100"/>
        </p:scale>
        <p:origin x="2382" y="102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7088" cy="497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defTabSz="95583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589" y="1"/>
            <a:ext cx="2947088" cy="497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algn="r" defTabSz="95583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1180"/>
            <a:ext cx="2947088" cy="497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defTabSz="95583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589" y="9431180"/>
            <a:ext cx="2947088" cy="497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algn="r" defTabSz="955830">
              <a:defRPr sz="1300">
                <a:latin typeface="Arial" charset="0"/>
              </a:defRPr>
            </a:lvl1pPr>
          </a:lstStyle>
          <a:p>
            <a:pPr>
              <a:defRPr/>
            </a:pPr>
            <a:fld id="{19E14790-E3AA-44A9-AC30-9F3910EB567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72501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7088" cy="497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270" tIns="44634" rIns="89270" bIns="44634" numCol="1" anchor="t" anchorCtr="0" compatLnSpc="1">
            <a:prstTxWarp prst="textNoShape">
              <a:avLst/>
            </a:prstTxWarp>
          </a:bodyPr>
          <a:lstStyle>
            <a:lvl1pPr defTabSz="89232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589" y="1"/>
            <a:ext cx="2947088" cy="497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270" tIns="44634" rIns="89270" bIns="44634" numCol="1" anchor="t" anchorCtr="0" compatLnSpc="1">
            <a:prstTxWarp prst="textNoShape">
              <a:avLst/>
            </a:prstTxWarp>
          </a:bodyPr>
          <a:lstStyle>
            <a:lvl1pPr algn="r" defTabSz="89232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65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10" y="4716384"/>
            <a:ext cx="5440045" cy="4468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270" tIns="44634" rIns="89270" bIns="446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31180"/>
            <a:ext cx="2947088" cy="497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270" tIns="44634" rIns="89270" bIns="44634" numCol="1" anchor="b" anchorCtr="0" compatLnSpc="1">
            <a:prstTxWarp prst="textNoShape">
              <a:avLst/>
            </a:prstTxWarp>
          </a:bodyPr>
          <a:lstStyle>
            <a:lvl1pPr defTabSz="89232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65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589" y="9431180"/>
            <a:ext cx="2947088" cy="497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270" tIns="44634" rIns="89270" bIns="44634" numCol="1" anchor="b" anchorCtr="0" compatLnSpc="1">
            <a:prstTxWarp prst="textNoShape">
              <a:avLst/>
            </a:prstTxWarp>
          </a:bodyPr>
          <a:lstStyle>
            <a:lvl1pPr algn="r" defTabSz="892321">
              <a:defRPr sz="1200">
                <a:latin typeface="Arial" charset="0"/>
              </a:defRPr>
            </a:lvl1pPr>
          </a:lstStyle>
          <a:p>
            <a:pPr>
              <a:defRPr/>
            </a:pPr>
            <a:fld id="{9831BB6A-A0DD-468D-BA33-5CDE4EAAACD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6368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9875" cy="37242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31BB6A-A0DD-468D-BA33-5CDE4EAAACD5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3478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31BB6A-A0DD-468D-BA33-5CDE4EAAACD5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1531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8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c 7"/>
          <p:cNvSpPr>
            <a:spLocks/>
          </p:cNvSpPr>
          <p:nvPr/>
        </p:nvSpPr>
        <p:spPr bwMode="auto">
          <a:xfrm flipV="1">
            <a:off x="11717867" y="6181725"/>
            <a:ext cx="196851" cy="1016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2075">
            <a:solidFill>
              <a:srgbClr val="D3121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5994400" y="5562601"/>
            <a:ext cx="423333" cy="752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079068" y="5603875"/>
            <a:ext cx="472017" cy="6365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6017685" y="5595939"/>
            <a:ext cx="461433" cy="6365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5850467" y="5651501"/>
            <a:ext cx="827617" cy="523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39"/>
          <p:cNvSpPr>
            <a:spLocks noChangeArrowheads="1"/>
          </p:cNvSpPr>
          <p:nvPr/>
        </p:nvSpPr>
        <p:spPr bwMode="auto">
          <a:xfrm>
            <a:off x="0" y="836613"/>
            <a:ext cx="527051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Rectangle 40"/>
          <p:cNvSpPr>
            <a:spLocks noChangeArrowheads="1"/>
          </p:cNvSpPr>
          <p:nvPr/>
        </p:nvSpPr>
        <p:spPr bwMode="auto">
          <a:xfrm>
            <a:off x="11664952" y="836613"/>
            <a:ext cx="527049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3117" y="1476376"/>
            <a:ext cx="11438467" cy="2085975"/>
          </a:xfrm>
        </p:spPr>
        <p:txBody>
          <a:bodyPr/>
          <a:lstStyle>
            <a:lvl1pPr algn="ctr"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9467" y="3697288"/>
            <a:ext cx="11440584" cy="1752600"/>
          </a:xfrm>
        </p:spPr>
        <p:txBody>
          <a:bodyPr/>
          <a:lstStyle>
            <a:lvl1pPr marL="0" indent="0" algn="ctr">
              <a:buFontTx/>
              <a:buNone/>
              <a:defRPr b="1">
                <a:solidFill>
                  <a:srgbClr val="D31216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pic>
        <p:nvPicPr>
          <p:cNvPr id="31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33" name="Connecteur droit 32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latin typeface="Bryant Medium Compressed" pitchFamily="34" charset="0"/>
              </a:rPr>
              <a:t>rganization</a:t>
            </a:r>
            <a:r>
              <a:rPr lang="fr-FR" sz="2400" dirty="0" smtClean="0"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latin typeface="Bryant Medium Compressed" pitchFamily="34" charset="0"/>
              </a:rPr>
              <a:t>lectronics</a:t>
            </a:r>
            <a:r>
              <a:rPr lang="fr-FR" sz="2400" dirty="0" smtClean="0">
                <a:latin typeface="Bryant Medium Compressed" pitchFamily="34" charset="0"/>
              </a:rPr>
              <a:t> </a:t>
            </a:r>
            <a:r>
              <a:rPr lang="fr-FR" sz="2400" dirty="0" err="1" smtClean="0"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latin typeface="Bryant Medium Compressed" pitchFamily="34" charset="0"/>
              </a:rPr>
              <a:t>n</a:t>
            </a:r>
            <a:r>
              <a:rPr lang="fr-FR" sz="2400" dirty="0" smtClean="0"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latin typeface="Bryant Medium Compressed" pitchFamily="34" charset="0"/>
              </a:rPr>
              <a:t>pplications</a:t>
            </a:r>
            <a:endParaRPr lang="en-US" sz="2800" dirty="0">
              <a:latin typeface="Bryant Medium Compressed" pitchFamily="34" charset="0"/>
            </a:endParaRPr>
          </a:p>
        </p:txBody>
      </p:sp>
      <p:pic>
        <p:nvPicPr>
          <p:cNvPr id="36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19" name="Connecteur droit 18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latin typeface="Bryant Medium Compressed" pitchFamily="34" charset="0"/>
              </a:rPr>
              <a:t>rganization</a:t>
            </a:r>
            <a:r>
              <a:rPr lang="fr-FR" sz="2400" dirty="0" smtClean="0"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latin typeface="Bryant Medium Compressed" pitchFamily="34" charset="0"/>
              </a:rPr>
              <a:t>lectronics</a:t>
            </a:r>
            <a:r>
              <a:rPr lang="fr-FR" sz="2400" dirty="0" smtClean="0">
                <a:latin typeface="Bryant Medium Compressed" pitchFamily="34" charset="0"/>
              </a:rPr>
              <a:t> </a:t>
            </a:r>
            <a:r>
              <a:rPr lang="fr-FR" sz="2400" dirty="0" err="1" smtClean="0"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latin typeface="Bryant Medium Compressed" pitchFamily="34" charset="0"/>
              </a:rPr>
              <a:t>n</a:t>
            </a:r>
            <a:r>
              <a:rPr lang="fr-FR" sz="2400" dirty="0" smtClean="0"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latin typeface="Bryant Medium Compressed" pitchFamily="34" charset="0"/>
              </a:rPr>
              <a:t>pplications</a:t>
            </a:r>
            <a:endParaRPr lang="en-US" sz="2800" dirty="0">
              <a:latin typeface="Bryant Medium Compressed" pitchFamily="34" charset="0"/>
            </a:endParaRPr>
          </a:p>
        </p:txBody>
      </p:sp>
      <p:pic>
        <p:nvPicPr>
          <p:cNvPr id="22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hipembeded 012"/>
          <p:cNvPicPr>
            <a:picLocks noChangeAspect="1" noChangeArrowheads="1"/>
          </p:cNvPicPr>
          <p:nvPr userDrawn="1"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23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25" name="Connecteur droit 24"/>
          <p:cNvCxnSpPr/>
          <p:nvPr userDrawn="1"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 userDrawn="1"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latin typeface="Bryant Medium Compressed" pitchFamily="34" charset="0"/>
              </a:rPr>
              <a:t>rganization</a:t>
            </a:r>
            <a:r>
              <a:rPr lang="fr-FR" sz="2400" dirty="0" smtClean="0"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latin typeface="Bryant Medium Compressed" pitchFamily="34" charset="0"/>
              </a:rPr>
              <a:t>lectronics</a:t>
            </a:r>
            <a:r>
              <a:rPr lang="fr-FR" sz="2400" dirty="0" smtClean="0">
                <a:latin typeface="Bryant Medium Compressed" pitchFamily="34" charset="0"/>
              </a:rPr>
              <a:t> </a:t>
            </a:r>
            <a:r>
              <a:rPr lang="fr-FR" sz="2400" dirty="0" err="1" smtClean="0"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latin typeface="Bryant Medium Compressed" pitchFamily="34" charset="0"/>
              </a:rPr>
              <a:t>n</a:t>
            </a:r>
            <a:r>
              <a:rPr lang="fr-FR" sz="2400" dirty="0" smtClean="0"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latin typeface="Bryant Medium Compressed" pitchFamily="34" charset="0"/>
              </a:rPr>
              <a:t>pplications</a:t>
            </a:r>
            <a:endParaRPr lang="en-US" sz="2800" dirty="0">
              <a:latin typeface="Bryant Medium Compressed" pitchFamily="34" charset="0"/>
            </a:endParaRPr>
          </a:p>
        </p:txBody>
      </p:sp>
      <p:pic>
        <p:nvPicPr>
          <p:cNvPr id="28" name="Picture 4" descr="http://www.cenbg.in2p3.fr/joliot-curie/IMG/logoCNRSIN2P3.jp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2332" y="188640"/>
            <a:ext cx="2976873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099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05384" y="1"/>
            <a:ext cx="2986616" cy="615791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39184" y="1"/>
            <a:ext cx="8763000" cy="615791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EIC ROC  16 sep 21</a:t>
            </a:r>
            <a:endParaRPr kumimoji="0"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91603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EIC ROC  16 sep 21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74C64A-F892-4D24-8DE4-95AE196E3A2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c 7"/>
          <p:cNvSpPr>
            <a:spLocks/>
          </p:cNvSpPr>
          <p:nvPr/>
        </p:nvSpPr>
        <p:spPr bwMode="auto">
          <a:xfrm flipV="1">
            <a:off x="11717867" y="6181725"/>
            <a:ext cx="196851" cy="1016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2075">
            <a:solidFill>
              <a:srgbClr val="D3121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5994400" y="5562601"/>
            <a:ext cx="423333" cy="752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079068" y="5603875"/>
            <a:ext cx="472017" cy="6365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6017685" y="5595939"/>
            <a:ext cx="461433" cy="6365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5850467" y="5651501"/>
            <a:ext cx="827617" cy="523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39"/>
          <p:cNvSpPr>
            <a:spLocks noChangeArrowheads="1"/>
          </p:cNvSpPr>
          <p:nvPr/>
        </p:nvSpPr>
        <p:spPr bwMode="auto">
          <a:xfrm>
            <a:off x="0" y="836613"/>
            <a:ext cx="527051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0" name="Rectangle 40"/>
          <p:cNvSpPr>
            <a:spLocks noChangeArrowheads="1"/>
          </p:cNvSpPr>
          <p:nvPr/>
        </p:nvSpPr>
        <p:spPr bwMode="auto">
          <a:xfrm>
            <a:off x="11664952" y="836613"/>
            <a:ext cx="527049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3117" y="1476376"/>
            <a:ext cx="11438467" cy="2085975"/>
          </a:xfrm>
        </p:spPr>
        <p:txBody>
          <a:bodyPr/>
          <a:lstStyle>
            <a:lvl1pPr algn="ctr"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9467" y="3697288"/>
            <a:ext cx="11440584" cy="1752600"/>
          </a:xfrm>
        </p:spPr>
        <p:txBody>
          <a:bodyPr/>
          <a:lstStyle>
            <a:lvl1pPr marL="0" indent="0" algn="ctr">
              <a:buFontTx/>
              <a:buNone/>
              <a:defRPr b="1">
                <a:solidFill>
                  <a:srgbClr val="D31216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pic>
        <p:nvPicPr>
          <p:cNvPr id="31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33" name="Connecteur droit 32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36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19" name="Connecteur droit 18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2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hipembeded 012"/>
          <p:cNvPicPr>
            <a:picLocks noChangeAspect="1" noChangeArrowheads="1"/>
          </p:cNvPicPr>
          <p:nvPr userDrawn="1"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23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25" name="Connecteur droit 24"/>
          <p:cNvCxnSpPr/>
          <p:nvPr userDrawn="1"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 userDrawn="1"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8" name="Picture 4" descr="http://www.cenbg.in2p3.fr/joliot-curie/IMG/logoCNRSIN2P3.jp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2332" y="188640"/>
            <a:ext cx="2976873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030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1"/>
            <a:ext cx="9120716" cy="620713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471A504-AE2C-4488-80ED-9ED6A4A57476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720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65151" y="892175"/>
            <a:ext cx="5710767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79117" y="892175"/>
            <a:ext cx="5712883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1184467" y="6597353"/>
            <a:ext cx="1007533" cy="249237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0841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0021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6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5296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4065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106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1"/>
            <a:ext cx="9120716" cy="620713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EIC ROC  16 sep 21</a:t>
            </a:r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471A504-AE2C-4488-80ED-9ED6A4A57476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9061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1378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05384" y="1"/>
            <a:ext cx="2986616" cy="615791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39184" y="1"/>
            <a:ext cx="8763000" cy="615791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4265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74C64A-F892-4D24-8DE4-95AE196E3A28}" type="slidenum">
              <a:rPr lang="fr-FR" smtClean="0">
                <a:solidFill>
                  <a:srgbClr val="000000"/>
                </a:solidFill>
              </a:rPr>
              <a:pPr/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6002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c 7"/>
          <p:cNvSpPr>
            <a:spLocks/>
          </p:cNvSpPr>
          <p:nvPr/>
        </p:nvSpPr>
        <p:spPr bwMode="auto">
          <a:xfrm flipV="1">
            <a:off x="11717867" y="6181725"/>
            <a:ext cx="196851" cy="1016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2075">
            <a:solidFill>
              <a:srgbClr val="D3121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5994400" y="5562601"/>
            <a:ext cx="423333" cy="752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079068" y="5603875"/>
            <a:ext cx="472017" cy="6365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6017685" y="5595939"/>
            <a:ext cx="461433" cy="6365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5850467" y="5651501"/>
            <a:ext cx="827617" cy="523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39"/>
          <p:cNvSpPr>
            <a:spLocks noChangeArrowheads="1"/>
          </p:cNvSpPr>
          <p:nvPr/>
        </p:nvSpPr>
        <p:spPr bwMode="auto">
          <a:xfrm>
            <a:off x="0" y="836613"/>
            <a:ext cx="527051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0" name="Rectangle 40"/>
          <p:cNvSpPr>
            <a:spLocks noChangeArrowheads="1"/>
          </p:cNvSpPr>
          <p:nvPr/>
        </p:nvSpPr>
        <p:spPr bwMode="auto">
          <a:xfrm>
            <a:off x="11664952" y="836613"/>
            <a:ext cx="527049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3117" y="1476376"/>
            <a:ext cx="11438467" cy="2085975"/>
          </a:xfrm>
        </p:spPr>
        <p:txBody>
          <a:bodyPr/>
          <a:lstStyle>
            <a:lvl1pPr algn="ctr"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9467" y="3697288"/>
            <a:ext cx="11440584" cy="1752600"/>
          </a:xfrm>
        </p:spPr>
        <p:txBody>
          <a:bodyPr/>
          <a:lstStyle>
            <a:lvl1pPr marL="0" indent="0" algn="ctr">
              <a:buFontTx/>
              <a:buNone/>
              <a:defRPr b="1">
                <a:solidFill>
                  <a:srgbClr val="D31216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pic>
        <p:nvPicPr>
          <p:cNvPr id="31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33" name="Connecteur droit 32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36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19" name="Connecteur droit 18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2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hipembeded 012"/>
          <p:cNvPicPr>
            <a:picLocks noChangeAspect="1" noChangeArrowheads="1"/>
          </p:cNvPicPr>
          <p:nvPr userDrawn="1"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23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25" name="Connecteur droit 24"/>
          <p:cNvCxnSpPr/>
          <p:nvPr userDrawn="1"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 userDrawn="1"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8" name="Picture 4" descr="http://www.cenbg.in2p3.fr/joliot-curie/IMG/logoCNRSIN2P3.jp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2332" y="188640"/>
            <a:ext cx="2976873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3383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1"/>
            <a:ext cx="9120716" cy="620713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471A504-AE2C-4488-80ED-9ED6A4A57476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158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65151" y="892175"/>
            <a:ext cx="5710767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79117" y="892175"/>
            <a:ext cx="5712883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1184467" y="6597353"/>
            <a:ext cx="1007533" cy="249237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0970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3184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6291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4642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172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65151" y="892175"/>
            <a:ext cx="5710767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79117" y="892175"/>
            <a:ext cx="5712883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EIC ROC  16 sep 21</a:t>
            </a:r>
            <a:endParaRPr kumimoji="0"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1184467" y="6597353"/>
            <a:ext cx="1007533" cy="249237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99641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4874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822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05384" y="1"/>
            <a:ext cx="2986616" cy="615791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39184" y="1"/>
            <a:ext cx="8763000" cy="615791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8318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74C64A-F892-4D24-8DE4-95AE196E3A28}" type="slidenum">
              <a:rPr lang="fr-FR" smtClean="0">
                <a:solidFill>
                  <a:srgbClr val="000000"/>
                </a:solidFill>
              </a:rPr>
              <a:pPr/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450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c 7"/>
          <p:cNvSpPr>
            <a:spLocks/>
          </p:cNvSpPr>
          <p:nvPr/>
        </p:nvSpPr>
        <p:spPr bwMode="auto">
          <a:xfrm flipV="1">
            <a:off x="11717867" y="6181725"/>
            <a:ext cx="196851" cy="1016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2075">
            <a:solidFill>
              <a:srgbClr val="D3121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5994400" y="5562601"/>
            <a:ext cx="423333" cy="752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079068" y="5603875"/>
            <a:ext cx="472017" cy="6365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6017685" y="5595939"/>
            <a:ext cx="461433" cy="6365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5850467" y="5651501"/>
            <a:ext cx="827617" cy="523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39"/>
          <p:cNvSpPr>
            <a:spLocks noChangeArrowheads="1"/>
          </p:cNvSpPr>
          <p:nvPr/>
        </p:nvSpPr>
        <p:spPr bwMode="auto">
          <a:xfrm>
            <a:off x="0" y="836613"/>
            <a:ext cx="527051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0" name="Rectangle 40"/>
          <p:cNvSpPr>
            <a:spLocks noChangeArrowheads="1"/>
          </p:cNvSpPr>
          <p:nvPr/>
        </p:nvSpPr>
        <p:spPr bwMode="auto">
          <a:xfrm>
            <a:off x="11664952" y="836613"/>
            <a:ext cx="527049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3117" y="1476376"/>
            <a:ext cx="11438467" cy="2085975"/>
          </a:xfrm>
        </p:spPr>
        <p:txBody>
          <a:bodyPr/>
          <a:lstStyle>
            <a:lvl1pPr algn="ctr"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9467" y="3697288"/>
            <a:ext cx="11440584" cy="1752600"/>
          </a:xfrm>
        </p:spPr>
        <p:txBody>
          <a:bodyPr/>
          <a:lstStyle>
            <a:lvl1pPr marL="0" indent="0" algn="ctr">
              <a:buFontTx/>
              <a:buNone/>
              <a:defRPr b="1">
                <a:solidFill>
                  <a:srgbClr val="D31216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pic>
        <p:nvPicPr>
          <p:cNvPr id="31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33" name="Connecteur droit 32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36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19" name="Connecteur droit 18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2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hipembeded 012"/>
          <p:cNvPicPr>
            <a:picLocks noChangeAspect="1" noChangeArrowheads="1"/>
          </p:cNvPicPr>
          <p:nvPr userDrawn="1"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23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25" name="Connecteur droit 24"/>
          <p:cNvCxnSpPr/>
          <p:nvPr userDrawn="1"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 userDrawn="1"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8" name="Picture 4" descr="http://www.cenbg.in2p3.fr/joliot-curie/IMG/logoCNRSIN2P3.jp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2332" y="188640"/>
            <a:ext cx="2976873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44165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1"/>
            <a:ext cx="9120716" cy="620713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471A504-AE2C-4488-80ED-9ED6A4A57476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43420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65151" y="892175"/>
            <a:ext cx="5710767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79117" y="892175"/>
            <a:ext cx="5712883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1184467" y="6597353"/>
            <a:ext cx="1007533" cy="249237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8927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3718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73572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326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EIC ROC  16 sep 21</a:t>
            </a:r>
            <a:endParaRPr kumimoji="0"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5578619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97099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5450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1418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05384" y="1"/>
            <a:ext cx="2986616" cy="615791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39184" y="1"/>
            <a:ext cx="8763000" cy="615791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44418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74C64A-F892-4D24-8DE4-95AE196E3A28}" type="slidenum">
              <a:rPr lang="fr-FR" smtClean="0">
                <a:solidFill>
                  <a:srgbClr val="000000"/>
                </a:solidFill>
              </a:rPr>
              <a:pPr/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96646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c 7"/>
          <p:cNvSpPr>
            <a:spLocks/>
          </p:cNvSpPr>
          <p:nvPr/>
        </p:nvSpPr>
        <p:spPr bwMode="auto">
          <a:xfrm flipV="1">
            <a:off x="11717867" y="6181725"/>
            <a:ext cx="196851" cy="1016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2075">
            <a:solidFill>
              <a:srgbClr val="D3121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5994400" y="5562601"/>
            <a:ext cx="423333" cy="752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079068" y="5603875"/>
            <a:ext cx="472017" cy="6365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6017685" y="5595939"/>
            <a:ext cx="461433" cy="6365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5850467" y="5651501"/>
            <a:ext cx="827617" cy="523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39"/>
          <p:cNvSpPr>
            <a:spLocks noChangeArrowheads="1"/>
          </p:cNvSpPr>
          <p:nvPr/>
        </p:nvSpPr>
        <p:spPr bwMode="auto">
          <a:xfrm>
            <a:off x="0" y="836613"/>
            <a:ext cx="527051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0" name="Rectangle 40"/>
          <p:cNvSpPr>
            <a:spLocks noChangeArrowheads="1"/>
          </p:cNvSpPr>
          <p:nvPr/>
        </p:nvSpPr>
        <p:spPr bwMode="auto">
          <a:xfrm>
            <a:off x="11664952" y="836613"/>
            <a:ext cx="527049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3117" y="1476376"/>
            <a:ext cx="11438467" cy="2085975"/>
          </a:xfrm>
        </p:spPr>
        <p:txBody>
          <a:bodyPr/>
          <a:lstStyle>
            <a:lvl1pPr algn="ctr"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9467" y="3697288"/>
            <a:ext cx="11440584" cy="1752600"/>
          </a:xfrm>
        </p:spPr>
        <p:txBody>
          <a:bodyPr/>
          <a:lstStyle>
            <a:lvl1pPr marL="0" indent="0" algn="ctr">
              <a:buFontTx/>
              <a:buNone/>
              <a:defRPr b="1">
                <a:solidFill>
                  <a:srgbClr val="D31216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pic>
        <p:nvPicPr>
          <p:cNvPr id="31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33" name="Connecteur droit 32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36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19" name="Connecteur droit 18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2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hipembeded 012"/>
          <p:cNvPicPr>
            <a:picLocks noChangeAspect="1" noChangeArrowheads="1"/>
          </p:cNvPicPr>
          <p:nvPr userDrawn="1"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23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25" name="Connecteur droit 24"/>
          <p:cNvCxnSpPr/>
          <p:nvPr userDrawn="1"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 userDrawn="1"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8" name="Picture 4" descr="http://www.cenbg.in2p3.fr/joliot-curie/IMG/logoCNRSIN2P3.jp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2332" y="188640"/>
            <a:ext cx="2976873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05228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1"/>
            <a:ext cx="9120716" cy="620713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471A504-AE2C-4488-80ED-9ED6A4A57476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80003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65151" y="892175"/>
            <a:ext cx="5710767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79117" y="892175"/>
            <a:ext cx="5712883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1184467" y="6597353"/>
            <a:ext cx="1007533" cy="249237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4185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6153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853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0" lang="en-US" smtClean="0"/>
              <a:t>EIC ROC  16 sep 21</a:t>
            </a:r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92961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63161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18263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54779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05384" y="1"/>
            <a:ext cx="2986616" cy="615791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39184" y="1"/>
            <a:ext cx="8763000" cy="615791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31083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74C64A-F892-4D24-8DE4-95AE196E3A28}" type="slidenum">
              <a:rPr lang="fr-FR" smtClean="0">
                <a:solidFill>
                  <a:srgbClr val="000000"/>
                </a:solidFill>
              </a:rPr>
              <a:pPr/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573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c 7"/>
          <p:cNvSpPr>
            <a:spLocks/>
          </p:cNvSpPr>
          <p:nvPr/>
        </p:nvSpPr>
        <p:spPr bwMode="auto">
          <a:xfrm flipV="1">
            <a:off x="11717867" y="6181725"/>
            <a:ext cx="196851" cy="1016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2075">
            <a:solidFill>
              <a:srgbClr val="D3121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5994400" y="5562601"/>
            <a:ext cx="423333" cy="752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079068" y="5603875"/>
            <a:ext cx="472017" cy="6365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6017685" y="5595939"/>
            <a:ext cx="461433" cy="6365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5850467" y="5651501"/>
            <a:ext cx="827617" cy="523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39"/>
          <p:cNvSpPr>
            <a:spLocks noChangeArrowheads="1"/>
          </p:cNvSpPr>
          <p:nvPr/>
        </p:nvSpPr>
        <p:spPr bwMode="auto">
          <a:xfrm>
            <a:off x="0" y="836613"/>
            <a:ext cx="527051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0" name="Rectangle 40"/>
          <p:cNvSpPr>
            <a:spLocks noChangeArrowheads="1"/>
          </p:cNvSpPr>
          <p:nvPr/>
        </p:nvSpPr>
        <p:spPr bwMode="auto">
          <a:xfrm>
            <a:off x="11664952" y="836613"/>
            <a:ext cx="527049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3117" y="1476376"/>
            <a:ext cx="11438467" cy="2085975"/>
          </a:xfrm>
        </p:spPr>
        <p:txBody>
          <a:bodyPr/>
          <a:lstStyle>
            <a:lvl1pPr algn="ctr"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9467" y="3697288"/>
            <a:ext cx="11440584" cy="1752600"/>
          </a:xfrm>
        </p:spPr>
        <p:txBody>
          <a:bodyPr/>
          <a:lstStyle>
            <a:lvl1pPr marL="0" indent="0" algn="ctr">
              <a:buFontTx/>
              <a:buNone/>
              <a:defRPr b="1">
                <a:solidFill>
                  <a:srgbClr val="D31216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pic>
        <p:nvPicPr>
          <p:cNvPr id="31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33" name="Connecteur droit 32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36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19" name="Connecteur droit 18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2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hipembeded 012"/>
          <p:cNvPicPr>
            <a:picLocks noChangeAspect="1" noChangeArrowheads="1"/>
          </p:cNvPicPr>
          <p:nvPr userDrawn="1"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23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25" name="Connecteur droit 24"/>
          <p:cNvCxnSpPr/>
          <p:nvPr userDrawn="1"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 userDrawn="1"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8" name="Picture 4" descr="http://www.cenbg.in2p3.fr/joliot-curie/IMG/logoCNRSIN2P3.jp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2332" y="188640"/>
            <a:ext cx="2976873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46526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1"/>
            <a:ext cx="9120716" cy="620713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471A504-AE2C-4488-80ED-9ED6A4A57476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73980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65151" y="892175"/>
            <a:ext cx="5710767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79117" y="892175"/>
            <a:ext cx="5712883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1184467" y="6597353"/>
            <a:ext cx="1007533" cy="249237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57680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784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EIC ROC  16 sep 21</a:t>
            </a:r>
            <a:endParaRPr kumimoji="0"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0591883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93649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60576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57737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07117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51139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05384" y="1"/>
            <a:ext cx="2986616" cy="615791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39184" y="1"/>
            <a:ext cx="8763000" cy="615791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1056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74C64A-F892-4D24-8DE4-95AE196E3A28}" type="slidenum">
              <a:rPr lang="fr-FR" smtClean="0">
                <a:solidFill>
                  <a:srgbClr val="000000"/>
                </a:solidFill>
              </a:rPr>
              <a:pPr/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55121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c 7"/>
          <p:cNvSpPr>
            <a:spLocks/>
          </p:cNvSpPr>
          <p:nvPr/>
        </p:nvSpPr>
        <p:spPr bwMode="auto">
          <a:xfrm flipV="1">
            <a:off x="11717867" y="6181725"/>
            <a:ext cx="196851" cy="1016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2075">
            <a:solidFill>
              <a:srgbClr val="D3121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5994400" y="5562601"/>
            <a:ext cx="423333" cy="752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079068" y="5603875"/>
            <a:ext cx="472017" cy="6365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6017685" y="5595939"/>
            <a:ext cx="461433" cy="6365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5850467" y="5651501"/>
            <a:ext cx="827617" cy="523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39"/>
          <p:cNvSpPr>
            <a:spLocks noChangeArrowheads="1"/>
          </p:cNvSpPr>
          <p:nvPr/>
        </p:nvSpPr>
        <p:spPr bwMode="auto">
          <a:xfrm>
            <a:off x="0" y="836613"/>
            <a:ext cx="527051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0" name="Rectangle 40"/>
          <p:cNvSpPr>
            <a:spLocks noChangeArrowheads="1"/>
          </p:cNvSpPr>
          <p:nvPr/>
        </p:nvSpPr>
        <p:spPr bwMode="auto">
          <a:xfrm>
            <a:off x="11664952" y="836613"/>
            <a:ext cx="527049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3117" y="1476376"/>
            <a:ext cx="11438467" cy="2085975"/>
          </a:xfrm>
        </p:spPr>
        <p:txBody>
          <a:bodyPr/>
          <a:lstStyle>
            <a:lvl1pPr algn="ctr"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9467" y="3697288"/>
            <a:ext cx="11440584" cy="1752600"/>
          </a:xfrm>
        </p:spPr>
        <p:txBody>
          <a:bodyPr/>
          <a:lstStyle>
            <a:lvl1pPr marL="0" indent="0" algn="ctr">
              <a:buFontTx/>
              <a:buNone/>
              <a:defRPr b="1">
                <a:solidFill>
                  <a:srgbClr val="D31216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pic>
        <p:nvPicPr>
          <p:cNvPr id="31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33" name="Connecteur droit 32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36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19" name="Connecteur droit 18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2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hipembeded 012"/>
          <p:cNvPicPr>
            <a:picLocks noChangeAspect="1" noChangeArrowheads="1"/>
          </p:cNvPicPr>
          <p:nvPr userDrawn="1"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23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25" name="Connecteur droit 24"/>
          <p:cNvCxnSpPr/>
          <p:nvPr userDrawn="1"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 userDrawn="1"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8" name="Picture 4" descr="http://www.cenbg.in2p3.fr/joliot-curie/IMG/logoCNRSIN2P3.jp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2332" y="188640"/>
            <a:ext cx="2976873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97144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1"/>
            <a:ext cx="9120716" cy="620713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471A504-AE2C-4488-80ED-9ED6A4A57476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21764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65151" y="892175"/>
            <a:ext cx="5710767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79117" y="892175"/>
            <a:ext cx="5712883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1184467" y="6597353"/>
            <a:ext cx="1007533" cy="249237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975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EIC ROC  16 sep 21</a:t>
            </a:r>
            <a:endParaRPr kumimoji="0"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065771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69114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54809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50888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22655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76395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41504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05384" y="1"/>
            <a:ext cx="2986616" cy="615791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39184" y="1"/>
            <a:ext cx="8763000" cy="615791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32301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74C64A-F892-4D24-8DE4-95AE196E3A28}" type="slidenum">
              <a:rPr lang="fr-FR" smtClean="0">
                <a:solidFill>
                  <a:srgbClr val="000000"/>
                </a:solidFill>
              </a:rPr>
              <a:pPr/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95139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c 7"/>
          <p:cNvSpPr>
            <a:spLocks/>
          </p:cNvSpPr>
          <p:nvPr/>
        </p:nvSpPr>
        <p:spPr bwMode="auto">
          <a:xfrm flipV="1">
            <a:off x="11717867" y="6181725"/>
            <a:ext cx="196851" cy="1016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2075">
            <a:solidFill>
              <a:srgbClr val="D3121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5994400" y="5562601"/>
            <a:ext cx="423333" cy="752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079068" y="5603875"/>
            <a:ext cx="472017" cy="6365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6017685" y="5595939"/>
            <a:ext cx="461433" cy="6365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5850467" y="5651501"/>
            <a:ext cx="827617" cy="523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39"/>
          <p:cNvSpPr>
            <a:spLocks noChangeArrowheads="1"/>
          </p:cNvSpPr>
          <p:nvPr/>
        </p:nvSpPr>
        <p:spPr bwMode="auto">
          <a:xfrm>
            <a:off x="0" y="836613"/>
            <a:ext cx="527051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0" name="Rectangle 40"/>
          <p:cNvSpPr>
            <a:spLocks noChangeArrowheads="1"/>
          </p:cNvSpPr>
          <p:nvPr/>
        </p:nvSpPr>
        <p:spPr bwMode="auto">
          <a:xfrm>
            <a:off x="11664952" y="836613"/>
            <a:ext cx="527049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3117" y="1476376"/>
            <a:ext cx="11438467" cy="2085975"/>
          </a:xfrm>
        </p:spPr>
        <p:txBody>
          <a:bodyPr/>
          <a:lstStyle>
            <a:lvl1pPr algn="ctr"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9467" y="3697288"/>
            <a:ext cx="11440584" cy="1752600"/>
          </a:xfrm>
        </p:spPr>
        <p:txBody>
          <a:bodyPr/>
          <a:lstStyle>
            <a:lvl1pPr marL="0" indent="0" algn="ctr">
              <a:buFontTx/>
              <a:buNone/>
              <a:defRPr b="1">
                <a:solidFill>
                  <a:srgbClr val="D31216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pic>
        <p:nvPicPr>
          <p:cNvPr id="31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33" name="Connecteur droit 32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36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19" name="Connecteur droit 18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2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hipembeded 012"/>
          <p:cNvPicPr>
            <a:picLocks noChangeAspect="1" noChangeArrowheads="1"/>
          </p:cNvPicPr>
          <p:nvPr userDrawn="1"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23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25" name="Connecteur droit 24"/>
          <p:cNvCxnSpPr/>
          <p:nvPr userDrawn="1"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 userDrawn="1"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8" name="Picture 4" descr="http://www.cenbg.in2p3.fr/joliot-curie/IMG/logoCNRSIN2P3.jp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2332" y="188640"/>
            <a:ext cx="2976873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31565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1"/>
            <a:ext cx="9120716" cy="620713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471A504-AE2C-4488-80ED-9ED6A4A57476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65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EIC ROC  16 sep 21</a:t>
            </a:r>
            <a:endParaRPr kumimoji="0"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8481203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65151" y="892175"/>
            <a:ext cx="5710767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79117" y="892175"/>
            <a:ext cx="5712883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1184467" y="6597353"/>
            <a:ext cx="1007533" cy="249237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42157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42896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05059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15371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54047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69903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91487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05384" y="1"/>
            <a:ext cx="2986616" cy="615791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39184" y="1"/>
            <a:ext cx="8763000" cy="615791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64950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74C64A-F892-4D24-8DE4-95AE196E3A28}" type="slidenum">
              <a:rPr lang="fr-FR" smtClean="0">
                <a:solidFill>
                  <a:srgbClr val="000000"/>
                </a:solidFill>
              </a:rPr>
              <a:pPr/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028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EIC ROC  16 sep 21</a:t>
            </a:r>
            <a:endParaRPr kumimoji="0"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89558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9185" y="1"/>
            <a:ext cx="9120716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5151" y="892175"/>
            <a:ext cx="11099468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4433" y="6597650"/>
            <a:ext cx="10179051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 b="1" smtClean="0">
                <a:latin typeface="Arial" charset="0"/>
              </a:defRPr>
            </a:lvl1pPr>
          </a:lstStyle>
          <a:p>
            <a:r>
              <a:rPr lang="en-US" smtClean="0"/>
              <a:t>EIC ROC  16 sep 21</a:t>
            </a:r>
            <a:endParaRPr lang="fr-FR" dirty="0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184467" y="6608764"/>
            <a:ext cx="1007533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C00000"/>
                </a:solidFill>
                <a:latin typeface="Arial" charset="0"/>
              </a:defRPr>
            </a:lvl1pPr>
          </a:lstStyle>
          <a:p>
            <a:fld id="{6D74C64A-F892-4D24-8DE4-95AE196E3A28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9185" y="1"/>
            <a:ext cx="9120716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5151" y="892175"/>
            <a:ext cx="11099468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4433" y="6597650"/>
            <a:ext cx="10179051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 b="1" smtClean="0">
                <a:latin typeface="Arial" charset="0"/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184467" y="6608764"/>
            <a:ext cx="1007533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C00000"/>
                </a:solidFill>
                <a:latin typeface="Arial" charset="0"/>
              </a:defRPr>
            </a:lvl1pPr>
          </a:lstStyle>
          <a:p>
            <a:fld id="{6D74C64A-F892-4D24-8DE4-95AE196E3A28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590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5" r:id="rId2"/>
    <p:sldLayoutId id="2147483886" r:id="rId3"/>
    <p:sldLayoutId id="2147483887" r:id="rId4"/>
    <p:sldLayoutId id="2147483888" r:id="rId5"/>
    <p:sldLayoutId id="2147483889" r:id="rId6"/>
    <p:sldLayoutId id="2147483890" r:id="rId7"/>
    <p:sldLayoutId id="2147483891" r:id="rId8"/>
    <p:sldLayoutId id="2147483892" r:id="rId9"/>
    <p:sldLayoutId id="2147483893" r:id="rId10"/>
    <p:sldLayoutId id="2147483894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9185" y="1"/>
            <a:ext cx="9120716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5151" y="892175"/>
            <a:ext cx="11099468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4433" y="6597650"/>
            <a:ext cx="10179051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 b="1" smtClean="0">
                <a:latin typeface="Arial" charset="0"/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184467" y="6608764"/>
            <a:ext cx="1007533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C00000"/>
                </a:solidFill>
                <a:latin typeface="Arial" charset="0"/>
              </a:defRPr>
            </a:lvl1pPr>
          </a:lstStyle>
          <a:p>
            <a:fld id="{6D74C64A-F892-4D24-8DE4-95AE196E3A28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274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9185" y="1"/>
            <a:ext cx="9120716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5151" y="892175"/>
            <a:ext cx="11099468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4433" y="6597650"/>
            <a:ext cx="10179051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 b="1" smtClean="0">
                <a:latin typeface="Arial" charset="0"/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184467" y="6608764"/>
            <a:ext cx="1007533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C00000"/>
                </a:solidFill>
                <a:latin typeface="Arial" charset="0"/>
              </a:defRPr>
            </a:lvl1pPr>
          </a:lstStyle>
          <a:p>
            <a:fld id="{6D74C64A-F892-4D24-8DE4-95AE196E3A28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332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9185" y="1"/>
            <a:ext cx="9120716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5151" y="892175"/>
            <a:ext cx="11099468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4433" y="6597650"/>
            <a:ext cx="10179051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 b="1" smtClean="0">
                <a:latin typeface="Arial" charset="0"/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184467" y="6608764"/>
            <a:ext cx="1007533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C00000"/>
                </a:solidFill>
                <a:latin typeface="Arial" charset="0"/>
              </a:defRPr>
            </a:lvl1pPr>
          </a:lstStyle>
          <a:p>
            <a:fld id="{6D74C64A-F892-4D24-8DE4-95AE196E3A28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957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23" r:id="rId4"/>
    <p:sldLayoutId id="2147483924" r:id="rId5"/>
    <p:sldLayoutId id="2147483925" r:id="rId6"/>
    <p:sldLayoutId id="2147483926" r:id="rId7"/>
    <p:sldLayoutId id="2147483927" r:id="rId8"/>
    <p:sldLayoutId id="2147483928" r:id="rId9"/>
    <p:sldLayoutId id="2147483929" r:id="rId10"/>
    <p:sldLayoutId id="214748393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9185" y="1"/>
            <a:ext cx="9120716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5151" y="892175"/>
            <a:ext cx="11099468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4433" y="6597650"/>
            <a:ext cx="10179051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 b="1" smtClean="0">
                <a:latin typeface="Arial" charset="0"/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184467" y="6608764"/>
            <a:ext cx="1007533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C00000"/>
                </a:solidFill>
                <a:latin typeface="Arial" charset="0"/>
              </a:defRPr>
            </a:lvl1pPr>
          </a:lstStyle>
          <a:p>
            <a:fld id="{6D74C64A-F892-4D24-8DE4-95AE196E3A28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682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2" r:id="rId1"/>
    <p:sldLayoutId id="2147483933" r:id="rId2"/>
    <p:sldLayoutId id="2147483934" r:id="rId3"/>
    <p:sldLayoutId id="2147483935" r:id="rId4"/>
    <p:sldLayoutId id="2147483936" r:id="rId5"/>
    <p:sldLayoutId id="2147483937" r:id="rId6"/>
    <p:sldLayoutId id="2147483938" r:id="rId7"/>
    <p:sldLayoutId id="2147483939" r:id="rId8"/>
    <p:sldLayoutId id="2147483940" r:id="rId9"/>
    <p:sldLayoutId id="2147483941" r:id="rId10"/>
    <p:sldLayoutId id="2147483942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9185" y="1"/>
            <a:ext cx="9120716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5151" y="892175"/>
            <a:ext cx="11099468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4433" y="6597650"/>
            <a:ext cx="10179051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 b="1" smtClean="0">
                <a:latin typeface="Arial" charset="0"/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184467" y="6608764"/>
            <a:ext cx="1007533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C00000"/>
                </a:solidFill>
                <a:latin typeface="Arial" charset="0"/>
              </a:defRPr>
            </a:lvl1pPr>
          </a:lstStyle>
          <a:p>
            <a:fld id="{6D74C64A-F892-4D24-8DE4-95AE196E3A28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411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50" r:id="rId7"/>
    <p:sldLayoutId id="2147483951" r:id="rId8"/>
    <p:sldLayoutId id="2147483952" r:id="rId9"/>
    <p:sldLayoutId id="2147483953" r:id="rId10"/>
    <p:sldLayoutId id="2147483954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9185" y="1"/>
            <a:ext cx="9120716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5151" y="892175"/>
            <a:ext cx="11099468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4433" y="6597650"/>
            <a:ext cx="10179051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 b="1" smtClean="0">
                <a:latin typeface="Arial" charset="0"/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16 sep 21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184467" y="6608764"/>
            <a:ext cx="1007533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C00000"/>
                </a:solidFill>
                <a:latin typeface="Arial" charset="0"/>
              </a:defRPr>
            </a:lvl1pPr>
          </a:lstStyle>
          <a:p>
            <a:fld id="{6D74C64A-F892-4D24-8DE4-95AE196E3A28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478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6" r:id="rId1"/>
    <p:sldLayoutId id="2147483957" r:id="rId2"/>
    <p:sldLayoutId id="2147483958" r:id="rId3"/>
    <p:sldLayoutId id="2147483959" r:id="rId4"/>
    <p:sldLayoutId id="2147483960" r:id="rId5"/>
    <p:sldLayoutId id="2147483961" r:id="rId6"/>
    <p:sldLayoutId id="2147483962" r:id="rId7"/>
    <p:sldLayoutId id="2147483963" r:id="rId8"/>
    <p:sldLayoutId id="2147483964" r:id="rId9"/>
    <p:sldLayoutId id="2147483965" r:id="rId10"/>
    <p:sldLayoutId id="2147483966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59496" y="1909790"/>
            <a:ext cx="9361040" cy="1872208"/>
          </a:xfrm>
        </p:spPr>
        <p:txBody>
          <a:bodyPr>
            <a:normAutofit/>
          </a:bodyPr>
          <a:lstStyle/>
          <a:p>
            <a:r>
              <a:rPr lang="en-US" sz="3100" dirty="0" smtClean="0"/>
              <a:t>EICROC</a:t>
            </a:r>
            <a:endParaRPr lang="en-US" sz="3600" dirty="0"/>
          </a:p>
        </p:txBody>
      </p:sp>
      <p:sp>
        <p:nvSpPr>
          <p:cNvPr id="10" name="Sous-titre 2"/>
          <p:cNvSpPr txBox="1">
            <a:spLocks/>
          </p:cNvSpPr>
          <p:nvPr/>
        </p:nvSpPr>
        <p:spPr bwMode="auto">
          <a:xfrm>
            <a:off x="695400" y="3573016"/>
            <a:ext cx="11089231" cy="130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2400" b="1">
                <a:solidFill>
                  <a:srgbClr val="D3121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sz="2000" b="0" kern="0" dirty="0" smtClean="0"/>
              <a:t>F. </a:t>
            </a:r>
            <a:r>
              <a:rPr lang="fr-FR" sz="2000" b="0" kern="0" dirty="0" err="1" smtClean="0"/>
              <a:t>Bouyjou</a:t>
            </a:r>
            <a:r>
              <a:rPr lang="fr-FR" sz="2000" b="0" kern="0" dirty="0"/>
              <a:t>, M. </a:t>
            </a:r>
            <a:r>
              <a:rPr lang="fr-FR" sz="2000" b="0" kern="0" dirty="0" err="1"/>
              <a:t>Firlej</a:t>
            </a:r>
            <a:r>
              <a:rPr lang="fr-FR" sz="2000" b="0" kern="0" dirty="0"/>
              <a:t>, T. </a:t>
            </a:r>
            <a:r>
              <a:rPr lang="fr-FR" sz="2000" b="0" kern="0" dirty="0" err="1"/>
              <a:t>Fiutowski</a:t>
            </a:r>
            <a:r>
              <a:rPr lang="fr-FR" sz="2000" b="0" kern="0" dirty="0"/>
              <a:t> </a:t>
            </a:r>
            <a:r>
              <a:rPr lang="fr-FR" sz="2000" b="0" kern="0" dirty="0" smtClean="0"/>
              <a:t>,J</a:t>
            </a:r>
            <a:r>
              <a:rPr lang="fr-FR" sz="2000" b="0" kern="0" dirty="0" smtClean="0"/>
              <a:t>. Gonzalez</a:t>
            </a:r>
            <a:r>
              <a:rPr lang="fr-FR" sz="2000" b="0" kern="0" dirty="0" smtClean="0"/>
              <a:t>, M. </a:t>
            </a:r>
            <a:r>
              <a:rPr lang="fr-FR" sz="2000" b="0" kern="0" dirty="0" err="1" smtClean="0"/>
              <a:t>Idzik</a:t>
            </a:r>
            <a:r>
              <a:rPr lang="fr-FR" sz="2000" b="0" kern="0" dirty="0" smtClean="0"/>
              <a:t>, C</a:t>
            </a:r>
            <a:r>
              <a:rPr lang="fr-FR" sz="2000" b="0" kern="0" dirty="0" smtClean="0"/>
              <a:t>. de La Taille, D. Marchand, </a:t>
            </a:r>
            <a:r>
              <a:rPr lang="fr-FR" sz="2000" b="0" kern="0" dirty="0" smtClean="0"/>
              <a:t>A</a:t>
            </a:r>
            <a:r>
              <a:rPr lang="fr-FR" sz="2000" b="0" kern="0" dirty="0"/>
              <a:t>. </a:t>
            </a:r>
            <a:r>
              <a:rPr lang="fr-FR" sz="2000" b="0" kern="0" dirty="0" err="1" smtClean="0"/>
              <a:t>Molenda</a:t>
            </a:r>
            <a:r>
              <a:rPr lang="fr-FR" sz="2000" b="0" kern="0" dirty="0" smtClean="0"/>
              <a:t>, M</a:t>
            </a:r>
            <a:r>
              <a:rPr lang="fr-FR" sz="2000" b="0" kern="0" dirty="0" smtClean="0"/>
              <a:t>. </a:t>
            </a:r>
            <a:r>
              <a:rPr lang="fr-FR" sz="2000" b="0" kern="0" dirty="0" err="1" smtClean="0"/>
              <a:t>Morenas</a:t>
            </a:r>
            <a:r>
              <a:rPr lang="fr-FR" sz="2000" b="0" kern="0" dirty="0" smtClean="0"/>
              <a:t>, </a:t>
            </a:r>
            <a:r>
              <a:rPr lang="fr-FR" sz="2000" b="0" kern="0" dirty="0"/>
              <a:t>, J. </a:t>
            </a:r>
            <a:r>
              <a:rPr lang="fr-FR" sz="2000" b="0" kern="0" dirty="0" smtClean="0"/>
              <a:t>Moron, C</a:t>
            </a:r>
            <a:r>
              <a:rPr lang="fr-FR" sz="2000" b="0" kern="0" dirty="0"/>
              <a:t>. Munoz, N</a:t>
            </a:r>
            <a:r>
              <a:rPr lang="fr-FR" sz="2000" b="0" kern="0" dirty="0" smtClean="0"/>
              <a:t>. Seguin-Moreau, L. </a:t>
            </a:r>
            <a:r>
              <a:rPr lang="fr-FR" sz="2000" b="0" kern="0" dirty="0" smtClean="0"/>
              <a:t>Serin, K. </a:t>
            </a:r>
            <a:r>
              <a:rPr lang="fr-FR" sz="2000" b="0" kern="0" dirty="0" err="1" smtClean="0"/>
              <a:t>Swientek</a:t>
            </a:r>
            <a:r>
              <a:rPr lang="fr-FR" sz="2000" b="0" kern="0" dirty="0" smtClean="0"/>
              <a:t>, </a:t>
            </a:r>
            <a:endParaRPr lang="fr-FR" sz="2000" b="0" kern="0" dirty="0" smtClean="0"/>
          </a:p>
          <a:p>
            <a:r>
              <a:rPr lang="fr-FR" sz="2000" b="0" kern="0" dirty="0" smtClean="0"/>
              <a:t>  </a:t>
            </a:r>
            <a:r>
              <a:rPr lang="fr-FR" sz="2000" b="0" kern="0" dirty="0" smtClean="0"/>
              <a:t>16 sep 2021</a:t>
            </a:r>
            <a:endParaRPr lang="fr-FR" sz="2000" b="0" kern="0" dirty="0"/>
          </a:p>
        </p:txBody>
      </p:sp>
      <p:pic>
        <p:nvPicPr>
          <p:cNvPr id="6" name="Image 5">
            <a:extLst>
              <a:ext uri="{FF2B5EF4-FFF2-40B4-BE49-F238E27FC236}">
                <a16:creationId xmlns="" xmlns:a16="http://schemas.microsoft.com/office/drawing/2014/main" id="{A972D1E0-E7C8-4E84-A15A-75B64D0C044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2024" y="5217196"/>
            <a:ext cx="1306631" cy="925095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039" y="5198282"/>
            <a:ext cx="541664" cy="913091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6466" y="5340903"/>
            <a:ext cx="801388" cy="801388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46636" y="5537892"/>
            <a:ext cx="1374424" cy="596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29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EIC chip </a:t>
            </a:r>
            <a:r>
              <a:rPr lang="fr-FR" dirty="0" err="1" smtClean="0"/>
              <a:t>proposal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 err="1" smtClean="0"/>
              <a:t>Smaller</a:t>
            </a:r>
            <a:r>
              <a:rPr lang="fr-FR" sz="2000" dirty="0" smtClean="0"/>
              <a:t> pixel : 0.5x0.5 mm²</a:t>
            </a:r>
          </a:p>
          <a:p>
            <a:r>
              <a:rPr lang="fr-FR" sz="2000" dirty="0" err="1" smtClean="0"/>
              <a:t>Integrate</a:t>
            </a:r>
            <a:r>
              <a:rPr lang="fr-FR" sz="2000" dirty="0" smtClean="0"/>
              <a:t> TZ </a:t>
            </a:r>
            <a:r>
              <a:rPr lang="fr-FR" sz="2000" dirty="0" err="1" smtClean="0"/>
              <a:t>preamp</a:t>
            </a:r>
            <a:r>
              <a:rPr lang="fr-FR" sz="2000" dirty="0" smtClean="0"/>
              <a:t> </a:t>
            </a:r>
            <a:r>
              <a:rPr lang="fr-FR" sz="2000" dirty="0" err="1" smtClean="0"/>
              <a:t>from</a:t>
            </a:r>
            <a:r>
              <a:rPr lang="fr-FR" sz="2000" dirty="0" smtClean="0"/>
              <a:t> </a:t>
            </a:r>
            <a:r>
              <a:rPr lang="fr-FR" sz="2000" dirty="0" err="1" smtClean="0"/>
              <a:t>Altiroc</a:t>
            </a:r>
            <a:r>
              <a:rPr lang="fr-FR" sz="2000" dirty="0" smtClean="0"/>
              <a:t> and TDC [CEA/IRFU]</a:t>
            </a:r>
            <a:r>
              <a:rPr lang="fr-FR" sz="2000" dirty="0" err="1" smtClean="0"/>
              <a:t>from</a:t>
            </a:r>
            <a:r>
              <a:rPr lang="fr-FR" sz="2000" dirty="0" smtClean="0"/>
              <a:t> HGCROC</a:t>
            </a:r>
          </a:p>
          <a:p>
            <a:r>
              <a:rPr lang="fr-FR" sz="2000" dirty="0" err="1" smtClean="0"/>
              <a:t>Aim</a:t>
            </a:r>
            <a:r>
              <a:rPr lang="fr-FR" sz="2000" dirty="0" smtClean="0"/>
              <a:t> at </a:t>
            </a:r>
            <a:r>
              <a:rPr lang="fr-FR" sz="2000" dirty="0" err="1" smtClean="0"/>
              <a:t>lower</a:t>
            </a:r>
            <a:r>
              <a:rPr lang="fr-FR" sz="2000" dirty="0" smtClean="0"/>
              <a:t> power : &lt; 2 mW/</a:t>
            </a:r>
            <a:r>
              <a:rPr lang="fr-FR" sz="2000" dirty="0" err="1" smtClean="0"/>
              <a:t>ch</a:t>
            </a:r>
            <a:endParaRPr lang="fr-FR" sz="2000" dirty="0" smtClean="0"/>
          </a:p>
          <a:p>
            <a:r>
              <a:rPr lang="fr-FR" sz="2000" dirty="0" smtClean="0"/>
              <a:t>Simulation </a:t>
            </a:r>
            <a:r>
              <a:rPr lang="fr-FR" sz="2000" dirty="0" err="1" smtClean="0"/>
              <a:t>Studies</a:t>
            </a:r>
            <a:r>
              <a:rPr lang="fr-FR" sz="2000" dirty="0" smtClean="0"/>
              <a:t> of TZ/VPA </a:t>
            </a:r>
            <a:r>
              <a:rPr lang="fr-FR" sz="2000" dirty="0" err="1" smtClean="0"/>
              <a:t>with</a:t>
            </a:r>
            <a:r>
              <a:rPr lang="fr-FR" sz="2000" dirty="0" smtClean="0"/>
              <a:t> </a:t>
            </a:r>
            <a:r>
              <a:rPr lang="fr-FR" sz="2000" dirty="0" err="1" smtClean="0"/>
              <a:t>resistive</a:t>
            </a:r>
            <a:r>
              <a:rPr lang="fr-FR" sz="2000" dirty="0" smtClean="0"/>
              <a:t> LGAD in </a:t>
            </a:r>
            <a:r>
              <a:rPr lang="fr-FR" sz="2000" dirty="0" err="1" smtClean="0"/>
              <a:t>progress</a:t>
            </a:r>
            <a:endParaRPr lang="fr-FR" sz="2000" dirty="0" smtClean="0"/>
          </a:p>
          <a:p>
            <a:r>
              <a:rPr lang="fr-FR" sz="2000" dirty="0" smtClean="0"/>
              <a:t>TOT or ADC for time </a:t>
            </a:r>
            <a:r>
              <a:rPr lang="fr-FR" sz="2000" dirty="0" err="1" smtClean="0"/>
              <a:t>walk</a:t>
            </a:r>
            <a:r>
              <a:rPr lang="fr-FR" sz="2000" dirty="0" smtClean="0"/>
              <a:t> correction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EIC ROC  16 sep 21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71A504-AE2C-4488-80ED-9ED6A4A57476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6" name="Image 5">
            <a:extLst>
              <a:ext uri="{FF2B5EF4-FFF2-40B4-BE49-F238E27FC236}">
                <a16:creationId xmlns:lc="http://schemas.openxmlformats.org/drawingml/2006/lockedCanvas" xmlns:a16="http://schemas.microsoft.com/office/drawing/2014/main" xmlns="" id="{BE23E38C-568B-45B7-B4AE-C1CEF115962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00" y="3389236"/>
            <a:ext cx="10383334" cy="3051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716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Preliminary</a:t>
            </a:r>
            <a:r>
              <a:rPr lang="fr-FR" dirty="0" smtClean="0"/>
              <a:t> </a:t>
            </a:r>
            <a:r>
              <a:rPr lang="fr-FR" dirty="0" err="1" smtClean="0"/>
              <a:t>layout</a:t>
            </a:r>
            <a:r>
              <a:rPr lang="fr-FR" dirty="0" smtClean="0"/>
              <a:t> </a:t>
            </a:r>
            <a:r>
              <a:rPr lang="fr-FR" dirty="0" err="1" smtClean="0"/>
              <a:t>overview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EIC ROC  16 sep 21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71A504-AE2C-4488-80ED-9ED6A4A57476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99501" y="892175"/>
            <a:ext cx="11099468" cy="5265738"/>
          </a:xfrm>
        </p:spPr>
        <p:txBody>
          <a:bodyPr/>
          <a:lstStyle/>
          <a:p>
            <a:r>
              <a:rPr lang="fr-FR" dirty="0" smtClean="0"/>
              <a:t>500x500 </a:t>
            </a:r>
            <a:r>
              <a:rPr lang="fr-FR" dirty="0" err="1" smtClean="0"/>
              <a:t>um</a:t>
            </a:r>
            <a:r>
              <a:rPr lang="fr-FR" dirty="0" smtClean="0"/>
              <a:t> pixel</a:t>
            </a:r>
          </a:p>
          <a:p>
            <a:pPr lvl="1"/>
            <a:r>
              <a:rPr lang="fr-FR" dirty="0" smtClean="0"/>
              <a:t>4 bytes of slow control (local DAC, TDC </a:t>
            </a:r>
            <a:r>
              <a:rPr lang="fr-FR" dirty="0" err="1" smtClean="0"/>
              <a:t>calib</a:t>
            </a:r>
            <a:r>
              <a:rPr lang="fr-FR" dirty="0" smtClean="0"/>
              <a:t>…)</a:t>
            </a:r>
          </a:p>
          <a:p>
            <a:pPr lvl="1"/>
            <a:r>
              <a:rPr lang="fr-FR" dirty="0" smtClean="0"/>
              <a:t>High speed TZ </a:t>
            </a:r>
            <a:r>
              <a:rPr lang="fr-FR" dirty="0" err="1" smtClean="0"/>
              <a:t>preamp</a:t>
            </a:r>
            <a:r>
              <a:rPr lang="fr-FR" dirty="0" smtClean="0"/>
              <a:t> and </a:t>
            </a:r>
            <a:r>
              <a:rPr lang="fr-FR" dirty="0" err="1" smtClean="0"/>
              <a:t>discri</a:t>
            </a:r>
            <a:endParaRPr lang="fr-FR" dirty="0" smtClean="0"/>
          </a:p>
          <a:p>
            <a:pPr lvl="1"/>
            <a:r>
              <a:rPr lang="fr-FR" dirty="0" smtClean="0"/>
              <a:t>25 ns </a:t>
            </a:r>
            <a:r>
              <a:rPr lang="fr-FR" dirty="0" err="1" smtClean="0"/>
              <a:t>shaper</a:t>
            </a:r>
            <a:r>
              <a:rPr lang="fr-FR" dirty="0" smtClean="0"/>
              <a:t> for amplitude </a:t>
            </a:r>
            <a:r>
              <a:rPr lang="fr-FR" dirty="0" err="1" smtClean="0"/>
              <a:t>measurement</a:t>
            </a:r>
            <a:endParaRPr lang="fr-FR" dirty="0" smtClean="0"/>
          </a:p>
          <a:p>
            <a:pPr lvl="1"/>
            <a:r>
              <a:rPr lang="fr-FR" dirty="0" smtClean="0"/>
              <a:t>12 or 25 </a:t>
            </a:r>
            <a:r>
              <a:rPr lang="fr-FR" dirty="0" err="1" smtClean="0"/>
              <a:t>ps</a:t>
            </a:r>
            <a:r>
              <a:rPr lang="fr-FR" dirty="0" smtClean="0"/>
              <a:t> TDC  [F. </a:t>
            </a:r>
            <a:r>
              <a:rPr lang="fr-FR" dirty="0" err="1" smtClean="0"/>
              <a:t>Bouyjou</a:t>
            </a:r>
            <a:r>
              <a:rPr lang="fr-FR" dirty="0" smtClean="0"/>
              <a:t> et al. IRFU Saclay]</a:t>
            </a:r>
          </a:p>
          <a:p>
            <a:pPr lvl="1"/>
            <a:r>
              <a:rPr lang="fr-FR" dirty="0" smtClean="0"/>
              <a:t>8bits 40 MHz ADC  [M. </a:t>
            </a:r>
            <a:r>
              <a:rPr lang="fr-FR" dirty="0" err="1" smtClean="0"/>
              <a:t>Idzik</a:t>
            </a:r>
            <a:r>
              <a:rPr lang="fr-FR" dirty="0" smtClean="0"/>
              <a:t> et al.  AGH Krakow]</a:t>
            </a:r>
          </a:p>
          <a:p>
            <a:endParaRPr lang="fr-FR" dirty="0" smtClean="0"/>
          </a:p>
          <a:p>
            <a:r>
              <a:rPr lang="fr-FR" dirty="0" err="1" smtClean="0"/>
              <a:t>Possibility</a:t>
            </a:r>
            <a:r>
              <a:rPr lang="fr-FR" dirty="0" smtClean="0"/>
              <a:t> to replace ADC by TOT on </a:t>
            </a:r>
            <a:r>
              <a:rPr lang="fr-FR" smtClean="0"/>
              <a:t>half </a:t>
            </a:r>
            <a:r>
              <a:rPr lang="fr-FR" dirty="0" err="1" smtClean="0"/>
              <a:t>columns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Target 8x4 pixels or 8x8 pixels </a:t>
            </a:r>
            <a:r>
              <a:rPr lang="fr-FR" dirty="0" err="1" smtClean="0"/>
              <a:t>tbc</a:t>
            </a:r>
            <a:r>
              <a:rPr lang="fr-FR" dirty="0" smtClean="0"/>
              <a:t>.</a:t>
            </a:r>
            <a:endParaRPr lang="fr-FR" dirty="0"/>
          </a:p>
        </p:txBody>
      </p:sp>
      <p:pic>
        <p:nvPicPr>
          <p:cNvPr id="8" name="Espace réservé du contenu 5" descr="Capture d’écra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44211" y="892175"/>
            <a:ext cx="3744022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4312030"/>
      </p:ext>
    </p:extLst>
  </p:cSld>
  <p:clrMapOvr>
    <a:masterClrMapping/>
  </p:clrMapOvr>
</p:sld>
</file>

<file path=ppt/theme/theme1.xml><?xml version="1.0" encoding="utf-8"?>
<a:theme xmlns:a="http://schemas.openxmlformats.org/drawingml/2006/main" name="OMEGA">
  <a:themeElements>
    <a:clrScheme name="omega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mega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mega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MEGA">
  <a:themeElements>
    <a:clrScheme name="omega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mega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mega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OMEGA">
  <a:themeElements>
    <a:clrScheme name="omega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mega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mega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OMEGA">
  <a:themeElements>
    <a:clrScheme name="omega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mega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mega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OMEGA">
  <a:themeElements>
    <a:clrScheme name="omega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mega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mega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OMEGA">
  <a:themeElements>
    <a:clrScheme name="omega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mega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mega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OMEGA">
  <a:themeElements>
    <a:clrScheme name="omega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mega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mega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OMEGA">
  <a:themeElements>
    <a:clrScheme name="omega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mega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mega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omega2013</Template>
  <TotalTime>92170</TotalTime>
  <Words>196</Words>
  <Application>Microsoft Office PowerPoint</Application>
  <PresentationFormat>Grand écran</PresentationFormat>
  <Paragraphs>26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8</vt:i4>
      </vt:variant>
      <vt:variant>
        <vt:lpstr>Titres des diapositives</vt:lpstr>
      </vt:variant>
      <vt:variant>
        <vt:i4>3</vt:i4>
      </vt:variant>
    </vt:vector>
  </HeadingPairs>
  <TitlesOfParts>
    <vt:vector size="13" baseType="lpstr">
      <vt:lpstr>Arial</vt:lpstr>
      <vt:lpstr>Bryant Medium Compressed</vt:lpstr>
      <vt:lpstr>OMEGA</vt:lpstr>
      <vt:lpstr>1_OMEGA</vt:lpstr>
      <vt:lpstr>2_OMEGA</vt:lpstr>
      <vt:lpstr>3_OMEGA</vt:lpstr>
      <vt:lpstr>4_OMEGA</vt:lpstr>
      <vt:lpstr>5_OMEGA</vt:lpstr>
      <vt:lpstr>6_OMEGA</vt:lpstr>
      <vt:lpstr>7_OMEGA</vt:lpstr>
      <vt:lpstr>EICROC</vt:lpstr>
      <vt:lpstr>EIC chip proposal</vt:lpstr>
      <vt:lpstr>Preliminary layout overview</vt:lpstr>
    </vt:vector>
  </TitlesOfParts>
  <Company>LAL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OMEGA</dc:creator>
  <cp:lastModifiedBy>taille</cp:lastModifiedBy>
  <cp:revision>1634</cp:revision>
  <cp:lastPrinted>2020-01-21T09:58:18Z</cp:lastPrinted>
  <dcterms:created xsi:type="dcterms:W3CDTF">2013-06-17T16:24:05Z</dcterms:created>
  <dcterms:modified xsi:type="dcterms:W3CDTF">2021-09-16T09:12:11Z</dcterms:modified>
</cp:coreProperties>
</file>