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1"/>
  </p:notesMasterIdLst>
  <p:sldIdLst>
    <p:sldId id="256" r:id="rId2"/>
    <p:sldId id="330" r:id="rId3"/>
    <p:sldId id="259" r:id="rId4"/>
    <p:sldId id="331" r:id="rId5"/>
    <p:sldId id="261" r:id="rId6"/>
    <p:sldId id="332" r:id="rId7"/>
    <p:sldId id="265" r:id="rId8"/>
    <p:sldId id="257" r:id="rId9"/>
    <p:sldId id="25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5" d="100"/>
          <a:sy n="75" d="100"/>
        </p:scale>
        <p:origin x="216"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FABC6FA-066E-45D7-912D-8B5C2BA357D5}" type="datetimeFigureOut">
              <a:rPr lang="en-US" smtClean="0"/>
              <a:t>9/10/2021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FBA9DC9-FA70-4CA9-918A-DD0A2C20732F}" type="slidenum">
              <a:rPr lang="en-US" smtClean="0"/>
              <a:t>‹#›</a:t>
            </a:fld>
            <a:endParaRPr lang="en-US"/>
          </a:p>
        </p:txBody>
      </p:sp>
    </p:spTree>
    <p:extLst>
      <p:ext uri="{BB962C8B-B14F-4D97-AF65-F5344CB8AC3E}">
        <p14:creationId xmlns:p14="http://schemas.microsoft.com/office/powerpoint/2010/main" val="40857548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C88B23-FF22-45CC-902E-CEC501E7FBD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939A2DA-2100-4C3F-BB42-2ADEE076665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136A4DE-A739-4B70-982F-5288E8DD7D85}"/>
              </a:ext>
            </a:extLst>
          </p:cNvPr>
          <p:cNvSpPr>
            <a:spLocks noGrp="1"/>
          </p:cNvSpPr>
          <p:nvPr>
            <p:ph type="dt" sz="half" idx="10"/>
          </p:nvPr>
        </p:nvSpPr>
        <p:spPr/>
        <p:txBody>
          <a:bodyPr/>
          <a:lstStyle/>
          <a:p>
            <a:fld id="{2703D104-57EE-4A3F-8192-33C317D47320}" type="datetime1">
              <a:rPr lang="en-US" smtClean="0"/>
              <a:t>9/10/2021</a:t>
            </a:fld>
            <a:endParaRPr lang="en-US"/>
          </a:p>
        </p:txBody>
      </p:sp>
      <p:sp>
        <p:nvSpPr>
          <p:cNvPr id="5" name="Footer Placeholder 4">
            <a:extLst>
              <a:ext uri="{FF2B5EF4-FFF2-40B4-BE49-F238E27FC236}">
                <a16:creationId xmlns:a16="http://schemas.microsoft.com/office/drawing/2014/main" id="{B3CE59AB-5FA9-432D-8DBE-ECA1522B883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846A6C9-64E7-4620-A93F-05829A42C825}"/>
              </a:ext>
            </a:extLst>
          </p:cNvPr>
          <p:cNvSpPr>
            <a:spLocks noGrp="1"/>
          </p:cNvSpPr>
          <p:nvPr>
            <p:ph type="sldNum" sz="quarter" idx="12"/>
          </p:nvPr>
        </p:nvSpPr>
        <p:spPr/>
        <p:txBody>
          <a:bodyPr/>
          <a:lstStyle/>
          <a:p>
            <a:fld id="{B4135EED-2562-40A5-8517-F9C95157E673}" type="slidenum">
              <a:rPr lang="en-US" smtClean="0"/>
              <a:t>‹#›</a:t>
            </a:fld>
            <a:endParaRPr lang="en-US"/>
          </a:p>
        </p:txBody>
      </p:sp>
    </p:spTree>
    <p:extLst>
      <p:ext uri="{BB962C8B-B14F-4D97-AF65-F5344CB8AC3E}">
        <p14:creationId xmlns:p14="http://schemas.microsoft.com/office/powerpoint/2010/main" val="14239148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D729A5-8EB9-4439-94A6-9033C02CEFC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8F2821F-3CF9-4C81-95A8-AD72F42ED2E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671A12D-5A92-4D54-A206-D76D1D705821}"/>
              </a:ext>
            </a:extLst>
          </p:cNvPr>
          <p:cNvSpPr>
            <a:spLocks noGrp="1"/>
          </p:cNvSpPr>
          <p:nvPr>
            <p:ph type="dt" sz="half" idx="10"/>
          </p:nvPr>
        </p:nvSpPr>
        <p:spPr/>
        <p:txBody>
          <a:bodyPr/>
          <a:lstStyle/>
          <a:p>
            <a:fld id="{50C0E865-A733-4152-BDFF-C2D398739A32}" type="datetime1">
              <a:rPr lang="en-US" smtClean="0"/>
              <a:t>9/10/2021</a:t>
            </a:fld>
            <a:endParaRPr lang="en-US"/>
          </a:p>
        </p:txBody>
      </p:sp>
      <p:sp>
        <p:nvSpPr>
          <p:cNvPr id="5" name="Footer Placeholder 4">
            <a:extLst>
              <a:ext uri="{FF2B5EF4-FFF2-40B4-BE49-F238E27FC236}">
                <a16:creationId xmlns:a16="http://schemas.microsoft.com/office/drawing/2014/main" id="{BF45A217-9D26-4661-BE8D-20A399677F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1B91C19-79B0-4DD5-AEA5-A2817A184D52}"/>
              </a:ext>
            </a:extLst>
          </p:cNvPr>
          <p:cNvSpPr>
            <a:spLocks noGrp="1"/>
          </p:cNvSpPr>
          <p:nvPr>
            <p:ph type="sldNum" sz="quarter" idx="12"/>
          </p:nvPr>
        </p:nvSpPr>
        <p:spPr/>
        <p:txBody>
          <a:bodyPr/>
          <a:lstStyle/>
          <a:p>
            <a:fld id="{B4135EED-2562-40A5-8517-F9C95157E673}" type="slidenum">
              <a:rPr lang="en-US" smtClean="0"/>
              <a:t>‹#›</a:t>
            </a:fld>
            <a:endParaRPr lang="en-US"/>
          </a:p>
        </p:txBody>
      </p:sp>
    </p:spTree>
    <p:extLst>
      <p:ext uri="{BB962C8B-B14F-4D97-AF65-F5344CB8AC3E}">
        <p14:creationId xmlns:p14="http://schemas.microsoft.com/office/powerpoint/2010/main" val="30057338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4E8DD4C-C0DE-4497-B44E-F623047965F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9DFADAE-3818-4335-85DB-51A3480EC39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4A70FCF-31C3-4DEA-A66A-A91AB4EF3EA4}"/>
              </a:ext>
            </a:extLst>
          </p:cNvPr>
          <p:cNvSpPr>
            <a:spLocks noGrp="1"/>
          </p:cNvSpPr>
          <p:nvPr>
            <p:ph type="dt" sz="half" idx="10"/>
          </p:nvPr>
        </p:nvSpPr>
        <p:spPr/>
        <p:txBody>
          <a:bodyPr/>
          <a:lstStyle/>
          <a:p>
            <a:fld id="{95C5854B-A819-4764-9C70-C2DF60DD848D}" type="datetime1">
              <a:rPr lang="en-US" smtClean="0"/>
              <a:t>9/10/2021</a:t>
            </a:fld>
            <a:endParaRPr lang="en-US"/>
          </a:p>
        </p:txBody>
      </p:sp>
      <p:sp>
        <p:nvSpPr>
          <p:cNvPr id="5" name="Footer Placeholder 4">
            <a:extLst>
              <a:ext uri="{FF2B5EF4-FFF2-40B4-BE49-F238E27FC236}">
                <a16:creationId xmlns:a16="http://schemas.microsoft.com/office/drawing/2014/main" id="{921AA7AC-1100-4780-B0E6-FB616793AC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5F30B1-B394-4322-9E9E-CD124D135985}"/>
              </a:ext>
            </a:extLst>
          </p:cNvPr>
          <p:cNvSpPr>
            <a:spLocks noGrp="1"/>
          </p:cNvSpPr>
          <p:nvPr>
            <p:ph type="sldNum" sz="quarter" idx="12"/>
          </p:nvPr>
        </p:nvSpPr>
        <p:spPr/>
        <p:txBody>
          <a:bodyPr/>
          <a:lstStyle/>
          <a:p>
            <a:fld id="{B4135EED-2562-40A5-8517-F9C95157E673}" type="slidenum">
              <a:rPr lang="en-US" smtClean="0"/>
              <a:t>‹#›</a:t>
            </a:fld>
            <a:endParaRPr lang="en-US"/>
          </a:p>
        </p:txBody>
      </p:sp>
    </p:spTree>
    <p:extLst>
      <p:ext uri="{BB962C8B-B14F-4D97-AF65-F5344CB8AC3E}">
        <p14:creationId xmlns:p14="http://schemas.microsoft.com/office/powerpoint/2010/main" val="25789024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D39398-481C-4A6A-949D-9A83592885E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0680647-397F-42B4-8367-3092D40929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7BA2C90-30D0-4ECA-BB63-60283744DD94}"/>
              </a:ext>
            </a:extLst>
          </p:cNvPr>
          <p:cNvSpPr>
            <a:spLocks noGrp="1"/>
          </p:cNvSpPr>
          <p:nvPr>
            <p:ph type="dt" sz="half" idx="10"/>
          </p:nvPr>
        </p:nvSpPr>
        <p:spPr/>
        <p:txBody>
          <a:bodyPr/>
          <a:lstStyle/>
          <a:p>
            <a:fld id="{5E16FDD0-2AFA-4321-B666-AB1C3661081F}" type="datetime1">
              <a:rPr lang="en-US" smtClean="0"/>
              <a:t>9/10/2021</a:t>
            </a:fld>
            <a:endParaRPr lang="en-US"/>
          </a:p>
        </p:txBody>
      </p:sp>
      <p:sp>
        <p:nvSpPr>
          <p:cNvPr id="5" name="Footer Placeholder 4">
            <a:extLst>
              <a:ext uri="{FF2B5EF4-FFF2-40B4-BE49-F238E27FC236}">
                <a16:creationId xmlns:a16="http://schemas.microsoft.com/office/drawing/2014/main" id="{74A2030C-297B-48C1-8BC8-9ABA2608354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2F25C9-85F2-41C6-B401-83454B6A4DAF}"/>
              </a:ext>
            </a:extLst>
          </p:cNvPr>
          <p:cNvSpPr>
            <a:spLocks noGrp="1"/>
          </p:cNvSpPr>
          <p:nvPr>
            <p:ph type="sldNum" sz="quarter" idx="12"/>
          </p:nvPr>
        </p:nvSpPr>
        <p:spPr/>
        <p:txBody>
          <a:bodyPr/>
          <a:lstStyle/>
          <a:p>
            <a:fld id="{B4135EED-2562-40A5-8517-F9C95157E673}" type="slidenum">
              <a:rPr lang="en-US" smtClean="0"/>
              <a:t>‹#›</a:t>
            </a:fld>
            <a:endParaRPr lang="en-US"/>
          </a:p>
        </p:txBody>
      </p:sp>
    </p:spTree>
    <p:extLst>
      <p:ext uri="{BB962C8B-B14F-4D97-AF65-F5344CB8AC3E}">
        <p14:creationId xmlns:p14="http://schemas.microsoft.com/office/powerpoint/2010/main" val="8654817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FD1339-4CE9-4B0F-9632-A935AF561F5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D0CFDEF-C46F-462C-B9BD-973FB1247FA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82EFB8E-B03E-4AD9-8BF6-DDD1541B5769}"/>
              </a:ext>
            </a:extLst>
          </p:cNvPr>
          <p:cNvSpPr>
            <a:spLocks noGrp="1"/>
          </p:cNvSpPr>
          <p:nvPr>
            <p:ph type="dt" sz="half" idx="10"/>
          </p:nvPr>
        </p:nvSpPr>
        <p:spPr/>
        <p:txBody>
          <a:bodyPr/>
          <a:lstStyle/>
          <a:p>
            <a:fld id="{499E2147-A272-4BB3-AC81-D297C34D17B7}" type="datetime1">
              <a:rPr lang="en-US" smtClean="0"/>
              <a:t>9/10/2021</a:t>
            </a:fld>
            <a:endParaRPr lang="en-US"/>
          </a:p>
        </p:txBody>
      </p:sp>
      <p:sp>
        <p:nvSpPr>
          <p:cNvPr id="5" name="Footer Placeholder 4">
            <a:extLst>
              <a:ext uri="{FF2B5EF4-FFF2-40B4-BE49-F238E27FC236}">
                <a16:creationId xmlns:a16="http://schemas.microsoft.com/office/drawing/2014/main" id="{8CFC8A6A-2524-4771-943B-388F465C7E7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FDCC78-A3A8-4B8C-9B89-72B2AA344DB6}"/>
              </a:ext>
            </a:extLst>
          </p:cNvPr>
          <p:cNvSpPr>
            <a:spLocks noGrp="1"/>
          </p:cNvSpPr>
          <p:nvPr>
            <p:ph type="sldNum" sz="quarter" idx="12"/>
          </p:nvPr>
        </p:nvSpPr>
        <p:spPr/>
        <p:txBody>
          <a:bodyPr/>
          <a:lstStyle/>
          <a:p>
            <a:fld id="{B4135EED-2562-40A5-8517-F9C95157E673}" type="slidenum">
              <a:rPr lang="en-US" smtClean="0"/>
              <a:t>‹#›</a:t>
            </a:fld>
            <a:endParaRPr lang="en-US"/>
          </a:p>
        </p:txBody>
      </p:sp>
    </p:spTree>
    <p:extLst>
      <p:ext uri="{BB962C8B-B14F-4D97-AF65-F5344CB8AC3E}">
        <p14:creationId xmlns:p14="http://schemas.microsoft.com/office/powerpoint/2010/main" val="12221587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5D4541-60E5-4F3C-8BB8-2E0F36FABFE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6CC9BFA-8FD4-477B-8620-A2928067813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533964A-4426-4B83-B654-4FEA1078D22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048186F-B968-4B23-A73C-3444F0D49E17}"/>
              </a:ext>
            </a:extLst>
          </p:cNvPr>
          <p:cNvSpPr>
            <a:spLocks noGrp="1"/>
          </p:cNvSpPr>
          <p:nvPr>
            <p:ph type="dt" sz="half" idx="10"/>
          </p:nvPr>
        </p:nvSpPr>
        <p:spPr/>
        <p:txBody>
          <a:bodyPr/>
          <a:lstStyle/>
          <a:p>
            <a:fld id="{98E2313E-A966-41DB-B411-6593F9E4DDB2}" type="datetime1">
              <a:rPr lang="en-US" smtClean="0"/>
              <a:t>9/10/2021</a:t>
            </a:fld>
            <a:endParaRPr lang="en-US"/>
          </a:p>
        </p:txBody>
      </p:sp>
      <p:sp>
        <p:nvSpPr>
          <p:cNvPr id="6" name="Footer Placeholder 5">
            <a:extLst>
              <a:ext uri="{FF2B5EF4-FFF2-40B4-BE49-F238E27FC236}">
                <a16:creationId xmlns:a16="http://schemas.microsoft.com/office/drawing/2014/main" id="{0429CA51-F0D3-4125-9567-FC94D2212F7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77C4DAE-62E5-478D-832C-4F49750CC4BD}"/>
              </a:ext>
            </a:extLst>
          </p:cNvPr>
          <p:cNvSpPr>
            <a:spLocks noGrp="1"/>
          </p:cNvSpPr>
          <p:nvPr>
            <p:ph type="sldNum" sz="quarter" idx="12"/>
          </p:nvPr>
        </p:nvSpPr>
        <p:spPr/>
        <p:txBody>
          <a:bodyPr/>
          <a:lstStyle/>
          <a:p>
            <a:fld id="{B4135EED-2562-40A5-8517-F9C95157E673}" type="slidenum">
              <a:rPr lang="en-US" smtClean="0"/>
              <a:t>‹#›</a:t>
            </a:fld>
            <a:endParaRPr lang="en-US"/>
          </a:p>
        </p:txBody>
      </p:sp>
    </p:spTree>
    <p:extLst>
      <p:ext uri="{BB962C8B-B14F-4D97-AF65-F5344CB8AC3E}">
        <p14:creationId xmlns:p14="http://schemas.microsoft.com/office/powerpoint/2010/main" val="24718171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2755A-D56F-402F-8DC3-7229B9ED87B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60DA67B-180C-4A6B-8014-1584C047EBE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566B554-AF2E-4567-B8C1-29D6313B690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A7293EE-3DAC-47A3-84E3-E46E0FFF654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4AD8EE6-A6B1-4C97-A93A-55EC0D1D032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543608A-31DC-4857-BED3-3F73B0E39E45}"/>
              </a:ext>
            </a:extLst>
          </p:cNvPr>
          <p:cNvSpPr>
            <a:spLocks noGrp="1"/>
          </p:cNvSpPr>
          <p:nvPr>
            <p:ph type="dt" sz="half" idx="10"/>
          </p:nvPr>
        </p:nvSpPr>
        <p:spPr/>
        <p:txBody>
          <a:bodyPr/>
          <a:lstStyle/>
          <a:p>
            <a:fld id="{10E51F39-F8CC-4768-80EB-15758E13E18F}" type="datetime1">
              <a:rPr lang="en-US" smtClean="0"/>
              <a:t>9/10/2021</a:t>
            </a:fld>
            <a:endParaRPr lang="en-US"/>
          </a:p>
        </p:txBody>
      </p:sp>
      <p:sp>
        <p:nvSpPr>
          <p:cNvPr id="8" name="Footer Placeholder 7">
            <a:extLst>
              <a:ext uri="{FF2B5EF4-FFF2-40B4-BE49-F238E27FC236}">
                <a16:creationId xmlns:a16="http://schemas.microsoft.com/office/drawing/2014/main" id="{F8C0FA6C-96F3-4274-B097-8F53499EEE1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04ABE91-39E7-4F60-8F78-EB97296D79D9}"/>
              </a:ext>
            </a:extLst>
          </p:cNvPr>
          <p:cNvSpPr>
            <a:spLocks noGrp="1"/>
          </p:cNvSpPr>
          <p:nvPr>
            <p:ph type="sldNum" sz="quarter" idx="12"/>
          </p:nvPr>
        </p:nvSpPr>
        <p:spPr/>
        <p:txBody>
          <a:bodyPr/>
          <a:lstStyle/>
          <a:p>
            <a:fld id="{B4135EED-2562-40A5-8517-F9C95157E673}" type="slidenum">
              <a:rPr lang="en-US" smtClean="0"/>
              <a:t>‹#›</a:t>
            </a:fld>
            <a:endParaRPr lang="en-US"/>
          </a:p>
        </p:txBody>
      </p:sp>
    </p:spTree>
    <p:extLst>
      <p:ext uri="{BB962C8B-B14F-4D97-AF65-F5344CB8AC3E}">
        <p14:creationId xmlns:p14="http://schemas.microsoft.com/office/powerpoint/2010/main" val="38668334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AC8F4-08BE-4FD1-B0F1-0629116666D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3C7C651-5AF8-4984-8FF8-C08AEA89CB00}"/>
              </a:ext>
            </a:extLst>
          </p:cNvPr>
          <p:cNvSpPr>
            <a:spLocks noGrp="1"/>
          </p:cNvSpPr>
          <p:nvPr>
            <p:ph type="dt" sz="half" idx="10"/>
          </p:nvPr>
        </p:nvSpPr>
        <p:spPr/>
        <p:txBody>
          <a:bodyPr/>
          <a:lstStyle/>
          <a:p>
            <a:fld id="{AECD84FF-D134-411D-81CA-ED549A4568DE}" type="datetime1">
              <a:rPr lang="en-US" smtClean="0"/>
              <a:t>9/10/2021</a:t>
            </a:fld>
            <a:endParaRPr lang="en-US"/>
          </a:p>
        </p:txBody>
      </p:sp>
      <p:sp>
        <p:nvSpPr>
          <p:cNvPr id="4" name="Footer Placeholder 3">
            <a:extLst>
              <a:ext uri="{FF2B5EF4-FFF2-40B4-BE49-F238E27FC236}">
                <a16:creationId xmlns:a16="http://schemas.microsoft.com/office/drawing/2014/main" id="{19907C6F-CF1E-4868-A5E2-27F14FB9934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542AE84-7677-44CD-9182-C8ADFB77F320}"/>
              </a:ext>
            </a:extLst>
          </p:cNvPr>
          <p:cNvSpPr>
            <a:spLocks noGrp="1"/>
          </p:cNvSpPr>
          <p:nvPr>
            <p:ph type="sldNum" sz="quarter" idx="12"/>
          </p:nvPr>
        </p:nvSpPr>
        <p:spPr/>
        <p:txBody>
          <a:bodyPr/>
          <a:lstStyle/>
          <a:p>
            <a:fld id="{B4135EED-2562-40A5-8517-F9C95157E673}" type="slidenum">
              <a:rPr lang="en-US" smtClean="0"/>
              <a:t>‹#›</a:t>
            </a:fld>
            <a:endParaRPr lang="en-US"/>
          </a:p>
        </p:txBody>
      </p:sp>
    </p:spTree>
    <p:extLst>
      <p:ext uri="{BB962C8B-B14F-4D97-AF65-F5344CB8AC3E}">
        <p14:creationId xmlns:p14="http://schemas.microsoft.com/office/powerpoint/2010/main" val="13814608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A610BD4-4BC7-41F4-B8C3-24FFD9614A25}"/>
              </a:ext>
            </a:extLst>
          </p:cNvPr>
          <p:cNvSpPr>
            <a:spLocks noGrp="1"/>
          </p:cNvSpPr>
          <p:nvPr>
            <p:ph type="dt" sz="half" idx="10"/>
          </p:nvPr>
        </p:nvSpPr>
        <p:spPr/>
        <p:txBody>
          <a:bodyPr/>
          <a:lstStyle/>
          <a:p>
            <a:fld id="{551827B9-87CF-4BB5-8C6F-335CB07CBB48}" type="datetime1">
              <a:rPr lang="en-US" smtClean="0"/>
              <a:t>9/10/2021</a:t>
            </a:fld>
            <a:endParaRPr lang="en-US"/>
          </a:p>
        </p:txBody>
      </p:sp>
      <p:sp>
        <p:nvSpPr>
          <p:cNvPr id="3" name="Footer Placeholder 2">
            <a:extLst>
              <a:ext uri="{FF2B5EF4-FFF2-40B4-BE49-F238E27FC236}">
                <a16:creationId xmlns:a16="http://schemas.microsoft.com/office/drawing/2014/main" id="{FDEF7E1B-3592-4EC3-8504-F3506924CEE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829BD28-4829-49FC-9800-C634A3566E5D}"/>
              </a:ext>
            </a:extLst>
          </p:cNvPr>
          <p:cNvSpPr>
            <a:spLocks noGrp="1"/>
          </p:cNvSpPr>
          <p:nvPr>
            <p:ph type="sldNum" sz="quarter" idx="12"/>
          </p:nvPr>
        </p:nvSpPr>
        <p:spPr/>
        <p:txBody>
          <a:bodyPr/>
          <a:lstStyle/>
          <a:p>
            <a:fld id="{B4135EED-2562-40A5-8517-F9C95157E673}" type="slidenum">
              <a:rPr lang="en-US" smtClean="0"/>
              <a:t>‹#›</a:t>
            </a:fld>
            <a:endParaRPr lang="en-US"/>
          </a:p>
        </p:txBody>
      </p:sp>
    </p:spTree>
    <p:extLst>
      <p:ext uri="{BB962C8B-B14F-4D97-AF65-F5344CB8AC3E}">
        <p14:creationId xmlns:p14="http://schemas.microsoft.com/office/powerpoint/2010/main" val="40997803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7A91E4-48B3-4F95-851E-75B6B9A4C32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0FC98BB-A188-48D0-AF3E-6A847708A1C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0D47498-BDAF-424E-B9C8-6816EB15C5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A8F7986-B56B-4200-967C-E4965CD1E87B}"/>
              </a:ext>
            </a:extLst>
          </p:cNvPr>
          <p:cNvSpPr>
            <a:spLocks noGrp="1"/>
          </p:cNvSpPr>
          <p:nvPr>
            <p:ph type="dt" sz="half" idx="10"/>
          </p:nvPr>
        </p:nvSpPr>
        <p:spPr/>
        <p:txBody>
          <a:bodyPr/>
          <a:lstStyle/>
          <a:p>
            <a:fld id="{0D321E8D-903B-4A35-8A85-E3E86EF2B754}" type="datetime1">
              <a:rPr lang="en-US" smtClean="0"/>
              <a:t>9/10/2021</a:t>
            </a:fld>
            <a:endParaRPr lang="en-US"/>
          </a:p>
        </p:txBody>
      </p:sp>
      <p:sp>
        <p:nvSpPr>
          <p:cNvPr id="6" name="Footer Placeholder 5">
            <a:extLst>
              <a:ext uri="{FF2B5EF4-FFF2-40B4-BE49-F238E27FC236}">
                <a16:creationId xmlns:a16="http://schemas.microsoft.com/office/drawing/2014/main" id="{AA321B4A-3860-4465-87B0-43D94F169A2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AF6D788-A77D-4CC7-9711-24CE85CD9633}"/>
              </a:ext>
            </a:extLst>
          </p:cNvPr>
          <p:cNvSpPr>
            <a:spLocks noGrp="1"/>
          </p:cNvSpPr>
          <p:nvPr>
            <p:ph type="sldNum" sz="quarter" idx="12"/>
          </p:nvPr>
        </p:nvSpPr>
        <p:spPr/>
        <p:txBody>
          <a:bodyPr/>
          <a:lstStyle/>
          <a:p>
            <a:fld id="{B4135EED-2562-40A5-8517-F9C95157E673}" type="slidenum">
              <a:rPr lang="en-US" smtClean="0"/>
              <a:t>‹#›</a:t>
            </a:fld>
            <a:endParaRPr lang="en-US"/>
          </a:p>
        </p:txBody>
      </p:sp>
    </p:spTree>
    <p:extLst>
      <p:ext uri="{BB962C8B-B14F-4D97-AF65-F5344CB8AC3E}">
        <p14:creationId xmlns:p14="http://schemas.microsoft.com/office/powerpoint/2010/main" val="8461990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2CE9F0-855F-403D-9B28-98D154D9F71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6D035DC-ACA1-4F9A-8CA4-2FCF71E0706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2115FB6-766F-4731-8497-B15F20E1F5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CFAC81C-ECC1-422D-BC27-17772CF13146}"/>
              </a:ext>
            </a:extLst>
          </p:cNvPr>
          <p:cNvSpPr>
            <a:spLocks noGrp="1"/>
          </p:cNvSpPr>
          <p:nvPr>
            <p:ph type="dt" sz="half" idx="10"/>
          </p:nvPr>
        </p:nvSpPr>
        <p:spPr/>
        <p:txBody>
          <a:bodyPr/>
          <a:lstStyle/>
          <a:p>
            <a:fld id="{8EF99D74-4FF3-488D-AAC9-194102D5330D}" type="datetime1">
              <a:rPr lang="en-US" smtClean="0"/>
              <a:t>9/10/2021</a:t>
            </a:fld>
            <a:endParaRPr lang="en-US"/>
          </a:p>
        </p:txBody>
      </p:sp>
      <p:sp>
        <p:nvSpPr>
          <p:cNvPr id="6" name="Footer Placeholder 5">
            <a:extLst>
              <a:ext uri="{FF2B5EF4-FFF2-40B4-BE49-F238E27FC236}">
                <a16:creationId xmlns:a16="http://schemas.microsoft.com/office/drawing/2014/main" id="{7FFD9CF2-A515-4F2E-A67C-F10EF2628D8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3526004-B1DF-47FA-AD2D-D4F9170CA517}"/>
              </a:ext>
            </a:extLst>
          </p:cNvPr>
          <p:cNvSpPr>
            <a:spLocks noGrp="1"/>
          </p:cNvSpPr>
          <p:nvPr>
            <p:ph type="sldNum" sz="quarter" idx="12"/>
          </p:nvPr>
        </p:nvSpPr>
        <p:spPr/>
        <p:txBody>
          <a:bodyPr/>
          <a:lstStyle/>
          <a:p>
            <a:fld id="{B4135EED-2562-40A5-8517-F9C95157E673}" type="slidenum">
              <a:rPr lang="en-US" smtClean="0"/>
              <a:t>‹#›</a:t>
            </a:fld>
            <a:endParaRPr lang="en-US"/>
          </a:p>
        </p:txBody>
      </p:sp>
    </p:spTree>
    <p:extLst>
      <p:ext uri="{BB962C8B-B14F-4D97-AF65-F5344CB8AC3E}">
        <p14:creationId xmlns:p14="http://schemas.microsoft.com/office/powerpoint/2010/main" val="28836263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A8F9AFA-B4AD-4568-AC30-2A4B9CE359B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ABA4E3B-2ADB-456A-A195-72C901A3B75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D00AF54-1824-48C6-9E30-82175C372A4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A392D3-9FFC-4790-A4C8-B8B051B4318B}" type="datetime1">
              <a:rPr lang="en-US" smtClean="0"/>
              <a:t>9/10/2021</a:t>
            </a:fld>
            <a:endParaRPr lang="en-US"/>
          </a:p>
        </p:txBody>
      </p:sp>
      <p:sp>
        <p:nvSpPr>
          <p:cNvPr id="5" name="Footer Placeholder 4">
            <a:extLst>
              <a:ext uri="{FF2B5EF4-FFF2-40B4-BE49-F238E27FC236}">
                <a16:creationId xmlns:a16="http://schemas.microsoft.com/office/drawing/2014/main" id="{2744EF2F-A836-4C66-836D-5FCB8DD4979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357F5D2-CA1D-486A-B94E-5E651E7F1A0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135EED-2562-40A5-8517-F9C95157E673}" type="slidenum">
              <a:rPr lang="en-US" smtClean="0"/>
              <a:t>‹#›</a:t>
            </a:fld>
            <a:endParaRPr lang="en-US"/>
          </a:p>
        </p:txBody>
      </p:sp>
    </p:spTree>
    <p:extLst>
      <p:ext uri="{BB962C8B-B14F-4D97-AF65-F5344CB8AC3E}">
        <p14:creationId xmlns:p14="http://schemas.microsoft.com/office/powerpoint/2010/main" val="32404468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9.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E3C2B3-3C2D-4967-9990-1E25DCB9F0EE}"/>
              </a:ext>
            </a:extLst>
          </p:cNvPr>
          <p:cNvSpPr>
            <a:spLocks noGrp="1"/>
          </p:cNvSpPr>
          <p:nvPr>
            <p:ph type="ctrTitle"/>
          </p:nvPr>
        </p:nvSpPr>
        <p:spPr/>
        <p:txBody>
          <a:bodyPr/>
          <a:lstStyle/>
          <a:p>
            <a:r>
              <a:rPr lang="en-US" dirty="0">
                <a:solidFill>
                  <a:srgbClr val="FF0000"/>
                </a:solidFill>
              </a:rPr>
              <a:t>Boost and Coordinate System Follow-up</a:t>
            </a:r>
          </a:p>
        </p:txBody>
      </p:sp>
      <p:sp>
        <p:nvSpPr>
          <p:cNvPr id="3" name="Subtitle 2">
            <a:extLst>
              <a:ext uri="{FF2B5EF4-FFF2-40B4-BE49-F238E27FC236}">
                <a16:creationId xmlns:a16="http://schemas.microsoft.com/office/drawing/2014/main" id="{4EDB666B-C6BB-4A89-AEE3-52D34B9FF263}"/>
              </a:ext>
            </a:extLst>
          </p:cNvPr>
          <p:cNvSpPr>
            <a:spLocks noGrp="1"/>
          </p:cNvSpPr>
          <p:nvPr>
            <p:ph type="subTitle" idx="1"/>
          </p:nvPr>
        </p:nvSpPr>
        <p:spPr/>
        <p:txBody>
          <a:bodyPr/>
          <a:lstStyle/>
          <a:p>
            <a:r>
              <a:rPr lang="en-US" dirty="0"/>
              <a:t>Brian Page</a:t>
            </a:r>
          </a:p>
          <a:p>
            <a:r>
              <a:rPr lang="en-US" dirty="0"/>
              <a:t>September 10</a:t>
            </a:r>
            <a:r>
              <a:rPr lang="en-US" baseline="30000" dirty="0"/>
              <a:t>th</a:t>
            </a:r>
            <a:r>
              <a:rPr lang="en-US" dirty="0"/>
              <a:t>, 2021</a:t>
            </a:r>
          </a:p>
          <a:p>
            <a:r>
              <a:rPr lang="en-US" dirty="0"/>
              <a:t>Ad-Hoc Crossing Angle Group</a:t>
            </a:r>
          </a:p>
        </p:txBody>
      </p:sp>
    </p:spTree>
    <p:extLst>
      <p:ext uri="{BB962C8B-B14F-4D97-AF65-F5344CB8AC3E}">
        <p14:creationId xmlns:p14="http://schemas.microsoft.com/office/powerpoint/2010/main" val="33717419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Arrow Connector 2">
            <a:extLst>
              <a:ext uri="{FF2B5EF4-FFF2-40B4-BE49-F238E27FC236}">
                <a16:creationId xmlns:a16="http://schemas.microsoft.com/office/drawing/2014/main" id="{80172D33-CD0D-4096-9FB6-F0319918E687}"/>
              </a:ext>
            </a:extLst>
          </p:cNvPr>
          <p:cNvCxnSpPr/>
          <p:nvPr/>
        </p:nvCxnSpPr>
        <p:spPr>
          <a:xfrm flipH="1">
            <a:off x="4275667" y="3429000"/>
            <a:ext cx="1820333"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5" name="Straight Arrow Connector 4">
            <a:extLst>
              <a:ext uri="{FF2B5EF4-FFF2-40B4-BE49-F238E27FC236}">
                <a16:creationId xmlns:a16="http://schemas.microsoft.com/office/drawing/2014/main" id="{62EBAFA3-9449-4F5D-AB07-8932B6892783}"/>
              </a:ext>
            </a:extLst>
          </p:cNvPr>
          <p:cNvCxnSpPr/>
          <p:nvPr/>
        </p:nvCxnSpPr>
        <p:spPr>
          <a:xfrm flipV="1">
            <a:off x="6096000" y="2785533"/>
            <a:ext cx="5511800" cy="643467"/>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pic>
        <p:nvPicPr>
          <p:cNvPr id="12" name="Picture 11">
            <a:extLst>
              <a:ext uri="{FF2B5EF4-FFF2-40B4-BE49-F238E27FC236}">
                <a16:creationId xmlns:a16="http://schemas.microsoft.com/office/drawing/2014/main" id="{7EF17D89-961D-4F8B-9DF8-95211A8A05C2}"/>
              </a:ext>
            </a:extLst>
          </p:cNvPr>
          <p:cNvPicPr>
            <a:picLocks noChangeAspect="1"/>
          </p:cNvPicPr>
          <p:nvPr/>
        </p:nvPicPr>
        <p:blipFill>
          <a:blip r:embed="rId2"/>
          <a:stretch>
            <a:fillRect/>
          </a:stretch>
        </p:blipFill>
        <p:spPr>
          <a:xfrm>
            <a:off x="10465803" y="414867"/>
            <a:ext cx="1115665" cy="1207113"/>
          </a:xfrm>
          <a:prstGeom prst="rect">
            <a:avLst/>
          </a:prstGeom>
        </p:spPr>
      </p:pic>
      <p:sp>
        <p:nvSpPr>
          <p:cNvPr id="13" name="TextBox 12">
            <a:extLst>
              <a:ext uri="{FF2B5EF4-FFF2-40B4-BE49-F238E27FC236}">
                <a16:creationId xmlns:a16="http://schemas.microsoft.com/office/drawing/2014/main" id="{02A932E9-2F4C-421C-B9B3-0B66240430CD}"/>
              </a:ext>
            </a:extLst>
          </p:cNvPr>
          <p:cNvSpPr txBox="1"/>
          <p:nvPr/>
        </p:nvSpPr>
        <p:spPr>
          <a:xfrm>
            <a:off x="3039534" y="2827865"/>
            <a:ext cx="3056466" cy="369332"/>
          </a:xfrm>
          <a:prstGeom prst="rect">
            <a:avLst/>
          </a:prstGeom>
          <a:noFill/>
        </p:spPr>
        <p:txBody>
          <a:bodyPr wrap="square" rtlCol="0">
            <a:spAutoFit/>
          </a:bodyPr>
          <a:lstStyle/>
          <a:p>
            <a:r>
              <a:rPr lang="en-US" dirty="0">
                <a:solidFill>
                  <a:schemeClr val="accent1"/>
                </a:solidFill>
              </a:rPr>
              <a:t>(0.003,-0.001,-18.026,18.026)</a:t>
            </a:r>
          </a:p>
        </p:txBody>
      </p:sp>
      <p:sp>
        <p:nvSpPr>
          <p:cNvPr id="14" name="TextBox 13">
            <a:extLst>
              <a:ext uri="{FF2B5EF4-FFF2-40B4-BE49-F238E27FC236}">
                <a16:creationId xmlns:a16="http://schemas.microsoft.com/office/drawing/2014/main" id="{128BAF9F-D783-4CE2-B8E7-0A6FC344BAC4}"/>
              </a:ext>
            </a:extLst>
          </p:cNvPr>
          <p:cNvSpPr txBox="1"/>
          <p:nvPr/>
        </p:nvSpPr>
        <p:spPr>
          <a:xfrm>
            <a:off x="8551334" y="3429000"/>
            <a:ext cx="3056466" cy="369332"/>
          </a:xfrm>
          <a:prstGeom prst="rect">
            <a:avLst/>
          </a:prstGeom>
          <a:noFill/>
        </p:spPr>
        <p:txBody>
          <a:bodyPr wrap="square" rtlCol="0">
            <a:spAutoFit/>
          </a:bodyPr>
          <a:lstStyle/>
          <a:p>
            <a:r>
              <a:rPr lang="en-US" dirty="0">
                <a:solidFill>
                  <a:srgbClr val="FF0000"/>
                </a:solidFill>
              </a:rPr>
              <a:t>(6.892,0.023,275.176,275.264)</a:t>
            </a:r>
          </a:p>
        </p:txBody>
      </p:sp>
      <p:cxnSp>
        <p:nvCxnSpPr>
          <p:cNvPr id="15" name="Straight Arrow Connector 14">
            <a:extLst>
              <a:ext uri="{FF2B5EF4-FFF2-40B4-BE49-F238E27FC236}">
                <a16:creationId xmlns:a16="http://schemas.microsoft.com/office/drawing/2014/main" id="{B4895570-B609-4AD0-A73F-9C9A04F737FB}"/>
              </a:ext>
            </a:extLst>
          </p:cNvPr>
          <p:cNvCxnSpPr>
            <a:cxnSpLocks/>
          </p:cNvCxnSpPr>
          <p:nvPr/>
        </p:nvCxnSpPr>
        <p:spPr>
          <a:xfrm flipV="1">
            <a:off x="6096001" y="3107266"/>
            <a:ext cx="939799" cy="321734"/>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3BB8D0F6-F792-46B7-97F7-98880020CBF6}"/>
              </a:ext>
            </a:extLst>
          </p:cNvPr>
          <p:cNvSpPr txBox="1"/>
          <p:nvPr/>
        </p:nvSpPr>
        <p:spPr>
          <a:xfrm>
            <a:off x="6223000" y="2181534"/>
            <a:ext cx="4656667" cy="646331"/>
          </a:xfrm>
          <a:prstGeom prst="rect">
            <a:avLst/>
          </a:prstGeom>
          <a:noFill/>
        </p:spPr>
        <p:txBody>
          <a:bodyPr wrap="square" rtlCol="0">
            <a:spAutoFit/>
          </a:bodyPr>
          <a:lstStyle/>
          <a:p>
            <a:pPr algn="ctr"/>
            <a:r>
              <a:rPr lang="en-US" dirty="0"/>
              <a:t>Boost</a:t>
            </a:r>
          </a:p>
          <a:p>
            <a:pPr algn="ctr"/>
            <a:r>
              <a:rPr lang="en-US" dirty="0"/>
              <a:t>(6.896/293.29,0.022/293.29,257.15/293.29)</a:t>
            </a:r>
          </a:p>
        </p:txBody>
      </p:sp>
      <p:sp>
        <p:nvSpPr>
          <p:cNvPr id="19" name="TextBox 18">
            <a:extLst>
              <a:ext uri="{FF2B5EF4-FFF2-40B4-BE49-F238E27FC236}">
                <a16:creationId xmlns:a16="http://schemas.microsoft.com/office/drawing/2014/main" id="{621BA1FB-0341-4FF3-B01A-3F4C83E68D7C}"/>
              </a:ext>
            </a:extLst>
          </p:cNvPr>
          <p:cNvSpPr txBox="1"/>
          <p:nvPr/>
        </p:nvSpPr>
        <p:spPr>
          <a:xfrm>
            <a:off x="618067" y="3798332"/>
            <a:ext cx="8331200" cy="369332"/>
          </a:xfrm>
          <a:prstGeom prst="rect">
            <a:avLst/>
          </a:prstGeom>
          <a:noFill/>
        </p:spPr>
        <p:txBody>
          <a:bodyPr wrap="square" rtlCol="0">
            <a:spAutoFit/>
          </a:bodyPr>
          <a:lstStyle/>
          <a:p>
            <a:pPr marL="342900" indent="-342900">
              <a:buFont typeface="+mj-lt"/>
              <a:buAutoNum type="arabicPeriod"/>
            </a:pPr>
            <a:r>
              <a:rPr lang="en-US" dirty="0"/>
              <a:t>Initial Configuration in the Lab Frame (beam momenta from a random event)</a:t>
            </a:r>
          </a:p>
        </p:txBody>
      </p:sp>
      <p:sp>
        <p:nvSpPr>
          <p:cNvPr id="10" name="TextBox 9">
            <a:extLst>
              <a:ext uri="{FF2B5EF4-FFF2-40B4-BE49-F238E27FC236}">
                <a16:creationId xmlns:a16="http://schemas.microsoft.com/office/drawing/2014/main" id="{96277A3E-FB03-492D-87C4-740E9547CDAC}"/>
              </a:ext>
            </a:extLst>
          </p:cNvPr>
          <p:cNvSpPr txBox="1"/>
          <p:nvPr/>
        </p:nvSpPr>
        <p:spPr>
          <a:xfrm>
            <a:off x="465666" y="254003"/>
            <a:ext cx="8398933" cy="584775"/>
          </a:xfrm>
          <a:prstGeom prst="rect">
            <a:avLst/>
          </a:prstGeom>
          <a:noFill/>
        </p:spPr>
        <p:txBody>
          <a:bodyPr wrap="square" rtlCol="0">
            <a:spAutoFit/>
          </a:bodyPr>
          <a:lstStyle/>
          <a:p>
            <a:r>
              <a:rPr lang="en-US" sz="3200" dirty="0">
                <a:solidFill>
                  <a:srgbClr val="FF0000"/>
                </a:solidFill>
              </a:rPr>
              <a:t>Boost to Head-On Frame</a:t>
            </a:r>
          </a:p>
        </p:txBody>
      </p:sp>
      <p:sp>
        <p:nvSpPr>
          <p:cNvPr id="2" name="Slide Number Placeholder 1">
            <a:extLst>
              <a:ext uri="{FF2B5EF4-FFF2-40B4-BE49-F238E27FC236}">
                <a16:creationId xmlns:a16="http://schemas.microsoft.com/office/drawing/2014/main" id="{E4270ACF-D962-4E3A-92E7-B24B70DD30A8}"/>
              </a:ext>
            </a:extLst>
          </p:cNvPr>
          <p:cNvSpPr>
            <a:spLocks noGrp="1"/>
          </p:cNvSpPr>
          <p:nvPr>
            <p:ph type="sldNum" sz="quarter" idx="12"/>
          </p:nvPr>
        </p:nvSpPr>
        <p:spPr/>
        <p:txBody>
          <a:bodyPr/>
          <a:lstStyle/>
          <a:p>
            <a:fld id="{B4135EED-2562-40A5-8517-F9C95157E673}" type="slidenum">
              <a:rPr lang="en-US" smtClean="0"/>
              <a:t>2</a:t>
            </a:fld>
            <a:endParaRPr lang="en-US"/>
          </a:p>
        </p:txBody>
      </p:sp>
    </p:spTree>
    <p:extLst>
      <p:ext uri="{BB962C8B-B14F-4D97-AF65-F5344CB8AC3E}">
        <p14:creationId xmlns:p14="http://schemas.microsoft.com/office/powerpoint/2010/main" val="27244629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Arrow Connector 2">
            <a:extLst>
              <a:ext uri="{FF2B5EF4-FFF2-40B4-BE49-F238E27FC236}">
                <a16:creationId xmlns:a16="http://schemas.microsoft.com/office/drawing/2014/main" id="{80172D33-CD0D-4096-9FB6-F0319918E687}"/>
              </a:ext>
            </a:extLst>
          </p:cNvPr>
          <p:cNvCxnSpPr>
            <a:cxnSpLocks/>
          </p:cNvCxnSpPr>
          <p:nvPr/>
        </p:nvCxnSpPr>
        <p:spPr>
          <a:xfrm flipH="1">
            <a:off x="2429933" y="3429000"/>
            <a:ext cx="3666068" cy="15240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5" name="Straight Arrow Connector 4">
            <a:extLst>
              <a:ext uri="{FF2B5EF4-FFF2-40B4-BE49-F238E27FC236}">
                <a16:creationId xmlns:a16="http://schemas.microsoft.com/office/drawing/2014/main" id="{62EBAFA3-9449-4F5D-AB07-8932B6892783}"/>
              </a:ext>
            </a:extLst>
          </p:cNvPr>
          <p:cNvCxnSpPr>
            <a:cxnSpLocks/>
          </p:cNvCxnSpPr>
          <p:nvPr/>
        </p:nvCxnSpPr>
        <p:spPr>
          <a:xfrm flipV="1">
            <a:off x="6096000" y="3259667"/>
            <a:ext cx="3674533" cy="169334"/>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pic>
        <p:nvPicPr>
          <p:cNvPr id="12" name="Picture 11">
            <a:extLst>
              <a:ext uri="{FF2B5EF4-FFF2-40B4-BE49-F238E27FC236}">
                <a16:creationId xmlns:a16="http://schemas.microsoft.com/office/drawing/2014/main" id="{7EF17D89-961D-4F8B-9DF8-95211A8A05C2}"/>
              </a:ext>
            </a:extLst>
          </p:cNvPr>
          <p:cNvPicPr>
            <a:picLocks noChangeAspect="1"/>
          </p:cNvPicPr>
          <p:nvPr/>
        </p:nvPicPr>
        <p:blipFill>
          <a:blip r:embed="rId2"/>
          <a:stretch>
            <a:fillRect/>
          </a:stretch>
        </p:blipFill>
        <p:spPr>
          <a:xfrm>
            <a:off x="10465802" y="414867"/>
            <a:ext cx="1115665" cy="1207113"/>
          </a:xfrm>
          <a:prstGeom prst="rect">
            <a:avLst/>
          </a:prstGeom>
        </p:spPr>
      </p:pic>
      <p:sp>
        <p:nvSpPr>
          <p:cNvPr id="8" name="TextBox 7">
            <a:extLst>
              <a:ext uri="{FF2B5EF4-FFF2-40B4-BE49-F238E27FC236}">
                <a16:creationId xmlns:a16="http://schemas.microsoft.com/office/drawing/2014/main" id="{09694418-0AE3-4250-A901-CA3DEE8082A0}"/>
              </a:ext>
            </a:extLst>
          </p:cNvPr>
          <p:cNvSpPr txBox="1"/>
          <p:nvPr/>
        </p:nvSpPr>
        <p:spPr>
          <a:xfrm>
            <a:off x="3039534" y="2827865"/>
            <a:ext cx="3056466" cy="369332"/>
          </a:xfrm>
          <a:prstGeom prst="rect">
            <a:avLst/>
          </a:prstGeom>
          <a:noFill/>
        </p:spPr>
        <p:txBody>
          <a:bodyPr wrap="square" rtlCol="0">
            <a:spAutoFit/>
          </a:bodyPr>
          <a:lstStyle/>
          <a:p>
            <a:r>
              <a:rPr lang="en-US" dirty="0">
                <a:solidFill>
                  <a:schemeClr val="accent1"/>
                </a:solidFill>
              </a:rPr>
              <a:t>(-1.402,-0.006,-70.420,70.434)</a:t>
            </a:r>
          </a:p>
        </p:txBody>
      </p:sp>
      <p:sp>
        <p:nvSpPr>
          <p:cNvPr id="9" name="TextBox 8">
            <a:extLst>
              <a:ext uri="{FF2B5EF4-FFF2-40B4-BE49-F238E27FC236}">
                <a16:creationId xmlns:a16="http://schemas.microsoft.com/office/drawing/2014/main" id="{BE3EC750-7FE5-4DA2-A60B-19AA15952B4F}"/>
              </a:ext>
            </a:extLst>
          </p:cNvPr>
          <p:cNvSpPr txBox="1"/>
          <p:nvPr/>
        </p:nvSpPr>
        <p:spPr>
          <a:xfrm>
            <a:off x="8551334" y="3429000"/>
            <a:ext cx="3056466" cy="369332"/>
          </a:xfrm>
          <a:prstGeom prst="rect">
            <a:avLst/>
          </a:prstGeom>
          <a:noFill/>
        </p:spPr>
        <p:txBody>
          <a:bodyPr wrap="square" rtlCol="0">
            <a:spAutoFit/>
          </a:bodyPr>
          <a:lstStyle/>
          <a:p>
            <a:r>
              <a:rPr lang="en-US" dirty="0">
                <a:solidFill>
                  <a:srgbClr val="FF0000"/>
                </a:solidFill>
              </a:rPr>
              <a:t>(1.402,0.006,70.420,70.440)</a:t>
            </a:r>
          </a:p>
        </p:txBody>
      </p:sp>
      <p:sp>
        <p:nvSpPr>
          <p:cNvPr id="11" name="TextBox 10">
            <a:extLst>
              <a:ext uri="{FF2B5EF4-FFF2-40B4-BE49-F238E27FC236}">
                <a16:creationId xmlns:a16="http://schemas.microsoft.com/office/drawing/2014/main" id="{14E86B18-A45E-4C82-A09B-052D72DB01F5}"/>
              </a:ext>
            </a:extLst>
          </p:cNvPr>
          <p:cNvSpPr txBox="1"/>
          <p:nvPr/>
        </p:nvSpPr>
        <p:spPr>
          <a:xfrm>
            <a:off x="618067" y="3798332"/>
            <a:ext cx="9152466" cy="880369"/>
          </a:xfrm>
          <a:prstGeom prst="rect">
            <a:avLst/>
          </a:prstGeom>
          <a:noFill/>
        </p:spPr>
        <p:txBody>
          <a:bodyPr wrap="square" rtlCol="0">
            <a:spAutoFit/>
          </a:bodyPr>
          <a:lstStyle/>
          <a:p>
            <a:pPr marL="342900" indent="-342900">
              <a:lnSpc>
                <a:spcPct val="150000"/>
              </a:lnSpc>
              <a:buFont typeface="+mj-lt"/>
              <a:buAutoNum type="arabicPeriod"/>
            </a:pPr>
            <a:r>
              <a:rPr lang="en-US" dirty="0"/>
              <a:t>Initial Configuration in the Lab Frame (beam momenta from a random event)</a:t>
            </a:r>
          </a:p>
          <a:p>
            <a:pPr marL="342900" indent="-342900">
              <a:lnSpc>
                <a:spcPct val="150000"/>
              </a:lnSpc>
              <a:buFont typeface="+mj-lt"/>
              <a:buAutoNum type="arabicPeriod"/>
            </a:pPr>
            <a:r>
              <a:rPr lang="en-US" dirty="0"/>
              <a:t>Boost by sum of beam 4-momenta to get to CM Frame</a:t>
            </a:r>
          </a:p>
        </p:txBody>
      </p:sp>
      <p:sp>
        <p:nvSpPr>
          <p:cNvPr id="10" name="TextBox 9">
            <a:extLst>
              <a:ext uri="{FF2B5EF4-FFF2-40B4-BE49-F238E27FC236}">
                <a16:creationId xmlns:a16="http://schemas.microsoft.com/office/drawing/2014/main" id="{411E0468-3390-4460-8660-2DC74E3046E1}"/>
              </a:ext>
            </a:extLst>
          </p:cNvPr>
          <p:cNvSpPr txBox="1"/>
          <p:nvPr/>
        </p:nvSpPr>
        <p:spPr>
          <a:xfrm>
            <a:off x="465666" y="254003"/>
            <a:ext cx="8398933" cy="584775"/>
          </a:xfrm>
          <a:prstGeom prst="rect">
            <a:avLst/>
          </a:prstGeom>
          <a:noFill/>
        </p:spPr>
        <p:txBody>
          <a:bodyPr wrap="square" rtlCol="0">
            <a:spAutoFit/>
          </a:bodyPr>
          <a:lstStyle/>
          <a:p>
            <a:r>
              <a:rPr lang="en-US" sz="3200" dirty="0">
                <a:solidFill>
                  <a:srgbClr val="FF0000"/>
                </a:solidFill>
              </a:rPr>
              <a:t>Boost to Head-On Frame</a:t>
            </a:r>
          </a:p>
        </p:txBody>
      </p:sp>
      <p:sp>
        <p:nvSpPr>
          <p:cNvPr id="2" name="Slide Number Placeholder 1">
            <a:extLst>
              <a:ext uri="{FF2B5EF4-FFF2-40B4-BE49-F238E27FC236}">
                <a16:creationId xmlns:a16="http://schemas.microsoft.com/office/drawing/2014/main" id="{8DEB03FB-1404-4927-BBA4-14E7C8B6ADBD}"/>
              </a:ext>
            </a:extLst>
          </p:cNvPr>
          <p:cNvSpPr>
            <a:spLocks noGrp="1"/>
          </p:cNvSpPr>
          <p:nvPr>
            <p:ph type="sldNum" sz="quarter" idx="12"/>
          </p:nvPr>
        </p:nvSpPr>
        <p:spPr/>
        <p:txBody>
          <a:bodyPr/>
          <a:lstStyle/>
          <a:p>
            <a:fld id="{B4135EED-2562-40A5-8517-F9C95157E673}" type="slidenum">
              <a:rPr lang="en-US" smtClean="0"/>
              <a:t>3</a:t>
            </a:fld>
            <a:endParaRPr lang="en-US"/>
          </a:p>
        </p:txBody>
      </p:sp>
    </p:spTree>
    <p:extLst>
      <p:ext uri="{BB962C8B-B14F-4D97-AF65-F5344CB8AC3E}">
        <p14:creationId xmlns:p14="http://schemas.microsoft.com/office/powerpoint/2010/main" val="25365398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Arrow Connector 2">
            <a:extLst>
              <a:ext uri="{FF2B5EF4-FFF2-40B4-BE49-F238E27FC236}">
                <a16:creationId xmlns:a16="http://schemas.microsoft.com/office/drawing/2014/main" id="{80172D33-CD0D-4096-9FB6-F0319918E687}"/>
              </a:ext>
            </a:extLst>
          </p:cNvPr>
          <p:cNvCxnSpPr>
            <a:cxnSpLocks/>
          </p:cNvCxnSpPr>
          <p:nvPr/>
        </p:nvCxnSpPr>
        <p:spPr>
          <a:xfrm flipH="1">
            <a:off x="2421467" y="3429000"/>
            <a:ext cx="3674534"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5" name="Straight Arrow Connector 4">
            <a:extLst>
              <a:ext uri="{FF2B5EF4-FFF2-40B4-BE49-F238E27FC236}">
                <a16:creationId xmlns:a16="http://schemas.microsoft.com/office/drawing/2014/main" id="{62EBAFA3-9449-4F5D-AB07-8932B6892783}"/>
              </a:ext>
            </a:extLst>
          </p:cNvPr>
          <p:cNvCxnSpPr>
            <a:cxnSpLocks/>
          </p:cNvCxnSpPr>
          <p:nvPr/>
        </p:nvCxnSpPr>
        <p:spPr>
          <a:xfrm flipV="1">
            <a:off x="6096000" y="3429000"/>
            <a:ext cx="3674533" cy="1"/>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pic>
        <p:nvPicPr>
          <p:cNvPr id="12" name="Picture 11">
            <a:extLst>
              <a:ext uri="{FF2B5EF4-FFF2-40B4-BE49-F238E27FC236}">
                <a16:creationId xmlns:a16="http://schemas.microsoft.com/office/drawing/2014/main" id="{7EF17D89-961D-4F8B-9DF8-95211A8A05C2}"/>
              </a:ext>
            </a:extLst>
          </p:cNvPr>
          <p:cNvPicPr>
            <a:picLocks noChangeAspect="1"/>
          </p:cNvPicPr>
          <p:nvPr/>
        </p:nvPicPr>
        <p:blipFill>
          <a:blip r:embed="rId2"/>
          <a:stretch>
            <a:fillRect/>
          </a:stretch>
        </p:blipFill>
        <p:spPr>
          <a:xfrm>
            <a:off x="10465803" y="414867"/>
            <a:ext cx="1115665" cy="1207113"/>
          </a:xfrm>
          <a:prstGeom prst="rect">
            <a:avLst/>
          </a:prstGeom>
        </p:spPr>
      </p:pic>
      <p:sp>
        <p:nvSpPr>
          <p:cNvPr id="9" name="TextBox 8">
            <a:extLst>
              <a:ext uri="{FF2B5EF4-FFF2-40B4-BE49-F238E27FC236}">
                <a16:creationId xmlns:a16="http://schemas.microsoft.com/office/drawing/2014/main" id="{DA698C99-884A-493B-833A-1E320167114E}"/>
              </a:ext>
            </a:extLst>
          </p:cNvPr>
          <p:cNvSpPr txBox="1"/>
          <p:nvPr/>
        </p:nvSpPr>
        <p:spPr>
          <a:xfrm>
            <a:off x="3039534" y="2827865"/>
            <a:ext cx="3056466" cy="369332"/>
          </a:xfrm>
          <a:prstGeom prst="rect">
            <a:avLst/>
          </a:prstGeom>
          <a:noFill/>
        </p:spPr>
        <p:txBody>
          <a:bodyPr wrap="square" rtlCol="0">
            <a:spAutoFit/>
          </a:bodyPr>
          <a:lstStyle/>
          <a:p>
            <a:r>
              <a:rPr lang="en-US" dirty="0">
                <a:solidFill>
                  <a:schemeClr val="accent1"/>
                </a:solidFill>
              </a:rPr>
              <a:t>(0.0,-0.006,-70.434,70.434)</a:t>
            </a:r>
          </a:p>
        </p:txBody>
      </p:sp>
      <p:sp>
        <p:nvSpPr>
          <p:cNvPr id="10" name="TextBox 9">
            <a:extLst>
              <a:ext uri="{FF2B5EF4-FFF2-40B4-BE49-F238E27FC236}">
                <a16:creationId xmlns:a16="http://schemas.microsoft.com/office/drawing/2014/main" id="{E9AF17DB-616D-4B99-B6AA-0C065ECA606B}"/>
              </a:ext>
            </a:extLst>
          </p:cNvPr>
          <p:cNvSpPr txBox="1"/>
          <p:nvPr/>
        </p:nvSpPr>
        <p:spPr>
          <a:xfrm>
            <a:off x="8551334" y="3496736"/>
            <a:ext cx="3056466" cy="369332"/>
          </a:xfrm>
          <a:prstGeom prst="rect">
            <a:avLst/>
          </a:prstGeom>
          <a:noFill/>
        </p:spPr>
        <p:txBody>
          <a:bodyPr wrap="square" rtlCol="0">
            <a:spAutoFit/>
          </a:bodyPr>
          <a:lstStyle/>
          <a:p>
            <a:r>
              <a:rPr lang="en-US" dirty="0">
                <a:solidFill>
                  <a:srgbClr val="FF0000"/>
                </a:solidFill>
              </a:rPr>
              <a:t>(0.0,0.006,70.434,70.440)</a:t>
            </a:r>
          </a:p>
        </p:txBody>
      </p:sp>
      <p:sp>
        <p:nvSpPr>
          <p:cNvPr id="13" name="TextBox 12">
            <a:extLst>
              <a:ext uri="{FF2B5EF4-FFF2-40B4-BE49-F238E27FC236}">
                <a16:creationId xmlns:a16="http://schemas.microsoft.com/office/drawing/2014/main" id="{5B60B126-BA9F-49AF-9FEF-04E748246139}"/>
              </a:ext>
            </a:extLst>
          </p:cNvPr>
          <p:cNvSpPr txBox="1"/>
          <p:nvPr/>
        </p:nvSpPr>
        <p:spPr>
          <a:xfrm>
            <a:off x="618067" y="3798332"/>
            <a:ext cx="8652933" cy="1295868"/>
          </a:xfrm>
          <a:prstGeom prst="rect">
            <a:avLst/>
          </a:prstGeom>
          <a:noFill/>
        </p:spPr>
        <p:txBody>
          <a:bodyPr wrap="square" rtlCol="0">
            <a:spAutoFit/>
          </a:bodyPr>
          <a:lstStyle/>
          <a:p>
            <a:pPr marL="342900" indent="-342900">
              <a:lnSpc>
                <a:spcPct val="150000"/>
              </a:lnSpc>
              <a:buFont typeface="+mj-lt"/>
              <a:buAutoNum type="arabicPeriod"/>
            </a:pPr>
            <a:r>
              <a:rPr lang="en-US" dirty="0"/>
              <a:t>Initial Configuration in the Lab Frame (beam momenta from a random event)</a:t>
            </a:r>
          </a:p>
          <a:p>
            <a:pPr marL="342900" indent="-342900">
              <a:lnSpc>
                <a:spcPct val="150000"/>
              </a:lnSpc>
              <a:buFont typeface="+mj-lt"/>
              <a:buAutoNum type="arabicPeriod"/>
            </a:pPr>
            <a:r>
              <a:rPr lang="en-US" dirty="0"/>
              <a:t>Boost by sum of beam 4-momenta to get to CM Frame</a:t>
            </a:r>
          </a:p>
          <a:p>
            <a:pPr marL="342900" indent="-342900">
              <a:lnSpc>
                <a:spcPct val="150000"/>
              </a:lnSpc>
              <a:buFont typeface="+mj-lt"/>
              <a:buAutoNum type="arabicPeriod"/>
            </a:pPr>
            <a:r>
              <a:rPr lang="en-US" dirty="0"/>
              <a:t>Rotate about y-axis to eliminate x-component of momentum</a:t>
            </a:r>
          </a:p>
        </p:txBody>
      </p:sp>
      <p:sp>
        <p:nvSpPr>
          <p:cNvPr id="8" name="TextBox 7">
            <a:extLst>
              <a:ext uri="{FF2B5EF4-FFF2-40B4-BE49-F238E27FC236}">
                <a16:creationId xmlns:a16="http://schemas.microsoft.com/office/drawing/2014/main" id="{E71DE7F6-6561-4E5D-A233-AAB4D6740041}"/>
              </a:ext>
            </a:extLst>
          </p:cNvPr>
          <p:cNvSpPr txBox="1"/>
          <p:nvPr/>
        </p:nvSpPr>
        <p:spPr>
          <a:xfrm>
            <a:off x="465666" y="254003"/>
            <a:ext cx="8398933" cy="584775"/>
          </a:xfrm>
          <a:prstGeom prst="rect">
            <a:avLst/>
          </a:prstGeom>
          <a:noFill/>
        </p:spPr>
        <p:txBody>
          <a:bodyPr wrap="square" rtlCol="0">
            <a:spAutoFit/>
          </a:bodyPr>
          <a:lstStyle/>
          <a:p>
            <a:r>
              <a:rPr lang="en-US" sz="3200" dirty="0">
                <a:solidFill>
                  <a:srgbClr val="FF0000"/>
                </a:solidFill>
              </a:rPr>
              <a:t>Boost to Head-On Frame</a:t>
            </a:r>
          </a:p>
        </p:txBody>
      </p:sp>
      <p:sp>
        <p:nvSpPr>
          <p:cNvPr id="2" name="Slide Number Placeholder 1">
            <a:extLst>
              <a:ext uri="{FF2B5EF4-FFF2-40B4-BE49-F238E27FC236}">
                <a16:creationId xmlns:a16="http://schemas.microsoft.com/office/drawing/2014/main" id="{18101228-0338-4AB5-BFFA-CB54F96F305A}"/>
              </a:ext>
            </a:extLst>
          </p:cNvPr>
          <p:cNvSpPr>
            <a:spLocks noGrp="1"/>
          </p:cNvSpPr>
          <p:nvPr>
            <p:ph type="sldNum" sz="quarter" idx="12"/>
          </p:nvPr>
        </p:nvSpPr>
        <p:spPr/>
        <p:txBody>
          <a:bodyPr/>
          <a:lstStyle/>
          <a:p>
            <a:fld id="{B4135EED-2562-40A5-8517-F9C95157E673}" type="slidenum">
              <a:rPr lang="en-US" smtClean="0"/>
              <a:t>4</a:t>
            </a:fld>
            <a:endParaRPr lang="en-US"/>
          </a:p>
        </p:txBody>
      </p:sp>
    </p:spTree>
    <p:extLst>
      <p:ext uri="{BB962C8B-B14F-4D97-AF65-F5344CB8AC3E}">
        <p14:creationId xmlns:p14="http://schemas.microsoft.com/office/powerpoint/2010/main" val="28258104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Arrow Connector 2">
            <a:extLst>
              <a:ext uri="{FF2B5EF4-FFF2-40B4-BE49-F238E27FC236}">
                <a16:creationId xmlns:a16="http://schemas.microsoft.com/office/drawing/2014/main" id="{80172D33-CD0D-4096-9FB6-F0319918E687}"/>
              </a:ext>
            </a:extLst>
          </p:cNvPr>
          <p:cNvCxnSpPr>
            <a:cxnSpLocks/>
          </p:cNvCxnSpPr>
          <p:nvPr/>
        </p:nvCxnSpPr>
        <p:spPr>
          <a:xfrm flipH="1">
            <a:off x="4284133" y="3429000"/>
            <a:ext cx="1811868"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5" name="Straight Arrow Connector 4">
            <a:extLst>
              <a:ext uri="{FF2B5EF4-FFF2-40B4-BE49-F238E27FC236}">
                <a16:creationId xmlns:a16="http://schemas.microsoft.com/office/drawing/2014/main" id="{62EBAFA3-9449-4F5D-AB07-8932B6892783}"/>
              </a:ext>
            </a:extLst>
          </p:cNvPr>
          <p:cNvCxnSpPr>
            <a:cxnSpLocks/>
          </p:cNvCxnSpPr>
          <p:nvPr/>
        </p:nvCxnSpPr>
        <p:spPr>
          <a:xfrm flipV="1">
            <a:off x="6096000" y="3429000"/>
            <a:ext cx="5469467" cy="2"/>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pic>
        <p:nvPicPr>
          <p:cNvPr id="12" name="Picture 11">
            <a:extLst>
              <a:ext uri="{FF2B5EF4-FFF2-40B4-BE49-F238E27FC236}">
                <a16:creationId xmlns:a16="http://schemas.microsoft.com/office/drawing/2014/main" id="{7EF17D89-961D-4F8B-9DF8-95211A8A05C2}"/>
              </a:ext>
            </a:extLst>
          </p:cNvPr>
          <p:cNvPicPr>
            <a:picLocks noChangeAspect="1"/>
          </p:cNvPicPr>
          <p:nvPr/>
        </p:nvPicPr>
        <p:blipFill>
          <a:blip r:embed="rId2"/>
          <a:stretch>
            <a:fillRect/>
          </a:stretch>
        </p:blipFill>
        <p:spPr>
          <a:xfrm>
            <a:off x="10465802" y="414867"/>
            <a:ext cx="1115665" cy="1207113"/>
          </a:xfrm>
          <a:prstGeom prst="rect">
            <a:avLst/>
          </a:prstGeom>
        </p:spPr>
      </p:pic>
      <p:sp>
        <p:nvSpPr>
          <p:cNvPr id="7" name="TextBox 6">
            <a:extLst>
              <a:ext uri="{FF2B5EF4-FFF2-40B4-BE49-F238E27FC236}">
                <a16:creationId xmlns:a16="http://schemas.microsoft.com/office/drawing/2014/main" id="{F9F91D3C-8523-4577-89B7-227546F08C72}"/>
              </a:ext>
            </a:extLst>
          </p:cNvPr>
          <p:cNvSpPr txBox="1"/>
          <p:nvPr/>
        </p:nvSpPr>
        <p:spPr>
          <a:xfrm>
            <a:off x="3039534" y="2827865"/>
            <a:ext cx="3056466" cy="369332"/>
          </a:xfrm>
          <a:prstGeom prst="rect">
            <a:avLst/>
          </a:prstGeom>
          <a:noFill/>
        </p:spPr>
        <p:txBody>
          <a:bodyPr wrap="square" rtlCol="0">
            <a:spAutoFit/>
          </a:bodyPr>
          <a:lstStyle/>
          <a:p>
            <a:r>
              <a:rPr lang="en-US" dirty="0">
                <a:solidFill>
                  <a:schemeClr val="accent1"/>
                </a:solidFill>
              </a:rPr>
              <a:t>(0.0,0.0,-18.048,18.048)</a:t>
            </a:r>
          </a:p>
        </p:txBody>
      </p:sp>
      <p:sp>
        <p:nvSpPr>
          <p:cNvPr id="8" name="TextBox 7">
            <a:extLst>
              <a:ext uri="{FF2B5EF4-FFF2-40B4-BE49-F238E27FC236}">
                <a16:creationId xmlns:a16="http://schemas.microsoft.com/office/drawing/2014/main" id="{4CA6E7B8-ABE3-4F5D-8E1E-0D9832921045}"/>
              </a:ext>
            </a:extLst>
          </p:cNvPr>
          <p:cNvSpPr txBox="1"/>
          <p:nvPr/>
        </p:nvSpPr>
        <p:spPr>
          <a:xfrm>
            <a:off x="8551334" y="3496736"/>
            <a:ext cx="3056466" cy="369332"/>
          </a:xfrm>
          <a:prstGeom prst="rect">
            <a:avLst/>
          </a:prstGeom>
          <a:noFill/>
        </p:spPr>
        <p:txBody>
          <a:bodyPr wrap="square" rtlCol="0">
            <a:spAutoFit/>
          </a:bodyPr>
          <a:lstStyle/>
          <a:p>
            <a:r>
              <a:rPr lang="en-US" dirty="0">
                <a:solidFill>
                  <a:srgbClr val="FF0000"/>
                </a:solidFill>
              </a:rPr>
              <a:t>(0.0,0.0,274.890,274.891)</a:t>
            </a:r>
          </a:p>
        </p:txBody>
      </p:sp>
      <p:sp>
        <p:nvSpPr>
          <p:cNvPr id="9" name="TextBox 8">
            <a:extLst>
              <a:ext uri="{FF2B5EF4-FFF2-40B4-BE49-F238E27FC236}">
                <a16:creationId xmlns:a16="http://schemas.microsoft.com/office/drawing/2014/main" id="{CFA7BD48-C0C0-47AE-B8A9-71C13239E7B1}"/>
              </a:ext>
            </a:extLst>
          </p:cNvPr>
          <p:cNvSpPr txBox="1"/>
          <p:nvPr/>
        </p:nvSpPr>
        <p:spPr>
          <a:xfrm>
            <a:off x="618067" y="3798332"/>
            <a:ext cx="8365066" cy="2126864"/>
          </a:xfrm>
          <a:prstGeom prst="rect">
            <a:avLst/>
          </a:prstGeom>
          <a:noFill/>
        </p:spPr>
        <p:txBody>
          <a:bodyPr wrap="square" rtlCol="0">
            <a:spAutoFit/>
          </a:bodyPr>
          <a:lstStyle/>
          <a:p>
            <a:pPr marL="342900" indent="-342900">
              <a:lnSpc>
                <a:spcPct val="150000"/>
              </a:lnSpc>
              <a:buFont typeface="+mj-lt"/>
              <a:buAutoNum type="arabicPeriod"/>
            </a:pPr>
            <a:r>
              <a:rPr lang="en-US" dirty="0"/>
              <a:t>Initial Configuration in the Lab Frame (beam momenta from a random event)</a:t>
            </a:r>
          </a:p>
          <a:p>
            <a:pPr marL="342900" indent="-342900">
              <a:lnSpc>
                <a:spcPct val="150000"/>
              </a:lnSpc>
              <a:buFont typeface="+mj-lt"/>
              <a:buAutoNum type="arabicPeriod"/>
            </a:pPr>
            <a:r>
              <a:rPr lang="en-US" dirty="0"/>
              <a:t>Boost by sum of beam 4-momenta to get to CM Frame</a:t>
            </a:r>
          </a:p>
          <a:p>
            <a:pPr marL="342900" indent="-342900">
              <a:lnSpc>
                <a:spcPct val="150000"/>
              </a:lnSpc>
              <a:buFont typeface="+mj-lt"/>
              <a:buAutoNum type="arabicPeriod"/>
            </a:pPr>
            <a:r>
              <a:rPr lang="en-US" dirty="0"/>
              <a:t>Rotate about y-axis to eliminate x-component of momentum</a:t>
            </a:r>
          </a:p>
          <a:p>
            <a:pPr marL="342900" indent="-342900">
              <a:lnSpc>
                <a:spcPct val="150000"/>
              </a:lnSpc>
              <a:buFont typeface="+mj-lt"/>
              <a:buAutoNum type="arabicPeriod"/>
            </a:pPr>
            <a:r>
              <a:rPr lang="en-US" dirty="0"/>
              <a:t>Rotate about x-axis to eliminate y-component of momentum (not shown)</a:t>
            </a:r>
          </a:p>
          <a:p>
            <a:pPr marL="342900" indent="-342900">
              <a:lnSpc>
                <a:spcPct val="150000"/>
              </a:lnSpc>
              <a:buFont typeface="+mj-lt"/>
              <a:buAutoNum type="arabicPeriod"/>
            </a:pPr>
            <a:r>
              <a:rPr lang="en-US" dirty="0"/>
              <a:t>Boost back along z to (nearly) restore original beam energies</a:t>
            </a:r>
          </a:p>
        </p:txBody>
      </p:sp>
      <p:sp>
        <p:nvSpPr>
          <p:cNvPr id="10" name="TextBox 9">
            <a:extLst>
              <a:ext uri="{FF2B5EF4-FFF2-40B4-BE49-F238E27FC236}">
                <a16:creationId xmlns:a16="http://schemas.microsoft.com/office/drawing/2014/main" id="{74F4CB62-C35A-4B6B-9689-CC0009006DB2}"/>
              </a:ext>
            </a:extLst>
          </p:cNvPr>
          <p:cNvSpPr txBox="1"/>
          <p:nvPr/>
        </p:nvSpPr>
        <p:spPr>
          <a:xfrm>
            <a:off x="4648199" y="2665739"/>
            <a:ext cx="4656667" cy="646331"/>
          </a:xfrm>
          <a:prstGeom prst="rect">
            <a:avLst/>
          </a:prstGeom>
          <a:noFill/>
        </p:spPr>
        <p:txBody>
          <a:bodyPr wrap="square" rtlCol="0">
            <a:spAutoFit/>
          </a:bodyPr>
          <a:lstStyle/>
          <a:p>
            <a:pPr algn="ctr"/>
            <a:r>
              <a:rPr lang="en-US" dirty="0"/>
              <a:t>Boost</a:t>
            </a:r>
          </a:p>
          <a:p>
            <a:pPr algn="ctr"/>
            <a:r>
              <a:rPr lang="en-US" dirty="0"/>
              <a:t>(0.0,0.0,-257.15/293.29)</a:t>
            </a:r>
          </a:p>
        </p:txBody>
      </p:sp>
      <p:cxnSp>
        <p:nvCxnSpPr>
          <p:cNvPr id="11" name="Straight Arrow Connector 10">
            <a:extLst>
              <a:ext uri="{FF2B5EF4-FFF2-40B4-BE49-F238E27FC236}">
                <a16:creationId xmlns:a16="http://schemas.microsoft.com/office/drawing/2014/main" id="{E7257957-812C-4DC0-B0F8-F9A7B9A781F4}"/>
              </a:ext>
            </a:extLst>
          </p:cNvPr>
          <p:cNvCxnSpPr>
            <a:cxnSpLocks/>
          </p:cNvCxnSpPr>
          <p:nvPr/>
        </p:nvCxnSpPr>
        <p:spPr>
          <a:xfrm flipH="1">
            <a:off x="5257800" y="3429000"/>
            <a:ext cx="838201"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A9C8C4A6-CC7A-4E60-A26F-AEBCF7C599BE}"/>
              </a:ext>
            </a:extLst>
          </p:cNvPr>
          <p:cNvSpPr txBox="1"/>
          <p:nvPr/>
        </p:nvSpPr>
        <p:spPr>
          <a:xfrm>
            <a:off x="465666" y="254003"/>
            <a:ext cx="8398933" cy="584775"/>
          </a:xfrm>
          <a:prstGeom prst="rect">
            <a:avLst/>
          </a:prstGeom>
          <a:noFill/>
        </p:spPr>
        <p:txBody>
          <a:bodyPr wrap="square" rtlCol="0">
            <a:spAutoFit/>
          </a:bodyPr>
          <a:lstStyle/>
          <a:p>
            <a:r>
              <a:rPr lang="en-US" sz="3200" dirty="0">
                <a:solidFill>
                  <a:srgbClr val="FF0000"/>
                </a:solidFill>
              </a:rPr>
              <a:t>Boost to Head-On Frame</a:t>
            </a:r>
          </a:p>
        </p:txBody>
      </p:sp>
      <p:sp>
        <p:nvSpPr>
          <p:cNvPr id="2" name="Slide Number Placeholder 1">
            <a:extLst>
              <a:ext uri="{FF2B5EF4-FFF2-40B4-BE49-F238E27FC236}">
                <a16:creationId xmlns:a16="http://schemas.microsoft.com/office/drawing/2014/main" id="{12426140-9E66-4BFB-9403-47218CE42602}"/>
              </a:ext>
            </a:extLst>
          </p:cNvPr>
          <p:cNvSpPr>
            <a:spLocks noGrp="1"/>
          </p:cNvSpPr>
          <p:nvPr>
            <p:ph type="sldNum" sz="quarter" idx="12"/>
          </p:nvPr>
        </p:nvSpPr>
        <p:spPr/>
        <p:txBody>
          <a:bodyPr/>
          <a:lstStyle/>
          <a:p>
            <a:fld id="{B4135EED-2562-40A5-8517-F9C95157E673}" type="slidenum">
              <a:rPr lang="en-US" smtClean="0"/>
              <a:t>5</a:t>
            </a:fld>
            <a:endParaRPr lang="en-US"/>
          </a:p>
        </p:txBody>
      </p:sp>
    </p:spTree>
    <p:extLst>
      <p:ext uri="{BB962C8B-B14F-4D97-AF65-F5344CB8AC3E}">
        <p14:creationId xmlns:p14="http://schemas.microsoft.com/office/powerpoint/2010/main" val="37557568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01D6B83-31A0-4A86-9D70-4ED0C8B71B90}"/>
              </a:ext>
            </a:extLst>
          </p:cNvPr>
          <p:cNvSpPr txBox="1"/>
          <p:nvPr/>
        </p:nvSpPr>
        <p:spPr>
          <a:xfrm>
            <a:off x="465666" y="254003"/>
            <a:ext cx="8398933" cy="584775"/>
          </a:xfrm>
          <a:prstGeom prst="rect">
            <a:avLst/>
          </a:prstGeom>
          <a:noFill/>
        </p:spPr>
        <p:txBody>
          <a:bodyPr wrap="square" rtlCol="0">
            <a:spAutoFit/>
          </a:bodyPr>
          <a:lstStyle/>
          <a:p>
            <a:r>
              <a:rPr lang="en-US" sz="3200" dirty="0">
                <a:solidFill>
                  <a:srgbClr val="FF0000"/>
                </a:solidFill>
              </a:rPr>
              <a:t>Frame Comparison: Phi Vs Eta</a:t>
            </a:r>
          </a:p>
        </p:txBody>
      </p:sp>
      <p:pic>
        <p:nvPicPr>
          <p:cNvPr id="4" name="Picture 3" descr="Chart, histogram&#10;&#10;Description automatically generated">
            <a:extLst>
              <a:ext uri="{FF2B5EF4-FFF2-40B4-BE49-F238E27FC236}">
                <a16:creationId xmlns:a16="http://schemas.microsoft.com/office/drawing/2014/main" id="{24390180-269B-44C0-B18C-EC305448141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6623" y="1018112"/>
            <a:ext cx="4817535" cy="3264603"/>
          </a:xfrm>
          <a:prstGeom prst="rect">
            <a:avLst/>
          </a:prstGeom>
        </p:spPr>
      </p:pic>
      <p:pic>
        <p:nvPicPr>
          <p:cNvPr id="6" name="Picture 5" descr="Chart, histogram&#10;&#10;Description automatically generated">
            <a:extLst>
              <a:ext uri="{FF2B5EF4-FFF2-40B4-BE49-F238E27FC236}">
                <a16:creationId xmlns:a16="http://schemas.microsoft.com/office/drawing/2014/main" id="{428A507B-8755-4DAF-B629-005E7B4D457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41068" y="254003"/>
            <a:ext cx="4817534" cy="3264605"/>
          </a:xfrm>
          <a:prstGeom prst="rect">
            <a:avLst/>
          </a:prstGeom>
        </p:spPr>
      </p:pic>
      <p:pic>
        <p:nvPicPr>
          <p:cNvPr id="8" name="Picture 7" descr="Chart, histogram&#10;&#10;Description automatically generated">
            <a:extLst>
              <a:ext uri="{FF2B5EF4-FFF2-40B4-BE49-F238E27FC236}">
                <a16:creationId xmlns:a16="http://schemas.microsoft.com/office/drawing/2014/main" id="{44A59B57-FE07-4D11-9846-4E03E97E07E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41068" y="3518608"/>
            <a:ext cx="4817534" cy="3264604"/>
          </a:xfrm>
          <a:prstGeom prst="rect">
            <a:avLst/>
          </a:prstGeom>
        </p:spPr>
      </p:pic>
      <p:sp>
        <p:nvSpPr>
          <p:cNvPr id="3" name="TextBox 2">
            <a:extLst>
              <a:ext uri="{FF2B5EF4-FFF2-40B4-BE49-F238E27FC236}">
                <a16:creationId xmlns:a16="http://schemas.microsoft.com/office/drawing/2014/main" id="{0B479BA8-48D0-40B1-A938-1CEB7E1DADD0}"/>
              </a:ext>
            </a:extLst>
          </p:cNvPr>
          <p:cNvSpPr txBox="1"/>
          <p:nvPr/>
        </p:nvSpPr>
        <p:spPr>
          <a:xfrm>
            <a:off x="609600" y="4282715"/>
            <a:ext cx="5909733" cy="2308324"/>
          </a:xfrm>
          <a:prstGeom prst="rect">
            <a:avLst/>
          </a:prstGeom>
          <a:noFill/>
        </p:spPr>
        <p:txBody>
          <a:bodyPr wrap="square" rtlCol="0">
            <a:spAutoFit/>
          </a:bodyPr>
          <a:lstStyle/>
          <a:p>
            <a:pPr marL="285750" indent="-285750">
              <a:buFont typeface="Wingdings" panose="05000000000000000000" pitchFamily="2" charset="2"/>
              <a:buChar char="q"/>
            </a:pPr>
            <a:r>
              <a:rPr lang="en-US" dirty="0"/>
              <a:t>Crossing angle introduces a hot-spot at phi = 0 and eta = ~4.2 in the lab frame (top left)</a:t>
            </a:r>
          </a:p>
          <a:p>
            <a:pPr marL="285750" indent="-285750">
              <a:buFont typeface="Wingdings" panose="05000000000000000000" pitchFamily="2" charset="2"/>
              <a:buChar char="q"/>
            </a:pPr>
            <a:endParaRPr lang="en-US" dirty="0"/>
          </a:p>
          <a:p>
            <a:pPr marL="285750" indent="-285750">
              <a:buFont typeface="Wingdings" panose="05000000000000000000" pitchFamily="2" charset="2"/>
              <a:buChar char="q"/>
            </a:pPr>
            <a:r>
              <a:rPr lang="en-US" dirty="0"/>
              <a:t>Transformation described above removes phi modulation and smooths out eta (bottom right)</a:t>
            </a:r>
          </a:p>
          <a:p>
            <a:pPr marL="285750" indent="-285750">
              <a:buFont typeface="Wingdings" panose="05000000000000000000" pitchFamily="2" charset="2"/>
              <a:buChar char="q"/>
            </a:pPr>
            <a:endParaRPr lang="en-US" dirty="0"/>
          </a:p>
          <a:p>
            <a:pPr marL="285750" indent="-285750">
              <a:buFont typeface="Wingdings" panose="05000000000000000000" pitchFamily="2" charset="2"/>
              <a:buChar char="q"/>
            </a:pPr>
            <a:r>
              <a:rPr lang="en-US" dirty="0"/>
              <a:t>Matches very well with distribution obtained from default Pythia with no beam effects included (top right)</a:t>
            </a:r>
          </a:p>
        </p:txBody>
      </p:sp>
      <p:cxnSp>
        <p:nvCxnSpPr>
          <p:cNvPr id="7" name="Straight Arrow Connector 6">
            <a:extLst>
              <a:ext uri="{FF2B5EF4-FFF2-40B4-BE49-F238E27FC236}">
                <a16:creationId xmlns:a16="http://schemas.microsoft.com/office/drawing/2014/main" id="{D5E8D856-F6F3-4DDE-9C57-0A3A8944A2A6}"/>
              </a:ext>
            </a:extLst>
          </p:cNvPr>
          <p:cNvCxnSpPr/>
          <p:nvPr/>
        </p:nvCxnSpPr>
        <p:spPr>
          <a:xfrm>
            <a:off x="5754158" y="3518608"/>
            <a:ext cx="1425575" cy="1341259"/>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8D71441A-E40F-4E89-97A9-F1A51FE27EA1}"/>
              </a:ext>
            </a:extLst>
          </p:cNvPr>
          <p:cNvSpPr txBox="1"/>
          <p:nvPr/>
        </p:nvSpPr>
        <p:spPr>
          <a:xfrm rot="2602919">
            <a:off x="5935132" y="3779810"/>
            <a:ext cx="1168400" cy="369332"/>
          </a:xfrm>
          <a:prstGeom prst="rect">
            <a:avLst/>
          </a:prstGeom>
          <a:noFill/>
        </p:spPr>
        <p:txBody>
          <a:bodyPr wrap="square" rtlCol="0">
            <a:spAutoFit/>
          </a:bodyPr>
          <a:lstStyle/>
          <a:p>
            <a:pPr algn="ctr"/>
            <a:r>
              <a:rPr lang="en-US" dirty="0">
                <a:solidFill>
                  <a:srgbClr val="FF0000"/>
                </a:solidFill>
              </a:rPr>
              <a:t>Transform</a:t>
            </a:r>
          </a:p>
        </p:txBody>
      </p:sp>
      <p:sp>
        <p:nvSpPr>
          <p:cNvPr id="5" name="Slide Number Placeholder 4">
            <a:extLst>
              <a:ext uri="{FF2B5EF4-FFF2-40B4-BE49-F238E27FC236}">
                <a16:creationId xmlns:a16="http://schemas.microsoft.com/office/drawing/2014/main" id="{DAA10295-5A46-41B3-ABD3-217A7BF1BD90}"/>
              </a:ext>
            </a:extLst>
          </p:cNvPr>
          <p:cNvSpPr>
            <a:spLocks noGrp="1"/>
          </p:cNvSpPr>
          <p:nvPr>
            <p:ph type="sldNum" sz="quarter" idx="12"/>
          </p:nvPr>
        </p:nvSpPr>
        <p:spPr/>
        <p:txBody>
          <a:bodyPr/>
          <a:lstStyle/>
          <a:p>
            <a:fld id="{B4135EED-2562-40A5-8517-F9C95157E673}" type="slidenum">
              <a:rPr lang="en-US" smtClean="0"/>
              <a:t>6</a:t>
            </a:fld>
            <a:endParaRPr lang="en-US"/>
          </a:p>
        </p:txBody>
      </p:sp>
    </p:spTree>
    <p:extLst>
      <p:ext uri="{BB962C8B-B14F-4D97-AF65-F5344CB8AC3E}">
        <p14:creationId xmlns:p14="http://schemas.microsoft.com/office/powerpoint/2010/main" val="6670748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E0A5667-B9DF-4B92-A94F-E9AA7F3511F3}"/>
              </a:ext>
            </a:extLst>
          </p:cNvPr>
          <p:cNvSpPr txBox="1"/>
          <p:nvPr/>
        </p:nvSpPr>
        <p:spPr>
          <a:xfrm>
            <a:off x="465666" y="254003"/>
            <a:ext cx="8398933" cy="584775"/>
          </a:xfrm>
          <a:prstGeom prst="rect">
            <a:avLst/>
          </a:prstGeom>
          <a:noFill/>
        </p:spPr>
        <p:txBody>
          <a:bodyPr wrap="square" rtlCol="0">
            <a:spAutoFit/>
          </a:bodyPr>
          <a:lstStyle/>
          <a:p>
            <a:r>
              <a:rPr lang="en-US" sz="3200" dirty="0">
                <a:solidFill>
                  <a:srgbClr val="FF0000"/>
                </a:solidFill>
              </a:rPr>
              <a:t>Acceptance Effects: Lab Eta &lt; 4</a:t>
            </a:r>
          </a:p>
        </p:txBody>
      </p:sp>
      <p:pic>
        <p:nvPicPr>
          <p:cNvPr id="4" name="Picture 3" descr="Chart, histogram&#10;&#10;Description automatically generated">
            <a:extLst>
              <a:ext uri="{FF2B5EF4-FFF2-40B4-BE49-F238E27FC236}">
                <a16:creationId xmlns:a16="http://schemas.microsoft.com/office/drawing/2014/main" id="{B39CC8FC-8E8C-4665-B282-1B839EB3F34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15668" y="3429000"/>
            <a:ext cx="4817534" cy="3264604"/>
          </a:xfrm>
          <a:prstGeom prst="rect">
            <a:avLst/>
          </a:prstGeom>
        </p:spPr>
      </p:pic>
      <p:pic>
        <p:nvPicPr>
          <p:cNvPr id="6" name="Picture 5" descr="Chart, histogram&#10;&#10;Description automatically generated">
            <a:extLst>
              <a:ext uri="{FF2B5EF4-FFF2-40B4-BE49-F238E27FC236}">
                <a16:creationId xmlns:a16="http://schemas.microsoft.com/office/drawing/2014/main" id="{0C426D84-B54E-4528-9ECD-61625B4A92D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15668" y="164396"/>
            <a:ext cx="4817534" cy="3264604"/>
          </a:xfrm>
          <a:prstGeom prst="rect">
            <a:avLst/>
          </a:prstGeom>
        </p:spPr>
      </p:pic>
      <p:pic>
        <p:nvPicPr>
          <p:cNvPr id="7" name="Picture 6" descr="Chart&#10;&#10;Description automatically generated">
            <a:extLst>
              <a:ext uri="{FF2B5EF4-FFF2-40B4-BE49-F238E27FC236}">
                <a16:creationId xmlns:a16="http://schemas.microsoft.com/office/drawing/2014/main" id="{4FD8A6AB-016B-4926-B0DD-FD710E030C7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94833" y="1039356"/>
            <a:ext cx="4817535" cy="3264605"/>
          </a:xfrm>
          <a:prstGeom prst="rect">
            <a:avLst/>
          </a:prstGeom>
        </p:spPr>
      </p:pic>
      <p:cxnSp>
        <p:nvCxnSpPr>
          <p:cNvPr id="9" name="Straight Connector 8">
            <a:extLst>
              <a:ext uri="{FF2B5EF4-FFF2-40B4-BE49-F238E27FC236}">
                <a16:creationId xmlns:a16="http://schemas.microsoft.com/office/drawing/2014/main" id="{50692509-2F9A-4974-A023-AABB801751E2}"/>
              </a:ext>
            </a:extLst>
          </p:cNvPr>
          <p:cNvCxnSpPr>
            <a:cxnSpLocks/>
          </p:cNvCxnSpPr>
          <p:nvPr/>
        </p:nvCxnSpPr>
        <p:spPr>
          <a:xfrm>
            <a:off x="4165600" y="1363136"/>
            <a:ext cx="0" cy="2607731"/>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738DE6F0-727E-4E92-977F-A6A561D78730}"/>
              </a:ext>
            </a:extLst>
          </p:cNvPr>
          <p:cNvSpPr/>
          <p:nvPr/>
        </p:nvSpPr>
        <p:spPr>
          <a:xfrm>
            <a:off x="1634067" y="1473200"/>
            <a:ext cx="1066799" cy="863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 name="Straight Connector 10">
            <a:extLst>
              <a:ext uri="{FF2B5EF4-FFF2-40B4-BE49-F238E27FC236}">
                <a16:creationId xmlns:a16="http://schemas.microsoft.com/office/drawing/2014/main" id="{8C0AE50F-4D16-4716-908E-D36D5960BE57}"/>
              </a:ext>
            </a:extLst>
          </p:cNvPr>
          <p:cNvCxnSpPr>
            <a:cxnSpLocks/>
          </p:cNvCxnSpPr>
          <p:nvPr/>
        </p:nvCxnSpPr>
        <p:spPr>
          <a:xfrm>
            <a:off x="2633127" y="1380069"/>
            <a:ext cx="0" cy="2607731"/>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6504DE69-4C2B-4A99-BF33-286A85E2822A}"/>
              </a:ext>
            </a:extLst>
          </p:cNvPr>
          <p:cNvCxnSpPr>
            <a:cxnSpLocks/>
          </p:cNvCxnSpPr>
          <p:nvPr/>
        </p:nvCxnSpPr>
        <p:spPr>
          <a:xfrm>
            <a:off x="1481667" y="3200394"/>
            <a:ext cx="3852335" cy="0"/>
          </a:xfrm>
          <a:prstGeom prst="line">
            <a:avLst/>
          </a:prstGeom>
          <a:ln w="127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A551D6C9-EECD-431C-9B2E-6AF9FFED5244}"/>
              </a:ext>
            </a:extLst>
          </p:cNvPr>
          <p:cNvCxnSpPr>
            <a:cxnSpLocks/>
          </p:cNvCxnSpPr>
          <p:nvPr/>
        </p:nvCxnSpPr>
        <p:spPr>
          <a:xfrm>
            <a:off x="1473198" y="2220669"/>
            <a:ext cx="3852335" cy="0"/>
          </a:xfrm>
          <a:prstGeom prst="line">
            <a:avLst/>
          </a:prstGeom>
          <a:ln w="127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5564F1B-63B6-4FD3-8402-A3449850D0ED}"/>
              </a:ext>
            </a:extLst>
          </p:cNvPr>
          <p:cNvCxnSpPr>
            <a:cxnSpLocks/>
          </p:cNvCxnSpPr>
          <p:nvPr/>
        </p:nvCxnSpPr>
        <p:spPr>
          <a:xfrm>
            <a:off x="1473199" y="1981191"/>
            <a:ext cx="3852335" cy="0"/>
          </a:xfrm>
          <a:prstGeom prst="line">
            <a:avLst/>
          </a:prstGeom>
          <a:ln w="127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EA79C71D-1AE8-4036-8B98-3784F7D7D29F}"/>
              </a:ext>
            </a:extLst>
          </p:cNvPr>
          <p:cNvCxnSpPr>
            <a:cxnSpLocks/>
          </p:cNvCxnSpPr>
          <p:nvPr/>
        </p:nvCxnSpPr>
        <p:spPr>
          <a:xfrm>
            <a:off x="10227735" y="3759203"/>
            <a:ext cx="0" cy="2607731"/>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FAE7CFED-05FE-4B9F-B444-501DA7380542}"/>
              </a:ext>
            </a:extLst>
          </p:cNvPr>
          <p:cNvCxnSpPr>
            <a:cxnSpLocks/>
          </p:cNvCxnSpPr>
          <p:nvPr/>
        </p:nvCxnSpPr>
        <p:spPr>
          <a:xfrm>
            <a:off x="9889064" y="3767666"/>
            <a:ext cx="0" cy="2607731"/>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887F1C5A-232E-4172-860D-3E354978455F}"/>
              </a:ext>
            </a:extLst>
          </p:cNvPr>
          <p:cNvSpPr txBox="1"/>
          <p:nvPr/>
        </p:nvSpPr>
        <p:spPr>
          <a:xfrm>
            <a:off x="618067" y="4199467"/>
            <a:ext cx="6197601" cy="2585323"/>
          </a:xfrm>
          <a:prstGeom prst="rect">
            <a:avLst/>
          </a:prstGeom>
          <a:noFill/>
        </p:spPr>
        <p:txBody>
          <a:bodyPr wrap="square" rtlCol="0">
            <a:spAutoFit/>
          </a:bodyPr>
          <a:lstStyle/>
          <a:p>
            <a:pPr marL="285750" indent="-285750">
              <a:buFont typeface="Wingdings" panose="05000000000000000000" pitchFamily="2" charset="2"/>
              <a:buChar char="q"/>
            </a:pPr>
            <a:r>
              <a:rPr lang="en-US" dirty="0"/>
              <a:t>How does limiting acceptance due to finite detector acceptance effect transformed distribution</a:t>
            </a:r>
          </a:p>
          <a:p>
            <a:pPr marL="285750" indent="-285750">
              <a:buFont typeface="Wingdings" panose="05000000000000000000" pitchFamily="2" charset="2"/>
              <a:buChar char="q"/>
            </a:pPr>
            <a:endParaRPr lang="en-US" dirty="0"/>
          </a:p>
          <a:p>
            <a:pPr marL="285750" indent="-285750">
              <a:buFont typeface="Wingdings" panose="05000000000000000000" pitchFamily="2" charset="2"/>
              <a:buChar char="q"/>
            </a:pPr>
            <a:r>
              <a:rPr lang="en-US" dirty="0"/>
              <a:t>See the ‘bulge’ from crossing angle, but particle distribution is still flat in phi within this region </a:t>
            </a:r>
          </a:p>
          <a:p>
            <a:pPr marL="285750" indent="-285750">
              <a:buFont typeface="Wingdings" panose="05000000000000000000" pitchFamily="2" charset="2"/>
              <a:buChar char="q"/>
            </a:pPr>
            <a:endParaRPr lang="en-US" dirty="0">
              <a:solidFill>
                <a:srgbClr val="FF0000"/>
              </a:solidFill>
            </a:endParaRPr>
          </a:p>
          <a:p>
            <a:pPr marL="285750" indent="-285750">
              <a:buFont typeface="Wingdings" panose="05000000000000000000" pitchFamily="2" charset="2"/>
              <a:buChar char="q"/>
            </a:pPr>
            <a:r>
              <a:rPr lang="en-US" dirty="0">
                <a:solidFill>
                  <a:srgbClr val="FF0000"/>
                </a:solidFill>
              </a:rPr>
              <a:t>Question from last time is how to best define eta. Alexander claims if we define with respect to hadron beam, these effects will disappear </a:t>
            </a:r>
          </a:p>
        </p:txBody>
      </p:sp>
      <p:sp>
        <p:nvSpPr>
          <p:cNvPr id="3" name="Slide Number Placeholder 2">
            <a:extLst>
              <a:ext uri="{FF2B5EF4-FFF2-40B4-BE49-F238E27FC236}">
                <a16:creationId xmlns:a16="http://schemas.microsoft.com/office/drawing/2014/main" id="{6A9C4CDA-71AB-49EE-B63D-221008463D51}"/>
              </a:ext>
            </a:extLst>
          </p:cNvPr>
          <p:cNvSpPr>
            <a:spLocks noGrp="1"/>
          </p:cNvSpPr>
          <p:nvPr>
            <p:ph type="sldNum" sz="quarter" idx="12"/>
          </p:nvPr>
        </p:nvSpPr>
        <p:spPr/>
        <p:txBody>
          <a:bodyPr/>
          <a:lstStyle/>
          <a:p>
            <a:fld id="{B4135EED-2562-40A5-8517-F9C95157E673}" type="slidenum">
              <a:rPr lang="en-US" smtClean="0"/>
              <a:t>7</a:t>
            </a:fld>
            <a:endParaRPr lang="en-US"/>
          </a:p>
        </p:txBody>
      </p:sp>
    </p:spTree>
    <p:extLst>
      <p:ext uri="{BB962C8B-B14F-4D97-AF65-F5344CB8AC3E}">
        <p14:creationId xmlns:p14="http://schemas.microsoft.com/office/powerpoint/2010/main" val="36882903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AD86CB8-E1F2-4B65-9B6C-17237EB12254}"/>
              </a:ext>
            </a:extLst>
          </p:cNvPr>
          <p:cNvSpPr txBox="1"/>
          <p:nvPr/>
        </p:nvSpPr>
        <p:spPr>
          <a:xfrm>
            <a:off x="465666" y="254003"/>
            <a:ext cx="7662334" cy="584775"/>
          </a:xfrm>
          <a:prstGeom prst="rect">
            <a:avLst/>
          </a:prstGeom>
          <a:noFill/>
        </p:spPr>
        <p:txBody>
          <a:bodyPr wrap="square" rtlCol="0">
            <a:spAutoFit/>
          </a:bodyPr>
          <a:lstStyle/>
          <a:p>
            <a:r>
              <a:rPr lang="en-US" sz="3200" dirty="0">
                <a:solidFill>
                  <a:srgbClr val="FF0000"/>
                </a:solidFill>
              </a:rPr>
              <a:t>What if We Measure WRT Hadron Beam?</a:t>
            </a:r>
          </a:p>
        </p:txBody>
      </p:sp>
      <p:pic>
        <p:nvPicPr>
          <p:cNvPr id="6" name="Picture 5" descr="Chart, histogram&#10;&#10;Description automatically generated">
            <a:extLst>
              <a:ext uri="{FF2B5EF4-FFF2-40B4-BE49-F238E27FC236}">
                <a16:creationId xmlns:a16="http://schemas.microsoft.com/office/drawing/2014/main" id="{6554004B-2BA9-4BC0-A559-61C6103FE22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13943" y="838778"/>
            <a:ext cx="5422456" cy="3674530"/>
          </a:xfrm>
          <a:prstGeom prst="rect">
            <a:avLst/>
          </a:prstGeom>
        </p:spPr>
      </p:pic>
      <p:pic>
        <p:nvPicPr>
          <p:cNvPr id="8" name="Picture 7" descr="Chart&#10;&#10;Description automatically generated">
            <a:extLst>
              <a:ext uri="{FF2B5EF4-FFF2-40B4-BE49-F238E27FC236}">
                <a16:creationId xmlns:a16="http://schemas.microsoft.com/office/drawing/2014/main" id="{C81A6271-1A8B-49D3-BE44-8D1A117F36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5534" y="2765646"/>
            <a:ext cx="5664204" cy="3838351"/>
          </a:xfrm>
          <a:prstGeom prst="rect">
            <a:avLst/>
          </a:prstGeom>
        </p:spPr>
      </p:pic>
      <p:sp>
        <p:nvSpPr>
          <p:cNvPr id="9" name="TextBox 8">
            <a:extLst>
              <a:ext uri="{FF2B5EF4-FFF2-40B4-BE49-F238E27FC236}">
                <a16:creationId xmlns:a16="http://schemas.microsoft.com/office/drawing/2014/main" id="{09BB4A6A-B211-402F-A2E8-2836D6830437}"/>
              </a:ext>
            </a:extLst>
          </p:cNvPr>
          <p:cNvSpPr txBox="1"/>
          <p:nvPr/>
        </p:nvSpPr>
        <p:spPr>
          <a:xfrm>
            <a:off x="465667" y="922862"/>
            <a:ext cx="6087534" cy="1754326"/>
          </a:xfrm>
          <a:prstGeom prst="rect">
            <a:avLst/>
          </a:prstGeom>
          <a:noFill/>
        </p:spPr>
        <p:txBody>
          <a:bodyPr wrap="square" rtlCol="0">
            <a:spAutoFit/>
          </a:bodyPr>
          <a:lstStyle/>
          <a:p>
            <a:pPr marL="285750" indent="-285750">
              <a:buFont typeface="Wingdings" panose="05000000000000000000" pitchFamily="2" charset="2"/>
              <a:buChar char="q"/>
            </a:pPr>
            <a:r>
              <a:rPr lang="en-US" dirty="0"/>
              <a:t>Last meeting, Alexander argued that if we defined eta with respect the hadron beam, many of the effects we see will disappear </a:t>
            </a:r>
          </a:p>
          <a:p>
            <a:pPr marL="285750" indent="-285750">
              <a:buFont typeface="Wingdings" panose="05000000000000000000" pitchFamily="2" charset="2"/>
              <a:buChar char="q"/>
            </a:pPr>
            <a:endParaRPr lang="en-US" dirty="0"/>
          </a:p>
          <a:p>
            <a:pPr marL="285750" indent="-285750">
              <a:buFont typeface="Wingdings" panose="05000000000000000000" pitchFamily="2" charset="2"/>
              <a:buChar char="q"/>
            </a:pPr>
            <a:r>
              <a:rPr lang="en-US" dirty="0"/>
              <a:t>Indeed, measuring phi and eta from hadron beam seems to flatten distribution on hadron going side</a:t>
            </a:r>
          </a:p>
        </p:txBody>
      </p:sp>
      <p:sp>
        <p:nvSpPr>
          <p:cNvPr id="10" name="TextBox 9">
            <a:extLst>
              <a:ext uri="{FF2B5EF4-FFF2-40B4-BE49-F238E27FC236}">
                <a16:creationId xmlns:a16="http://schemas.microsoft.com/office/drawing/2014/main" id="{B5EB7B88-0623-4072-A442-4156825929CE}"/>
              </a:ext>
            </a:extLst>
          </p:cNvPr>
          <p:cNvSpPr txBox="1"/>
          <p:nvPr/>
        </p:nvSpPr>
        <p:spPr>
          <a:xfrm>
            <a:off x="5909738" y="4639733"/>
            <a:ext cx="5926661" cy="2031325"/>
          </a:xfrm>
          <a:prstGeom prst="rect">
            <a:avLst/>
          </a:prstGeom>
          <a:noFill/>
        </p:spPr>
        <p:txBody>
          <a:bodyPr wrap="square" rtlCol="0">
            <a:spAutoFit/>
          </a:bodyPr>
          <a:lstStyle/>
          <a:p>
            <a:pPr marL="285750" indent="-285750">
              <a:buFont typeface="Wingdings" panose="05000000000000000000" pitchFamily="2" charset="2"/>
              <a:buChar char="q"/>
            </a:pPr>
            <a:r>
              <a:rPr lang="en-US" dirty="0"/>
              <a:t>This is really just saying that the physics in the hadron going direction looks the same around the hadron beam no matter where that beam is pointing</a:t>
            </a:r>
          </a:p>
          <a:p>
            <a:pPr marL="285750" indent="-285750">
              <a:buFont typeface="Wingdings" panose="05000000000000000000" pitchFamily="2" charset="2"/>
              <a:buChar char="q"/>
            </a:pPr>
            <a:endParaRPr lang="en-US" dirty="0"/>
          </a:p>
          <a:p>
            <a:pPr marL="285750" indent="-285750">
              <a:buFont typeface="Wingdings" panose="05000000000000000000" pitchFamily="2" charset="2"/>
              <a:buChar char="q"/>
            </a:pPr>
            <a:r>
              <a:rPr lang="en-US" dirty="0"/>
              <a:t>With a crossing angle, however, this axis is not unique across all eta and we get distortions as we move toward negative eta</a:t>
            </a:r>
          </a:p>
        </p:txBody>
      </p:sp>
      <p:sp>
        <p:nvSpPr>
          <p:cNvPr id="11" name="Slide Number Placeholder 10">
            <a:extLst>
              <a:ext uri="{FF2B5EF4-FFF2-40B4-BE49-F238E27FC236}">
                <a16:creationId xmlns:a16="http://schemas.microsoft.com/office/drawing/2014/main" id="{3EFE3257-7277-4DB5-B189-C3F6FEC58556}"/>
              </a:ext>
            </a:extLst>
          </p:cNvPr>
          <p:cNvSpPr>
            <a:spLocks noGrp="1"/>
          </p:cNvSpPr>
          <p:nvPr>
            <p:ph type="sldNum" sz="quarter" idx="12"/>
          </p:nvPr>
        </p:nvSpPr>
        <p:spPr/>
        <p:txBody>
          <a:bodyPr/>
          <a:lstStyle/>
          <a:p>
            <a:fld id="{B4135EED-2562-40A5-8517-F9C95157E673}" type="slidenum">
              <a:rPr lang="en-US" smtClean="0"/>
              <a:t>8</a:t>
            </a:fld>
            <a:endParaRPr lang="en-US"/>
          </a:p>
        </p:txBody>
      </p:sp>
    </p:spTree>
    <p:extLst>
      <p:ext uri="{BB962C8B-B14F-4D97-AF65-F5344CB8AC3E}">
        <p14:creationId xmlns:p14="http://schemas.microsoft.com/office/powerpoint/2010/main" val="5024625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hart, histogram&#10;&#10;Description automatically generated">
            <a:extLst>
              <a:ext uri="{FF2B5EF4-FFF2-40B4-BE49-F238E27FC236}">
                <a16:creationId xmlns:a16="http://schemas.microsoft.com/office/drawing/2014/main" id="{5E5D56BC-A804-4BBE-9976-65FEB6BBA54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18867" y="3518607"/>
            <a:ext cx="4817535" cy="3264605"/>
          </a:xfrm>
          <a:prstGeom prst="rect">
            <a:avLst/>
          </a:prstGeom>
        </p:spPr>
      </p:pic>
      <p:sp>
        <p:nvSpPr>
          <p:cNvPr id="4" name="Slide Number Placeholder 3">
            <a:extLst>
              <a:ext uri="{FF2B5EF4-FFF2-40B4-BE49-F238E27FC236}">
                <a16:creationId xmlns:a16="http://schemas.microsoft.com/office/drawing/2014/main" id="{0711F419-62B2-4FFF-80AA-E5210B5517DE}"/>
              </a:ext>
            </a:extLst>
          </p:cNvPr>
          <p:cNvSpPr>
            <a:spLocks noGrp="1"/>
          </p:cNvSpPr>
          <p:nvPr>
            <p:ph type="sldNum" sz="quarter" idx="12"/>
          </p:nvPr>
        </p:nvSpPr>
        <p:spPr/>
        <p:txBody>
          <a:bodyPr/>
          <a:lstStyle/>
          <a:p>
            <a:fld id="{B4135EED-2562-40A5-8517-F9C95157E673}" type="slidenum">
              <a:rPr lang="en-US" smtClean="0"/>
              <a:t>9</a:t>
            </a:fld>
            <a:endParaRPr lang="en-US"/>
          </a:p>
        </p:txBody>
      </p:sp>
      <p:sp>
        <p:nvSpPr>
          <p:cNvPr id="5" name="TextBox 4">
            <a:extLst>
              <a:ext uri="{FF2B5EF4-FFF2-40B4-BE49-F238E27FC236}">
                <a16:creationId xmlns:a16="http://schemas.microsoft.com/office/drawing/2014/main" id="{FFEAFA59-DE61-496B-91C0-3E35A56756CE}"/>
              </a:ext>
            </a:extLst>
          </p:cNvPr>
          <p:cNvSpPr txBox="1"/>
          <p:nvPr/>
        </p:nvSpPr>
        <p:spPr>
          <a:xfrm>
            <a:off x="465666" y="254003"/>
            <a:ext cx="7662334" cy="584775"/>
          </a:xfrm>
          <a:prstGeom prst="rect">
            <a:avLst/>
          </a:prstGeom>
          <a:noFill/>
        </p:spPr>
        <p:txBody>
          <a:bodyPr wrap="square" rtlCol="0">
            <a:spAutoFit/>
          </a:bodyPr>
          <a:lstStyle/>
          <a:p>
            <a:r>
              <a:rPr lang="en-US" sz="3200" dirty="0">
                <a:solidFill>
                  <a:srgbClr val="FF0000"/>
                </a:solidFill>
              </a:rPr>
              <a:t>How to Define Acceptance Cuts</a:t>
            </a:r>
          </a:p>
        </p:txBody>
      </p:sp>
      <p:pic>
        <p:nvPicPr>
          <p:cNvPr id="6" name="Picture 5" descr="Chart, histogram&#10;&#10;Description automatically generated">
            <a:extLst>
              <a:ext uri="{FF2B5EF4-FFF2-40B4-BE49-F238E27FC236}">
                <a16:creationId xmlns:a16="http://schemas.microsoft.com/office/drawing/2014/main" id="{53958FAB-10F2-4C6D-BAB0-4B442A6C1E6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18868" y="211668"/>
            <a:ext cx="4817534" cy="3264604"/>
          </a:xfrm>
          <a:prstGeom prst="rect">
            <a:avLst/>
          </a:prstGeom>
        </p:spPr>
      </p:pic>
      <p:sp>
        <p:nvSpPr>
          <p:cNvPr id="7" name="TextBox 6">
            <a:extLst>
              <a:ext uri="{FF2B5EF4-FFF2-40B4-BE49-F238E27FC236}">
                <a16:creationId xmlns:a16="http://schemas.microsoft.com/office/drawing/2014/main" id="{60013205-5796-4DB8-9ADD-EFEE6C6C90E9}"/>
              </a:ext>
            </a:extLst>
          </p:cNvPr>
          <p:cNvSpPr txBox="1"/>
          <p:nvPr/>
        </p:nvSpPr>
        <p:spPr>
          <a:xfrm>
            <a:off x="609601" y="1253067"/>
            <a:ext cx="5486400" cy="4524315"/>
          </a:xfrm>
          <a:prstGeom prst="rect">
            <a:avLst/>
          </a:prstGeom>
          <a:noFill/>
        </p:spPr>
        <p:txBody>
          <a:bodyPr wrap="square" rtlCol="0">
            <a:spAutoFit/>
          </a:bodyPr>
          <a:lstStyle/>
          <a:p>
            <a:pPr marL="285750" indent="-285750">
              <a:buFont typeface="Wingdings" panose="05000000000000000000" pitchFamily="2" charset="2"/>
              <a:buChar char="q"/>
            </a:pPr>
            <a:r>
              <a:rPr lang="en-US" dirty="0"/>
              <a:t>Because it has a single meaningful axis, the head-on frame is still likely the best frame for defining our physics quantities</a:t>
            </a:r>
          </a:p>
          <a:p>
            <a:pPr marL="285750" indent="-285750">
              <a:buFont typeface="Wingdings" panose="05000000000000000000" pitchFamily="2" charset="2"/>
              <a:buChar char="q"/>
            </a:pPr>
            <a:endParaRPr lang="en-US" dirty="0"/>
          </a:p>
          <a:p>
            <a:pPr marL="285750" indent="-285750">
              <a:buFont typeface="Wingdings" panose="05000000000000000000" pitchFamily="2" charset="2"/>
              <a:buChar char="q"/>
            </a:pPr>
            <a:r>
              <a:rPr lang="en-US" dirty="0"/>
              <a:t>However, will our detector acceptance (the limit of </a:t>
            </a:r>
            <a:r>
              <a:rPr lang="en-US" dirty="0" err="1"/>
              <a:t>HCal</a:t>
            </a:r>
            <a:r>
              <a:rPr lang="en-US" dirty="0"/>
              <a:t> or tracking coverage) be symmetric around the electron beam or the hadron beam? If it is symmetric about the hadron beam, we should use eta as defined with respect to the hadron beam to place our cuts</a:t>
            </a:r>
          </a:p>
          <a:p>
            <a:pPr marL="285750" indent="-285750">
              <a:buFont typeface="Wingdings" panose="05000000000000000000" pitchFamily="2" charset="2"/>
              <a:buChar char="q"/>
            </a:pPr>
            <a:endParaRPr lang="en-US" dirty="0"/>
          </a:p>
          <a:p>
            <a:pPr marL="285750" indent="-285750">
              <a:buFont typeface="Wingdings" panose="05000000000000000000" pitchFamily="2" charset="2"/>
              <a:buChar char="q"/>
            </a:pPr>
            <a:r>
              <a:rPr lang="en-US" dirty="0"/>
              <a:t>Both plots show the phi vs eta distribution where these quantities are defined in the head-on frame</a:t>
            </a:r>
          </a:p>
          <a:p>
            <a:pPr marL="742950" lvl="1" indent="-285750">
              <a:buFont typeface="Wingdings" panose="05000000000000000000" pitchFamily="2" charset="2"/>
              <a:buChar char="Ø"/>
            </a:pPr>
            <a:r>
              <a:rPr lang="en-US" dirty="0"/>
              <a:t>Top plot applies a cut for |eta| &lt; 4 where eta is defined relative to the electron beam</a:t>
            </a:r>
          </a:p>
          <a:p>
            <a:pPr marL="742950" lvl="1" indent="-285750">
              <a:buFont typeface="Wingdings" panose="05000000000000000000" pitchFamily="2" charset="2"/>
              <a:buChar char="Ø"/>
            </a:pPr>
            <a:r>
              <a:rPr lang="en-US" dirty="0"/>
              <a:t>Bottom plot applies a cut for |eta| &lt; 4 where eta is defined relative to the hadron beam</a:t>
            </a:r>
          </a:p>
        </p:txBody>
      </p:sp>
    </p:spTree>
    <p:extLst>
      <p:ext uri="{BB962C8B-B14F-4D97-AF65-F5344CB8AC3E}">
        <p14:creationId xmlns:p14="http://schemas.microsoft.com/office/powerpoint/2010/main" val="31778696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TotalTime>
  <Words>578</Words>
  <Application>Microsoft Office PowerPoint</Application>
  <PresentationFormat>Widescreen</PresentationFormat>
  <Paragraphs>67</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Wingdings</vt:lpstr>
      <vt:lpstr>Office Theme</vt:lpstr>
      <vt:lpstr>Boost and Coordinate System Follow-up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Boost and Coordinate System Follow-up</dc:title>
  <dc:creator>Page, Brian</dc:creator>
  <cp:lastModifiedBy>Page, Brian</cp:lastModifiedBy>
  <cp:revision>1</cp:revision>
  <dcterms:created xsi:type="dcterms:W3CDTF">2021-09-10T07:29:21Z</dcterms:created>
  <dcterms:modified xsi:type="dcterms:W3CDTF">2021-09-10T08:04:19Z</dcterms:modified>
</cp:coreProperties>
</file>