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74" r:id="rId3"/>
    <p:sldId id="330" r:id="rId5"/>
    <p:sldId id="586" r:id="rId6"/>
    <p:sldId id="587" r:id="rId7"/>
    <p:sldId id="588" r:id="rId8"/>
    <p:sldId id="557" r:id="rId9"/>
    <p:sldId id="447" r:id="rId10"/>
    <p:sldId id="448" r:id="rId11"/>
    <p:sldId id="449" r:id="rId12"/>
    <p:sldId id="451" r:id="rId13"/>
    <p:sldId id="544" r:id="rId14"/>
    <p:sldId id="546" r:id="rId15"/>
    <p:sldId id="454" r:id="rId16"/>
  </p:sldIdLst>
  <p:sldSz cx="12192000" cy="6858000"/>
  <p:notesSz cx="10058400" cy="7772400"/>
  <p:embeddedFontLst>
    <p:embeddedFont>
      <p:font typeface="微软雅黑" panose="020B0503020204020204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344"/>
    <a:srgbClr val="F6E208"/>
    <a:srgbClr val="E219EF"/>
    <a:srgbClr val="A2A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60" y="111"/>
      </p:cViewPr>
      <p:guideLst>
        <p:guide orient="horz" pos="284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6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8356234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6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6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8356234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6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356234" y="0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394198" y="825818"/>
            <a:ext cx="3963924" cy="222970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75232" y="3179397"/>
            <a:ext cx="11801856" cy="26013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356234" y="6275066"/>
            <a:ext cx="6392672" cy="331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394325" y="825500"/>
            <a:ext cx="3963988" cy="223043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1" Type="http://schemas.microsoft.com/office/2007/relationships/hdphoto" Target="../media/image2.wdp"/><Relationship Id="rId20" Type="http://schemas.openxmlformats.org/officeDocument/2006/relationships/image" Target="../media/image1.png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6" Type="http://schemas.microsoft.com/office/2007/relationships/hdphoto" Target="../media/image2.wdp"/><Relationship Id="rId15" Type="http://schemas.openxmlformats.org/officeDocument/2006/relationships/image" Target="../media/image1.png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7" Type="http://schemas.microsoft.com/office/2007/relationships/hdphoto" Target="../media/image2.wdp"/><Relationship Id="rId16" Type="http://schemas.openxmlformats.org/officeDocument/2006/relationships/image" Target="../media/image1.png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45"/>
          <p:cNvSpPr/>
          <p:nvPr>
            <p:custDataLst>
              <p:tags r:id="rId2"/>
            </p:custDataLst>
          </p:nvPr>
        </p:nvSpPr>
        <p:spPr>
          <a:xfrm rot="746688">
            <a:off x="5494338" y="250825"/>
            <a:ext cx="2959101" cy="3073400"/>
          </a:xfrm>
          <a:custGeom>
            <a:avLst/>
            <a:gdLst>
              <a:gd name="connsiteX0" fmla="*/ 0 w 2958463"/>
              <a:gd name="connsiteY0" fmla="*/ 28269 h 3072739"/>
              <a:gd name="connsiteX1" fmla="*/ 128100 w 2958463"/>
              <a:gd name="connsiteY1" fmla="*/ 0 h 3072739"/>
              <a:gd name="connsiteX2" fmla="*/ 2958463 w 2958463"/>
              <a:gd name="connsiteY2" fmla="*/ 2912645 h 3072739"/>
              <a:gd name="connsiteX3" fmla="*/ 2958463 w 2958463"/>
              <a:gd name="connsiteY3" fmla="*/ 3072739 h 3072739"/>
              <a:gd name="connsiteX4" fmla="*/ 0 w 2958463"/>
              <a:gd name="connsiteY4" fmla="*/ 28269 h 30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463" h="3072739">
                <a:moveTo>
                  <a:pt x="0" y="28269"/>
                </a:moveTo>
                <a:lnTo>
                  <a:pt x="128100" y="0"/>
                </a:lnTo>
                <a:lnTo>
                  <a:pt x="2958463" y="2912645"/>
                </a:lnTo>
                <a:lnTo>
                  <a:pt x="2958463" y="3072739"/>
                </a:lnTo>
                <a:lnTo>
                  <a:pt x="0" y="282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6" name="等腰三角形 5"/>
          <p:cNvSpPr/>
          <p:nvPr>
            <p:custDataLst>
              <p:tags r:id="rId3"/>
            </p:custDataLst>
          </p:nvPr>
        </p:nvSpPr>
        <p:spPr>
          <a:xfrm>
            <a:off x="0" y="4397375"/>
            <a:ext cx="1003301" cy="2460625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grpSp>
        <p:nvGrpSpPr>
          <p:cNvPr id="7" name="组合 14"/>
          <p:cNvGrpSpPr/>
          <p:nvPr>
            <p:custDataLst>
              <p:tags r:id="rId4"/>
            </p:custDataLst>
          </p:nvPr>
        </p:nvGrpSpPr>
        <p:grpSpPr bwMode="auto">
          <a:xfrm>
            <a:off x="1295400" y="1522413"/>
            <a:ext cx="315913" cy="315912"/>
            <a:chOff x="1772042" y="1225638"/>
            <a:chExt cx="316282" cy="316282"/>
          </a:xfrm>
        </p:grpSpPr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 flipH="1">
              <a:off x="1772042" y="1384574"/>
              <a:ext cx="31628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6"/>
              </p:custDataLst>
            </p:nvPr>
          </p:nvCxnSpPr>
          <p:spPr>
            <a:xfrm rot="5400000" flipH="1">
              <a:off x="1772836" y="1383779"/>
              <a:ext cx="31628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任意多边形 12"/>
          <p:cNvSpPr/>
          <p:nvPr>
            <p:custDataLst>
              <p:tags r:id="rId7"/>
            </p:custDataLst>
          </p:nvPr>
        </p:nvSpPr>
        <p:spPr>
          <a:xfrm>
            <a:off x="8496301" y="0"/>
            <a:ext cx="3695701" cy="685800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12" name="等腰三角形 11"/>
          <p:cNvSpPr/>
          <p:nvPr>
            <p:custDataLst>
              <p:tags r:id="rId8"/>
            </p:custDataLst>
          </p:nvPr>
        </p:nvSpPr>
        <p:spPr>
          <a:xfrm rot="10800000">
            <a:off x="10267950" y="0"/>
            <a:ext cx="1924050" cy="428625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13" name="等腰三角形 12"/>
          <p:cNvSpPr/>
          <p:nvPr>
            <p:custDataLst>
              <p:tags r:id="rId9"/>
            </p:custDataLst>
          </p:nvPr>
        </p:nvSpPr>
        <p:spPr>
          <a:xfrm rot="10800000">
            <a:off x="7061983" y="647700"/>
            <a:ext cx="1501775" cy="12954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14" name="等腰三角形 13"/>
          <p:cNvSpPr/>
          <p:nvPr>
            <p:custDataLst>
              <p:tags r:id="rId10"/>
            </p:custDataLst>
          </p:nvPr>
        </p:nvSpPr>
        <p:spPr>
          <a:xfrm rot="10800000">
            <a:off x="7440035" y="0"/>
            <a:ext cx="1501775" cy="12954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15" name="任意多边形 46"/>
          <p:cNvSpPr/>
          <p:nvPr>
            <p:custDataLst>
              <p:tags r:id="rId11"/>
            </p:custDataLst>
          </p:nvPr>
        </p:nvSpPr>
        <p:spPr>
          <a:xfrm rot="746688">
            <a:off x="6005513" y="92075"/>
            <a:ext cx="1304925" cy="1371600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16" name="等腰三角形 24"/>
          <p:cNvSpPr/>
          <p:nvPr>
            <p:custDataLst>
              <p:tags r:id="rId12"/>
            </p:custDataLst>
          </p:nvPr>
        </p:nvSpPr>
        <p:spPr>
          <a:xfrm rot="10800000">
            <a:off x="9534525" y="2165350"/>
            <a:ext cx="1695450" cy="1693863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cxnSp>
        <p:nvCxnSpPr>
          <p:cNvPr id="18" name="直接连接符 17"/>
          <p:cNvCxnSpPr/>
          <p:nvPr>
            <p:custDataLst>
              <p:tags r:id="rId13"/>
            </p:custDataLst>
          </p:nvPr>
        </p:nvCxnSpPr>
        <p:spPr>
          <a:xfrm>
            <a:off x="1358945" y="4795838"/>
            <a:ext cx="590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1198799" y="2009457"/>
            <a:ext cx="6243722" cy="1198800"/>
          </a:xfrm>
        </p:spPr>
        <p:txBody>
          <a:bodyPr anchor="ctr">
            <a:normAutofit/>
          </a:bodyPr>
          <a:lstStyle>
            <a:lvl1pPr algn="l">
              <a:defRPr sz="4500" spc="6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5"/>
            </p:custDataLst>
          </p:nvPr>
        </p:nvSpPr>
        <p:spPr>
          <a:xfrm>
            <a:off x="1198880" y="3313163"/>
            <a:ext cx="3408680" cy="137985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000" b="1" i="1" spc="3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编辑副标题</a:t>
            </a:r>
            <a:endParaRPr lang="zh-CN" altLang="en-US" noProof="1"/>
          </a:p>
        </p:txBody>
      </p:sp>
      <p:sp>
        <p:nvSpPr>
          <p:cNvPr id="19" name="日期占位符 1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Physics Opportunities with Heavy Quarkonia at the EIC</a:t>
            </a:r>
            <a:endParaRPr lang="zh-CN" altLang="en-US"/>
          </a:p>
        </p:txBody>
      </p:sp>
      <p:sp>
        <p:nvSpPr>
          <p:cNvPr id="20" name="页脚占位符 16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Xinbai Li </a:t>
            </a:r>
            <a:endParaRPr lang="zh-CN" altLang="en-US"/>
          </a:p>
        </p:txBody>
      </p:sp>
      <p:sp>
        <p:nvSpPr>
          <p:cNvPr id="21" name="灯片编号占位符 17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58A1F4D-BD6C-4AD0-833B-AFEF3211D9AF}" type="slidenum">
              <a:rPr lang="zh-CN" altLang="en-US"/>
            </a:fld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052747" y="409574"/>
            <a:ext cx="4753805" cy="6456590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8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Physics Opportunities with Heavy Quarkonia at the EIC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Xinbai Li 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33AF71B-F04C-4371-B519-F65995945D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>
            <p:custDataLst>
              <p:tags r:id="rId2"/>
            </p:custDataLst>
          </p:nvPr>
        </p:nvSpPr>
        <p:spPr>
          <a:xfrm flipH="1">
            <a:off x="11188701" y="4403725"/>
            <a:ext cx="1003301" cy="2460625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4" name="任意多边形 45"/>
          <p:cNvSpPr/>
          <p:nvPr>
            <p:custDataLst>
              <p:tags r:id="rId3"/>
            </p:custDataLst>
          </p:nvPr>
        </p:nvSpPr>
        <p:spPr>
          <a:xfrm rot="20853312" flipH="1">
            <a:off x="3738562" y="250825"/>
            <a:ext cx="2959101" cy="3073400"/>
          </a:xfrm>
          <a:custGeom>
            <a:avLst/>
            <a:gdLst>
              <a:gd name="connsiteX0" fmla="*/ 0 w 2958463"/>
              <a:gd name="connsiteY0" fmla="*/ 28269 h 3072739"/>
              <a:gd name="connsiteX1" fmla="*/ 128100 w 2958463"/>
              <a:gd name="connsiteY1" fmla="*/ 0 h 3072739"/>
              <a:gd name="connsiteX2" fmla="*/ 2958463 w 2958463"/>
              <a:gd name="connsiteY2" fmla="*/ 2912645 h 3072739"/>
              <a:gd name="connsiteX3" fmla="*/ 2958463 w 2958463"/>
              <a:gd name="connsiteY3" fmla="*/ 3072739 h 3072739"/>
              <a:gd name="connsiteX4" fmla="*/ 0 w 2958463"/>
              <a:gd name="connsiteY4" fmla="*/ 28269 h 307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463" h="3072739">
                <a:moveTo>
                  <a:pt x="0" y="28269"/>
                </a:moveTo>
                <a:lnTo>
                  <a:pt x="128100" y="0"/>
                </a:lnTo>
                <a:lnTo>
                  <a:pt x="2958463" y="2912645"/>
                </a:lnTo>
                <a:lnTo>
                  <a:pt x="2958463" y="3072739"/>
                </a:lnTo>
                <a:lnTo>
                  <a:pt x="0" y="282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5" name="任意多边形 12"/>
          <p:cNvSpPr/>
          <p:nvPr>
            <p:custDataLst>
              <p:tags r:id="rId4"/>
            </p:custDataLst>
          </p:nvPr>
        </p:nvSpPr>
        <p:spPr>
          <a:xfrm flipH="1">
            <a:off x="0" y="0"/>
            <a:ext cx="3695701" cy="685800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6" name="等腰三角形 5"/>
          <p:cNvSpPr/>
          <p:nvPr>
            <p:custDataLst>
              <p:tags r:id="rId5"/>
            </p:custDataLst>
          </p:nvPr>
        </p:nvSpPr>
        <p:spPr>
          <a:xfrm rot="10800000" flipH="1">
            <a:off x="0" y="0"/>
            <a:ext cx="1924050" cy="428625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7" name="等腰三角形 6"/>
          <p:cNvSpPr/>
          <p:nvPr>
            <p:custDataLst>
              <p:tags r:id="rId6"/>
            </p:custDataLst>
          </p:nvPr>
        </p:nvSpPr>
        <p:spPr>
          <a:xfrm rot="10800000" flipH="1">
            <a:off x="3628078" y="647700"/>
            <a:ext cx="1503362" cy="12954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8" name="等腰三角形 7"/>
          <p:cNvSpPr/>
          <p:nvPr>
            <p:custDataLst>
              <p:tags r:id="rId7"/>
            </p:custDataLst>
          </p:nvPr>
        </p:nvSpPr>
        <p:spPr>
          <a:xfrm rot="10800000" flipH="1">
            <a:off x="3261303" y="0"/>
            <a:ext cx="1503362" cy="12954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9" name="任意多边形 46"/>
          <p:cNvSpPr/>
          <p:nvPr>
            <p:custDataLst>
              <p:tags r:id="rId8"/>
            </p:custDataLst>
          </p:nvPr>
        </p:nvSpPr>
        <p:spPr>
          <a:xfrm rot="20853312" flipH="1">
            <a:off x="4881562" y="92075"/>
            <a:ext cx="1304925" cy="1371600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10" name="等腰三角形 24"/>
          <p:cNvSpPr/>
          <p:nvPr>
            <p:custDataLst>
              <p:tags r:id="rId9"/>
            </p:custDataLst>
          </p:nvPr>
        </p:nvSpPr>
        <p:spPr>
          <a:xfrm rot="10800000" flipH="1">
            <a:off x="962025" y="2165350"/>
            <a:ext cx="1695450" cy="1693863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5657520" y="2420938"/>
            <a:ext cx="5616118" cy="2016125"/>
          </a:xfrm>
        </p:spPr>
        <p:txBody>
          <a:bodyPr anchor="ctr">
            <a:normAutofit/>
          </a:bodyPr>
          <a:lstStyle>
            <a:lvl1pPr algn="ctr">
              <a:defRPr sz="6000" spc="600"/>
            </a:lvl1pPr>
          </a:lstStyle>
          <a:p>
            <a:r>
              <a:rPr lang="zh-CN" altLang="en-US" noProof="1"/>
              <a:t>编辑标题</a:t>
            </a:r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Physics Opportunities with Heavy Quarkonia at the EIC</a:t>
            </a:r>
            <a:endParaRPr lang="zh-CN" altLang="en-US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Xinbai Li </a:t>
            </a:r>
            <a:endParaRPr lang="zh-CN" altLang="en-US"/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6F48EE0-4ABF-491F-B0BA-FE21D3D573F9}" type="slidenum">
              <a:rPr lang="zh-CN" altLang="en-US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0800000" flipV="1">
            <a:off x="388585" y="409574"/>
            <a:ext cx="4753805" cy="6456590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Physics Opportunities with Heavy Quarkonia at the EIC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Xinbai Li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46"/>
          <p:cNvSpPr/>
          <p:nvPr>
            <p:custDataLst>
              <p:tags r:id="rId2"/>
            </p:custDataLst>
          </p:nvPr>
        </p:nvSpPr>
        <p:spPr>
          <a:xfrm rot="746688">
            <a:off x="11557000" y="5489575"/>
            <a:ext cx="711200" cy="747713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5" name="任意多边形 46"/>
          <p:cNvSpPr/>
          <p:nvPr>
            <p:custDataLst>
              <p:tags r:id="rId3"/>
            </p:custDataLst>
          </p:nvPr>
        </p:nvSpPr>
        <p:spPr>
          <a:xfrm rot="746688">
            <a:off x="-77788" y="722313"/>
            <a:ext cx="711201" cy="747712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6" name="任意多边形 46"/>
          <p:cNvSpPr/>
          <p:nvPr>
            <p:custDataLst>
              <p:tags r:id="rId4"/>
            </p:custDataLst>
          </p:nvPr>
        </p:nvSpPr>
        <p:spPr>
          <a:xfrm rot="746688">
            <a:off x="-55562" y="68263"/>
            <a:ext cx="712788" cy="747712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7" name="任意多边形 46"/>
          <p:cNvSpPr/>
          <p:nvPr>
            <p:custDataLst>
              <p:tags r:id="rId5"/>
            </p:custDataLst>
          </p:nvPr>
        </p:nvSpPr>
        <p:spPr>
          <a:xfrm rot="746688">
            <a:off x="11552238" y="6053138"/>
            <a:ext cx="711200" cy="747712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8" name="任意多边形: 形状 7"/>
          <p:cNvSpPr/>
          <p:nvPr>
            <p:custDataLst>
              <p:tags r:id="rId6"/>
            </p:custDataLst>
          </p:nvPr>
        </p:nvSpPr>
        <p:spPr>
          <a:xfrm>
            <a:off x="10974388" y="0"/>
            <a:ext cx="1217612" cy="2540000"/>
          </a:xfrm>
          <a:custGeom>
            <a:avLst/>
            <a:gdLst>
              <a:gd name="connsiteX0" fmla="*/ 0 w 1218152"/>
              <a:gd name="connsiteY0" fmla="*/ 0 h 2539914"/>
              <a:gd name="connsiteX1" fmla="*/ 1218152 w 1218152"/>
              <a:gd name="connsiteY1" fmla="*/ 0 h 2539914"/>
              <a:gd name="connsiteX2" fmla="*/ 1218152 w 1218152"/>
              <a:gd name="connsiteY2" fmla="*/ 2539914 h 253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152" h="2539914">
                <a:moveTo>
                  <a:pt x="0" y="0"/>
                </a:moveTo>
                <a:lnTo>
                  <a:pt x="1218152" y="0"/>
                </a:lnTo>
                <a:lnTo>
                  <a:pt x="1218152" y="25399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9" name="任意多边形: 形状 8"/>
          <p:cNvSpPr/>
          <p:nvPr>
            <p:custDataLst>
              <p:tags r:id="rId7"/>
            </p:custDataLst>
          </p:nvPr>
        </p:nvSpPr>
        <p:spPr>
          <a:xfrm rot="10800000">
            <a:off x="11679238" y="0"/>
            <a:ext cx="512762" cy="1141413"/>
          </a:xfrm>
          <a:custGeom>
            <a:avLst/>
            <a:gdLst>
              <a:gd name="connsiteX0" fmla="*/ 512148 w 512148"/>
              <a:gd name="connsiteY0" fmla="*/ 1140923 h 1140923"/>
              <a:gd name="connsiteX1" fmla="*/ 0 w 512148"/>
              <a:gd name="connsiteY1" fmla="*/ 1140923 h 1140923"/>
              <a:gd name="connsiteX2" fmla="*/ 0 w 512148"/>
              <a:gd name="connsiteY2" fmla="*/ 0 h 11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148" h="1140923">
                <a:moveTo>
                  <a:pt x="512148" y="1140923"/>
                </a:moveTo>
                <a:lnTo>
                  <a:pt x="0" y="11409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10" name="等腰三角形 24"/>
          <p:cNvSpPr/>
          <p:nvPr>
            <p:custDataLst>
              <p:tags r:id="rId8"/>
            </p:custDataLst>
          </p:nvPr>
        </p:nvSpPr>
        <p:spPr>
          <a:xfrm rot="10800000">
            <a:off x="11387138" y="863600"/>
            <a:ext cx="676275" cy="674688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11" name="等腰三角形 6"/>
          <p:cNvSpPr/>
          <p:nvPr>
            <p:custDataLst>
              <p:tags r:id="rId9"/>
            </p:custDataLst>
          </p:nvPr>
        </p:nvSpPr>
        <p:spPr>
          <a:xfrm>
            <a:off x="0" y="5688013"/>
            <a:ext cx="481013" cy="1179512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12" name="等腰三角形 11"/>
          <p:cNvSpPr/>
          <p:nvPr>
            <p:custDataLst>
              <p:tags r:id="rId10"/>
            </p:custDataLst>
          </p:nvPr>
        </p:nvSpPr>
        <p:spPr>
          <a:xfrm>
            <a:off x="392113" y="5200650"/>
            <a:ext cx="676275" cy="165735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3888" y="406800"/>
            <a:ext cx="10944225" cy="863601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2"/>
            </p:custDataLst>
          </p:nvPr>
        </p:nvSpPr>
        <p:spPr>
          <a:xfrm>
            <a:off x="623888" y="1412875"/>
            <a:ext cx="10944224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Physics Opportunities with Heavy Quarkonia at the EIC</a:t>
            </a:r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Xinbai Li </a:t>
            </a:r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3E14804-D638-4831-8855-28389979A1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2"/>
          <p:cNvSpPr/>
          <p:nvPr>
            <p:custDataLst>
              <p:tags r:id="rId2"/>
            </p:custDataLst>
          </p:nvPr>
        </p:nvSpPr>
        <p:spPr>
          <a:xfrm>
            <a:off x="8496301" y="0"/>
            <a:ext cx="3695701" cy="6858000"/>
          </a:xfrm>
          <a:custGeom>
            <a:avLst/>
            <a:gdLst>
              <a:gd name="connsiteX0" fmla="*/ 0 w 3695696"/>
              <a:gd name="connsiteY0" fmla="*/ 0 h 6858001"/>
              <a:gd name="connsiteX1" fmla="*/ 3695696 w 3695696"/>
              <a:gd name="connsiteY1" fmla="*/ 0 h 6858001"/>
              <a:gd name="connsiteX2" fmla="*/ 3695696 w 3695696"/>
              <a:gd name="connsiteY2" fmla="*/ 6858001 h 6858001"/>
              <a:gd name="connsiteX3" fmla="*/ 3289124 w 3695696"/>
              <a:gd name="connsiteY3" fmla="*/ 6858001 h 6858001"/>
              <a:gd name="connsiteX4" fmla="*/ 0 w 3695696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696" h="6858001">
                <a:moveTo>
                  <a:pt x="0" y="0"/>
                </a:moveTo>
                <a:lnTo>
                  <a:pt x="3695696" y="0"/>
                </a:lnTo>
                <a:lnTo>
                  <a:pt x="3695696" y="6858001"/>
                </a:lnTo>
                <a:lnTo>
                  <a:pt x="3289124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5" name="等腰三角形 4"/>
          <p:cNvSpPr/>
          <p:nvPr>
            <p:custDataLst>
              <p:tags r:id="rId3"/>
            </p:custDataLst>
          </p:nvPr>
        </p:nvSpPr>
        <p:spPr>
          <a:xfrm rot="10800000">
            <a:off x="10267950" y="0"/>
            <a:ext cx="1924050" cy="428625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6" name="等腰三角形 5"/>
          <p:cNvSpPr/>
          <p:nvPr>
            <p:custDataLst>
              <p:tags r:id="rId4"/>
            </p:custDataLst>
          </p:nvPr>
        </p:nvSpPr>
        <p:spPr>
          <a:xfrm rot="10800000">
            <a:off x="7061983" y="647700"/>
            <a:ext cx="1501775" cy="12954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7" name="等腰三角形 6"/>
          <p:cNvSpPr/>
          <p:nvPr>
            <p:custDataLst>
              <p:tags r:id="rId5"/>
            </p:custDataLst>
          </p:nvPr>
        </p:nvSpPr>
        <p:spPr>
          <a:xfrm rot="10800000">
            <a:off x="7440035" y="0"/>
            <a:ext cx="1501775" cy="12954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8" name="等腰三角形 24"/>
          <p:cNvSpPr/>
          <p:nvPr>
            <p:custDataLst>
              <p:tags r:id="rId6"/>
            </p:custDataLst>
          </p:nvPr>
        </p:nvSpPr>
        <p:spPr>
          <a:xfrm rot="10800000">
            <a:off x="9534525" y="2165350"/>
            <a:ext cx="1695450" cy="1693863"/>
          </a:xfrm>
          <a:custGeom>
            <a:avLst/>
            <a:gdLst>
              <a:gd name="connsiteX0" fmla="*/ 0 w 1695930"/>
              <a:gd name="connsiteY0" fmla="*/ 1462009 h 1462009"/>
              <a:gd name="connsiteX1" fmla="*/ 847965 w 1695930"/>
              <a:gd name="connsiteY1" fmla="*/ 0 h 1462009"/>
              <a:gd name="connsiteX2" fmla="*/ 1695930 w 1695930"/>
              <a:gd name="connsiteY2" fmla="*/ 1462009 h 1462009"/>
              <a:gd name="connsiteX3" fmla="*/ 0 w 1695930"/>
              <a:gd name="connsiteY3" fmla="*/ 1462009 h 1462009"/>
              <a:gd name="connsiteX0-1" fmla="*/ 0 w 1695930"/>
              <a:gd name="connsiteY0-2" fmla="*/ 1694237 h 1694237"/>
              <a:gd name="connsiteX1-3" fmla="*/ 862480 w 1695930"/>
              <a:gd name="connsiteY1-4" fmla="*/ 0 h 1694237"/>
              <a:gd name="connsiteX2-5" fmla="*/ 1695930 w 1695930"/>
              <a:gd name="connsiteY2-6" fmla="*/ 1694237 h 1694237"/>
              <a:gd name="connsiteX3-7" fmla="*/ 0 w 1695930"/>
              <a:gd name="connsiteY3-8" fmla="*/ 1694237 h 1694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5930" h="1694237">
                <a:moveTo>
                  <a:pt x="0" y="1694237"/>
                </a:moveTo>
                <a:lnTo>
                  <a:pt x="862480" y="0"/>
                </a:lnTo>
                <a:lnTo>
                  <a:pt x="1695930" y="1694237"/>
                </a:lnTo>
                <a:lnTo>
                  <a:pt x="0" y="1694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grpSp>
        <p:nvGrpSpPr>
          <p:cNvPr id="10" name="组合 14"/>
          <p:cNvGrpSpPr/>
          <p:nvPr>
            <p:custDataLst>
              <p:tags r:id="rId7"/>
            </p:custDataLst>
          </p:nvPr>
        </p:nvGrpSpPr>
        <p:grpSpPr bwMode="auto">
          <a:xfrm flipH="1">
            <a:off x="-312738" y="88900"/>
            <a:ext cx="2957513" cy="3230563"/>
            <a:chOff x="-313138" y="88946"/>
            <a:chExt cx="2958463" cy="3230885"/>
          </a:xfrm>
        </p:grpSpPr>
        <p:sp>
          <p:nvSpPr>
            <p:cNvPr id="11" name="任意多边形 45"/>
            <p:cNvSpPr/>
            <p:nvPr>
              <p:custDataLst>
                <p:tags r:id="rId8"/>
              </p:custDataLst>
            </p:nvPr>
          </p:nvSpPr>
          <p:spPr>
            <a:xfrm rot="746688">
              <a:off x="-313138" y="247712"/>
              <a:ext cx="2958463" cy="3072119"/>
            </a:xfrm>
            <a:custGeom>
              <a:avLst/>
              <a:gdLst>
                <a:gd name="connsiteX0" fmla="*/ 0 w 2958463"/>
                <a:gd name="connsiteY0" fmla="*/ 28269 h 3072739"/>
                <a:gd name="connsiteX1" fmla="*/ 128100 w 2958463"/>
                <a:gd name="connsiteY1" fmla="*/ 0 h 3072739"/>
                <a:gd name="connsiteX2" fmla="*/ 2958463 w 2958463"/>
                <a:gd name="connsiteY2" fmla="*/ 2912645 h 3072739"/>
                <a:gd name="connsiteX3" fmla="*/ 2958463 w 2958463"/>
                <a:gd name="connsiteY3" fmla="*/ 3072739 h 3072739"/>
                <a:gd name="connsiteX4" fmla="*/ 0 w 2958463"/>
                <a:gd name="connsiteY4" fmla="*/ 28269 h 30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8463" h="3072739">
                  <a:moveTo>
                    <a:pt x="0" y="28269"/>
                  </a:moveTo>
                  <a:lnTo>
                    <a:pt x="128100" y="0"/>
                  </a:lnTo>
                  <a:lnTo>
                    <a:pt x="2958463" y="2912645"/>
                  </a:lnTo>
                  <a:lnTo>
                    <a:pt x="2958463" y="3072739"/>
                  </a:lnTo>
                  <a:lnTo>
                    <a:pt x="0" y="28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310" noProof="1"/>
            </a:p>
          </p:txBody>
        </p:sp>
        <p:sp>
          <p:nvSpPr>
            <p:cNvPr id="12" name="任意多边形 46"/>
            <p:cNvSpPr/>
            <p:nvPr>
              <p:custDataLst>
                <p:tags r:id="rId9"/>
              </p:custDataLst>
            </p:nvPr>
          </p:nvSpPr>
          <p:spPr>
            <a:xfrm rot="746688">
              <a:off x="196613" y="88946"/>
              <a:ext cx="1305344" cy="1371737"/>
            </a:xfrm>
            <a:custGeom>
              <a:avLst/>
              <a:gdLst>
                <a:gd name="connsiteX0" fmla="*/ 0 w 1305254"/>
                <a:gd name="connsiteY0" fmla="*/ 28270 h 1371469"/>
                <a:gd name="connsiteX1" fmla="*/ 128101 w 1305254"/>
                <a:gd name="connsiteY1" fmla="*/ 0 h 1371469"/>
                <a:gd name="connsiteX2" fmla="*/ 1305254 w 1305254"/>
                <a:gd name="connsiteY2" fmla="*/ 1211374 h 1371469"/>
                <a:gd name="connsiteX3" fmla="*/ 1305253 w 1305254"/>
                <a:gd name="connsiteY3" fmla="*/ 1371469 h 1371469"/>
                <a:gd name="connsiteX4" fmla="*/ 0 w 1305254"/>
                <a:gd name="connsiteY4" fmla="*/ 28270 h 137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254" h="1371469">
                  <a:moveTo>
                    <a:pt x="0" y="28270"/>
                  </a:moveTo>
                  <a:lnTo>
                    <a:pt x="128101" y="0"/>
                  </a:lnTo>
                  <a:lnTo>
                    <a:pt x="1305254" y="1211374"/>
                  </a:lnTo>
                  <a:lnTo>
                    <a:pt x="1305253" y="1371469"/>
                  </a:lnTo>
                  <a:lnTo>
                    <a:pt x="0" y="282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310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884282" y="3414578"/>
            <a:ext cx="5017135" cy="863174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1884281" y="4332272"/>
            <a:ext cx="5017135" cy="111222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Physics Opportunities with Heavy Quarkonia at the EIC</a:t>
            </a:r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Xinbai Li </a:t>
            </a:r>
            <a:endParaRPr lang="zh-CN" alt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94CB5B3-EC8D-4F60-BF61-3EF349C85780}" type="slidenum">
              <a:rPr lang="zh-CN" altLang="en-US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052747" y="409574"/>
            <a:ext cx="4753805" cy="6456590"/>
          </a:xfrm>
          <a:custGeom>
            <a:avLst/>
            <a:gdLst>
              <a:gd name="connsiteX0" fmla="*/ 1645443 w 4753805"/>
              <a:gd name="connsiteY0" fmla="*/ 0 h 6456590"/>
              <a:gd name="connsiteX1" fmla="*/ 2993011 w 4753805"/>
              <a:gd name="connsiteY1" fmla="*/ 2807919 h 6456590"/>
              <a:gd name="connsiteX2" fmla="*/ 2995875 w 4753805"/>
              <a:gd name="connsiteY2" fmla="*/ 2807919 h 6456590"/>
              <a:gd name="connsiteX3" fmla="*/ 4753805 w 4753805"/>
              <a:gd name="connsiteY3" fmla="*/ 6456590 h 6456590"/>
              <a:gd name="connsiteX4" fmla="*/ 1757930 w 4753805"/>
              <a:gd name="connsiteY4" fmla="*/ 6456590 h 6456590"/>
              <a:gd name="connsiteX5" fmla="*/ 0 w 4753805"/>
              <a:gd name="connsiteY5" fmla="*/ 2807919 h 6456590"/>
              <a:gd name="connsiteX6" fmla="*/ 4790 w 4753805"/>
              <a:gd name="connsiteY6" fmla="*/ 2807919 h 6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805" h="6456590">
                <a:moveTo>
                  <a:pt x="1645443" y="0"/>
                </a:moveTo>
                <a:lnTo>
                  <a:pt x="2993011" y="2807919"/>
                </a:lnTo>
                <a:lnTo>
                  <a:pt x="2995875" y="2807919"/>
                </a:lnTo>
                <a:lnTo>
                  <a:pt x="4753805" y="6456590"/>
                </a:lnTo>
                <a:lnTo>
                  <a:pt x="1757930" y="6456590"/>
                </a:lnTo>
                <a:lnTo>
                  <a:pt x="0" y="2807919"/>
                </a:lnTo>
                <a:lnTo>
                  <a:pt x="4790" y="2807919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8" y="952508"/>
            <a:ext cx="5283242" cy="5388907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Physics Opportunities with Heavy Quarkonia at the EIC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Xinbai Li 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DDFDFAB-2866-4AAF-BF08-B18AE0FF235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单击此处编辑文本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  <a:endParaRPr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Physics Opportunities with Heavy Quarkonia at the EIC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Xinbai Li 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F6CFF42-6038-4CBA-8CF9-D820691D267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Physics Opportunities with Heavy Quarkonia at the EIC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Xinbai Li 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1EBB2E1-87C6-4749-AD35-010E6F04A45A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6"/>
          <p:cNvSpPr/>
          <p:nvPr>
            <p:custDataLst>
              <p:tags r:id="rId2"/>
            </p:custDataLst>
          </p:nvPr>
        </p:nvSpPr>
        <p:spPr>
          <a:xfrm rot="746688">
            <a:off x="11557000" y="5489575"/>
            <a:ext cx="711200" cy="747713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3" name="任意多边形 46"/>
          <p:cNvSpPr/>
          <p:nvPr>
            <p:custDataLst>
              <p:tags r:id="rId3"/>
            </p:custDataLst>
          </p:nvPr>
        </p:nvSpPr>
        <p:spPr>
          <a:xfrm rot="746688">
            <a:off x="-77788" y="722313"/>
            <a:ext cx="711201" cy="747712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4" name="任意多边形 46"/>
          <p:cNvSpPr/>
          <p:nvPr>
            <p:custDataLst>
              <p:tags r:id="rId4"/>
            </p:custDataLst>
          </p:nvPr>
        </p:nvSpPr>
        <p:spPr>
          <a:xfrm rot="746688">
            <a:off x="-55562" y="68263"/>
            <a:ext cx="712788" cy="747712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5" name="任意多边形 46"/>
          <p:cNvSpPr/>
          <p:nvPr>
            <p:custDataLst>
              <p:tags r:id="rId5"/>
            </p:custDataLst>
          </p:nvPr>
        </p:nvSpPr>
        <p:spPr>
          <a:xfrm rot="746688">
            <a:off x="11552238" y="6053138"/>
            <a:ext cx="711200" cy="747712"/>
          </a:xfrm>
          <a:custGeom>
            <a:avLst/>
            <a:gdLst>
              <a:gd name="connsiteX0" fmla="*/ 0 w 1305254"/>
              <a:gd name="connsiteY0" fmla="*/ 28270 h 1371469"/>
              <a:gd name="connsiteX1" fmla="*/ 128101 w 1305254"/>
              <a:gd name="connsiteY1" fmla="*/ 0 h 1371469"/>
              <a:gd name="connsiteX2" fmla="*/ 1305254 w 1305254"/>
              <a:gd name="connsiteY2" fmla="*/ 1211374 h 1371469"/>
              <a:gd name="connsiteX3" fmla="*/ 1305253 w 1305254"/>
              <a:gd name="connsiteY3" fmla="*/ 1371469 h 1371469"/>
              <a:gd name="connsiteX4" fmla="*/ 0 w 1305254"/>
              <a:gd name="connsiteY4" fmla="*/ 28270 h 137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254" h="1371469">
                <a:moveTo>
                  <a:pt x="0" y="28270"/>
                </a:moveTo>
                <a:lnTo>
                  <a:pt x="128101" y="0"/>
                </a:lnTo>
                <a:lnTo>
                  <a:pt x="1305254" y="1211374"/>
                </a:lnTo>
                <a:lnTo>
                  <a:pt x="1305253" y="1371469"/>
                </a:lnTo>
                <a:lnTo>
                  <a:pt x="0" y="28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10" noProof="1"/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Physics Opportunities with Heavy Quarkonia at the EIC</a:t>
            </a:r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Xinbai Li </a:t>
            </a: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3015366-64AA-4331-9F93-BEB85608C0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Physics Opportunities with Heavy Quarkonia at the EIC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Xinbai Li 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8A57EDF-701D-441D-97E4-3F263CC8DB9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</a:t>
            </a:r>
            <a:r>
              <a:rPr lang="zh-CN" altLang="en-US" dirty="0">
                <a:sym typeface="+mn-ea"/>
              </a:rPr>
              <a:t>编辑母版文本样式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>
                <a:sym typeface="+mn-ea"/>
              </a:rPr>
              <a:t>第二级</a:t>
            </a:r>
            <a:endParaRPr lang="zh-CN" altLang="en-US" dirty="0">
              <a:sym typeface="+mn-ea"/>
            </a:endParaRPr>
          </a:p>
          <a:p>
            <a:pPr lvl="2"/>
            <a:r>
              <a:rPr lang="zh-CN" altLang="en-US" dirty="0">
                <a:sym typeface="+mn-ea"/>
              </a:rPr>
              <a:t>第三级</a:t>
            </a:r>
            <a:endParaRPr lang="zh-CN" altLang="en-US" dirty="0">
              <a:sym typeface="+mn-ea"/>
            </a:endParaRPr>
          </a:p>
          <a:p>
            <a:pPr lvl="3"/>
            <a:r>
              <a:rPr lang="zh-CN" altLang="en-US" dirty="0">
                <a:sym typeface="+mn-ea"/>
              </a:rPr>
              <a:t>第四级</a:t>
            </a:r>
            <a:endParaRPr lang="zh-CN" altLang="en-US" dirty="0">
              <a:sym typeface="+mn-ea"/>
            </a:endParaRPr>
          </a:p>
          <a:p>
            <a:pPr lvl="4"/>
            <a:r>
              <a:rPr lang="zh-CN" altLang="en-US" dirty="0">
                <a:sym typeface="+mn-ea"/>
              </a:rPr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Physics Opportunities with Heavy Quarkonia at the EIC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Xinbai Li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CAABF9F-7112-45C9-AFDF-ABF930B96098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r>
              <a:rPr lang="en-US" altLang="zh-CN"/>
              <a:t>Physics Opportunities with Heavy Quarkonia at the EIC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Xinbai Li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noProof="1" smtClean="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1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143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8572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2001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5430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9965" y="5110144"/>
            <a:ext cx="2723029" cy="100292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72193" y="3746687"/>
            <a:ext cx="4801721" cy="68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0" b="1" dirty="0" err="1"/>
              <a:t>Xinbai</a:t>
            </a:r>
            <a:r>
              <a:rPr lang="en-US" altLang="zh-CN" sz="2120" b="1" dirty="0"/>
              <a:t> Li, Wangmei Zha</a:t>
            </a:r>
            <a:endParaRPr lang="en-US" altLang="zh-CN" sz="1590" b="1" dirty="0"/>
          </a:p>
          <a:p>
            <a:pPr algn="ctr"/>
            <a:r>
              <a:rPr lang="en-US" altLang="zh-CN" sz="1765" b="1" dirty="0"/>
              <a:t>17/11/21</a:t>
            </a:r>
            <a:endParaRPr lang="en-US" altLang="zh-CN" sz="1765" b="1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-24765" y="332740"/>
            <a:ext cx="12216765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548640"/>
            <a:ext cx="121920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548640"/>
            <a:ext cx="12179935" cy="256349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0"/>
          </a:p>
        </p:txBody>
      </p:sp>
      <p:sp>
        <p:nvSpPr>
          <p:cNvPr id="5" name="文本框 4"/>
          <p:cNvSpPr txBox="1"/>
          <p:nvPr/>
        </p:nvSpPr>
        <p:spPr>
          <a:xfrm>
            <a:off x="695325" y="1268730"/>
            <a:ext cx="10659745" cy="87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1590" b="1"/>
          </a:p>
          <a:p>
            <a:pPr algn="ctr"/>
            <a:r>
              <a:rPr lang="en-US" altLang="zh-CN" sz="353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for note</a:t>
            </a:r>
            <a:endParaRPr lang="en-US" altLang="zh-CN" sz="353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3141345"/>
            <a:ext cx="121920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52" y="4955839"/>
            <a:ext cx="1417544" cy="13110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197" y="4797126"/>
            <a:ext cx="1735231" cy="1508312"/>
          </a:xfrm>
          <a:prstGeom prst="rect">
            <a:avLst/>
          </a:prstGeom>
        </p:spPr>
      </p:pic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119380" y="981075"/>
            <a:ext cx="11881485" cy="444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4421" t="6794"/>
          <a:stretch>
            <a:fillRect/>
          </a:stretch>
        </p:blipFill>
        <p:spPr>
          <a:xfrm>
            <a:off x="191135" y="2014220"/>
            <a:ext cx="3844290" cy="254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5640"/>
          <a:stretch>
            <a:fillRect/>
          </a:stretch>
        </p:blipFill>
        <p:spPr>
          <a:xfrm>
            <a:off x="8040370" y="1780540"/>
            <a:ext cx="3952240" cy="29032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9380" y="405130"/>
            <a:ext cx="8511540" cy="5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75" b="1"/>
              <a:t>Efficiency and S/B correction</a:t>
            </a:r>
            <a:endParaRPr lang="en-US" altLang="zh-CN" sz="3175" b="1"/>
          </a:p>
        </p:txBody>
      </p:sp>
      <p:sp>
        <p:nvSpPr>
          <p:cNvPr id="10" name="文本框 9"/>
          <p:cNvSpPr txBox="1"/>
          <p:nvPr/>
        </p:nvSpPr>
        <p:spPr>
          <a:xfrm>
            <a:off x="407670" y="1320165"/>
            <a:ext cx="3590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Single electron efficiency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9048115" y="1320165"/>
            <a:ext cx="2508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S/B correction</a:t>
            </a:r>
            <a:endParaRPr lang="zh-CN" altLang="en-US" sz="2400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  <p:sp>
        <p:nvSpPr>
          <p:cNvPr id="9" name="文本框 8"/>
          <p:cNvSpPr txBox="1"/>
          <p:nvPr/>
        </p:nvSpPr>
        <p:spPr>
          <a:xfrm>
            <a:off x="2783840" y="4338320"/>
            <a:ext cx="13379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p</a:t>
            </a:r>
            <a:r>
              <a:rPr lang="en-US" altLang="zh-CN" sz="1400" baseline="-25000"/>
              <a:t>T </a:t>
            </a:r>
            <a:r>
              <a:rPr lang="en-US" altLang="zh-CN" sz="1400"/>
              <a:t>(GeV/c)</a:t>
            </a:r>
            <a:endParaRPr lang="en-US" altLang="zh-CN" sz="1400"/>
          </a:p>
        </p:txBody>
      </p:sp>
      <p:sp>
        <p:nvSpPr>
          <p:cNvPr id="16" name="文本框 15"/>
          <p:cNvSpPr txBox="1"/>
          <p:nvPr/>
        </p:nvSpPr>
        <p:spPr>
          <a:xfrm rot="16200000">
            <a:off x="-203835" y="1807845"/>
            <a:ext cx="808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</a:rPr>
              <a:t>η</a:t>
            </a:r>
            <a:endParaRPr lang="zh-CN" altLang="en-US" sz="1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15865" y="1320165"/>
            <a:ext cx="2518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/>
              <a:t> </a:t>
            </a:r>
            <a:r>
              <a:rPr lang="en-US" altLang="zh-CN" sz="2400" dirty="0">
                <a:sym typeface="+mn-ea"/>
              </a:rPr>
              <a:t>J/</a:t>
            </a:r>
            <a:r>
              <a:rPr lang="en-US" altLang="zh-CN" sz="2400" dirty="0">
                <a:latin typeface="Symbol" panose="05050102010706020507" pitchFamily="18" charset="2"/>
                <a:sym typeface="+mn-ea"/>
              </a:rPr>
              <a:t>y </a:t>
            </a:r>
            <a:r>
              <a:rPr lang="en-US" altLang="zh-CN" sz="2400" dirty="0"/>
              <a:t>efficiency</a:t>
            </a:r>
            <a:endParaRPr lang="zh-CN" altLang="en-US" sz="2400" dirty="0"/>
          </a:p>
        </p:txBody>
      </p:sp>
      <p:pic>
        <p:nvPicPr>
          <p:cNvPr id="12" name="图片 11" descr="Canvas_1"/>
          <p:cNvPicPr>
            <a:picLocks noChangeAspect="1"/>
          </p:cNvPicPr>
          <p:nvPr/>
        </p:nvPicPr>
        <p:blipFill>
          <a:blip r:embed="rId3"/>
          <a:srcRect l="5196" t="6075" r="7221" b="1903"/>
          <a:stretch>
            <a:fillRect/>
          </a:stretch>
        </p:blipFill>
        <p:spPr>
          <a:xfrm>
            <a:off x="4295775" y="1955165"/>
            <a:ext cx="3738245" cy="26619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998595" y="4683760"/>
            <a:ext cx="5807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High </a:t>
            </a:r>
            <a:r>
              <a:rPr lang="en-US" altLang="zh-CN" sz="2400" dirty="0">
                <a:sym typeface="+mn-ea"/>
              </a:rPr>
              <a:t>J/ψ efficiency in central region</a:t>
            </a:r>
            <a:endParaRPr lang="en-US" altLang="zh-CN" sz="2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Forward region with a low efficiency</a:t>
            </a:r>
            <a:r>
              <a:rPr lang="en-US" altLang="zh-CN" sz="2400"/>
              <a:t> </a:t>
            </a:r>
            <a:endParaRPr lang="en-US" altLang="zh-CN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t="1482"/>
          <a:stretch>
            <a:fillRect/>
          </a:stretch>
        </p:blipFill>
        <p:spPr>
          <a:xfrm>
            <a:off x="5951855" y="1633855"/>
            <a:ext cx="5192395" cy="3797935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V="1">
            <a:off x="119380" y="981075"/>
            <a:ext cx="11881485" cy="444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9380" y="405130"/>
            <a:ext cx="8511540" cy="5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75" b="1" dirty="0">
                <a:sym typeface="+mn-ea"/>
              </a:rPr>
              <a:t>The projected statistics</a:t>
            </a:r>
            <a:endParaRPr lang="en-US" altLang="zh-CN" sz="3175" b="1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3" y="1405720"/>
            <a:ext cx="5623526" cy="40465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7350" y="1268730"/>
            <a:ext cx="5219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dirty="0">
                <a:sym typeface="+mn-ea"/>
              </a:rPr>
              <a:t>ep</a:t>
            </a:r>
            <a:endParaRPr lang="en-US" altLang="zh-CN" sz="2400" dirty="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12125" y="1340485"/>
            <a:ext cx="7886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>
                <a:sym typeface="+mn-ea"/>
              </a:rPr>
              <a:t> </a:t>
            </a:r>
            <a:r>
              <a:rPr lang="en-US" altLang="zh-CN" sz="2400" dirty="0" err="1">
                <a:sym typeface="+mn-ea"/>
              </a:rPr>
              <a:t>eAu</a:t>
            </a:r>
            <a:endParaRPr lang="en-US" altLang="zh-CN" sz="2400" dirty="0" err="1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119380" y="981075"/>
            <a:ext cx="11881485" cy="444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9380" y="405130"/>
            <a:ext cx="8511540" cy="5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75" b="1" dirty="0">
                <a:sym typeface="+mn-ea"/>
              </a:rPr>
              <a:t>The t distribution projection </a:t>
            </a:r>
            <a:endParaRPr lang="en-US" altLang="zh-CN" sz="3175" b="1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  <p:sp>
        <p:nvSpPr>
          <p:cNvPr id="2" name="文本框 1"/>
          <p:cNvSpPr txBox="1"/>
          <p:nvPr/>
        </p:nvSpPr>
        <p:spPr>
          <a:xfrm>
            <a:off x="1864995" y="5889625"/>
            <a:ext cx="8893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momentum resolution would wipe out the diffraction dips.</a:t>
            </a:r>
            <a:endParaRPr lang="en-US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3299"/>
          <a:stretch>
            <a:fillRect/>
          </a:stretch>
        </p:blipFill>
        <p:spPr>
          <a:xfrm>
            <a:off x="2736215" y="1109980"/>
            <a:ext cx="6648450" cy="48018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119380" y="981075"/>
            <a:ext cx="11881485" cy="444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519" y="1208058"/>
            <a:ext cx="5736482" cy="41259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277" y="1412145"/>
            <a:ext cx="4374451" cy="34460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99515" y="5661104"/>
            <a:ext cx="63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Extract the QCD trace anomaly parameter b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6744335" y="4869180"/>
            <a:ext cx="42926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solidFill>
                  <a:srgbClr val="131413"/>
                </a:solidFill>
                <a:latin typeface="Times-Roman"/>
              </a:rPr>
              <a:t>Rong Wang, Xurong Chen and Jarah Evslin, </a:t>
            </a:r>
            <a:r>
              <a:rPr lang="fr-FR" altLang="zh-CN" dirty="0">
                <a:solidFill>
                  <a:srgbClr val="131413"/>
                </a:solidFill>
                <a:latin typeface="Times-Roman"/>
              </a:rPr>
              <a:t>Eur. Phys. J. C (2020) 80:507</a:t>
            </a:r>
            <a:r>
              <a:rPr lang="fr-FR" altLang="zh-CN" dirty="0"/>
              <a:t> </a:t>
            </a:r>
            <a:br>
              <a:rPr lang="fr-FR" altLang="zh-CN" dirty="0"/>
            </a:b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9380" y="405130"/>
            <a:ext cx="8511540" cy="5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75" b="1" dirty="0">
                <a:sym typeface="+mn-ea"/>
              </a:rPr>
              <a:t>The trace anomaly parameter projection</a:t>
            </a:r>
            <a:endParaRPr lang="en-US" altLang="zh-CN" sz="3175" b="1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  <p:sp>
        <p:nvSpPr>
          <p:cNvPr id="5" name="文本框 4"/>
          <p:cNvSpPr txBox="1"/>
          <p:nvPr/>
        </p:nvSpPr>
        <p:spPr>
          <a:xfrm>
            <a:off x="479425" y="5292725"/>
            <a:ext cx="62757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fr-FR" dirty="0">
                <a:solidFill>
                  <a:srgbClr val="131413"/>
                </a:solidFill>
                <a:latin typeface="Times-Roman"/>
              </a:rPr>
              <a:t>Guzey, Zhalov, JHEP 10 (2013) 207; JHEP 02 (2014) 046</a:t>
            </a:r>
            <a:endParaRPr lang="en-US" altLang="fr-FR" dirty="0">
              <a:solidFill>
                <a:srgbClr val="131413"/>
              </a:solidFill>
              <a:latin typeface="Times-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119380" y="981075"/>
            <a:ext cx="11881485" cy="444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9492" y="405242"/>
            <a:ext cx="6684869" cy="5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75" b="1"/>
              <a:t>Update</a:t>
            </a:r>
            <a:endParaRPr lang="en-US" altLang="zh-CN" sz="3175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56840" y="1142365"/>
            <a:ext cx="6807200" cy="5060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119380" y="981075"/>
            <a:ext cx="11881485" cy="444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9492" y="405242"/>
            <a:ext cx="6684869" cy="5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75" b="1"/>
              <a:t>Update</a:t>
            </a:r>
            <a:endParaRPr lang="en-US" altLang="zh-CN" sz="3175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040" y="1484630"/>
            <a:ext cx="4848860" cy="3571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1119"/>
          <a:stretch>
            <a:fillRect/>
          </a:stretch>
        </p:blipFill>
        <p:spPr>
          <a:xfrm>
            <a:off x="6096000" y="1484630"/>
            <a:ext cx="5073650" cy="36480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88160" y="5273040"/>
            <a:ext cx="2940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×</a:t>
            </a:r>
            <a:r>
              <a:rPr lang="en-US" altLang="zh-CN"/>
              <a:t>41 GeV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7752080" y="5273040"/>
            <a:ext cx="2940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</a:t>
            </a:r>
            <a:r>
              <a:rPr lang="zh-CN" altLang="en-US"/>
              <a:t>×</a:t>
            </a:r>
            <a:r>
              <a:rPr lang="en-US" altLang="zh-CN"/>
              <a:t>100 GeV</a:t>
            </a:r>
            <a:endParaRPr lang="en-US" altLang="zh-CN"/>
          </a:p>
        </p:txBody>
      </p:sp>
      <p:sp>
        <p:nvSpPr>
          <p:cNvPr id="10" name="矩形 9"/>
          <p:cNvSpPr/>
          <p:nvPr/>
        </p:nvSpPr>
        <p:spPr>
          <a:xfrm>
            <a:off x="4871720" y="4869180"/>
            <a:ext cx="648335" cy="50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776585" y="4941570"/>
            <a:ext cx="648335" cy="50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11930" y="4797425"/>
            <a:ext cx="1283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</a:t>
            </a:r>
            <a:r>
              <a:rPr lang="en-US" altLang="zh-CN" baseline="30000"/>
              <a:t>2</a:t>
            </a:r>
            <a:r>
              <a:rPr lang="zh-CN" altLang="en-US"/>
              <a:t>（</a:t>
            </a:r>
            <a:r>
              <a:rPr lang="en-US" altLang="zh-CN"/>
              <a:t>GeV</a:t>
            </a:r>
            <a:r>
              <a:rPr lang="en-US" altLang="zh-CN" baseline="30000"/>
              <a:t>2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912350" y="4869180"/>
            <a:ext cx="1283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</a:t>
            </a:r>
            <a:r>
              <a:rPr lang="en-US" altLang="zh-CN" baseline="30000"/>
              <a:t>2</a:t>
            </a:r>
            <a:r>
              <a:rPr lang="zh-CN" altLang="en-US"/>
              <a:t>（</a:t>
            </a:r>
            <a:r>
              <a:rPr lang="en-US" altLang="zh-CN"/>
              <a:t>GeV</a:t>
            </a:r>
            <a:r>
              <a:rPr lang="en-US" altLang="zh-CN" baseline="30000"/>
              <a:t>2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119380" y="981075"/>
            <a:ext cx="11881485" cy="444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9492" y="405242"/>
            <a:ext cx="6684869" cy="5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75" b="1"/>
              <a:t>Update</a:t>
            </a:r>
            <a:endParaRPr lang="en-US" altLang="zh-CN" sz="3175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3840" y="1217295"/>
            <a:ext cx="6153150" cy="4587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119380" y="981075"/>
            <a:ext cx="11881485" cy="444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9492" y="405242"/>
            <a:ext cx="6684869" cy="5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75" b="1"/>
              <a:t>Update</a:t>
            </a:r>
            <a:endParaRPr lang="en-US" altLang="zh-CN" sz="3175" b="1"/>
          </a:p>
        </p:txBody>
      </p:sp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695" y="1124585"/>
            <a:ext cx="6777990" cy="48393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src=http_%2F%2Fimage.biaobaiju.com%2Fuploads%2F20190508%2F21%2F1557321165-jQXdArwDEM.jpg&amp;refer=http_%2F%2Fimage.biaobaij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615" y="476885"/>
            <a:ext cx="9822815" cy="52070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428490" y="1845310"/>
            <a:ext cx="33350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b="1"/>
              <a:t>Backup</a:t>
            </a:r>
            <a:endParaRPr lang="en-US" altLang="zh-CN" sz="6600" b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119380" y="981075"/>
            <a:ext cx="11881485" cy="444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19380" y="405130"/>
            <a:ext cx="9925372" cy="58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75" b="1" dirty="0">
                <a:sym typeface="+mn-ea"/>
              </a:rPr>
              <a:t>The theoretical setup for projection (</a:t>
            </a:r>
            <a:r>
              <a:rPr lang="en-US" altLang="zh-CN" sz="3175" b="1" dirty="0" err="1">
                <a:sym typeface="+mn-ea"/>
              </a:rPr>
              <a:t>eSTARLight</a:t>
            </a:r>
            <a:r>
              <a:rPr lang="en-US" altLang="zh-CN" sz="3175" b="1" dirty="0">
                <a:sym typeface="+mn-ea"/>
              </a:rPr>
              <a:t>)</a:t>
            </a:r>
            <a:endParaRPr lang="en-US" altLang="zh-CN" sz="3175" b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7080" y="1052736"/>
            <a:ext cx="8097672" cy="8593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33" y="1985426"/>
            <a:ext cx="6079396" cy="8525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6" y="2911335"/>
            <a:ext cx="6159767" cy="8692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764" y="2837949"/>
            <a:ext cx="3776236" cy="87143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994" y="4023605"/>
            <a:ext cx="1740230" cy="4048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3" y="3901745"/>
            <a:ext cx="3523539" cy="6601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532224" y="4010865"/>
            <a:ext cx="54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=</a:t>
            </a:r>
            <a:endParaRPr lang="zh-CN" altLang="en-US" sz="2400" dirty="0"/>
          </a:p>
        </p:txBody>
      </p:sp>
      <p:sp>
        <p:nvSpPr>
          <p:cNvPr id="19" name="椭圆 18"/>
          <p:cNvSpPr/>
          <p:nvPr/>
        </p:nvSpPr>
        <p:spPr>
          <a:xfrm>
            <a:off x="5377217" y="3642103"/>
            <a:ext cx="2374711" cy="1204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stCxn id="19" idx="4"/>
          </p:cNvCxnSpPr>
          <p:nvPr/>
        </p:nvCxnSpPr>
        <p:spPr>
          <a:xfrm>
            <a:off x="6564573" y="4846731"/>
            <a:ext cx="1287439" cy="3694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242179" y="5196726"/>
            <a:ext cx="728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Can be related to the cross section for </a:t>
            </a:r>
            <a:r>
              <a:rPr lang="en-US" altLang="zh-CN" sz="2400" dirty="0">
                <a:latin typeface="Symbol" panose="05050102010706020507" pitchFamily="18" charset="2"/>
              </a:rPr>
              <a:t>s</a:t>
            </a:r>
            <a:r>
              <a:rPr lang="en-US" altLang="zh-CN" sz="2400" dirty="0"/>
              <a:t>(</a:t>
            </a:r>
            <a:r>
              <a:rPr lang="en-US" altLang="zh-CN" sz="2400" dirty="0" err="1">
                <a:latin typeface="Symbol" panose="05050102010706020507" pitchFamily="18" charset="2"/>
              </a:rPr>
              <a:t>g</a:t>
            </a:r>
            <a:r>
              <a:rPr lang="en-US" altLang="zh-CN" sz="2400" dirty="0" err="1"/>
              <a:t>+p</a:t>
            </a:r>
            <a:r>
              <a:rPr lang="en-US" altLang="zh-CN" sz="2400" dirty="0"/>
              <a:t> </a:t>
            </a:r>
            <a:r>
              <a:rPr lang="en-US" altLang="zh-CN" sz="2400" dirty="0">
                <a:sym typeface="Wingdings" panose="05000000000000000000" pitchFamily="2" charset="2"/>
              </a:rPr>
              <a:t> </a:t>
            </a:r>
            <a:r>
              <a:rPr lang="en-US" altLang="zh-CN" sz="2400" dirty="0" err="1">
                <a:sym typeface="Wingdings" panose="05000000000000000000" pitchFamily="2" charset="2"/>
              </a:rPr>
              <a:t>V+p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379940" y="5764127"/>
            <a:ext cx="892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eSTARLight</a:t>
            </a:r>
            <a:r>
              <a:rPr lang="en-US" altLang="zh-CN" dirty="0"/>
              <a:t>: Michael </a:t>
            </a:r>
            <a:r>
              <a:rPr lang="en-US" altLang="zh-CN" dirty="0" err="1"/>
              <a:t>Lomnitz</a:t>
            </a:r>
            <a:r>
              <a:rPr lang="en-US" altLang="zh-CN" dirty="0"/>
              <a:t> and Spencer Klein, Phys. Rev. C </a:t>
            </a:r>
            <a:r>
              <a:rPr lang="en-US" altLang="zh-CN" b="1" dirty="0"/>
              <a:t>99 </a:t>
            </a:r>
            <a:r>
              <a:rPr lang="en-US" altLang="zh-CN" dirty="0"/>
              <a:t>(2019) 015203</a:t>
            </a:r>
            <a:endParaRPr lang="en-US" altLang="zh-CN" dirty="0"/>
          </a:p>
          <a:p>
            <a:r>
              <a:rPr lang="en-US" altLang="zh-CN" dirty="0" err="1"/>
              <a:t>Wangmei</a:t>
            </a:r>
            <a:r>
              <a:rPr lang="en-US" altLang="zh-CN" dirty="0"/>
              <a:t> </a:t>
            </a:r>
            <a:r>
              <a:rPr lang="en-US" altLang="zh-CN" dirty="0" err="1"/>
              <a:t>Zha</a:t>
            </a:r>
            <a:r>
              <a:rPr lang="en-US" altLang="zh-CN" dirty="0"/>
              <a:t> </a:t>
            </a:r>
            <a:r>
              <a:rPr lang="en-US" altLang="zh-CN" dirty="0" err="1"/>
              <a:t>etal</a:t>
            </a:r>
            <a:r>
              <a:rPr lang="en-US" altLang="zh-CN" dirty="0"/>
              <a:t>, Phys. Rev. C </a:t>
            </a:r>
            <a:r>
              <a:rPr lang="en-US" altLang="zh-CN" b="1" dirty="0"/>
              <a:t>97</a:t>
            </a:r>
            <a:r>
              <a:rPr lang="en-US" altLang="zh-CN" dirty="0"/>
              <a:t> (2018)  044910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119380" y="981075"/>
            <a:ext cx="11881485" cy="444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67408" y="1267872"/>
            <a:ext cx="447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Minimum momentum transfer 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271" y="1940804"/>
            <a:ext cx="2448417" cy="4762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38337" y="1898583"/>
            <a:ext cx="218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Approximation</a:t>
            </a:r>
            <a:endParaRPr lang="zh-CN" altLang="en-US" sz="24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40" y="2348744"/>
            <a:ext cx="4965082" cy="35727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31424" y="1274410"/>
            <a:ext cx="455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Parametrization for cross section input</a:t>
            </a:r>
            <a:endParaRPr lang="zh-CN" altLang="en-US" sz="24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22" y="2277277"/>
            <a:ext cx="5381400" cy="340304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56045" y="5805170"/>
            <a:ext cx="4785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Z. Cao </a:t>
            </a:r>
            <a:r>
              <a:rPr lang="en-US" altLang="zh-CN" dirty="0" err="1"/>
              <a:t>etal</a:t>
            </a:r>
            <a:r>
              <a:rPr lang="en-US" altLang="zh-CN" dirty="0"/>
              <a:t>., Chin. Phys. C43 (2019) 064103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19380" y="405130"/>
            <a:ext cx="8511540" cy="5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75" b="1" dirty="0">
                <a:sym typeface="+mn-ea"/>
              </a:rPr>
              <a:t>Two improvements for </a:t>
            </a:r>
            <a:r>
              <a:rPr lang="en-US" altLang="zh-CN" sz="3175" b="1" dirty="0" err="1">
                <a:sym typeface="+mn-ea"/>
              </a:rPr>
              <a:t>eSTARLight</a:t>
            </a:r>
            <a:r>
              <a:rPr lang="en-US" altLang="zh-CN" sz="3175" b="1" dirty="0">
                <a:sym typeface="+mn-ea"/>
              </a:rPr>
              <a:t> </a:t>
            </a:r>
            <a:endParaRPr lang="en-US" altLang="zh-CN" sz="3175" b="1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flipV="1">
            <a:off x="119380" y="981075"/>
            <a:ext cx="11881485" cy="4445"/>
          </a:xfrm>
          <a:prstGeom prst="straightConnector1">
            <a:avLst/>
          </a:prstGeom>
          <a:ln w="60325"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24765" y="332740"/>
            <a:ext cx="1216914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9380" y="405130"/>
            <a:ext cx="8511540" cy="5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75" b="1" dirty="0">
                <a:sym typeface="+mn-ea"/>
              </a:rPr>
              <a:t>The theoretical input for ep and </a:t>
            </a:r>
            <a:r>
              <a:rPr lang="en-US" altLang="zh-CN" sz="3175" b="1" dirty="0" err="1">
                <a:sym typeface="+mn-ea"/>
              </a:rPr>
              <a:t>eAu</a:t>
            </a:r>
            <a:r>
              <a:rPr lang="en-US" altLang="zh-CN" sz="3175" b="1" dirty="0">
                <a:sym typeface="+mn-ea"/>
              </a:rPr>
              <a:t> </a:t>
            </a:r>
            <a:endParaRPr lang="en-US" altLang="zh-CN" sz="3175" b="1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47040" y="6350000"/>
            <a:ext cx="4622165" cy="316230"/>
          </a:xfrm>
        </p:spPr>
        <p:txBody>
          <a:bodyPr>
            <a:noAutofit/>
          </a:bodyPr>
          <a:lstStyle/>
          <a:p>
            <a:r>
              <a:rPr lang="en-US" altLang="zh-CN" sz="1400"/>
              <a:t>Physics Opportunities with Heavy Quarkonia at the EIC</a:t>
            </a:r>
            <a:endParaRPr lang="en-US" sz="140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>
          <a:xfrm>
            <a:off x="4799648" y="6360160"/>
            <a:ext cx="3959225" cy="315913"/>
          </a:xfrm>
        </p:spPr>
        <p:txBody>
          <a:bodyPr/>
          <a:lstStyle/>
          <a:p>
            <a:r>
              <a:rPr lang="en-US" sz="1400"/>
              <a:t>Xinbai Li </a:t>
            </a:r>
            <a:endParaRPr sz="14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7" y="1105468"/>
            <a:ext cx="5787905" cy="41648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61" y="1069107"/>
            <a:ext cx="5888967" cy="423756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734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734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734"/>
  <p:tag name="KSO_WM_TEMPLATE_THUMBS_INDEX" val="1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SUBCATEGORY" val="0"/>
</p:tagLst>
</file>

<file path=ppt/tags/tag106.xml><?xml version="1.0" encoding="utf-8"?>
<p:tagLst xmlns:p="http://schemas.openxmlformats.org/presentationml/2006/main">
  <p:tag name="KSO_WM_UNIT_PLACING_PICTURE_USER_VIEWPORT" val="{&quot;height&quot;:7970,&quot;width&quot;:10720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F8519"/>
      </a:accent1>
      <a:accent2>
        <a:srgbClr val="20908A"/>
      </a:accent2>
      <a:accent3>
        <a:srgbClr val="F39231"/>
      </a:accent3>
      <a:accent4>
        <a:srgbClr val="EF8519"/>
      </a:accent4>
      <a:accent5>
        <a:srgbClr val="20908A"/>
      </a:accent5>
      <a:accent6>
        <a:srgbClr val="FFFFF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1787</Words>
  <Application>WPS 演示</Application>
  <PresentationFormat>宽屏</PresentationFormat>
  <Paragraphs>150</Paragraphs>
  <Slides>13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Wingdings</vt:lpstr>
      <vt:lpstr>Symbol</vt:lpstr>
      <vt:lpstr>Arial Unicode MS</vt:lpstr>
      <vt:lpstr>Calibri</vt:lpstr>
      <vt:lpstr>Cambria Math</vt:lpstr>
      <vt:lpstr>Times-Roman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Lenovo</dc:creator>
  <cp:lastModifiedBy>光生</cp:lastModifiedBy>
  <cp:revision>90</cp:revision>
  <dcterms:created xsi:type="dcterms:W3CDTF">2021-06-16T09:13:00Z</dcterms:created>
  <dcterms:modified xsi:type="dcterms:W3CDTF">2021-11-16T18:22:46Z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DEA29149BF1944309F13DAF2F549C168</vt:lpwstr>
  </property>
  <property fmtid="{D5CDD505-2E9C-101B-9397-08002B2CF9AE}" pid="3" name="KSOProductBuildVer">
    <vt:lpwstr>2052-11.1.0.11045</vt:lpwstr>
  </property>
</Properties>
</file>