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5F207-C113-44DC-985F-76C91B89D6E4}" v="5" dt="2021-10-07T11:25:05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DCC5F207-C113-44DC-985F-76C91B89D6E4}"/>
    <pc:docChg chg="undo custSel addSld delSld modSld">
      <pc:chgData name="Jeff" userId="367c8676d18b2324" providerId="LiveId" clId="{DCC5F207-C113-44DC-985F-76C91B89D6E4}" dt="2021-10-07T11:38:04.865" v="3753" actId="20577"/>
      <pc:docMkLst>
        <pc:docMk/>
      </pc:docMkLst>
      <pc:sldChg chg="modSp mod">
        <pc:chgData name="Jeff" userId="367c8676d18b2324" providerId="LiveId" clId="{DCC5F207-C113-44DC-985F-76C91B89D6E4}" dt="2021-10-07T10:32:59.362" v="316" actId="20577"/>
        <pc:sldMkLst>
          <pc:docMk/>
          <pc:sldMk cId="1746399410" sldId="257"/>
        </pc:sldMkLst>
        <pc:spChg chg="mod">
          <ac:chgData name="Jeff" userId="367c8676d18b2324" providerId="LiveId" clId="{DCC5F207-C113-44DC-985F-76C91B89D6E4}" dt="2021-10-07T10:29:01.040" v="8" actId="20577"/>
          <ac:spMkLst>
            <pc:docMk/>
            <pc:sldMk cId="1746399410" sldId="257"/>
            <ac:spMk id="2" creationId="{9E4463B5-A4DF-411B-87B9-3C3546CED48D}"/>
          </ac:spMkLst>
        </pc:spChg>
        <pc:spChg chg="mod">
          <ac:chgData name="Jeff" userId="367c8676d18b2324" providerId="LiveId" clId="{DCC5F207-C113-44DC-985F-76C91B89D6E4}" dt="2021-10-07T10:32:59.362" v="316" actId="20577"/>
          <ac:spMkLst>
            <pc:docMk/>
            <pc:sldMk cId="1746399410" sldId="257"/>
            <ac:spMk id="3" creationId="{7AB7A5E6-5A65-4322-8D0F-3882A9047A7C}"/>
          </ac:spMkLst>
        </pc:spChg>
      </pc:sldChg>
      <pc:sldChg chg="addSp delSp modSp mod">
        <pc:chgData name="Jeff" userId="367c8676d18b2324" providerId="LiveId" clId="{DCC5F207-C113-44DC-985F-76C91B89D6E4}" dt="2021-10-07T11:15:34.099" v="2675" actId="27636"/>
        <pc:sldMkLst>
          <pc:docMk/>
          <pc:sldMk cId="4143570738" sldId="258"/>
        </pc:sldMkLst>
        <pc:spChg chg="mod">
          <ac:chgData name="Jeff" userId="367c8676d18b2324" providerId="LiveId" clId="{DCC5F207-C113-44DC-985F-76C91B89D6E4}" dt="2021-10-07T11:15:34.099" v="2675" actId="27636"/>
          <ac:spMkLst>
            <pc:docMk/>
            <pc:sldMk cId="4143570738" sldId="258"/>
            <ac:spMk id="3" creationId="{B53C5981-574E-4ECE-A564-72968825CFDD}"/>
          </ac:spMkLst>
        </pc:spChg>
        <pc:graphicFrameChg chg="add del mod modGraphic">
          <ac:chgData name="Jeff" userId="367c8676d18b2324" providerId="LiveId" clId="{DCC5F207-C113-44DC-985F-76C91B89D6E4}" dt="2021-10-07T11:14:47.624" v="2606" actId="478"/>
          <ac:graphicFrameMkLst>
            <pc:docMk/>
            <pc:sldMk cId="4143570738" sldId="258"/>
            <ac:graphicFrameMk id="4" creationId="{361B8DA7-A6BA-4239-B668-098A2FECEE6E}"/>
          </ac:graphicFrameMkLst>
        </pc:graphicFrameChg>
      </pc:sldChg>
      <pc:sldChg chg="modSp new mod">
        <pc:chgData name="Jeff" userId="367c8676d18b2324" providerId="LiveId" clId="{DCC5F207-C113-44DC-985F-76C91B89D6E4}" dt="2021-10-07T10:45:38.382" v="1548" actId="20577"/>
        <pc:sldMkLst>
          <pc:docMk/>
          <pc:sldMk cId="3080124539" sldId="259"/>
        </pc:sldMkLst>
        <pc:spChg chg="mod">
          <ac:chgData name="Jeff" userId="367c8676d18b2324" providerId="LiveId" clId="{DCC5F207-C113-44DC-985F-76C91B89D6E4}" dt="2021-10-07T10:45:38.382" v="1548" actId="20577"/>
          <ac:spMkLst>
            <pc:docMk/>
            <pc:sldMk cId="3080124539" sldId="259"/>
            <ac:spMk id="2" creationId="{908639F7-3087-4C72-A035-C727FF3C1824}"/>
          </ac:spMkLst>
        </pc:spChg>
        <pc:spChg chg="mod">
          <ac:chgData name="Jeff" userId="367c8676d18b2324" providerId="LiveId" clId="{DCC5F207-C113-44DC-985F-76C91B89D6E4}" dt="2021-10-07T10:44:43.192" v="1529" actId="20577"/>
          <ac:spMkLst>
            <pc:docMk/>
            <pc:sldMk cId="3080124539" sldId="259"/>
            <ac:spMk id="3" creationId="{2A9703FB-D252-44EB-96FA-BBA32B1A781A}"/>
          </ac:spMkLst>
        </pc:spChg>
      </pc:sldChg>
      <pc:sldChg chg="modSp add mod">
        <pc:chgData name="Jeff" userId="367c8676d18b2324" providerId="LiveId" clId="{DCC5F207-C113-44DC-985F-76C91B89D6E4}" dt="2021-10-07T10:55:25.916" v="2469" actId="20577"/>
        <pc:sldMkLst>
          <pc:docMk/>
          <pc:sldMk cId="2548022804" sldId="260"/>
        </pc:sldMkLst>
        <pc:spChg chg="mod">
          <ac:chgData name="Jeff" userId="367c8676d18b2324" providerId="LiveId" clId="{DCC5F207-C113-44DC-985F-76C91B89D6E4}" dt="2021-10-07T10:45:46.229" v="1563" actId="20577"/>
          <ac:spMkLst>
            <pc:docMk/>
            <pc:sldMk cId="2548022804" sldId="260"/>
            <ac:spMk id="2" creationId="{908639F7-3087-4C72-A035-C727FF3C1824}"/>
          </ac:spMkLst>
        </pc:spChg>
        <pc:spChg chg="mod">
          <ac:chgData name="Jeff" userId="367c8676d18b2324" providerId="LiveId" clId="{DCC5F207-C113-44DC-985F-76C91B89D6E4}" dt="2021-10-07T10:55:25.916" v="2469" actId="20577"/>
          <ac:spMkLst>
            <pc:docMk/>
            <pc:sldMk cId="2548022804" sldId="260"/>
            <ac:spMk id="3" creationId="{2A9703FB-D252-44EB-96FA-BBA32B1A781A}"/>
          </ac:spMkLst>
        </pc:spChg>
      </pc:sldChg>
      <pc:sldChg chg="addSp modSp new del mod">
        <pc:chgData name="Jeff" userId="367c8676d18b2324" providerId="LiveId" clId="{DCC5F207-C113-44DC-985F-76C91B89D6E4}" dt="2021-10-07T11:15:44.371" v="2676" actId="47"/>
        <pc:sldMkLst>
          <pc:docMk/>
          <pc:sldMk cId="2923244733" sldId="261"/>
        </pc:sldMkLst>
        <pc:spChg chg="add mod">
          <ac:chgData name="Jeff" userId="367c8676d18b2324" providerId="LiveId" clId="{DCC5F207-C113-44DC-985F-76C91B89D6E4}" dt="2021-10-07T11:05:30.961" v="2486" actId="20577"/>
          <ac:spMkLst>
            <pc:docMk/>
            <pc:sldMk cId="2923244733" sldId="261"/>
            <ac:spMk id="2" creationId="{42E43639-BA7E-4128-944B-AF6E9F89A919}"/>
          </ac:spMkLst>
        </pc:spChg>
      </pc:sldChg>
      <pc:sldChg chg="addSp modSp add mod">
        <pc:chgData name="Jeff" userId="367c8676d18b2324" providerId="LiveId" clId="{DCC5F207-C113-44DC-985F-76C91B89D6E4}" dt="2021-10-07T11:38:04.865" v="3753" actId="20577"/>
        <pc:sldMkLst>
          <pc:docMk/>
          <pc:sldMk cId="4266280617" sldId="261"/>
        </pc:sldMkLst>
        <pc:spChg chg="mod">
          <ac:chgData name="Jeff" userId="367c8676d18b2324" providerId="LiveId" clId="{DCC5F207-C113-44DC-985F-76C91B89D6E4}" dt="2021-10-07T11:38:04.865" v="3753" actId="20577"/>
          <ac:spMkLst>
            <pc:docMk/>
            <pc:sldMk cId="4266280617" sldId="261"/>
            <ac:spMk id="3" creationId="{B53C5981-574E-4ECE-A564-72968825CFDD}"/>
          </ac:spMkLst>
        </pc:spChg>
        <pc:graphicFrameChg chg="add mod modGraphic">
          <ac:chgData name="Jeff" userId="367c8676d18b2324" providerId="LiveId" clId="{DCC5F207-C113-44DC-985F-76C91B89D6E4}" dt="2021-10-07T11:33:46.052" v="3716" actId="5793"/>
          <ac:graphicFrameMkLst>
            <pc:docMk/>
            <pc:sldMk cId="4266280617" sldId="261"/>
            <ac:graphicFrameMk id="4" creationId="{7E5A64F6-5EB6-4A4C-B434-C97694244B3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347F-3998-45FF-9CC0-60721162D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8B409-1851-4C04-B92E-D3A19FADE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1D30-A682-4975-B6FC-7786D574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015EE-C6BA-4870-83A1-848C2ACF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CE77-7E0B-42F9-B1F5-41EB9811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4B1E-95F2-4651-8625-B559C850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9DA90-2454-42F9-8812-8CB9BFB71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E0FE-1036-4E50-81EC-13DCC2AD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97058-BC0B-478C-9F68-DB062C87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F2C92-E5A6-4011-8C09-3424166C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D4CF6-CA7C-4A91-B50F-5C5F4DE66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2C34C-52F5-44AE-9F91-D6C6D417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DB972-3ADF-44D1-A798-A450B014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E86F-ADDE-44C4-AB30-1DFAF9A0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46F1-001E-4A45-AECD-BF62BF39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BFB1-2B68-4AE4-9BD6-9BD27646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7E5BF-EA71-4DBC-AC8A-16B9FA7A6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24D5E-A8F8-43D3-A828-1D1F79B3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3D58-3F75-41E0-AD44-7E10636C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66AF-DF6D-4B86-A6EA-D99D1149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E637-B509-440B-AB02-F9D3D1E1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BB78E-FD4F-4AAE-846A-B593E119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19624-5845-485C-B4DE-67B50B39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9D6E9-4EC5-4F3B-9212-7FA9D9D9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AD1B-13AB-4EB4-AA32-38D95C1A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8093-85DB-4936-BF74-3A11D3BC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E38D0-D50D-4031-BB90-1E502B33B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749D7-C4D4-4A06-A689-94C4ADACB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C5D8D-79E9-4B87-9D65-54883402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462CC-2C20-49FC-83F8-16C7854E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E4738-1136-462F-B434-6A7B3EFE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2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2477-E6A6-44B1-BA8D-FE6D819D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7F366-1C6F-4957-836C-399CC3B9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6C0A0-46B8-4FDE-9096-616486BEC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7E5D6-75BF-4402-9016-136B326FD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4EAD4-637E-4E53-9F9D-FA262F228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9259D-D51F-4736-B9C6-9FD48F77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A3E45-B425-4D72-A0D2-4A4DA763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EBEC7-089F-47A8-921A-71536842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CF45-00AB-4056-8608-F9CDAA55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3FB9C-1ECC-4A69-96F2-6DA681A7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8253-AEB7-450B-AE78-6D644444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C1819-99A5-413D-A4E3-C106B2B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2E48B-D3F7-4A69-BDC8-CFF7F2A2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BFE52-25D4-4E2B-8BE1-97167106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BBEF1-CF30-48A9-802B-730CD2E0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07C4-8C92-40E4-B312-1FF802FB9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D33F-D582-4FAC-8905-2FD4A218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3EA04-329D-4028-BABE-D7ACDE7AA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367E2-2088-4507-81DD-FCFD7BEA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C56DA-131D-4AA6-8F6F-B9053291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9521A-CF25-4D37-8AB7-14FAD8FF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5400-328A-4B01-944F-2CB8A09B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E755B-5BDD-438B-A002-F55CDDCCF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411A9-2016-47EA-9C1E-040C9A88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4AD2B-9E0A-48FB-A087-563D187C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B5B9-5CBD-49EC-A0B4-C119A9E2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87CC2-CA34-493F-BDF7-323031FD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3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36E5C-FF98-4C1C-B461-B5D92B0D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EBB15-3502-457E-A27F-2CA82402A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B6ACD-09FE-4725-AF4B-F9295B55F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5C4A-34FD-4F93-8F4C-458692B6C69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28735-992F-41DE-AA4D-8DA983B27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C1459-62E6-4D28-85C4-357DBAC88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4462197242wshdzrtdvhc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63B5-A4DF-411B-87B9-3C3546CE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DAQ WG Meeting Agenda – 10/7/21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7A5E6-5A65-4322-8D0F-3882A904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 err="1"/>
              <a:t>Todo</a:t>
            </a:r>
            <a:r>
              <a:rPr lang="en-US" dirty="0"/>
              <a:t> list status</a:t>
            </a:r>
          </a:p>
        </p:txBody>
      </p:sp>
    </p:spTree>
    <p:extLst>
      <p:ext uri="{BB962C8B-B14F-4D97-AF65-F5344CB8AC3E}">
        <p14:creationId xmlns:p14="http://schemas.microsoft.com/office/powerpoint/2010/main" val="17463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39F7-3087-4C72-A035-C727FF3C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   (Page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03FB-D252-44EB-96FA-BBA32B1A7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Costing:</a:t>
            </a:r>
          </a:p>
          <a:p>
            <a:pPr lvl="1"/>
            <a:r>
              <a:rPr lang="en-US" dirty="0"/>
              <a:t>I’ve transferred the costing worksheet to the official forms</a:t>
            </a:r>
          </a:p>
          <a:p>
            <a:pPr lvl="1"/>
            <a:r>
              <a:rPr lang="en-US" dirty="0"/>
              <a:t>Costing group will do a “line-by-line” walkthrough today or tomorrow, I hope to get useful feedback, so far have differing guidance as to level of detail.</a:t>
            </a:r>
          </a:p>
          <a:p>
            <a:pPr lvl="1"/>
            <a:r>
              <a:rPr lang="en-US" dirty="0"/>
              <a:t>Next Wednesday, meet with project/other collaborations again towards the goal of having a uniform costing basis among the collaborations.   My goals: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How do we incorporate FELIX development</a:t>
            </a:r>
          </a:p>
          <a:p>
            <a:pPr lvl="3"/>
            <a:r>
              <a:rPr lang="en-US" dirty="0"/>
              <a:t>Communicate, define, implement specific protocols for each detector </a:t>
            </a:r>
          </a:p>
          <a:p>
            <a:pPr lvl="4"/>
            <a:r>
              <a:rPr lang="en-US" dirty="0"/>
              <a:t>Data interface</a:t>
            </a:r>
          </a:p>
          <a:p>
            <a:pPr lvl="4"/>
            <a:r>
              <a:rPr lang="en-US" dirty="0"/>
              <a:t>Configuration / SC interfaces</a:t>
            </a:r>
          </a:p>
          <a:p>
            <a:pPr lvl="4"/>
            <a:r>
              <a:rPr lang="en-US" dirty="0"/>
              <a:t>FEP needs</a:t>
            </a:r>
          </a:p>
          <a:p>
            <a:pPr lvl="4"/>
            <a:r>
              <a:rPr lang="en-US" dirty="0"/>
              <a:t>Special versions / simplified aggregation in cases with low utilized data links.  E.g.  48 fiber -&gt; 1 fiber version?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Uniformity of cost of Global Timing systems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Uniformity of Manpower requests</a:t>
            </a:r>
          </a:p>
          <a:p>
            <a:pPr lvl="3"/>
            <a:r>
              <a:rPr lang="en-US" dirty="0"/>
              <a:t>E.g.  FELIX</a:t>
            </a:r>
          </a:p>
          <a:p>
            <a:pPr lvl="3"/>
            <a:r>
              <a:rPr lang="en-US" dirty="0"/>
              <a:t>Also software development.   Assume </a:t>
            </a:r>
            <a:r>
              <a:rPr lang="en-US" dirty="0" err="1"/>
              <a:t>inkind</a:t>
            </a:r>
            <a:r>
              <a:rPr lang="en-US" dirty="0"/>
              <a:t>?  Assume Students/</a:t>
            </a:r>
            <a:r>
              <a:rPr lang="en-US" dirty="0" err="1"/>
              <a:t>PostDocs</a:t>
            </a:r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8012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39F7-3087-4C72-A035-C727FF3C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(Page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03FB-D252-44EB-96FA-BBA32B1A7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PID</a:t>
            </a:r>
          </a:p>
          <a:p>
            <a:pPr lvl="1" fontAlgn="base"/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There are two changes that are distinct from one another: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The geometry is radically changed (not the source of a data volume change).</a:t>
            </a:r>
          </a:p>
          <a:p>
            <a:pPr lvl="3" fontAlgn="base"/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The </a:t>
            </a:r>
            <a:r>
              <a:rPr lang="en-US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mRICH</a:t>
            </a: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is now a single module.</a:t>
            </a:r>
          </a:p>
          <a:p>
            <a:pPr lvl="3" fontAlgn="base"/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One BIG aerogel at the entrance.</a:t>
            </a:r>
          </a:p>
          <a:p>
            <a:pPr lvl="3" fontAlgn="base"/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One BIG focal plane.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The focal plane goes to </a:t>
            </a:r>
            <a:r>
              <a:rPr lang="en-US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SiPM</a:t>
            </a:r>
            <a:endParaRPr lang="en-US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lvl="3" fontAlgn="base"/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Data volume changes from “minimal” to “equivalent to </a:t>
            </a:r>
            <a:r>
              <a:rPr lang="en-US" dirty="0" err="1">
                <a:solidFill>
                  <a:srgbClr val="201F1E"/>
                </a:solidFill>
                <a:latin typeface="Segoe UI" panose="020B0502040204020203" pitchFamily="34" charset="0"/>
              </a:rPr>
              <a:t>dRICH</a:t>
            </a:r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”</a:t>
            </a:r>
          </a:p>
          <a:p>
            <a:pPr fontAlgn="base"/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Drafting</a:t>
            </a:r>
          </a:p>
          <a:p>
            <a:pPr lvl="1" fontAlgn="base"/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No comments from committee (or this group) regarding draft</a:t>
            </a:r>
          </a:p>
          <a:p>
            <a:pPr lvl="1" fontAlgn="base"/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Tomorrow status update at WG Convener meeting.  They want to see/hear about plots</a:t>
            </a:r>
          </a:p>
          <a:p>
            <a:pPr lvl="1" fontAlgn="base"/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Some comments about drafting steps: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I wrote 3-4 paragraphs which had integrated “purpose and performance”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I broke this up into their 6 headings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Sent to drafting committee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They intend to redraft, and where needed compress the headings to straight text</a:t>
            </a:r>
          </a:p>
          <a:p>
            <a:pPr marL="1371600" lvl="2" indent="-457200" fontAlgn="base">
              <a:buFont typeface="+mj-lt"/>
              <a:buAutoNum type="arabicPeriod"/>
            </a:pPr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Then iterate…</a:t>
            </a:r>
          </a:p>
          <a:p>
            <a:pPr lvl="1" fontAlgn="base"/>
            <a:r>
              <a:rPr lang="en-US" dirty="0">
                <a:solidFill>
                  <a:srgbClr val="201F1E"/>
                </a:solidFill>
                <a:latin typeface="Segoe UI" panose="020B0502040204020203" pitchFamily="34" charset="0"/>
              </a:rPr>
              <a:t>I will also give them my original 3-4 paragraphs…</a:t>
            </a:r>
          </a:p>
          <a:p>
            <a:pPr marL="0" indent="0" fontAlgn="base">
              <a:buNone/>
            </a:pPr>
            <a:endParaRPr lang="en-US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2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C57B-550E-4815-84D2-6FC64911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r>
              <a:rPr lang="en-US" dirty="0"/>
              <a:t> list for Nov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C5981-574E-4ECE-A564-72968825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Get solid occupancy / hit counts from simulation [needed for proposal plot]</a:t>
            </a:r>
          </a:p>
          <a:p>
            <a:pPr lvl="1"/>
            <a:r>
              <a:rPr lang="en-US" dirty="0"/>
              <a:t>Synchrotron radiation [In Progress]</a:t>
            </a:r>
          </a:p>
          <a:p>
            <a:pPr lvl="1"/>
            <a:r>
              <a:rPr lang="en-US" dirty="0"/>
              <a:t>Collisions [Awaiting full simulations]</a:t>
            </a:r>
          </a:p>
          <a:p>
            <a:pPr lvl="1"/>
            <a:r>
              <a:rPr lang="en-US" dirty="0"/>
              <a:t>Beam gas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Aggregation details: tracker, </a:t>
            </a:r>
            <a:r>
              <a:rPr lang="en-US" dirty="0" err="1"/>
              <a:t>mRHIC</a:t>
            </a:r>
            <a:r>
              <a:rPr lang="en-US" dirty="0"/>
              <a:t>/</a:t>
            </a:r>
            <a:r>
              <a:rPr lang="en-US" dirty="0" err="1"/>
              <a:t>dirc</a:t>
            </a:r>
            <a:r>
              <a:rPr lang="en-US" dirty="0"/>
              <a:t>, BO/RP/</a:t>
            </a:r>
            <a:r>
              <a:rPr lang="en-US" dirty="0" err="1"/>
              <a:t>OffM</a:t>
            </a:r>
            <a:r>
              <a:rPr lang="en-US" dirty="0"/>
              <a:t> currently half aggregation cost, but low data volume.   Decide how to proceed:</a:t>
            </a:r>
          </a:p>
          <a:p>
            <a:pPr lvl="1"/>
            <a:r>
              <a:rPr lang="en-US" dirty="0"/>
              <a:t>Assume/or verify aggregation close to data volume in the end</a:t>
            </a:r>
          </a:p>
          <a:p>
            <a:pPr lvl="1"/>
            <a:r>
              <a:rPr lang="en-US" dirty="0"/>
              <a:t>Propose cheaper aggregation to go into FELIX</a:t>
            </a:r>
          </a:p>
          <a:p>
            <a:pPr lvl="1"/>
            <a:r>
              <a:rPr lang="en-US" dirty="0"/>
              <a:t>Propose R&amp;D goals for FELIX a simpler parallel version</a:t>
            </a:r>
          </a:p>
          <a:p>
            <a:r>
              <a:rPr lang="en-US" dirty="0"/>
              <a:t>Labor costing estimate iteration (I want some independent estimates or discussion)</a:t>
            </a:r>
          </a:p>
          <a:p>
            <a:r>
              <a:rPr lang="en-US" dirty="0"/>
              <a:t>Global Timing System actual costing</a:t>
            </a:r>
          </a:p>
          <a:p>
            <a:r>
              <a:rPr lang="en-US" dirty="0"/>
              <a:t>System diagram.  (Do we base explicitly on updating yellow report diagram?)</a:t>
            </a:r>
          </a:p>
          <a:p>
            <a:r>
              <a:rPr lang="en-US" dirty="0"/>
              <a:t>Proposal text iteration https://www.overleaf.com/4462197242wshdzrtdvhcm</a:t>
            </a:r>
          </a:p>
          <a:p>
            <a:r>
              <a:rPr lang="en-US" dirty="0"/>
              <a:t>Costing </a:t>
            </a:r>
            <a:r>
              <a:rPr lang="en-US" dirty="0">
                <a:sym typeface="Wingdings" panose="05000000000000000000" pitchFamily="2" charset="2"/>
              </a:rPr>
              <a:t> official spreadsheets</a:t>
            </a:r>
          </a:p>
          <a:p>
            <a:r>
              <a:rPr lang="en-US" dirty="0">
                <a:sym typeface="Wingdings" panose="05000000000000000000" pitchFamily="2" charset="2"/>
              </a:rPr>
              <a:t>Supplemental materials  (needs to be considered, brief, and of equally high quality to proposal)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7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C57B-550E-4815-84D2-6FC64911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r>
              <a:rPr lang="en-US" dirty="0"/>
              <a:t> list for Nov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C5981-574E-4ECE-A564-72968825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Get solid occupancy / hit counts from simulation [needed for proposal plot]</a:t>
            </a:r>
          </a:p>
          <a:p>
            <a:pPr lvl="1"/>
            <a:r>
              <a:rPr lang="en-US" dirty="0"/>
              <a:t>Synchrotron radiation </a:t>
            </a:r>
            <a:r>
              <a:rPr lang="en-US" dirty="0">
                <a:highlight>
                  <a:srgbClr val="00FFFF"/>
                </a:highlight>
              </a:rPr>
              <a:t>[In Progress]</a:t>
            </a:r>
          </a:p>
          <a:p>
            <a:pPr lvl="1"/>
            <a:r>
              <a:rPr lang="en-US" dirty="0"/>
              <a:t>Collisions </a:t>
            </a:r>
            <a:r>
              <a:rPr lang="en-US" dirty="0">
                <a:highlight>
                  <a:srgbClr val="00FFFF"/>
                </a:highlight>
              </a:rPr>
              <a:t>[Awaiting full simulations / discussion with software]</a:t>
            </a:r>
          </a:p>
          <a:p>
            <a:pPr lvl="1"/>
            <a:r>
              <a:rPr lang="en-US" dirty="0"/>
              <a:t>Beam gas </a:t>
            </a:r>
            <a:r>
              <a:rPr lang="en-US" dirty="0">
                <a:highlight>
                  <a:srgbClr val="FFFF00"/>
                </a:highlight>
              </a:rPr>
              <a:t>[Project generator, but not started]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Decide how to proceed with regard to low data volume FELIX     </a:t>
            </a:r>
            <a:r>
              <a:rPr lang="en-US" dirty="0">
                <a:highlight>
                  <a:srgbClr val="FFFF00"/>
                </a:highlight>
              </a:rPr>
              <a:t>[Discuss at project meeting]</a:t>
            </a:r>
          </a:p>
          <a:p>
            <a:pPr lvl="1"/>
            <a:r>
              <a:rPr lang="en-US" dirty="0"/>
              <a:t>Assume/or verify aggregation close to data volume in the end</a:t>
            </a:r>
          </a:p>
          <a:p>
            <a:pPr lvl="1"/>
            <a:r>
              <a:rPr lang="en-US" dirty="0"/>
              <a:t>Propose cheaper aggregation to go into FELIX</a:t>
            </a:r>
          </a:p>
          <a:p>
            <a:pPr lvl="1"/>
            <a:r>
              <a:rPr lang="en-US" dirty="0"/>
              <a:t>Propose R&amp;D goals for FELIX a simpler parallel version</a:t>
            </a:r>
          </a:p>
          <a:p>
            <a:r>
              <a:rPr lang="en-US" dirty="0"/>
              <a:t>Labor costing estimate iteration:   current estimate 29 </a:t>
            </a:r>
            <a:r>
              <a:rPr lang="en-US"/>
              <a:t>FTE total.    </a:t>
            </a:r>
            <a:r>
              <a:rPr lang="en-US" dirty="0">
                <a:highlight>
                  <a:srgbClr val="FFFF00"/>
                </a:highlight>
              </a:rPr>
              <a:t>[In progress / Feedback from Athena &amp; project planned]</a:t>
            </a:r>
          </a:p>
          <a:p>
            <a:r>
              <a:rPr lang="en-US" dirty="0"/>
              <a:t>Global Timing System actual costing  </a:t>
            </a:r>
            <a:r>
              <a:rPr lang="en-US" dirty="0">
                <a:highlight>
                  <a:srgbClr val="FFFF00"/>
                </a:highlight>
              </a:rPr>
              <a:t>[made up numbers / haven’t contacted Fernando]</a:t>
            </a:r>
          </a:p>
          <a:p>
            <a:r>
              <a:rPr lang="en-US" dirty="0"/>
              <a:t>System diagram </a:t>
            </a:r>
            <a:r>
              <a:rPr lang="en-US" dirty="0">
                <a:highlight>
                  <a:srgbClr val="FFFF00"/>
                </a:highlight>
              </a:rPr>
              <a:t>[Hope to have for tomorrow]</a:t>
            </a:r>
          </a:p>
          <a:p>
            <a:r>
              <a:rPr lang="en-US" dirty="0"/>
              <a:t>Proposal text iteration </a:t>
            </a:r>
            <a:r>
              <a:rPr lang="en-US" dirty="0">
                <a:hlinkClick r:id="rId2"/>
              </a:rPr>
              <a:t>https://www.overleaf.com/4462197242wshdzrtdvhcm</a:t>
            </a:r>
            <a:r>
              <a:rPr lang="en-US" dirty="0"/>
              <a:t>  </a:t>
            </a:r>
            <a:r>
              <a:rPr lang="en-US" dirty="0">
                <a:highlight>
                  <a:srgbClr val="00FFFF"/>
                </a:highlight>
              </a:rPr>
              <a:t>[Awaiting feedback, may send update with explanation]</a:t>
            </a:r>
          </a:p>
          <a:p>
            <a:r>
              <a:rPr lang="en-US" dirty="0"/>
              <a:t>Costing </a:t>
            </a:r>
            <a:r>
              <a:rPr lang="en-US" dirty="0">
                <a:sym typeface="Wingdings" panose="05000000000000000000" pitchFamily="2" charset="2"/>
              </a:rPr>
              <a:t> official spreadsheets  </a:t>
            </a:r>
            <a:r>
              <a:rPr lang="en-US" dirty="0">
                <a:highlight>
                  <a:srgbClr val="00FFFF"/>
                </a:highlight>
                <a:sym typeface="Wingdings" panose="05000000000000000000" pitchFamily="2" charset="2"/>
              </a:rPr>
              <a:t>[In progress, transfer done, but schedule items in spreadsheet not complete.   Feedback soon…]</a:t>
            </a:r>
          </a:p>
          <a:p>
            <a:r>
              <a:rPr lang="en-US" dirty="0">
                <a:sym typeface="Wingdings" panose="05000000000000000000" pitchFamily="2" charset="2"/>
              </a:rPr>
              <a:t>Supplemental materials  (needs to be considered, brief, and of equally high quality to proposal) 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[Not yet started, will produce outline]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5A64F6-5EB6-4A4C-B434-C97694244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24140"/>
              </p:ext>
            </p:extLst>
          </p:nvPr>
        </p:nvGraphicFramePr>
        <p:xfrm>
          <a:off x="5559490" y="2109927"/>
          <a:ext cx="579431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006">
                  <a:extLst>
                    <a:ext uri="{9D8B030D-6E8A-4147-A177-3AD203B41FA5}">
                      <a16:colId xmlns:a16="http://schemas.microsoft.com/office/drawing/2014/main" val="1571976114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679536066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3317281471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2879626320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3527673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Detector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</a:t>
                      </a:r>
                      <a:r>
                        <a:rPr lang="en-US" sz="800" dirty="0" err="1"/>
                        <a:t>Collission</a:t>
                      </a:r>
                      <a:r>
                        <a:rPr lang="en-US" sz="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(Synchrotron)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(Beam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(Noise)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16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Si 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54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MPGD 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91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/>
                        <a:t>dRICH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36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1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28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714</Words>
  <Application>Microsoft Office PowerPoint</Application>
  <PresentationFormat>Widescreen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Office Theme</vt:lpstr>
      <vt:lpstr>DAQ WG Meeting Agenda – 10/7/21</vt:lpstr>
      <vt:lpstr>Announcements    (Page 1)</vt:lpstr>
      <vt:lpstr>Announcements (Page 2)</vt:lpstr>
      <vt:lpstr>Todo list for Nov 1</vt:lpstr>
      <vt:lpstr>Todo list for Nov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WG Meeting Agenda - 9/30/21</dc:title>
  <dc:creator>Jeff</dc:creator>
  <cp:lastModifiedBy>Jeff</cp:lastModifiedBy>
  <cp:revision>2</cp:revision>
  <dcterms:created xsi:type="dcterms:W3CDTF">2021-09-30T10:19:42Z</dcterms:created>
  <dcterms:modified xsi:type="dcterms:W3CDTF">2021-10-07T11:38:17Z</dcterms:modified>
</cp:coreProperties>
</file>