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7"/>
  </p:notesMasterIdLst>
  <p:sldIdLst>
    <p:sldId id="258" r:id="rId2"/>
    <p:sldId id="261" r:id="rId3"/>
    <p:sldId id="262" r:id="rId4"/>
    <p:sldId id="257" r:id="rId5"/>
    <p:sldId id="263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B1F8F"/>
    <a:srgbClr val="A12B2F"/>
    <a:srgbClr val="007836"/>
    <a:srgbClr val="ECAA00"/>
    <a:srgbClr val="76777B"/>
    <a:srgbClr val="00609C"/>
    <a:srgbClr val="ECAC00"/>
    <a:srgbClr val="00A19C"/>
    <a:srgbClr val="008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0" autoAdjust="0"/>
    <p:restoredTop sz="93605" autoAdjust="0"/>
  </p:normalViewPr>
  <p:slideViewPr>
    <p:cSldViewPr snapToGrid="0" showGuides="1">
      <p:cViewPr varScale="1">
        <p:scale>
          <a:sx n="165" d="100"/>
          <a:sy n="165" d="100"/>
        </p:scale>
        <p:origin x="688" y="184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9/14/21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680" y="107216"/>
            <a:ext cx="8372901" cy="621711"/>
          </a:xfrm>
        </p:spPr>
        <p:txBody>
          <a:bodyPr/>
          <a:lstStyle>
            <a:lvl1pPr>
              <a:defRPr sz="2000" b="1" cap="small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680" y="1122385"/>
            <a:ext cx="8372901" cy="3317082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 marL="342900" indent="-168275">
              <a:tabLst/>
              <a:defRPr>
                <a:solidFill>
                  <a:srgbClr val="000000"/>
                </a:solidFill>
              </a:defRPr>
            </a:lvl2pPr>
            <a:lvl3pPr marL="519113" indent="-176213">
              <a:tabLst/>
              <a:defRPr>
                <a:solidFill>
                  <a:srgbClr val="000000"/>
                </a:solidFill>
              </a:defRPr>
            </a:lvl3pPr>
            <a:lvl4pPr marL="687388" indent="-168275">
              <a:tabLst/>
              <a:defRPr>
                <a:solidFill>
                  <a:srgbClr val="000000"/>
                </a:solidFill>
              </a:defRPr>
            </a:lvl4pPr>
            <a:lvl5pPr marL="863600" indent="-176213">
              <a:tabLst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6680" y="747599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325FBC-B9E8-3F41-A075-0378A4A4D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80" y="107216"/>
            <a:ext cx="8372901" cy="621711"/>
          </a:xfrm>
        </p:spPr>
        <p:txBody>
          <a:bodyPr/>
          <a:lstStyle>
            <a:lvl1pPr>
              <a:defRPr sz="2000" b="1" cap="small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78EB983-38A8-2F42-AB5F-733712AAD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680" y="747599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0EEB85-DCC9-5D41-A414-DAE2210A0DB9}"/>
              </a:ext>
            </a:extLst>
          </p:cNvPr>
          <p:cNvSpPr txBox="1">
            <a:spLocks/>
          </p:cNvSpPr>
          <p:nvPr userDrawn="1"/>
        </p:nvSpPr>
        <p:spPr>
          <a:xfrm>
            <a:off x="226680" y="107216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000" b="1" i="0" kern="1200" cap="sm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BASIC CONTENT SLIDE</a:t>
            </a:r>
            <a:br>
              <a:rPr lang="en-US"/>
            </a:br>
            <a:r>
              <a:rPr lang="en-US"/>
              <a:t>one or two lines for headline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862D661-B24E-D94E-96E0-CE30B7B6B2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680" y="747599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F17F85-A080-834F-B43D-F6B784B83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80" y="107216"/>
            <a:ext cx="8372901" cy="621711"/>
          </a:xfrm>
        </p:spPr>
        <p:txBody>
          <a:bodyPr/>
          <a:lstStyle>
            <a:lvl1pPr>
              <a:defRPr sz="2000" b="1" cap="small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2A462DC-F7E5-D44E-99C1-DFC6D62068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680" y="747599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12911/contributions/53748/attachments/36834/60612/ATHENA_EMCal_Materia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Athena </a:t>
            </a:r>
            <a:r>
              <a:rPr lang="en-US" cap="small" dirty="0" err="1"/>
              <a:t>Calorimetery</a:t>
            </a:r>
            <a:r>
              <a:rPr lang="en-US" cap="small" dirty="0"/>
              <a:t> WG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cap="small" dirty="0">
                <a:solidFill>
                  <a:srgbClr val="000000"/>
                </a:solidFill>
              </a:rPr>
              <a:t>Paul E Reimer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Oleg Tsai</a:t>
            </a:r>
          </a:p>
          <a:p>
            <a:r>
              <a:rPr lang="en-US" dirty="0">
                <a:solidFill>
                  <a:srgbClr val="000000"/>
                </a:solidFill>
              </a:rPr>
              <a:t>Vladimir </a:t>
            </a:r>
            <a:r>
              <a:rPr lang="en-US" dirty="0" err="1">
                <a:solidFill>
                  <a:srgbClr val="000000"/>
                </a:solidFill>
              </a:rPr>
              <a:t>Berdnikov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7E43E-63D5-8642-B371-FF6EA9467BFE}"/>
              </a:ext>
            </a:extLst>
          </p:cNvPr>
          <p:cNvSpPr txBox="1"/>
          <p:nvPr/>
        </p:nvSpPr>
        <p:spPr>
          <a:xfrm>
            <a:off x="2431863" y="4599816"/>
            <a:ext cx="5028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This work is supported in part by the U.S. Department of Energy, Office of Nuclear Physics under contract No. DE-AC02-06CH11357.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A7D8E1-3C6F-F742-A5C6-07EDFAFB9E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3725" y="990314"/>
            <a:ext cx="4106571" cy="28961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F53305-BE10-AE46-98B0-AFEE2DCD180A}"/>
              </a:ext>
            </a:extLst>
          </p:cNvPr>
          <p:cNvSpPr txBox="1"/>
          <p:nvPr/>
        </p:nvSpPr>
        <p:spPr>
          <a:xfrm rot="19857463">
            <a:off x="6570297" y="3094248"/>
            <a:ext cx="2432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From DD4HEP Geometry Viewer</a:t>
            </a:r>
          </a:p>
        </p:txBody>
      </p:sp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21" y="12419"/>
            <a:ext cx="8372901" cy="621711"/>
          </a:xfrm>
        </p:spPr>
        <p:txBody>
          <a:bodyPr/>
          <a:lstStyle/>
          <a:p>
            <a:r>
              <a:rPr lang="en-US" sz="2000" cap="small" dirty="0"/>
              <a:t>Calorimeter WG:  Endcaps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468" y="723593"/>
            <a:ext cx="4556501" cy="1546909"/>
          </a:xfrm>
        </p:spPr>
        <p:txBody>
          <a:bodyPr/>
          <a:lstStyle/>
          <a:p>
            <a:r>
              <a:rPr lang="en-US" dirty="0" err="1"/>
              <a:t>NECal</a:t>
            </a:r>
            <a:endParaRPr lang="en-US" dirty="0"/>
          </a:p>
          <a:p>
            <a:pPr lvl="1"/>
            <a:r>
              <a:rPr lang="en-US" dirty="0"/>
              <a:t>Crystals are now 55 cm for 20 X</a:t>
            </a:r>
            <a:r>
              <a:rPr lang="en-US" baseline="-25000" dirty="0"/>
              <a:t>0</a:t>
            </a:r>
          </a:p>
          <a:p>
            <a:pPr lvl="2"/>
            <a:r>
              <a:rPr lang="en-US" dirty="0"/>
              <a:t>Already in DD4HEP</a:t>
            </a:r>
          </a:p>
          <a:p>
            <a:pPr lvl="1"/>
            <a:r>
              <a:rPr lang="en-US" dirty="0"/>
              <a:t>Some passive material missing between NE &amp; </a:t>
            </a:r>
            <a:r>
              <a:rPr lang="en-US" dirty="0" err="1"/>
              <a:t>NHCal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49DE3-95A5-D248-BA81-8AD089CCC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5" r="30647"/>
          <a:stretch/>
        </p:blipFill>
        <p:spPr>
          <a:xfrm rot="21275166">
            <a:off x="433953" y="793336"/>
            <a:ext cx="2394488" cy="3879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996F3-3830-FE4D-99C7-C966751677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42" r="7917"/>
          <a:stretch/>
        </p:blipFill>
        <p:spPr>
          <a:xfrm rot="624714">
            <a:off x="6571280" y="1558766"/>
            <a:ext cx="2456482" cy="337815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F47ECB-029F-DA43-8898-7678A0D6AD0A}"/>
              </a:ext>
            </a:extLst>
          </p:cNvPr>
          <p:cNvSpPr txBox="1">
            <a:spLocks/>
          </p:cNvSpPr>
          <p:nvPr/>
        </p:nvSpPr>
        <p:spPr>
          <a:xfrm>
            <a:off x="2857753" y="2352216"/>
            <a:ext cx="3767772" cy="242483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-16827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-176213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87388" indent="-16827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63600" indent="-176213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tabLst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PECal</a:t>
            </a:r>
            <a:endParaRPr lang="en-US" dirty="0"/>
          </a:p>
          <a:p>
            <a:pPr lvl="1"/>
            <a:r>
              <a:rPr lang="en-US" dirty="0"/>
              <a:t>Tungsten </a:t>
            </a:r>
            <a:r>
              <a:rPr lang="en-US" dirty="0" err="1"/>
              <a:t>SciFi</a:t>
            </a:r>
            <a:endParaRPr lang="en-US" dirty="0"/>
          </a:p>
          <a:p>
            <a:pPr lvl="1"/>
            <a:r>
              <a:rPr lang="en-US" dirty="0"/>
              <a:t>DD4HEP description needs memory optimization to run efficiently</a:t>
            </a:r>
          </a:p>
          <a:p>
            <a:pPr lvl="1"/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21" y="12419"/>
            <a:ext cx="8372901" cy="621711"/>
          </a:xfrm>
        </p:spPr>
        <p:txBody>
          <a:bodyPr/>
          <a:lstStyle/>
          <a:p>
            <a:r>
              <a:rPr lang="en-US" sz="2000" cap="small" dirty="0"/>
              <a:t>Calorimeter WG:  Barrel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22" y="634130"/>
            <a:ext cx="5277172" cy="4097521"/>
          </a:xfrm>
        </p:spPr>
        <p:txBody>
          <a:bodyPr/>
          <a:lstStyle/>
          <a:p>
            <a:r>
              <a:rPr lang="en-US" dirty="0" err="1"/>
              <a:t>BHCal</a:t>
            </a:r>
            <a:endParaRPr lang="en-US" dirty="0"/>
          </a:p>
          <a:p>
            <a:pPr lvl="1"/>
            <a:r>
              <a:rPr lang="en-US" dirty="0"/>
              <a:t>layer steel + scintillator design</a:t>
            </a:r>
          </a:p>
          <a:p>
            <a:pPr lvl="1"/>
            <a:r>
              <a:rPr lang="en-US" dirty="0"/>
              <a:t>10cm square pad size (as above) </a:t>
            </a:r>
          </a:p>
          <a:p>
            <a:pPr lvl="1"/>
            <a:r>
              <a:rPr lang="en-US" dirty="0"/>
              <a:t>Somewhat orphaned?</a:t>
            </a:r>
          </a:p>
          <a:p>
            <a:pPr lvl="1"/>
            <a:endParaRPr lang="en-US" dirty="0"/>
          </a:p>
          <a:p>
            <a:r>
              <a:rPr lang="en-US" dirty="0" err="1"/>
              <a:t>BECal</a:t>
            </a:r>
            <a:r>
              <a:rPr lang="en-US" dirty="0"/>
              <a:t>—imaging </a:t>
            </a:r>
          </a:p>
          <a:p>
            <a:pPr lvl="1"/>
            <a:r>
              <a:rPr lang="en-US" dirty="0"/>
              <a:t>implemented with 6 tracking layers</a:t>
            </a:r>
          </a:p>
          <a:p>
            <a:pPr lvl="1"/>
            <a:r>
              <a:rPr lang="en-US" dirty="0"/>
              <a:t>optimization of the number tracking layers and the spacing between them is ongoing. </a:t>
            </a:r>
          </a:p>
          <a:p>
            <a:pPr lvl="1"/>
            <a:endParaRPr lang="en-US" dirty="0"/>
          </a:p>
          <a:p>
            <a:r>
              <a:rPr lang="en-US" dirty="0" err="1"/>
              <a:t>BECal</a:t>
            </a:r>
            <a:r>
              <a:rPr lang="en-US"/>
              <a:t> </a:t>
            </a:r>
            <a:endParaRPr lang="en-US" dirty="0"/>
          </a:p>
          <a:p>
            <a:pPr lvl="1"/>
            <a:r>
              <a:rPr lang="en-US" dirty="0"/>
              <a:t>Pb/</a:t>
            </a:r>
            <a:r>
              <a:rPr lang="en-US" dirty="0" err="1"/>
              <a:t>SciFi</a:t>
            </a:r>
            <a:r>
              <a:rPr lang="en-US" dirty="0"/>
              <a:t> calorimeter</a:t>
            </a:r>
          </a:p>
          <a:p>
            <a:pPr lvl="1"/>
            <a:r>
              <a:rPr lang="en-US" dirty="0"/>
              <a:t>Readout on ends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4DA982-D915-2245-90F4-CCE81216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5C5C5"/>
              </a:clrFrom>
              <a:clrTo>
                <a:srgbClr val="C5C5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6401" y="229395"/>
            <a:ext cx="3438421" cy="29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21" y="12419"/>
            <a:ext cx="8372901" cy="621711"/>
          </a:xfrm>
        </p:spPr>
        <p:txBody>
          <a:bodyPr/>
          <a:lstStyle/>
          <a:p>
            <a:r>
              <a:rPr lang="en-US" sz="2000" cap="small" dirty="0"/>
              <a:t>Barrel-Positive Endcap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22" y="700347"/>
            <a:ext cx="5439904" cy="39026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How much room is needed for</a:t>
            </a:r>
          </a:p>
          <a:p>
            <a:pPr lvl="1"/>
            <a:r>
              <a:rPr lang="en-US" dirty="0" err="1"/>
              <a:t>BECal</a:t>
            </a:r>
            <a:r>
              <a:rPr lang="en-US" dirty="0"/>
              <a:t> support structure</a:t>
            </a:r>
          </a:p>
          <a:p>
            <a:pPr lvl="1"/>
            <a:r>
              <a:rPr lang="en-US" dirty="0" err="1"/>
              <a:t>BECal</a:t>
            </a:r>
            <a:r>
              <a:rPr lang="en-US" dirty="0"/>
              <a:t> readout</a:t>
            </a:r>
          </a:p>
          <a:p>
            <a:pPr lvl="1"/>
            <a:r>
              <a:rPr lang="en-US" dirty="0"/>
              <a:t>DRICH</a:t>
            </a:r>
          </a:p>
          <a:p>
            <a:pPr lvl="1"/>
            <a:r>
              <a:rPr lang="en-US" dirty="0"/>
              <a:t>U</a:t>
            </a:r>
            <a:r>
              <a:rPr lang="en-US" dirty="0">
                <a:solidFill>
                  <a:srgbClr val="000000"/>
                </a:solidFill>
              </a:rPr>
              <a:t>tilities</a:t>
            </a:r>
          </a:p>
          <a:p>
            <a:pPr lvl="1"/>
            <a:r>
              <a:rPr lang="en-US" dirty="0"/>
              <a:t>. . .</a:t>
            </a:r>
          </a:p>
          <a:p>
            <a:r>
              <a:rPr lang="en-US" dirty="0"/>
              <a:t>Possible solution:</a:t>
            </a:r>
          </a:p>
          <a:p>
            <a:pPr lvl="1"/>
            <a:r>
              <a:rPr lang="en-US" dirty="0"/>
              <a:t>Extend </a:t>
            </a:r>
            <a:r>
              <a:rPr lang="en-US" dirty="0" err="1"/>
              <a:t>PECal</a:t>
            </a:r>
            <a:r>
              <a:rPr lang="en-US" dirty="0"/>
              <a:t> radially outward?</a:t>
            </a:r>
          </a:p>
          <a:p>
            <a:pPr lvl="1"/>
            <a:r>
              <a:rPr lang="en-US" dirty="0"/>
              <a:t>Would this work with the supporting structure for the </a:t>
            </a:r>
            <a:r>
              <a:rPr lang="en-US" dirty="0" err="1"/>
              <a:t>BHCal</a:t>
            </a:r>
            <a:r>
              <a:rPr lang="en-US" dirty="0"/>
              <a:t>/flux return steel?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17AD31-363F-474A-9125-2778517DE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1126" y="2699529"/>
            <a:ext cx="3209009" cy="2039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9825FF-4B2B-3D48-86BC-803589B6F5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CCCC9"/>
              </a:clrFrom>
              <a:clrTo>
                <a:srgbClr val="CCCC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5125" y="117195"/>
            <a:ext cx="5718875" cy="24775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4F1CAE-B36B-3140-B08D-90DA010EA86F}"/>
              </a:ext>
            </a:extLst>
          </p:cNvPr>
          <p:cNvSpPr txBox="1"/>
          <p:nvPr/>
        </p:nvSpPr>
        <p:spPr>
          <a:xfrm>
            <a:off x="6816134" y="276506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Not up-to-date</a:t>
            </a:r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2C73-1EE9-C84E-B9F4-26988B21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80" y="107217"/>
            <a:ext cx="8372901" cy="427476"/>
          </a:xfrm>
        </p:spPr>
        <p:txBody>
          <a:bodyPr/>
          <a:lstStyle/>
          <a:p>
            <a:r>
              <a:rPr lang="en-US" dirty="0"/>
              <a:t>Material Budget Before </a:t>
            </a:r>
            <a:r>
              <a:rPr lang="en-US" dirty="0" err="1"/>
              <a:t>ECal’s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4623C-D2FE-F843-ACF8-5820FCAB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673" y="758681"/>
            <a:ext cx="8372901" cy="3317082"/>
          </a:xfrm>
        </p:spPr>
        <p:txBody>
          <a:bodyPr/>
          <a:lstStyle/>
          <a:p>
            <a:r>
              <a:rPr lang="en-US" dirty="0" err="1"/>
              <a:t>ECal</a:t>
            </a:r>
            <a:r>
              <a:rPr lang="en-US" dirty="0"/>
              <a:t> can’t measure energy that it never sees.</a:t>
            </a:r>
          </a:p>
          <a:p>
            <a:r>
              <a:rPr lang="en-US" dirty="0"/>
              <a:t>Material between interaction and </a:t>
            </a:r>
            <a:r>
              <a:rPr lang="en-US" dirty="0" err="1"/>
              <a:t>Ecal</a:t>
            </a:r>
            <a:endParaRPr lang="en-US" dirty="0"/>
          </a:p>
          <a:p>
            <a:pPr lvl="1"/>
            <a:r>
              <a:rPr lang="en-US" sz="1600" dirty="0"/>
              <a:t>1.5 &lt; |</a:t>
            </a:r>
            <a:r>
              <a:rPr lang="el-GR" sz="1600" dirty="0"/>
              <a:t>η| &lt; 2.5 </a:t>
            </a:r>
            <a:r>
              <a:rPr lang="en-US" sz="1600" dirty="0"/>
              <a:t>this is around 0.75 to 0.10 X</a:t>
            </a:r>
            <a:r>
              <a:rPr lang="en-US" sz="1600" baseline="-25000" dirty="0"/>
              <a:t>0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|</a:t>
            </a:r>
            <a:r>
              <a:rPr lang="el-GR" sz="1600" dirty="0"/>
              <a:t>η| &lt; 1 </a:t>
            </a:r>
            <a:r>
              <a:rPr lang="en-US" sz="1600" dirty="0"/>
              <a:t>minimum of 0.04-0.05 X</a:t>
            </a:r>
            <a:r>
              <a:rPr lang="en-US" sz="1600" baseline="-25000" dirty="0"/>
              <a:t>0</a:t>
            </a:r>
          </a:p>
          <a:p>
            <a:r>
              <a:rPr lang="en-US" dirty="0"/>
              <a:t>See presentation by Alexander </a:t>
            </a:r>
            <a:r>
              <a:rPr lang="en-US" dirty="0" err="1"/>
              <a:t>Bazilevsky</a:t>
            </a:r>
            <a:r>
              <a:rPr lang="en-US" dirty="0"/>
              <a:t> at </a:t>
            </a:r>
            <a:r>
              <a:rPr lang="en-US" sz="1200" dirty="0">
                <a:hlinkClick r:id="rId2"/>
              </a:rPr>
              <a:t>https://indico.bnl.gov/event/12911/contributions/53748/attachments/36834/60612/ATHENA_EMCal_Material</a:t>
            </a:r>
            <a:r>
              <a:rPr lang="en-US" sz="1200" dirty="0"/>
              <a:t>.</a:t>
            </a:r>
          </a:p>
          <a:p>
            <a:r>
              <a:rPr lang="en-US" dirty="0"/>
              <a:t>Yellow Report Tab 8.20: Electron and photon minimum E = 0.05 GeV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17BE6-904E-9A48-A606-CBA8277614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0BAC80C-A05A-A846-8360-8D5EB3FBF7F8}" vid="{E2A429EA-6E8E-1048-86FB-2F718EA451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</Template>
  <TotalTime>123</TotalTime>
  <Words>259</Words>
  <Application>Microsoft Macintosh PowerPoint</Application>
  <PresentationFormat>On-screen Show (16:9)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presentation_16x9</vt:lpstr>
      <vt:lpstr>Athena Calorimetery WG</vt:lpstr>
      <vt:lpstr>Calorimeter WG:  Endcaps</vt:lpstr>
      <vt:lpstr>Calorimeter WG:  Barrel</vt:lpstr>
      <vt:lpstr>Barrel-Positive Endcap Interface</vt:lpstr>
      <vt:lpstr>Material Budget Before ECal’s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Athena Calorimetery WG</dc:title>
  <dc:creator>Reimer, Paul E.</dc:creator>
  <cp:lastModifiedBy>Reimer, Paul E.</cp:lastModifiedBy>
  <cp:revision>1</cp:revision>
  <cp:lastPrinted>2015-09-08T15:35:42Z</cp:lastPrinted>
  <dcterms:created xsi:type="dcterms:W3CDTF">2021-09-15T01:07:50Z</dcterms:created>
  <dcterms:modified xsi:type="dcterms:W3CDTF">2021-09-15T03:10:53Z</dcterms:modified>
</cp:coreProperties>
</file>