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D0D"/>
    <a:srgbClr val="C3A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CC90-E1B2-4058-8DCE-048F68EF7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PID Update for Global Design/Integration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B58AF-998D-426E-B86B-7B92C2A82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TK Hemmick, F Geurts, R Preghenella</a:t>
            </a:r>
          </a:p>
        </p:txBody>
      </p:sp>
    </p:spTree>
    <p:extLst>
      <p:ext uri="{BB962C8B-B14F-4D97-AF65-F5344CB8AC3E}">
        <p14:creationId xmlns:p14="http://schemas.microsoft.com/office/powerpoint/2010/main" val="234974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B2C7-EA2A-4AD5-BB3F-8461F50B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7472"/>
          </a:xfrm>
        </p:spPr>
        <p:txBody>
          <a:bodyPr/>
          <a:lstStyle/>
          <a:p>
            <a:r>
              <a:rPr lang="en-US" dirty="0"/>
              <a:t>Reminder of Baseline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B83E-0817-4DE0-9D8C-6EFA6BFB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39" y="707472"/>
            <a:ext cx="8596668" cy="6150528"/>
          </a:xfrm>
        </p:spPr>
        <p:txBody>
          <a:bodyPr>
            <a:normAutofit/>
          </a:bodyPr>
          <a:lstStyle/>
          <a:p>
            <a:r>
              <a:rPr lang="en-US" dirty="0"/>
              <a:t>Negative direction:</a:t>
            </a:r>
          </a:p>
          <a:p>
            <a:pPr lvl="1"/>
            <a:r>
              <a:rPr lang="en-US" dirty="0"/>
              <a:t>Projective </a:t>
            </a:r>
            <a:r>
              <a:rPr lang="en-US" dirty="0" err="1"/>
              <a:t>mRICH</a:t>
            </a:r>
            <a:endParaRPr lang="en-US" dirty="0"/>
          </a:p>
          <a:p>
            <a:pPr lvl="1"/>
            <a:r>
              <a:rPr lang="en-US" dirty="0"/>
              <a:t>Principle concern(s)</a:t>
            </a:r>
          </a:p>
          <a:p>
            <a:pPr lvl="2"/>
            <a:r>
              <a:rPr lang="en-US" dirty="0"/>
              <a:t>Response (trapped light)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Material thickness (can we do less material)</a:t>
            </a:r>
          </a:p>
          <a:p>
            <a:r>
              <a:rPr lang="en-US" dirty="0"/>
              <a:t>Barrel</a:t>
            </a:r>
          </a:p>
          <a:p>
            <a:pPr lvl="1"/>
            <a:r>
              <a:rPr lang="en-US" dirty="0"/>
              <a:t>DIRC</a:t>
            </a:r>
          </a:p>
          <a:p>
            <a:pPr lvl="1"/>
            <a:r>
              <a:rPr lang="en-US" dirty="0"/>
              <a:t>Principle concern(s)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Support/Integration</a:t>
            </a:r>
          </a:p>
          <a:p>
            <a:r>
              <a:rPr lang="en-US" dirty="0"/>
              <a:t>Positive direction:</a:t>
            </a:r>
          </a:p>
          <a:p>
            <a:pPr lvl="1"/>
            <a:r>
              <a:rPr lang="en-US" dirty="0" err="1"/>
              <a:t>dRICH</a:t>
            </a:r>
            <a:endParaRPr lang="en-US" dirty="0"/>
          </a:p>
          <a:p>
            <a:pPr lvl="1"/>
            <a:r>
              <a:rPr lang="en-US" dirty="0"/>
              <a:t>Principle concern(s)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Optics (coupled directly to detector location)</a:t>
            </a:r>
          </a:p>
        </p:txBody>
      </p:sp>
      <p:pic>
        <p:nvPicPr>
          <p:cNvPr id="4" name="Google Shape;69;p15">
            <a:extLst>
              <a:ext uri="{FF2B5EF4-FFF2-40B4-BE49-F238E27FC236}">
                <a16:creationId xmlns:a16="http://schemas.microsoft.com/office/drawing/2014/main" id="{2ED528FD-CEF9-4A5B-B6C3-17BCF3317EE8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626611" y="928782"/>
            <a:ext cx="5317314" cy="390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49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A27A-3ED1-410A-80F4-D0526B17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3064"/>
          </a:xfrm>
        </p:spPr>
        <p:txBody>
          <a:bodyPr/>
          <a:lstStyle/>
          <a:p>
            <a:r>
              <a:rPr lang="en-US" dirty="0" err="1"/>
              <a:t>mRICH</a:t>
            </a:r>
            <a:r>
              <a:rPr lang="en-US" dirty="0"/>
              <a:t> in Backward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02319-6C9C-4724-ADBA-47E0B421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1" y="4739193"/>
            <a:ext cx="6896426" cy="1660914"/>
          </a:xfrm>
        </p:spPr>
        <p:txBody>
          <a:bodyPr/>
          <a:lstStyle/>
          <a:p>
            <a:r>
              <a:rPr lang="en-US" dirty="0"/>
              <a:t>Implemented as a pseudo-projective array:</a:t>
            </a:r>
          </a:p>
          <a:p>
            <a:pPr lvl="1"/>
            <a:r>
              <a:rPr lang="en-US" dirty="0"/>
              <a:t>Detector envelope ~planar in Zed.</a:t>
            </a:r>
          </a:p>
          <a:p>
            <a:pPr lvl="1"/>
            <a:r>
              <a:rPr lang="en-US" dirty="0"/>
              <a:t>Individual modules tilted toward nominal collision point.</a:t>
            </a:r>
          </a:p>
          <a:p>
            <a:r>
              <a:rPr lang="en-US" dirty="0"/>
              <a:t>Advanced stage of implementation in DD4HEP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6A55D3B-AF6E-4512-B7B9-7CEFA6DCB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3"/>
          <a:stretch/>
        </p:blipFill>
        <p:spPr>
          <a:xfrm>
            <a:off x="7121707" y="415915"/>
            <a:ext cx="1461845" cy="1424736"/>
          </a:xfrm>
          <a:prstGeom prst="rect">
            <a:avLst/>
          </a:prstGeom>
        </p:spPr>
      </p:pic>
      <p:pic>
        <p:nvPicPr>
          <p:cNvPr id="7" name="Picture 6" descr="A picture containing text, blue&#10;&#10;Description automatically generated">
            <a:extLst>
              <a:ext uri="{FF2B5EF4-FFF2-40B4-BE49-F238E27FC236}">
                <a16:creationId xmlns:a16="http://schemas.microsoft.com/office/drawing/2014/main" id="{727681E9-544C-402B-817D-AB685C86C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999" y="2114877"/>
            <a:ext cx="2743073" cy="2758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FA50A-D1E9-426A-B79E-8C174AD1E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61" y="135055"/>
            <a:ext cx="2472650" cy="1986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DA5D4-6A1C-4259-A6DC-82C48D257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124" y="2454805"/>
            <a:ext cx="1938589" cy="1986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567F97-AC83-4775-92A1-80537359D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1640" y="2435772"/>
            <a:ext cx="1938589" cy="1986456"/>
          </a:xfrm>
          <a:prstGeom prst="rect">
            <a:avLst/>
          </a:prstGeom>
        </p:spPr>
      </p:pic>
      <p:pic>
        <p:nvPicPr>
          <p:cNvPr id="11" name="Google Shape;69;p15">
            <a:extLst>
              <a:ext uri="{FF2B5EF4-FFF2-40B4-BE49-F238E27FC236}">
                <a16:creationId xmlns:a16="http://schemas.microsoft.com/office/drawing/2014/main" id="{9D6B403D-FF71-40C0-BFD4-39CC3030ADC9}"/>
              </a:ext>
            </a:extLst>
          </p:cNvPr>
          <p:cNvPicPr preferRelativeResize="0"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86467" y="732085"/>
            <a:ext cx="4383828" cy="31330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BFE2B1-223B-4277-A0DD-5786A85B6366}"/>
              </a:ext>
            </a:extLst>
          </p:cNvPr>
          <p:cNvCxnSpPr/>
          <p:nvPr/>
        </p:nvCxnSpPr>
        <p:spPr>
          <a:xfrm flipH="1" flipV="1">
            <a:off x="2239861" y="2676088"/>
            <a:ext cx="2223082" cy="46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EEF3BC-7F4D-44D0-9432-3E478B8897C6}"/>
              </a:ext>
            </a:extLst>
          </p:cNvPr>
          <p:cNvSpPr txBox="1"/>
          <p:nvPr/>
        </p:nvSpPr>
        <p:spPr>
          <a:xfrm>
            <a:off x="8101718" y="4551824"/>
            <a:ext cx="32804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Cherenkov Photons in DD4HEP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D39F0-B749-4597-9869-30CD37775E1F}"/>
              </a:ext>
            </a:extLst>
          </p:cNvPr>
          <p:cNvSpPr txBox="1"/>
          <p:nvPr/>
        </p:nvSpPr>
        <p:spPr>
          <a:xfrm>
            <a:off x="6821126" y="5250489"/>
            <a:ext cx="51491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Concern: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Calorimeter Group concerned about 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yet evaluated “globally”.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Nonetheless simulations are “optimistic”</a:t>
            </a:r>
          </a:p>
        </p:txBody>
      </p:sp>
    </p:spTree>
    <p:extLst>
      <p:ext uri="{BB962C8B-B14F-4D97-AF65-F5344CB8AC3E}">
        <p14:creationId xmlns:p14="http://schemas.microsoft.com/office/powerpoint/2010/main" val="310440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54D6-494C-4F74-A511-A7746EBE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89361"/>
          </a:xfrm>
        </p:spPr>
        <p:txBody>
          <a:bodyPr/>
          <a:lstStyle/>
          <a:p>
            <a:r>
              <a:rPr lang="en-US" dirty="0"/>
              <a:t>Requested Alternative Implementation: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BB33-CD8E-4038-9AF1-5BC8F020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85" y="3823568"/>
            <a:ext cx="9391651" cy="29130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Monolithic geometry</a:t>
            </a:r>
          </a:p>
          <a:p>
            <a:pPr lvl="1"/>
            <a:r>
              <a:rPr lang="en-US" dirty="0"/>
              <a:t>Thinner due to no walls.</a:t>
            </a:r>
          </a:p>
          <a:p>
            <a:pPr lvl="1"/>
            <a:r>
              <a:rPr lang="en-US" dirty="0"/>
              <a:t>Support very likely thinner </a:t>
            </a:r>
            <a:br>
              <a:rPr lang="en-US" dirty="0"/>
            </a:br>
            <a:r>
              <a:rPr lang="en-US" dirty="0"/>
              <a:t>(note:  too thick before support!)</a:t>
            </a:r>
          </a:p>
          <a:p>
            <a:r>
              <a:rPr lang="en-US" dirty="0"/>
              <a:t>Optics options:</a:t>
            </a:r>
          </a:p>
          <a:p>
            <a:pPr lvl="1"/>
            <a:r>
              <a:rPr lang="en-US" dirty="0"/>
              <a:t>Lens array:</a:t>
            </a:r>
          </a:p>
          <a:p>
            <a:pPr lvl="2"/>
            <a:r>
              <a:rPr lang="en-US" dirty="0"/>
              <a:t>Focused but sometimes split and non-circular rings</a:t>
            </a:r>
          </a:p>
          <a:p>
            <a:pPr lvl="1"/>
            <a:r>
              <a:rPr lang="en-US" dirty="0"/>
              <a:t>Proximity:</a:t>
            </a:r>
          </a:p>
          <a:p>
            <a:pPr lvl="2"/>
            <a:r>
              <a:rPr lang="en-US" dirty="0"/>
              <a:t>How much zed-gap to achieve required performance.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26CE04-0AA1-4FA9-9E41-99A9E0DE2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03" y="2509458"/>
            <a:ext cx="7051487" cy="2628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19AC21-8A03-485F-8EA1-E99A1CB05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5" y="689360"/>
            <a:ext cx="7092539" cy="30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9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562900-E528-4B1B-BE98-6B36AFF9B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24"/>
          <a:stretch/>
        </p:blipFill>
        <p:spPr>
          <a:xfrm>
            <a:off x="5049968" y="205566"/>
            <a:ext cx="6753342" cy="2733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1B4BA-80C4-486A-B74A-003BDF49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82305"/>
          </a:xfrm>
        </p:spPr>
        <p:txBody>
          <a:bodyPr/>
          <a:lstStyle/>
          <a:p>
            <a:r>
              <a:rPr lang="en-US" dirty="0" err="1"/>
              <a:t>dRICH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565A-D8A4-4DBD-BB9B-32830B6E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1880"/>
            <a:ext cx="8596668" cy="5999896"/>
          </a:xfrm>
        </p:spPr>
        <p:txBody>
          <a:bodyPr/>
          <a:lstStyle/>
          <a:p>
            <a:r>
              <a:rPr lang="en-US" dirty="0"/>
              <a:t>Performance in brief (too brief)</a:t>
            </a:r>
          </a:p>
          <a:p>
            <a:pPr lvl="1"/>
            <a:r>
              <a:rPr lang="en-US" dirty="0"/>
              <a:t>Single Photon Resolution (linear)</a:t>
            </a:r>
          </a:p>
          <a:p>
            <a:pPr lvl="3"/>
            <a:r>
              <a:rPr lang="en-US" dirty="0">
                <a:solidFill>
                  <a:srgbClr val="0070C0"/>
                </a:solidFill>
              </a:rPr>
              <a:t>Chromatic: n(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3"/>
            <a:r>
              <a:rPr lang="en-US" dirty="0">
                <a:solidFill>
                  <a:srgbClr val="C3A10F"/>
                </a:solidFill>
              </a:rPr>
              <a:t>Emission:  emission point vs detection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Pixel: Sensor pixel &amp; focal length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Magnetic Field:  Smears ring</a:t>
            </a:r>
          </a:p>
          <a:p>
            <a:pPr lvl="3"/>
            <a:r>
              <a:rPr lang="en-US" dirty="0">
                <a:solidFill>
                  <a:srgbClr val="890D0D"/>
                </a:solidFill>
              </a:rPr>
              <a:t>Track Resolution:  WITHIN radiator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Aerogel dominated by irreducible contribution (chromatic/scattering)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Gas limited by Emission even in “less constrained” JLEIC design.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Photon Count (improves as SQRT(n))</a:t>
            </a:r>
          </a:p>
          <a:p>
            <a:r>
              <a:rPr lang="en-US" dirty="0">
                <a:solidFill>
                  <a:schemeClr val="tx1"/>
                </a:solidFill>
              </a:rPr>
              <a:t>Simulation Result(s)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Magnetic field contributions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Backing away more impactful than solenoid-vs-Helmholtz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Implications for interface location.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detail: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Ayk</a:t>
            </a:r>
            <a:r>
              <a:rPr lang="en-US" dirty="0">
                <a:solidFill>
                  <a:schemeClr val="tx1"/>
                </a:solidFill>
              </a:rPr>
              <a:t> contributions on additional slides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D4974-8B5F-4FB1-A9B8-86C16C434172}"/>
              </a:ext>
            </a:extLst>
          </p:cNvPr>
          <p:cNvSpPr txBox="1"/>
          <p:nvPr/>
        </p:nvSpPr>
        <p:spPr>
          <a:xfrm>
            <a:off x="8806392" y="701880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JLEIC Design</a:t>
            </a:r>
          </a:p>
        </p:txBody>
      </p:sp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9E375BC-B9A8-4DDF-AF35-49376393D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29" y="3919206"/>
            <a:ext cx="4592732" cy="26523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FB2327-E4F0-4C11-A4E2-04F2DFE29B16}"/>
              </a:ext>
            </a:extLst>
          </p:cNvPr>
          <p:cNvCxnSpPr/>
          <p:nvPr/>
        </p:nvCxnSpPr>
        <p:spPr>
          <a:xfrm>
            <a:off x="5578679" y="2013358"/>
            <a:ext cx="6149130" cy="0"/>
          </a:xfrm>
          <a:prstGeom prst="line">
            <a:avLst/>
          </a:prstGeom>
          <a:ln w="285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326195-A64A-4F8D-8CF9-2FF4AC2780F6}"/>
              </a:ext>
            </a:extLst>
          </p:cNvPr>
          <p:cNvSpPr txBox="1"/>
          <p:nvPr/>
        </p:nvSpPr>
        <p:spPr>
          <a:xfrm>
            <a:off x="7673879" y="1662717"/>
            <a:ext cx="92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1 mrad</a:t>
            </a:r>
          </a:p>
        </p:txBody>
      </p:sp>
    </p:spTree>
    <p:extLst>
      <p:ext uri="{BB962C8B-B14F-4D97-AF65-F5344CB8AC3E}">
        <p14:creationId xmlns:p14="http://schemas.microsoft.com/office/powerpoint/2010/main" val="384807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354D-2A21-47A9-B616-67C2DA88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93"/>
            <a:ext cx="8596668" cy="1320800"/>
          </a:xfrm>
        </p:spPr>
        <p:txBody>
          <a:bodyPr/>
          <a:lstStyle/>
          <a:p>
            <a:r>
              <a:rPr lang="en-US" dirty="0"/>
              <a:t>A few trials…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34A70-99FF-4FF6-A81A-448E2D66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836" y="4405330"/>
            <a:ext cx="8596668" cy="2129694"/>
          </a:xfrm>
        </p:spPr>
        <p:txBody>
          <a:bodyPr/>
          <a:lstStyle/>
          <a:p>
            <a:r>
              <a:rPr lang="en-US" dirty="0"/>
              <a:t>Note(s)</a:t>
            </a:r>
          </a:p>
          <a:p>
            <a:pPr lvl="1"/>
            <a:r>
              <a:rPr lang="en-US" dirty="0"/>
              <a:t>Simple implementation very useful for optics</a:t>
            </a:r>
          </a:p>
          <a:p>
            <a:pPr lvl="1"/>
            <a:r>
              <a:rPr lang="en-US" dirty="0"/>
              <a:t>Likely </a:t>
            </a:r>
            <a:r>
              <a:rPr lang="en-US" dirty="0" err="1"/>
              <a:t>p.e.</a:t>
            </a:r>
            <a:r>
              <a:rPr lang="en-US" dirty="0"/>
              <a:t> count is over-estimated.</a:t>
            </a:r>
          </a:p>
          <a:p>
            <a:pPr lvl="1"/>
            <a:r>
              <a:rPr lang="en-US" dirty="0"/>
              <a:t>Pretty small gaps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227A31-0DEC-488E-B78A-CC53DDF46536}"/>
              </a:ext>
            </a:extLst>
          </p:cNvPr>
          <p:cNvGrpSpPr/>
          <p:nvPr/>
        </p:nvGrpSpPr>
        <p:grpSpPr>
          <a:xfrm>
            <a:off x="106870" y="751557"/>
            <a:ext cx="5448773" cy="3460332"/>
            <a:chOff x="6549615" y="315329"/>
            <a:chExt cx="5448773" cy="34603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CF5291-0244-4C0D-9BAC-5D0DE87D1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9615" y="315329"/>
              <a:ext cx="5448773" cy="346033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CEADD13-8125-44BE-ABE2-17E71270E1EA}"/>
                </a:ext>
              </a:extLst>
            </p:cNvPr>
            <p:cNvSpPr/>
            <p:nvPr/>
          </p:nvSpPr>
          <p:spPr>
            <a:xfrm>
              <a:off x="8121514" y="1315207"/>
              <a:ext cx="394636" cy="4245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22B9DF8-5169-4C1E-9269-86BC6626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924" y="816638"/>
            <a:ext cx="5854290" cy="3395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E3EABC-62E5-4B75-93FF-F15E681A5996}"/>
              </a:ext>
            </a:extLst>
          </p:cNvPr>
          <p:cNvSpPr txBox="1"/>
          <p:nvPr/>
        </p:nvSpPr>
        <p:spPr>
          <a:xfrm>
            <a:off x="6957981" y="4870012"/>
            <a:ext cx="5085046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Need detailed understanding of the focal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thick is the focal plane?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cooling for sensors &amp; electronics?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gaps between focal plane segments?</a:t>
            </a:r>
          </a:p>
        </p:txBody>
      </p:sp>
    </p:spTree>
    <p:extLst>
      <p:ext uri="{BB962C8B-B14F-4D97-AF65-F5344CB8AC3E}">
        <p14:creationId xmlns:p14="http://schemas.microsoft.com/office/powerpoint/2010/main" val="414767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7372-8795-4C6F-89E9-1C4A1D2B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66194"/>
          </a:xfrm>
        </p:spPr>
        <p:txBody>
          <a:bodyPr/>
          <a:lstStyle/>
          <a:p>
            <a:r>
              <a:rPr lang="en-US" dirty="0"/>
              <a:t>Other…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4D81-D376-4965-A9CE-1FFF3F16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1" y="4783756"/>
            <a:ext cx="8596668" cy="911098"/>
          </a:xfrm>
        </p:spPr>
        <p:txBody>
          <a:bodyPr/>
          <a:lstStyle/>
          <a:p>
            <a:r>
              <a:rPr lang="en-US" dirty="0"/>
              <a:t>Without planar mirror, detection &gt;25 degrees very tough.</a:t>
            </a:r>
          </a:p>
          <a:p>
            <a:r>
              <a:rPr lang="en-US" dirty="0"/>
              <a:t>With planar mirror even more restricted.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603C5-B3F2-4178-B582-6B3E39735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638"/>
            <a:ext cx="5928028" cy="3293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41773-4999-469C-BA23-3C50E1BCB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77" y="903265"/>
            <a:ext cx="6300623" cy="32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DB7632-6BD3-4CA3-A4D4-F4823A57EAF4}"/>
              </a:ext>
            </a:extLst>
          </p:cNvPr>
          <p:cNvSpPr/>
          <p:nvPr/>
        </p:nvSpPr>
        <p:spPr>
          <a:xfrm>
            <a:off x="7206142" y="5478011"/>
            <a:ext cx="4985858" cy="137998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E96BD-27CF-4148-90F4-73C282E4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9436"/>
          </a:xfrm>
        </p:spPr>
        <p:txBody>
          <a:bodyPr/>
          <a:lstStyle/>
          <a:p>
            <a:r>
              <a:rPr lang="en-US" dirty="0"/>
              <a:t>Beyond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00087-CA80-4DCD-915E-76397487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22" y="4345598"/>
            <a:ext cx="8596668" cy="2298483"/>
          </a:xfrm>
        </p:spPr>
        <p:txBody>
          <a:bodyPr/>
          <a:lstStyle/>
          <a:p>
            <a:r>
              <a:rPr lang="en-US" dirty="0"/>
              <a:t>Proposed GridPIX in the B-2.0</a:t>
            </a:r>
          </a:p>
          <a:p>
            <a:pPr lvl="1"/>
            <a:r>
              <a:rPr lang="en-US" dirty="0"/>
              <a:t>Last Silicon @ R=18.5cm</a:t>
            </a:r>
          </a:p>
          <a:p>
            <a:pPr lvl="1"/>
            <a:r>
              <a:rPr lang="en-US" dirty="0"/>
              <a:t>First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MEGAS</a:t>
            </a:r>
            <a:r>
              <a:rPr lang="en-US" dirty="0"/>
              <a:t> @ R=50cm</a:t>
            </a:r>
          </a:p>
          <a:p>
            <a:r>
              <a:rPr lang="en-US" dirty="0"/>
              <a:t>Sandwich with plausible services gaps to avoid overlaps.</a:t>
            </a:r>
          </a:p>
          <a:p>
            <a:pPr lvl="1"/>
            <a:r>
              <a:rPr lang="en-US" dirty="0"/>
              <a:t>Likely need larger gap on Silicon side than on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MEGAS</a:t>
            </a:r>
            <a:r>
              <a:rPr lang="en-US" dirty="0"/>
              <a:t> side.</a:t>
            </a:r>
          </a:p>
          <a:p>
            <a:r>
              <a:rPr lang="en-US" dirty="0"/>
              <a:t>Similar for LGAD (~matches cost document)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3DD7E-36EE-4148-844B-017DCAE1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9" y="1172505"/>
            <a:ext cx="5207410" cy="2921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8345E0-2F74-4C5E-AB8A-3DE1FA581D45}"/>
              </a:ext>
            </a:extLst>
          </p:cNvPr>
          <p:cNvSpPr txBox="1"/>
          <p:nvPr/>
        </p:nvSpPr>
        <p:spPr>
          <a:xfrm>
            <a:off x="211879" y="773689"/>
            <a:ext cx="174286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9/14:  Trk mtg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0064D9-AFA3-4A3C-8EF8-A09F8A13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176" y="1172505"/>
            <a:ext cx="5207410" cy="2921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E99DAB-FA3E-4003-A098-1BE00F22BAAB}"/>
              </a:ext>
            </a:extLst>
          </p:cNvPr>
          <p:cNvSpPr/>
          <p:nvPr/>
        </p:nvSpPr>
        <p:spPr>
          <a:xfrm>
            <a:off x="7206142" y="2919369"/>
            <a:ext cx="1736522" cy="326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GridPIX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DC12447B-502F-4A2D-8875-33630B84B365}"/>
              </a:ext>
            </a:extLst>
          </p:cNvPr>
          <p:cNvSpPr/>
          <p:nvPr/>
        </p:nvSpPr>
        <p:spPr>
          <a:xfrm>
            <a:off x="3808601" y="4773335"/>
            <a:ext cx="310393" cy="6388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AA5D62-1FFE-4F61-B101-5835706696C2}"/>
              </a:ext>
            </a:extLst>
          </p:cNvPr>
          <p:cNvSpPr txBox="1"/>
          <p:nvPr/>
        </p:nvSpPr>
        <p:spPr>
          <a:xfrm>
            <a:off x="4298334" y="4908075"/>
            <a:ext cx="52132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R = 31.5 cm…GridPIX comfortable using ~20 cm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AD85C-B8C4-488C-9717-EE8C25B96B6C}"/>
              </a:ext>
            </a:extLst>
          </p:cNvPr>
          <p:cNvCxnSpPr/>
          <p:nvPr/>
        </p:nvCxnSpPr>
        <p:spPr>
          <a:xfrm>
            <a:off x="6988029" y="2759978"/>
            <a:ext cx="21475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F1DC72-90D9-4591-A6F7-8D939D73F3CC}"/>
              </a:ext>
            </a:extLst>
          </p:cNvPr>
          <p:cNvSpPr txBox="1"/>
          <p:nvPr/>
        </p:nvSpPr>
        <p:spPr>
          <a:xfrm>
            <a:off x="7707155" y="244879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LGAD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4977DB-D8D4-4AF3-A17E-CF638BD8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802" y="6006517"/>
            <a:ext cx="3169574" cy="7370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30981A-3F93-41EF-B068-053F7C7D9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497" r="77000"/>
          <a:stretch/>
        </p:blipFill>
        <p:spPr>
          <a:xfrm>
            <a:off x="8322716" y="5565296"/>
            <a:ext cx="3771850" cy="5149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96286D-EF24-45D7-BB12-86BA121C3EE3}"/>
              </a:ext>
            </a:extLst>
          </p:cNvPr>
          <p:cNvSpPr txBox="1"/>
          <p:nvPr/>
        </p:nvSpPr>
        <p:spPr>
          <a:xfrm>
            <a:off x="7339907" y="563811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LGAD</a:t>
            </a:r>
          </a:p>
        </p:txBody>
      </p:sp>
    </p:spTree>
    <p:extLst>
      <p:ext uri="{BB962C8B-B14F-4D97-AF65-F5344CB8AC3E}">
        <p14:creationId xmlns:p14="http://schemas.microsoft.com/office/powerpoint/2010/main" val="5531813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418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Symbol</vt:lpstr>
      <vt:lpstr>Trebuchet MS</vt:lpstr>
      <vt:lpstr>Wingdings 3</vt:lpstr>
      <vt:lpstr>Facet</vt:lpstr>
      <vt:lpstr>PID Update for Global Design/Integration</vt:lpstr>
      <vt:lpstr>Reminder of Baseline Configuration</vt:lpstr>
      <vt:lpstr>mRICH in Backward Region</vt:lpstr>
      <vt:lpstr>Requested Alternative Implementation:</vt:lpstr>
      <vt:lpstr>dRICH</vt:lpstr>
      <vt:lpstr>A few trials…</vt:lpstr>
      <vt:lpstr>Other…</vt:lpstr>
      <vt:lpstr>Beyond Baseline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 Update for Global Design/Integration</dc:title>
  <dc:creator>Thomas Hemmick</dc:creator>
  <cp:lastModifiedBy>Thomas Hemmick</cp:lastModifiedBy>
  <cp:revision>1</cp:revision>
  <dcterms:created xsi:type="dcterms:W3CDTF">2021-09-15T13:12:23Z</dcterms:created>
  <dcterms:modified xsi:type="dcterms:W3CDTF">2021-09-15T15:01:40Z</dcterms:modified>
</cp:coreProperties>
</file>