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3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2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1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8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1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85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E5AA5-351E-4AA4-B8AC-B02350BE13A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DF89-F0B8-41CD-BD1D-6FBD8DDC12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6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few comments on NSR</a:t>
            </a:r>
            <a:br>
              <a:rPr lang="en-US" dirty="0" smtClean="0"/>
            </a:br>
            <a:r>
              <a:rPr lang="en-US" dirty="0" smtClean="0"/>
              <a:t>(j. Kelley)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Foreword: All ENSDF evaluators rely on the NSR to be complete, accurate and up-to-date. Overall, the database is very good in this regard</a:t>
            </a:r>
            <a:r>
              <a:rPr lang="en-US" dirty="0" smtClean="0"/>
              <a:t>. </a:t>
            </a:r>
          </a:p>
          <a:p>
            <a:pPr algn="l"/>
            <a:r>
              <a:rPr lang="en-US" dirty="0" smtClean="0"/>
              <a:t>But there are many avoidable false positives.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9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43" y="595720"/>
            <a:ext cx="5874317" cy="1737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362" y="2221992"/>
            <a:ext cx="4394988" cy="32871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3160" y="5645444"/>
            <a:ext cx="4629150" cy="7239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7656" y="3220341"/>
            <a:ext cx="3706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With such a title, why isn’t this article given keywords? These results are most precise for this nucleus.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74441"/>
            <a:ext cx="10515600" cy="147694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4He(</a:t>
            </a:r>
            <a:r>
              <a:rPr lang="en-US" dirty="0" err="1" smtClean="0">
                <a:solidFill>
                  <a:srgbClr val="FF0000"/>
                </a:solidFill>
              </a:rPr>
              <a:t>n,n</a:t>
            </a:r>
            <a:r>
              <a:rPr lang="en-US" dirty="0" smtClean="0">
                <a:solidFill>
                  <a:srgbClr val="FF0000"/>
                </a:solidFill>
              </a:rPr>
              <a:t>)5He*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If not listed like this, </a:t>
            </a:r>
            <a:r>
              <a:rPr lang="en-US" baseline="30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He is not in the keywords.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944" y="828929"/>
            <a:ext cx="10670856" cy="304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0070" y="3368993"/>
            <a:ext cx="3009900" cy="3219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290763"/>
            <a:ext cx="6334125" cy="3886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52847"/>
            <a:ext cx="6896100" cy="20764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06234" y="2029132"/>
            <a:ext cx="392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solidFill>
                  <a:srgbClr val="FF0000"/>
                </a:solidFill>
              </a:rPr>
              <a:t>13</a:t>
            </a:r>
            <a:r>
              <a:rPr lang="en-US" dirty="0" smtClean="0">
                <a:solidFill>
                  <a:srgbClr val="FF0000"/>
                </a:solidFill>
              </a:rPr>
              <a:t>C(</a:t>
            </a:r>
            <a:r>
              <a:rPr lang="en-US" dirty="0" err="1" smtClean="0">
                <a:solidFill>
                  <a:srgbClr val="FF0000"/>
                </a:solidFill>
                <a:latin typeface="Symbol" panose="05050102010706020507" pitchFamily="18" charset="2"/>
              </a:rPr>
              <a:t>n</a:t>
            </a:r>
            <a:r>
              <a:rPr lang="en-US" dirty="0" err="1" smtClean="0">
                <a:solidFill>
                  <a:srgbClr val="FF0000"/>
                </a:solidFill>
              </a:rPr>
              <a:t>,e</a:t>
            </a:r>
            <a:r>
              <a:rPr lang="en-US" dirty="0" smtClean="0">
                <a:solidFill>
                  <a:srgbClr val="FF0000"/>
                </a:solidFill>
              </a:rPr>
              <a:t>-) is mentioned in passing as a background contribution. No quantified “signal is shown in any graph.”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Why is this included in the keywords?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4795" y="2533999"/>
            <a:ext cx="4336899" cy="37970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69" y="270510"/>
            <a:ext cx="5676900" cy="1695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019" y="2300230"/>
            <a:ext cx="6269630" cy="29309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795" y="343760"/>
            <a:ext cx="4336899" cy="223416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9966092" y="2235322"/>
            <a:ext cx="360099" cy="298677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7635240" y="4980763"/>
            <a:ext cx="3511296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42504" y="5231134"/>
            <a:ext cx="3511296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422262" y="1677184"/>
            <a:ext cx="5451081" cy="623047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55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7416" y="2800531"/>
            <a:ext cx="4596384" cy="3696472"/>
          </a:xfrm>
        </p:spPr>
        <p:txBody>
          <a:bodyPr/>
          <a:lstStyle/>
          <a:p>
            <a:r>
              <a:rPr lang="en-US" dirty="0" smtClean="0"/>
              <a:t>Shows up under </a:t>
            </a:r>
            <a:r>
              <a:rPr lang="en-US" baseline="30000" dirty="0" smtClean="0"/>
              <a:t>13</a:t>
            </a:r>
            <a:r>
              <a:rPr lang="en-US" dirty="0" smtClean="0"/>
              <a:t>N because </a:t>
            </a:r>
            <a:r>
              <a:rPr lang="en-US" baseline="30000" dirty="0" smtClean="0"/>
              <a:t>12</a:t>
            </a:r>
            <a:r>
              <a:rPr lang="en-US" dirty="0" smtClean="0"/>
              <a:t>C(</a:t>
            </a:r>
            <a:r>
              <a:rPr lang="en-US" baseline="30000" dirty="0" smtClean="0"/>
              <a:t>24</a:t>
            </a:r>
            <a:r>
              <a:rPr lang="en-US" dirty="0" smtClean="0"/>
              <a:t>Si,</a:t>
            </a:r>
            <a:r>
              <a:rPr lang="en-US" baseline="30000" dirty="0" smtClean="0"/>
              <a:t>23</a:t>
            </a:r>
            <a:r>
              <a:rPr lang="en-US" dirty="0" smtClean="0"/>
              <a:t>Al) is used to obtain the </a:t>
            </a:r>
            <a:r>
              <a:rPr lang="en-US" dirty="0" smtClean="0"/>
              <a:t>ANC.</a:t>
            </a:r>
            <a:endParaRPr lang="en-US" dirty="0" smtClean="0"/>
          </a:p>
          <a:p>
            <a:r>
              <a:rPr lang="en-US" baseline="30000" dirty="0" smtClean="0">
                <a:solidFill>
                  <a:srgbClr val="FF0000"/>
                </a:solidFill>
              </a:rPr>
              <a:t>13</a:t>
            </a:r>
            <a:r>
              <a:rPr lang="en-US" dirty="0" smtClean="0">
                <a:solidFill>
                  <a:srgbClr val="FF0000"/>
                </a:solidFill>
              </a:rPr>
              <a:t>N is never mentioned in the article</a:t>
            </a:r>
          </a:p>
          <a:p>
            <a:r>
              <a:rPr lang="en-US" dirty="0" smtClean="0"/>
              <a:t>Focus is on </a:t>
            </a:r>
            <a:r>
              <a:rPr lang="en-US" baseline="30000" dirty="0" smtClean="0"/>
              <a:t>23</a:t>
            </a:r>
            <a:r>
              <a:rPr lang="en-US" dirty="0" smtClean="0"/>
              <a:t>Al(</a:t>
            </a:r>
            <a:r>
              <a:rPr lang="en-US" dirty="0" err="1" smtClean="0"/>
              <a:t>p,</a:t>
            </a:r>
            <a:r>
              <a:rPr lang="en-US" dirty="0" err="1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)</a:t>
            </a:r>
            <a:r>
              <a:rPr lang="en-US" baseline="30000" dirty="0" smtClean="0"/>
              <a:t>24</a:t>
            </a:r>
            <a:r>
              <a:rPr lang="en-US" dirty="0" smtClean="0"/>
              <a:t>Si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03" y="365125"/>
            <a:ext cx="9526982" cy="21153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03" y="2615428"/>
            <a:ext cx="6127929" cy="369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93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2194"/>
            <a:ext cx="10515600" cy="4351338"/>
          </a:xfrm>
        </p:spPr>
        <p:txBody>
          <a:bodyPr/>
          <a:lstStyle/>
          <a:p>
            <a:r>
              <a:rPr lang="en-US" dirty="0" smtClean="0"/>
              <a:t>As an organization we don’t have a good format to express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The article dealt significantly with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the article is not found under a search on </a:t>
            </a:r>
            <a:r>
              <a:rPr lang="en-US" baseline="30000" dirty="0" smtClean="0"/>
              <a:t>16</a:t>
            </a:r>
            <a:r>
              <a:rPr lang="en-US" dirty="0" smtClean="0"/>
              <a:t>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8917"/>
            <a:ext cx="6696075" cy="165735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185416" y="1536192"/>
            <a:ext cx="1197864" cy="411480"/>
          </a:xfrm>
          <a:prstGeom prst="ellipse">
            <a:avLst/>
          </a:prstGeom>
          <a:noFill/>
          <a:ln w="666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593" y="2811126"/>
            <a:ext cx="3649999" cy="5904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4594" y="4304904"/>
            <a:ext cx="5023853" cy="68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6895"/>
            <a:ext cx="4959096" cy="1207009"/>
          </a:xfrm>
        </p:spPr>
        <p:txBody>
          <a:bodyPr/>
          <a:lstStyle/>
          <a:p>
            <a:r>
              <a:rPr lang="en-US" baseline="30000" dirty="0" smtClean="0"/>
              <a:t>7</a:t>
            </a:r>
            <a:r>
              <a:rPr lang="en-US" dirty="0" smtClean="0"/>
              <a:t>Li+p-&gt;</a:t>
            </a:r>
            <a:r>
              <a:rPr lang="en-US" baseline="30000" dirty="0" smtClean="0"/>
              <a:t>8</a:t>
            </a:r>
            <a:r>
              <a:rPr lang="en-US" dirty="0" smtClean="0"/>
              <a:t>Be*-&gt;</a:t>
            </a:r>
            <a:r>
              <a:rPr lang="en-US" baseline="30000" dirty="0" smtClean="0"/>
              <a:t>8</a:t>
            </a:r>
            <a:r>
              <a:rPr lang="en-US" dirty="0" smtClean="0"/>
              <a:t>Be</a:t>
            </a:r>
            <a:r>
              <a:rPr lang="en-US" baseline="-25000" dirty="0" smtClean="0"/>
              <a:t>gs</a:t>
            </a:r>
            <a:r>
              <a:rPr lang="en-US" dirty="0" smtClean="0"/>
              <a:t> + </a:t>
            </a:r>
            <a:r>
              <a:rPr lang="en-US" dirty="0" err="1" smtClean="0"/>
              <a:t>e</a:t>
            </a:r>
            <a:r>
              <a:rPr lang="en-US" baseline="30000" dirty="0" err="1" smtClean="0"/>
              <a:t>+</a:t>
            </a:r>
            <a:r>
              <a:rPr lang="en-US" dirty="0" err="1" smtClean="0"/>
              <a:t>e</a:t>
            </a:r>
            <a:r>
              <a:rPr lang="en-US" baseline="30000" dirty="0" smtClean="0"/>
              <a:t>-</a:t>
            </a:r>
            <a:endParaRPr lang="en-US" baseline="30000" dirty="0" smtClean="0">
              <a:latin typeface="Symbol" panose="05050102010706020507" pitchFamily="18" charset="2"/>
            </a:endParaRPr>
          </a:p>
          <a:p>
            <a:r>
              <a:rPr lang="en-US" baseline="30000" dirty="0" smtClean="0">
                <a:latin typeface="Symbol" panose="05050102010706020507" pitchFamily="18" charset="2"/>
              </a:rPr>
              <a:t>3</a:t>
            </a:r>
            <a:r>
              <a:rPr lang="en-US" dirty="0" smtClean="0">
                <a:latin typeface="Symbol" panose="05050102010706020507" pitchFamily="18" charset="2"/>
              </a:rPr>
              <a:t>H+</a:t>
            </a:r>
            <a:r>
              <a:rPr lang="en-US" dirty="0" smtClean="0"/>
              <a:t>p</a:t>
            </a:r>
            <a:r>
              <a:rPr lang="en-US" dirty="0" smtClean="0">
                <a:latin typeface="Symbol" panose="05050102010706020507" pitchFamily="18" charset="2"/>
              </a:rPr>
              <a:t>-&gt;</a:t>
            </a:r>
            <a:r>
              <a:rPr lang="en-US" baseline="30000" dirty="0" smtClean="0">
                <a:latin typeface="Symbol" panose="05050102010706020507" pitchFamily="18" charset="2"/>
              </a:rPr>
              <a:t>4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e*-&gt;</a:t>
            </a:r>
            <a:r>
              <a:rPr lang="en-US" baseline="30000" dirty="0" smtClean="0"/>
              <a:t>4</a:t>
            </a:r>
            <a:r>
              <a:rPr lang="en-US" dirty="0" smtClean="0"/>
              <a:t>He + </a:t>
            </a:r>
            <a:r>
              <a:rPr lang="en-US" dirty="0" err="1" smtClean="0"/>
              <a:t>e</a:t>
            </a:r>
            <a:r>
              <a:rPr lang="en-US" baseline="30000" dirty="0" err="1" smtClean="0"/>
              <a:t>+</a:t>
            </a:r>
            <a:r>
              <a:rPr lang="en-US" dirty="0" err="1" smtClean="0"/>
              <a:t>e</a:t>
            </a:r>
            <a:r>
              <a:rPr lang="en-US" baseline="30000" dirty="0" smtClean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9286875" cy="197167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029200" y="1719072"/>
            <a:ext cx="1252728" cy="2926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9237" y="2345151"/>
            <a:ext cx="5524344" cy="39916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495" y="3525202"/>
            <a:ext cx="4695825" cy="3190875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2583873" y="6022431"/>
            <a:ext cx="1735282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44491" y="2011680"/>
            <a:ext cx="3612573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655559" y="2169044"/>
            <a:ext cx="1703678" cy="299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060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48469"/>
            <a:ext cx="9763125" cy="26193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44563"/>
            <a:ext cx="5375148" cy="3109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213" y="2943204"/>
            <a:ext cx="3884867" cy="336869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3072384" y="1911096"/>
            <a:ext cx="1636776" cy="35661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Down Arrow 11"/>
          <p:cNvSpPr/>
          <p:nvPr/>
        </p:nvSpPr>
        <p:spPr>
          <a:xfrm>
            <a:off x="3739896" y="1161288"/>
            <a:ext cx="4818888" cy="8331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17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172</Words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A few comments on NSR (j. Kelley)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2021-09-28T17:39:42Z</dcterms:created>
  <dcterms:modified xsi:type="dcterms:W3CDTF">2021-11-02T19:41:35Z</dcterms:modified>
</cp:coreProperties>
</file>