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4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0CA-90C8-41DA-9CE0-B4CA2646BC8D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55DD-C488-4F6B-8C22-CCF1350E8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9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0CA-90C8-41DA-9CE0-B4CA2646BC8D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55DD-C488-4F6B-8C22-CCF1350E8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2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0CA-90C8-41DA-9CE0-B4CA2646BC8D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55DD-C488-4F6B-8C22-CCF1350E8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0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0CA-90C8-41DA-9CE0-B4CA2646BC8D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55DD-C488-4F6B-8C22-CCF1350E8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6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0CA-90C8-41DA-9CE0-B4CA2646BC8D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55DD-C488-4F6B-8C22-CCF1350E8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7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0CA-90C8-41DA-9CE0-B4CA2646BC8D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55DD-C488-4F6B-8C22-CCF1350E8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3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0CA-90C8-41DA-9CE0-B4CA2646BC8D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55DD-C488-4F6B-8C22-CCF1350E8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5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0CA-90C8-41DA-9CE0-B4CA2646BC8D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55DD-C488-4F6B-8C22-CCF1350E8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6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0CA-90C8-41DA-9CE0-B4CA2646BC8D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55DD-C488-4F6B-8C22-CCF1350E8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1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0CA-90C8-41DA-9CE0-B4CA2646BC8D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55DD-C488-4F6B-8C22-CCF1350E8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1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0CA-90C8-41DA-9CE0-B4CA2646BC8D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55DD-C488-4F6B-8C22-CCF1350E8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84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3D0CA-90C8-41DA-9CE0-B4CA2646BC8D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B55DD-C488-4F6B-8C22-CCF1350E8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Nuclides or A-chains: How to relay the Age of the Database?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What is the purpose of giving </a:t>
            </a:r>
            <a:r>
              <a:rPr lang="en-US" sz="4000" dirty="0"/>
              <a:t>a</a:t>
            </a:r>
            <a:r>
              <a:rPr lang="en-US" sz="4000" dirty="0" smtClean="0"/>
              <a:t> </a:t>
            </a:r>
            <a:r>
              <a:rPr lang="en-US" sz="4000" dirty="0"/>
              <a:t>number</a:t>
            </a:r>
            <a:r>
              <a:rPr lang="en-US" sz="4000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6295" y="4339975"/>
            <a:ext cx="9144000" cy="1655762"/>
          </a:xfrm>
        </p:spPr>
        <p:txBody>
          <a:bodyPr/>
          <a:lstStyle/>
          <a:p>
            <a:r>
              <a:rPr lang="en-US" dirty="0" smtClean="0"/>
              <a:t>Open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8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 arose during NDAC preparations.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6135"/>
          </a:xfrm>
        </p:spPr>
        <p:txBody>
          <a:bodyPr>
            <a:normAutofit/>
          </a:bodyPr>
          <a:lstStyle/>
          <a:p>
            <a:r>
              <a:rPr lang="en-US" dirty="0" smtClean="0"/>
              <a:t>Assume an average A-chain </a:t>
            </a:r>
          </a:p>
          <a:p>
            <a:pPr lvl="1"/>
            <a:r>
              <a:rPr lang="en-US" dirty="0" smtClean="0"/>
              <a:t>A=176 (2006) </a:t>
            </a:r>
            <a:r>
              <a:rPr lang="en-US" dirty="0" smtClean="0"/>
              <a:t>Age (published)=15 (cutoff)=16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we give an age what are we trying to reflect?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504732"/>
              </p:ext>
            </p:extLst>
          </p:nvPr>
        </p:nvGraphicFramePr>
        <p:xfrm>
          <a:off x="162560" y="2864961"/>
          <a:ext cx="11623041" cy="2495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979">
                  <a:extLst>
                    <a:ext uri="{9D8B030D-6E8A-4147-A177-3AD203B41FA5}">
                      <a16:colId xmlns:a16="http://schemas.microsoft.com/office/drawing/2014/main" val="4108252623"/>
                    </a:ext>
                  </a:extLst>
                </a:gridCol>
                <a:gridCol w="550989">
                  <a:extLst>
                    <a:ext uri="{9D8B030D-6E8A-4147-A177-3AD203B41FA5}">
                      <a16:colId xmlns:a16="http://schemas.microsoft.com/office/drawing/2014/main" val="15058432"/>
                    </a:ext>
                  </a:extLst>
                </a:gridCol>
                <a:gridCol w="645988">
                  <a:extLst>
                    <a:ext uri="{9D8B030D-6E8A-4147-A177-3AD203B41FA5}">
                      <a16:colId xmlns:a16="http://schemas.microsoft.com/office/drawing/2014/main" val="2683540956"/>
                    </a:ext>
                  </a:extLst>
                </a:gridCol>
                <a:gridCol w="588990">
                  <a:extLst>
                    <a:ext uri="{9D8B030D-6E8A-4147-A177-3AD203B41FA5}">
                      <a16:colId xmlns:a16="http://schemas.microsoft.com/office/drawing/2014/main" val="3447514930"/>
                    </a:ext>
                  </a:extLst>
                </a:gridCol>
                <a:gridCol w="607990">
                  <a:extLst>
                    <a:ext uri="{9D8B030D-6E8A-4147-A177-3AD203B41FA5}">
                      <a16:colId xmlns:a16="http://schemas.microsoft.com/office/drawing/2014/main" val="3979352536"/>
                    </a:ext>
                  </a:extLst>
                </a:gridCol>
                <a:gridCol w="550989">
                  <a:extLst>
                    <a:ext uri="{9D8B030D-6E8A-4147-A177-3AD203B41FA5}">
                      <a16:colId xmlns:a16="http://schemas.microsoft.com/office/drawing/2014/main" val="4257843178"/>
                    </a:ext>
                  </a:extLst>
                </a:gridCol>
                <a:gridCol w="626988">
                  <a:extLst>
                    <a:ext uri="{9D8B030D-6E8A-4147-A177-3AD203B41FA5}">
                      <a16:colId xmlns:a16="http://schemas.microsoft.com/office/drawing/2014/main" val="1080507251"/>
                    </a:ext>
                  </a:extLst>
                </a:gridCol>
                <a:gridCol w="569990">
                  <a:extLst>
                    <a:ext uri="{9D8B030D-6E8A-4147-A177-3AD203B41FA5}">
                      <a16:colId xmlns:a16="http://schemas.microsoft.com/office/drawing/2014/main" val="3052582827"/>
                    </a:ext>
                  </a:extLst>
                </a:gridCol>
                <a:gridCol w="588990">
                  <a:extLst>
                    <a:ext uri="{9D8B030D-6E8A-4147-A177-3AD203B41FA5}">
                      <a16:colId xmlns:a16="http://schemas.microsoft.com/office/drawing/2014/main" val="1953781198"/>
                    </a:ext>
                  </a:extLst>
                </a:gridCol>
                <a:gridCol w="555509">
                  <a:extLst>
                    <a:ext uri="{9D8B030D-6E8A-4147-A177-3AD203B41FA5}">
                      <a16:colId xmlns:a16="http://schemas.microsoft.com/office/drawing/2014/main" val="3377358089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37543196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817878766"/>
                    </a:ext>
                  </a:extLst>
                </a:gridCol>
                <a:gridCol w="569638">
                  <a:extLst>
                    <a:ext uri="{9D8B030D-6E8A-4147-A177-3AD203B41FA5}">
                      <a16:colId xmlns:a16="http://schemas.microsoft.com/office/drawing/2014/main" val="950624602"/>
                    </a:ext>
                  </a:extLst>
                </a:gridCol>
                <a:gridCol w="612739">
                  <a:extLst>
                    <a:ext uri="{9D8B030D-6E8A-4147-A177-3AD203B41FA5}">
                      <a16:colId xmlns:a16="http://schemas.microsoft.com/office/drawing/2014/main" val="4266759369"/>
                    </a:ext>
                  </a:extLst>
                </a:gridCol>
                <a:gridCol w="669738">
                  <a:extLst>
                    <a:ext uri="{9D8B030D-6E8A-4147-A177-3AD203B41FA5}">
                      <a16:colId xmlns:a16="http://schemas.microsoft.com/office/drawing/2014/main" val="1948581478"/>
                    </a:ext>
                  </a:extLst>
                </a:gridCol>
                <a:gridCol w="569990">
                  <a:extLst>
                    <a:ext uri="{9D8B030D-6E8A-4147-A177-3AD203B41FA5}">
                      <a16:colId xmlns:a16="http://schemas.microsoft.com/office/drawing/2014/main" val="955874210"/>
                    </a:ext>
                  </a:extLst>
                </a:gridCol>
                <a:gridCol w="607990">
                  <a:extLst>
                    <a:ext uri="{9D8B030D-6E8A-4147-A177-3AD203B41FA5}">
                      <a16:colId xmlns:a16="http://schemas.microsoft.com/office/drawing/2014/main" val="587515065"/>
                    </a:ext>
                  </a:extLst>
                </a:gridCol>
                <a:gridCol w="911984">
                  <a:extLst>
                    <a:ext uri="{9D8B030D-6E8A-4147-A177-3AD203B41FA5}">
                      <a16:colId xmlns:a16="http://schemas.microsoft.com/office/drawing/2014/main" val="4007562335"/>
                    </a:ext>
                  </a:extLst>
                </a:gridCol>
              </a:tblGrid>
              <a:tr h="296909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Dy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Yb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Lu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Hf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Os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0084932"/>
                  </a:ext>
                </a:extLst>
              </a:tr>
              <a:tr h="58482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2006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Average Age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764325"/>
                  </a:ext>
                </a:extLst>
              </a:tr>
              <a:tr h="2969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Age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13.00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1917436"/>
                  </a:ext>
                </a:extLst>
              </a:tr>
              <a:tr h="296909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3486556"/>
                  </a:ext>
                </a:extLst>
              </a:tr>
              <a:tr h="2969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Pages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1896093"/>
                  </a:ext>
                </a:extLst>
              </a:tr>
              <a:tr h="5848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 XUNDL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5524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25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merit to users </a:t>
            </a:r>
            <a:r>
              <a:rPr lang="en-US" dirty="0" smtClean="0"/>
              <a:t>for us to </a:t>
            </a:r>
            <a:r>
              <a:rPr lang="en-US" dirty="0" smtClean="0"/>
              <a:t>evaluate individual nuclides?</a:t>
            </a:r>
          </a:p>
          <a:p>
            <a:pPr lvl="1"/>
            <a:r>
              <a:rPr lang="en-US" dirty="0" smtClean="0"/>
              <a:t>Many recent updates are associated with new discoveries</a:t>
            </a:r>
          </a:p>
          <a:p>
            <a:pPr lvl="1"/>
            <a:r>
              <a:rPr lang="en-US" dirty="0" smtClean="0"/>
              <a:t>FRIB &amp; Rare isotope </a:t>
            </a:r>
            <a:r>
              <a:rPr lang="en-US" dirty="0" smtClean="0"/>
              <a:t>facilities </a:t>
            </a:r>
            <a:r>
              <a:rPr lang="en-US" dirty="0" smtClean="0"/>
              <a:t>produce most information away from stability</a:t>
            </a:r>
          </a:p>
          <a:p>
            <a:pPr lvl="1"/>
            <a:r>
              <a:rPr lang="en-US" dirty="0" smtClean="0"/>
              <a:t>little effort keeps these regions </a:t>
            </a:r>
            <a:r>
              <a:rPr lang="en-US" dirty="0" smtClean="0"/>
              <a:t>up-to-date</a:t>
            </a:r>
          </a:p>
          <a:p>
            <a:pPr lvl="1"/>
            <a:r>
              <a:rPr lang="en-US" dirty="0" smtClean="0"/>
              <a:t>Updating individual nuclides diverts effort away from A-chains</a:t>
            </a:r>
            <a:endParaRPr lang="en-US" dirty="0" smtClean="0"/>
          </a:p>
          <a:p>
            <a:r>
              <a:rPr lang="en-US" dirty="0" smtClean="0"/>
              <a:t>What number reflects the effort to update the Mass chain?</a:t>
            </a:r>
          </a:p>
          <a:p>
            <a:pPr lvl="1"/>
            <a:r>
              <a:rPr lang="en-US" dirty="0" smtClean="0"/>
              <a:t>15 years old	</a:t>
            </a:r>
          </a:p>
          <a:p>
            <a:pPr lvl="1"/>
            <a:r>
              <a:rPr lang="en-US" dirty="0" smtClean="0"/>
              <a:t>13 Years old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7191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188</Words>
  <Application>Microsoft Office PowerPoint</Application>
  <PresentationFormat>Widescreen</PresentationFormat>
  <Paragraphs>98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Nuclides or A-chains: How to relay the Age of the Database?   What is the purpose of giving a number?</vt:lpstr>
      <vt:lpstr>The issue arose during NDAC preparations.</vt:lpstr>
      <vt:lpstr>Discussion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Nuclides or A-chains: How to relay the Age of the Database?  What is the purpose of giving this number?</dc:title>
  <dc:creator>Ned Kelley</dc:creator>
  <cp:lastModifiedBy>Ned Kelley</cp:lastModifiedBy>
  <cp:revision>6</cp:revision>
  <dcterms:created xsi:type="dcterms:W3CDTF">2021-11-05T14:08:16Z</dcterms:created>
  <dcterms:modified xsi:type="dcterms:W3CDTF">2021-11-05T15:10:53Z</dcterms:modified>
</cp:coreProperties>
</file>