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sldIdLst>
    <p:sldId id="635" r:id="rId2"/>
    <p:sldId id="719" r:id="rId3"/>
    <p:sldId id="488" r:id="rId4"/>
    <p:sldId id="1098" r:id="rId5"/>
    <p:sldId id="490" r:id="rId6"/>
    <p:sldId id="1096" r:id="rId7"/>
    <p:sldId id="1095" r:id="rId8"/>
    <p:sldId id="291" r:id="rId9"/>
    <p:sldId id="766" r:id="rId10"/>
    <p:sldId id="764" r:id="rId11"/>
    <p:sldId id="256" r:id="rId12"/>
    <p:sldId id="760" r:id="rId13"/>
    <p:sldId id="258" r:id="rId14"/>
    <p:sldId id="781" r:id="rId15"/>
    <p:sldId id="768" r:id="rId16"/>
    <p:sldId id="1094" r:id="rId17"/>
    <p:sldId id="769" r:id="rId18"/>
    <p:sldId id="377" r:id="rId19"/>
    <p:sldId id="773" r:id="rId20"/>
    <p:sldId id="774" r:id="rId21"/>
    <p:sldId id="771" r:id="rId22"/>
    <p:sldId id="767" r:id="rId23"/>
    <p:sldId id="1099"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45F6"/>
    <a:srgbClr val="003F7A"/>
    <a:srgbClr val="C00000"/>
    <a:srgbClr val="184581"/>
    <a:srgbClr val="E7E7E8"/>
    <a:srgbClr val="9ABC59"/>
    <a:srgbClr val="2582D8"/>
    <a:srgbClr val="1D477D"/>
    <a:srgbClr val="9B4CF5"/>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98"/>
    <p:restoredTop sz="95788"/>
  </p:normalViewPr>
  <p:slideViewPr>
    <p:cSldViewPr snapToGrid="0" snapToObjects="1">
      <p:cViewPr>
        <p:scale>
          <a:sx n="104" d="100"/>
          <a:sy n="104" d="100"/>
        </p:scale>
        <p:origin x="912" y="144"/>
      </p:cViewPr>
      <p:guideLst>
        <p:guide orient="horz" pos="2160"/>
        <p:guide pos="2880"/>
      </p:guideLst>
    </p:cSldViewPr>
  </p:slideViewPr>
  <p:outlineViewPr>
    <p:cViewPr>
      <p:scale>
        <a:sx n="33" d="100"/>
        <a:sy n="33" d="100"/>
      </p:scale>
      <p:origin x="0" y="-1752"/>
    </p:cViewPr>
  </p:outlineViewPr>
  <p:notesTextViewPr>
    <p:cViewPr>
      <p:scale>
        <a:sx n="110" d="100"/>
        <a:sy n="110" d="100"/>
      </p:scale>
      <p:origin x="0" y="0"/>
    </p:cViewPr>
  </p:notesTextViewPr>
  <p:sorterViewPr>
    <p:cViewPr varScale="1">
      <p:scale>
        <a:sx n="1" d="1"/>
        <a:sy n="1" d="1"/>
      </p:scale>
      <p:origin x="0" y="0"/>
    </p:cViewPr>
  </p:sorterViewPr>
  <p:notesViewPr>
    <p:cSldViewPr snapToGrid="0" snapToObjects="1">
      <p:cViewPr varScale="1">
        <p:scale>
          <a:sx n="62" d="100"/>
          <a:sy n="62" d="100"/>
        </p:scale>
        <p:origin x="3016"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27843E-5846-634D-BE82-29DB6492E927}" type="datetimeFigureOut">
              <a:rPr lang="en-US" smtClean="0"/>
              <a:t>11/11/21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BD29B5-A7BA-884E-BD13-B6F37FBFF9E7}" type="slidenum">
              <a:rPr lang="en-US" smtClean="0"/>
              <a:t>‹#›</a:t>
            </a:fld>
            <a:endParaRPr lang="en-US" dirty="0"/>
          </a:p>
        </p:txBody>
      </p:sp>
    </p:spTree>
    <p:extLst>
      <p:ext uri="{BB962C8B-B14F-4D97-AF65-F5344CB8AC3E}">
        <p14:creationId xmlns:p14="http://schemas.microsoft.com/office/powerpoint/2010/main" val="1361648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342900" indent="-342900">
              <a:spcBef>
                <a:spcPct val="20000"/>
              </a:spcBef>
              <a:buFont typeface="Arial"/>
              <a:buChar char="•"/>
            </a:pPr>
            <a:r>
              <a:rPr lang="en-US" sz="2200" dirty="0">
                <a:solidFill>
                  <a:srgbClr val="2D637F"/>
                </a:solidFill>
                <a:latin typeface="Lucida Grande"/>
                <a:cs typeface="Lucida Grande"/>
              </a:rPr>
              <a:t>Emerging trends for next-generation (targeted &amp; personalized) nuclear medicine:</a:t>
            </a:r>
          </a:p>
          <a:p>
            <a:pPr marL="800100" lvl="1" indent="-342900">
              <a:spcBef>
                <a:spcPct val="20000"/>
              </a:spcBef>
              <a:buFont typeface="Arial"/>
              <a:buChar char="•"/>
            </a:pPr>
            <a:r>
              <a:rPr lang="en-US" sz="2200" dirty="0">
                <a:solidFill>
                  <a:srgbClr val="2D637F"/>
                </a:solidFill>
                <a:latin typeface="Lucida Grande"/>
                <a:cs typeface="Lucida Grande"/>
              </a:rPr>
              <a:t>Targeted alpha therapy (5-10 MeV)</a:t>
            </a:r>
          </a:p>
          <a:p>
            <a:pPr marL="1257300" lvl="2" indent="-342900">
              <a:spcBef>
                <a:spcPct val="20000"/>
              </a:spcBef>
              <a:buFont typeface="Arial"/>
              <a:buChar char="•"/>
            </a:pPr>
            <a:r>
              <a:rPr lang="en-US" sz="2000" dirty="0">
                <a:solidFill>
                  <a:srgbClr val="2D637F"/>
                </a:solidFill>
                <a:latin typeface="Lucida Grande"/>
                <a:cs typeface="Lucida Grande"/>
              </a:rPr>
              <a:t>40-80 </a:t>
            </a:r>
            <a:r>
              <a:rPr lang="el-GR" sz="2000" dirty="0">
                <a:solidFill>
                  <a:srgbClr val="2D637F"/>
                </a:solidFill>
                <a:latin typeface="Calibri" panose="020F0502020204030204" pitchFamily="34" charset="0"/>
                <a:cs typeface="Lucida Grande"/>
              </a:rPr>
              <a:t>μ</a:t>
            </a:r>
            <a:r>
              <a:rPr lang="en-US" sz="2000" dirty="0">
                <a:solidFill>
                  <a:srgbClr val="2D637F"/>
                </a:solidFill>
                <a:latin typeface="Lucida Grande"/>
                <a:cs typeface="Lucida Grande"/>
              </a:rPr>
              <a:t>m range </a:t>
            </a:r>
            <a:r>
              <a:rPr lang="en-US" sz="2000" dirty="0">
                <a:solidFill>
                  <a:srgbClr val="2D637F"/>
                </a:solidFill>
                <a:latin typeface="Lucida Grande"/>
                <a:cs typeface="Lucida Grande"/>
                <a:sym typeface="Wingdings" panose="05000000000000000000" pitchFamily="2" charset="2"/>
              </a:rPr>
              <a:t> single cell</a:t>
            </a:r>
            <a:endParaRPr lang="en-US" sz="2000" dirty="0">
              <a:solidFill>
                <a:srgbClr val="2D637F"/>
              </a:solidFill>
              <a:latin typeface="Lucida Grande"/>
              <a:cs typeface="Lucida Grande"/>
            </a:endParaRPr>
          </a:p>
          <a:p>
            <a:pPr marL="800100" lvl="1" indent="-342900">
              <a:spcBef>
                <a:spcPct val="20000"/>
              </a:spcBef>
              <a:buFont typeface="Arial"/>
              <a:buChar char="•"/>
            </a:pPr>
            <a:r>
              <a:rPr lang="en-US" sz="2200" dirty="0">
                <a:solidFill>
                  <a:srgbClr val="2D637F"/>
                </a:solidFill>
                <a:latin typeface="Lucida Grande"/>
                <a:cs typeface="Lucida Grande"/>
              </a:rPr>
              <a:t>Targeted Auger therapy (20 eV – 1 keV)</a:t>
            </a:r>
          </a:p>
          <a:p>
            <a:pPr marL="1257300" lvl="2" indent="-342900">
              <a:spcBef>
                <a:spcPct val="20000"/>
              </a:spcBef>
              <a:buFont typeface="Arial"/>
              <a:buChar char="•"/>
            </a:pPr>
            <a:r>
              <a:rPr lang="en-US" sz="2000" dirty="0">
                <a:solidFill>
                  <a:srgbClr val="2D637F"/>
                </a:solidFill>
                <a:latin typeface="Lucida Grande"/>
                <a:cs typeface="Lucida Grande"/>
              </a:rPr>
              <a:t>1 nm – 2 </a:t>
            </a:r>
            <a:r>
              <a:rPr lang="el-GR" sz="2000" dirty="0">
                <a:solidFill>
                  <a:srgbClr val="2D637F"/>
                </a:solidFill>
                <a:latin typeface="Calibri" panose="020F0502020204030204" pitchFamily="34" charset="0"/>
                <a:cs typeface="Lucida Grande"/>
              </a:rPr>
              <a:t>μ</a:t>
            </a:r>
            <a:r>
              <a:rPr lang="en-US" sz="2000" dirty="0">
                <a:solidFill>
                  <a:srgbClr val="2D637F"/>
                </a:solidFill>
                <a:latin typeface="Lucida Grande"/>
                <a:cs typeface="Lucida Grande"/>
              </a:rPr>
              <a:t>m </a:t>
            </a:r>
            <a:r>
              <a:rPr lang="en-US" sz="2000" dirty="0">
                <a:solidFill>
                  <a:srgbClr val="2D637F"/>
                </a:solidFill>
                <a:latin typeface="Lucida Grande"/>
                <a:cs typeface="Lucida Grande"/>
                <a:sym typeface="Wingdings" panose="05000000000000000000" pitchFamily="2" charset="2"/>
              </a:rPr>
              <a:t> cellular nucleus</a:t>
            </a:r>
            <a:endParaRPr lang="en-US" sz="2000" dirty="0">
              <a:solidFill>
                <a:srgbClr val="2D637F"/>
              </a:solidFill>
              <a:latin typeface="Lucida Grande"/>
              <a:cs typeface="Lucida Grande"/>
            </a:endParaRPr>
          </a:p>
          <a:p>
            <a:pPr marL="800100" lvl="1" indent="-342900">
              <a:spcBef>
                <a:spcPct val="20000"/>
              </a:spcBef>
              <a:buFont typeface="Arial"/>
              <a:buChar char="•"/>
            </a:pPr>
            <a:r>
              <a:rPr lang="en-US" sz="2200" dirty="0">
                <a:solidFill>
                  <a:srgbClr val="2D637F"/>
                </a:solidFill>
                <a:latin typeface="Lucida Grande"/>
                <a:cs typeface="Lucida Grande"/>
              </a:rPr>
              <a:t>Theranostic medicine</a:t>
            </a:r>
          </a:p>
          <a:p>
            <a:pPr marL="1257300" lvl="2" indent="-342900">
              <a:spcBef>
                <a:spcPct val="20000"/>
              </a:spcBef>
              <a:buFont typeface="Arial"/>
              <a:buChar char="•"/>
            </a:pPr>
            <a:r>
              <a:rPr lang="en-US" sz="2000" dirty="0">
                <a:solidFill>
                  <a:srgbClr val="2D637F"/>
                </a:solidFill>
                <a:latin typeface="Lucida Grande"/>
                <a:cs typeface="Lucida Grande"/>
              </a:rPr>
              <a:t>Simultaneous imaging and therapy</a:t>
            </a:r>
          </a:p>
        </p:txBody>
      </p:sp>
      <p:sp>
        <p:nvSpPr>
          <p:cNvPr id="4" name="Slide Number Placeholder 3"/>
          <p:cNvSpPr>
            <a:spLocks noGrp="1"/>
          </p:cNvSpPr>
          <p:nvPr>
            <p:ph type="sldNum" sz="quarter" idx="10"/>
          </p:nvPr>
        </p:nvSpPr>
        <p:spPr/>
        <p:txBody>
          <a:bodyPr/>
          <a:lstStyle/>
          <a:p>
            <a:fld id="{84B7DBC5-2A13-CA47-B9EE-6017A92B6B18}" type="slidenum">
              <a:rPr lang="en-US" smtClean="0"/>
              <a:pPr/>
              <a:t>1</a:t>
            </a:fld>
            <a:endParaRPr lang="en-US" dirty="0"/>
          </a:p>
        </p:txBody>
      </p:sp>
    </p:spTree>
    <p:extLst>
      <p:ext uri="{BB962C8B-B14F-4D97-AF65-F5344CB8AC3E}">
        <p14:creationId xmlns:p14="http://schemas.microsoft.com/office/powerpoint/2010/main" val="943859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NucScholar is a framework for using AI/ML methods to enhance and accelerate nuclear science literature search. Topic modeling allows automated categorization and keywording of nuclear science literature. BERT is a deep learning model that has given state-of-the-art results on a wide variety of natural language processing tasks. It stands for Bidirectional Encoder Representations for Transformers. It has been pre-trained on Wikipedia and BooksCorpus and requires task-specific fine-tuning.</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Question answering (QA)  is a prediction task. Given a question and a context paragraph, the model predicts a start and an end token from the paragraph that most likely answers the question.</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52652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Well, I developed this standardized framework to specifically go about improving our predictive power in these high-energy proton reactions. The framework is possible because of this unique charged-particle YATC dataset that we have. Akin to developing an early evaluation thought process essentially for proton-induced reactions. </a:t>
            </a:r>
          </a:p>
          <a:p>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Ok but what is this framework actually doing. Its goal is to provide a logical process for adjusting parameters within a predictive code, in a physically justified manner, and accounts for both compound and pre-equilibrium effects, to ultimately find the best fit for high energy proton induced reactions. The framework’s specific focus is on pre-equilibrium, which I will get to. A similar goal to evaluated (n,x) work, which just doesn’t exist for (p,x), Since simply protons weren't quite as important as neutrons for bombs and reactors.</a:t>
            </a:r>
          </a:p>
          <a:p>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Also note, that the framework is first built for improving predictions of spherical nuclei targets, like the niobium, where I haven’t yet worried about deformation and more complicated associated effects.</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And these ideas are currently built within the TALYS code modelling space, as TALYS has widespread use in the nuclear community and is an accessible code-of-choice for reaction cross section prediction, well documented available literature.</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Ok, but let’s go through the procedure and see the logic behind it and what I’m trying to accomplish and then I’ll show its effect.</a:t>
            </a:r>
          </a:p>
          <a:p>
            <a:endParaRPr lang="en-US" dirty="0"/>
          </a:p>
          <a:p>
            <a:pPr lvl="1"/>
            <a:endParaRPr lang="en-US" dirty="0"/>
          </a:p>
          <a:p>
            <a:endParaRPr lang="en-US" dirty="0"/>
          </a:p>
        </p:txBody>
      </p:sp>
      <p:sp>
        <p:nvSpPr>
          <p:cNvPr id="4" name="Slide Number Placeholder 3"/>
          <p:cNvSpPr>
            <a:spLocks noGrp="1"/>
          </p:cNvSpPr>
          <p:nvPr>
            <p:ph type="sldNum" sz="quarter" idx="10"/>
          </p:nvPr>
        </p:nvSpPr>
        <p:spPr/>
        <p:txBody>
          <a:bodyPr/>
          <a:lstStyle/>
          <a:p>
            <a:fld id="{0947B90C-49C8-7944-87A4-C54BD1F45855}" type="slidenum">
              <a:rPr lang="en-US" smtClean="0"/>
              <a:t>10</a:t>
            </a:fld>
            <a:endParaRPr lang="en-US" dirty="0"/>
          </a:p>
        </p:txBody>
      </p:sp>
    </p:spTree>
    <p:extLst>
      <p:ext uri="{BB962C8B-B14F-4D97-AF65-F5344CB8AC3E}">
        <p14:creationId xmlns:p14="http://schemas.microsoft.com/office/powerpoint/2010/main" val="2794929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00835a75d1_0_166:notes"/>
          <p:cNvSpPr>
            <a:spLocks noGrp="1" noRot="1" noChangeAspect="1"/>
          </p:cNvSpPr>
          <p:nvPr>
            <p:ph type="sldImg" idx="2"/>
          </p:nvPr>
        </p:nvSpPr>
        <p:spPr>
          <a:xfrm>
            <a:off x="1141413" y="685800"/>
            <a:ext cx="4573587"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4" name="Google Shape;124;g100835a75d1_0_166:notes"/>
          <p:cNvSpPr txBox="1">
            <a:spLocks noGrp="1"/>
          </p:cNvSpPr>
          <p:nvPr>
            <p:ph type="body" idx="1"/>
          </p:nvPr>
        </p:nvSpPr>
        <p:spPr>
          <a:xfrm>
            <a:off x="685800" y="4343400"/>
            <a:ext cx="5485800" cy="4114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2000"/>
              <a:buFont typeface="Calibri"/>
              <a:buNone/>
            </a:pPr>
            <a:r>
              <a:rPr lang="en" sz="2000" dirty="0"/>
              <a:t>What about when there’s no data? Modeling codes must be used to predict XS, to design thick targets, or guide the design of a thin-target measurement.  However, modeling efforts using default parameters often fail to exhibit modest predictive power (within ~20%).</a:t>
            </a:r>
            <a:endParaRPr sz="2000" dirty="0"/>
          </a:p>
          <a:p>
            <a:pPr marL="0" lvl="0" indent="0" algn="l" rtl="0">
              <a:spcBef>
                <a:spcPts val="0"/>
              </a:spcBef>
              <a:spcAft>
                <a:spcPts val="0"/>
              </a:spcAft>
              <a:buClr>
                <a:schemeClr val="dk1"/>
              </a:buClr>
              <a:buSzPts val="2000"/>
              <a:buFont typeface="Calibri"/>
              <a:buNone/>
            </a:pPr>
            <a:endParaRPr sz="2000" dirty="0"/>
          </a:p>
          <a:p>
            <a:pPr marL="0" lvl="0" indent="0" algn="l" rtl="0">
              <a:spcBef>
                <a:spcPts val="0"/>
              </a:spcBef>
              <a:spcAft>
                <a:spcPts val="0"/>
              </a:spcAft>
              <a:buClr>
                <a:schemeClr val="dk1"/>
              </a:buClr>
              <a:buSzPts val="2000"/>
              <a:buFont typeface="Calibri"/>
              <a:buNone/>
            </a:pPr>
            <a:r>
              <a:rPr lang="en" sz="2000" dirty="0"/>
              <a:t>Several trends:</a:t>
            </a:r>
            <a:endParaRPr sz="2000" dirty="0"/>
          </a:p>
          <a:p>
            <a:pPr marL="0" lvl="0" indent="0" algn="l" rtl="0">
              <a:spcBef>
                <a:spcPts val="0"/>
              </a:spcBef>
              <a:spcAft>
                <a:spcPts val="0"/>
              </a:spcAft>
              <a:buClr>
                <a:schemeClr val="dk1"/>
              </a:buClr>
              <a:buSzPts val="2000"/>
              <a:buFont typeface="Calibri"/>
              <a:buNone/>
            </a:pPr>
            <a:endParaRPr sz="2000" dirty="0"/>
          </a:p>
          <a:p>
            <a:pPr marL="0" lvl="0" indent="0" algn="l" rtl="0">
              <a:spcBef>
                <a:spcPts val="0"/>
              </a:spcBef>
              <a:spcAft>
                <a:spcPts val="0"/>
              </a:spcAft>
              <a:buClr>
                <a:schemeClr val="dk1"/>
              </a:buClr>
              <a:buSzPts val="2000"/>
              <a:buFont typeface="Calibri"/>
              <a:buNone/>
            </a:pPr>
            <a:r>
              <a:rPr lang="en" sz="2000" dirty="0"/>
              <a:t>Modeling is better where data have been measured previously, for strongly fed channels, and for reactions whose ejectiles don’t need to cross shell closures. </a:t>
            </a:r>
            <a:endParaRPr sz="2000" dirty="0"/>
          </a:p>
          <a:p>
            <a:pPr marL="0" lvl="0" indent="0" algn="l" rtl="0">
              <a:spcBef>
                <a:spcPts val="0"/>
              </a:spcBef>
              <a:spcAft>
                <a:spcPts val="0"/>
              </a:spcAft>
              <a:buClr>
                <a:schemeClr val="dk1"/>
              </a:buClr>
              <a:buSzPts val="2000"/>
              <a:buFont typeface="Calibri"/>
              <a:buNone/>
            </a:pPr>
            <a:endParaRPr sz="2000" dirty="0"/>
          </a:p>
          <a:p>
            <a:pPr marL="0" lvl="0" indent="0" algn="l" rtl="0">
              <a:spcBef>
                <a:spcPts val="0"/>
              </a:spcBef>
              <a:spcAft>
                <a:spcPts val="0"/>
              </a:spcAft>
              <a:buClr>
                <a:schemeClr val="dk1"/>
              </a:buClr>
              <a:buSzPts val="2000"/>
              <a:buFont typeface="Calibri"/>
              <a:buNone/>
            </a:pPr>
            <a:r>
              <a:rPr lang="en" sz="2000" dirty="0"/>
              <a:t>Common issues are: failure to model high-spin transfer reactions, or miss the shape (wrong compound peak, wrong amplitude)</a:t>
            </a:r>
            <a:endParaRPr sz="2000" dirty="0"/>
          </a:p>
        </p:txBody>
      </p:sp>
      <p:sp>
        <p:nvSpPr>
          <p:cNvPr id="125" name="Google Shape;125;g100835a75d1_0_166:notes"/>
          <p:cNvSpPr/>
          <p:nvPr/>
        </p:nvSpPr>
        <p:spPr>
          <a:xfrm>
            <a:off x="3884760" y="8685360"/>
            <a:ext cx="2971200" cy="45660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Arial"/>
                <a:ea typeface="Arial"/>
                <a:cs typeface="Arial"/>
                <a:sym typeface="Arial"/>
              </a:rPr>
              <a:t>11</a:t>
            </a:fld>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168D90-2F00-9B46-98F4-EFA68F4DAF6D}" type="slidenum">
              <a:rPr lang="en-US" smtClean="0"/>
              <a:t>13</a:t>
            </a:fld>
            <a:endParaRPr lang="en-US" dirty="0"/>
          </a:p>
        </p:txBody>
      </p:sp>
    </p:spTree>
    <p:extLst>
      <p:ext uri="{BB962C8B-B14F-4D97-AF65-F5344CB8AC3E}">
        <p14:creationId xmlns:p14="http://schemas.microsoft.com/office/powerpoint/2010/main" val="1664962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Recommended actions are a continued emphasis on integration of experimental studies with the modeling community; MONA nuclear reactions; BLOWFISH nuclear structure, CHANDLER neutrinos</a:t>
            </a:r>
          </a:p>
        </p:txBody>
      </p:sp>
      <p:sp>
        <p:nvSpPr>
          <p:cNvPr id="4" name="Slide Number Placeholder 3"/>
          <p:cNvSpPr>
            <a:spLocks noGrp="1"/>
          </p:cNvSpPr>
          <p:nvPr>
            <p:ph type="sldNum" sz="quarter" idx="5"/>
          </p:nvPr>
        </p:nvSpPr>
        <p:spPr/>
        <p:txBody>
          <a:bodyPr/>
          <a:lstStyle/>
          <a:p>
            <a:fld id="{24FDD09A-A7EA-F240-8C4A-3FAABB2D807F}" type="slidenum">
              <a:rPr lang="en-US" smtClean="0"/>
              <a:t>16</a:t>
            </a:fld>
            <a:endParaRPr lang="en-US" dirty="0"/>
          </a:p>
        </p:txBody>
      </p:sp>
    </p:spTree>
    <p:extLst>
      <p:ext uri="{BB962C8B-B14F-4D97-AF65-F5344CB8AC3E}">
        <p14:creationId xmlns:p14="http://schemas.microsoft.com/office/powerpoint/2010/main" val="2611108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65978cf9ac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65978cf9ac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64358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65978cf9ac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65978cf9ac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28197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 y="3"/>
            <a:ext cx="9143999" cy="705554"/>
          </a:xfrm>
          <a:solidFill>
            <a:srgbClr val="1F497D"/>
          </a:solidFill>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349317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824333"/>
            <a:ext cx="6813884" cy="1639468"/>
          </a:xfrm>
          <a:prstGeom prst="rect">
            <a:avLst/>
          </a:prstGeom>
        </p:spPr>
        <p:txBody>
          <a:bodyPr>
            <a:noAutofit/>
          </a:bodyPr>
          <a:lstStyle>
            <a:lvl1pPr algn="l">
              <a:defRPr sz="3750">
                <a:solidFill>
                  <a:srgbClr val="E09E19"/>
                </a:solidFill>
              </a:defRPr>
            </a:lvl1pPr>
          </a:lstStyle>
          <a:p>
            <a:r>
              <a:rPr lang="en-US" dirty="0"/>
              <a:t>Click to edit Master title style</a:t>
            </a:r>
          </a:p>
        </p:txBody>
      </p:sp>
      <p:sp>
        <p:nvSpPr>
          <p:cNvPr id="3" name="Subtitle 2"/>
          <p:cNvSpPr>
            <a:spLocks noGrp="1"/>
          </p:cNvSpPr>
          <p:nvPr>
            <p:ph type="subTitle" idx="1"/>
          </p:nvPr>
        </p:nvSpPr>
        <p:spPr>
          <a:xfrm>
            <a:off x="685800" y="2575258"/>
            <a:ext cx="6400800" cy="1113590"/>
          </a:xfrm>
          <a:prstGeom prst="rect">
            <a:avLst/>
          </a:prstGeom>
        </p:spPr>
        <p:txBody>
          <a:bodyPr/>
          <a:lstStyle>
            <a:lvl1pPr marL="0" indent="0" algn="l">
              <a:buNone/>
              <a:defRPr>
                <a:solidFill>
                  <a:srgbClr val="2D637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47448061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A02CE-9829-8140-9E85-9BDA313AE884}"/>
              </a:ext>
            </a:extLst>
          </p:cNvPr>
          <p:cNvSpPr>
            <a:spLocks noGrp="1"/>
          </p:cNvSpPr>
          <p:nvPr>
            <p:ph type="title"/>
          </p:nvPr>
        </p:nvSpPr>
        <p:spPr>
          <a:xfrm>
            <a:off x="5" y="2"/>
            <a:ext cx="9143999" cy="836613"/>
          </a:xfrm>
        </p:spPr>
        <p:txBody>
          <a:bodyPr/>
          <a:lstStyle>
            <a:lvl1pPr>
              <a:defRPr>
                <a:latin typeface="Times New Roman" panose="02020603050405020304" pitchFamily="18"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2409937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33400" y="1371600"/>
            <a:ext cx="8077200" cy="4724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4119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03"/>
        <p:cNvGrpSpPr/>
        <p:nvPr/>
      </p:nvGrpSpPr>
      <p:grpSpPr>
        <a:xfrm>
          <a:off x="0" y="0"/>
          <a:ext cx="0" cy="0"/>
          <a:chOff x="0" y="0"/>
          <a:chExt cx="0" cy="0"/>
        </a:xfrm>
      </p:grpSpPr>
      <p:sp>
        <p:nvSpPr>
          <p:cNvPr id="104" name="Google Shape;104;p146"/>
          <p:cNvSpPr txBox="1">
            <a:spLocks noGrp="1"/>
          </p:cNvSpPr>
          <p:nvPr>
            <p:ph type="title"/>
          </p:nvPr>
        </p:nvSpPr>
        <p:spPr>
          <a:xfrm>
            <a:off x="18" y="19"/>
            <a:ext cx="9143999" cy="836613"/>
          </a:xfrm>
          <a:prstGeom prst="rect">
            <a:avLst/>
          </a:prstGeom>
          <a:solidFill>
            <a:srgbClr val="1F497D"/>
          </a:solidFill>
          <a:ln>
            <a:noFill/>
          </a:ln>
        </p:spPr>
        <p:txBody>
          <a:bodyPr spcFirstLastPara="1" wrap="square" lIns="91375" tIns="45675" rIns="91375" bIns="45675" anchor="ctr" anchorCtr="0">
            <a:noAutofit/>
          </a:bodyPr>
          <a:lstStyle>
            <a:lvl1pPr lvl="0" algn="ctr">
              <a:spcBef>
                <a:spcPts val="0"/>
              </a:spcBef>
              <a:spcAft>
                <a:spcPts val="0"/>
              </a:spcAft>
              <a:buSzPts val="1400"/>
              <a:buNone/>
              <a:defRPr>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99889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311700" y="359292"/>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 name="Google Shape;69;p16"/>
          <p:cNvSpPr txBox="1">
            <a:spLocks noGrp="1"/>
          </p:cNvSpPr>
          <p:nvPr>
            <p:ph type="body" idx="1"/>
          </p:nvPr>
        </p:nvSpPr>
        <p:spPr>
          <a:xfrm>
            <a:off x="311700" y="1264250"/>
            <a:ext cx="8520600" cy="46029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42900" rtl="0">
              <a:spcBef>
                <a:spcPts val="1600"/>
              </a:spcBef>
              <a:spcAft>
                <a:spcPts val="0"/>
              </a:spcAft>
              <a:buSzPts val="1800"/>
              <a:buChar char="○"/>
              <a:defRPr/>
            </a:lvl2pPr>
            <a:lvl3pPr marL="1371600" lvl="2" indent="-342900" rtl="0">
              <a:spcBef>
                <a:spcPts val="1600"/>
              </a:spcBef>
              <a:spcAft>
                <a:spcPts val="0"/>
              </a:spcAft>
              <a:buSzPts val="1800"/>
              <a:buChar char="■"/>
              <a:defRPr/>
            </a:lvl3pPr>
            <a:lvl4pPr marL="1828800" lvl="3" indent="-342900" rtl="0">
              <a:spcBef>
                <a:spcPts val="1600"/>
              </a:spcBef>
              <a:spcAft>
                <a:spcPts val="0"/>
              </a:spcAft>
              <a:buSzPts val="1800"/>
              <a:buChar char="●"/>
              <a:defRPr/>
            </a:lvl4pPr>
            <a:lvl5pPr marL="2286000" lvl="4" indent="-342900" rtl="0">
              <a:spcBef>
                <a:spcPts val="1600"/>
              </a:spcBef>
              <a:spcAft>
                <a:spcPts val="0"/>
              </a:spcAft>
              <a:buSzPts val="1800"/>
              <a:buChar char="○"/>
              <a:defRPr/>
            </a:lvl5pPr>
            <a:lvl6pPr marL="2743200" lvl="5" indent="-342900" rtl="0">
              <a:spcBef>
                <a:spcPts val="1600"/>
              </a:spcBef>
              <a:spcAft>
                <a:spcPts val="0"/>
              </a:spcAft>
              <a:buSzPts val="1800"/>
              <a:buChar char="■"/>
              <a:defRPr/>
            </a:lvl6pPr>
            <a:lvl7pPr marL="3200400" lvl="6" indent="-342900" rtl="0">
              <a:spcBef>
                <a:spcPts val="1600"/>
              </a:spcBef>
              <a:spcAft>
                <a:spcPts val="0"/>
              </a:spcAft>
              <a:buSzPts val="1800"/>
              <a:buChar char="●"/>
              <a:defRPr/>
            </a:lvl7pPr>
            <a:lvl8pPr marL="3657600" lvl="7" indent="-342900" rtl="0">
              <a:spcBef>
                <a:spcPts val="1600"/>
              </a:spcBef>
              <a:spcAft>
                <a:spcPts val="0"/>
              </a:spcAft>
              <a:buSzPts val="1800"/>
              <a:buChar char="○"/>
              <a:defRPr/>
            </a:lvl8pPr>
            <a:lvl9pPr marL="4114800" lvl="8" indent="-342900" rtl="0">
              <a:spcBef>
                <a:spcPts val="1600"/>
              </a:spcBef>
              <a:spcAft>
                <a:spcPts val="1600"/>
              </a:spcAft>
              <a:buSzPts val="1800"/>
              <a:buChar char="■"/>
              <a:defRPr/>
            </a:lvl9pPr>
          </a:lstStyle>
          <a:p>
            <a:endParaRPr/>
          </a:p>
        </p:txBody>
      </p:sp>
      <p:sp>
        <p:nvSpPr>
          <p:cNvPr id="70" name="Google Shape;70;p1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1420944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spTree>
      <p:nvGrpSpPr>
        <p:cNvPr id="1" name="Shape 780"/>
        <p:cNvGrpSpPr/>
        <p:nvPr/>
      </p:nvGrpSpPr>
      <p:grpSpPr>
        <a:xfrm>
          <a:off x="0" y="0"/>
          <a:ext cx="0" cy="0"/>
          <a:chOff x="0" y="0"/>
          <a:chExt cx="0" cy="0"/>
        </a:xfrm>
      </p:grpSpPr>
      <p:sp>
        <p:nvSpPr>
          <p:cNvPr id="781" name="Google Shape;781;p8"/>
          <p:cNvSpPr txBox="1">
            <a:spLocks noGrp="1"/>
          </p:cNvSpPr>
          <p:nvPr>
            <p:ph type="title"/>
          </p:nvPr>
        </p:nvSpPr>
        <p:spPr>
          <a:xfrm>
            <a:off x="459486" y="457200"/>
            <a:ext cx="8229600" cy="5487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313C5A"/>
              </a:buClr>
              <a:buSzPts val="3200"/>
              <a:buFont typeface="Arial"/>
              <a:buNone/>
              <a:defRPr sz="2400" b="1" i="0" cap="none">
                <a:solidFill>
                  <a:srgbClr val="313C5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8"/>
          <p:cNvSpPr txBox="1">
            <a:spLocks noGrp="1"/>
          </p:cNvSpPr>
          <p:nvPr>
            <p:ph type="body" idx="1"/>
          </p:nvPr>
        </p:nvSpPr>
        <p:spPr>
          <a:xfrm>
            <a:off x="459486" y="1828800"/>
            <a:ext cx="8229600" cy="4343400"/>
          </a:xfrm>
          <a:prstGeom prst="rect">
            <a:avLst/>
          </a:prstGeom>
          <a:noFill/>
          <a:ln>
            <a:noFill/>
          </a:ln>
        </p:spPr>
        <p:txBody>
          <a:bodyPr spcFirstLastPara="1" wrap="square" lIns="91425" tIns="45700" rIns="91425" bIns="45700" anchor="t" anchorCtr="0">
            <a:noAutofit/>
          </a:bodyPr>
          <a:lstStyle>
            <a:lvl1pPr marL="342900" lvl="0" indent="-266700" algn="l">
              <a:lnSpc>
                <a:spcPct val="110000"/>
              </a:lnSpc>
              <a:spcBef>
                <a:spcPts val="600"/>
              </a:spcBef>
              <a:spcAft>
                <a:spcPts val="0"/>
              </a:spcAft>
              <a:buClr>
                <a:schemeClr val="accent2"/>
              </a:buClr>
              <a:buSzPts val="2000"/>
              <a:buChar char="•"/>
              <a:defRPr/>
            </a:lvl1pPr>
            <a:lvl2pPr marL="685800" lvl="1" indent="-266700" algn="l">
              <a:lnSpc>
                <a:spcPct val="110000"/>
              </a:lnSpc>
              <a:spcBef>
                <a:spcPts val="300"/>
              </a:spcBef>
              <a:spcAft>
                <a:spcPts val="0"/>
              </a:spcAft>
              <a:buClr>
                <a:schemeClr val="accent2"/>
              </a:buClr>
              <a:buSzPts val="2000"/>
              <a:buChar char="–"/>
              <a:defRPr/>
            </a:lvl2pPr>
            <a:lvl3pPr marL="1028700" lvl="2" indent="-252413" algn="l">
              <a:spcBef>
                <a:spcPts val="300"/>
              </a:spcBef>
              <a:spcAft>
                <a:spcPts val="0"/>
              </a:spcAft>
              <a:buClr>
                <a:schemeClr val="accent2"/>
              </a:buClr>
              <a:buSzPts val="1700"/>
              <a:buChar char="•"/>
              <a:defRPr/>
            </a:lvl3pPr>
            <a:lvl4pPr marL="1371600" lvl="3" indent="-252413" algn="l">
              <a:lnSpc>
                <a:spcPct val="110000"/>
              </a:lnSpc>
              <a:spcBef>
                <a:spcPts val="300"/>
              </a:spcBef>
              <a:spcAft>
                <a:spcPts val="0"/>
              </a:spcAft>
              <a:buClr>
                <a:schemeClr val="accent2"/>
              </a:buClr>
              <a:buSzPts val="1700"/>
              <a:buChar char="–"/>
              <a:defRPr/>
            </a:lvl4pPr>
            <a:lvl5pPr marL="1714500" lvl="4" indent="-266700" algn="l">
              <a:spcBef>
                <a:spcPts val="300"/>
              </a:spcBef>
              <a:spcAft>
                <a:spcPts val="0"/>
              </a:spcAft>
              <a:buClr>
                <a:schemeClr val="accent2"/>
              </a:buClr>
              <a:buSzPts val="20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783" name="Google Shape;783;p8"/>
          <p:cNvSpPr txBox="1">
            <a:spLocks noGrp="1"/>
          </p:cNvSpPr>
          <p:nvPr>
            <p:ph type="sldNum" idx="12"/>
          </p:nvPr>
        </p:nvSpPr>
        <p:spPr>
          <a:xfrm>
            <a:off x="8138558" y="6356350"/>
            <a:ext cx="53165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
        <p:nvSpPr>
          <p:cNvPr id="785" name="Google Shape;785;p8"/>
          <p:cNvSpPr txBox="1">
            <a:spLocks noGrp="1"/>
          </p:cNvSpPr>
          <p:nvPr>
            <p:ph type="subTitle" idx="2"/>
          </p:nvPr>
        </p:nvSpPr>
        <p:spPr>
          <a:xfrm>
            <a:off x="459486" y="1143000"/>
            <a:ext cx="8229600" cy="548700"/>
          </a:xfrm>
          <a:prstGeom prst="rect">
            <a:avLst/>
          </a:prstGeom>
        </p:spPr>
        <p:txBody>
          <a:bodyPr spcFirstLastPara="1" wrap="square" lIns="91425" tIns="45700" rIns="91425" bIns="45700" anchor="b" anchorCtr="0">
            <a:noAutofit/>
          </a:bodyPr>
          <a:lstStyle>
            <a:lvl1pPr lvl="0">
              <a:spcBef>
                <a:spcPts val="600"/>
              </a:spcBef>
              <a:spcAft>
                <a:spcPts val="0"/>
              </a:spcAft>
              <a:buSzPts val="2000"/>
              <a:buNone/>
              <a:defRPr>
                <a:solidFill>
                  <a:schemeClr val="accent2"/>
                </a:solidFill>
              </a:defRPr>
            </a:lvl1pPr>
            <a:lvl2pPr lvl="1">
              <a:spcBef>
                <a:spcPts val="300"/>
              </a:spcBef>
              <a:spcAft>
                <a:spcPts val="0"/>
              </a:spcAft>
              <a:buSzPts val="2000"/>
              <a:buNone/>
              <a:defRPr/>
            </a:lvl2pPr>
            <a:lvl3pPr lvl="2">
              <a:spcBef>
                <a:spcPts val="300"/>
              </a:spcBef>
              <a:spcAft>
                <a:spcPts val="0"/>
              </a:spcAft>
              <a:buSzPts val="1700"/>
              <a:buNone/>
              <a:defRPr/>
            </a:lvl3pPr>
            <a:lvl4pPr lvl="3">
              <a:spcBef>
                <a:spcPts val="300"/>
              </a:spcBef>
              <a:spcAft>
                <a:spcPts val="0"/>
              </a:spcAft>
              <a:buSzPts val="1700"/>
              <a:buNone/>
              <a:defRPr/>
            </a:lvl4pPr>
            <a:lvl5pPr lvl="4">
              <a:spcBef>
                <a:spcPts val="300"/>
              </a:spcBef>
              <a:spcAft>
                <a:spcPts val="0"/>
              </a:spcAft>
              <a:buSzPts val="2000"/>
              <a:buNone/>
              <a:defRPr/>
            </a:lvl5pPr>
            <a:lvl6pPr lvl="5">
              <a:spcBef>
                <a:spcPts val="300"/>
              </a:spcBef>
              <a:spcAft>
                <a:spcPts val="0"/>
              </a:spcAft>
              <a:buSzPts val="2000"/>
              <a:buNone/>
              <a:defRPr/>
            </a:lvl6pPr>
            <a:lvl7pPr lvl="6">
              <a:spcBef>
                <a:spcPts val="300"/>
              </a:spcBef>
              <a:spcAft>
                <a:spcPts val="0"/>
              </a:spcAft>
              <a:buSzPts val="2000"/>
              <a:buNone/>
              <a:defRPr/>
            </a:lvl7pPr>
            <a:lvl8pPr lvl="7">
              <a:spcBef>
                <a:spcPts val="300"/>
              </a:spcBef>
              <a:spcAft>
                <a:spcPts val="0"/>
              </a:spcAft>
              <a:buSzPts val="2000"/>
              <a:buNone/>
              <a:defRPr/>
            </a:lvl8pPr>
            <a:lvl9pPr lvl="8">
              <a:spcBef>
                <a:spcPts val="300"/>
              </a:spcBef>
              <a:spcAft>
                <a:spcPts val="0"/>
              </a:spcAft>
              <a:buSzPts val="2000"/>
              <a:buNone/>
              <a:defRPr/>
            </a:lvl9pPr>
          </a:lstStyle>
          <a:p>
            <a:endParaRPr/>
          </a:p>
        </p:txBody>
      </p:sp>
    </p:spTree>
    <p:extLst>
      <p:ext uri="{BB962C8B-B14F-4D97-AF65-F5344CB8AC3E}">
        <p14:creationId xmlns:p14="http://schemas.microsoft.com/office/powerpoint/2010/main" val="913613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0214" y="457200"/>
            <a:ext cx="8229600" cy="548640"/>
          </a:xfrm>
        </p:spPr>
        <p:txBody>
          <a:bodyPr anchor="t" anchorCtr="0"/>
          <a:lstStyle>
            <a:lvl1pPr>
              <a:defRPr sz="2400" b="1" i="0" cap="none" baseline="0">
                <a:solidFill>
                  <a:srgbClr val="313C5A"/>
                </a:solidFill>
              </a:defRPr>
            </a:lvl1pPr>
          </a:lstStyle>
          <a:p>
            <a:r>
              <a:rPr lang="en-US"/>
              <a:t>Click to edit Master title style</a:t>
            </a:r>
            <a:endParaRPr lang="en-US" dirty="0"/>
          </a:p>
        </p:txBody>
      </p:sp>
      <p:sp>
        <p:nvSpPr>
          <p:cNvPr id="3" name="Content Placeholder 2"/>
          <p:cNvSpPr>
            <a:spLocks noGrp="1"/>
          </p:cNvSpPr>
          <p:nvPr>
            <p:ph idx="1"/>
          </p:nvPr>
        </p:nvSpPr>
        <p:spPr>
          <a:xfrm>
            <a:off x="430212" y="1600202"/>
            <a:ext cx="8256588" cy="4495799"/>
          </a:xfrm>
        </p:spPr>
        <p:txBody>
          <a:bodyPr/>
          <a:lstStyle>
            <a:lvl1pPr>
              <a:spcAft>
                <a:spcPts val="0"/>
              </a:spcAft>
              <a:buClr>
                <a:schemeClr val="accent2"/>
              </a:buClr>
              <a:defRPr sz="1600"/>
            </a:lvl1pPr>
            <a:lvl2pPr>
              <a:buClr>
                <a:schemeClr val="accent2"/>
              </a:buClr>
              <a:defRPr sz="1600"/>
            </a:lvl2pPr>
            <a:lvl3pPr>
              <a:buClr>
                <a:schemeClr val="accent2"/>
              </a:buClr>
              <a:defRPr sz="1600"/>
            </a:lvl3pPr>
            <a:lvl4pPr>
              <a:buClr>
                <a:schemeClr val="accent2"/>
              </a:buClr>
              <a:defRPr sz="1600"/>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p:cNvSpPr>
            <a:spLocks noGrp="1"/>
          </p:cNvSpPr>
          <p:nvPr>
            <p:ph type="body" sz="quarter" idx="13"/>
          </p:nvPr>
        </p:nvSpPr>
        <p:spPr>
          <a:xfrm>
            <a:off x="432054" y="1055688"/>
            <a:ext cx="8202612" cy="457200"/>
          </a:xfrm>
        </p:spPr>
        <p:txBody>
          <a:bodyPr anchor="b" anchorCtr="0"/>
          <a:lstStyle>
            <a:lvl1pPr marL="0" indent="0">
              <a:buNone/>
              <a:defRPr sz="1600" i="0" baseline="0">
                <a:solidFill>
                  <a:schemeClr val="accent2"/>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FEE0BA4C-AA60-9A4D-B29D-E83B8846A52D}"/>
              </a:ext>
            </a:extLst>
          </p:cNvPr>
          <p:cNvSpPr>
            <a:spLocks noGrp="1"/>
          </p:cNvSpPr>
          <p:nvPr>
            <p:ph type="dt" sz="half" idx="14"/>
          </p:nvPr>
        </p:nvSpPr>
        <p:spPr/>
        <p:txBody>
          <a:bodyPr/>
          <a:lstStyle/>
          <a:p>
            <a:fld id="{85D97717-E7DB-4548-B51C-0A9B0A443C8D}" type="datetime1">
              <a:rPr lang="en-US" smtClean="0"/>
              <a:t>11/11/21</a:t>
            </a:fld>
            <a:endParaRPr lang="en-US" dirty="0"/>
          </a:p>
        </p:txBody>
      </p:sp>
      <p:sp>
        <p:nvSpPr>
          <p:cNvPr id="7" name="Footer Placeholder 6">
            <a:extLst>
              <a:ext uri="{FF2B5EF4-FFF2-40B4-BE49-F238E27FC236}">
                <a16:creationId xmlns:a16="http://schemas.microsoft.com/office/drawing/2014/main" id="{57DFF5C0-BDA8-E348-A773-C9C0C69FB33D}"/>
              </a:ext>
            </a:extLst>
          </p:cNvPr>
          <p:cNvSpPr>
            <a:spLocks noGrp="1"/>
          </p:cNvSpPr>
          <p:nvPr>
            <p:ph type="ftr" sz="quarter" idx="15"/>
          </p:nvPr>
        </p:nvSpPr>
        <p:spPr/>
        <p:txBody>
          <a:bodyPr/>
          <a:lstStyle/>
          <a:p>
            <a:r>
              <a:rPr lang="en-US" dirty="0"/>
              <a:t>SNITCHES | BERKELEY LAB</a:t>
            </a:r>
          </a:p>
        </p:txBody>
      </p:sp>
      <p:sp>
        <p:nvSpPr>
          <p:cNvPr id="8" name="Slide Number Placeholder 7">
            <a:extLst>
              <a:ext uri="{FF2B5EF4-FFF2-40B4-BE49-F238E27FC236}">
                <a16:creationId xmlns:a16="http://schemas.microsoft.com/office/drawing/2014/main" id="{0C9A09C0-DCA8-BA45-84BB-3CD9C9C7BFD8}"/>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1238336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tiff"/><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5" y="2"/>
            <a:ext cx="9143999" cy="836613"/>
          </a:xfrm>
          <a:prstGeom prst="rect">
            <a:avLst/>
          </a:prstGeom>
          <a:solidFill>
            <a:srgbClr val="1F497D"/>
          </a:solidFill>
          <a:ln w="9525">
            <a:solidFill>
              <a:srgbClr val="1F497D"/>
            </a:solidFill>
            <a:miter lim="800000"/>
            <a:headEnd/>
            <a:tailEnd/>
          </a:ln>
        </p:spPr>
        <p:txBody>
          <a:bodyPr vert="horz" wrap="square" lIns="91416" tIns="45709" rIns="91416" bIns="45709" numCol="1" anchor="ctr" anchorCtr="0" compatLnSpc="1">
            <a:prstTxWarp prst="textNoShape">
              <a:avLst/>
            </a:prstTxWarp>
          </a:bodyPr>
          <a:lstStyle/>
          <a:p>
            <a:pPr lvl="0"/>
            <a:r>
              <a:rPr lang="en-US" dirty="0"/>
              <a:t>Click to edit Master title style</a:t>
            </a:r>
          </a:p>
        </p:txBody>
      </p:sp>
      <p:sp>
        <p:nvSpPr>
          <p:cNvPr id="7" name="TextBox 11"/>
          <p:cNvSpPr txBox="1">
            <a:spLocks noChangeArrowheads="1"/>
          </p:cNvSpPr>
          <p:nvPr/>
        </p:nvSpPr>
        <p:spPr bwMode="auto">
          <a:xfrm>
            <a:off x="4386263" y="6581776"/>
            <a:ext cx="377016" cy="276995"/>
          </a:xfrm>
          <a:prstGeom prst="rect">
            <a:avLst/>
          </a:prstGeom>
          <a:noFill/>
          <a:ln>
            <a:noFill/>
          </a:ln>
        </p:spPr>
        <p:txBody>
          <a:bodyPr wrap="none" lIns="91416" tIns="45709" rIns="91416" bIns="4570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082" eaLnBrk="1" fontAlgn="base" hangingPunct="1">
              <a:spcBef>
                <a:spcPct val="0"/>
              </a:spcBef>
              <a:spcAft>
                <a:spcPct val="0"/>
              </a:spcAft>
              <a:defRPr/>
            </a:pPr>
            <a:fld id="{62B45342-D41F-3246-BC88-9305F376649F}" type="slidenum">
              <a:rPr lang="en-US" sz="1200" smtClean="0">
                <a:solidFill>
                  <a:srgbClr val="FFFFFF"/>
                </a:solidFill>
              </a:rPr>
              <a:pPr defTabSz="457082" eaLnBrk="1" fontAlgn="base" hangingPunct="1">
                <a:spcBef>
                  <a:spcPct val="0"/>
                </a:spcBef>
                <a:spcAft>
                  <a:spcPct val="0"/>
                </a:spcAft>
                <a:defRPr/>
              </a:pPr>
              <a:t>‹#›</a:t>
            </a:fld>
            <a:endParaRPr lang="en-US" sz="1200" dirty="0">
              <a:solidFill>
                <a:srgbClr val="FFFFFF"/>
              </a:solidFill>
            </a:endParaRPr>
          </a:p>
        </p:txBody>
      </p:sp>
      <p:sp>
        <p:nvSpPr>
          <p:cNvPr id="8" name="Rectangle 7"/>
          <p:cNvSpPr/>
          <p:nvPr/>
        </p:nvSpPr>
        <p:spPr>
          <a:xfrm>
            <a:off x="0" y="6400800"/>
            <a:ext cx="9144000" cy="457200"/>
          </a:xfrm>
          <a:prstGeom prst="rect">
            <a:avLst/>
          </a:prstGeom>
          <a:solidFill>
            <a:srgbClr val="1F497D"/>
          </a:solidFill>
          <a:ln>
            <a:solidFill>
              <a:srgbClr val="4D72A9"/>
            </a:solidFill>
          </a:ln>
          <a:effectLst/>
        </p:spPr>
        <p:style>
          <a:lnRef idx="1">
            <a:schemeClr val="accent1"/>
          </a:lnRef>
          <a:fillRef idx="3">
            <a:schemeClr val="accent1"/>
          </a:fillRef>
          <a:effectRef idx="2">
            <a:schemeClr val="accent1"/>
          </a:effectRef>
          <a:fontRef idx="minor">
            <a:schemeClr val="lt1"/>
          </a:fontRef>
        </p:style>
        <p:txBody>
          <a:bodyPr lIns="91416" tIns="45709" rIns="91416" bIns="45709" anchor="ctr"/>
          <a:lstStyle/>
          <a:p>
            <a:pPr algn="ctr" defTabSz="457082" fontAlgn="base">
              <a:spcBef>
                <a:spcPct val="0"/>
              </a:spcBef>
              <a:spcAft>
                <a:spcPct val="0"/>
              </a:spcAft>
              <a:defRPr/>
            </a:pPr>
            <a:endParaRPr lang="en-US" dirty="0">
              <a:solidFill>
                <a:srgbClr val="FFFFFF"/>
              </a:solidFill>
              <a:latin typeface="Arial" charset="0"/>
              <a:ea typeface="ＭＳ Ｐゴシック" charset="0"/>
              <a:cs typeface="ＭＳ Ｐゴシック" charset="0"/>
            </a:endParaRPr>
          </a:p>
          <a:p>
            <a:pPr algn="ctr" defTabSz="457082" fontAlgn="base">
              <a:spcBef>
                <a:spcPct val="0"/>
              </a:spcBef>
              <a:spcAft>
                <a:spcPct val="0"/>
              </a:spcAft>
              <a:defRPr/>
            </a:pPr>
            <a:endParaRPr lang="en-US" dirty="0">
              <a:solidFill>
                <a:srgbClr val="FFFFFF"/>
              </a:solidFill>
              <a:latin typeface="Arial" charset="0"/>
              <a:ea typeface="ＭＳ Ｐゴシック" charset="0"/>
              <a:cs typeface="ＭＳ Ｐゴシック" charset="0"/>
            </a:endParaRPr>
          </a:p>
        </p:txBody>
      </p:sp>
      <p:sp>
        <p:nvSpPr>
          <p:cNvPr id="9" name="TextBox 9"/>
          <p:cNvSpPr txBox="1">
            <a:spLocks noChangeArrowheads="1"/>
          </p:cNvSpPr>
          <p:nvPr/>
        </p:nvSpPr>
        <p:spPr bwMode="auto">
          <a:xfrm>
            <a:off x="8725065" y="6486536"/>
            <a:ext cx="367383" cy="246199"/>
          </a:xfrm>
          <a:prstGeom prst="rect">
            <a:avLst/>
          </a:prstGeom>
          <a:noFill/>
          <a:ln>
            <a:noFill/>
          </a:ln>
        </p:spPr>
        <p:txBody>
          <a:bodyPr wrap="square" lIns="91416" tIns="45709" rIns="91416" bIns="4570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082" eaLnBrk="1" fontAlgn="base" hangingPunct="1">
              <a:spcBef>
                <a:spcPct val="0"/>
              </a:spcBef>
              <a:spcAft>
                <a:spcPct val="0"/>
              </a:spcAft>
              <a:defRPr/>
            </a:pPr>
            <a:fld id="{AF46901F-252C-D946-B4FD-40072B8BE34D}" type="slidenum">
              <a:rPr lang="en-US" sz="1000" smtClean="0">
                <a:solidFill>
                  <a:srgbClr val="FFFFFF"/>
                </a:solidFill>
                <a:latin typeface="Helvetica Light"/>
              </a:rPr>
              <a:pPr algn="ctr" defTabSz="457082" eaLnBrk="1" fontAlgn="base" hangingPunct="1">
                <a:spcBef>
                  <a:spcPct val="0"/>
                </a:spcBef>
                <a:spcAft>
                  <a:spcPct val="0"/>
                </a:spcAft>
                <a:defRPr/>
              </a:pPr>
              <a:t>‹#›</a:t>
            </a:fld>
            <a:endParaRPr lang="en-US" sz="1000" dirty="0">
              <a:solidFill>
                <a:srgbClr val="FFFFFF"/>
              </a:solidFill>
              <a:latin typeface="Helvetica Light"/>
            </a:endParaRPr>
          </a:p>
        </p:txBody>
      </p:sp>
      <p:cxnSp>
        <p:nvCxnSpPr>
          <p:cNvPr id="12" name="Straight Connector 11"/>
          <p:cNvCxnSpPr/>
          <p:nvPr/>
        </p:nvCxnSpPr>
        <p:spPr>
          <a:xfrm>
            <a:off x="1626313" y="6448430"/>
            <a:ext cx="0" cy="366713"/>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userDrawn="1"/>
        </p:nvSpPr>
        <p:spPr>
          <a:xfrm>
            <a:off x="1718814" y="6453203"/>
            <a:ext cx="3580788" cy="276999"/>
          </a:xfrm>
          <a:prstGeom prst="rect">
            <a:avLst/>
          </a:prstGeom>
          <a:noFill/>
        </p:spPr>
        <p:txBody>
          <a:bodyPr wrap="none" rtlCol="0">
            <a:spAutoFit/>
          </a:bodyPr>
          <a:lstStyle/>
          <a:p>
            <a:r>
              <a:rPr lang="en-US" sz="1200" dirty="0">
                <a:solidFill>
                  <a:prstClr val="white"/>
                </a:solidFill>
                <a:latin typeface="Times New Roman" panose="02020603050405020304" pitchFamily="18" charset="0"/>
                <a:cs typeface="Times New Roman" panose="02020603050405020304" pitchFamily="18" charset="0"/>
              </a:rPr>
              <a:t>Lee Bernstein			Nuclear Data Week 2021</a:t>
            </a:r>
          </a:p>
        </p:txBody>
      </p:sp>
      <p:pic>
        <p:nvPicPr>
          <p:cNvPr id="17" name="Picture 12"/>
          <p:cNvPicPr>
            <a:picLocks noChangeAspect="1"/>
          </p:cNvPicPr>
          <p:nvPr userDrawn="1"/>
        </p:nvPicPr>
        <p:blipFill>
          <a:blip r:embed="rId10" cstate="print">
            <a:extLst>
              <a:ext uri="{28A0092B-C50C-407E-A947-70E740481C1C}">
                <a14:useLocalDpi xmlns:a14="http://schemas.microsoft.com/office/drawing/2010/main"/>
              </a:ext>
            </a:extLst>
          </a:blip>
          <a:srcRect l="6667" t="8601" r="7967" b="18398"/>
          <a:stretch>
            <a:fillRect/>
          </a:stretch>
        </p:blipFill>
        <p:spPr bwMode="auto">
          <a:xfrm>
            <a:off x="69852" y="6430441"/>
            <a:ext cx="534304" cy="3900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25691E13-719C-8449-A91D-92E7712311FE}"/>
              </a:ext>
            </a:extLst>
          </p:cNvPr>
          <p:cNvPicPr>
            <a:picLocks noChangeAspect="1"/>
          </p:cNvPicPr>
          <p:nvPr userDrawn="1"/>
        </p:nvPicPr>
        <p:blipFill>
          <a:blip r:embed="rId11"/>
          <a:stretch>
            <a:fillRect/>
          </a:stretch>
        </p:blipFill>
        <p:spPr>
          <a:xfrm>
            <a:off x="696657" y="6400801"/>
            <a:ext cx="457200" cy="457200"/>
          </a:xfrm>
          <a:prstGeom prst="rect">
            <a:avLst/>
          </a:prstGeom>
        </p:spPr>
      </p:pic>
    </p:spTree>
    <p:extLst>
      <p:ext uri="{BB962C8B-B14F-4D97-AF65-F5344CB8AC3E}">
        <p14:creationId xmlns:p14="http://schemas.microsoft.com/office/powerpoint/2010/main" val="3473101344"/>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69" r:id="rId3"/>
    <p:sldLayoutId id="2147483670" r:id="rId4"/>
    <p:sldLayoutId id="2147483671" r:id="rId5"/>
    <p:sldLayoutId id="2147483672" r:id="rId6"/>
    <p:sldLayoutId id="2147483673" r:id="rId7"/>
    <p:sldLayoutId id="2147483674" r:id="rId8"/>
  </p:sldLayoutIdLst>
  <p:hf hdr="0" ftr="0" dt="0"/>
  <p:txStyles>
    <p:titleStyle>
      <a:lvl1pPr algn="ctr" rtl="0" eaLnBrk="0" fontAlgn="base" hangingPunct="0">
        <a:spcBef>
          <a:spcPct val="0"/>
        </a:spcBef>
        <a:spcAft>
          <a:spcPct val="0"/>
        </a:spcAft>
        <a:defRPr sz="3000" b="0" i="0">
          <a:solidFill>
            <a:schemeClr val="bg1"/>
          </a:solidFill>
          <a:latin typeface="Helvetica Light"/>
          <a:ea typeface="+mj-ea"/>
          <a:cs typeface="Helvetica Light"/>
        </a:defRPr>
      </a:lvl1pPr>
      <a:lvl2pPr algn="ctr" rtl="0" eaLnBrk="0" fontAlgn="base" hangingPunct="0">
        <a:spcBef>
          <a:spcPct val="0"/>
        </a:spcBef>
        <a:spcAft>
          <a:spcPct val="0"/>
        </a:spcAft>
        <a:defRPr sz="3000" b="1">
          <a:solidFill>
            <a:srgbClr val="003366"/>
          </a:solidFill>
          <a:latin typeface="Arial" charset="0"/>
          <a:ea typeface="ＭＳ Ｐゴシック" charset="-128"/>
          <a:cs typeface="ＭＳ Ｐゴシック" charset="-128"/>
        </a:defRPr>
      </a:lvl2pPr>
      <a:lvl3pPr algn="ctr" rtl="0" eaLnBrk="0" fontAlgn="base" hangingPunct="0">
        <a:spcBef>
          <a:spcPct val="0"/>
        </a:spcBef>
        <a:spcAft>
          <a:spcPct val="0"/>
        </a:spcAft>
        <a:defRPr sz="3000" b="1">
          <a:solidFill>
            <a:srgbClr val="003366"/>
          </a:solidFill>
          <a:latin typeface="Arial" charset="0"/>
          <a:ea typeface="ＭＳ Ｐゴシック" charset="-128"/>
          <a:cs typeface="ＭＳ Ｐゴシック" charset="-128"/>
        </a:defRPr>
      </a:lvl3pPr>
      <a:lvl4pPr algn="ctr" rtl="0" eaLnBrk="0" fontAlgn="base" hangingPunct="0">
        <a:spcBef>
          <a:spcPct val="0"/>
        </a:spcBef>
        <a:spcAft>
          <a:spcPct val="0"/>
        </a:spcAft>
        <a:defRPr sz="3000" b="1">
          <a:solidFill>
            <a:srgbClr val="003366"/>
          </a:solidFill>
          <a:latin typeface="Arial" charset="0"/>
          <a:ea typeface="ＭＳ Ｐゴシック" charset="-128"/>
          <a:cs typeface="ＭＳ Ｐゴシック" charset="-128"/>
        </a:defRPr>
      </a:lvl4pPr>
      <a:lvl5pPr algn="ctr" rtl="0" eaLnBrk="0" fontAlgn="base" hangingPunct="0">
        <a:spcBef>
          <a:spcPct val="0"/>
        </a:spcBef>
        <a:spcAft>
          <a:spcPct val="0"/>
        </a:spcAft>
        <a:defRPr sz="3000" b="1">
          <a:solidFill>
            <a:srgbClr val="003366"/>
          </a:solidFill>
          <a:latin typeface="Arial" charset="0"/>
          <a:ea typeface="ＭＳ Ｐゴシック" charset="-128"/>
          <a:cs typeface="ＭＳ Ｐゴシック" charset="-128"/>
        </a:defRPr>
      </a:lvl5pPr>
      <a:lvl6pPr marL="457082" algn="l" rtl="0" fontAlgn="base">
        <a:spcBef>
          <a:spcPct val="0"/>
        </a:spcBef>
        <a:spcAft>
          <a:spcPct val="0"/>
        </a:spcAft>
        <a:defRPr sz="3200" b="1">
          <a:solidFill>
            <a:srgbClr val="2C5993"/>
          </a:solidFill>
          <a:latin typeface="Arial" charset="0"/>
          <a:ea typeface="ＭＳ Ｐゴシック" charset="-128"/>
          <a:cs typeface="ＭＳ Ｐゴシック" charset="-128"/>
        </a:defRPr>
      </a:lvl6pPr>
      <a:lvl7pPr marL="914165" algn="l" rtl="0" fontAlgn="base">
        <a:spcBef>
          <a:spcPct val="0"/>
        </a:spcBef>
        <a:spcAft>
          <a:spcPct val="0"/>
        </a:spcAft>
        <a:defRPr sz="3200" b="1">
          <a:solidFill>
            <a:srgbClr val="2C5993"/>
          </a:solidFill>
          <a:latin typeface="Arial" charset="0"/>
          <a:ea typeface="ＭＳ Ｐゴシック" charset="-128"/>
          <a:cs typeface="ＭＳ Ｐゴシック" charset="-128"/>
        </a:defRPr>
      </a:lvl7pPr>
      <a:lvl8pPr marL="1371250" algn="l" rtl="0" fontAlgn="base">
        <a:spcBef>
          <a:spcPct val="0"/>
        </a:spcBef>
        <a:spcAft>
          <a:spcPct val="0"/>
        </a:spcAft>
        <a:defRPr sz="3200" b="1">
          <a:solidFill>
            <a:srgbClr val="2C5993"/>
          </a:solidFill>
          <a:latin typeface="Arial" charset="0"/>
          <a:ea typeface="ＭＳ Ｐゴシック" charset="-128"/>
          <a:cs typeface="ＭＳ Ｐゴシック" charset="-128"/>
        </a:defRPr>
      </a:lvl8pPr>
      <a:lvl9pPr marL="1828332" algn="l" rtl="0" fontAlgn="base">
        <a:spcBef>
          <a:spcPct val="0"/>
        </a:spcBef>
        <a:spcAft>
          <a:spcPct val="0"/>
        </a:spcAft>
        <a:defRPr sz="3200" b="1">
          <a:solidFill>
            <a:srgbClr val="2C5993"/>
          </a:solidFill>
          <a:latin typeface="Arial" charset="0"/>
          <a:ea typeface="ＭＳ Ｐゴシック" charset="-128"/>
          <a:cs typeface="ＭＳ Ｐゴシック" charset="-128"/>
        </a:defRPr>
      </a:lvl9pPr>
    </p:titleStyle>
    <p:bodyStyle>
      <a:lvl1pPr marL="342813" indent="-342813" algn="l" rtl="0" eaLnBrk="0" fontAlgn="base" hangingPunct="0">
        <a:spcBef>
          <a:spcPts val="900"/>
        </a:spcBef>
        <a:spcAft>
          <a:spcPct val="0"/>
        </a:spcAft>
        <a:defRPr sz="2400">
          <a:solidFill>
            <a:srgbClr val="003366"/>
          </a:solidFill>
          <a:latin typeface="+mn-lt"/>
          <a:ea typeface="+mn-ea"/>
          <a:cs typeface="+mn-cs"/>
        </a:defRPr>
      </a:lvl1pPr>
      <a:lvl2pPr marL="288850" indent="-226954" algn="l" rtl="0" eaLnBrk="0" fontAlgn="base" hangingPunct="0">
        <a:spcBef>
          <a:spcPts val="500"/>
        </a:spcBef>
        <a:spcAft>
          <a:spcPct val="0"/>
        </a:spcAft>
        <a:buSzPct val="85000"/>
        <a:buChar char="–"/>
        <a:defRPr sz="2400">
          <a:solidFill>
            <a:srgbClr val="003366"/>
          </a:solidFill>
          <a:latin typeface="+mn-lt"/>
          <a:ea typeface="+mn-ea"/>
          <a:cs typeface="ＭＳ Ｐゴシック"/>
        </a:defRPr>
      </a:lvl2pPr>
      <a:lvl3pPr marL="572941" indent="-117445" algn="l" rtl="0" eaLnBrk="0" fontAlgn="base" hangingPunct="0">
        <a:spcBef>
          <a:spcPts val="400"/>
        </a:spcBef>
        <a:spcAft>
          <a:spcPct val="0"/>
        </a:spcAft>
        <a:buSzPct val="75000"/>
        <a:buFont typeface="Lucida Grande"/>
        <a:buChar char="–"/>
        <a:defRPr sz="2400">
          <a:solidFill>
            <a:srgbClr val="003366"/>
          </a:solidFill>
          <a:latin typeface="+mn-lt"/>
          <a:ea typeface="+mn-ea"/>
          <a:cs typeface="ＭＳ Ｐゴシック"/>
        </a:defRPr>
      </a:lvl3pPr>
      <a:lvl4pPr marL="909404" indent="-226954" algn="l" rtl="0" eaLnBrk="0" fontAlgn="base" hangingPunct="0">
        <a:spcBef>
          <a:spcPct val="20000"/>
        </a:spcBef>
        <a:spcAft>
          <a:spcPct val="0"/>
        </a:spcAft>
        <a:buSzPct val="75000"/>
        <a:buFont typeface="Lucida Grande"/>
        <a:buChar char="–"/>
        <a:defRPr sz="2400">
          <a:solidFill>
            <a:srgbClr val="003366"/>
          </a:solidFill>
          <a:latin typeface="+mn-lt"/>
          <a:ea typeface="+mn-ea"/>
          <a:cs typeface="ＭＳ Ｐゴシック"/>
        </a:defRPr>
      </a:lvl4pPr>
      <a:lvl5pPr marL="1145880" indent="-236478" algn="l" rtl="0" eaLnBrk="0" fontAlgn="base" hangingPunct="0">
        <a:spcBef>
          <a:spcPct val="20000"/>
        </a:spcBef>
        <a:spcAft>
          <a:spcPct val="0"/>
        </a:spcAft>
        <a:buChar char="»"/>
        <a:defRPr sz="2400">
          <a:solidFill>
            <a:srgbClr val="003366"/>
          </a:solidFill>
          <a:latin typeface="+mn-lt"/>
          <a:ea typeface="+mn-ea"/>
          <a:cs typeface="ＭＳ Ｐゴシック"/>
        </a:defRPr>
      </a:lvl5pPr>
      <a:lvl6pPr marL="2513959" indent="-228541" algn="l" rtl="0" fontAlgn="base">
        <a:spcBef>
          <a:spcPct val="20000"/>
        </a:spcBef>
        <a:spcAft>
          <a:spcPct val="0"/>
        </a:spcAft>
        <a:buChar char="»"/>
        <a:defRPr sz="2000">
          <a:solidFill>
            <a:srgbClr val="2C5993"/>
          </a:solidFill>
          <a:latin typeface="+mn-lt"/>
          <a:ea typeface="+mn-ea"/>
        </a:defRPr>
      </a:lvl6pPr>
      <a:lvl7pPr marL="2971040" indent="-228541" algn="l" rtl="0" fontAlgn="base">
        <a:spcBef>
          <a:spcPct val="20000"/>
        </a:spcBef>
        <a:spcAft>
          <a:spcPct val="0"/>
        </a:spcAft>
        <a:buChar char="»"/>
        <a:defRPr sz="2000">
          <a:solidFill>
            <a:srgbClr val="2C5993"/>
          </a:solidFill>
          <a:latin typeface="+mn-lt"/>
          <a:ea typeface="+mn-ea"/>
        </a:defRPr>
      </a:lvl7pPr>
      <a:lvl8pPr marL="3428124" indent="-228541" algn="l" rtl="0" fontAlgn="base">
        <a:spcBef>
          <a:spcPct val="20000"/>
        </a:spcBef>
        <a:spcAft>
          <a:spcPct val="0"/>
        </a:spcAft>
        <a:buChar char="»"/>
        <a:defRPr sz="2000">
          <a:solidFill>
            <a:srgbClr val="2C5993"/>
          </a:solidFill>
          <a:latin typeface="+mn-lt"/>
          <a:ea typeface="+mn-ea"/>
        </a:defRPr>
      </a:lvl8pPr>
      <a:lvl9pPr marL="3885205" indent="-228541" algn="l" rtl="0" fontAlgn="base">
        <a:spcBef>
          <a:spcPct val="20000"/>
        </a:spcBef>
        <a:spcAft>
          <a:spcPct val="0"/>
        </a:spcAft>
        <a:buChar char="»"/>
        <a:defRPr sz="2000">
          <a:solidFill>
            <a:srgbClr val="2C5993"/>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nucleardata.berkeley.edu/" TargetMode="External"/><Relationship Id="rId5" Type="http://schemas.openxmlformats.org/officeDocument/2006/relationships/image" Target="../media/image4.pn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hyperlink" Target="https://doi.org/10.1103/PhysRevC.103.034601" TargetMode="External"/><Relationship Id="rId4" Type="http://schemas.openxmlformats.org/officeDocument/2006/relationships/image" Target="../media/image7.emf"/></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hyperlink" Target="https://jtmorrell.github.io/curie/build/html/index.html" TargetMode="Externa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1140/epja/s10050-021-00401-2" TargetMode="External"/><Relationship Id="rId2" Type="http://schemas.openxmlformats.org/officeDocument/2006/relationships/hyperlink" Target="https://doi.org/10.1016/j.apradiso.2021.109625" TargetMode="External"/><Relationship Id="rId1" Type="http://schemas.openxmlformats.org/officeDocument/2006/relationships/slideLayout" Target="../slideLayouts/slideLayout3.xml"/><Relationship Id="rId5" Type="http://schemas.openxmlformats.org/officeDocument/2006/relationships/hyperlink" Target="https://doi.org/10.1103/PhysRevC.103.034601" TargetMode="External"/><Relationship Id="rId4" Type="http://schemas.openxmlformats.org/officeDocument/2006/relationships/hyperlink" Target="https://doi.org/10.1016/j.apradiso.2021.109647"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6.emf"/></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hyperlink" Target="https://doi.org/10.1103/PhysRevC.102.044331" TargetMode="External"/><Relationship Id="rId2" Type="http://schemas.openxmlformats.org/officeDocument/2006/relationships/hyperlink" Target="https://doi.org/10.1103/PhysRevC.103.014317" TargetMode="External"/><Relationship Id="rId1" Type="http://schemas.openxmlformats.org/officeDocument/2006/relationships/slideLayout" Target="../slideLayouts/slideLayout3.xml"/><Relationship Id="rId5" Type="http://schemas.openxmlformats.org/officeDocument/2006/relationships/hyperlink" Target="https://doi.org/10.1103/PhysRevC.104.024308" TargetMode="External"/><Relationship Id="rId4" Type="http://schemas.openxmlformats.org/officeDocument/2006/relationships/hyperlink" Target="https://doi.org/10.1103/PhysRevC.102.044302"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1088/1748-0221/15/11/P11020" TargetMode="External"/><Relationship Id="rId2" Type="http://schemas.openxmlformats.org/officeDocument/2006/relationships/hyperlink" Target="https://10.1016/j.nima.2020.164898" TargetMode="External"/><Relationship Id="rId1" Type="http://schemas.openxmlformats.org/officeDocument/2006/relationships/slideLayout" Target="../slideLayouts/slideLayout3.xml"/><Relationship Id="rId5" Type="http://schemas.openxmlformats.org/officeDocument/2006/relationships/hyperlink" Target="https://doi.org/10.1109/TNS.2020.3041215" TargetMode="External"/><Relationship Id="rId4" Type="http://schemas.openxmlformats.org/officeDocument/2006/relationships/hyperlink" Target="https://doi.org/10.1103/PhysRevC.104.014609"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hyperlink" Target="https://nucleardata.berkeley.edu/"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0.pn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hyperlink" Target="https://doi.org/10.1038/s41598-020-74045-5" TargetMode="External"/><Relationship Id="rId2" Type="http://schemas.openxmlformats.org/officeDocument/2006/relationships/hyperlink" Target="https://doi.org/10.1103/PhysRevC.103.034609"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3.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hyperlink" Target="https://nucleardata.berkeley.edu/#research" TargetMode="External"/><Relationship Id="rId5" Type="http://schemas.openxmlformats.org/officeDocument/2006/relationships/image" Target="../media/image8.jpeg"/><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tiff"/></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www.piqsels.com/en/public-domain-photo-zkbiw" TargetMode="External"/><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hyperlink" Target="https://doi.org/10.1016/j.adt.2021.101441" TargetMode="External"/><Relationship Id="rId2" Type="http://schemas.openxmlformats.org/officeDocument/2006/relationships/hyperlink" Target="https://doi.org/10.1016/j.anucene.2021.108596" TargetMode="External"/><Relationship Id="rId1" Type="http://schemas.openxmlformats.org/officeDocument/2006/relationships/slideLayout" Target="../slideLayouts/slideLayout3.xml"/><Relationship Id="rId6" Type="http://schemas.openxmlformats.org/officeDocument/2006/relationships/hyperlink" Target="https://doi.org/10.1016/j.nds.2020.12.001" TargetMode="External"/><Relationship Id="rId5" Type="http://schemas.openxmlformats.org/officeDocument/2006/relationships/hyperlink" Target="https://doi.org/10.1016/j.nds.2020.11.002" TargetMode="External"/><Relationship Id="rId4" Type="http://schemas.openxmlformats.org/officeDocument/2006/relationships/hyperlink" Target="https://doi.org/10.1016/j.nima.2021.16509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2772" y="4589147"/>
            <a:ext cx="7339442" cy="835193"/>
          </a:xfrm>
        </p:spPr>
        <p:txBody>
          <a:bodyPr>
            <a:noAutofit/>
          </a:bodyPr>
          <a:lstStyle/>
          <a:p>
            <a:r>
              <a:rPr lang="en-US" b="1" dirty="0">
                <a:solidFill>
                  <a:schemeClr val="bg1"/>
                </a:solidFill>
              </a:rPr>
              <a:t>Andrew S. Voyles</a:t>
            </a:r>
            <a:r>
              <a:rPr lang="en-US" dirty="0">
                <a:solidFill>
                  <a:schemeClr val="bg1"/>
                </a:solidFill>
              </a:rPr>
              <a:t> </a:t>
            </a:r>
          </a:p>
          <a:p>
            <a:r>
              <a:rPr lang="en-US" dirty="0">
                <a:solidFill>
                  <a:schemeClr val="bg1"/>
                </a:solidFill>
              </a:rPr>
              <a:t>13 June 2018 – Program Review for NSSC2 – TA1</a:t>
            </a:r>
            <a:endParaRPr lang="en-US" sz="1050" dirty="0">
              <a:solidFill>
                <a:schemeClr val="bg1"/>
              </a:solidFill>
            </a:endParaRPr>
          </a:p>
        </p:txBody>
      </p:sp>
      <p:sp>
        <p:nvSpPr>
          <p:cNvPr id="9" name="Title 1"/>
          <p:cNvSpPr txBox="1">
            <a:spLocks/>
          </p:cNvSpPr>
          <p:nvPr/>
        </p:nvSpPr>
        <p:spPr>
          <a:xfrm>
            <a:off x="0" y="0"/>
            <a:ext cx="9144000" cy="3141195"/>
          </a:xfrm>
          <a:prstGeom prst="rect">
            <a:avLst/>
          </a:prstGeom>
          <a:solidFill>
            <a:srgbClr val="003F7A"/>
          </a:solidFill>
        </p:spPr>
        <p:txBody>
          <a:bodyPr vert="horz" lIns="68580" tIns="34290" rIns="68580" bIns="34290" rtlCol="0" anchor="ctr">
            <a:normAutofit/>
          </a:bodyPr>
          <a:lstStyle>
            <a:lvl1pPr algn="l" defTabSz="457200" rtl="0" eaLnBrk="1" latinLnBrk="0" hangingPunct="1">
              <a:spcBef>
                <a:spcPct val="0"/>
              </a:spcBef>
              <a:buNone/>
              <a:defRPr sz="5000" b="1" kern="1200">
                <a:solidFill>
                  <a:srgbClr val="E09E19"/>
                </a:solidFill>
                <a:latin typeface="Georgia"/>
                <a:ea typeface="+mj-ea"/>
                <a:cs typeface="Georgia"/>
              </a:defRPr>
            </a:lvl1pPr>
          </a:lstStyle>
          <a:p>
            <a:pPr marL="1420416"/>
            <a:r>
              <a:rPr lang="en-US" altLang="en-US" sz="4000" b="0" dirty="0">
                <a:ln w="3175">
                  <a:solidFill>
                    <a:schemeClr val="bg1">
                      <a:lumMod val="50000"/>
                    </a:schemeClr>
                  </a:solidFill>
                </a:ln>
                <a:solidFill>
                  <a:schemeClr val="bg1"/>
                </a:solidFill>
                <a:latin typeface="Times New Roman" charset="0"/>
                <a:ea typeface="Times New Roman" charset="0"/>
                <a:cs typeface="Times New Roman" charset="0"/>
              </a:rPr>
              <a:t>LBNL/UC Report</a:t>
            </a:r>
          </a:p>
          <a:p>
            <a:pPr marL="1420416"/>
            <a:r>
              <a:rPr lang="en-US" sz="2400" b="0" dirty="0">
                <a:ln w="3175">
                  <a:solidFill>
                    <a:schemeClr val="bg1">
                      <a:lumMod val="50000"/>
                    </a:schemeClr>
                  </a:solidFill>
                </a:ln>
                <a:solidFill>
                  <a:schemeClr val="bg1"/>
                </a:solidFill>
                <a:latin typeface="Times New Roman" charset="0"/>
                <a:ea typeface="Times New Roman" charset="0"/>
                <a:cs typeface="Times New Roman" charset="0"/>
              </a:rPr>
              <a:t>12 November 2021</a:t>
            </a:r>
            <a:endParaRPr lang="en-US" sz="4400" dirty="0">
              <a:solidFill>
                <a:schemeClr val="bg1"/>
              </a:solidFill>
              <a:latin typeface="Times New Roman" charset="0"/>
              <a:ea typeface="Times New Roman" charset="0"/>
              <a:cs typeface="Times New Roman" charset="0"/>
            </a:endParaRPr>
          </a:p>
        </p:txBody>
      </p:sp>
      <p:cxnSp>
        <p:nvCxnSpPr>
          <p:cNvPr id="10" name="Straight Connector 9"/>
          <p:cNvCxnSpPr/>
          <p:nvPr/>
        </p:nvCxnSpPr>
        <p:spPr>
          <a:xfrm flipH="1">
            <a:off x="490100" y="228600"/>
            <a:ext cx="1390" cy="2650990"/>
          </a:xfrm>
          <a:prstGeom prst="line">
            <a:avLst/>
          </a:prstGeom>
          <a:ln w="28575" cmpd="sng">
            <a:solidFill>
              <a:srgbClr val="4F81BD"/>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86725" y="3465762"/>
            <a:ext cx="5215456" cy="2523768"/>
          </a:xfrm>
          <a:prstGeom prst="rect">
            <a:avLst/>
          </a:prstGeom>
          <a:noFill/>
        </p:spPr>
        <p:txBody>
          <a:bodyPr wrap="square" rtlCol="0">
            <a:spAutoFit/>
          </a:bodyPr>
          <a:lstStyle/>
          <a:p>
            <a:r>
              <a:rPr lang="en-US" sz="3200" dirty="0">
                <a:latin typeface="Times New Roman" charset="0"/>
                <a:ea typeface="Times New Roman" charset="0"/>
                <a:cs typeface="Times New Roman" charset="0"/>
              </a:rPr>
              <a:t>Lee A. Bernstein</a:t>
            </a:r>
            <a:endParaRPr lang="en-US" sz="2800" dirty="0">
              <a:latin typeface="Times New Roman" charset="0"/>
              <a:ea typeface="Times New Roman" charset="0"/>
              <a:cs typeface="Times New Roman" charset="0"/>
            </a:endParaRPr>
          </a:p>
          <a:p>
            <a:endParaRPr lang="en-US" dirty="0">
              <a:solidFill>
                <a:schemeClr val="bg1">
                  <a:lumMod val="50000"/>
                </a:schemeClr>
              </a:solidFill>
              <a:latin typeface="Times New Roman" charset="0"/>
              <a:ea typeface="Times New Roman" charset="0"/>
              <a:cs typeface="Times New Roman" charset="0"/>
            </a:endParaRPr>
          </a:p>
          <a:p>
            <a:r>
              <a:rPr lang="en-US" dirty="0">
                <a:solidFill>
                  <a:schemeClr val="bg1">
                    <a:lumMod val="50000"/>
                  </a:schemeClr>
                </a:solidFill>
                <a:latin typeface="Times New Roman" charset="0"/>
                <a:ea typeface="Times New Roman" charset="0"/>
                <a:cs typeface="Times New Roman" charset="0"/>
              </a:rPr>
              <a:t>Department of Nuclear Engineering</a:t>
            </a:r>
          </a:p>
          <a:p>
            <a:r>
              <a:rPr lang="en-US" dirty="0">
                <a:solidFill>
                  <a:schemeClr val="bg1">
                    <a:lumMod val="50000"/>
                  </a:schemeClr>
                </a:solidFill>
                <a:latin typeface="Times New Roman" charset="0"/>
                <a:ea typeface="Times New Roman" charset="0"/>
                <a:cs typeface="Times New Roman" charset="0"/>
              </a:rPr>
              <a:t>University of California – Berkeley</a:t>
            </a:r>
          </a:p>
          <a:p>
            <a:endParaRPr lang="en-US" dirty="0">
              <a:solidFill>
                <a:schemeClr val="bg1">
                  <a:lumMod val="50000"/>
                </a:schemeClr>
              </a:solidFill>
              <a:latin typeface="Times New Roman" charset="0"/>
              <a:ea typeface="Times New Roman" charset="0"/>
              <a:cs typeface="Times New Roman" charset="0"/>
            </a:endParaRPr>
          </a:p>
          <a:p>
            <a:r>
              <a:rPr lang="en-US" dirty="0">
                <a:solidFill>
                  <a:schemeClr val="bg1">
                    <a:lumMod val="50000"/>
                  </a:schemeClr>
                </a:solidFill>
                <a:latin typeface="Times New Roman" charset="0"/>
                <a:ea typeface="Times New Roman" charset="0"/>
                <a:cs typeface="Times New Roman" charset="0"/>
              </a:rPr>
              <a:t>Nuclear Science Division</a:t>
            </a:r>
          </a:p>
          <a:p>
            <a:r>
              <a:rPr lang="en-US" dirty="0">
                <a:solidFill>
                  <a:schemeClr val="bg1">
                    <a:lumMod val="50000"/>
                  </a:schemeClr>
                </a:solidFill>
                <a:latin typeface="Times New Roman" charset="0"/>
                <a:ea typeface="Times New Roman" charset="0"/>
                <a:cs typeface="Times New Roman" charset="0"/>
              </a:rPr>
              <a:t>Lawrence Berkeley National Laboratory</a:t>
            </a:r>
          </a:p>
          <a:p>
            <a:endParaRPr lang="en-US" dirty="0">
              <a:solidFill>
                <a:schemeClr val="bg1">
                  <a:lumMod val="50000"/>
                </a:schemeClr>
              </a:solidFill>
              <a:latin typeface="Times New Roman" charset="0"/>
              <a:ea typeface="Times New Roman" charset="0"/>
              <a:cs typeface="Times New Roman" charset="0"/>
            </a:endParaRPr>
          </a:p>
        </p:txBody>
      </p:sp>
      <p:pic>
        <p:nvPicPr>
          <p:cNvPr id="17" name="Picture 16"/>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947257" y="5002557"/>
            <a:ext cx="2851759" cy="811503"/>
          </a:xfrm>
          <a:prstGeom prst="rect">
            <a:avLst/>
          </a:prstGeom>
          <a:effectLst/>
        </p:spPr>
      </p:pic>
      <p:pic>
        <p:nvPicPr>
          <p:cNvPr id="18" name="Picture 17"/>
          <p:cNvPicPr>
            <a:picLocks noChangeAspect="1"/>
          </p:cNvPicPr>
          <p:nvPr/>
        </p:nvPicPr>
        <p:blipFill>
          <a:blip r:embed="rId4"/>
          <a:stretch>
            <a:fillRect/>
          </a:stretch>
        </p:blipFill>
        <p:spPr>
          <a:xfrm>
            <a:off x="5373289" y="3630881"/>
            <a:ext cx="1305303" cy="130530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05589" y="3591350"/>
            <a:ext cx="1663700" cy="1295400"/>
          </a:xfrm>
          <a:prstGeom prst="rect">
            <a:avLst/>
          </a:prstGeom>
        </p:spPr>
      </p:pic>
      <p:sp>
        <p:nvSpPr>
          <p:cNvPr id="2" name="TextBox 1">
            <a:extLst>
              <a:ext uri="{FF2B5EF4-FFF2-40B4-BE49-F238E27FC236}">
                <a16:creationId xmlns:a16="http://schemas.microsoft.com/office/drawing/2014/main" id="{8A8ABAA8-C227-3548-BAAD-8357EDEFF7DA}"/>
              </a:ext>
            </a:extLst>
          </p:cNvPr>
          <p:cNvSpPr txBox="1"/>
          <p:nvPr/>
        </p:nvSpPr>
        <p:spPr>
          <a:xfrm>
            <a:off x="1766504" y="5794293"/>
            <a:ext cx="5610992" cy="523220"/>
          </a:xfrm>
          <a:prstGeom prst="rect">
            <a:avLst/>
          </a:prstGeom>
          <a:noFill/>
        </p:spPr>
        <p:txBody>
          <a:bodyPr wrap="square" rtlCol="0">
            <a:spAutoFit/>
          </a:bodyPr>
          <a:lstStyle/>
          <a:p>
            <a:pPr algn="ctr"/>
            <a:r>
              <a:rPr lang="en-US" sz="2800" dirty="0">
                <a:solidFill>
                  <a:schemeClr val="bg1">
                    <a:lumMod val="50000"/>
                  </a:schemeClr>
                </a:solidFill>
                <a:latin typeface="Times New Roman" charset="0"/>
                <a:ea typeface="Times New Roman" charset="0"/>
                <a:cs typeface="Times New Roman" charset="0"/>
                <a:hlinkClick r:id="rId6"/>
              </a:rPr>
              <a:t>http://nucleardata.berkeley.edu</a:t>
            </a:r>
            <a:r>
              <a:rPr lang="en-US" sz="2800" dirty="0">
                <a:solidFill>
                  <a:schemeClr val="bg1">
                    <a:lumMod val="50000"/>
                  </a:schemeClr>
                </a:solidFill>
                <a:latin typeface="Times New Roman" charset="0"/>
                <a:ea typeface="Times New Roman" charset="0"/>
                <a:cs typeface="Times New Roman" charset="0"/>
              </a:rPr>
              <a:t> </a:t>
            </a:r>
          </a:p>
        </p:txBody>
      </p:sp>
    </p:spTree>
    <p:extLst>
      <p:ext uri="{BB962C8B-B14F-4D97-AF65-F5344CB8AC3E}">
        <p14:creationId xmlns:p14="http://schemas.microsoft.com/office/powerpoint/2010/main" val="230673921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0ADF9-5ADC-DA44-9D94-3E1E9F3A7481}"/>
              </a:ext>
            </a:extLst>
          </p:cNvPr>
          <p:cNvSpPr>
            <a:spLocks noGrp="1"/>
          </p:cNvSpPr>
          <p:nvPr>
            <p:ph type="title"/>
          </p:nvPr>
        </p:nvSpPr>
        <p:spPr>
          <a:xfrm>
            <a:off x="-2" y="-8645"/>
            <a:ext cx="9144001" cy="1178260"/>
          </a:xfrm>
        </p:spPr>
        <p:txBody>
          <a:bodyPr>
            <a:normAutofit/>
          </a:bodyPr>
          <a:lstStyle/>
          <a:p>
            <a:r>
              <a:rPr lang="en-US" dirty="0">
                <a:latin typeface="Times New Roman" panose="02020603050405020304" pitchFamily="18" charset="0"/>
                <a:cs typeface="Times New Roman" panose="02020603050405020304" pitchFamily="18" charset="0"/>
              </a:rPr>
              <a:t>We are developing a high-energy (p,x) modeling approach as part of a LANL-BNL-LBNL</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collaboration (Morgan)</a:t>
            </a:r>
          </a:p>
        </p:txBody>
      </p:sp>
      <p:sp>
        <p:nvSpPr>
          <p:cNvPr id="5" name="Slide Number Placeholder 4">
            <a:extLst>
              <a:ext uri="{FF2B5EF4-FFF2-40B4-BE49-F238E27FC236}">
                <a16:creationId xmlns:a16="http://schemas.microsoft.com/office/drawing/2014/main" id="{106F4397-A806-BE46-BADF-9B96E2F5CA7B}"/>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FAC382-4EBE-AA44-A583-A4478973BA78}" type="slidenum">
              <a:rPr lang="en-US" smtClean="0"/>
              <a:pPr/>
              <a:t>10</a:t>
            </a:fld>
            <a:endParaRPr lang="en-US" dirty="0"/>
          </a:p>
        </p:txBody>
      </p:sp>
      <p:pic>
        <p:nvPicPr>
          <p:cNvPr id="52" name="Picture 51">
            <a:extLst>
              <a:ext uri="{FF2B5EF4-FFF2-40B4-BE49-F238E27FC236}">
                <a16:creationId xmlns:a16="http://schemas.microsoft.com/office/drawing/2014/main" id="{4C6246AF-BB9E-034A-9DA6-FF10D9380799}"/>
              </a:ext>
            </a:extLst>
          </p:cNvPr>
          <p:cNvPicPr>
            <a:picLocks noChangeAspect="1"/>
          </p:cNvPicPr>
          <p:nvPr/>
        </p:nvPicPr>
        <p:blipFill rotWithShape="1">
          <a:blip r:embed="rId3"/>
          <a:srcRect l="3552" t="29946" r="4495" b="25533"/>
          <a:stretch/>
        </p:blipFill>
        <p:spPr>
          <a:xfrm>
            <a:off x="295274" y="1216655"/>
            <a:ext cx="3960345" cy="1481712"/>
          </a:xfrm>
          <a:prstGeom prst="rect">
            <a:avLst/>
          </a:prstGeom>
        </p:spPr>
      </p:pic>
      <p:pic>
        <p:nvPicPr>
          <p:cNvPr id="7" name="Content Placeholder 6">
            <a:extLst>
              <a:ext uri="{FF2B5EF4-FFF2-40B4-BE49-F238E27FC236}">
                <a16:creationId xmlns:a16="http://schemas.microsoft.com/office/drawing/2014/main" id="{908D784D-C51C-0943-8E08-BD31D87D0EE5}"/>
              </a:ext>
            </a:extLst>
          </p:cNvPr>
          <p:cNvPicPr>
            <a:picLocks noGrp="1" noChangeAspect="1"/>
          </p:cNvPicPr>
          <p:nvPr>
            <p:ph idx="1"/>
          </p:nvPr>
        </p:nvPicPr>
        <p:blipFill rotWithShape="1">
          <a:blip r:embed="rId4" cstate="hqprint">
            <a:extLst>
              <a:ext uri="{28A0092B-C50C-407E-A947-70E740481C1C}">
                <a14:useLocalDpi xmlns:a14="http://schemas.microsoft.com/office/drawing/2010/main"/>
              </a:ext>
            </a:extLst>
          </a:blip>
          <a:srcRect l="43055" r="1"/>
          <a:stretch/>
        </p:blipFill>
        <p:spPr>
          <a:xfrm>
            <a:off x="25449" y="2574209"/>
            <a:ext cx="4302919" cy="3581400"/>
          </a:xfrm>
        </p:spPr>
      </p:pic>
      <p:sp>
        <p:nvSpPr>
          <p:cNvPr id="3" name="Rectangle 2">
            <a:extLst>
              <a:ext uri="{FF2B5EF4-FFF2-40B4-BE49-F238E27FC236}">
                <a16:creationId xmlns:a16="http://schemas.microsoft.com/office/drawing/2014/main" id="{40C986F5-501B-2247-B103-A8A69F72E4CF}"/>
              </a:ext>
            </a:extLst>
          </p:cNvPr>
          <p:cNvSpPr/>
          <p:nvPr/>
        </p:nvSpPr>
        <p:spPr>
          <a:xfrm>
            <a:off x="25449" y="5514506"/>
            <a:ext cx="1340644" cy="819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a</a:t>
            </a:r>
          </a:p>
        </p:txBody>
      </p:sp>
      <p:sp>
        <p:nvSpPr>
          <p:cNvPr id="4" name="TextBox 3">
            <a:extLst>
              <a:ext uri="{FF2B5EF4-FFF2-40B4-BE49-F238E27FC236}">
                <a16:creationId xmlns:a16="http://schemas.microsoft.com/office/drawing/2014/main" id="{50594AA9-4CE1-B446-ADD9-9A2B081DF854}"/>
              </a:ext>
            </a:extLst>
          </p:cNvPr>
          <p:cNvSpPr txBox="1"/>
          <p:nvPr/>
        </p:nvSpPr>
        <p:spPr>
          <a:xfrm>
            <a:off x="5655324" y="6473318"/>
            <a:ext cx="2875595" cy="307777"/>
          </a:xfrm>
          <a:prstGeom prst="rect">
            <a:avLst/>
          </a:prstGeom>
          <a:noFill/>
        </p:spPr>
        <p:txBody>
          <a:bodyPr wrap="none" rtlCol="0">
            <a:spAutoFit/>
          </a:bodyPr>
          <a:lstStyle/>
          <a:p>
            <a:r>
              <a:rPr lang="en-US" sz="1400" dirty="0">
                <a:solidFill>
                  <a:schemeClr val="bg1"/>
                </a:solidFill>
                <a:latin typeface="Times New Roman" panose="02020603050405020304" pitchFamily="18" charset="0"/>
                <a:cs typeface="Times New Roman" panose="02020603050405020304" pitchFamily="18" charset="0"/>
              </a:rPr>
              <a:t>*Modeling collaborator:  A. Koning</a:t>
            </a:r>
          </a:p>
        </p:txBody>
      </p:sp>
      <p:sp>
        <p:nvSpPr>
          <p:cNvPr id="8" name="Content Placeholder 2">
            <a:extLst>
              <a:ext uri="{FF2B5EF4-FFF2-40B4-BE49-F238E27FC236}">
                <a16:creationId xmlns:a16="http://schemas.microsoft.com/office/drawing/2014/main" id="{9B3C1AFB-B3BF-FA4B-BAB5-DE221E12CDDB}"/>
              </a:ext>
            </a:extLst>
          </p:cNvPr>
          <p:cNvSpPr txBox="1">
            <a:spLocks/>
          </p:cNvSpPr>
          <p:nvPr/>
        </p:nvSpPr>
        <p:spPr>
          <a:xfrm>
            <a:off x="4155550" y="1413583"/>
            <a:ext cx="4963001" cy="4815767"/>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We are using TALYS since it allows for the exploration of reaction model physics, is well-documented and is easy to use.</a:t>
            </a:r>
          </a:p>
          <a:p>
            <a:r>
              <a:rPr lang="en-US" sz="2100" dirty="0"/>
              <a:t>Level density and exciton model parameters are adjusted to match the strongest independent channels</a:t>
            </a:r>
          </a:p>
          <a:p>
            <a:r>
              <a:rPr lang="en-US" sz="2100" dirty="0"/>
              <a:t>The modeling is validated via comparison to cumulative channels.</a:t>
            </a:r>
          </a:p>
          <a:p>
            <a:r>
              <a:rPr lang="en-US" sz="2100" dirty="0"/>
              <a:t>Publications:</a:t>
            </a:r>
          </a:p>
          <a:p>
            <a:pPr lvl="1"/>
            <a:r>
              <a:rPr lang="en-US" sz="1700" dirty="0">
                <a:latin typeface="Times New Roman" panose="02020603050405020304" pitchFamily="18" charset="0"/>
                <a:cs typeface="Times New Roman" panose="02020603050405020304" pitchFamily="18" charset="0"/>
              </a:rPr>
              <a:t>M.B. Fox </a:t>
            </a:r>
            <a:r>
              <a:rPr lang="en-US" sz="1700" i="1" dirty="0">
                <a:latin typeface="Times New Roman" panose="02020603050405020304" pitchFamily="18" charset="0"/>
                <a:cs typeface="Times New Roman" panose="02020603050405020304" pitchFamily="18" charset="0"/>
              </a:rPr>
              <a:t>et al., </a:t>
            </a:r>
            <a:r>
              <a:rPr lang="en-US" sz="1700" dirty="0">
                <a:latin typeface="Times New Roman" panose="02020603050405020304" pitchFamily="18" charset="0"/>
                <a:cs typeface="Times New Roman" panose="02020603050405020304" pitchFamily="18" charset="0"/>
              </a:rPr>
              <a:t>“Investigating high-energy proton-induced reactions on spherical nuclei: Implications for the preequilibrium exciton model” PRC 103, # 3, 034601, 3/21 </a:t>
            </a:r>
            <a:r>
              <a:rPr lang="en-US" sz="1700" dirty="0">
                <a:latin typeface="Times New Roman" panose="02020603050405020304" pitchFamily="18" charset="0"/>
                <a:cs typeface="Times New Roman" panose="02020603050405020304" pitchFamily="18" charset="0"/>
                <a:hlinkClick r:id="rId5"/>
              </a:rPr>
              <a:t>https://doi.org/10.1103/PhysRevC.103.034601</a:t>
            </a:r>
            <a:r>
              <a:rPr lang="en-US" sz="1700" dirty="0">
                <a:latin typeface="Times New Roman" panose="02020603050405020304" pitchFamily="18" charset="0"/>
                <a:cs typeface="Times New Roman" panose="02020603050405020304" pitchFamily="18" charset="0"/>
              </a:rPr>
              <a:t> </a:t>
            </a:r>
          </a:p>
          <a:p>
            <a:pPr lvl="1"/>
            <a:endParaRPr lang="en-US" sz="1700" dirty="0">
              <a:latin typeface="Times New Roman" panose="02020603050405020304" pitchFamily="18" charset="0"/>
              <a:cs typeface="Times New Roman" panose="02020603050405020304" pitchFamily="18" charset="0"/>
            </a:endParaRPr>
          </a:p>
          <a:p>
            <a:pPr lvl="1"/>
            <a:r>
              <a:rPr lang="en-US" sz="1700" dirty="0">
                <a:latin typeface="Times New Roman" panose="02020603050405020304" pitchFamily="18" charset="0"/>
                <a:cs typeface="Times New Roman" panose="02020603050405020304" pitchFamily="18" charset="0"/>
              </a:rPr>
              <a:t>M.B. Fox </a:t>
            </a:r>
            <a:r>
              <a:rPr lang="en-US" sz="1700" i="1" dirty="0">
                <a:latin typeface="Times New Roman" panose="02020603050405020304" pitchFamily="18" charset="0"/>
                <a:cs typeface="Times New Roman" panose="02020603050405020304" pitchFamily="18" charset="0"/>
              </a:rPr>
              <a:t>et al., </a:t>
            </a:r>
            <a:r>
              <a:rPr lang="en-US" sz="1700" dirty="0">
                <a:latin typeface="Times New Roman" panose="02020603050405020304" pitchFamily="18" charset="0"/>
                <a:cs typeface="Times New Roman" panose="02020603050405020304" pitchFamily="18" charset="0"/>
              </a:rPr>
              <a:t>“Measurement and modeling of proton-induced reactions on arsenic from 35 to 200 MeV”. Accepted for publication in PRC – 10/1/21</a:t>
            </a:r>
            <a:endParaRPr lang="en-CA" sz="1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2985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7"/>
          <p:cNvSpPr txBox="1">
            <a:spLocks noGrp="1"/>
          </p:cNvSpPr>
          <p:nvPr>
            <p:ph type="title"/>
          </p:nvPr>
        </p:nvSpPr>
        <p:spPr>
          <a:xfrm>
            <a:off x="0" y="0"/>
            <a:ext cx="9144000" cy="532188"/>
          </a:xfrm>
          <a:prstGeom prst="rect">
            <a:avLst/>
          </a:prstGeom>
          <a:solidFill>
            <a:srgbClr val="1F497D"/>
          </a:solidFill>
          <a:ln>
            <a:noFill/>
          </a:ln>
        </p:spPr>
        <p:txBody>
          <a:bodyPr spcFirstLastPara="1" vert="horz" wrap="square" lIns="91400" tIns="45700" rIns="91400" bIns="45700" numCol="1" anchor="ctr" anchorCtr="0" compatLnSpc="1">
            <a:prstTxWarp prst="textNoShape">
              <a:avLst/>
            </a:prstTxWarp>
            <a:noAutofit/>
          </a:bodyPr>
          <a:lstStyle/>
          <a:p>
            <a:pPr>
              <a:spcBef>
                <a:spcPts val="0"/>
              </a:spcBef>
              <a:spcAft>
                <a:spcPts val="0"/>
              </a:spcAft>
              <a:buSzPts val="1100"/>
            </a:pPr>
            <a:r>
              <a:rPr lang="en" dirty="0">
                <a:latin typeface="Times New Roman" panose="02020603050405020304" pitchFamily="18" charset="0"/>
                <a:ea typeface="Helvetica Neue"/>
                <a:cs typeface="Times New Roman" panose="02020603050405020304" pitchFamily="18" charset="0"/>
                <a:sym typeface="Helvetica Neue"/>
              </a:rPr>
              <a:t>Curie* - A Python Toolkit for Activation Analysis</a:t>
            </a:r>
            <a:endParaRPr dirty="0">
              <a:latin typeface="Times New Roman" panose="02020603050405020304" pitchFamily="18" charset="0"/>
              <a:ea typeface="Helvetica Neue"/>
              <a:cs typeface="Times New Roman" panose="02020603050405020304" pitchFamily="18" charset="0"/>
              <a:sym typeface="Helvetica Neue"/>
            </a:endParaRPr>
          </a:p>
        </p:txBody>
      </p:sp>
      <p:pic>
        <p:nvPicPr>
          <p:cNvPr id="128" name="Google Shape;128;p27"/>
          <p:cNvPicPr preferRelativeResize="0"/>
          <p:nvPr/>
        </p:nvPicPr>
        <p:blipFill>
          <a:blip r:embed="rId3">
            <a:alphaModFix/>
          </a:blip>
          <a:stretch>
            <a:fillRect/>
          </a:stretch>
        </p:blipFill>
        <p:spPr>
          <a:xfrm>
            <a:off x="200594" y="2706775"/>
            <a:ext cx="5593325" cy="2097500"/>
          </a:xfrm>
          <a:prstGeom prst="rect">
            <a:avLst/>
          </a:prstGeom>
          <a:noFill/>
          <a:ln>
            <a:noFill/>
          </a:ln>
        </p:spPr>
      </p:pic>
      <p:pic>
        <p:nvPicPr>
          <p:cNvPr id="129" name="Google Shape;129;p27" descr="Chart, box and whisker chart&#10;&#10;Description automatically generated"/>
          <p:cNvPicPr preferRelativeResize="0"/>
          <p:nvPr/>
        </p:nvPicPr>
        <p:blipFill rotWithShape="1">
          <a:blip r:embed="rId4">
            <a:alphaModFix/>
          </a:blip>
          <a:srcRect/>
          <a:stretch/>
        </p:blipFill>
        <p:spPr>
          <a:xfrm>
            <a:off x="5793918" y="2576681"/>
            <a:ext cx="3143576" cy="2357687"/>
          </a:xfrm>
          <a:prstGeom prst="rect">
            <a:avLst/>
          </a:prstGeom>
          <a:noFill/>
          <a:ln>
            <a:noFill/>
          </a:ln>
        </p:spPr>
      </p:pic>
      <p:sp>
        <p:nvSpPr>
          <p:cNvPr id="130" name="Google Shape;130;p27"/>
          <p:cNvSpPr/>
          <p:nvPr/>
        </p:nvSpPr>
        <p:spPr>
          <a:xfrm>
            <a:off x="4875318" y="3301125"/>
            <a:ext cx="918600" cy="688800"/>
          </a:xfrm>
          <a:prstGeom prst="rightArrow">
            <a:avLst>
              <a:gd name="adj1" fmla="val 50000"/>
              <a:gd name="adj2" fmla="val 50000"/>
            </a:avLst>
          </a:prstGeom>
          <a:solidFill>
            <a:schemeClr val="dk2"/>
          </a:solidFill>
          <a:ln w="9525" cap="flat" cmpd="sng">
            <a:solidFill>
              <a:srgbClr val="003366"/>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132" name="Google Shape;132;p27"/>
          <p:cNvSpPr txBox="1"/>
          <p:nvPr/>
        </p:nvSpPr>
        <p:spPr>
          <a:xfrm>
            <a:off x="477478" y="5077933"/>
            <a:ext cx="6350042" cy="553968"/>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algn="ctr"/>
            <a:r>
              <a:rPr lang="en" sz="2400" b="1" i="1" dirty="0">
                <a:latin typeface="Times New Roman" panose="02020603050405020304" pitchFamily="18" charset="0"/>
                <a:cs typeface="Times New Roman" panose="02020603050405020304" pitchFamily="18" charset="0"/>
              </a:rPr>
              <a:t>13,791 downloads since release, ≈7,500 in FY21</a:t>
            </a:r>
            <a:endParaRPr sz="2400" b="1" i="1" dirty="0">
              <a:latin typeface="Times New Roman" panose="02020603050405020304" pitchFamily="18" charset="0"/>
              <a:cs typeface="Times New Roman" panose="02020603050405020304" pitchFamily="18" charset="0"/>
            </a:endParaRPr>
          </a:p>
        </p:txBody>
      </p:sp>
      <p:sp>
        <p:nvSpPr>
          <p:cNvPr id="133" name="Google Shape;133;p27"/>
          <p:cNvSpPr txBox="1"/>
          <p:nvPr/>
        </p:nvSpPr>
        <p:spPr>
          <a:xfrm>
            <a:off x="741060" y="5748174"/>
            <a:ext cx="5822878" cy="492412"/>
          </a:xfrm>
          <a:prstGeom prst="rect">
            <a:avLst/>
          </a:prstGeom>
          <a:solidFill>
            <a:srgbClr val="FFFF00"/>
          </a:solidFill>
          <a:ln>
            <a:solidFill>
              <a:schemeClr val="tx1"/>
            </a:solidFill>
          </a:ln>
        </p:spPr>
        <p:txBody>
          <a:bodyPr spcFirstLastPara="1" wrap="square" lIns="91425" tIns="91425" rIns="91425" bIns="91425" anchor="t" anchorCtr="0">
            <a:spAutoFit/>
          </a:bodyPr>
          <a:lstStyle/>
          <a:p>
            <a:pPr algn="ctr"/>
            <a:r>
              <a:rPr lang="en" sz="2000" dirty="0">
                <a:latin typeface="Times New Roman" panose="02020603050405020304" pitchFamily="18" charset="0"/>
                <a:cs typeface="Times New Roman" panose="02020603050405020304" pitchFamily="18" charset="0"/>
                <a:hlinkClick r:id="rId5"/>
              </a:rPr>
              <a:t>* https://jtmorrell.github.io/curie/build/html/index.html</a:t>
            </a:r>
            <a:r>
              <a:rPr lang="en" sz="2000" dirty="0">
                <a:latin typeface="Times New Roman" panose="02020603050405020304" pitchFamily="18" charset="0"/>
                <a:cs typeface="Times New Roman" panose="02020603050405020304" pitchFamily="18" charset="0"/>
              </a:rPr>
              <a:t> </a:t>
            </a:r>
            <a:endParaRPr sz="2000" dirty="0">
              <a:latin typeface="Times New Roman" panose="02020603050405020304" pitchFamily="18" charset="0"/>
              <a:cs typeface="Times New Roman" panose="02020603050405020304" pitchFamily="18" charset="0"/>
            </a:endParaRPr>
          </a:p>
        </p:txBody>
      </p:sp>
      <p:sp>
        <p:nvSpPr>
          <p:cNvPr id="134" name="Google Shape;134;p27"/>
          <p:cNvSpPr txBox="1"/>
          <p:nvPr/>
        </p:nvSpPr>
        <p:spPr>
          <a:xfrm>
            <a:off x="0" y="458173"/>
            <a:ext cx="6926560" cy="2277516"/>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spAutoFit/>
          </a:bodyPr>
          <a:lstStyle/>
          <a:p>
            <a:r>
              <a:rPr lang="en" sz="2800" b="1" dirty="0">
                <a:latin typeface="Times New Roman" panose="02020603050405020304" pitchFamily="18" charset="0"/>
                <a:cs typeface="Times New Roman" panose="02020603050405020304" pitchFamily="18" charset="0"/>
              </a:rPr>
              <a:t>Curie is a Python API toolkit that provides :</a:t>
            </a:r>
            <a:endParaRPr sz="2800" b="1" dirty="0">
              <a:latin typeface="Times New Roman" panose="02020603050405020304" pitchFamily="18" charset="0"/>
              <a:cs typeface="Times New Roman" panose="02020603050405020304" pitchFamily="18" charset="0"/>
            </a:endParaRPr>
          </a:p>
          <a:p>
            <a:pPr marL="457200" indent="-304800">
              <a:buSzPts val="1200"/>
              <a:buChar char="●"/>
            </a:pPr>
            <a:r>
              <a:rPr lang="en" dirty="0">
                <a:latin typeface="Times New Roman" panose="02020603050405020304" pitchFamily="18" charset="0"/>
                <a:cs typeface="Times New Roman" panose="02020603050405020304" pitchFamily="18" charset="0"/>
              </a:rPr>
              <a:t>Peak fitting for HPGe/⍺-spec detector data</a:t>
            </a:r>
            <a:endParaRPr dirty="0">
              <a:latin typeface="Times New Roman" panose="02020603050405020304" pitchFamily="18" charset="0"/>
              <a:cs typeface="Times New Roman" panose="02020603050405020304" pitchFamily="18" charset="0"/>
            </a:endParaRPr>
          </a:p>
          <a:p>
            <a:pPr marL="457200" indent="-304800">
              <a:buSzPts val="1200"/>
              <a:buChar char="●"/>
            </a:pPr>
            <a:r>
              <a:rPr lang="en" dirty="0">
                <a:latin typeface="Times New Roman" panose="02020603050405020304" pitchFamily="18" charset="0"/>
                <a:cs typeface="Times New Roman" panose="02020603050405020304" pitchFamily="18" charset="0"/>
              </a:rPr>
              <a:t>HPGe energy &amp; efficiency calibration</a:t>
            </a:r>
            <a:endParaRPr dirty="0">
              <a:latin typeface="Times New Roman" panose="02020603050405020304" pitchFamily="18" charset="0"/>
              <a:cs typeface="Times New Roman" panose="02020603050405020304" pitchFamily="18" charset="0"/>
            </a:endParaRPr>
          </a:p>
          <a:p>
            <a:pPr marL="457200" indent="-304800">
              <a:buSzPts val="1200"/>
              <a:buChar char="●"/>
            </a:pPr>
            <a:r>
              <a:rPr lang="en" dirty="0">
                <a:latin typeface="Times New Roman" panose="02020603050405020304" pitchFamily="18" charset="0"/>
                <a:cs typeface="Times New Roman" panose="02020603050405020304" pitchFamily="18" charset="0"/>
              </a:rPr>
              <a:t>Charged-particle energy loss characterization</a:t>
            </a:r>
            <a:endParaRPr dirty="0">
              <a:latin typeface="Times New Roman" panose="02020603050405020304" pitchFamily="18" charset="0"/>
              <a:cs typeface="Times New Roman" panose="02020603050405020304" pitchFamily="18" charset="0"/>
            </a:endParaRPr>
          </a:p>
          <a:p>
            <a:pPr marL="457200" indent="-304800">
              <a:buSzPts val="1200"/>
              <a:buChar char="●"/>
            </a:pPr>
            <a:r>
              <a:rPr lang="en" dirty="0">
                <a:latin typeface="Times New Roman" panose="02020603050405020304" pitchFamily="18" charset="0"/>
                <a:cs typeface="Times New Roman" panose="02020603050405020304" pitchFamily="18" charset="0"/>
              </a:rPr>
              <a:t>General-purpose Bateman equation solver</a:t>
            </a:r>
            <a:endParaRPr dirty="0">
              <a:latin typeface="Times New Roman" panose="02020603050405020304" pitchFamily="18" charset="0"/>
              <a:cs typeface="Times New Roman" panose="02020603050405020304" pitchFamily="18" charset="0"/>
            </a:endParaRPr>
          </a:p>
          <a:p>
            <a:pPr marL="457200" indent="-304800">
              <a:buSzPts val="1200"/>
              <a:buChar char="●"/>
            </a:pPr>
            <a:r>
              <a:rPr lang="en" dirty="0">
                <a:latin typeface="Times New Roman" panose="02020603050405020304" pitchFamily="18" charset="0"/>
                <a:cs typeface="Times New Roman" panose="02020603050405020304" pitchFamily="18" charset="0"/>
              </a:rPr>
              <a:t>Isotopic mass and decay data from ENSDF</a:t>
            </a:r>
            <a:endParaRPr dirty="0">
              <a:latin typeface="Times New Roman" panose="02020603050405020304" pitchFamily="18" charset="0"/>
              <a:cs typeface="Times New Roman" panose="02020603050405020304" pitchFamily="18" charset="0"/>
            </a:endParaRPr>
          </a:p>
          <a:p>
            <a:pPr marL="457200" indent="-304800">
              <a:buSzPts val="1200"/>
              <a:buChar char="●"/>
            </a:pPr>
            <a:r>
              <a:rPr lang="en" dirty="0">
                <a:latin typeface="Times New Roman" panose="02020603050405020304" pitchFamily="18" charset="0"/>
                <a:cs typeface="Times New Roman" panose="02020603050405020304" pitchFamily="18" charset="0"/>
              </a:rPr>
              <a:t>API to search and retrieve reaction data from multiple libraries</a:t>
            </a:r>
            <a:endParaRPr dirty="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F126586F-A62D-7C48-9917-FB4F023E37F2}"/>
              </a:ext>
            </a:extLst>
          </p:cNvPr>
          <p:cNvGrpSpPr/>
          <p:nvPr/>
        </p:nvGrpSpPr>
        <p:grpSpPr>
          <a:xfrm>
            <a:off x="7407043" y="4882542"/>
            <a:ext cx="1740681" cy="1978570"/>
            <a:chOff x="6678054" y="3078779"/>
            <a:chExt cx="1400037" cy="1591373"/>
          </a:xfrm>
        </p:grpSpPr>
        <p:pic>
          <p:nvPicPr>
            <p:cNvPr id="131" name="Google Shape;131;p27"/>
            <p:cNvPicPr preferRelativeResize="0"/>
            <p:nvPr/>
          </p:nvPicPr>
          <p:blipFill rotWithShape="1">
            <a:blip r:embed="rId6">
              <a:alphaModFix/>
            </a:blip>
            <a:srcRect t="14046" r="13439" b="40964"/>
            <a:stretch/>
          </p:blipFill>
          <p:spPr>
            <a:xfrm>
              <a:off x="6678055" y="3078779"/>
              <a:ext cx="1400036" cy="1195324"/>
            </a:xfrm>
            <a:prstGeom prst="rect">
              <a:avLst/>
            </a:prstGeom>
            <a:noFill/>
            <a:ln>
              <a:noFill/>
            </a:ln>
          </p:spPr>
        </p:pic>
        <p:sp>
          <p:nvSpPr>
            <p:cNvPr id="135" name="Google Shape;135;p27"/>
            <p:cNvSpPr txBox="1"/>
            <p:nvPr/>
          </p:nvSpPr>
          <p:spPr>
            <a:xfrm>
              <a:off x="6678054" y="4274103"/>
              <a:ext cx="1400036" cy="396049"/>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algn="ctr"/>
              <a:r>
                <a:rPr lang="en" sz="2000" b="1" dirty="0">
                  <a:solidFill>
                    <a:schemeClr val="lt1"/>
                  </a:solidFill>
                  <a:latin typeface="Times New Roman" panose="02020603050405020304" pitchFamily="18" charset="0"/>
                  <a:cs typeface="Times New Roman" panose="02020603050405020304" pitchFamily="18" charset="0"/>
                </a:rPr>
                <a:t>Jon Morrell</a:t>
              </a:r>
              <a:endParaRPr sz="2000" b="1" dirty="0">
                <a:solidFill>
                  <a:schemeClr val="lt1"/>
                </a:solidFill>
                <a:latin typeface="Times New Roman" panose="02020603050405020304" pitchFamily="18" charset="0"/>
                <a:cs typeface="Times New Roman" panose="02020603050405020304" pitchFamily="18" charset="0"/>
              </a:endParaRPr>
            </a:p>
          </p:txBody>
        </p:sp>
      </p:grpSp>
      <p:pic>
        <p:nvPicPr>
          <p:cNvPr id="12" name="Picture 11">
            <a:extLst>
              <a:ext uri="{FF2B5EF4-FFF2-40B4-BE49-F238E27FC236}">
                <a16:creationId xmlns:a16="http://schemas.microsoft.com/office/drawing/2014/main" id="{98656EE7-88DD-7341-99EC-63F825CE1E3C}"/>
              </a:ext>
            </a:extLst>
          </p:cNvPr>
          <p:cNvPicPr>
            <a:picLocks noChangeAspect="1"/>
          </p:cNvPicPr>
          <p:nvPr/>
        </p:nvPicPr>
        <p:blipFill rotWithShape="1">
          <a:blip r:embed="rId7"/>
          <a:srcRect l="3552" t="29946" r="4495" b="25533"/>
          <a:stretch/>
        </p:blipFill>
        <p:spPr>
          <a:xfrm>
            <a:off x="5256808" y="986173"/>
            <a:ext cx="3659268" cy="13690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31699-B1BC-1F4E-A18C-A5ED084B00CD}"/>
              </a:ext>
            </a:extLst>
          </p:cNvPr>
          <p:cNvSpPr>
            <a:spLocks noGrp="1"/>
          </p:cNvSpPr>
          <p:nvPr>
            <p:ph type="title"/>
          </p:nvPr>
        </p:nvSpPr>
        <p:spPr/>
        <p:txBody>
          <a:bodyPr/>
          <a:lstStyle/>
          <a:p>
            <a:r>
              <a:rPr lang="en-US" dirty="0"/>
              <a:t>2021 Publications Reaction Measurement/Modeling (4)</a:t>
            </a:r>
          </a:p>
        </p:txBody>
      </p:sp>
      <p:sp>
        <p:nvSpPr>
          <p:cNvPr id="8" name="Rectangle 7">
            <a:extLst>
              <a:ext uri="{FF2B5EF4-FFF2-40B4-BE49-F238E27FC236}">
                <a16:creationId xmlns:a16="http://schemas.microsoft.com/office/drawing/2014/main" id="{DB5D4161-AFCC-C548-B22C-55B8BA219344}"/>
              </a:ext>
            </a:extLst>
          </p:cNvPr>
          <p:cNvSpPr/>
          <p:nvPr/>
        </p:nvSpPr>
        <p:spPr>
          <a:xfrm>
            <a:off x="1" y="863002"/>
            <a:ext cx="9143999" cy="5319405"/>
          </a:xfrm>
          <a:prstGeom prst="rect">
            <a:avLst/>
          </a:prstGeom>
        </p:spPr>
        <p:txBody>
          <a:bodyPr wrap="square">
            <a:spAutoFit/>
          </a:bodyPr>
          <a:lstStyle/>
          <a:p>
            <a:pPr marL="457200" marR="0" lvl="0" indent="-457200">
              <a:spcBef>
                <a:spcPts val="0"/>
              </a:spcBef>
              <a:spcAft>
                <a:spcPts val="500"/>
              </a:spcAft>
              <a:buFont typeface="+mj-lt"/>
              <a:buAutoNum type="arabicPeriod" startAt="6"/>
            </a:pPr>
            <a:r>
              <a:rPr lang="en-US" sz="1900" dirty="0">
                <a:solidFill>
                  <a:srgbClr val="212529"/>
                </a:solidFill>
                <a:latin typeface="Times New Roman" panose="02020603050405020304" pitchFamily="18" charset="0"/>
                <a:ea typeface="Times New Roman" panose="02020603050405020304" pitchFamily="18" charset="0"/>
              </a:rPr>
              <a:t>D. L. Bleuel, </a:t>
            </a:r>
            <a:r>
              <a:rPr lang="en-US" sz="1900" b="1" i="1" dirty="0">
                <a:solidFill>
                  <a:srgbClr val="212529"/>
                </a:solidFill>
                <a:latin typeface="Times New Roman" panose="02020603050405020304" pitchFamily="18" charset="0"/>
                <a:ea typeface="Times New Roman" panose="02020603050405020304" pitchFamily="18" charset="0"/>
              </a:rPr>
              <a:t>L. A. Bernstein</a:t>
            </a:r>
            <a:r>
              <a:rPr lang="en-US" sz="1900" dirty="0">
                <a:solidFill>
                  <a:srgbClr val="212529"/>
                </a:solidFill>
                <a:latin typeface="Times New Roman" panose="02020603050405020304" pitchFamily="18" charset="0"/>
                <a:ea typeface="Times New Roman" panose="02020603050405020304" pitchFamily="18" charset="0"/>
              </a:rPr>
              <a:t>, R. A. Marsh, </a:t>
            </a:r>
            <a:r>
              <a:rPr lang="en-US" sz="1900" b="1" i="1" dirty="0">
                <a:solidFill>
                  <a:srgbClr val="212529"/>
                </a:solidFill>
                <a:latin typeface="Times New Roman" panose="02020603050405020304" pitchFamily="18" charset="0"/>
                <a:ea typeface="Times New Roman" panose="02020603050405020304" pitchFamily="18" charset="0"/>
              </a:rPr>
              <a:t>J. T. Morrell</a:t>
            </a:r>
            <a:r>
              <a:rPr lang="en-US" sz="1900" dirty="0">
                <a:solidFill>
                  <a:srgbClr val="212529"/>
                </a:solidFill>
                <a:latin typeface="Times New Roman" panose="02020603050405020304" pitchFamily="18" charset="0"/>
                <a:ea typeface="Times New Roman" panose="02020603050405020304" pitchFamily="18" charset="0"/>
              </a:rPr>
              <a:t>, B. Rusnak, and </a:t>
            </a:r>
            <a:r>
              <a:rPr lang="en-US" sz="1900" b="1" i="1" dirty="0">
                <a:solidFill>
                  <a:srgbClr val="212529"/>
                </a:solidFill>
                <a:latin typeface="Times New Roman" panose="02020603050405020304" pitchFamily="18" charset="0"/>
                <a:ea typeface="Times New Roman" panose="02020603050405020304" pitchFamily="18" charset="0"/>
              </a:rPr>
              <a:t>A. S. Voyles</a:t>
            </a:r>
            <a:r>
              <a:rPr lang="en-US" sz="1900" dirty="0">
                <a:solidFill>
                  <a:srgbClr val="212529"/>
                </a:solidFill>
                <a:latin typeface="Times New Roman" panose="02020603050405020304" pitchFamily="18" charset="0"/>
                <a:ea typeface="Times New Roman" panose="02020603050405020304" pitchFamily="18" charset="0"/>
              </a:rPr>
              <a:t>, “Precision measurement of relative </a:t>
            </a:r>
            <a:r>
              <a:rPr lang="el-GR" sz="1900" dirty="0">
                <a:solidFill>
                  <a:srgbClr val="212529"/>
                </a:solidFill>
                <a:latin typeface="Times New Roman" panose="02020603050405020304" pitchFamily="18" charset="0"/>
                <a:ea typeface="Times New Roman" panose="02020603050405020304" pitchFamily="18" charset="0"/>
              </a:rPr>
              <a:t>γ-</a:t>
            </a:r>
            <a:r>
              <a:rPr lang="en-US" sz="1900" dirty="0">
                <a:solidFill>
                  <a:srgbClr val="212529"/>
                </a:solidFill>
                <a:latin typeface="Times New Roman" panose="02020603050405020304" pitchFamily="18" charset="0"/>
                <a:ea typeface="Times New Roman" panose="02020603050405020304" pitchFamily="18" charset="0"/>
              </a:rPr>
              <a:t>ray intensities from the decay of </a:t>
            </a:r>
            <a:r>
              <a:rPr lang="en-US" sz="1900" baseline="30000" dirty="0">
                <a:solidFill>
                  <a:srgbClr val="212529"/>
                </a:solidFill>
                <a:latin typeface="Times New Roman" panose="02020603050405020304" pitchFamily="18" charset="0"/>
                <a:ea typeface="Times New Roman" panose="02020603050405020304" pitchFamily="18" charset="0"/>
              </a:rPr>
              <a:t>61</a:t>
            </a:r>
            <a:r>
              <a:rPr lang="en-US" sz="1900" dirty="0">
                <a:solidFill>
                  <a:srgbClr val="212529"/>
                </a:solidFill>
                <a:latin typeface="Times New Roman" panose="02020603050405020304" pitchFamily="18" charset="0"/>
                <a:ea typeface="Times New Roman" panose="02020603050405020304" pitchFamily="18" charset="0"/>
              </a:rPr>
              <a:t>Cu,” Appl. Radiat. Isot., 170, 109625 (2021), </a:t>
            </a:r>
            <a:r>
              <a:rPr lang="en-US" sz="1900" dirty="0">
                <a:solidFill>
                  <a:srgbClr val="212529"/>
                </a:solidFill>
                <a:latin typeface="Times New Roman" panose="02020603050405020304" pitchFamily="18" charset="0"/>
                <a:ea typeface="Times New Roman" panose="02020603050405020304" pitchFamily="18" charset="0"/>
                <a:hlinkClick r:id="rId2"/>
              </a:rPr>
              <a:t>https://doi.org/10.1016/j.apradiso.2021.109625</a:t>
            </a:r>
            <a:r>
              <a:rPr lang="en-US" sz="1900" dirty="0">
                <a:solidFill>
                  <a:srgbClr val="212529"/>
                </a:solidFill>
                <a:latin typeface="Times New Roman" panose="02020603050405020304" pitchFamily="18" charset="0"/>
                <a:ea typeface="Times New Roman" panose="02020603050405020304" pitchFamily="18" charset="0"/>
              </a:rPr>
              <a:t> </a:t>
            </a:r>
          </a:p>
          <a:p>
            <a:pPr marL="457200" marR="0" lvl="0" indent="-457200">
              <a:spcBef>
                <a:spcPts val="0"/>
              </a:spcBef>
              <a:spcAft>
                <a:spcPts val="500"/>
              </a:spcAft>
              <a:buFont typeface="+mj-lt"/>
              <a:buAutoNum type="arabicPeriod" startAt="6"/>
            </a:pPr>
            <a:r>
              <a:rPr lang="en-US" sz="1900" b="1" i="1" dirty="0">
                <a:solidFill>
                  <a:srgbClr val="212529"/>
                </a:solidFill>
                <a:latin typeface="Times New Roman" panose="02020603050405020304" pitchFamily="18" charset="0"/>
                <a:ea typeface="Times New Roman" panose="02020603050405020304" pitchFamily="18" charset="0"/>
              </a:rPr>
              <a:t>A.S. Voyles,</a:t>
            </a:r>
            <a:r>
              <a:rPr lang="en-US" sz="1900" dirty="0">
                <a:solidFill>
                  <a:srgbClr val="212529"/>
                </a:solidFill>
                <a:latin typeface="Times New Roman" panose="02020603050405020304" pitchFamily="18" charset="0"/>
                <a:ea typeface="Times New Roman" panose="02020603050405020304" pitchFamily="18" charset="0"/>
              </a:rPr>
              <a:t> </a:t>
            </a:r>
            <a:r>
              <a:rPr lang="en-US" sz="1900" b="1" i="1" dirty="0">
                <a:solidFill>
                  <a:srgbClr val="212529"/>
                </a:solidFill>
                <a:latin typeface="Times New Roman" panose="02020603050405020304" pitchFamily="18" charset="0"/>
                <a:ea typeface="Times New Roman" panose="02020603050405020304" pitchFamily="18" charset="0"/>
              </a:rPr>
              <a:t>A. M. Lewis, J. T. Morrell, M. S. Basunia, L. A. Bernstein</a:t>
            </a:r>
            <a:r>
              <a:rPr lang="en-US" sz="1900" dirty="0">
                <a:solidFill>
                  <a:srgbClr val="212529"/>
                </a:solidFill>
                <a:latin typeface="Times New Roman" panose="02020603050405020304" pitchFamily="18" charset="0"/>
                <a:ea typeface="Times New Roman" panose="02020603050405020304" pitchFamily="18" charset="0"/>
              </a:rPr>
              <a:t>, J. W. Engle, S. A. Graves, and </a:t>
            </a:r>
            <a:r>
              <a:rPr lang="en-US" sz="1900" b="1" i="1" dirty="0">
                <a:solidFill>
                  <a:srgbClr val="212529"/>
                </a:solidFill>
                <a:latin typeface="Times New Roman" panose="02020603050405020304" pitchFamily="18" charset="0"/>
                <a:ea typeface="Times New Roman" panose="02020603050405020304" pitchFamily="18" charset="0"/>
              </a:rPr>
              <a:t>E. F. Matthews</a:t>
            </a:r>
            <a:r>
              <a:rPr lang="en-US" sz="1900" dirty="0">
                <a:solidFill>
                  <a:srgbClr val="212529"/>
                </a:solidFill>
                <a:latin typeface="Times New Roman" panose="02020603050405020304" pitchFamily="18" charset="0"/>
                <a:ea typeface="Times New Roman" panose="02020603050405020304" pitchFamily="18" charset="0"/>
              </a:rPr>
              <a:t>, “Proton-induced reactions on Fe, Cu, and Ti from threshold to 55 MeV,” Eur. Phys. J. A, 57 (3), (2021), </a:t>
            </a:r>
            <a:r>
              <a:rPr lang="en-US" sz="1900" dirty="0">
                <a:solidFill>
                  <a:srgbClr val="212529"/>
                </a:solidFill>
                <a:latin typeface="Times New Roman" panose="02020603050405020304" pitchFamily="18" charset="0"/>
                <a:ea typeface="Times New Roman" panose="02020603050405020304" pitchFamily="18" charset="0"/>
                <a:hlinkClick r:id="rId3"/>
              </a:rPr>
              <a:t>https://doi.org/10.1140/epja/s10050-021-00401-2</a:t>
            </a:r>
            <a:r>
              <a:rPr lang="en-US" sz="1900" dirty="0">
                <a:solidFill>
                  <a:srgbClr val="212529"/>
                </a:solidFill>
                <a:latin typeface="Times New Roman" panose="02020603050405020304" pitchFamily="18" charset="0"/>
                <a:ea typeface="Times New Roman" panose="02020603050405020304" pitchFamily="18" charset="0"/>
              </a:rPr>
              <a:t> </a:t>
            </a:r>
          </a:p>
          <a:p>
            <a:pPr marL="457200" marR="0" lvl="0" indent="-457200">
              <a:spcBef>
                <a:spcPts val="0"/>
              </a:spcBef>
              <a:spcAft>
                <a:spcPts val="500"/>
              </a:spcAft>
              <a:buFont typeface="+mj-lt"/>
              <a:buAutoNum type="arabicPeriod" startAt="6"/>
            </a:pPr>
            <a:r>
              <a:rPr lang="en-US" sz="1900" dirty="0">
                <a:solidFill>
                  <a:srgbClr val="212529"/>
                </a:solidFill>
                <a:latin typeface="Times New Roman" panose="02020603050405020304" pitchFamily="18" charset="0"/>
                <a:ea typeface="Times New Roman" panose="02020603050405020304" pitchFamily="18" charset="0"/>
              </a:rPr>
              <a:t>R. K. Chapman, </a:t>
            </a:r>
            <a:r>
              <a:rPr lang="en-US" sz="1900" b="1" i="1" dirty="0">
                <a:solidFill>
                  <a:srgbClr val="212529"/>
                </a:solidFill>
                <a:latin typeface="Times New Roman" panose="02020603050405020304" pitchFamily="18" charset="0"/>
                <a:ea typeface="Times New Roman" panose="02020603050405020304" pitchFamily="18" charset="0"/>
              </a:rPr>
              <a:t>A. S. Voyles</a:t>
            </a:r>
            <a:r>
              <a:rPr lang="en-US" sz="1900" dirty="0">
                <a:solidFill>
                  <a:srgbClr val="212529"/>
                </a:solidFill>
                <a:latin typeface="Times New Roman" panose="02020603050405020304" pitchFamily="18" charset="0"/>
                <a:ea typeface="Times New Roman" panose="02020603050405020304" pitchFamily="18" charset="0"/>
              </a:rPr>
              <a:t>, N. Gharibyan, </a:t>
            </a:r>
            <a:r>
              <a:rPr lang="en-US" sz="1900" b="1" i="1" dirty="0">
                <a:solidFill>
                  <a:srgbClr val="212529"/>
                </a:solidFill>
                <a:latin typeface="Times New Roman" panose="02020603050405020304" pitchFamily="18" charset="0"/>
                <a:ea typeface="Times New Roman" panose="02020603050405020304" pitchFamily="18" charset="0"/>
              </a:rPr>
              <a:t>L. A. Bernstein</a:t>
            </a:r>
            <a:r>
              <a:rPr lang="en-US" sz="1900" dirty="0">
                <a:solidFill>
                  <a:srgbClr val="212529"/>
                </a:solidFill>
                <a:latin typeface="Times New Roman" panose="02020603050405020304" pitchFamily="18" charset="0"/>
                <a:ea typeface="Times New Roman" panose="02020603050405020304" pitchFamily="18" charset="0"/>
              </a:rPr>
              <a:t>, and J. E. Bevins, “Measurement of the 160Gd(p,n)160Tb excitation function from 4–18 MeV using stacked-target activation,” Appl. Radiat. Isot., 171, 109647 (2021), </a:t>
            </a:r>
            <a:r>
              <a:rPr lang="en-US" sz="1900" dirty="0">
                <a:solidFill>
                  <a:srgbClr val="212529"/>
                </a:solidFill>
                <a:latin typeface="Times New Roman" panose="02020603050405020304" pitchFamily="18" charset="0"/>
                <a:ea typeface="Times New Roman" panose="02020603050405020304" pitchFamily="18" charset="0"/>
                <a:hlinkClick r:id="rId4"/>
              </a:rPr>
              <a:t>https://doi.org/10.1016/j.apradiso.2021.109647</a:t>
            </a:r>
            <a:r>
              <a:rPr lang="en-US" sz="1900" dirty="0">
                <a:solidFill>
                  <a:srgbClr val="212529"/>
                </a:solidFill>
                <a:latin typeface="Times New Roman" panose="02020603050405020304" pitchFamily="18" charset="0"/>
                <a:ea typeface="Times New Roman" panose="02020603050405020304" pitchFamily="18" charset="0"/>
              </a:rPr>
              <a:t> </a:t>
            </a:r>
          </a:p>
          <a:p>
            <a:pPr marL="457200" marR="0" lvl="0" indent="-457200">
              <a:spcBef>
                <a:spcPts val="0"/>
              </a:spcBef>
              <a:spcAft>
                <a:spcPts val="500"/>
              </a:spcAft>
              <a:buFont typeface="+mj-lt"/>
              <a:buAutoNum type="arabicPeriod" startAt="6"/>
            </a:pPr>
            <a:r>
              <a:rPr lang="en-US" sz="1900" b="1" i="1" dirty="0">
                <a:solidFill>
                  <a:srgbClr val="212529"/>
                </a:solidFill>
                <a:latin typeface="Times New Roman" panose="02020603050405020304" pitchFamily="18" charset="0"/>
                <a:ea typeface="Times New Roman" panose="02020603050405020304" pitchFamily="18" charset="0"/>
              </a:rPr>
              <a:t>M. B. Fox</a:t>
            </a:r>
            <a:r>
              <a:rPr lang="en-US" sz="1900" dirty="0">
                <a:solidFill>
                  <a:srgbClr val="212529"/>
                </a:solidFill>
                <a:latin typeface="Times New Roman" panose="02020603050405020304" pitchFamily="18" charset="0"/>
                <a:ea typeface="Times New Roman" panose="02020603050405020304" pitchFamily="18" charset="0"/>
              </a:rPr>
              <a:t>, </a:t>
            </a:r>
            <a:r>
              <a:rPr lang="en-US" sz="1900" b="1" i="1" dirty="0">
                <a:solidFill>
                  <a:srgbClr val="212529"/>
                </a:solidFill>
                <a:latin typeface="Times New Roman" panose="02020603050405020304" pitchFamily="18" charset="0"/>
                <a:ea typeface="Times New Roman" panose="02020603050405020304" pitchFamily="18" charset="0"/>
              </a:rPr>
              <a:t>A. S. Voyles, J. T. Morrell, L. A. Bernstein, A. M. Lewis</a:t>
            </a:r>
            <a:r>
              <a:rPr lang="en-US" sz="1900" dirty="0">
                <a:solidFill>
                  <a:srgbClr val="212529"/>
                </a:solidFill>
                <a:latin typeface="Times New Roman" panose="02020603050405020304" pitchFamily="18" charset="0"/>
                <a:ea typeface="Times New Roman" panose="02020603050405020304" pitchFamily="18" charset="0"/>
              </a:rPr>
              <a:t>, A. J. Koning, </a:t>
            </a:r>
            <a:r>
              <a:rPr lang="en-US" sz="1900" b="1" i="1" dirty="0">
                <a:solidFill>
                  <a:srgbClr val="212529"/>
                </a:solidFill>
                <a:latin typeface="Times New Roman" panose="02020603050405020304" pitchFamily="18" charset="0"/>
                <a:ea typeface="Times New Roman" panose="02020603050405020304" pitchFamily="18" charset="0"/>
              </a:rPr>
              <a:t>J. C. Batchelder</a:t>
            </a:r>
            <a:r>
              <a:rPr lang="en-US" sz="1900" dirty="0">
                <a:solidFill>
                  <a:srgbClr val="212529"/>
                </a:solidFill>
                <a:latin typeface="Times New Roman" panose="02020603050405020304" pitchFamily="18" charset="0"/>
                <a:ea typeface="Times New Roman" panose="02020603050405020304" pitchFamily="18" charset="0"/>
              </a:rPr>
              <a:t>, E. R. Birnbaum, C. S. Cutler, D. G. Medvedev, F. M. Nortier, E. M. O'Brien, and C. Vermeulen, “Investigating high-energy proton-induced reactions on spherical nuclei: Implications for the preequilibrium exciton model,” Phys. Rev. C, 103 (3), 034601 (2021), </a:t>
            </a:r>
            <a:r>
              <a:rPr lang="en-US" sz="1900" dirty="0">
                <a:solidFill>
                  <a:srgbClr val="212529"/>
                </a:solidFill>
                <a:latin typeface="Times New Roman" panose="02020603050405020304" pitchFamily="18" charset="0"/>
                <a:ea typeface="Times New Roman" panose="02020603050405020304" pitchFamily="18" charset="0"/>
                <a:hlinkClick r:id="rId5"/>
              </a:rPr>
              <a:t>https://doi.org/10.1103/PhysRevC.103.034601</a:t>
            </a:r>
            <a:r>
              <a:rPr lang="en-US" sz="1900" dirty="0">
                <a:solidFill>
                  <a:srgbClr val="212529"/>
                </a:solidFill>
                <a:latin typeface="Times New Roman" panose="02020603050405020304" pitchFamily="18" charset="0"/>
                <a:ea typeface="Times New Roman" panose="02020603050405020304" pitchFamily="18" charset="0"/>
              </a:rPr>
              <a:t> </a:t>
            </a:r>
          </a:p>
          <a:p>
            <a:pPr marL="457200" marR="0" lvl="0" indent="-457200">
              <a:spcBef>
                <a:spcPts val="0"/>
              </a:spcBef>
              <a:spcAft>
                <a:spcPts val="500"/>
              </a:spcAft>
              <a:buFont typeface="+mj-lt"/>
              <a:buAutoNum type="arabicPeriod" startAt="6"/>
            </a:pPr>
            <a:endParaRPr lang="en-US" sz="1900" dirty="0">
              <a:solidFill>
                <a:srgbClr val="212529"/>
              </a:solidFill>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266B20C7-C1C5-F24A-920A-F27774AF73B8}"/>
              </a:ext>
            </a:extLst>
          </p:cNvPr>
          <p:cNvSpPr txBox="1"/>
          <p:nvPr/>
        </p:nvSpPr>
        <p:spPr>
          <a:xfrm>
            <a:off x="414020" y="5742952"/>
            <a:ext cx="8315960" cy="646331"/>
          </a:xfrm>
          <a:prstGeom prst="rect">
            <a:avLst/>
          </a:prstGeom>
          <a:noFill/>
        </p:spPr>
        <p:txBody>
          <a:bodyPr wrap="square">
            <a:spAutoFit/>
          </a:bodyPr>
          <a:lstStyle/>
          <a:p>
            <a:pPr algn="ctr"/>
            <a:r>
              <a:rPr lang="en-US" b="0" i="1" dirty="0">
                <a:solidFill>
                  <a:srgbClr val="222222"/>
                </a:solidFill>
                <a:effectLst/>
                <a:latin typeface="Times New Roman" panose="02020603050405020304" pitchFamily="18" charset="0"/>
                <a:cs typeface="Times New Roman" panose="02020603050405020304" pitchFamily="18" charset="0"/>
              </a:rPr>
              <a:t>This research is supported in part by the U.S. Department of Energy Isotope Program, managed by the Office of Science for Isotope R&amp;D and Production</a:t>
            </a:r>
            <a:endParaRPr lang="en-US"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6443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F697F4-F15C-EB43-A2B3-0936A761CD12}"/>
              </a:ext>
            </a:extLst>
          </p:cNvPr>
          <p:cNvPicPr>
            <a:picLocks noChangeAspect="1"/>
          </p:cNvPicPr>
          <p:nvPr/>
        </p:nvPicPr>
        <p:blipFill>
          <a:blip r:embed="rId3"/>
          <a:stretch>
            <a:fillRect/>
          </a:stretch>
        </p:blipFill>
        <p:spPr>
          <a:xfrm>
            <a:off x="1100064" y="1033971"/>
            <a:ext cx="7401072" cy="5017427"/>
          </a:xfrm>
          <a:prstGeom prst="rect">
            <a:avLst/>
          </a:prstGeom>
        </p:spPr>
      </p:pic>
      <p:sp>
        <p:nvSpPr>
          <p:cNvPr id="8" name="TextBox 7">
            <a:extLst>
              <a:ext uri="{FF2B5EF4-FFF2-40B4-BE49-F238E27FC236}">
                <a16:creationId xmlns:a16="http://schemas.microsoft.com/office/drawing/2014/main" id="{2E63E8E7-DC13-0840-ABB4-3FC0842F1E68}"/>
              </a:ext>
            </a:extLst>
          </p:cNvPr>
          <p:cNvSpPr txBox="1"/>
          <p:nvPr/>
        </p:nvSpPr>
        <p:spPr>
          <a:xfrm>
            <a:off x="0" y="848351"/>
            <a:ext cx="6642100" cy="1261884"/>
          </a:xfrm>
          <a:prstGeom prst="rect">
            <a:avLst/>
          </a:prstGeom>
          <a:noFill/>
        </p:spPr>
        <p:txBody>
          <a:bodyPr wrap="square" rtlCol="0">
            <a:spAutoFit/>
          </a:bodyPr>
          <a:lstStyle/>
          <a:p>
            <a:pPr marL="177800" indent="-1778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Expands on Batch’s recent ADNDT publication</a:t>
            </a:r>
          </a:p>
          <a:p>
            <a:pPr marL="400050" lvl="1" indent="-1714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“Recommended Values for Beta-Delayed Proton Alpha Emission” J. C. Batchelder, Atomic Dat. Nucl. Data Tables </a:t>
            </a:r>
            <a:r>
              <a:rPr lang="en-US" sz="1100" b="1" dirty="0">
                <a:latin typeface="Times New Roman" panose="02020603050405020304" pitchFamily="18" charset="0"/>
                <a:cs typeface="Times New Roman" panose="02020603050405020304" pitchFamily="18" charset="0"/>
              </a:rPr>
              <a:t>132</a:t>
            </a:r>
            <a:r>
              <a:rPr lang="en-US" sz="1100" dirty="0">
                <a:latin typeface="Times New Roman" panose="02020603050405020304" pitchFamily="18" charset="0"/>
                <a:cs typeface="Times New Roman" panose="02020603050405020304" pitchFamily="18" charset="0"/>
              </a:rPr>
              <a:t>, 101323 (2020).)</a:t>
            </a:r>
            <a:endParaRPr lang="en-US"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Gives recommended values based on all available experimental data</a:t>
            </a:r>
          </a:p>
          <a:p>
            <a:pPr marL="171450"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Will be kept up to date as new papers come out</a:t>
            </a:r>
          </a:p>
        </p:txBody>
      </p:sp>
      <p:sp>
        <p:nvSpPr>
          <p:cNvPr id="9" name="TextBox 8">
            <a:extLst>
              <a:ext uri="{FF2B5EF4-FFF2-40B4-BE49-F238E27FC236}">
                <a16:creationId xmlns:a16="http://schemas.microsoft.com/office/drawing/2014/main" id="{B92D6CE0-CE4D-0643-94A2-54288EEB5BE7}"/>
              </a:ext>
            </a:extLst>
          </p:cNvPr>
          <p:cNvSpPr txBox="1"/>
          <p:nvPr/>
        </p:nvSpPr>
        <p:spPr>
          <a:xfrm>
            <a:off x="0" y="459"/>
            <a:ext cx="9144000" cy="830997"/>
          </a:xfrm>
          <a:prstGeom prst="rect">
            <a:avLst/>
          </a:prstGeom>
          <a:solidFill>
            <a:srgbClr val="184581"/>
          </a:solidFill>
        </p:spPr>
        <p:txBody>
          <a:bodyPr wrap="square" rtlCol="0">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We are developing an online* compilation and evaluation of heavy charged particle emitting (</a:t>
            </a:r>
            <a:r>
              <a:rPr lang="en-US" sz="2400" b="1" dirty="0">
                <a:solidFill>
                  <a:schemeClr val="bg1"/>
                </a:solidFill>
                <a:latin typeface="Symbol" pitchFamily="2" charset="2"/>
                <a:cs typeface="Times New Roman" panose="02020603050405020304" pitchFamily="18" charset="0"/>
              </a:rPr>
              <a:t>b</a:t>
            </a:r>
            <a:r>
              <a:rPr lang="en-US" sz="2400" b="1" dirty="0">
                <a:solidFill>
                  <a:schemeClr val="bg1"/>
                </a:solidFill>
                <a:latin typeface="Times New Roman" panose="02020603050405020304" pitchFamily="18" charset="0"/>
                <a:cs typeface="Times New Roman" panose="02020603050405020304" pitchFamily="18" charset="0"/>
              </a:rPr>
              <a:t>xp, </a:t>
            </a:r>
            <a:r>
              <a:rPr lang="en-US" sz="2400" b="1" dirty="0">
                <a:solidFill>
                  <a:schemeClr val="bg1"/>
                </a:solidFill>
                <a:latin typeface="Symbol" pitchFamily="2" charset="2"/>
                <a:cs typeface="Times New Roman" panose="02020603050405020304" pitchFamily="18" charset="0"/>
              </a:rPr>
              <a:t>ba</a:t>
            </a:r>
            <a:r>
              <a:rPr lang="en-US" sz="2400" b="1" dirty="0">
                <a:solidFill>
                  <a:schemeClr val="bg1"/>
                </a:solidFill>
                <a:latin typeface="Times New Roman" panose="02020603050405020304" pitchFamily="18" charset="0"/>
                <a:cs typeface="Times New Roman" panose="02020603050405020304" pitchFamily="18" charset="0"/>
              </a:rPr>
              <a:t>, xp, </a:t>
            </a:r>
            <a:r>
              <a:rPr lang="en-US" sz="2400" b="1" dirty="0">
                <a:solidFill>
                  <a:schemeClr val="bg1"/>
                </a:solidFill>
                <a:latin typeface="Symbol" pitchFamily="2" charset="2"/>
                <a:cs typeface="Times New Roman" panose="02020603050405020304" pitchFamily="18" charset="0"/>
              </a:rPr>
              <a:t>a</a:t>
            </a:r>
            <a:r>
              <a:rPr lang="en-US" sz="2400" b="1" dirty="0">
                <a:solidFill>
                  <a:schemeClr val="bg1"/>
                </a:solidFill>
                <a:latin typeface="Times New Roman" panose="02020603050405020304" pitchFamily="18" charset="0"/>
                <a:cs typeface="Times New Roman" panose="02020603050405020304" pitchFamily="18" charset="0"/>
              </a:rPr>
              <a:t>) rare isotopes </a:t>
            </a:r>
          </a:p>
        </p:txBody>
      </p:sp>
      <p:sp>
        <p:nvSpPr>
          <p:cNvPr id="11" name="TextBox 10">
            <a:extLst>
              <a:ext uri="{FF2B5EF4-FFF2-40B4-BE49-F238E27FC236}">
                <a16:creationId xmlns:a16="http://schemas.microsoft.com/office/drawing/2014/main" id="{4DA7B126-681A-FC48-A8BF-10799CF3F6D5}"/>
              </a:ext>
            </a:extLst>
          </p:cNvPr>
          <p:cNvSpPr txBox="1"/>
          <p:nvPr/>
        </p:nvSpPr>
        <p:spPr>
          <a:xfrm>
            <a:off x="0" y="2059124"/>
            <a:ext cx="4572000" cy="1477328"/>
          </a:xfrm>
          <a:prstGeom prst="rect">
            <a:avLst/>
          </a:prstGeom>
          <a:noFill/>
        </p:spPr>
        <p:txBody>
          <a:bodyPr wrap="square" rtlCol="0">
            <a:spAutoFit/>
          </a:bodyPr>
          <a:lstStyle/>
          <a:p>
            <a:pPr marL="171450"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goal is to aid researchers by putting all current information in one place to allow users to look for patterns and trends which can lead to the discovery of new          physical phenomena.</a:t>
            </a:r>
          </a:p>
        </p:txBody>
      </p:sp>
      <p:sp>
        <p:nvSpPr>
          <p:cNvPr id="12" name="TextBox 11">
            <a:extLst>
              <a:ext uri="{FF2B5EF4-FFF2-40B4-BE49-F238E27FC236}">
                <a16:creationId xmlns:a16="http://schemas.microsoft.com/office/drawing/2014/main" id="{BB121CC0-C4F3-234B-912E-98C63E9DC62D}"/>
              </a:ext>
            </a:extLst>
          </p:cNvPr>
          <p:cNvSpPr txBox="1"/>
          <p:nvPr/>
        </p:nvSpPr>
        <p:spPr>
          <a:xfrm>
            <a:off x="2826" y="3501863"/>
            <a:ext cx="3379374" cy="1200329"/>
          </a:xfrm>
          <a:prstGeom prst="rect">
            <a:avLst/>
          </a:prstGeom>
          <a:noFill/>
        </p:spPr>
        <p:txBody>
          <a:bodyPr wrap="square" rtlCol="0">
            <a:spAutoFit/>
          </a:bodyPr>
          <a:lstStyle/>
          <a:p>
            <a:pPr marL="171450"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 most cases levels in daughter nuclei can only be observed      via heavy charged             particle emission</a:t>
            </a:r>
          </a:p>
        </p:txBody>
      </p:sp>
      <p:sp>
        <p:nvSpPr>
          <p:cNvPr id="2" name="TextBox 1">
            <a:extLst>
              <a:ext uri="{FF2B5EF4-FFF2-40B4-BE49-F238E27FC236}">
                <a16:creationId xmlns:a16="http://schemas.microsoft.com/office/drawing/2014/main" id="{483E1A4C-9A2A-5E4C-A72A-1AFB485D025C}"/>
              </a:ext>
            </a:extLst>
          </p:cNvPr>
          <p:cNvSpPr txBox="1"/>
          <p:nvPr/>
        </p:nvSpPr>
        <p:spPr>
          <a:xfrm>
            <a:off x="2703721" y="5669837"/>
            <a:ext cx="6294365" cy="707886"/>
          </a:xfrm>
          <a:prstGeom prst="rect">
            <a:avLst/>
          </a:prstGeom>
          <a:solidFill>
            <a:srgbClr val="FFFF00"/>
          </a:solidFill>
          <a:ln>
            <a:solidFill>
              <a:srgbClr val="000000"/>
            </a:solidFill>
          </a:ln>
        </p:spPr>
        <p:txBody>
          <a:bodyPr wrap="square" rtlCol="0">
            <a:spAutoFit/>
          </a:bodyPr>
          <a:lstStyle/>
          <a:p>
            <a:pPr algn="ctr"/>
            <a:r>
              <a:rPr lang="en-US" sz="2000" i="1" dirty="0">
                <a:latin typeface="Times New Roman" panose="02020603050405020304" pitchFamily="18" charset="0"/>
                <a:cs typeface="Times New Roman" panose="02020603050405020304" pitchFamily="18" charset="0"/>
              </a:rPr>
              <a:t>This work takes advantage of Batch’s established role in the field to enable cutting edge research in the FRIB era.</a:t>
            </a:r>
          </a:p>
        </p:txBody>
      </p:sp>
      <p:pic>
        <p:nvPicPr>
          <p:cNvPr id="13" name="Picture 12">
            <a:extLst>
              <a:ext uri="{FF2B5EF4-FFF2-40B4-BE49-F238E27FC236}">
                <a16:creationId xmlns:a16="http://schemas.microsoft.com/office/drawing/2014/main" id="{4E1DEAA7-4689-ED47-8A66-B84D2F8BCD94}"/>
              </a:ext>
            </a:extLst>
          </p:cNvPr>
          <p:cNvPicPr>
            <a:picLocks noChangeAspect="1"/>
          </p:cNvPicPr>
          <p:nvPr/>
        </p:nvPicPr>
        <p:blipFill>
          <a:blip r:embed="rId4"/>
          <a:stretch>
            <a:fillRect/>
          </a:stretch>
        </p:blipFill>
        <p:spPr>
          <a:xfrm>
            <a:off x="4464666" y="3819652"/>
            <a:ext cx="4332542" cy="1523860"/>
          </a:xfrm>
          <a:prstGeom prst="rect">
            <a:avLst/>
          </a:prstGeom>
          <a:solidFill>
            <a:schemeClr val="lt1"/>
          </a:solidFill>
        </p:spPr>
      </p:pic>
      <p:sp>
        <p:nvSpPr>
          <p:cNvPr id="3" name="TextBox 2">
            <a:extLst>
              <a:ext uri="{FF2B5EF4-FFF2-40B4-BE49-F238E27FC236}">
                <a16:creationId xmlns:a16="http://schemas.microsoft.com/office/drawing/2014/main" id="{6B569605-765E-0242-BD5E-B5153CB94798}"/>
              </a:ext>
            </a:extLst>
          </p:cNvPr>
          <p:cNvSpPr txBox="1"/>
          <p:nvPr/>
        </p:nvSpPr>
        <p:spPr>
          <a:xfrm>
            <a:off x="5371094" y="3462791"/>
            <a:ext cx="959617" cy="523220"/>
          </a:xfrm>
          <a:prstGeom prst="rect">
            <a:avLst/>
          </a:prstGeom>
          <a:solidFill>
            <a:schemeClr val="lt1"/>
          </a:solid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Precursor (A,Z)</a:t>
            </a:r>
          </a:p>
        </p:txBody>
      </p:sp>
      <p:sp>
        <p:nvSpPr>
          <p:cNvPr id="14" name="TextBox 13">
            <a:extLst>
              <a:ext uri="{FF2B5EF4-FFF2-40B4-BE49-F238E27FC236}">
                <a16:creationId xmlns:a16="http://schemas.microsoft.com/office/drawing/2014/main" id="{3775C490-473C-1544-81C4-5BA7A0239C63}"/>
              </a:ext>
            </a:extLst>
          </p:cNvPr>
          <p:cNvSpPr txBox="1"/>
          <p:nvPr/>
        </p:nvSpPr>
        <p:spPr>
          <a:xfrm>
            <a:off x="4223183" y="4751104"/>
            <a:ext cx="887354" cy="523220"/>
          </a:xfrm>
          <a:prstGeom prst="rect">
            <a:avLst/>
          </a:prstGeom>
          <a:solidFill>
            <a:schemeClr val="lt1"/>
          </a:solid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 </a:t>
            </a:r>
            <a:r>
              <a:rPr lang="en-US" sz="1400" dirty="0">
                <a:latin typeface="Symbol" pitchFamily="2" charset="2"/>
                <a:cs typeface="Times New Roman" panose="02020603050405020304" pitchFamily="18" charset="0"/>
              </a:rPr>
              <a:t>a</a:t>
            </a:r>
            <a:r>
              <a:rPr lang="en-US" sz="1400" dirty="0">
                <a:latin typeface="Times New Roman" panose="02020603050405020304" pitchFamily="18" charset="0"/>
                <a:cs typeface="Times New Roman" panose="02020603050405020304" pitchFamily="18" charset="0"/>
              </a:rPr>
              <a:t>-decay </a:t>
            </a:r>
          </a:p>
          <a:p>
            <a:pPr algn="ctr"/>
            <a:r>
              <a:rPr lang="en-US" sz="1400" dirty="0">
                <a:latin typeface="Times New Roman" panose="02020603050405020304" pitchFamily="18" charset="0"/>
                <a:cs typeface="Times New Roman" panose="02020603050405020304" pitchFamily="18" charset="0"/>
              </a:rPr>
              <a:t>(A-4,Z-2)</a:t>
            </a:r>
          </a:p>
        </p:txBody>
      </p:sp>
      <p:sp>
        <p:nvSpPr>
          <p:cNvPr id="15" name="TextBox 14">
            <a:extLst>
              <a:ext uri="{FF2B5EF4-FFF2-40B4-BE49-F238E27FC236}">
                <a16:creationId xmlns:a16="http://schemas.microsoft.com/office/drawing/2014/main" id="{D2F21FD1-B5D1-5B4E-8B2E-A74EFF3F7D06}"/>
              </a:ext>
            </a:extLst>
          </p:cNvPr>
          <p:cNvSpPr txBox="1"/>
          <p:nvPr/>
        </p:nvSpPr>
        <p:spPr>
          <a:xfrm>
            <a:off x="5190924" y="4403151"/>
            <a:ext cx="883811" cy="523220"/>
          </a:xfrm>
          <a:prstGeom prst="rect">
            <a:avLst/>
          </a:prstGeom>
          <a:solidFill>
            <a:schemeClr val="lt1"/>
          </a:solid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p-decay </a:t>
            </a:r>
          </a:p>
          <a:p>
            <a:pPr algn="ctr"/>
            <a:r>
              <a:rPr lang="en-US" sz="1400" dirty="0">
                <a:latin typeface="Times New Roman" panose="02020603050405020304" pitchFamily="18" charset="0"/>
                <a:cs typeface="Times New Roman" panose="02020603050405020304" pitchFamily="18" charset="0"/>
              </a:rPr>
              <a:t>(A-1,Z-1)</a:t>
            </a:r>
          </a:p>
        </p:txBody>
      </p:sp>
      <p:sp>
        <p:nvSpPr>
          <p:cNvPr id="16" name="TextBox 15">
            <a:extLst>
              <a:ext uri="{FF2B5EF4-FFF2-40B4-BE49-F238E27FC236}">
                <a16:creationId xmlns:a16="http://schemas.microsoft.com/office/drawing/2014/main" id="{6A2D84A7-67C6-E841-8F6A-202856093695}"/>
              </a:ext>
            </a:extLst>
          </p:cNvPr>
          <p:cNvSpPr txBox="1"/>
          <p:nvPr/>
        </p:nvSpPr>
        <p:spPr>
          <a:xfrm>
            <a:off x="6436812" y="5189623"/>
            <a:ext cx="470397" cy="307777"/>
          </a:xfrm>
          <a:prstGeom prst="rect">
            <a:avLst/>
          </a:prstGeom>
          <a:solidFill>
            <a:schemeClr val="lt1"/>
          </a:solidFill>
        </p:spPr>
        <p:txBody>
          <a:bodyPr wrap="square" rtlCol="0">
            <a:spAutoFit/>
          </a:bodyPr>
          <a:lstStyle/>
          <a:p>
            <a:pPr algn="ctr"/>
            <a:r>
              <a:rPr lang="en-US" sz="1400" dirty="0">
                <a:latin typeface="Symbol" pitchFamily="2" charset="2"/>
                <a:cs typeface="Times New Roman" panose="02020603050405020304" pitchFamily="18" charset="0"/>
              </a:rPr>
              <a:t>b</a:t>
            </a:r>
            <a:r>
              <a:rPr lang="en-US" sz="1400" dirty="0">
                <a:latin typeface="Times New Roman" panose="02020603050405020304" pitchFamily="18" charset="0"/>
                <a:cs typeface="Times New Roman" panose="02020603050405020304" pitchFamily="18" charset="0"/>
              </a:rPr>
              <a:t>-p</a:t>
            </a:r>
          </a:p>
        </p:txBody>
      </p:sp>
      <p:sp>
        <p:nvSpPr>
          <p:cNvPr id="17" name="TextBox 16">
            <a:extLst>
              <a:ext uri="{FF2B5EF4-FFF2-40B4-BE49-F238E27FC236}">
                <a16:creationId xmlns:a16="http://schemas.microsoft.com/office/drawing/2014/main" id="{83144D07-5F4D-554A-813E-9626B245BC94}"/>
              </a:ext>
            </a:extLst>
          </p:cNvPr>
          <p:cNvSpPr txBox="1"/>
          <p:nvPr/>
        </p:nvSpPr>
        <p:spPr>
          <a:xfrm>
            <a:off x="7045163" y="5118790"/>
            <a:ext cx="549211" cy="307777"/>
          </a:xfrm>
          <a:prstGeom prst="rect">
            <a:avLst/>
          </a:prstGeom>
          <a:solidFill>
            <a:schemeClr val="lt1"/>
          </a:solidFill>
        </p:spPr>
        <p:txBody>
          <a:bodyPr wrap="square" rtlCol="0">
            <a:spAutoFit/>
          </a:bodyPr>
          <a:lstStyle/>
          <a:p>
            <a:pPr algn="ctr"/>
            <a:r>
              <a:rPr lang="en-US" sz="1400" dirty="0">
                <a:latin typeface="Symbol" pitchFamily="2" charset="2"/>
                <a:cs typeface="Times New Roman" panose="02020603050405020304" pitchFamily="18" charset="0"/>
              </a:rPr>
              <a:t>b</a:t>
            </a:r>
            <a:r>
              <a:rPr lang="en-US" sz="1400" dirty="0">
                <a:latin typeface="Times New Roman" panose="02020603050405020304" pitchFamily="18" charset="0"/>
                <a:cs typeface="Times New Roman" panose="02020603050405020304" pitchFamily="18" charset="0"/>
              </a:rPr>
              <a:t>-2p</a:t>
            </a:r>
          </a:p>
        </p:txBody>
      </p:sp>
      <p:sp>
        <p:nvSpPr>
          <p:cNvPr id="18" name="TextBox 17">
            <a:extLst>
              <a:ext uri="{FF2B5EF4-FFF2-40B4-BE49-F238E27FC236}">
                <a16:creationId xmlns:a16="http://schemas.microsoft.com/office/drawing/2014/main" id="{D90B627B-8C44-7A4F-BFB8-059604FF71D7}"/>
              </a:ext>
            </a:extLst>
          </p:cNvPr>
          <p:cNvSpPr txBox="1"/>
          <p:nvPr/>
        </p:nvSpPr>
        <p:spPr>
          <a:xfrm>
            <a:off x="7487620" y="4858825"/>
            <a:ext cx="571059" cy="307777"/>
          </a:xfrm>
          <a:prstGeom prst="rect">
            <a:avLst/>
          </a:prstGeom>
          <a:solidFill>
            <a:schemeClr val="lt1"/>
          </a:solidFill>
        </p:spPr>
        <p:txBody>
          <a:bodyPr wrap="square" rtlCol="0">
            <a:spAutoFit/>
          </a:bodyPr>
          <a:lstStyle/>
          <a:p>
            <a:pPr algn="ctr"/>
            <a:r>
              <a:rPr lang="en-US" sz="1400" dirty="0">
                <a:latin typeface="Symbol" pitchFamily="2" charset="2"/>
                <a:cs typeface="Times New Roman" panose="02020603050405020304" pitchFamily="18" charset="0"/>
              </a:rPr>
              <a:t>b</a:t>
            </a:r>
            <a:r>
              <a:rPr lang="en-US" sz="1400" dirty="0">
                <a:latin typeface="Times New Roman" panose="02020603050405020304" pitchFamily="18" charset="0"/>
                <a:cs typeface="Times New Roman" panose="02020603050405020304" pitchFamily="18" charset="0"/>
              </a:rPr>
              <a:t>-3p </a:t>
            </a:r>
          </a:p>
        </p:txBody>
      </p:sp>
      <p:sp>
        <p:nvSpPr>
          <p:cNvPr id="19" name="TextBox 18">
            <a:extLst>
              <a:ext uri="{FF2B5EF4-FFF2-40B4-BE49-F238E27FC236}">
                <a16:creationId xmlns:a16="http://schemas.microsoft.com/office/drawing/2014/main" id="{BFC984B7-1C95-0D4E-979C-2B79B4CB2F40}"/>
              </a:ext>
            </a:extLst>
          </p:cNvPr>
          <p:cNvSpPr txBox="1"/>
          <p:nvPr/>
        </p:nvSpPr>
        <p:spPr>
          <a:xfrm>
            <a:off x="7935101" y="4759739"/>
            <a:ext cx="571059" cy="307777"/>
          </a:xfrm>
          <a:prstGeom prst="rect">
            <a:avLst/>
          </a:prstGeom>
          <a:solidFill>
            <a:schemeClr val="lt1"/>
          </a:solidFill>
        </p:spPr>
        <p:txBody>
          <a:bodyPr wrap="square" rtlCol="0">
            <a:spAutoFit/>
          </a:bodyPr>
          <a:lstStyle/>
          <a:p>
            <a:pPr algn="ctr"/>
            <a:r>
              <a:rPr lang="en-US" sz="1400" dirty="0">
                <a:latin typeface="Symbol" pitchFamily="2" charset="2"/>
                <a:cs typeface="Times New Roman" panose="02020603050405020304" pitchFamily="18" charset="0"/>
              </a:rPr>
              <a:t>b</a:t>
            </a:r>
            <a:r>
              <a:rPr lang="en-US" sz="1400" dirty="0">
                <a:latin typeface="Times New Roman" panose="02020603050405020304" pitchFamily="18" charset="0"/>
                <a:cs typeface="Times New Roman" panose="02020603050405020304" pitchFamily="18" charset="0"/>
              </a:rPr>
              <a:t>-4p </a:t>
            </a:r>
          </a:p>
        </p:txBody>
      </p:sp>
      <p:sp>
        <p:nvSpPr>
          <p:cNvPr id="20" name="TextBox 19">
            <a:extLst>
              <a:ext uri="{FF2B5EF4-FFF2-40B4-BE49-F238E27FC236}">
                <a16:creationId xmlns:a16="http://schemas.microsoft.com/office/drawing/2014/main" id="{A8DBFE0C-44A5-F64B-86A3-C2F6515B168A}"/>
              </a:ext>
            </a:extLst>
          </p:cNvPr>
          <p:cNvSpPr txBox="1"/>
          <p:nvPr/>
        </p:nvSpPr>
        <p:spPr>
          <a:xfrm>
            <a:off x="8427027" y="4642306"/>
            <a:ext cx="571059" cy="307777"/>
          </a:xfrm>
          <a:prstGeom prst="rect">
            <a:avLst/>
          </a:prstGeom>
          <a:solidFill>
            <a:schemeClr val="lt1"/>
          </a:solidFill>
        </p:spPr>
        <p:txBody>
          <a:bodyPr wrap="square" rtlCol="0">
            <a:spAutoFit/>
          </a:bodyPr>
          <a:lstStyle/>
          <a:p>
            <a:pPr algn="ctr"/>
            <a:r>
              <a:rPr lang="en-US" sz="1400" dirty="0">
                <a:latin typeface="Symbol" pitchFamily="2" charset="2"/>
                <a:cs typeface="Times New Roman" panose="02020603050405020304" pitchFamily="18" charset="0"/>
              </a:rPr>
              <a:t>b-a</a:t>
            </a:r>
            <a:r>
              <a:rPr lang="en-US" sz="1400" dirty="0">
                <a:latin typeface="Times New Roman" panose="02020603050405020304" pitchFamily="18" charset="0"/>
                <a:cs typeface="Times New Roman" panose="02020603050405020304" pitchFamily="18" charset="0"/>
              </a:rPr>
              <a:t> </a:t>
            </a:r>
          </a:p>
        </p:txBody>
      </p:sp>
      <p:sp>
        <p:nvSpPr>
          <p:cNvPr id="21" name="TextBox 20">
            <a:extLst>
              <a:ext uri="{FF2B5EF4-FFF2-40B4-BE49-F238E27FC236}">
                <a16:creationId xmlns:a16="http://schemas.microsoft.com/office/drawing/2014/main" id="{D381F544-F131-264E-BC91-D8F35E2AA48B}"/>
              </a:ext>
            </a:extLst>
          </p:cNvPr>
          <p:cNvSpPr txBox="1"/>
          <p:nvPr/>
        </p:nvSpPr>
        <p:spPr>
          <a:xfrm>
            <a:off x="6898124" y="4249262"/>
            <a:ext cx="150923" cy="276999"/>
          </a:xfrm>
          <a:prstGeom prst="rect">
            <a:avLst/>
          </a:prstGeom>
          <a:solidFill>
            <a:schemeClr val="lt1"/>
          </a:solidFill>
        </p:spPr>
        <p:txBody>
          <a:bodyPr wrap="square" rtlCol="0">
            <a:spAutoFit/>
          </a:bodyPr>
          <a:lstStyle/>
          <a:p>
            <a:pPr algn="ctr"/>
            <a:r>
              <a:rPr lang="en-US" sz="1200" dirty="0">
                <a:latin typeface="Times New Roman" panose="02020603050405020304" pitchFamily="18" charset="0"/>
                <a:cs typeface="Times New Roman" panose="02020603050405020304" pitchFamily="18" charset="0"/>
              </a:rPr>
              <a:t>p </a:t>
            </a:r>
          </a:p>
        </p:txBody>
      </p:sp>
      <p:sp>
        <p:nvSpPr>
          <p:cNvPr id="22" name="TextBox 21">
            <a:extLst>
              <a:ext uri="{FF2B5EF4-FFF2-40B4-BE49-F238E27FC236}">
                <a16:creationId xmlns:a16="http://schemas.microsoft.com/office/drawing/2014/main" id="{197C38D5-3F0D-5943-98A3-39F66BA36978}"/>
              </a:ext>
            </a:extLst>
          </p:cNvPr>
          <p:cNvSpPr txBox="1"/>
          <p:nvPr/>
        </p:nvSpPr>
        <p:spPr>
          <a:xfrm>
            <a:off x="7390050" y="4385394"/>
            <a:ext cx="150923" cy="276999"/>
          </a:xfrm>
          <a:prstGeom prst="rect">
            <a:avLst/>
          </a:prstGeom>
          <a:solidFill>
            <a:schemeClr val="lt1"/>
          </a:solidFill>
        </p:spPr>
        <p:txBody>
          <a:bodyPr wrap="square" rtlCol="0">
            <a:spAutoFit/>
          </a:bodyPr>
          <a:lstStyle/>
          <a:p>
            <a:pPr algn="ctr"/>
            <a:r>
              <a:rPr lang="en-US" sz="1200" dirty="0">
                <a:latin typeface="Times New Roman" panose="02020603050405020304" pitchFamily="18" charset="0"/>
                <a:cs typeface="Times New Roman" panose="02020603050405020304" pitchFamily="18" charset="0"/>
              </a:rPr>
              <a:t>p </a:t>
            </a:r>
          </a:p>
        </p:txBody>
      </p:sp>
      <p:sp>
        <p:nvSpPr>
          <p:cNvPr id="23" name="TextBox 22">
            <a:extLst>
              <a:ext uri="{FF2B5EF4-FFF2-40B4-BE49-F238E27FC236}">
                <a16:creationId xmlns:a16="http://schemas.microsoft.com/office/drawing/2014/main" id="{8D6EC763-3D05-144E-9B29-A2F421FD84B0}"/>
              </a:ext>
            </a:extLst>
          </p:cNvPr>
          <p:cNvSpPr txBox="1"/>
          <p:nvPr/>
        </p:nvSpPr>
        <p:spPr>
          <a:xfrm>
            <a:off x="7810649" y="4443082"/>
            <a:ext cx="150923" cy="276999"/>
          </a:xfrm>
          <a:prstGeom prst="rect">
            <a:avLst/>
          </a:prstGeom>
          <a:solidFill>
            <a:schemeClr val="lt1"/>
          </a:solidFill>
        </p:spPr>
        <p:txBody>
          <a:bodyPr wrap="square" rtlCol="0">
            <a:spAutoFit/>
          </a:bodyPr>
          <a:lstStyle/>
          <a:p>
            <a:pPr algn="ctr"/>
            <a:r>
              <a:rPr lang="en-US" sz="1200" dirty="0">
                <a:latin typeface="Times New Roman" panose="02020603050405020304" pitchFamily="18" charset="0"/>
                <a:cs typeface="Times New Roman" panose="02020603050405020304" pitchFamily="18" charset="0"/>
              </a:rPr>
              <a:t>p </a:t>
            </a:r>
          </a:p>
        </p:txBody>
      </p:sp>
      <p:sp>
        <p:nvSpPr>
          <p:cNvPr id="25" name="TextBox 24">
            <a:extLst>
              <a:ext uri="{FF2B5EF4-FFF2-40B4-BE49-F238E27FC236}">
                <a16:creationId xmlns:a16="http://schemas.microsoft.com/office/drawing/2014/main" id="{857A77C7-F8A2-8542-ABBC-60C57E976367}"/>
              </a:ext>
            </a:extLst>
          </p:cNvPr>
          <p:cNvSpPr txBox="1"/>
          <p:nvPr/>
        </p:nvSpPr>
        <p:spPr>
          <a:xfrm>
            <a:off x="7890030" y="4258239"/>
            <a:ext cx="131024" cy="276999"/>
          </a:xfrm>
          <a:prstGeom prst="rect">
            <a:avLst/>
          </a:prstGeom>
          <a:solidFill>
            <a:schemeClr val="lt1"/>
          </a:solidFill>
        </p:spPr>
        <p:txBody>
          <a:bodyPr wrap="square" rtlCol="0">
            <a:spAutoFit/>
          </a:bodyPr>
          <a:lstStyle/>
          <a:p>
            <a:pPr algn="ctr"/>
            <a:r>
              <a:rPr lang="en-US" sz="1200" dirty="0">
                <a:latin typeface="Symbol" pitchFamily="2" charset="2"/>
                <a:cs typeface="Times New Roman" panose="02020603050405020304" pitchFamily="18" charset="0"/>
              </a:rPr>
              <a:t>a</a:t>
            </a:r>
            <a:r>
              <a:rPr lang="en-US" sz="1200" dirty="0">
                <a:latin typeface="Times New Roman" panose="02020603050405020304" pitchFamily="18" charset="0"/>
                <a:cs typeface="Times New Roman" panose="02020603050405020304" pitchFamily="18" charset="0"/>
              </a:rPr>
              <a:t> </a:t>
            </a:r>
          </a:p>
        </p:txBody>
      </p:sp>
      <p:sp>
        <p:nvSpPr>
          <p:cNvPr id="27" name="TextBox 26">
            <a:extLst>
              <a:ext uri="{FF2B5EF4-FFF2-40B4-BE49-F238E27FC236}">
                <a16:creationId xmlns:a16="http://schemas.microsoft.com/office/drawing/2014/main" id="{27E85964-956C-3D49-830E-1D8A996B26CB}"/>
              </a:ext>
            </a:extLst>
          </p:cNvPr>
          <p:cNvSpPr txBox="1"/>
          <p:nvPr/>
        </p:nvSpPr>
        <p:spPr>
          <a:xfrm>
            <a:off x="5209933" y="6504720"/>
            <a:ext cx="3903633" cy="369332"/>
          </a:xfrm>
          <a:prstGeom prst="rect">
            <a:avLst/>
          </a:prstGeom>
          <a:noFill/>
        </p:spPr>
        <p:txBody>
          <a:bodyPr wrap="none" rtlCol="0">
            <a:spAutoFit/>
          </a:bodyPr>
          <a:lstStyle/>
          <a:p>
            <a:r>
              <a:rPr lang="en-US" i="1" dirty="0">
                <a:solidFill>
                  <a:schemeClr val="bg1"/>
                </a:solidFill>
                <a:latin typeface="Times New Roman" panose="02020603050405020304" pitchFamily="18" charset="0"/>
                <a:cs typeface="Times New Roman" panose="02020603050405020304" pitchFamily="18" charset="0"/>
              </a:rPr>
              <a:t>*Web interface courtesy of A.M. Hurst </a:t>
            </a:r>
          </a:p>
        </p:txBody>
      </p:sp>
    </p:spTree>
    <p:extLst>
      <p:ext uri="{BB962C8B-B14F-4D97-AF65-F5344CB8AC3E}">
        <p14:creationId xmlns:p14="http://schemas.microsoft.com/office/powerpoint/2010/main" val="2701770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5F9D5A-0B64-394E-AE90-CACDB9BFACC5}"/>
              </a:ext>
            </a:extLst>
          </p:cNvPr>
          <p:cNvPicPr>
            <a:picLocks noChangeAspect="1"/>
          </p:cNvPicPr>
          <p:nvPr/>
        </p:nvPicPr>
        <p:blipFill>
          <a:blip r:embed="rId2"/>
          <a:stretch>
            <a:fillRect/>
          </a:stretch>
        </p:blipFill>
        <p:spPr>
          <a:xfrm>
            <a:off x="2489668" y="915987"/>
            <a:ext cx="6508675" cy="5225868"/>
          </a:xfrm>
          <a:prstGeom prst="rect">
            <a:avLst/>
          </a:prstGeom>
          <a:noFill/>
        </p:spPr>
      </p:pic>
      <p:sp>
        <p:nvSpPr>
          <p:cNvPr id="13" name="TextBox 12">
            <a:extLst>
              <a:ext uri="{FF2B5EF4-FFF2-40B4-BE49-F238E27FC236}">
                <a16:creationId xmlns:a16="http://schemas.microsoft.com/office/drawing/2014/main" id="{A93131A4-795A-4740-9E35-17B922A099A1}"/>
              </a:ext>
            </a:extLst>
          </p:cNvPr>
          <p:cNvSpPr txBox="1"/>
          <p:nvPr/>
        </p:nvSpPr>
        <p:spPr>
          <a:xfrm>
            <a:off x="-633" y="-6249"/>
            <a:ext cx="9144000" cy="830997"/>
          </a:xfrm>
          <a:prstGeom prst="rect">
            <a:avLst/>
          </a:prstGeom>
          <a:solidFill>
            <a:srgbClr val="184581"/>
          </a:solidFill>
        </p:spPr>
        <p:txBody>
          <a:bodyPr wrap="square" rtlCol="0">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We are developing an online* compilation and evaluation of heavy charged particle emitting (</a:t>
            </a:r>
            <a:r>
              <a:rPr lang="en-US" sz="2400" b="1" dirty="0">
                <a:solidFill>
                  <a:schemeClr val="bg1"/>
                </a:solidFill>
                <a:latin typeface="Symbol" pitchFamily="2" charset="2"/>
                <a:cs typeface="Times New Roman" panose="02020603050405020304" pitchFamily="18" charset="0"/>
              </a:rPr>
              <a:t>b</a:t>
            </a:r>
            <a:r>
              <a:rPr lang="en-US" sz="2400" b="1" dirty="0">
                <a:solidFill>
                  <a:schemeClr val="bg1"/>
                </a:solidFill>
                <a:latin typeface="Times New Roman" panose="02020603050405020304" pitchFamily="18" charset="0"/>
                <a:cs typeface="Times New Roman" panose="02020603050405020304" pitchFamily="18" charset="0"/>
              </a:rPr>
              <a:t>xp, </a:t>
            </a:r>
            <a:r>
              <a:rPr lang="en-US" sz="2400" b="1" dirty="0">
                <a:solidFill>
                  <a:schemeClr val="bg1"/>
                </a:solidFill>
                <a:latin typeface="Symbol" pitchFamily="2" charset="2"/>
                <a:cs typeface="Times New Roman" panose="02020603050405020304" pitchFamily="18" charset="0"/>
              </a:rPr>
              <a:t>ba</a:t>
            </a:r>
            <a:r>
              <a:rPr lang="en-US" sz="2400" b="1" dirty="0">
                <a:solidFill>
                  <a:schemeClr val="bg1"/>
                </a:solidFill>
                <a:latin typeface="Times New Roman" panose="02020603050405020304" pitchFamily="18" charset="0"/>
                <a:cs typeface="Times New Roman" panose="02020603050405020304" pitchFamily="18" charset="0"/>
              </a:rPr>
              <a:t>, xp, </a:t>
            </a:r>
            <a:r>
              <a:rPr lang="en-US" sz="2400" b="1" dirty="0">
                <a:solidFill>
                  <a:schemeClr val="bg1"/>
                </a:solidFill>
                <a:latin typeface="Symbol" pitchFamily="2" charset="2"/>
                <a:cs typeface="Times New Roman" panose="02020603050405020304" pitchFamily="18" charset="0"/>
              </a:rPr>
              <a:t>a</a:t>
            </a:r>
            <a:r>
              <a:rPr lang="en-US" sz="2400" b="1" dirty="0">
                <a:solidFill>
                  <a:schemeClr val="bg1"/>
                </a:solidFill>
                <a:latin typeface="Times New Roman" panose="02020603050405020304" pitchFamily="18" charset="0"/>
                <a:cs typeface="Times New Roman" panose="02020603050405020304" pitchFamily="18" charset="0"/>
              </a:rPr>
              <a:t>) rare isotopes </a:t>
            </a:r>
          </a:p>
        </p:txBody>
      </p:sp>
      <p:sp>
        <p:nvSpPr>
          <p:cNvPr id="17" name="Rectangle 16">
            <a:extLst>
              <a:ext uri="{FF2B5EF4-FFF2-40B4-BE49-F238E27FC236}">
                <a16:creationId xmlns:a16="http://schemas.microsoft.com/office/drawing/2014/main" id="{C82E7963-2E84-154C-963C-002660177648}"/>
              </a:ext>
            </a:extLst>
          </p:cNvPr>
          <p:cNvSpPr/>
          <p:nvPr/>
        </p:nvSpPr>
        <p:spPr>
          <a:xfrm>
            <a:off x="31357" y="868000"/>
            <a:ext cx="3294696" cy="5693866"/>
          </a:xfrm>
          <a:prstGeom prst="rect">
            <a:avLst/>
          </a:prstGeom>
        </p:spPr>
        <p:txBody>
          <a:bodyPr wrap="square">
            <a:spAutoFit/>
          </a:bodyPr>
          <a:lstStyle/>
          <a:p>
            <a:pPr marL="457200"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Physics Motivated!</a:t>
            </a:r>
          </a:p>
          <a:p>
            <a:pPr marL="457200"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Organized by isospin projection (</a:t>
            </a:r>
            <a:r>
              <a:rPr lang="en-US" sz="2600" i="1" dirty="0">
                <a:latin typeface="Times New Roman" panose="02020603050405020304" pitchFamily="18" charset="0"/>
                <a:cs typeface="Times New Roman" panose="02020603050405020304" pitchFamily="18" charset="0"/>
              </a:rPr>
              <a:t>T</a:t>
            </a:r>
            <a:r>
              <a:rPr lang="en-US" sz="2600" i="1" baseline="-25000" dirty="0">
                <a:latin typeface="Times New Roman" panose="02020603050405020304" pitchFamily="18" charset="0"/>
                <a:cs typeface="Times New Roman" panose="02020603050405020304" pitchFamily="18" charset="0"/>
              </a:rPr>
              <a:t>z</a:t>
            </a:r>
            <a:r>
              <a:rPr lang="en-US" sz="2600" dirty="0">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Measured Q</a:t>
            </a:r>
            <a:r>
              <a:rPr lang="en-US" sz="2600" baseline="-25000" dirty="0">
                <a:latin typeface="Symbol" pitchFamily="2" charset="2"/>
                <a:cs typeface="Times New Roman" panose="02020603050405020304" pitchFamily="18" charset="0"/>
              </a:rPr>
              <a:t>e</a:t>
            </a:r>
            <a:r>
              <a:rPr lang="en-US" sz="2600" dirty="0">
                <a:latin typeface="Times New Roman" panose="02020603050405020304" pitchFamily="18" charset="0"/>
                <a:cs typeface="Times New Roman" panose="02020603050405020304" pitchFamily="18" charset="0"/>
              </a:rPr>
              <a:t>, Q</a:t>
            </a:r>
            <a:r>
              <a:rPr lang="en-US" sz="2600" baseline="-25000" dirty="0">
                <a:latin typeface="Symbol" pitchFamily="2" charset="2"/>
                <a:cs typeface="Times New Roman" panose="02020603050405020304" pitchFamily="18" charset="0"/>
              </a:rPr>
              <a:t>e</a:t>
            </a:r>
            <a:r>
              <a:rPr lang="en-US" sz="2600" baseline="-25000" dirty="0">
                <a:latin typeface="Times New Roman" panose="02020603050405020304" pitchFamily="18" charset="0"/>
                <a:cs typeface="Times New Roman" panose="02020603050405020304" pitchFamily="18" charset="0"/>
              </a:rPr>
              <a:t>xp</a:t>
            </a:r>
            <a:r>
              <a:rPr lang="en-US" sz="2600" dirty="0">
                <a:latin typeface="Times New Roman" panose="02020603050405020304" pitchFamily="18" charset="0"/>
                <a:cs typeface="Times New Roman" panose="02020603050405020304" pitchFamily="18" charset="0"/>
              </a:rPr>
              <a:t>, S</a:t>
            </a:r>
            <a:r>
              <a:rPr lang="en-US" sz="2600" baseline="-25000" dirty="0">
                <a:latin typeface="Times New Roman" panose="02020603050405020304" pitchFamily="18" charset="0"/>
                <a:cs typeface="Times New Roman" panose="02020603050405020304" pitchFamily="18" charset="0"/>
              </a:rPr>
              <a:t>p</a:t>
            </a:r>
            <a:r>
              <a:rPr lang="en-US" sz="2600" dirty="0">
                <a:latin typeface="Times New Roman" panose="02020603050405020304" pitchFamily="18" charset="0"/>
                <a:cs typeface="Times New Roman" panose="02020603050405020304" pitchFamily="18" charset="0"/>
              </a:rPr>
              <a:t>, S</a:t>
            </a:r>
            <a:r>
              <a:rPr lang="en-US" sz="2600" baseline="-25000" dirty="0">
                <a:latin typeface="Symbol" pitchFamily="2" charset="2"/>
                <a:cs typeface="Times New Roman" panose="02020603050405020304" pitchFamily="18" charset="0"/>
              </a:rPr>
              <a:t>a</a:t>
            </a:r>
            <a:r>
              <a:rPr lang="en-US" sz="2600" dirty="0">
                <a:latin typeface="Times New Roman" panose="02020603050405020304" pitchFamily="18" charset="0"/>
                <a:cs typeface="Times New Roman" panose="02020603050405020304" pitchFamily="18" charset="0"/>
              </a:rPr>
              <a:t>, Q</a:t>
            </a:r>
            <a:r>
              <a:rPr lang="en-US" sz="2600" baseline="-25000" dirty="0">
                <a:latin typeface="Symbol" pitchFamily="2" charset="2"/>
                <a:cs typeface="Times New Roman" panose="02020603050405020304" pitchFamily="18" charset="0"/>
              </a:rPr>
              <a:t>ea</a:t>
            </a:r>
            <a:r>
              <a:rPr lang="en-US" sz="2600" baseline="-25000" dirty="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branchings</a:t>
            </a:r>
          </a:p>
          <a:p>
            <a:pPr marL="457200"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Complete set of  up-to-date references</a:t>
            </a:r>
          </a:p>
          <a:p>
            <a:pPr marL="457200"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Downloadable    pdf, CSV and JSON files</a:t>
            </a:r>
          </a:p>
          <a:p>
            <a:pPr marL="457200" indent="-457200">
              <a:buFont typeface="Arial" panose="020B0604020202020204" pitchFamily="34" charset="0"/>
              <a:buChar char="•"/>
            </a:pPr>
            <a:endParaRPr lang="en-US" sz="2600" dirty="0">
              <a:latin typeface="Times New Roman" panose="02020603050405020304" pitchFamily="18" charset="0"/>
              <a:cs typeface="Times New Roman" panose="02020603050405020304" pitchFamily="18" charset="0"/>
            </a:endParaRPr>
          </a:p>
        </p:txBody>
      </p:sp>
      <p:grpSp>
        <p:nvGrpSpPr>
          <p:cNvPr id="27" name="Group 26">
            <a:extLst>
              <a:ext uri="{FF2B5EF4-FFF2-40B4-BE49-F238E27FC236}">
                <a16:creationId xmlns:a16="http://schemas.microsoft.com/office/drawing/2014/main" id="{82C6FA93-13AB-D843-BAB1-4B13D2D9C8AA}"/>
              </a:ext>
            </a:extLst>
          </p:cNvPr>
          <p:cNvGrpSpPr/>
          <p:nvPr/>
        </p:nvGrpSpPr>
        <p:grpSpPr>
          <a:xfrm>
            <a:off x="3295332" y="871370"/>
            <a:ext cx="2790835" cy="2933715"/>
            <a:chOff x="3295332" y="871370"/>
            <a:chExt cx="2790835" cy="2933715"/>
          </a:xfrm>
        </p:grpSpPr>
        <p:pic>
          <p:nvPicPr>
            <p:cNvPr id="5" name="Picture 4" descr="A picture containing text, clock&#10;&#10;Description automatically generated">
              <a:extLst>
                <a:ext uri="{FF2B5EF4-FFF2-40B4-BE49-F238E27FC236}">
                  <a16:creationId xmlns:a16="http://schemas.microsoft.com/office/drawing/2014/main" id="{C4F87C2C-48F2-7D4D-8CBF-E09A2A867ECE}"/>
                </a:ext>
              </a:extLst>
            </p:cNvPr>
            <p:cNvPicPr>
              <a:picLocks noChangeAspect="1"/>
            </p:cNvPicPr>
            <p:nvPr/>
          </p:nvPicPr>
          <p:blipFill>
            <a:blip r:embed="rId3"/>
            <a:stretch>
              <a:fillRect/>
            </a:stretch>
          </p:blipFill>
          <p:spPr>
            <a:xfrm>
              <a:off x="3295332" y="871370"/>
              <a:ext cx="1159262" cy="2571750"/>
            </a:xfrm>
            <a:prstGeom prst="rect">
              <a:avLst/>
            </a:prstGeom>
          </p:spPr>
        </p:pic>
        <p:sp>
          <p:nvSpPr>
            <p:cNvPr id="15" name="Frame 14">
              <a:extLst>
                <a:ext uri="{FF2B5EF4-FFF2-40B4-BE49-F238E27FC236}">
                  <a16:creationId xmlns:a16="http://schemas.microsoft.com/office/drawing/2014/main" id="{1215F688-4377-AB45-9FE1-BCF5DA05F4D4}"/>
                </a:ext>
              </a:extLst>
            </p:cNvPr>
            <p:cNvSpPr/>
            <p:nvPr/>
          </p:nvSpPr>
          <p:spPr>
            <a:xfrm>
              <a:off x="5260258" y="2133601"/>
              <a:ext cx="825909" cy="1671484"/>
            </a:xfrm>
            <a:prstGeom prst="fram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cxnSp>
          <p:nvCxnSpPr>
            <p:cNvPr id="19" name="Curved Connector 18">
              <a:extLst>
                <a:ext uri="{FF2B5EF4-FFF2-40B4-BE49-F238E27FC236}">
                  <a16:creationId xmlns:a16="http://schemas.microsoft.com/office/drawing/2014/main" id="{C018245A-43ED-2A45-8E9F-B0798697C8DF}"/>
                </a:ext>
              </a:extLst>
            </p:cNvPr>
            <p:cNvCxnSpPr>
              <a:cxnSpLocks/>
              <a:stCxn id="15" idx="1"/>
              <a:endCxn id="5" idx="3"/>
            </p:cNvCxnSpPr>
            <p:nvPr/>
          </p:nvCxnSpPr>
          <p:spPr bwMode="auto">
            <a:xfrm rot="10800000">
              <a:off x="4454594" y="2157245"/>
              <a:ext cx="805664" cy="812098"/>
            </a:xfrm>
            <a:prstGeom prst="curvedConnector3">
              <a:avLst>
                <a:gd name="adj1" fmla="val -9936"/>
              </a:avLst>
            </a:prstGeom>
            <a:solidFill>
              <a:schemeClr val="accent1"/>
            </a:solidFill>
            <a:ln w="73025" cap="flat" cmpd="sng" algn="ctr">
              <a:solidFill>
                <a:srgbClr val="C00000"/>
              </a:solidFill>
              <a:prstDash val="solid"/>
              <a:round/>
              <a:headEnd type="none" w="med" len="med"/>
              <a:tailEnd type="triangle"/>
            </a:ln>
            <a:effectLst/>
          </p:spPr>
        </p:cxnSp>
      </p:grpSp>
      <p:pic>
        <p:nvPicPr>
          <p:cNvPr id="25" name="Picture 24" descr="Table&#10;&#10;Description automatically generated">
            <a:extLst>
              <a:ext uri="{FF2B5EF4-FFF2-40B4-BE49-F238E27FC236}">
                <a16:creationId xmlns:a16="http://schemas.microsoft.com/office/drawing/2014/main" id="{52271F6D-88A3-5E40-868D-7AE9CFA6DBB9}"/>
              </a:ext>
            </a:extLst>
          </p:cNvPr>
          <p:cNvPicPr>
            <a:picLocks noChangeAspect="1"/>
          </p:cNvPicPr>
          <p:nvPr/>
        </p:nvPicPr>
        <p:blipFill>
          <a:blip r:embed="rId4"/>
          <a:stretch>
            <a:fillRect/>
          </a:stretch>
        </p:blipFill>
        <p:spPr>
          <a:xfrm>
            <a:off x="5861371" y="5004680"/>
            <a:ext cx="3294696" cy="1371985"/>
          </a:xfrm>
          <a:prstGeom prst="rect">
            <a:avLst/>
          </a:prstGeom>
        </p:spPr>
      </p:pic>
    </p:spTree>
    <p:extLst>
      <p:ext uri="{BB962C8B-B14F-4D97-AF65-F5344CB8AC3E}">
        <p14:creationId xmlns:p14="http://schemas.microsoft.com/office/powerpoint/2010/main" val="59873110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31699-B1BC-1F4E-A18C-A5ED084B00CD}"/>
              </a:ext>
            </a:extLst>
          </p:cNvPr>
          <p:cNvSpPr>
            <a:spLocks noGrp="1"/>
          </p:cNvSpPr>
          <p:nvPr>
            <p:ph type="title"/>
          </p:nvPr>
        </p:nvSpPr>
        <p:spPr/>
        <p:txBody>
          <a:bodyPr/>
          <a:lstStyle/>
          <a:p>
            <a:r>
              <a:rPr lang="en-US" dirty="0"/>
              <a:t>2021 Publications - Rare Isotope Decay Data (4)</a:t>
            </a:r>
          </a:p>
        </p:txBody>
      </p:sp>
      <p:sp>
        <p:nvSpPr>
          <p:cNvPr id="8" name="Rectangle 7">
            <a:extLst>
              <a:ext uri="{FF2B5EF4-FFF2-40B4-BE49-F238E27FC236}">
                <a16:creationId xmlns:a16="http://schemas.microsoft.com/office/drawing/2014/main" id="{DB5D4161-AFCC-C548-B22C-55B8BA219344}"/>
              </a:ext>
            </a:extLst>
          </p:cNvPr>
          <p:cNvSpPr/>
          <p:nvPr/>
        </p:nvSpPr>
        <p:spPr>
          <a:xfrm>
            <a:off x="1" y="821906"/>
            <a:ext cx="9143999" cy="5427127"/>
          </a:xfrm>
          <a:prstGeom prst="rect">
            <a:avLst/>
          </a:prstGeom>
        </p:spPr>
        <p:txBody>
          <a:bodyPr wrap="square">
            <a:spAutoFit/>
          </a:bodyPr>
          <a:lstStyle/>
          <a:p>
            <a:pPr marL="457200" marR="0" lvl="0" indent="-457200">
              <a:spcBef>
                <a:spcPts val="0"/>
              </a:spcBef>
              <a:spcAft>
                <a:spcPts val="500"/>
              </a:spcAft>
              <a:buFont typeface="+mj-lt"/>
              <a:buAutoNum type="arabicPeriod" startAt="10"/>
            </a:pPr>
            <a:r>
              <a:rPr lang="en-US" sz="1500" dirty="0">
                <a:solidFill>
                  <a:srgbClr val="212529"/>
                </a:solidFill>
                <a:latin typeface="Times New Roman" panose="02020603050405020304" pitchFamily="18" charset="0"/>
                <a:ea typeface="Times New Roman" panose="02020603050405020304" pitchFamily="18" charset="0"/>
              </a:rPr>
              <a:t>E. H. Wang, J. M. Eldridge, N. T. Brewer, J. H. Hamilton, </a:t>
            </a:r>
            <a:r>
              <a:rPr lang="en-US" sz="1500" b="1" i="1" dirty="0">
                <a:solidFill>
                  <a:srgbClr val="212529"/>
                </a:solidFill>
                <a:latin typeface="Times New Roman" panose="02020603050405020304" pitchFamily="18" charset="0"/>
                <a:ea typeface="Times New Roman" panose="02020603050405020304" pitchFamily="18" charset="0"/>
              </a:rPr>
              <a:t>J. C. Batchelder</a:t>
            </a:r>
            <a:r>
              <a:rPr lang="en-US" sz="1500" dirty="0">
                <a:solidFill>
                  <a:srgbClr val="212529"/>
                </a:solidFill>
                <a:latin typeface="Times New Roman" panose="02020603050405020304" pitchFamily="18" charset="0"/>
                <a:ea typeface="Times New Roman" panose="02020603050405020304" pitchFamily="18" charset="0"/>
              </a:rPr>
              <a:t>, Y. X. Liu, Y. Sun, C. Brown, C. J. Zachary, B. M. Musangu, A. V. Ramayya, K. P. Rykaczewski, C. J. Gross, R. Grzywacz, M. Madurga, D. Miller, D. W. Stracener, C. Jost, E. F. Zganjar, J. A. Winger, M. Karny, S. V. Paulauskas, S. H. Liu, M. Wolinska-Cichocka, S. W. Padgett, A. J. Mendez, K. Miernik, A. Fijalkowska, and S. V. Ilyushkin, "Long-lived isomeric states and quasiparticle band structures in neutron-rich </a:t>
            </a:r>
            <a:r>
              <a:rPr lang="en-US" sz="1500" baseline="30000" dirty="0">
                <a:solidFill>
                  <a:srgbClr val="212529"/>
                </a:solidFill>
                <a:latin typeface="Times New Roman" panose="02020603050405020304" pitchFamily="18" charset="0"/>
                <a:ea typeface="Times New Roman" panose="02020603050405020304" pitchFamily="18" charset="0"/>
              </a:rPr>
              <a:t>162,164</a:t>
            </a:r>
            <a:r>
              <a:rPr lang="en-US" sz="1500" dirty="0">
                <a:solidFill>
                  <a:srgbClr val="212529"/>
                </a:solidFill>
                <a:latin typeface="Times New Roman" panose="02020603050405020304" pitchFamily="18" charset="0"/>
                <a:ea typeface="Times New Roman" panose="02020603050405020304" pitchFamily="18" charset="0"/>
              </a:rPr>
              <a:t>Gd nuclei from </a:t>
            </a:r>
            <a:r>
              <a:rPr lang="el-GR" sz="1500" dirty="0">
                <a:solidFill>
                  <a:srgbClr val="212529"/>
                </a:solidFill>
                <a:latin typeface="Times New Roman" panose="02020603050405020304" pitchFamily="18" charset="0"/>
                <a:ea typeface="Times New Roman" panose="02020603050405020304" pitchFamily="18" charset="0"/>
              </a:rPr>
              <a:t>β </a:t>
            </a:r>
            <a:r>
              <a:rPr lang="en-US" sz="1500" dirty="0">
                <a:solidFill>
                  <a:srgbClr val="212529"/>
                </a:solidFill>
                <a:latin typeface="Times New Roman" panose="02020603050405020304" pitchFamily="18" charset="0"/>
                <a:ea typeface="Times New Roman" panose="02020603050405020304" pitchFamily="18" charset="0"/>
              </a:rPr>
              <a:t>decay," Phys.Rev. C 103 (1), 014317 (2021), </a:t>
            </a:r>
            <a:r>
              <a:rPr lang="en-US" sz="1500" dirty="0">
                <a:solidFill>
                  <a:srgbClr val="212529"/>
                </a:solidFill>
                <a:latin typeface="Times New Roman" panose="02020603050405020304" pitchFamily="18" charset="0"/>
                <a:ea typeface="Times New Roman" panose="02020603050405020304" pitchFamily="18" charset="0"/>
                <a:hlinkClick r:id="rId2"/>
              </a:rPr>
              <a:t>https://doi.org/10.1103/PhysRevC.103.014317</a:t>
            </a:r>
            <a:r>
              <a:rPr lang="en-US" sz="1500" dirty="0">
                <a:solidFill>
                  <a:srgbClr val="212529"/>
                </a:solidFill>
                <a:latin typeface="Times New Roman" panose="02020603050405020304" pitchFamily="18" charset="0"/>
                <a:ea typeface="Times New Roman" panose="02020603050405020304" pitchFamily="18" charset="0"/>
              </a:rPr>
              <a:t> </a:t>
            </a:r>
          </a:p>
          <a:p>
            <a:pPr marL="457200" marR="0" lvl="0" indent="-457200">
              <a:spcBef>
                <a:spcPts val="0"/>
              </a:spcBef>
              <a:spcAft>
                <a:spcPts val="500"/>
              </a:spcAft>
              <a:buFont typeface="+mj-lt"/>
              <a:buAutoNum type="arabicPeriod" startAt="10"/>
            </a:pPr>
            <a:r>
              <a:rPr lang="en-US" sz="1500" dirty="0">
                <a:solidFill>
                  <a:srgbClr val="212529"/>
                </a:solidFill>
                <a:latin typeface="Times New Roman" panose="02020603050405020304" pitchFamily="18" charset="0"/>
                <a:ea typeface="Times New Roman" panose="02020603050405020304" pitchFamily="18" charset="0"/>
              </a:rPr>
              <a:t>S. Go, R. Grzywacz, C. Mazzocchi, S. N. Liddick, M. Alshudifat, </a:t>
            </a:r>
            <a:r>
              <a:rPr lang="en-US" sz="1500" b="1" i="1" dirty="0">
                <a:solidFill>
                  <a:srgbClr val="212529"/>
                </a:solidFill>
                <a:latin typeface="Times New Roman" panose="02020603050405020304" pitchFamily="18" charset="0"/>
                <a:ea typeface="Times New Roman" panose="02020603050405020304" pitchFamily="18" charset="0"/>
              </a:rPr>
              <a:t>J. C. Batchelder</a:t>
            </a:r>
            <a:r>
              <a:rPr lang="en-US" sz="1500" dirty="0">
                <a:solidFill>
                  <a:srgbClr val="212529"/>
                </a:solidFill>
                <a:latin typeface="Times New Roman" panose="02020603050405020304" pitchFamily="18" charset="0"/>
                <a:ea typeface="Times New Roman" panose="02020603050405020304" pitchFamily="18" charset="0"/>
              </a:rPr>
              <a:t>, T. Baumann, A. A. Ciemny, T. N. Ginter, K. Kolos, A. Korgul, S. V. Paulauskas, C. J. Prokop, M. M. Rajabali, K. P. Rykaczewski, S. Taylor, and Y. Xiao, "Mapping of the fragmentation of the </a:t>
            </a:r>
            <a:r>
              <a:rPr lang="el-GR" sz="1500" dirty="0">
                <a:solidFill>
                  <a:srgbClr val="212529"/>
                </a:solidFill>
                <a:latin typeface="Times New Roman" panose="02020603050405020304" pitchFamily="18" charset="0"/>
                <a:ea typeface="Times New Roman" panose="02020603050405020304" pitchFamily="18" charset="0"/>
              </a:rPr>
              <a:t>ν</a:t>
            </a:r>
            <a:r>
              <a:rPr lang="en-US" sz="1500" dirty="0">
                <a:solidFill>
                  <a:srgbClr val="212529"/>
                </a:solidFill>
                <a:latin typeface="Times New Roman" panose="02020603050405020304" pitchFamily="18" charset="0"/>
                <a:ea typeface="Times New Roman" panose="02020603050405020304" pitchFamily="18" charset="0"/>
              </a:rPr>
              <a:t>f5/2→</a:t>
            </a:r>
            <a:r>
              <a:rPr lang="el-GR" sz="1500" dirty="0">
                <a:solidFill>
                  <a:srgbClr val="212529"/>
                </a:solidFill>
                <a:latin typeface="Times New Roman" panose="02020603050405020304" pitchFamily="18" charset="0"/>
                <a:ea typeface="Times New Roman" panose="02020603050405020304" pitchFamily="18" charset="0"/>
              </a:rPr>
              <a:t>π</a:t>
            </a:r>
            <a:r>
              <a:rPr lang="en-US" sz="1500" dirty="0">
                <a:solidFill>
                  <a:srgbClr val="212529"/>
                </a:solidFill>
                <a:latin typeface="Times New Roman" panose="02020603050405020304" pitchFamily="18" charset="0"/>
                <a:ea typeface="Times New Roman" panose="02020603050405020304" pitchFamily="18" charset="0"/>
              </a:rPr>
              <a:t>f7/2 transition in decay of </a:t>
            </a:r>
            <a:r>
              <a:rPr lang="en-US" sz="1500" baseline="30000" dirty="0">
                <a:solidFill>
                  <a:srgbClr val="212529"/>
                </a:solidFill>
                <a:latin typeface="Times New Roman" panose="02020603050405020304" pitchFamily="18" charset="0"/>
                <a:ea typeface="Times New Roman" panose="02020603050405020304" pitchFamily="18" charset="0"/>
              </a:rPr>
              <a:t>73</a:t>
            </a:r>
            <a:r>
              <a:rPr lang="en-US" sz="1500" dirty="0">
                <a:solidFill>
                  <a:srgbClr val="212529"/>
                </a:solidFill>
                <a:latin typeface="Times New Roman" panose="02020603050405020304" pitchFamily="18" charset="0"/>
                <a:ea typeface="Times New Roman" panose="02020603050405020304" pitchFamily="18" charset="0"/>
              </a:rPr>
              <a:t>Co→</a:t>
            </a:r>
            <a:r>
              <a:rPr lang="en-US" sz="1500" baseline="30000" dirty="0">
                <a:solidFill>
                  <a:srgbClr val="212529"/>
                </a:solidFill>
                <a:latin typeface="Times New Roman" panose="02020603050405020304" pitchFamily="18" charset="0"/>
                <a:ea typeface="Times New Roman" panose="02020603050405020304" pitchFamily="18" charset="0"/>
              </a:rPr>
              <a:t>73</a:t>
            </a:r>
            <a:r>
              <a:rPr lang="en-US" sz="1500" dirty="0">
                <a:solidFill>
                  <a:srgbClr val="212529"/>
                </a:solidFill>
                <a:latin typeface="Times New Roman" panose="02020603050405020304" pitchFamily="18" charset="0"/>
                <a:ea typeface="Times New Roman" panose="02020603050405020304" pitchFamily="18" charset="0"/>
              </a:rPr>
              <a:t>Ni," Phys. Rev. C. 102 (4), 044331 (2020), </a:t>
            </a:r>
            <a:r>
              <a:rPr lang="en-US" sz="1500" dirty="0">
                <a:solidFill>
                  <a:srgbClr val="212529"/>
                </a:solidFill>
                <a:latin typeface="Times New Roman" panose="02020603050405020304" pitchFamily="18" charset="0"/>
                <a:ea typeface="Times New Roman" panose="02020603050405020304" pitchFamily="18" charset="0"/>
                <a:hlinkClick r:id="rId3"/>
              </a:rPr>
              <a:t>https://doi.org/10.1103/PhysRevC.102.044331</a:t>
            </a:r>
            <a:r>
              <a:rPr lang="en-US" sz="1500" dirty="0">
                <a:solidFill>
                  <a:srgbClr val="212529"/>
                </a:solidFill>
                <a:latin typeface="Times New Roman" panose="02020603050405020304" pitchFamily="18" charset="0"/>
                <a:ea typeface="Times New Roman" panose="02020603050405020304" pitchFamily="18" charset="0"/>
              </a:rPr>
              <a:t> </a:t>
            </a:r>
          </a:p>
          <a:p>
            <a:pPr marL="457200" marR="0" lvl="0" indent="-457200">
              <a:spcBef>
                <a:spcPts val="0"/>
              </a:spcBef>
              <a:spcAft>
                <a:spcPts val="500"/>
              </a:spcAft>
              <a:buFont typeface="+mj-lt"/>
              <a:buAutoNum type="arabicPeriod" startAt="10"/>
            </a:pPr>
            <a:r>
              <a:rPr lang="en-US" sz="1500" dirty="0">
                <a:solidFill>
                  <a:srgbClr val="212529"/>
                </a:solidFill>
                <a:latin typeface="Times New Roman" panose="02020603050405020304" pitchFamily="18" charset="0"/>
                <a:ea typeface="Times New Roman" panose="02020603050405020304" pitchFamily="18" charset="0"/>
              </a:rPr>
              <a:t>C. J. Zachary, N. T. Brewer, </a:t>
            </a:r>
            <a:r>
              <a:rPr lang="en-US" sz="1500" b="1" i="1" dirty="0">
                <a:solidFill>
                  <a:srgbClr val="212529"/>
                </a:solidFill>
                <a:latin typeface="Times New Roman" panose="02020603050405020304" pitchFamily="18" charset="0"/>
                <a:ea typeface="Times New Roman" panose="02020603050405020304" pitchFamily="18" charset="0"/>
              </a:rPr>
              <a:t>J. C. Batchelder</a:t>
            </a:r>
            <a:r>
              <a:rPr lang="en-US" sz="1500" dirty="0">
                <a:solidFill>
                  <a:srgbClr val="212529"/>
                </a:solidFill>
                <a:latin typeface="Times New Roman" panose="02020603050405020304" pitchFamily="18" charset="0"/>
                <a:ea typeface="Times New Roman" panose="02020603050405020304" pitchFamily="18" charset="0"/>
              </a:rPr>
              <a:t>, E. Wang, J. H. Hamilton, J. M. Eldridge, B. M. Musangu, A. V. Ramayya, C. J. Gross, K. P. Rykaczewski, R. Grzywacz, M. Madurga, D. Miller, D. W. Stracener, C. Jost, E. F. Zganjar, J. A. Winger, M. Karny, S. V. Paulauskas, S. H. Liu, M. Wolinska-Cichocka, S. W. Padgett, A. J. Mendez, K. Miernik, A. Fijalkowska, S. V. Ilyushkin, A. C. Dai, and F. R. Xu, "New transitions and levels in </a:t>
            </a:r>
            <a:r>
              <a:rPr lang="en-US" sz="1500" baseline="30000" dirty="0">
                <a:solidFill>
                  <a:srgbClr val="212529"/>
                </a:solidFill>
                <a:latin typeface="Times New Roman" panose="02020603050405020304" pitchFamily="18" charset="0"/>
                <a:ea typeface="Times New Roman" panose="02020603050405020304" pitchFamily="18" charset="0"/>
              </a:rPr>
              <a:t>163</a:t>
            </a:r>
            <a:r>
              <a:rPr lang="en-US" sz="1500" dirty="0">
                <a:solidFill>
                  <a:srgbClr val="212529"/>
                </a:solidFill>
                <a:latin typeface="Times New Roman" panose="02020603050405020304" pitchFamily="18" charset="0"/>
                <a:ea typeface="Times New Roman" panose="02020603050405020304" pitchFamily="18" charset="0"/>
              </a:rPr>
              <a:t>Tb obtained from </a:t>
            </a:r>
            <a:r>
              <a:rPr lang="el-GR" sz="1500" dirty="0">
                <a:solidFill>
                  <a:srgbClr val="212529"/>
                </a:solidFill>
                <a:latin typeface="Times New Roman" panose="02020603050405020304" pitchFamily="18" charset="0"/>
                <a:ea typeface="Times New Roman" panose="02020603050405020304" pitchFamily="18" charset="0"/>
              </a:rPr>
              <a:t>β </a:t>
            </a:r>
            <a:r>
              <a:rPr lang="en-US" sz="1500" dirty="0">
                <a:solidFill>
                  <a:srgbClr val="212529"/>
                </a:solidFill>
                <a:latin typeface="Times New Roman" panose="02020603050405020304" pitchFamily="18" charset="0"/>
                <a:ea typeface="Times New Roman" panose="02020603050405020304" pitchFamily="18" charset="0"/>
              </a:rPr>
              <a:t>decay studies," Phys Rev. C 102 (4), 044302 (2020), </a:t>
            </a:r>
            <a:r>
              <a:rPr lang="en-US" sz="1500" dirty="0">
                <a:solidFill>
                  <a:srgbClr val="212529"/>
                </a:solidFill>
                <a:latin typeface="Times New Roman" panose="02020603050405020304" pitchFamily="18" charset="0"/>
                <a:ea typeface="Times New Roman" panose="02020603050405020304" pitchFamily="18" charset="0"/>
                <a:hlinkClick r:id="rId4"/>
              </a:rPr>
              <a:t>https://doi.org/10.1103/PhysRevC.102.044302</a:t>
            </a:r>
            <a:r>
              <a:rPr lang="en-US" sz="1500" dirty="0">
                <a:solidFill>
                  <a:srgbClr val="212529"/>
                </a:solidFill>
                <a:latin typeface="Times New Roman" panose="02020603050405020304" pitchFamily="18" charset="0"/>
                <a:ea typeface="Times New Roman" panose="02020603050405020304" pitchFamily="18" charset="0"/>
              </a:rPr>
              <a:t> </a:t>
            </a:r>
          </a:p>
          <a:p>
            <a:pPr marL="457200" marR="0" lvl="0" indent="-457200">
              <a:spcBef>
                <a:spcPts val="0"/>
              </a:spcBef>
              <a:spcAft>
                <a:spcPts val="500"/>
              </a:spcAft>
              <a:buFont typeface="+mj-lt"/>
              <a:buAutoNum type="arabicPeriod" startAt="10"/>
            </a:pPr>
            <a:r>
              <a:rPr lang="en-US" sz="1500" b="1" i="1" dirty="0">
                <a:solidFill>
                  <a:srgbClr val="212529"/>
                </a:solidFill>
                <a:latin typeface="Times New Roman" panose="02020603050405020304" pitchFamily="18" charset="0"/>
                <a:ea typeface="Times New Roman" panose="02020603050405020304" pitchFamily="18" charset="0"/>
              </a:rPr>
              <a:t>J. C. Batchelder, C. Apgar</a:t>
            </a:r>
            <a:r>
              <a:rPr lang="en-US" sz="1500" dirty="0">
                <a:solidFill>
                  <a:srgbClr val="212529"/>
                </a:solidFill>
                <a:latin typeface="Times New Roman" panose="02020603050405020304" pitchFamily="18" charset="0"/>
                <a:ea typeface="Times New Roman" panose="02020603050405020304" pitchFamily="18" charset="0"/>
              </a:rPr>
              <a:t>, N. T. Brewer, C. J. Gross, R. Grzywacz, S. Ilyushkin, M. Madurga, K. Miernik,     S. W. Padgett, S. V. Paulauskas, W. Peters, C. Rasco, K. P. Rykaczewski, D. Stracener, J. A. Winger, M. Wolin ́ska-Cichocka, E. F. Zganjar, D. Bardayan, M. E. Howard, B. Manning, M. Matos, A. Mendez,  D. Miller, A. Ratkiewski, and E. H. Wang, Levels in </a:t>
            </a:r>
            <a:r>
              <a:rPr lang="en-US" sz="1500" baseline="30000" dirty="0">
                <a:solidFill>
                  <a:srgbClr val="212529"/>
                </a:solidFill>
                <a:latin typeface="Times New Roman" panose="02020603050405020304" pitchFamily="18" charset="0"/>
                <a:ea typeface="Times New Roman" panose="02020603050405020304" pitchFamily="18" charset="0"/>
              </a:rPr>
              <a:t>125</a:t>
            </a:r>
            <a:r>
              <a:rPr lang="en-US" sz="1500" dirty="0">
                <a:solidFill>
                  <a:srgbClr val="212529"/>
                </a:solidFill>
                <a:latin typeface="Times New Roman" panose="02020603050405020304" pitchFamily="18" charset="0"/>
                <a:ea typeface="Times New Roman" panose="02020603050405020304" pitchFamily="18" charset="0"/>
              </a:rPr>
              <a:t>Cd populated by the </a:t>
            </a:r>
            <a:r>
              <a:rPr lang="el-GR" sz="1500" dirty="0">
                <a:solidFill>
                  <a:srgbClr val="212529"/>
                </a:solidFill>
                <a:latin typeface="Times New Roman" panose="02020603050405020304" pitchFamily="18" charset="0"/>
                <a:ea typeface="Times New Roman" panose="02020603050405020304" pitchFamily="18" charset="0"/>
              </a:rPr>
              <a:t>β-</a:t>
            </a:r>
            <a:r>
              <a:rPr lang="en-US" sz="1500" dirty="0">
                <a:solidFill>
                  <a:srgbClr val="212529"/>
                </a:solidFill>
                <a:latin typeface="Times New Roman" panose="02020603050405020304" pitchFamily="18" charset="0"/>
                <a:ea typeface="Times New Roman" panose="02020603050405020304" pitchFamily="18" charset="0"/>
              </a:rPr>
              <a:t>decay of </a:t>
            </a:r>
            <a:r>
              <a:rPr lang="en-US" sz="1500" baseline="30000" dirty="0">
                <a:solidFill>
                  <a:srgbClr val="212529"/>
                </a:solidFill>
                <a:latin typeface="Times New Roman" panose="02020603050405020304" pitchFamily="18" charset="0"/>
                <a:ea typeface="Times New Roman" panose="02020603050405020304" pitchFamily="18" charset="0"/>
              </a:rPr>
              <a:t>125m</a:t>
            </a:r>
            <a:r>
              <a:rPr lang="en-US" sz="1500" dirty="0">
                <a:solidFill>
                  <a:srgbClr val="212529"/>
                </a:solidFill>
                <a:latin typeface="Times New Roman" panose="02020603050405020304" pitchFamily="18" charset="0"/>
                <a:ea typeface="Times New Roman" panose="02020603050405020304" pitchFamily="18" charset="0"/>
              </a:rPr>
              <a:t>Ag and </a:t>
            </a:r>
            <a:r>
              <a:rPr lang="en-US" sz="1500" baseline="30000" dirty="0">
                <a:solidFill>
                  <a:srgbClr val="212529"/>
                </a:solidFill>
                <a:latin typeface="Times New Roman" panose="02020603050405020304" pitchFamily="18" charset="0"/>
                <a:ea typeface="Times New Roman" panose="02020603050405020304" pitchFamily="18" charset="0"/>
              </a:rPr>
              <a:t>125</a:t>
            </a:r>
            <a:r>
              <a:rPr lang="en-US" sz="1500" dirty="0">
                <a:solidFill>
                  <a:srgbClr val="212529"/>
                </a:solidFill>
                <a:latin typeface="Times New Roman" panose="02020603050405020304" pitchFamily="18" charset="0"/>
                <a:ea typeface="Times New Roman" panose="02020603050405020304" pitchFamily="18" charset="0"/>
              </a:rPr>
              <a:t>Ag. Phys. Rev. C. 104, 024308 (2021). </a:t>
            </a:r>
            <a:r>
              <a:rPr lang="en-US" sz="1500" dirty="0">
                <a:solidFill>
                  <a:srgbClr val="212529"/>
                </a:solidFill>
                <a:latin typeface="Times New Roman" panose="02020603050405020304" pitchFamily="18" charset="0"/>
                <a:ea typeface="Times New Roman" panose="02020603050405020304" pitchFamily="18" charset="0"/>
                <a:hlinkClick r:id="rId5"/>
              </a:rPr>
              <a:t>https://doi.org/10.1103/PhysRevC.104.024308</a:t>
            </a:r>
            <a:r>
              <a:rPr lang="en-US" sz="1500" dirty="0">
                <a:solidFill>
                  <a:srgbClr val="212529"/>
                </a:solidFill>
                <a:latin typeface="Times New Roman" panose="02020603050405020304" pitchFamily="18" charset="0"/>
                <a:ea typeface="Times New Roman" panose="02020603050405020304" pitchFamily="18" charset="0"/>
              </a:rPr>
              <a:t> </a:t>
            </a:r>
          </a:p>
          <a:p>
            <a:pPr marL="457200" marR="0" lvl="0" indent="-457200">
              <a:spcBef>
                <a:spcPts val="0"/>
              </a:spcBef>
              <a:spcAft>
                <a:spcPts val="500"/>
              </a:spcAft>
              <a:buFont typeface="+mj-lt"/>
              <a:buAutoNum type="arabicPeriod" startAt="10"/>
            </a:pPr>
            <a:endParaRPr lang="en-US" sz="1500" dirty="0">
              <a:solidFill>
                <a:srgbClr val="212529"/>
              </a:solidFill>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47C8D9D5-C6F2-7445-9F4A-42F46F5549AA}"/>
              </a:ext>
            </a:extLst>
          </p:cNvPr>
          <p:cNvSpPr txBox="1"/>
          <p:nvPr/>
        </p:nvSpPr>
        <p:spPr>
          <a:xfrm>
            <a:off x="893852" y="5882625"/>
            <a:ext cx="7356297" cy="461665"/>
          </a:xfrm>
          <a:prstGeom prst="rect">
            <a:avLst/>
          </a:prstGeom>
          <a:solidFill>
            <a:srgbClr val="FFFF00"/>
          </a:solidFill>
          <a:ln>
            <a:solidFill>
              <a:schemeClr val="tx1"/>
            </a:solidFill>
          </a:ln>
        </p:spPr>
        <p:txBody>
          <a:bodyPr wrap="square" rtlCol="0">
            <a:spAutoFit/>
          </a:bodyPr>
          <a:lstStyle/>
          <a:p>
            <a:pPr algn="ctr"/>
            <a:r>
              <a:rPr lang="en-US" sz="2400" b="1" i="1" dirty="0">
                <a:latin typeface="Times New Roman" panose="02020603050405020304" pitchFamily="18" charset="0"/>
                <a:cs typeface="Times New Roman" panose="02020603050405020304" pitchFamily="18" charset="0"/>
              </a:rPr>
              <a:t>10 papers submitted and published in the last 4 years </a:t>
            </a:r>
          </a:p>
        </p:txBody>
      </p:sp>
    </p:spTree>
    <p:extLst>
      <p:ext uri="{BB962C8B-B14F-4D97-AF65-F5344CB8AC3E}">
        <p14:creationId xmlns:p14="http://schemas.microsoft.com/office/powerpoint/2010/main" val="363210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Far-Field Monitoring of Reactor Antineutrinos for Nonproliferation">
            <a:extLst>
              <a:ext uri="{FF2B5EF4-FFF2-40B4-BE49-F238E27FC236}">
                <a16:creationId xmlns:a16="http://schemas.microsoft.com/office/drawing/2014/main" id="{25D441B1-1361-AF49-BBB3-2640F49245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879" r="23125"/>
          <a:stretch/>
        </p:blipFill>
        <p:spPr bwMode="auto">
          <a:xfrm>
            <a:off x="6185610" y="4357345"/>
            <a:ext cx="1286634" cy="133743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17A5A2E-4088-6E4D-9BEF-C18495DF5D0C}"/>
              </a:ext>
            </a:extLst>
          </p:cNvPr>
          <p:cNvSpPr>
            <a:spLocks noGrp="1"/>
          </p:cNvSpPr>
          <p:nvPr>
            <p:ph type="title"/>
          </p:nvPr>
        </p:nvSpPr>
        <p:spPr>
          <a:xfrm>
            <a:off x="0" y="-4135"/>
            <a:ext cx="9144000" cy="890772"/>
          </a:xfrm>
        </p:spPr>
        <p:txBody>
          <a:bodyPr/>
          <a:lstStyle/>
          <a:p>
            <a:r>
              <a:rPr lang="en-US" dirty="0">
                <a:solidFill>
                  <a:schemeClr val="bg1"/>
                </a:solidFill>
                <a:latin typeface="Times New Roman" panose="02020603050405020304" pitchFamily="18" charset="0"/>
                <a:cs typeface="Times New Roman" panose="02020603050405020304" pitchFamily="18" charset="0"/>
              </a:rPr>
              <a:t>WANDA 2020 and WoNDRAM 2021 Roadmaps call for scintillator quenching data</a:t>
            </a:r>
          </a:p>
        </p:txBody>
      </p:sp>
      <p:sp>
        <p:nvSpPr>
          <p:cNvPr id="6" name="Slide Number Placeholder 5">
            <a:extLst>
              <a:ext uri="{FF2B5EF4-FFF2-40B4-BE49-F238E27FC236}">
                <a16:creationId xmlns:a16="http://schemas.microsoft.com/office/drawing/2014/main" id="{35B1FF0C-F28F-A543-8534-F20EA5F0519F}"/>
              </a:ext>
            </a:extLst>
          </p:cNvPr>
          <p:cNvSpPr>
            <a:spLocks noGrp="1"/>
          </p:cNvSpPr>
          <p:nvPr>
            <p:ph type="sldNum" sz="quarter" idx="16"/>
          </p:nvPr>
        </p:nvSpPr>
        <p:spPr/>
        <p:txBody>
          <a:bodyPr/>
          <a:lstStyle/>
          <a:p>
            <a:r>
              <a:rPr lang="en-US" dirty="0">
                <a:latin typeface="Times New Roman" panose="02020603050405020304" pitchFamily="18" charset="0"/>
                <a:cs typeface="Times New Roman" panose="02020603050405020304" pitchFamily="18" charset="0"/>
              </a:rPr>
              <a:t> </a:t>
            </a:r>
          </a:p>
        </p:txBody>
      </p:sp>
      <p:sp>
        <p:nvSpPr>
          <p:cNvPr id="11" name="TextBox 10">
            <a:extLst>
              <a:ext uri="{FF2B5EF4-FFF2-40B4-BE49-F238E27FC236}">
                <a16:creationId xmlns:a16="http://schemas.microsoft.com/office/drawing/2014/main" id="{E87F5866-06AB-0748-BC52-C411A57D9E14}"/>
              </a:ext>
            </a:extLst>
          </p:cNvPr>
          <p:cNvSpPr txBox="1"/>
          <p:nvPr/>
        </p:nvSpPr>
        <p:spPr>
          <a:xfrm>
            <a:off x="0" y="5801754"/>
            <a:ext cx="2535412" cy="523220"/>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Nuclear physics </a:t>
            </a:r>
            <a:r>
              <a:rPr lang="en-US" sz="1400" dirty="0">
                <a:latin typeface="Times New Roman" panose="02020603050405020304" pitchFamily="18" charset="0"/>
                <a:cs typeface="Times New Roman" panose="02020603050405020304" pitchFamily="18" charset="0"/>
              </a:rPr>
              <a:t>(threshold estimation &amp; forward modeling)</a:t>
            </a:r>
          </a:p>
        </p:txBody>
      </p:sp>
      <p:pic>
        <p:nvPicPr>
          <p:cNvPr id="7178" name="Picture 10">
            <a:extLst>
              <a:ext uri="{FF2B5EF4-FFF2-40B4-BE49-F238E27FC236}">
                <a16:creationId xmlns:a16="http://schemas.microsoft.com/office/drawing/2014/main" id="{00A47B3D-A8EA-4A41-A1DF-00693F35F6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4464"/>
          <a:stretch/>
        </p:blipFill>
        <p:spPr bwMode="auto">
          <a:xfrm>
            <a:off x="7383499" y="4404323"/>
            <a:ext cx="1710166" cy="131676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9877C34-861B-F94B-A415-6CF262EC9136}"/>
              </a:ext>
            </a:extLst>
          </p:cNvPr>
          <p:cNvSpPr txBox="1"/>
          <p:nvPr/>
        </p:nvSpPr>
        <p:spPr>
          <a:xfrm>
            <a:off x="6335844" y="5773758"/>
            <a:ext cx="2535412" cy="523220"/>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Neutrino detection </a:t>
            </a:r>
            <a:r>
              <a:rPr lang="en-US" sz="1400" dirty="0">
                <a:latin typeface="Times New Roman" panose="02020603050405020304" pitchFamily="18" charset="0"/>
                <a:cs typeface="Times New Roman" panose="02020603050405020304" pitchFamily="18" charset="0"/>
              </a:rPr>
              <a:t>(background in IBD detectors)</a:t>
            </a:r>
          </a:p>
        </p:txBody>
      </p:sp>
      <p:sp>
        <p:nvSpPr>
          <p:cNvPr id="21" name="TextBox 20">
            <a:extLst>
              <a:ext uri="{FF2B5EF4-FFF2-40B4-BE49-F238E27FC236}">
                <a16:creationId xmlns:a16="http://schemas.microsoft.com/office/drawing/2014/main" id="{B8B1C110-D10C-C84D-BD12-A32288138541}"/>
              </a:ext>
            </a:extLst>
          </p:cNvPr>
          <p:cNvSpPr txBox="1"/>
          <p:nvPr/>
        </p:nvSpPr>
        <p:spPr>
          <a:xfrm>
            <a:off x="4216250" y="5312085"/>
            <a:ext cx="2119594" cy="738664"/>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Nuclear security</a:t>
            </a:r>
          </a:p>
          <a:p>
            <a:pPr algn="ctr"/>
            <a:r>
              <a:rPr lang="en-US" sz="1400" dirty="0">
                <a:latin typeface="Times New Roman" panose="02020603050405020304" pitchFamily="18" charset="0"/>
                <a:cs typeface="Times New Roman" panose="02020603050405020304" pitchFamily="18" charset="0"/>
              </a:rPr>
              <a:t>(kinematic reconstruction for imaging)</a:t>
            </a:r>
          </a:p>
        </p:txBody>
      </p:sp>
      <p:pic>
        <p:nvPicPr>
          <p:cNvPr id="12" name="Picture 11">
            <a:extLst>
              <a:ext uri="{FF2B5EF4-FFF2-40B4-BE49-F238E27FC236}">
                <a16:creationId xmlns:a16="http://schemas.microsoft.com/office/drawing/2014/main" id="{2EC0A5F6-BC29-0C42-BAA7-9E6FC530D4B8}"/>
              </a:ext>
            </a:extLst>
          </p:cNvPr>
          <p:cNvPicPr>
            <a:picLocks noChangeAspect="1"/>
          </p:cNvPicPr>
          <p:nvPr/>
        </p:nvPicPr>
        <p:blipFill>
          <a:blip r:embed="rId5"/>
          <a:stretch>
            <a:fillRect/>
          </a:stretch>
        </p:blipFill>
        <p:spPr>
          <a:xfrm>
            <a:off x="4654456" y="969132"/>
            <a:ext cx="4251794" cy="2726486"/>
          </a:xfrm>
          <a:prstGeom prst="rect">
            <a:avLst/>
          </a:prstGeom>
        </p:spPr>
      </p:pic>
      <p:sp>
        <p:nvSpPr>
          <p:cNvPr id="13" name="TextBox 12">
            <a:extLst>
              <a:ext uri="{FF2B5EF4-FFF2-40B4-BE49-F238E27FC236}">
                <a16:creationId xmlns:a16="http://schemas.microsoft.com/office/drawing/2014/main" id="{7EC73969-E98C-A548-AD3D-A375743C59DE}"/>
              </a:ext>
            </a:extLst>
          </p:cNvPr>
          <p:cNvSpPr txBox="1"/>
          <p:nvPr/>
        </p:nvSpPr>
        <p:spPr>
          <a:xfrm>
            <a:off x="7463665" y="2866554"/>
            <a:ext cx="1191366" cy="307777"/>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EJ-204</a:t>
            </a:r>
          </a:p>
        </p:txBody>
      </p:sp>
      <p:sp>
        <p:nvSpPr>
          <p:cNvPr id="14" name="Rectangle 13">
            <a:extLst>
              <a:ext uri="{FF2B5EF4-FFF2-40B4-BE49-F238E27FC236}">
                <a16:creationId xmlns:a16="http://schemas.microsoft.com/office/drawing/2014/main" id="{2A34BCC7-D30C-494F-8EB7-E88DA92BDD48}"/>
              </a:ext>
            </a:extLst>
          </p:cNvPr>
          <p:cNvSpPr/>
          <p:nvPr/>
        </p:nvSpPr>
        <p:spPr>
          <a:xfrm>
            <a:off x="5117050" y="3646220"/>
            <a:ext cx="3895884" cy="246221"/>
          </a:xfrm>
          <a:prstGeom prst="rect">
            <a:avLst/>
          </a:prstGeom>
        </p:spPr>
        <p:txBody>
          <a:bodyPr wrap="square">
            <a:spAutoFit/>
          </a:bodyPr>
          <a:lstStyle/>
          <a:p>
            <a:r>
              <a:rPr lang="en-US" sz="1000" dirty="0">
                <a:latin typeface="Times New Roman" panose="02020603050405020304" pitchFamily="18" charset="0"/>
                <a:cs typeface="Times New Roman" panose="02020603050405020304" pitchFamily="18" charset="0"/>
              </a:rPr>
              <a:t>T.A. Laplace, B.L. Goldblum, et al. Phys. Rev. C (2021).</a:t>
            </a:r>
          </a:p>
        </p:txBody>
      </p:sp>
      <p:sp>
        <p:nvSpPr>
          <p:cNvPr id="3" name="TextBox 2">
            <a:extLst>
              <a:ext uri="{FF2B5EF4-FFF2-40B4-BE49-F238E27FC236}">
                <a16:creationId xmlns:a16="http://schemas.microsoft.com/office/drawing/2014/main" id="{A495E8DA-116B-1643-BDC3-F4F217544F41}"/>
              </a:ext>
            </a:extLst>
          </p:cNvPr>
          <p:cNvSpPr txBox="1"/>
          <p:nvPr/>
        </p:nvSpPr>
        <p:spPr>
          <a:xfrm>
            <a:off x="229180" y="3793914"/>
            <a:ext cx="2702136" cy="307777"/>
          </a:xfrm>
          <a:prstGeom prst="rect">
            <a:avLst/>
          </a:prstGeom>
          <a:noFill/>
        </p:spPr>
        <p:txBody>
          <a:bodyPr wrap="square" rtlCol="0">
            <a:spAutoFit/>
          </a:bodyPr>
          <a:lstStyle/>
          <a:p>
            <a:r>
              <a:rPr lang="en-US" sz="1400" b="1" i="1" dirty="0">
                <a:latin typeface="Times New Roman" panose="02020603050405020304" pitchFamily="18" charset="0"/>
                <a:cs typeface="Times New Roman" panose="02020603050405020304" pitchFamily="18" charset="0"/>
              </a:rPr>
              <a:t>Wide range of applications:</a:t>
            </a:r>
          </a:p>
        </p:txBody>
      </p:sp>
      <p:pic>
        <p:nvPicPr>
          <p:cNvPr id="22" name="Picture 6" descr="ZAP ENERGY">
            <a:extLst>
              <a:ext uri="{FF2B5EF4-FFF2-40B4-BE49-F238E27FC236}">
                <a16:creationId xmlns:a16="http://schemas.microsoft.com/office/drawing/2014/main" id="{2372C5C0-1A33-1143-8B68-16E3727F84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0698" y="4770697"/>
            <a:ext cx="1800539" cy="9759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653F2E22-02D1-5048-9A5E-D583F86B4E9E}"/>
              </a:ext>
            </a:extLst>
          </p:cNvPr>
          <p:cNvPicPr>
            <a:picLocks noChangeAspect="1"/>
          </p:cNvPicPr>
          <p:nvPr/>
        </p:nvPicPr>
        <p:blipFill>
          <a:blip r:embed="rId7"/>
          <a:stretch>
            <a:fillRect/>
          </a:stretch>
        </p:blipFill>
        <p:spPr>
          <a:xfrm>
            <a:off x="4328257" y="4179106"/>
            <a:ext cx="2008463" cy="1101835"/>
          </a:xfrm>
          <a:prstGeom prst="rect">
            <a:avLst/>
          </a:prstGeom>
        </p:spPr>
      </p:pic>
      <p:sp>
        <p:nvSpPr>
          <p:cNvPr id="23" name="TextBox 22">
            <a:extLst>
              <a:ext uri="{FF2B5EF4-FFF2-40B4-BE49-F238E27FC236}">
                <a16:creationId xmlns:a16="http://schemas.microsoft.com/office/drawing/2014/main" id="{C1C3AA04-C8BF-3445-A274-69CA439E4460}"/>
              </a:ext>
            </a:extLst>
          </p:cNvPr>
          <p:cNvSpPr txBox="1"/>
          <p:nvPr/>
        </p:nvSpPr>
        <p:spPr>
          <a:xfrm>
            <a:off x="2341877" y="5681417"/>
            <a:ext cx="2119594" cy="523220"/>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Fusion energy</a:t>
            </a:r>
          </a:p>
          <a:p>
            <a:pPr algn="ctr"/>
            <a:r>
              <a:rPr lang="en-US" sz="1400" dirty="0">
                <a:latin typeface="Times New Roman" panose="02020603050405020304" pitchFamily="18" charset="0"/>
                <a:cs typeface="Times New Roman" panose="02020603050405020304" pitchFamily="18" charset="0"/>
              </a:rPr>
              <a:t>(plasma diagnostics)</a:t>
            </a:r>
          </a:p>
        </p:txBody>
      </p:sp>
      <p:pic>
        <p:nvPicPr>
          <p:cNvPr id="8" name="Picture 7">
            <a:extLst>
              <a:ext uri="{FF2B5EF4-FFF2-40B4-BE49-F238E27FC236}">
                <a16:creationId xmlns:a16="http://schemas.microsoft.com/office/drawing/2014/main" id="{4A81A04D-4044-EA43-A7E1-395FB401E7EC}"/>
              </a:ext>
            </a:extLst>
          </p:cNvPr>
          <p:cNvPicPr>
            <a:picLocks noChangeAspect="1"/>
          </p:cNvPicPr>
          <p:nvPr/>
        </p:nvPicPr>
        <p:blipFill>
          <a:blip r:embed="rId8"/>
          <a:stretch>
            <a:fillRect/>
          </a:stretch>
        </p:blipFill>
        <p:spPr>
          <a:xfrm>
            <a:off x="229180" y="4289032"/>
            <a:ext cx="2001353" cy="1501015"/>
          </a:xfrm>
          <a:prstGeom prst="rect">
            <a:avLst/>
          </a:prstGeom>
        </p:spPr>
      </p:pic>
      <p:sp>
        <p:nvSpPr>
          <p:cNvPr id="28" name="Text Placeholder 3">
            <a:extLst>
              <a:ext uri="{FF2B5EF4-FFF2-40B4-BE49-F238E27FC236}">
                <a16:creationId xmlns:a16="http://schemas.microsoft.com/office/drawing/2014/main" id="{EEB9F49D-CEB9-C548-B8F7-F754A64A3160}"/>
              </a:ext>
            </a:extLst>
          </p:cNvPr>
          <p:cNvSpPr>
            <a:spLocks noGrp="1"/>
          </p:cNvSpPr>
          <p:nvPr>
            <p:ph type="body" sz="quarter" idx="13"/>
          </p:nvPr>
        </p:nvSpPr>
        <p:spPr>
          <a:xfrm>
            <a:off x="203776" y="1016361"/>
            <a:ext cx="4450680" cy="857148"/>
          </a:xfrm>
        </p:spPr>
        <p:txBody>
          <a:bodyPr/>
          <a:lstStyle/>
          <a:p>
            <a:r>
              <a:rPr lang="en-US" sz="1500" b="1" dirty="0">
                <a:solidFill>
                  <a:schemeClr val="tx1"/>
                </a:solidFill>
                <a:latin typeface="Times New Roman" panose="02020603050405020304" pitchFamily="18" charset="0"/>
                <a:cs typeface="Times New Roman" panose="02020603050405020304" pitchFamily="18" charset="0"/>
              </a:rPr>
              <a:t>“An understanding of </a:t>
            </a:r>
            <a:r>
              <a:rPr lang="en-US" sz="1500" b="1" dirty="0">
                <a:solidFill>
                  <a:srgbClr val="1F45F6"/>
                </a:solidFill>
                <a:latin typeface="Times New Roman" panose="02020603050405020304" pitchFamily="18" charset="0"/>
                <a:cs typeface="Times New Roman" panose="02020603050405020304" pitchFamily="18" charset="0"/>
              </a:rPr>
              <a:t>quenching phenomena in organic scintillators is a crosscutting need</a:t>
            </a:r>
            <a:r>
              <a:rPr lang="en-US" sz="1500" b="1" dirty="0">
                <a:solidFill>
                  <a:schemeClr val="tx1"/>
                </a:solidFill>
                <a:latin typeface="Times New Roman" panose="02020603050405020304" pitchFamily="18" charset="0"/>
                <a:cs typeface="Times New Roman" panose="02020603050405020304" pitchFamily="18" charset="0"/>
              </a:rPr>
              <a:t>.”			–WANDA 2020 Roadmap</a:t>
            </a:r>
          </a:p>
        </p:txBody>
      </p:sp>
      <p:sp>
        <p:nvSpPr>
          <p:cNvPr id="29" name="Text Placeholder 3">
            <a:extLst>
              <a:ext uri="{FF2B5EF4-FFF2-40B4-BE49-F238E27FC236}">
                <a16:creationId xmlns:a16="http://schemas.microsoft.com/office/drawing/2014/main" id="{FC12EFDB-E1F6-7349-BEED-1EE820C91505}"/>
              </a:ext>
            </a:extLst>
          </p:cNvPr>
          <p:cNvSpPr txBox="1">
            <a:spLocks/>
          </p:cNvSpPr>
          <p:nvPr/>
        </p:nvSpPr>
        <p:spPr>
          <a:xfrm>
            <a:off x="203776" y="2002909"/>
            <a:ext cx="4368224" cy="1603664"/>
          </a:xfrm>
          <a:prstGeom prst="rect">
            <a:avLst/>
          </a:prstGeom>
        </p:spPr>
        <p:txBody>
          <a:bodyPr vert="horz" lIns="91440" tIns="45720" rIns="91440" bIns="45720" rtlCol="0" anchor="b" anchorCtr="0">
            <a:noAutofit/>
          </a:bodyPr>
          <a:lstStyle>
            <a:lvl1pPr marL="0" indent="0" algn="l" defTabSz="342900" rtl="0" eaLnBrk="1" latinLnBrk="0" hangingPunct="1">
              <a:lnSpc>
                <a:spcPct val="110000"/>
              </a:lnSpc>
              <a:spcBef>
                <a:spcPts val="800"/>
              </a:spcBef>
              <a:spcAft>
                <a:spcPts val="0"/>
              </a:spcAft>
              <a:buClr>
                <a:schemeClr val="accent2"/>
              </a:buClr>
              <a:buFont typeface="Arial"/>
              <a:buNone/>
              <a:defRPr sz="1600" i="0" kern="1200" baseline="0">
                <a:solidFill>
                  <a:schemeClr val="accent2"/>
                </a:solidFill>
                <a:latin typeface="+mn-lt"/>
                <a:ea typeface="+mn-ea"/>
                <a:cs typeface="+mn-cs"/>
              </a:defRPr>
            </a:lvl1pPr>
            <a:lvl2pPr marL="342900" indent="-171450" algn="l" defTabSz="342900" rtl="0" eaLnBrk="1" latinLnBrk="0" hangingPunct="1">
              <a:lnSpc>
                <a:spcPct val="110000"/>
              </a:lnSpc>
              <a:spcBef>
                <a:spcPts val="400"/>
              </a:spcBef>
              <a:buClr>
                <a:schemeClr val="accent2"/>
              </a:buClr>
              <a:buFont typeface="Arial"/>
              <a:buChar char="–"/>
              <a:defRPr sz="1600" kern="1200" baseline="0">
                <a:solidFill>
                  <a:schemeClr val="tx1"/>
                </a:solidFill>
                <a:latin typeface="+mn-lt"/>
                <a:ea typeface="+mn-ea"/>
                <a:cs typeface="+mn-cs"/>
              </a:defRPr>
            </a:lvl2pPr>
            <a:lvl3pPr marL="515541" indent="-170260" algn="l" defTabSz="342900" rtl="0" eaLnBrk="1" latinLnBrk="0" hangingPunct="1">
              <a:spcBef>
                <a:spcPts val="400"/>
              </a:spcBef>
              <a:buClr>
                <a:schemeClr val="accent2"/>
              </a:buClr>
              <a:buSzPct val="85000"/>
              <a:buFont typeface="Arial"/>
              <a:buChar char="•"/>
              <a:defRPr sz="1600" kern="1200">
                <a:solidFill>
                  <a:schemeClr val="tx1"/>
                </a:solidFill>
                <a:latin typeface="+mn-lt"/>
                <a:ea typeface="+mn-ea"/>
                <a:cs typeface="+mn-cs"/>
              </a:defRPr>
            </a:lvl3pPr>
            <a:lvl4pPr marL="684610" indent="-169069" algn="l" defTabSz="342900" rtl="0" eaLnBrk="1" latinLnBrk="0" hangingPunct="1">
              <a:spcBef>
                <a:spcPts val="400"/>
              </a:spcBef>
              <a:buClr>
                <a:schemeClr val="accent2"/>
              </a:buClr>
              <a:buSzPct val="85000"/>
              <a:buFont typeface="Arial"/>
              <a:buChar char="–"/>
              <a:defRPr sz="1600" kern="1200">
                <a:solidFill>
                  <a:schemeClr val="tx1"/>
                </a:solidFill>
                <a:latin typeface="+mn-lt"/>
                <a:ea typeface="+mn-ea"/>
                <a:cs typeface="+mn-cs"/>
              </a:defRPr>
            </a:lvl4pPr>
            <a:lvl5pPr marL="854869" indent="-170260" algn="l" defTabSz="342900" rtl="0" eaLnBrk="1" latinLnBrk="0" hangingPunct="1">
              <a:spcBef>
                <a:spcPct val="20000"/>
              </a:spcBef>
              <a:buClr>
                <a:schemeClr val="accent2"/>
              </a:buClr>
              <a:buFont typeface="Arial"/>
              <a:buChar char="»"/>
              <a:defRPr sz="16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sz="1500" b="1" dirty="0">
                <a:solidFill>
                  <a:schemeClr val="tx1"/>
                </a:solidFill>
                <a:latin typeface="Times New Roman" panose="02020603050405020304" pitchFamily="18" charset="0"/>
                <a:cs typeface="Times New Roman" panose="02020603050405020304" pitchFamily="18" charset="0"/>
              </a:rPr>
              <a:t>“It is recommended that funding agencies </a:t>
            </a:r>
            <a:r>
              <a:rPr lang="en-US" sz="1500" b="1" dirty="0">
                <a:solidFill>
                  <a:srgbClr val="1F45F6"/>
                </a:solidFill>
                <a:latin typeface="Times New Roman" panose="02020603050405020304" pitchFamily="18" charset="0"/>
                <a:cs typeface="Times New Roman" panose="02020603050405020304" pitchFamily="18" charset="0"/>
              </a:rPr>
              <a:t>prioritize experimental studies of scintillator response</a:t>
            </a:r>
            <a:r>
              <a:rPr lang="en-US" sz="1500" b="1" dirty="0">
                <a:solidFill>
                  <a:schemeClr val="tx1"/>
                </a:solidFill>
                <a:latin typeface="Times New Roman" panose="02020603050405020304" pitchFamily="18" charset="0"/>
                <a:cs typeface="Times New Roman" panose="02020603050405020304" pitchFamily="18" charset="0"/>
              </a:rPr>
              <a:t>—including light yield, electron light nonproportionality, and quenching factors for heavy nuclei—as a key component of the science.” 				 		–WoNDRAM 2021 Roadmap</a:t>
            </a:r>
          </a:p>
        </p:txBody>
      </p:sp>
    </p:spTree>
    <p:extLst>
      <p:ext uri="{BB962C8B-B14F-4D97-AF65-F5344CB8AC3E}">
        <p14:creationId xmlns:p14="http://schemas.microsoft.com/office/powerpoint/2010/main" val="1326300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31699-B1BC-1F4E-A18C-A5ED084B00CD}"/>
              </a:ext>
            </a:extLst>
          </p:cNvPr>
          <p:cNvSpPr>
            <a:spLocks noGrp="1"/>
          </p:cNvSpPr>
          <p:nvPr>
            <p:ph type="title"/>
          </p:nvPr>
        </p:nvSpPr>
        <p:spPr/>
        <p:txBody>
          <a:bodyPr/>
          <a:lstStyle/>
          <a:p>
            <a:r>
              <a:rPr lang="en-US" dirty="0"/>
              <a:t>2021 Publications Scintillator Characterization (4)</a:t>
            </a:r>
          </a:p>
        </p:txBody>
      </p:sp>
      <p:sp>
        <p:nvSpPr>
          <p:cNvPr id="8" name="Rectangle 7">
            <a:extLst>
              <a:ext uri="{FF2B5EF4-FFF2-40B4-BE49-F238E27FC236}">
                <a16:creationId xmlns:a16="http://schemas.microsoft.com/office/drawing/2014/main" id="{DB5D4161-AFCC-C548-B22C-55B8BA219344}"/>
              </a:ext>
            </a:extLst>
          </p:cNvPr>
          <p:cNvSpPr/>
          <p:nvPr/>
        </p:nvSpPr>
        <p:spPr>
          <a:xfrm>
            <a:off x="196850" y="836615"/>
            <a:ext cx="8750299" cy="5516895"/>
          </a:xfrm>
          <a:prstGeom prst="rect">
            <a:avLst/>
          </a:prstGeom>
        </p:spPr>
        <p:txBody>
          <a:bodyPr wrap="square">
            <a:spAutoFit/>
          </a:bodyPr>
          <a:lstStyle/>
          <a:p>
            <a:pPr marL="457200" marR="0" lvl="0" indent="-457200">
              <a:spcBef>
                <a:spcPts val="0"/>
              </a:spcBef>
              <a:spcAft>
                <a:spcPts val="500"/>
              </a:spcAft>
              <a:buFont typeface="+mj-lt"/>
              <a:buAutoNum type="arabicPeriod" startAt="14"/>
            </a:pPr>
            <a:r>
              <a:rPr lang="en-US" sz="2000" dirty="0">
                <a:solidFill>
                  <a:srgbClr val="212529"/>
                </a:solidFill>
                <a:latin typeface="Times New Roman" panose="02020603050405020304" pitchFamily="18" charset="0"/>
                <a:ea typeface="Times New Roman" panose="02020603050405020304" pitchFamily="18" charset="0"/>
              </a:rPr>
              <a:t>Lucas Q Nguyen, Gino Gabella, </a:t>
            </a:r>
            <a:r>
              <a:rPr lang="en-US" sz="2000" b="1" i="1" dirty="0">
                <a:solidFill>
                  <a:srgbClr val="212529"/>
                </a:solidFill>
                <a:latin typeface="Times New Roman" panose="02020603050405020304" pitchFamily="18" charset="0"/>
                <a:ea typeface="Times New Roman" panose="02020603050405020304" pitchFamily="18" charset="0"/>
              </a:rPr>
              <a:t>Bethany L Goldblum, Thibault A Laplace</a:t>
            </a:r>
            <a:r>
              <a:rPr lang="en-US" sz="2000" dirty="0">
                <a:solidFill>
                  <a:srgbClr val="212529"/>
                </a:solidFill>
                <a:latin typeface="Times New Roman" panose="02020603050405020304" pitchFamily="18" charset="0"/>
                <a:ea typeface="Times New Roman" panose="02020603050405020304" pitchFamily="18" charset="0"/>
              </a:rPr>
              <a:t>, Joseph S Carlson, Erik Brubaker, and Patrick L Feng, "Boron-loaded organic glass scintillators," Nucl. Instrum. Meth. A 988, 164898 (2021), </a:t>
            </a:r>
            <a:r>
              <a:rPr lang="en-US" sz="2000" dirty="0">
                <a:solidFill>
                  <a:srgbClr val="212529"/>
                </a:solidFill>
                <a:latin typeface="Times New Roman" panose="02020603050405020304" pitchFamily="18" charset="0"/>
                <a:ea typeface="Times New Roman" panose="02020603050405020304" pitchFamily="18" charset="0"/>
                <a:hlinkClick r:id="rId2"/>
              </a:rPr>
              <a:t>https://doi.org/10.1016/j.nima.2020.164898</a:t>
            </a:r>
            <a:r>
              <a:rPr lang="en-US" sz="2000" dirty="0">
                <a:solidFill>
                  <a:srgbClr val="212529"/>
                </a:solidFill>
                <a:latin typeface="Times New Roman" panose="02020603050405020304" pitchFamily="18" charset="0"/>
                <a:ea typeface="Times New Roman" panose="02020603050405020304" pitchFamily="18" charset="0"/>
              </a:rPr>
              <a:t> </a:t>
            </a:r>
          </a:p>
          <a:p>
            <a:pPr marL="457200" marR="0" lvl="0" indent="-457200">
              <a:spcBef>
                <a:spcPts val="0"/>
              </a:spcBef>
              <a:spcAft>
                <a:spcPts val="500"/>
              </a:spcAft>
              <a:buFont typeface="+mj-lt"/>
              <a:buAutoNum type="arabicPeriod" startAt="14"/>
            </a:pPr>
            <a:r>
              <a:rPr lang="en-US" sz="2000" b="1" i="1" dirty="0">
                <a:solidFill>
                  <a:srgbClr val="212529"/>
                </a:solidFill>
                <a:latin typeface="Times New Roman" panose="02020603050405020304" pitchFamily="18" charset="0"/>
                <a:ea typeface="Times New Roman" panose="02020603050405020304" pitchFamily="18" charset="0"/>
              </a:rPr>
              <a:t>T.A. Laplace, B.L. Goldblum</a:t>
            </a:r>
            <a:r>
              <a:rPr lang="en-US" sz="2000" dirty="0">
                <a:solidFill>
                  <a:srgbClr val="212529"/>
                </a:solidFill>
                <a:latin typeface="Times New Roman" panose="02020603050405020304" pitchFamily="18" charset="0"/>
                <a:ea typeface="Times New Roman" panose="02020603050405020304" pitchFamily="18" charset="0"/>
              </a:rPr>
              <a:t>, J.E. Bevins, D.L. Bleuel, E. Bourret, </a:t>
            </a:r>
            <a:r>
              <a:rPr lang="en-US" sz="2000" b="1" i="1" dirty="0">
                <a:solidFill>
                  <a:srgbClr val="212529"/>
                </a:solidFill>
                <a:latin typeface="Times New Roman" panose="02020603050405020304" pitchFamily="18" charset="0"/>
                <a:ea typeface="Times New Roman" panose="02020603050405020304" pitchFamily="18" charset="0"/>
              </a:rPr>
              <a:t>J.A. Brown</a:t>
            </a:r>
            <a:r>
              <a:rPr lang="en-US" sz="2000" dirty="0">
                <a:solidFill>
                  <a:srgbClr val="212529"/>
                </a:solidFill>
                <a:latin typeface="Times New Roman" panose="02020603050405020304" pitchFamily="18" charset="0"/>
                <a:ea typeface="Times New Roman" panose="02020603050405020304" pitchFamily="18" charset="0"/>
              </a:rPr>
              <a:t>, E.J. Callaghan, J.S. Carlson, P.L. Feng, and G. Gabella, "Comparative scintillation performance of EJ-309, EJ-276, and a novel organic glass," J. Instrum. 15 (11), P11020 (2020), </a:t>
            </a:r>
            <a:r>
              <a:rPr lang="en-US" sz="2000" dirty="0">
                <a:solidFill>
                  <a:srgbClr val="212529"/>
                </a:solidFill>
                <a:latin typeface="Times New Roman" panose="02020603050405020304" pitchFamily="18" charset="0"/>
                <a:ea typeface="Times New Roman" panose="02020603050405020304" pitchFamily="18" charset="0"/>
                <a:hlinkClick r:id="rId3"/>
              </a:rPr>
              <a:t>https://doi.org/10.1088/1748-0221/15/11/P11020</a:t>
            </a:r>
            <a:r>
              <a:rPr lang="en-US" sz="2000" dirty="0">
                <a:solidFill>
                  <a:srgbClr val="212529"/>
                </a:solidFill>
                <a:latin typeface="Times New Roman" panose="02020603050405020304" pitchFamily="18" charset="0"/>
                <a:ea typeface="Times New Roman" panose="02020603050405020304" pitchFamily="18" charset="0"/>
              </a:rPr>
              <a:t> </a:t>
            </a:r>
          </a:p>
          <a:p>
            <a:pPr marL="457200" marR="0" lvl="0" indent="-457200">
              <a:spcBef>
                <a:spcPts val="0"/>
              </a:spcBef>
              <a:spcAft>
                <a:spcPts val="500"/>
              </a:spcAft>
              <a:buFont typeface="+mj-lt"/>
              <a:buAutoNum type="arabicPeriod" startAt="14"/>
            </a:pPr>
            <a:r>
              <a:rPr lang="en-US" sz="2000" b="1" i="1" dirty="0">
                <a:solidFill>
                  <a:srgbClr val="212529"/>
                </a:solidFill>
                <a:latin typeface="Times New Roman" panose="02020603050405020304" pitchFamily="18" charset="0"/>
                <a:ea typeface="Times New Roman" panose="02020603050405020304" pitchFamily="18" charset="0"/>
              </a:rPr>
              <a:t>T.A. Laplace, B.L. Goldblum</a:t>
            </a:r>
            <a:r>
              <a:rPr lang="en-US" sz="2000" dirty="0">
                <a:solidFill>
                  <a:srgbClr val="212529"/>
                </a:solidFill>
                <a:latin typeface="Times New Roman" panose="02020603050405020304" pitchFamily="18" charset="0"/>
                <a:ea typeface="Times New Roman" panose="02020603050405020304" pitchFamily="18" charset="0"/>
              </a:rPr>
              <a:t>, J.J. Manfredi, </a:t>
            </a:r>
            <a:r>
              <a:rPr lang="en-US" sz="2000" b="1" i="1" dirty="0">
                <a:solidFill>
                  <a:srgbClr val="212529"/>
                </a:solidFill>
                <a:latin typeface="Times New Roman" panose="02020603050405020304" pitchFamily="18" charset="0"/>
                <a:ea typeface="Times New Roman" panose="02020603050405020304" pitchFamily="18" charset="0"/>
              </a:rPr>
              <a:t>J.A. Brown</a:t>
            </a:r>
            <a:r>
              <a:rPr lang="en-US" sz="2000" dirty="0">
                <a:solidFill>
                  <a:srgbClr val="212529"/>
                </a:solidFill>
                <a:latin typeface="Times New Roman" panose="02020603050405020304" pitchFamily="18" charset="0"/>
                <a:ea typeface="Times New Roman" panose="02020603050405020304" pitchFamily="18" charset="0"/>
              </a:rPr>
              <a:t>, D.L. Bleuel, C.A. Brand, G. Gabella, </a:t>
            </a:r>
            <a:r>
              <a:rPr lang="en-US" sz="2000" b="1" i="1" dirty="0">
                <a:solidFill>
                  <a:srgbClr val="212529"/>
                </a:solidFill>
                <a:latin typeface="Times New Roman" panose="02020603050405020304" pitchFamily="18" charset="0"/>
                <a:ea typeface="Times New Roman" panose="02020603050405020304" pitchFamily="18" charset="0"/>
              </a:rPr>
              <a:t>J. Gordon</a:t>
            </a:r>
            <a:r>
              <a:rPr lang="en-US" sz="2000" dirty="0">
                <a:solidFill>
                  <a:srgbClr val="212529"/>
                </a:solidFill>
                <a:latin typeface="Times New Roman" panose="02020603050405020304" pitchFamily="18" charset="0"/>
                <a:ea typeface="Times New Roman" panose="02020603050405020304" pitchFamily="18" charset="0"/>
              </a:rPr>
              <a:t>, and E. Brubaker.  "Simultaneous measurement of organic scintillator response to carbon and proton recoils", Phys. Rev. C 104, 014609 – Published 9 July 2021 </a:t>
            </a:r>
            <a:r>
              <a:rPr lang="en-US" sz="2000" dirty="0">
                <a:solidFill>
                  <a:srgbClr val="212529"/>
                </a:solidFill>
                <a:latin typeface="Times New Roman" panose="02020603050405020304" pitchFamily="18" charset="0"/>
                <a:ea typeface="Times New Roman" panose="02020603050405020304" pitchFamily="18" charset="0"/>
                <a:hlinkClick r:id="rId4"/>
              </a:rPr>
              <a:t>https://doi.org/10.1103/PhysRevC.104.014609</a:t>
            </a:r>
            <a:r>
              <a:rPr lang="en-US" sz="2000" dirty="0">
                <a:solidFill>
                  <a:srgbClr val="212529"/>
                </a:solidFill>
                <a:latin typeface="Times New Roman" panose="02020603050405020304" pitchFamily="18" charset="0"/>
                <a:ea typeface="Times New Roman" panose="02020603050405020304" pitchFamily="18" charset="0"/>
              </a:rPr>
              <a:t> </a:t>
            </a:r>
          </a:p>
          <a:p>
            <a:pPr marL="457200" marR="0" lvl="0" indent="-457200">
              <a:spcBef>
                <a:spcPts val="0"/>
              </a:spcBef>
              <a:spcAft>
                <a:spcPts val="500"/>
              </a:spcAft>
              <a:buFont typeface="+mj-lt"/>
              <a:buAutoNum type="arabicPeriod" startAt="14"/>
            </a:pPr>
            <a:r>
              <a:rPr lang="en-US" sz="2000" dirty="0">
                <a:solidFill>
                  <a:srgbClr val="212529"/>
                </a:solidFill>
                <a:latin typeface="Times New Roman" panose="02020603050405020304" pitchFamily="18" charset="0"/>
                <a:ea typeface="Times New Roman" panose="02020603050405020304" pitchFamily="18" charset="0"/>
              </a:rPr>
              <a:t>G. Gabella, </a:t>
            </a:r>
            <a:r>
              <a:rPr lang="en-US" sz="2000" b="1" i="1" dirty="0">
                <a:solidFill>
                  <a:srgbClr val="212529"/>
                </a:solidFill>
                <a:latin typeface="Times New Roman" panose="02020603050405020304" pitchFamily="18" charset="0"/>
                <a:ea typeface="Times New Roman" panose="02020603050405020304" pitchFamily="18" charset="0"/>
              </a:rPr>
              <a:t>B.L. Goldblum, T.A. Laplace</a:t>
            </a:r>
            <a:r>
              <a:rPr lang="en-US" sz="2000" dirty="0">
                <a:solidFill>
                  <a:srgbClr val="212529"/>
                </a:solidFill>
                <a:latin typeface="Times New Roman" panose="02020603050405020304" pitchFamily="18" charset="0"/>
                <a:ea typeface="Times New Roman" panose="02020603050405020304" pitchFamily="18" charset="0"/>
              </a:rPr>
              <a:t>, J.J. Manfredi, </a:t>
            </a:r>
            <a:r>
              <a:rPr lang="en-US" sz="2000" b="1" i="1" dirty="0">
                <a:solidFill>
                  <a:srgbClr val="212529"/>
                </a:solidFill>
                <a:latin typeface="Times New Roman" panose="02020603050405020304" pitchFamily="18" charset="0"/>
                <a:ea typeface="Times New Roman" panose="02020603050405020304" pitchFamily="18" charset="0"/>
              </a:rPr>
              <a:t>J. Gordon</a:t>
            </a:r>
            <a:r>
              <a:rPr lang="en-US" sz="2000" dirty="0">
                <a:solidFill>
                  <a:srgbClr val="212529"/>
                </a:solidFill>
                <a:latin typeface="Times New Roman" panose="02020603050405020304" pitchFamily="18" charset="0"/>
                <a:ea typeface="Times New Roman" panose="02020603050405020304" pitchFamily="18" charset="0"/>
              </a:rPr>
              <a:t>, Z.W. Sweger, E. Bourret, “Neutron Response of the EJ-254 Boron-Loaded Plastic Scintillator,” IEEE Trans. Nucl. Sci. 68, 46 (2021).  </a:t>
            </a:r>
            <a:r>
              <a:rPr lang="en-US" sz="2000"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hlinkClick r:id="rId5"/>
              </a:rPr>
              <a:t>https://doi.org/</a:t>
            </a:r>
            <a:r>
              <a:rPr lang="en-US" u="sng" dirty="0">
                <a:latin typeface="Times New Roman" panose="02020603050405020304" pitchFamily="18" charset="0"/>
                <a:cs typeface="Times New Roman" panose="02020603050405020304" pitchFamily="18" charset="0"/>
                <a:hlinkClick r:id="rId5"/>
              </a:rPr>
              <a:t>10.1109/TNS.2020.3041215</a:t>
            </a:r>
            <a:r>
              <a:rPr lang="en-US" u="sng" dirty="0">
                <a:latin typeface="Times New Roman" panose="02020603050405020304" pitchFamily="18" charset="0"/>
                <a:cs typeface="Times New Roman" panose="02020603050405020304" pitchFamily="18" charset="0"/>
              </a:rPr>
              <a:t> </a:t>
            </a:r>
            <a:endParaRPr lang="en-US" sz="2000"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1397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Future directions: Structure beyond ENSDF</a:t>
            </a:r>
          </a:p>
        </p:txBody>
      </p:sp>
      <p:sp>
        <p:nvSpPr>
          <p:cNvPr id="5" name="TextBox 4">
            <a:extLst>
              <a:ext uri="{FF2B5EF4-FFF2-40B4-BE49-F238E27FC236}">
                <a16:creationId xmlns:a16="http://schemas.microsoft.com/office/drawing/2014/main" id="{6DB259FB-2D6E-2746-9068-A246C92BCF43}"/>
              </a:ext>
            </a:extLst>
          </p:cNvPr>
          <p:cNvSpPr txBox="1"/>
          <p:nvPr/>
        </p:nvSpPr>
        <p:spPr>
          <a:xfrm>
            <a:off x="81193" y="887743"/>
            <a:ext cx="4612336" cy="5632311"/>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ysClr val="windowText" lastClr="000000"/>
                </a:solidFill>
                <a:latin typeface="Times New Roman" panose="02020603050405020304" pitchFamily="18" charset="0"/>
                <a:cs typeface="Times New Roman" panose="02020603050405020304" pitchFamily="18" charset="0"/>
              </a:rPr>
              <a:t>There is a huge “evaluation gap” between ENSDF &amp; ENDF – </a:t>
            </a:r>
            <a:r>
              <a:rPr lang="en-US" sz="2000">
                <a:solidFill>
                  <a:sysClr val="windowText" lastClr="000000"/>
                </a:solidFill>
                <a:latin typeface="Times New Roman" panose="02020603050405020304" pitchFamily="18" charset="0"/>
                <a:cs typeface="Times New Roman" panose="02020603050405020304" pitchFamily="18" charset="0"/>
              </a:rPr>
              <a:t>the Quasicontinuum (QC) </a:t>
            </a:r>
            <a:r>
              <a:rPr lang="en-US" sz="2000" dirty="0">
                <a:solidFill>
                  <a:sysClr val="windowText" lastClr="000000"/>
                </a:solidFill>
                <a:latin typeface="Times New Roman" panose="02020603050405020304" pitchFamily="18" charset="0"/>
                <a:cs typeface="Times New Roman" panose="02020603050405020304" pitchFamily="18" charset="0"/>
              </a:rPr>
              <a:t>region.</a:t>
            </a:r>
          </a:p>
          <a:p>
            <a:pPr marL="342900" indent="-342900">
              <a:buFont typeface="Arial" panose="020B0604020202020204" pitchFamily="34" charset="0"/>
              <a:buChar char="•"/>
            </a:pPr>
            <a:r>
              <a:rPr lang="en-US" sz="2000" dirty="0">
                <a:solidFill>
                  <a:sysClr val="windowText" lastClr="000000"/>
                </a:solidFill>
                <a:latin typeface="Times New Roman" panose="02020603050405020304" pitchFamily="18" charset="0"/>
                <a:cs typeface="Times New Roman" panose="02020603050405020304" pitchFamily="18" charset="0"/>
              </a:rPr>
              <a:t>The data in this region (level density and radiative strength) are key to modeling photonuclear and capture cross sections for: </a:t>
            </a:r>
          </a:p>
          <a:p>
            <a:pPr marL="800100" lvl="1" indent="-342900">
              <a:buFont typeface="Arial" panose="020B0604020202020204" pitchFamily="34" charset="0"/>
              <a:buChar char="•"/>
            </a:pPr>
            <a:r>
              <a:rPr lang="en-US" dirty="0">
                <a:solidFill>
                  <a:sysClr val="windowText" lastClr="000000"/>
                </a:solidFill>
                <a:latin typeface="Times New Roman" panose="02020603050405020304" pitchFamily="18" charset="0"/>
                <a:cs typeface="Times New Roman" panose="02020603050405020304" pitchFamily="18" charset="0"/>
              </a:rPr>
              <a:t>Stellar nucleosynthesis;</a:t>
            </a:r>
          </a:p>
          <a:p>
            <a:pPr marL="800100" lvl="1" indent="-342900">
              <a:buFont typeface="Arial" panose="020B0604020202020204" pitchFamily="34" charset="0"/>
              <a:buChar char="•"/>
            </a:pPr>
            <a:r>
              <a:rPr lang="en-US" dirty="0">
                <a:solidFill>
                  <a:sysClr val="windowText" lastClr="000000"/>
                </a:solidFill>
                <a:latin typeface="Times New Roman" panose="02020603050405020304" pitchFamily="18" charset="0"/>
                <a:cs typeface="Times New Roman" panose="02020603050405020304" pitchFamily="18" charset="0"/>
              </a:rPr>
              <a:t>Isotope Production;</a:t>
            </a:r>
          </a:p>
          <a:p>
            <a:pPr marL="800100" lvl="1" indent="-342900">
              <a:buFont typeface="Arial" panose="020B0604020202020204" pitchFamily="34" charset="0"/>
              <a:buChar char="•"/>
            </a:pPr>
            <a:r>
              <a:rPr lang="en-US" dirty="0">
                <a:solidFill>
                  <a:sysClr val="windowText" lastClr="000000"/>
                </a:solidFill>
                <a:latin typeface="Times New Roman" panose="02020603050405020304" pitchFamily="18" charset="0"/>
                <a:cs typeface="Times New Roman" panose="02020603050405020304" pitchFamily="18" charset="0"/>
              </a:rPr>
              <a:t>Damage studies for nuclear energy   and space exploration;</a:t>
            </a:r>
          </a:p>
          <a:p>
            <a:pPr marL="800100" lvl="1" indent="-342900">
              <a:buFont typeface="Arial" panose="020B0604020202020204" pitchFamily="34" charset="0"/>
              <a:buChar char="•"/>
            </a:pPr>
            <a:r>
              <a:rPr lang="en-US" dirty="0">
                <a:solidFill>
                  <a:sysClr val="windowText" lastClr="000000"/>
                </a:solidFill>
                <a:latin typeface="Times New Roman" panose="02020603050405020304" pitchFamily="18" charset="0"/>
                <a:cs typeface="Times New Roman" panose="02020603050405020304" pitchFamily="18" charset="0"/>
              </a:rPr>
              <a:t>Active Interrogation for Nonproliferation</a:t>
            </a:r>
          </a:p>
          <a:p>
            <a:pPr marL="342900" indent="-342900">
              <a:buFont typeface="Arial" panose="020B0604020202020204" pitchFamily="34" charset="0"/>
              <a:buChar char="•"/>
            </a:pPr>
            <a:r>
              <a:rPr lang="en-US" sz="2000" dirty="0">
                <a:solidFill>
                  <a:sysClr val="windowText" lastClr="000000"/>
                </a:solidFill>
                <a:latin typeface="Times New Roman" panose="02020603050405020304" pitchFamily="18" charset="0"/>
                <a:cs typeface="Times New Roman" panose="02020603050405020304" pitchFamily="18" charset="0"/>
              </a:rPr>
              <a:t>FRIB will create a large body of this sort of data (</a:t>
            </a:r>
            <a:r>
              <a:rPr lang="en-US" sz="2000" dirty="0">
                <a:solidFill>
                  <a:sysClr val="windowText" lastClr="000000"/>
                </a:solidFill>
                <a:latin typeface="Symbol" pitchFamily="2" charset="2"/>
                <a:cs typeface="Times New Roman" panose="02020603050405020304" pitchFamily="18" charset="0"/>
              </a:rPr>
              <a:t>b</a:t>
            </a:r>
            <a:r>
              <a:rPr lang="en-US" sz="2000" dirty="0">
                <a:solidFill>
                  <a:sysClr val="windowText" lastClr="000000"/>
                </a:solidFill>
                <a:latin typeface="Times New Roman" panose="02020603050405020304" pitchFamily="18" charset="0"/>
                <a:cs typeface="Times New Roman" panose="02020603050405020304" pitchFamily="18" charset="0"/>
              </a:rPr>
              <a:t>-Oslo method).  </a:t>
            </a:r>
          </a:p>
          <a:p>
            <a:pPr marL="800100" lvl="1" indent="-342900">
              <a:buFont typeface="Arial" panose="020B0604020202020204" pitchFamily="34" charset="0"/>
              <a:buChar char="•"/>
            </a:pPr>
            <a:r>
              <a:rPr lang="en-US" dirty="0">
                <a:solidFill>
                  <a:sysClr val="windowText" lastClr="000000"/>
                </a:solidFill>
                <a:latin typeface="Times New Roman" panose="02020603050405020304" pitchFamily="18" charset="0"/>
                <a:cs typeface="Times New Roman" panose="02020603050405020304" pitchFamily="18" charset="0"/>
              </a:rPr>
              <a:t>We are coupled to this community through the NSSC (Liddick) and our long-standing collaboration with the University of Oslo.</a:t>
            </a:r>
          </a:p>
        </p:txBody>
      </p:sp>
      <p:grpSp>
        <p:nvGrpSpPr>
          <p:cNvPr id="13" name="Group 12">
            <a:extLst>
              <a:ext uri="{FF2B5EF4-FFF2-40B4-BE49-F238E27FC236}">
                <a16:creationId xmlns:a16="http://schemas.microsoft.com/office/drawing/2014/main" id="{8B605302-E2AB-C542-AA73-D67F589CF9BE}"/>
              </a:ext>
            </a:extLst>
          </p:cNvPr>
          <p:cNvGrpSpPr/>
          <p:nvPr/>
        </p:nvGrpSpPr>
        <p:grpSpPr>
          <a:xfrm>
            <a:off x="4540925" y="836632"/>
            <a:ext cx="4398835" cy="3881325"/>
            <a:chOff x="4745165" y="562297"/>
            <a:chExt cx="4398835" cy="3881325"/>
          </a:xfrm>
        </p:grpSpPr>
        <p:pic>
          <p:nvPicPr>
            <p:cNvPr id="14" name="Picture 4">
              <a:extLst>
                <a:ext uri="{FF2B5EF4-FFF2-40B4-BE49-F238E27FC236}">
                  <a16:creationId xmlns:a16="http://schemas.microsoft.com/office/drawing/2014/main" id="{61D2F9CA-387B-8448-B177-524BB4CE613A}"/>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r="15000"/>
            <a:stretch/>
          </p:blipFill>
          <p:spPr bwMode="auto">
            <a:xfrm>
              <a:off x="4745165" y="562297"/>
              <a:ext cx="4398835" cy="38813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438E27F6-88BD-2941-AB64-A94BF8AB569B}"/>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7620000" y="2664933"/>
              <a:ext cx="1388034" cy="9412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6EDFDB9A-0C69-9B44-95D1-6AA0D85662E0}"/>
              </a:ext>
            </a:extLst>
          </p:cNvPr>
          <p:cNvGrpSpPr/>
          <p:nvPr/>
        </p:nvGrpSpPr>
        <p:grpSpPr>
          <a:xfrm>
            <a:off x="5213579" y="1031508"/>
            <a:ext cx="3022758" cy="576879"/>
            <a:chOff x="5417819" y="757173"/>
            <a:chExt cx="3022758" cy="576879"/>
          </a:xfrm>
        </p:grpSpPr>
        <p:sp>
          <p:nvSpPr>
            <p:cNvPr id="17" name="Freeform 16">
              <a:extLst>
                <a:ext uri="{FF2B5EF4-FFF2-40B4-BE49-F238E27FC236}">
                  <a16:creationId xmlns:a16="http://schemas.microsoft.com/office/drawing/2014/main" id="{E2457B19-B138-7841-AE48-69B002D3B7A5}"/>
                </a:ext>
              </a:extLst>
            </p:cNvPr>
            <p:cNvSpPr/>
            <p:nvPr/>
          </p:nvSpPr>
          <p:spPr bwMode="auto">
            <a:xfrm>
              <a:off x="5448586" y="757173"/>
              <a:ext cx="2991991" cy="576879"/>
            </a:xfrm>
            <a:custGeom>
              <a:avLst/>
              <a:gdLst>
                <a:gd name="connsiteX0" fmla="*/ 82240 w 2991991"/>
                <a:gd name="connsiteY0" fmla="*/ 507221 h 543759"/>
                <a:gd name="connsiteX1" fmla="*/ 1248100 w 2991991"/>
                <a:gd name="connsiteY1" fmla="*/ 476741 h 543759"/>
                <a:gd name="connsiteX2" fmla="*/ 2657800 w 2991991"/>
                <a:gd name="connsiteY2" fmla="*/ 194801 h 543759"/>
                <a:gd name="connsiteX3" fmla="*/ 2977840 w 2991991"/>
                <a:gd name="connsiteY3" fmla="*/ 57641 h 543759"/>
                <a:gd name="connsiteX4" fmla="*/ 2939740 w 2991991"/>
                <a:gd name="connsiteY4" fmla="*/ 34781 h 543759"/>
                <a:gd name="connsiteX5" fmla="*/ 348940 w 2991991"/>
                <a:gd name="connsiteY5" fmla="*/ 27161 h 543759"/>
                <a:gd name="connsiteX6" fmla="*/ 227020 w 2991991"/>
                <a:gd name="connsiteY6" fmla="*/ 19541 h 543759"/>
                <a:gd name="connsiteX7" fmla="*/ 120340 w 2991991"/>
                <a:gd name="connsiteY7" fmla="*/ 27161 h 543759"/>
                <a:gd name="connsiteX8" fmla="*/ 97480 w 2991991"/>
                <a:gd name="connsiteY8" fmla="*/ 34781 h 543759"/>
                <a:gd name="connsiteX9" fmla="*/ 82240 w 2991991"/>
                <a:gd name="connsiteY9" fmla="*/ 507221 h 543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1991" h="543759">
                  <a:moveTo>
                    <a:pt x="82240" y="507221"/>
                  </a:moveTo>
                  <a:cubicBezTo>
                    <a:pt x="274010" y="580881"/>
                    <a:pt x="818840" y="528811"/>
                    <a:pt x="1248100" y="476741"/>
                  </a:cubicBezTo>
                  <a:cubicBezTo>
                    <a:pt x="1677360" y="424671"/>
                    <a:pt x="2369510" y="264651"/>
                    <a:pt x="2657800" y="194801"/>
                  </a:cubicBezTo>
                  <a:cubicBezTo>
                    <a:pt x="2946090" y="124951"/>
                    <a:pt x="2977840" y="57641"/>
                    <a:pt x="2977840" y="57641"/>
                  </a:cubicBezTo>
                  <a:cubicBezTo>
                    <a:pt x="3024830" y="30971"/>
                    <a:pt x="2939740" y="34781"/>
                    <a:pt x="2939740" y="34781"/>
                  </a:cubicBezTo>
                  <a:lnTo>
                    <a:pt x="348940" y="27161"/>
                  </a:lnTo>
                  <a:cubicBezTo>
                    <a:pt x="-103180" y="24621"/>
                    <a:pt x="265120" y="19541"/>
                    <a:pt x="227020" y="19541"/>
                  </a:cubicBezTo>
                  <a:cubicBezTo>
                    <a:pt x="188920" y="19541"/>
                    <a:pt x="141930" y="24621"/>
                    <a:pt x="120340" y="27161"/>
                  </a:cubicBezTo>
                  <a:cubicBezTo>
                    <a:pt x="98750" y="29701"/>
                    <a:pt x="101290" y="-40149"/>
                    <a:pt x="97480" y="34781"/>
                  </a:cubicBezTo>
                  <a:cubicBezTo>
                    <a:pt x="93670" y="109711"/>
                    <a:pt x="-109530" y="433561"/>
                    <a:pt x="82240" y="507221"/>
                  </a:cubicBezTo>
                  <a:close/>
                </a:path>
              </a:pathLst>
            </a:cu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69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350" marR="0" defTabSz="914400" rtl="0" eaLnBrk="0" fontAlgn="base" latinLnBrk="0" hangingPunct="0">
                <a:lnSpc>
                  <a:spcPct val="100000"/>
                </a:lnSpc>
                <a:spcBef>
                  <a:spcPct val="0"/>
                </a:spcBef>
                <a:spcAft>
                  <a:spcPct val="0"/>
                </a:spcAft>
                <a:buClrTx/>
                <a:buSzTx/>
                <a:buFontTx/>
                <a:buNone/>
              </a:pPr>
              <a:r>
                <a:rPr kumimoji="0" lang="en-US" sz="2400" b="1" i="1" u="none" strike="noStrike" cap="none" normalizeH="0" baseline="0" dirty="0">
                  <a:ln>
                    <a:noFill/>
                  </a:ln>
                  <a:solidFill>
                    <a:schemeClr val="tx1"/>
                  </a:solidFill>
                  <a:effectLst/>
                  <a:latin typeface="Times New Roman" panose="02020603050405020304" pitchFamily="18" charset="0"/>
                  <a:ea typeface="ＭＳ Ｐゴシック" charset="-128"/>
                  <a:cs typeface="Times New Roman" panose="02020603050405020304" pitchFamily="18" charset="0"/>
                </a:rPr>
                <a:t>    </a:t>
              </a:r>
            </a:p>
          </p:txBody>
        </p:sp>
        <p:sp>
          <p:nvSpPr>
            <p:cNvPr id="18" name="Rectangle 17">
              <a:extLst>
                <a:ext uri="{FF2B5EF4-FFF2-40B4-BE49-F238E27FC236}">
                  <a16:creationId xmlns:a16="http://schemas.microsoft.com/office/drawing/2014/main" id="{34A7FDF8-8A56-154E-83E0-5B7E7E70B08A}"/>
                </a:ext>
              </a:extLst>
            </p:cNvPr>
            <p:cNvSpPr/>
            <p:nvPr/>
          </p:nvSpPr>
          <p:spPr bwMode="auto">
            <a:xfrm>
              <a:off x="5417819" y="790293"/>
              <a:ext cx="325109" cy="543759"/>
            </a:xfrm>
            <a:prstGeom prst="rect">
              <a:avLst/>
            </a:prstGeom>
            <a:solidFill>
              <a:srgbClr val="BACD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19" name="Group 18">
            <a:extLst>
              <a:ext uri="{FF2B5EF4-FFF2-40B4-BE49-F238E27FC236}">
                <a16:creationId xmlns:a16="http://schemas.microsoft.com/office/drawing/2014/main" id="{A8F74DBD-0274-1C42-A352-E84F2E519EB9}"/>
              </a:ext>
            </a:extLst>
          </p:cNvPr>
          <p:cNvGrpSpPr/>
          <p:nvPr/>
        </p:nvGrpSpPr>
        <p:grpSpPr>
          <a:xfrm>
            <a:off x="5249740" y="1329549"/>
            <a:ext cx="3540642" cy="2986400"/>
            <a:chOff x="5453980" y="1055214"/>
            <a:chExt cx="3540642" cy="2986400"/>
          </a:xfrm>
        </p:grpSpPr>
        <p:sp>
          <p:nvSpPr>
            <p:cNvPr id="20" name="Freeform 19">
              <a:extLst>
                <a:ext uri="{FF2B5EF4-FFF2-40B4-BE49-F238E27FC236}">
                  <a16:creationId xmlns:a16="http://schemas.microsoft.com/office/drawing/2014/main" id="{B296F7B5-4253-D943-9052-134644281265}"/>
                </a:ext>
              </a:extLst>
            </p:cNvPr>
            <p:cNvSpPr/>
            <p:nvPr/>
          </p:nvSpPr>
          <p:spPr bwMode="auto">
            <a:xfrm>
              <a:off x="5453980" y="1055214"/>
              <a:ext cx="3540642" cy="2986400"/>
            </a:xfrm>
            <a:custGeom>
              <a:avLst/>
              <a:gdLst>
                <a:gd name="connsiteX0" fmla="*/ 16378 w 3540642"/>
                <a:gd name="connsiteY0" fmla="*/ 998175 h 2986400"/>
                <a:gd name="connsiteX1" fmla="*/ 224925 w 3540642"/>
                <a:gd name="connsiteY1" fmla="*/ 1038281 h 2986400"/>
                <a:gd name="connsiteX2" fmla="*/ 273052 w 3540642"/>
                <a:gd name="connsiteY2" fmla="*/ 1246828 h 2986400"/>
                <a:gd name="connsiteX3" fmla="*/ 281073 w 3540642"/>
                <a:gd name="connsiteY3" fmla="*/ 1687986 h 2986400"/>
                <a:gd name="connsiteX4" fmla="*/ 337220 w 3540642"/>
                <a:gd name="connsiteY4" fmla="*/ 1984765 h 2986400"/>
                <a:gd name="connsiteX5" fmla="*/ 497641 w 3540642"/>
                <a:gd name="connsiteY5" fmla="*/ 2056954 h 2986400"/>
                <a:gd name="connsiteX6" fmla="*/ 962862 w 3540642"/>
                <a:gd name="connsiteY6" fmla="*/ 1936639 h 2986400"/>
                <a:gd name="connsiteX7" fmla="*/ 1644652 w 3540642"/>
                <a:gd name="connsiteY7" fmla="*/ 1623818 h 2986400"/>
                <a:gd name="connsiteX8" fmla="*/ 2599157 w 3540642"/>
                <a:gd name="connsiteY8" fmla="*/ 701397 h 2986400"/>
                <a:gd name="connsiteX9" fmla="*/ 3216778 w 3540642"/>
                <a:gd name="connsiteY9" fmla="*/ 59712 h 2986400"/>
                <a:gd name="connsiteX10" fmla="*/ 3481473 w 3540642"/>
                <a:gd name="connsiteY10" fmla="*/ 59712 h 2986400"/>
                <a:gd name="connsiteX11" fmla="*/ 3473452 w 3540642"/>
                <a:gd name="connsiteY11" fmla="*/ 340449 h 2986400"/>
                <a:gd name="connsiteX12" fmla="*/ 2759578 w 3540642"/>
                <a:gd name="connsiteY12" fmla="*/ 1150575 h 2986400"/>
                <a:gd name="connsiteX13" fmla="*/ 1885283 w 3540642"/>
                <a:gd name="connsiteY13" fmla="*/ 2072997 h 2986400"/>
                <a:gd name="connsiteX14" fmla="*/ 1195473 w 3540642"/>
                <a:gd name="connsiteY14" fmla="*/ 2618428 h 2986400"/>
                <a:gd name="connsiteX15" fmla="*/ 561809 w 3540642"/>
                <a:gd name="connsiteY15" fmla="*/ 2947291 h 2986400"/>
                <a:gd name="connsiteX16" fmla="*/ 184820 w 3540642"/>
                <a:gd name="connsiteY16" fmla="*/ 2955312 h 2986400"/>
                <a:gd name="connsiteX17" fmla="*/ 72525 w 3540642"/>
                <a:gd name="connsiteY17" fmla="*/ 2722702 h 2986400"/>
                <a:gd name="connsiteX18" fmla="*/ 16378 w 3540642"/>
                <a:gd name="connsiteY18" fmla="*/ 2233418 h 2986400"/>
                <a:gd name="connsiteX19" fmla="*/ 16378 w 3540642"/>
                <a:gd name="connsiteY19" fmla="*/ 998175 h 29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40642" h="2986400">
                  <a:moveTo>
                    <a:pt x="16378" y="998175"/>
                  </a:moveTo>
                  <a:cubicBezTo>
                    <a:pt x="51136" y="798986"/>
                    <a:pt x="182146" y="996839"/>
                    <a:pt x="224925" y="1038281"/>
                  </a:cubicBezTo>
                  <a:cubicBezTo>
                    <a:pt x="267704" y="1079723"/>
                    <a:pt x="263694" y="1138544"/>
                    <a:pt x="273052" y="1246828"/>
                  </a:cubicBezTo>
                  <a:cubicBezTo>
                    <a:pt x="282410" y="1355112"/>
                    <a:pt x="270378" y="1564997"/>
                    <a:pt x="281073" y="1687986"/>
                  </a:cubicBezTo>
                  <a:cubicBezTo>
                    <a:pt x="291768" y="1810975"/>
                    <a:pt x="301125" y="1923270"/>
                    <a:pt x="337220" y="1984765"/>
                  </a:cubicBezTo>
                  <a:cubicBezTo>
                    <a:pt x="373315" y="2046260"/>
                    <a:pt x="393367" y="2064975"/>
                    <a:pt x="497641" y="2056954"/>
                  </a:cubicBezTo>
                  <a:cubicBezTo>
                    <a:pt x="601915" y="2048933"/>
                    <a:pt x="771694" y="2008828"/>
                    <a:pt x="962862" y="1936639"/>
                  </a:cubicBezTo>
                  <a:cubicBezTo>
                    <a:pt x="1154031" y="1864450"/>
                    <a:pt x="1371936" y="1829692"/>
                    <a:pt x="1644652" y="1623818"/>
                  </a:cubicBezTo>
                  <a:cubicBezTo>
                    <a:pt x="1917368" y="1417944"/>
                    <a:pt x="2337136" y="962081"/>
                    <a:pt x="2599157" y="701397"/>
                  </a:cubicBezTo>
                  <a:cubicBezTo>
                    <a:pt x="2861178" y="440713"/>
                    <a:pt x="3069725" y="166659"/>
                    <a:pt x="3216778" y="59712"/>
                  </a:cubicBezTo>
                  <a:cubicBezTo>
                    <a:pt x="3363831" y="-47235"/>
                    <a:pt x="3438694" y="12923"/>
                    <a:pt x="3481473" y="59712"/>
                  </a:cubicBezTo>
                  <a:cubicBezTo>
                    <a:pt x="3524252" y="106501"/>
                    <a:pt x="3593768" y="158639"/>
                    <a:pt x="3473452" y="340449"/>
                  </a:cubicBezTo>
                  <a:cubicBezTo>
                    <a:pt x="3353136" y="522259"/>
                    <a:pt x="3024273" y="861817"/>
                    <a:pt x="2759578" y="1150575"/>
                  </a:cubicBezTo>
                  <a:cubicBezTo>
                    <a:pt x="2494883" y="1439333"/>
                    <a:pt x="2145967" y="1828355"/>
                    <a:pt x="1885283" y="2072997"/>
                  </a:cubicBezTo>
                  <a:cubicBezTo>
                    <a:pt x="1624599" y="2317639"/>
                    <a:pt x="1416052" y="2472712"/>
                    <a:pt x="1195473" y="2618428"/>
                  </a:cubicBezTo>
                  <a:cubicBezTo>
                    <a:pt x="974894" y="2764144"/>
                    <a:pt x="730251" y="2891144"/>
                    <a:pt x="561809" y="2947291"/>
                  </a:cubicBezTo>
                  <a:cubicBezTo>
                    <a:pt x="393367" y="3003438"/>
                    <a:pt x="266367" y="2992744"/>
                    <a:pt x="184820" y="2955312"/>
                  </a:cubicBezTo>
                  <a:cubicBezTo>
                    <a:pt x="103273" y="2917881"/>
                    <a:pt x="100599" y="2843018"/>
                    <a:pt x="72525" y="2722702"/>
                  </a:cubicBezTo>
                  <a:cubicBezTo>
                    <a:pt x="44451" y="2602386"/>
                    <a:pt x="20388" y="2522176"/>
                    <a:pt x="16378" y="2233418"/>
                  </a:cubicBezTo>
                  <a:cubicBezTo>
                    <a:pt x="12368" y="1944660"/>
                    <a:pt x="-18380" y="1197364"/>
                    <a:pt x="16378" y="998175"/>
                  </a:cubicBezTo>
                  <a:close/>
                </a:path>
              </a:pathLst>
            </a:custGeom>
            <a:solidFill>
              <a:schemeClr val="accent1">
                <a:alpha val="2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a:p>
              <a:pPr marL="0" marR="0" indent="0" algn="l" defTabSz="914400" rtl="0" eaLnBrk="0" fontAlgn="base" latinLnBrk="0" hangingPunct="0">
                <a:lnSpc>
                  <a:spcPct val="100000"/>
                </a:lnSpc>
                <a:spcBef>
                  <a:spcPct val="0"/>
                </a:spcBef>
                <a:spcAft>
                  <a:spcPct val="0"/>
                </a:spcAft>
                <a:buClrTx/>
                <a:buSzTx/>
                <a:buFontTx/>
                <a:buNone/>
                <a:tabLst/>
              </a:pPr>
              <a:endParaRPr lang="en-US" sz="2400" dirty="0">
                <a:latin typeface="Arial" charset="0"/>
                <a:ea typeface="ＭＳ Ｐゴシック" charset="-128"/>
                <a:cs typeface="ＭＳ Ｐゴシック" charset="-128"/>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a:p>
              <a:pPr marL="0" marR="0" indent="0" algn="l" defTabSz="914400" rtl="0" eaLnBrk="0" fontAlgn="base" latinLnBrk="0" hangingPunct="0">
                <a:lnSpc>
                  <a:spcPct val="100000"/>
                </a:lnSpc>
                <a:spcBef>
                  <a:spcPct val="0"/>
                </a:spcBef>
                <a:spcAft>
                  <a:spcPct val="0"/>
                </a:spcAft>
                <a:buClrTx/>
                <a:buSzTx/>
                <a:buFontTx/>
                <a:buNone/>
                <a:tabLst/>
              </a:pPr>
              <a:endParaRPr lang="en-US" sz="2400" dirty="0">
                <a:latin typeface="Arial" charset="0"/>
                <a:ea typeface="ＭＳ Ｐゴシック" charset="-128"/>
                <a:cs typeface="ＭＳ Ｐゴシック" charset="-128"/>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a:p>
              <a:pPr marL="0" marR="0" indent="0" algn="l" defTabSz="914400" rtl="0" eaLnBrk="0" fontAlgn="base" latinLnBrk="0" hangingPunct="0">
                <a:lnSpc>
                  <a:spcPct val="100000"/>
                </a:lnSpc>
                <a:spcBef>
                  <a:spcPct val="0"/>
                </a:spcBef>
                <a:spcAft>
                  <a:spcPct val="0"/>
                </a:spcAft>
                <a:buClrTx/>
                <a:buSzTx/>
                <a:buFontTx/>
                <a:buNone/>
                <a:tabLst/>
              </a:pPr>
              <a:endParaRPr lang="en-US" sz="2400" dirty="0">
                <a:latin typeface="Arial" charset="0"/>
                <a:ea typeface="ＭＳ Ｐゴシック" charset="-128"/>
                <a:cs typeface="ＭＳ Ｐゴシック" charset="-128"/>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dirty="0">
                <a:ln>
                  <a:noFill/>
                </a:ln>
                <a:solidFill>
                  <a:schemeClr val="tx1"/>
                </a:solidFill>
                <a:effectLst/>
                <a:latin typeface="Times New Roman" panose="02020603050405020304" pitchFamily="18" charset="0"/>
                <a:ea typeface="ＭＳ Ｐゴシック" charset="-128"/>
                <a:cs typeface="Times New Roman" panose="02020603050405020304" pitchFamily="18" charset="0"/>
              </a:endParaRPr>
            </a:p>
          </p:txBody>
        </p:sp>
        <p:sp>
          <p:nvSpPr>
            <p:cNvPr id="21" name="TextBox 20">
              <a:extLst>
                <a:ext uri="{FF2B5EF4-FFF2-40B4-BE49-F238E27FC236}">
                  <a16:creationId xmlns:a16="http://schemas.microsoft.com/office/drawing/2014/main" id="{FF63E50E-2A5F-B342-A56D-BD495A5AE3A5}"/>
                </a:ext>
              </a:extLst>
            </p:cNvPr>
            <p:cNvSpPr txBox="1"/>
            <p:nvPr/>
          </p:nvSpPr>
          <p:spPr>
            <a:xfrm rot="20096873">
              <a:off x="5880677" y="2935526"/>
              <a:ext cx="1042273" cy="400110"/>
            </a:xfrm>
            <a:prstGeom prst="rect">
              <a:avLst/>
            </a:prstGeom>
            <a:noFill/>
          </p:spPr>
          <p:txBody>
            <a:bodyPr wrap="none" rtlCol="0">
              <a:spAutoFit/>
            </a:bodyPr>
            <a:lstStyle/>
            <a:p>
              <a:r>
                <a:rPr lang="en-US" sz="2000" b="1" i="1" dirty="0">
                  <a:latin typeface="Times New Roman" panose="02020603050405020304" pitchFamily="18" charset="0"/>
                  <a:cs typeface="Times New Roman" panose="02020603050405020304" pitchFamily="18" charset="0"/>
                </a:rPr>
                <a:t>ENSDF</a:t>
              </a:r>
              <a:endParaRPr lang="en-US" sz="1600" b="1" i="1" dirty="0">
                <a:latin typeface="Times New Roman" panose="02020603050405020304" pitchFamily="18" charset="0"/>
                <a:cs typeface="Times New Roman" panose="02020603050405020304" pitchFamily="18" charset="0"/>
              </a:endParaRPr>
            </a:p>
          </p:txBody>
        </p:sp>
      </p:grpSp>
      <p:sp>
        <p:nvSpPr>
          <p:cNvPr id="22" name="TextBox 21">
            <a:extLst>
              <a:ext uri="{FF2B5EF4-FFF2-40B4-BE49-F238E27FC236}">
                <a16:creationId xmlns:a16="http://schemas.microsoft.com/office/drawing/2014/main" id="{70CD86C7-9761-8649-BE84-E2CCEC82AF36}"/>
              </a:ext>
            </a:extLst>
          </p:cNvPr>
          <p:cNvSpPr txBox="1"/>
          <p:nvPr/>
        </p:nvSpPr>
        <p:spPr>
          <a:xfrm>
            <a:off x="4693529" y="4751077"/>
            <a:ext cx="4402750" cy="1569660"/>
          </a:xfrm>
          <a:prstGeom prst="rect">
            <a:avLst/>
          </a:prstGeom>
          <a:solidFill>
            <a:srgbClr val="FFFF00"/>
          </a:solidFill>
          <a:ln>
            <a:solidFill>
              <a:schemeClr val="tx1"/>
            </a:solidFill>
          </a:ln>
        </p:spPr>
        <p:txBody>
          <a:bodyPr wrap="square" rtlCol="0">
            <a:spAutoFit/>
          </a:bodyPr>
          <a:lstStyle/>
          <a:p>
            <a:pPr marL="12700" lvl="1" algn="ctr"/>
            <a:r>
              <a:rPr lang="en-US" sz="2400" i="1" dirty="0">
                <a:solidFill>
                  <a:sysClr val="windowText" lastClr="000000"/>
                </a:solidFill>
                <a:latin typeface="Times New Roman" panose="02020603050405020304" pitchFamily="18" charset="0"/>
                <a:cs typeface="Times New Roman" panose="02020603050405020304" pitchFamily="18" charset="0"/>
              </a:rPr>
              <a:t>We are starting a search for a researchers who can work with the community to address this crosscutting nuclear data need</a:t>
            </a:r>
          </a:p>
        </p:txBody>
      </p:sp>
      <p:sp>
        <p:nvSpPr>
          <p:cNvPr id="24" name="Freeform 23">
            <a:extLst>
              <a:ext uri="{FF2B5EF4-FFF2-40B4-BE49-F238E27FC236}">
                <a16:creationId xmlns:a16="http://schemas.microsoft.com/office/drawing/2014/main" id="{F1207726-02BC-1741-AC05-6B36B7710B57}"/>
              </a:ext>
            </a:extLst>
          </p:cNvPr>
          <p:cNvSpPr/>
          <p:nvPr/>
        </p:nvSpPr>
        <p:spPr bwMode="auto">
          <a:xfrm>
            <a:off x="5213579" y="1279956"/>
            <a:ext cx="3206130" cy="2048072"/>
          </a:xfrm>
          <a:custGeom>
            <a:avLst/>
            <a:gdLst>
              <a:gd name="connsiteX0" fmla="*/ 123030 w 3455848"/>
              <a:gd name="connsiteY0" fmla="*/ 398296 h 2085422"/>
              <a:gd name="connsiteX1" fmla="*/ 163135 w 3455848"/>
              <a:gd name="connsiteY1" fmla="*/ 999875 h 2085422"/>
              <a:gd name="connsiteX2" fmla="*/ 371682 w 3455848"/>
              <a:gd name="connsiteY2" fmla="*/ 1088106 h 2085422"/>
              <a:gd name="connsiteX3" fmla="*/ 403766 w 3455848"/>
              <a:gd name="connsiteY3" fmla="*/ 1352801 h 2085422"/>
              <a:gd name="connsiteX4" fmla="*/ 475956 w 3455848"/>
              <a:gd name="connsiteY4" fmla="*/ 2034591 h 2085422"/>
              <a:gd name="connsiteX5" fmla="*/ 844924 w 3455848"/>
              <a:gd name="connsiteY5" fmla="*/ 2002506 h 2085422"/>
              <a:gd name="connsiteX6" fmla="*/ 1598903 w 3455848"/>
              <a:gd name="connsiteY6" fmla="*/ 1737812 h 2085422"/>
              <a:gd name="connsiteX7" fmla="*/ 2649661 w 3455848"/>
              <a:gd name="connsiteY7" fmla="*/ 807370 h 2085422"/>
              <a:gd name="connsiteX8" fmla="*/ 3331451 w 3455848"/>
              <a:gd name="connsiteY8" fmla="*/ 173706 h 2085422"/>
              <a:gd name="connsiteX9" fmla="*/ 3307387 w 3455848"/>
              <a:gd name="connsiteY9" fmla="*/ 5264 h 2085422"/>
              <a:gd name="connsiteX10" fmla="*/ 1839535 w 3455848"/>
              <a:gd name="connsiteY10" fmla="*/ 318085 h 2085422"/>
              <a:gd name="connsiteX11" fmla="*/ 123030 w 3455848"/>
              <a:gd name="connsiteY11" fmla="*/ 398296 h 208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55848" h="2085422">
                <a:moveTo>
                  <a:pt x="123030" y="398296"/>
                </a:moveTo>
                <a:cubicBezTo>
                  <a:pt x="-156370" y="511928"/>
                  <a:pt x="121693" y="884907"/>
                  <a:pt x="163135" y="999875"/>
                </a:cubicBezTo>
                <a:cubicBezTo>
                  <a:pt x="204577" y="1114843"/>
                  <a:pt x="331577" y="1029285"/>
                  <a:pt x="371682" y="1088106"/>
                </a:cubicBezTo>
                <a:cubicBezTo>
                  <a:pt x="411787" y="1146927"/>
                  <a:pt x="386387" y="1195054"/>
                  <a:pt x="403766" y="1352801"/>
                </a:cubicBezTo>
                <a:cubicBezTo>
                  <a:pt x="421145" y="1510549"/>
                  <a:pt x="402430" y="1926307"/>
                  <a:pt x="475956" y="2034591"/>
                </a:cubicBezTo>
                <a:cubicBezTo>
                  <a:pt x="549482" y="2142875"/>
                  <a:pt x="657766" y="2051969"/>
                  <a:pt x="844924" y="2002506"/>
                </a:cubicBezTo>
                <a:cubicBezTo>
                  <a:pt x="1032082" y="1953043"/>
                  <a:pt x="1298114" y="1937001"/>
                  <a:pt x="1598903" y="1737812"/>
                </a:cubicBezTo>
                <a:cubicBezTo>
                  <a:pt x="1899692" y="1538623"/>
                  <a:pt x="2360903" y="1068054"/>
                  <a:pt x="2649661" y="807370"/>
                </a:cubicBezTo>
                <a:cubicBezTo>
                  <a:pt x="2938419" y="546686"/>
                  <a:pt x="3221830" y="307390"/>
                  <a:pt x="3331451" y="173706"/>
                </a:cubicBezTo>
                <a:cubicBezTo>
                  <a:pt x="3441072" y="40022"/>
                  <a:pt x="3556040" y="-18799"/>
                  <a:pt x="3307387" y="5264"/>
                </a:cubicBezTo>
                <a:cubicBezTo>
                  <a:pt x="3058734" y="29327"/>
                  <a:pt x="2368924" y="248569"/>
                  <a:pt x="1839535" y="318085"/>
                </a:cubicBezTo>
                <a:cubicBezTo>
                  <a:pt x="1310146" y="387601"/>
                  <a:pt x="402430" y="284664"/>
                  <a:pt x="123030" y="398296"/>
                </a:cubicBezTo>
                <a:close/>
              </a:path>
            </a:pathLst>
          </a:cu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2400" b="1" i="1" dirty="0">
              <a:latin typeface="Times New Roman" panose="02020603050405020304" pitchFamily="18" charset="0"/>
              <a:ea typeface="ＭＳ Ｐゴシック" charset="-128"/>
              <a:cs typeface="Times New Roman" panose="02020603050405020304"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r>
              <a:rPr kumimoji="0" lang="en-US" sz="2400" b="1" i="1" u="none" strike="noStrike" cap="none" normalizeH="0" baseline="0" dirty="0">
                <a:ln>
                  <a:noFill/>
                </a:ln>
                <a:effectLst/>
                <a:latin typeface="Times New Roman" panose="02020603050405020304" pitchFamily="18" charset="0"/>
                <a:ea typeface="ＭＳ Ｐゴシック" charset="-128"/>
                <a:cs typeface="Times New Roman" panose="02020603050405020304" pitchFamily="18" charset="0"/>
              </a:rPr>
              <a:t>    Here</a:t>
            </a:r>
            <a:r>
              <a:rPr lang="en-US" sz="2400" b="1" i="1" dirty="0">
                <a:latin typeface="Times New Roman" panose="02020603050405020304" pitchFamily="18" charset="0"/>
                <a:ea typeface="ＭＳ Ｐゴシック" charset="-128"/>
                <a:cs typeface="Times New Roman" panose="02020603050405020304" pitchFamily="18" charset="0"/>
              </a:rPr>
              <a:t> there be </a:t>
            </a:r>
          </a:p>
          <a:p>
            <a:pPr marL="0" marR="0" indent="0" algn="l" defTabSz="914400" rtl="0" eaLnBrk="0" fontAlgn="base" latinLnBrk="0" hangingPunct="0">
              <a:lnSpc>
                <a:spcPct val="100000"/>
              </a:lnSpc>
              <a:spcBef>
                <a:spcPct val="0"/>
              </a:spcBef>
              <a:spcAft>
                <a:spcPct val="0"/>
              </a:spcAft>
              <a:buClrTx/>
              <a:buSzTx/>
              <a:buFontTx/>
              <a:buNone/>
              <a:tabLst/>
            </a:pPr>
            <a:r>
              <a:rPr kumimoji="0" lang="en-US" sz="2400" b="1" i="1" u="none" strike="noStrike" cap="none" normalizeH="0" baseline="0" dirty="0">
                <a:ln>
                  <a:noFill/>
                </a:ln>
                <a:effectLst/>
                <a:latin typeface="Times New Roman" panose="02020603050405020304" pitchFamily="18" charset="0"/>
                <a:ea typeface="ＭＳ Ｐゴシック" charset="-128"/>
                <a:cs typeface="Times New Roman" panose="02020603050405020304" pitchFamily="18" charset="0"/>
              </a:rPr>
              <a:t>    Dragons…</a:t>
            </a:r>
          </a:p>
          <a:p>
            <a:pPr marL="0" marR="0" indent="0" algn="l" defTabSz="914400" rtl="0" eaLnBrk="0" fontAlgn="base" latinLnBrk="0" hangingPunct="0">
              <a:lnSpc>
                <a:spcPct val="100000"/>
              </a:lnSpc>
              <a:spcBef>
                <a:spcPct val="0"/>
              </a:spcBef>
              <a:spcAft>
                <a:spcPct val="0"/>
              </a:spcAft>
              <a:buClrTx/>
              <a:buSzTx/>
              <a:buFontTx/>
              <a:buNone/>
              <a:tabLst/>
            </a:pPr>
            <a:r>
              <a:rPr lang="en-US" sz="2400" b="1" i="1" dirty="0">
                <a:latin typeface="Times New Roman" panose="02020603050405020304" pitchFamily="18" charset="0"/>
                <a:ea typeface="ＭＳ Ｐゴシック" charset="-128"/>
                <a:cs typeface="Times New Roman" panose="02020603050405020304" pitchFamily="18" charset="0"/>
              </a:rPr>
              <a:t>      </a:t>
            </a:r>
            <a:r>
              <a:rPr lang="en-US" sz="2400" b="1" i="1" dirty="0">
                <a:latin typeface="Symbol" pitchFamily="2" charset="2"/>
                <a:ea typeface="ＭＳ Ｐゴシック" charset="-128"/>
                <a:cs typeface="Times New Roman" panose="02020603050405020304" pitchFamily="18" charset="0"/>
              </a:rPr>
              <a:t>r</a:t>
            </a:r>
            <a:r>
              <a:rPr lang="en-US" sz="2400" b="1" i="1" dirty="0">
                <a:latin typeface="Times New Roman" panose="02020603050405020304" pitchFamily="18" charset="0"/>
                <a:ea typeface="ＭＳ Ｐゴシック" charset="-128"/>
                <a:cs typeface="Times New Roman" panose="02020603050405020304" pitchFamily="18" charset="0"/>
              </a:rPr>
              <a:t>(E</a:t>
            </a:r>
            <a:r>
              <a:rPr lang="en-US" sz="2400" b="1" i="1" baseline="-25000" dirty="0">
                <a:latin typeface="Times New Roman" panose="02020603050405020304" pitchFamily="18" charset="0"/>
                <a:ea typeface="ＭＳ Ｐゴシック" charset="-128"/>
                <a:cs typeface="Times New Roman" panose="02020603050405020304" pitchFamily="18" charset="0"/>
              </a:rPr>
              <a:t>x</a:t>
            </a:r>
            <a:r>
              <a:rPr lang="en-US" sz="2400" b="1" i="1" dirty="0">
                <a:latin typeface="Times New Roman" panose="02020603050405020304" pitchFamily="18" charset="0"/>
                <a:ea typeface="ＭＳ Ｐゴシック" charset="-128"/>
                <a:cs typeface="Times New Roman" panose="02020603050405020304" pitchFamily="18" charset="0"/>
              </a:rPr>
              <a:t>), </a:t>
            </a:r>
            <a:r>
              <a:rPr lang="en-US" sz="2400" b="1" i="1" dirty="0">
                <a:latin typeface="Symbol" pitchFamily="2" charset="2"/>
                <a:ea typeface="ＭＳ Ｐゴシック" charset="-128"/>
                <a:cs typeface="Times New Roman" panose="02020603050405020304" pitchFamily="18" charset="0"/>
              </a:rPr>
              <a:t>G</a:t>
            </a:r>
            <a:r>
              <a:rPr lang="en-US" sz="2400" b="1" i="1" baseline="-25000" dirty="0">
                <a:latin typeface="Symbol" pitchFamily="2" charset="2"/>
                <a:ea typeface="ＭＳ Ｐゴシック" charset="-128"/>
                <a:cs typeface="Times New Roman" panose="02020603050405020304" pitchFamily="18" charset="0"/>
              </a:rPr>
              <a:t>g</a:t>
            </a:r>
            <a:endParaRPr kumimoji="0" lang="en-US" sz="2400" b="1" i="1" u="none" strike="noStrike" cap="none" normalizeH="0" baseline="-25000" dirty="0">
              <a:ln>
                <a:noFill/>
              </a:ln>
              <a:effectLst/>
              <a:latin typeface="Symbol" pitchFamily="2" charset="2"/>
              <a:ea typeface="ＭＳ Ｐゴシック" charset="-128"/>
              <a:cs typeface="Times New Roman" panose="02020603050405020304" pitchFamily="18" charset="0"/>
            </a:endParaRPr>
          </a:p>
        </p:txBody>
      </p:sp>
      <p:grpSp>
        <p:nvGrpSpPr>
          <p:cNvPr id="36" name="Group 35">
            <a:extLst>
              <a:ext uri="{FF2B5EF4-FFF2-40B4-BE49-F238E27FC236}">
                <a16:creationId xmlns:a16="http://schemas.microsoft.com/office/drawing/2014/main" id="{19BAC3C1-3753-A846-8668-4B71D22E4775}"/>
              </a:ext>
            </a:extLst>
          </p:cNvPr>
          <p:cNvGrpSpPr/>
          <p:nvPr/>
        </p:nvGrpSpPr>
        <p:grpSpPr>
          <a:xfrm>
            <a:off x="5249741" y="1461052"/>
            <a:ext cx="713738" cy="1490396"/>
            <a:chOff x="5249741" y="1461052"/>
            <a:chExt cx="713738" cy="1490396"/>
          </a:xfrm>
        </p:grpSpPr>
        <p:sp>
          <p:nvSpPr>
            <p:cNvPr id="3" name="Rectangle 2">
              <a:extLst>
                <a:ext uri="{FF2B5EF4-FFF2-40B4-BE49-F238E27FC236}">
                  <a16:creationId xmlns:a16="http://schemas.microsoft.com/office/drawing/2014/main" id="{9496D21B-150C-5F4E-80B6-CD8A7862FBA7}"/>
                </a:ext>
              </a:extLst>
            </p:cNvPr>
            <p:cNvSpPr/>
            <p:nvPr/>
          </p:nvSpPr>
          <p:spPr>
            <a:xfrm>
              <a:off x="5249741" y="1461052"/>
              <a:ext cx="713738" cy="27829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latin typeface="Times New Roman" panose="02020603050405020304" pitchFamily="18" charset="0"/>
                  <a:cs typeface="Times New Roman" panose="02020603050405020304" pitchFamily="18" charset="0"/>
                </a:rPr>
                <a:t>(n,</a:t>
              </a:r>
              <a:r>
                <a:rPr lang="en-US" i="1" dirty="0">
                  <a:latin typeface="Symbol" pitchFamily="2" charset="2"/>
                  <a:cs typeface="Times New Roman" panose="02020603050405020304" pitchFamily="18" charset="0"/>
                </a:rPr>
                <a:t>g</a:t>
              </a:r>
              <a:r>
                <a:rPr lang="en-US" i="1" dirty="0">
                  <a:latin typeface="Times New Roman" panose="02020603050405020304" pitchFamily="18" charset="0"/>
                  <a:cs typeface="Times New Roman" panose="02020603050405020304" pitchFamily="18" charset="0"/>
                </a:rPr>
                <a:t>)</a:t>
              </a:r>
            </a:p>
          </p:txBody>
        </p:sp>
        <p:cxnSp>
          <p:nvCxnSpPr>
            <p:cNvPr id="6" name="Straight Arrow Connector 5">
              <a:extLst>
                <a:ext uri="{FF2B5EF4-FFF2-40B4-BE49-F238E27FC236}">
                  <a16:creationId xmlns:a16="http://schemas.microsoft.com/office/drawing/2014/main" id="{4A077A9F-8943-6C48-B592-C34F4647D324}"/>
                </a:ext>
              </a:extLst>
            </p:cNvPr>
            <p:cNvCxnSpPr>
              <a:cxnSpLocks/>
              <a:stCxn id="3" idx="2"/>
            </p:cNvCxnSpPr>
            <p:nvPr/>
          </p:nvCxnSpPr>
          <p:spPr>
            <a:xfrm>
              <a:off x="5606610" y="1739348"/>
              <a:ext cx="168025" cy="803812"/>
            </a:xfrm>
            <a:prstGeom prst="straightConnector1">
              <a:avLst/>
            </a:prstGeom>
            <a:ln w="44450">
              <a:solidFill>
                <a:srgbClr val="00B050"/>
              </a:solidFill>
              <a:tailEnd type="stealth"/>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FEDFB37-E782-204F-8D8B-CE42C7C37C76}"/>
                </a:ext>
              </a:extLst>
            </p:cNvPr>
            <p:cNvCxnSpPr>
              <a:cxnSpLocks/>
            </p:cNvCxnSpPr>
            <p:nvPr/>
          </p:nvCxnSpPr>
          <p:spPr>
            <a:xfrm flipH="1">
              <a:off x="5457232" y="1739348"/>
              <a:ext cx="149377" cy="379333"/>
            </a:xfrm>
            <a:prstGeom prst="straightConnector1">
              <a:avLst/>
            </a:prstGeom>
            <a:ln w="44450">
              <a:solidFill>
                <a:srgbClr val="00B050"/>
              </a:solidFill>
              <a:tailEnd type="stealth"/>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729E1A5-1ED3-9B45-8DEB-8E5D5CEE4602}"/>
                </a:ext>
              </a:extLst>
            </p:cNvPr>
            <p:cNvCxnSpPr>
              <a:cxnSpLocks/>
            </p:cNvCxnSpPr>
            <p:nvPr/>
          </p:nvCxnSpPr>
          <p:spPr>
            <a:xfrm flipH="1">
              <a:off x="5344163" y="2101304"/>
              <a:ext cx="103744" cy="644623"/>
            </a:xfrm>
            <a:prstGeom prst="straightConnector1">
              <a:avLst/>
            </a:prstGeom>
            <a:ln w="44450">
              <a:solidFill>
                <a:srgbClr val="00B050"/>
              </a:solidFill>
              <a:tailEnd type="stealth"/>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9363ED1-5A96-B84F-80E0-EB18D3B6E824}"/>
                </a:ext>
              </a:extLst>
            </p:cNvPr>
            <p:cNvCxnSpPr>
              <a:cxnSpLocks/>
            </p:cNvCxnSpPr>
            <p:nvPr/>
          </p:nvCxnSpPr>
          <p:spPr>
            <a:xfrm flipH="1">
              <a:off x="5593199" y="2455476"/>
              <a:ext cx="181436" cy="495972"/>
            </a:xfrm>
            <a:prstGeom prst="straightConnector1">
              <a:avLst/>
            </a:prstGeom>
            <a:ln w="44450">
              <a:solidFill>
                <a:srgbClr val="00B050"/>
              </a:solidFill>
              <a:tailEnd type="stealth"/>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DE0295B-49D5-F540-A97E-70778246F277}"/>
                </a:ext>
              </a:extLst>
            </p:cNvPr>
            <p:cNvCxnSpPr>
              <a:cxnSpLocks/>
            </p:cNvCxnSpPr>
            <p:nvPr/>
          </p:nvCxnSpPr>
          <p:spPr>
            <a:xfrm flipH="1">
              <a:off x="5484068" y="1773966"/>
              <a:ext cx="131866" cy="917689"/>
            </a:xfrm>
            <a:prstGeom prst="straightConnector1">
              <a:avLst/>
            </a:prstGeom>
            <a:ln w="44450">
              <a:solidFill>
                <a:srgbClr val="00B050"/>
              </a:solidFill>
              <a:tailEnd type="stealth"/>
            </a:ln>
          </p:spPr>
          <p:style>
            <a:lnRef idx="1">
              <a:schemeClr val="accent1"/>
            </a:lnRef>
            <a:fillRef idx="0">
              <a:schemeClr val="accent1"/>
            </a:fillRef>
            <a:effectRef idx="0">
              <a:schemeClr val="accent1"/>
            </a:effectRef>
            <a:fontRef idx="minor">
              <a:schemeClr val="tx1"/>
            </a:fontRef>
          </p:style>
        </p:cxnSp>
      </p:grpSp>
      <p:sp>
        <p:nvSpPr>
          <p:cNvPr id="34" name="Rectangle 33">
            <a:extLst>
              <a:ext uri="{FF2B5EF4-FFF2-40B4-BE49-F238E27FC236}">
                <a16:creationId xmlns:a16="http://schemas.microsoft.com/office/drawing/2014/main" id="{84AD0997-7C78-FB44-BD11-9B03F644219C}"/>
              </a:ext>
            </a:extLst>
          </p:cNvPr>
          <p:cNvSpPr/>
          <p:nvPr/>
        </p:nvSpPr>
        <p:spPr>
          <a:xfrm>
            <a:off x="5396035" y="1047393"/>
            <a:ext cx="1834798" cy="369332"/>
          </a:xfrm>
          <a:prstGeom prst="rect">
            <a:avLst/>
          </a:prstGeom>
        </p:spPr>
        <p:txBody>
          <a:bodyPr wrap="none">
            <a:spAutoFit/>
          </a:bodyPr>
          <a:lstStyle/>
          <a:p>
            <a:r>
              <a:rPr lang="en-US" b="1" i="1" dirty="0">
                <a:latin typeface="Times New Roman" panose="02020603050405020304" pitchFamily="18" charset="0"/>
                <a:ea typeface="ＭＳ Ｐゴシック" charset="-128"/>
                <a:cs typeface="Times New Roman" panose="02020603050405020304" pitchFamily="18" charset="0"/>
              </a:rPr>
              <a:t>ENDF (mostly n)</a:t>
            </a:r>
            <a:endParaRPr lang="en-US" dirty="0"/>
          </a:p>
        </p:txBody>
      </p:sp>
    </p:spTree>
    <p:extLst>
      <p:ext uri="{BB962C8B-B14F-4D97-AF65-F5344CB8AC3E}">
        <p14:creationId xmlns:p14="http://schemas.microsoft.com/office/powerpoint/2010/main" val="344926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dissolv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dissolv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grpSp>
        <p:nvGrpSpPr>
          <p:cNvPr id="21" name="Group 20">
            <a:extLst>
              <a:ext uri="{FF2B5EF4-FFF2-40B4-BE49-F238E27FC236}">
                <a16:creationId xmlns:a16="http://schemas.microsoft.com/office/drawing/2014/main" id="{060808DA-0203-0E43-A5AE-71C13F827B24}"/>
              </a:ext>
            </a:extLst>
          </p:cNvPr>
          <p:cNvGrpSpPr/>
          <p:nvPr/>
        </p:nvGrpSpPr>
        <p:grpSpPr>
          <a:xfrm>
            <a:off x="5338890" y="1174700"/>
            <a:ext cx="3654614" cy="1326762"/>
            <a:chOff x="5338890" y="1174700"/>
            <a:chExt cx="3654614" cy="1326762"/>
          </a:xfrm>
        </p:grpSpPr>
        <p:grpSp>
          <p:nvGrpSpPr>
            <p:cNvPr id="62" name="Group 61">
              <a:extLst>
                <a:ext uri="{FF2B5EF4-FFF2-40B4-BE49-F238E27FC236}">
                  <a16:creationId xmlns:a16="http://schemas.microsoft.com/office/drawing/2014/main" id="{F29AEED6-84D7-3D44-90C2-15579114ECDD}"/>
                </a:ext>
              </a:extLst>
            </p:cNvPr>
            <p:cNvGrpSpPr/>
            <p:nvPr/>
          </p:nvGrpSpPr>
          <p:grpSpPr>
            <a:xfrm rot="10800000">
              <a:off x="5355477" y="1749999"/>
              <a:ext cx="3638027" cy="751463"/>
              <a:chOff x="3839462" y="2480124"/>
              <a:chExt cx="2522625" cy="718697"/>
            </a:xfrm>
          </p:grpSpPr>
          <p:pic>
            <p:nvPicPr>
              <p:cNvPr id="1028" name="Picture 4" descr="6 Lessons on Innovation From the History of the Barcode | Inc.com">
                <a:extLst>
                  <a:ext uri="{FF2B5EF4-FFF2-40B4-BE49-F238E27FC236}">
                    <a16:creationId xmlns:a16="http://schemas.microsoft.com/office/drawing/2014/main" id="{A86A3DD8-0991-8745-9E0A-392FCBC6E0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2363"/>
              <a:stretch/>
            </p:blipFill>
            <p:spPr bwMode="auto">
              <a:xfrm rot="16200000">
                <a:off x="3904430" y="2415156"/>
                <a:ext cx="718697" cy="848634"/>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4" descr="6 Lessons on Innovation From the History of the Barcode | Inc.com">
                <a:extLst>
                  <a:ext uri="{FF2B5EF4-FFF2-40B4-BE49-F238E27FC236}">
                    <a16:creationId xmlns:a16="http://schemas.microsoft.com/office/drawing/2014/main" id="{B4B31BEC-225A-1F42-83CA-6BDD81DF86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2363"/>
              <a:stretch/>
            </p:blipFill>
            <p:spPr bwMode="auto">
              <a:xfrm rot="16200000">
                <a:off x="4741425" y="2415156"/>
                <a:ext cx="718697" cy="848634"/>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4" descr="6 Lessons on Innovation From the History of the Barcode | Inc.com">
                <a:extLst>
                  <a:ext uri="{FF2B5EF4-FFF2-40B4-BE49-F238E27FC236}">
                    <a16:creationId xmlns:a16="http://schemas.microsoft.com/office/drawing/2014/main" id="{056BD0FD-DCA8-D148-A491-5612B2AD71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2363"/>
              <a:stretch/>
            </p:blipFill>
            <p:spPr bwMode="auto">
              <a:xfrm rot="16200000">
                <a:off x="5578421" y="2415156"/>
                <a:ext cx="718697" cy="848634"/>
              </a:xfrm>
              <a:prstGeom prst="rect">
                <a:avLst/>
              </a:prstGeom>
              <a:noFill/>
              <a:extLst>
                <a:ext uri="{909E8E84-426E-40DD-AFC4-6F175D3DCCD1}">
                  <a14:hiddenFill xmlns:a14="http://schemas.microsoft.com/office/drawing/2010/main">
                    <a:solidFill>
                      <a:srgbClr val="FFFFFF"/>
                    </a:solidFill>
                  </a14:hiddenFill>
                </a:ext>
              </a:extLst>
            </p:spPr>
          </p:pic>
        </p:grpSp>
        <p:sp>
          <p:nvSpPr>
            <p:cNvPr id="60" name="Rectangle 59">
              <a:extLst>
                <a:ext uri="{FF2B5EF4-FFF2-40B4-BE49-F238E27FC236}">
                  <a16:creationId xmlns:a16="http://schemas.microsoft.com/office/drawing/2014/main" id="{8600F107-4D7D-9949-BEC9-B85E2BAEB0FC}"/>
                </a:ext>
              </a:extLst>
            </p:cNvPr>
            <p:cNvSpPr/>
            <p:nvPr/>
          </p:nvSpPr>
          <p:spPr bwMode="auto">
            <a:xfrm>
              <a:off x="5338890" y="1174700"/>
              <a:ext cx="3654614" cy="807644"/>
            </a:xfrm>
            <a:prstGeom prst="rect">
              <a:avLst/>
            </a:prstGeom>
            <a:gradFill>
              <a:gsLst>
                <a:gs pos="87000">
                  <a:srgbClr val="303030"/>
                </a:gs>
                <a:gs pos="54000">
                  <a:srgbClr val="606060"/>
                </a:gs>
                <a:gs pos="25000">
                  <a:srgbClr val="909090"/>
                </a:gs>
                <a:gs pos="0">
                  <a:schemeClr val="bg1">
                    <a:lumMod val="75000"/>
                  </a:schemeClr>
                </a:gs>
                <a:gs pos="100000">
                  <a:schemeClr val="tx1"/>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55" name="TextBox 354">
              <a:extLst>
                <a:ext uri="{FF2B5EF4-FFF2-40B4-BE49-F238E27FC236}">
                  <a16:creationId xmlns:a16="http://schemas.microsoft.com/office/drawing/2014/main" id="{37E2E357-F228-BC4B-83BD-C2801D48A5D6}"/>
                </a:ext>
              </a:extLst>
            </p:cNvPr>
            <p:cNvSpPr txBox="1"/>
            <p:nvPr/>
          </p:nvSpPr>
          <p:spPr>
            <a:xfrm>
              <a:off x="5346843" y="1191286"/>
              <a:ext cx="897890" cy="707886"/>
            </a:xfrm>
            <a:prstGeom prst="rect">
              <a:avLst/>
            </a:prstGeom>
            <a:noFill/>
          </p:spPr>
          <p:txBody>
            <a:bodyPr wrap="square" rtlCol="0">
              <a:spAutoFit/>
            </a:bodyPr>
            <a:lstStyle/>
            <a:p>
              <a:pPr algn="ctr"/>
              <a:r>
                <a:rPr lang="en-US" sz="2000" baseline="30000" dirty="0">
                  <a:solidFill>
                    <a:schemeClr val="bg1"/>
                  </a:solidFill>
                  <a:latin typeface="Times New Roman" panose="02020603050405020304" pitchFamily="18" charset="0"/>
                  <a:cs typeface="Times New Roman" panose="02020603050405020304" pitchFamily="18" charset="0"/>
                </a:rPr>
                <a:t>242</a:t>
              </a:r>
              <a:r>
                <a:rPr lang="en-US" sz="2000" dirty="0">
                  <a:solidFill>
                    <a:schemeClr val="bg1"/>
                  </a:solidFill>
                  <a:latin typeface="Times New Roman" panose="02020603050405020304" pitchFamily="18" charset="0"/>
                  <a:cs typeface="Times New Roman" panose="02020603050405020304" pitchFamily="18" charset="0"/>
                </a:rPr>
                <a:t>Am</a:t>
              </a:r>
            </a:p>
            <a:p>
              <a:pPr algn="ctr"/>
              <a:r>
                <a:rPr lang="en-US" sz="2000" dirty="0">
                  <a:solidFill>
                    <a:schemeClr val="bg1"/>
                  </a:solidFill>
                  <a:latin typeface="Times New Roman" panose="02020603050405020304" pitchFamily="18" charset="0"/>
                  <a:cs typeface="Times New Roman" panose="02020603050405020304" pitchFamily="18" charset="0"/>
                </a:rPr>
                <a:t>QC</a:t>
              </a:r>
            </a:p>
          </p:txBody>
        </p:sp>
      </p:grpSp>
      <p:sp>
        <p:nvSpPr>
          <p:cNvPr id="15" name="Block Arc 14">
            <a:extLst>
              <a:ext uri="{FF2B5EF4-FFF2-40B4-BE49-F238E27FC236}">
                <a16:creationId xmlns:a16="http://schemas.microsoft.com/office/drawing/2014/main" id="{2ABF4CFA-E68D-B149-93C3-603CCFA11459}"/>
              </a:ext>
            </a:extLst>
          </p:cNvPr>
          <p:cNvSpPr/>
          <p:nvPr/>
        </p:nvSpPr>
        <p:spPr bwMode="auto">
          <a:xfrm rot="9962262">
            <a:off x="129219" y="4278658"/>
            <a:ext cx="1941547" cy="1898340"/>
          </a:xfrm>
          <a:prstGeom prst="blockArc">
            <a:avLst>
              <a:gd name="adj1" fmla="val 10800000"/>
              <a:gd name="adj2" fmla="val 17288518"/>
              <a:gd name="adj3" fmla="val 36441"/>
            </a:avLst>
          </a:prstGeom>
          <a:pattFill prst="solidDmnd">
            <a:fgClr>
              <a:schemeClr val="accent1"/>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03" name="Google Shape;103;p19"/>
          <p:cNvSpPr txBox="1">
            <a:spLocks noGrp="1"/>
          </p:cNvSpPr>
          <p:nvPr>
            <p:ph type="title"/>
          </p:nvPr>
        </p:nvSpPr>
        <p:spPr>
          <a:xfrm>
            <a:off x="0" y="0"/>
            <a:ext cx="9144000" cy="1020911"/>
          </a:xfrm>
          <a:prstGeom prst="rect">
            <a:avLst/>
          </a:prstGeom>
        </p:spPr>
        <p:txBody>
          <a:bodyPr spcFirstLastPara="1" vert="horz" wrap="square" lIns="91425" tIns="91425" rIns="91425" bIns="91425" numCol="1" anchor="t" anchorCtr="0" compatLnSpc="1">
            <a:prstTxWarp prst="textNoShape">
              <a:avLst/>
            </a:prstTxWarp>
            <a:noAutofit/>
          </a:bodyPr>
          <a:lstStyle/>
          <a:p>
            <a:r>
              <a:rPr lang="en" sz="2400" dirty="0">
                <a:latin typeface="Times New Roman" panose="02020603050405020304" pitchFamily="18" charset="0"/>
                <a:cs typeface="Times New Roman" panose="02020603050405020304" pitchFamily="18" charset="0"/>
              </a:rPr>
              <a:t>Google Project X is supporting us to explore the use of electrons and </a:t>
            </a:r>
            <a:r>
              <a:rPr lang="en" sz="2400" dirty="0">
                <a:latin typeface="Symbol" pitchFamily="2" charset="2"/>
                <a:cs typeface="Times New Roman" panose="02020603050405020304" pitchFamily="18" charset="0"/>
              </a:rPr>
              <a:t>g</a:t>
            </a:r>
            <a:r>
              <a:rPr lang="en" sz="2400" dirty="0">
                <a:latin typeface="Times New Roman" panose="02020603050405020304" pitchFamily="18" charset="0"/>
                <a:cs typeface="Times New Roman" panose="02020603050405020304" pitchFamily="18" charset="0"/>
              </a:rPr>
              <a:t>-rays from the BELLA laser to speed up the decay of nuclear isomers </a:t>
            </a:r>
            <a:endParaRPr sz="2400" dirty="0">
              <a:latin typeface="Times New Roman" panose="02020603050405020304" pitchFamily="18" charset="0"/>
              <a:cs typeface="Times New Roman" panose="02020603050405020304" pitchFamily="18" charset="0"/>
            </a:endParaRPr>
          </a:p>
        </p:txBody>
      </p:sp>
      <p:sp>
        <p:nvSpPr>
          <p:cNvPr id="104" name="Google Shape;104;p19"/>
          <p:cNvSpPr txBox="1">
            <a:spLocks noGrp="1"/>
          </p:cNvSpPr>
          <p:nvPr>
            <p:ph type="body" idx="1"/>
          </p:nvPr>
        </p:nvSpPr>
        <p:spPr>
          <a:xfrm>
            <a:off x="24538" y="927087"/>
            <a:ext cx="5327750" cy="3228356"/>
          </a:xfrm>
          <a:prstGeom prst="rect">
            <a:avLst/>
          </a:prstGeom>
        </p:spPr>
        <p:txBody>
          <a:bodyPr spcFirstLastPara="1" wrap="square" lIns="91425" tIns="91425" rIns="91425" bIns="91425" anchor="t" anchorCtr="0">
            <a:noAutofit/>
          </a:bodyPr>
          <a:lstStyle/>
          <a:p>
            <a:pPr marL="571500" indent="-457200">
              <a:buFont typeface="+mj-lt"/>
              <a:buAutoNum type="arabicPeriod"/>
            </a:pPr>
            <a:r>
              <a:rPr lang="en-US" sz="2000" dirty="0">
                <a:latin typeface="Times New Roman" panose="02020603050405020304" pitchFamily="18" charset="0"/>
                <a:cs typeface="Times New Roman" panose="02020603050405020304" pitchFamily="18" charset="0"/>
              </a:rPr>
              <a:t>The 141 year </a:t>
            </a:r>
            <a:r>
              <a:rPr lang="en-US" sz="2000" baseline="30000" dirty="0">
                <a:latin typeface="Times New Roman" panose="02020603050405020304" pitchFamily="18" charset="0"/>
                <a:cs typeface="Times New Roman" panose="02020603050405020304" pitchFamily="18" charset="0"/>
              </a:rPr>
              <a:t>242m</a:t>
            </a:r>
            <a:r>
              <a:rPr lang="en-US" sz="2000" dirty="0">
                <a:latin typeface="Times New Roman" panose="02020603050405020304" pitchFamily="18" charset="0"/>
                <a:cs typeface="Times New Roman" panose="02020603050405020304" pitchFamily="18" charset="0"/>
              </a:rPr>
              <a:t>Am </a:t>
            </a:r>
            <a:r>
              <a:rPr lang="en" sz="2000" dirty="0">
                <a:latin typeface="Times New Roman" panose="02020603050405020304" pitchFamily="18" charset="0"/>
                <a:cs typeface="Times New Roman" panose="02020603050405020304" pitchFamily="18" charset="0"/>
              </a:rPr>
              <a:t>isomer </a:t>
            </a:r>
            <a:r>
              <a:rPr lang="en-US" sz="2000" dirty="0">
                <a:latin typeface="Times New Roman" panose="02020603050405020304" pitchFamily="18" charset="0"/>
                <a:cs typeface="Times New Roman" panose="02020603050405020304" pitchFamily="18" charset="0"/>
              </a:rPr>
              <a:t>is a problematic constituent of nuclear waster.</a:t>
            </a:r>
            <a:endParaRPr lang="en-US" sz="2000" baseline="30000" dirty="0">
              <a:latin typeface="Times New Roman" panose="02020603050405020304" pitchFamily="18" charset="0"/>
              <a:cs typeface="Times New Roman" panose="02020603050405020304" pitchFamily="18" charset="0"/>
            </a:endParaRPr>
          </a:p>
          <a:p>
            <a:pPr marL="571500" indent="-457200">
              <a:buFont typeface="+mj-lt"/>
              <a:buAutoNum type="arabicPeriod"/>
            </a:pPr>
            <a:r>
              <a:rPr lang="en-US" sz="2000" dirty="0">
                <a:latin typeface="Times New Roman" panose="02020603050405020304" pitchFamily="18" charset="0"/>
                <a:cs typeface="Times New Roman" panose="02020603050405020304" pitchFamily="18" charset="0"/>
              </a:rPr>
              <a:t>A UCB/LBNL team led by Lee Bernstein high energy photon beam from the BELLA laser will be used to populate QC states above the </a:t>
            </a:r>
            <a:r>
              <a:rPr lang="en" sz="2000" baseline="30000" dirty="0">
                <a:latin typeface="Times New Roman" panose="02020603050405020304" pitchFamily="18" charset="0"/>
                <a:cs typeface="Times New Roman" panose="02020603050405020304" pitchFamily="18" charset="0"/>
              </a:rPr>
              <a:t>242m</a:t>
            </a:r>
            <a:r>
              <a:rPr lang="en" sz="2000" dirty="0">
                <a:latin typeface="Times New Roman" panose="02020603050405020304" pitchFamily="18" charset="0"/>
                <a:cs typeface="Times New Roman" panose="02020603050405020304" pitchFamily="18" charset="0"/>
              </a:rPr>
              <a:t>Am isomer (Step #1).</a:t>
            </a:r>
            <a:endParaRPr sz="2000" dirty="0">
              <a:latin typeface="Times New Roman" panose="02020603050405020304" pitchFamily="18" charset="0"/>
              <a:cs typeface="Times New Roman" panose="02020603050405020304" pitchFamily="18" charset="0"/>
            </a:endParaRPr>
          </a:p>
        </p:txBody>
      </p:sp>
      <p:pic>
        <p:nvPicPr>
          <p:cNvPr id="106" name="Picture 105" descr="Diagram&#10;&#10;Description automatically generated">
            <a:extLst>
              <a:ext uri="{FF2B5EF4-FFF2-40B4-BE49-F238E27FC236}">
                <a16:creationId xmlns:a16="http://schemas.microsoft.com/office/drawing/2014/main" id="{2555BB10-A52B-6A47-A2EF-CC22A945C0F0}"/>
              </a:ext>
            </a:extLst>
          </p:cNvPr>
          <p:cNvPicPr>
            <a:picLocks noChangeAspect="1"/>
          </p:cNvPicPr>
          <p:nvPr/>
        </p:nvPicPr>
        <p:blipFill rotWithShape="1">
          <a:blip r:embed="rId4"/>
          <a:srcRect t="7986" r="29809"/>
          <a:stretch/>
        </p:blipFill>
        <p:spPr>
          <a:xfrm>
            <a:off x="3304860" y="4216428"/>
            <a:ext cx="3518425" cy="2135913"/>
          </a:xfrm>
          <a:prstGeom prst="rect">
            <a:avLst/>
          </a:prstGeom>
        </p:spPr>
      </p:pic>
      <p:sp>
        <p:nvSpPr>
          <p:cNvPr id="2" name="Rectangle 1">
            <a:extLst>
              <a:ext uri="{FF2B5EF4-FFF2-40B4-BE49-F238E27FC236}">
                <a16:creationId xmlns:a16="http://schemas.microsoft.com/office/drawing/2014/main" id="{4745EF1B-AD73-4845-A7A8-665C31335B12}"/>
              </a:ext>
            </a:extLst>
          </p:cNvPr>
          <p:cNvSpPr/>
          <p:nvPr/>
        </p:nvSpPr>
        <p:spPr bwMode="auto">
          <a:xfrm>
            <a:off x="875692" y="5153182"/>
            <a:ext cx="152400" cy="115192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 name="Right Arrow 2">
            <a:extLst>
              <a:ext uri="{FF2B5EF4-FFF2-40B4-BE49-F238E27FC236}">
                <a16:creationId xmlns:a16="http://schemas.microsoft.com/office/drawing/2014/main" id="{DFEBC651-4856-5545-ACE0-9F6360A75490}"/>
              </a:ext>
            </a:extLst>
          </p:cNvPr>
          <p:cNvSpPr/>
          <p:nvPr/>
        </p:nvSpPr>
        <p:spPr bwMode="auto">
          <a:xfrm>
            <a:off x="343940" y="5543235"/>
            <a:ext cx="536068" cy="387656"/>
          </a:xfrm>
          <a:prstGeom prst="rightArrow">
            <a:avLst>
              <a:gd name="adj1" fmla="val 56500"/>
              <a:gd name="adj2" fmla="val 56268"/>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00FF00"/>
              </a:highlight>
              <a:latin typeface="Arial" charset="0"/>
              <a:ea typeface="ＭＳ Ｐゴシック" charset="-128"/>
              <a:cs typeface="ＭＳ Ｐゴシック" charset="-128"/>
            </a:endParaRPr>
          </a:p>
        </p:txBody>
      </p:sp>
      <p:sp>
        <p:nvSpPr>
          <p:cNvPr id="25" name="TextBox 24">
            <a:extLst>
              <a:ext uri="{FF2B5EF4-FFF2-40B4-BE49-F238E27FC236}">
                <a16:creationId xmlns:a16="http://schemas.microsoft.com/office/drawing/2014/main" id="{A119D147-B8BE-4948-9480-F63418ABEF9E}"/>
              </a:ext>
            </a:extLst>
          </p:cNvPr>
          <p:cNvSpPr txBox="1"/>
          <p:nvPr/>
        </p:nvSpPr>
        <p:spPr>
          <a:xfrm>
            <a:off x="2018644" y="4106549"/>
            <a:ext cx="1214666" cy="369332"/>
          </a:xfrm>
          <a:prstGeom prst="rect">
            <a:avLst/>
          </a:prstGeom>
          <a:noFill/>
        </p:spPr>
        <p:txBody>
          <a:bodyPr wrap="square" rtlCol="0">
            <a:spAutoFit/>
          </a:bodyPr>
          <a:lstStyle/>
          <a:p>
            <a:pPr algn="ctr"/>
            <a:r>
              <a:rPr lang="en-US" baseline="30000" dirty="0">
                <a:solidFill>
                  <a:srgbClr val="FF0000"/>
                </a:solidFill>
                <a:latin typeface="Times New Roman" panose="02020603050405020304" pitchFamily="18" charset="0"/>
                <a:cs typeface="Times New Roman" panose="02020603050405020304" pitchFamily="18" charset="0"/>
              </a:rPr>
              <a:t>242m</a:t>
            </a:r>
            <a:r>
              <a:rPr lang="en-US" dirty="0">
                <a:solidFill>
                  <a:srgbClr val="FF0000"/>
                </a:solidFill>
                <a:latin typeface="Times New Roman" panose="02020603050405020304" pitchFamily="18" charset="0"/>
                <a:cs typeface="Times New Roman" panose="02020603050405020304" pitchFamily="18" charset="0"/>
              </a:rPr>
              <a:t>Am</a:t>
            </a:r>
          </a:p>
        </p:txBody>
      </p:sp>
      <p:grpSp>
        <p:nvGrpSpPr>
          <p:cNvPr id="18" name="Group 17">
            <a:extLst>
              <a:ext uri="{FF2B5EF4-FFF2-40B4-BE49-F238E27FC236}">
                <a16:creationId xmlns:a16="http://schemas.microsoft.com/office/drawing/2014/main" id="{B762E0A4-23C7-A341-8369-DED11C752A35}"/>
              </a:ext>
            </a:extLst>
          </p:cNvPr>
          <p:cNvGrpSpPr/>
          <p:nvPr/>
        </p:nvGrpSpPr>
        <p:grpSpPr>
          <a:xfrm rot="16200000">
            <a:off x="829018" y="3624428"/>
            <a:ext cx="859651" cy="1863828"/>
            <a:chOff x="2273661" y="3967589"/>
            <a:chExt cx="859651" cy="1863828"/>
          </a:xfrm>
        </p:grpSpPr>
        <p:sp>
          <p:nvSpPr>
            <p:cNvPr id="24" name="TextBox 23">
              <a:extLst>
                <a:ext uri="{FF2B5EF4-FFF2-40B4-BE49-F238E27FC236}">
                  <a16:creationId xmlns:a16="http://schemas.microsoft.com/office/drawing/2014/main" id="{8959E94B-C91D-DC46-9DF4-73A1CEAA362D}"/>
                </a:ext>
              </a:extLst>
            </p:cNvPr>
            <p:cNvSpPr txBox="1"/>
            <p:nvPr/>
          </p:nvSpPr>
          <p:spPr>
            <a:xfrm rot="5400000">
              <a:off x="2018165" y="4362633"/>
              <a:ext cx="1128642" cy="338554"/>
            </a:xfrm>
            <a:prstGeom prst="rect">
              <a:avLst/>
            </a:prstGeom>
            <a:noFill/>
          </p:spPr>
          <p:txBody>
            <a:bodyPr wrap="square" rtlCol="0">
              <a:spAutoFit/>
            </a:bodyPr>
            <a:lstStyle/>
            <a:p>
              <a:pPr algn="ctr"/>
              <a:r>
                <a:rPr lang="en-US" sz="1600" dirty="0">
                  <a:solidFill>
                    <a:srgbClr val="FF0000"/>
                  </a:solidFill>
                  <a:latin typeface="Symbol" pitchFamily="2" charset="2"/>
                  <a:cs typeface="Times New Roman" panose="02020603050405020304" pitchFamily="18" charset="0"/>
                </a:rPr>
                <a:t>g</a:t>
              </a:r>
              <a:r>
                <a:rPr lang="en-US" sz="1600" dirty="0">
                  <a:solidFill>
                    <a:srgbClr val="FF0000"/>
                  </a:solidFill>
                  <a:latin typeface="Times New Roman" panose="02020603050405020304" pitchFamily="18" charset="0"/>
                  <a:cs typeface="Times New Roman" panose="02020603050405020304" pitchFamily="18" charset="0"/>
                </a:rPr>
                <a:t>-rays</a:t>
              </a:r>
            </a:p>
          </p:txBody>
        </p:sp>
        <p:grpSp>
          <p:nvGrpSpPr>
            <p:cNvPr id="37" name="Group 36">
              <a:extLst>
                <a:ext uri="{FF2B5EF4-FFF2-40B4-BE49-F238E27FC236}">
                  <a16:creationId xmlns:a16="http://schemas.microsoft.com/office/drawing/2014/main" id="{8D1C9EA6-00B8-AC4B-A426-81BE35EF50EB}"/>
                </a:ext>
              </a:extLst>
            </p:cNvPr>
            <p:cNvGrpSpPr/>
            <p:nvPr/>
          </p:nvGrpSpPr>
          <p:grpSpPr>
            <a:xfrm>
              <a:off x="2351337" y="5213430"/>
              <a:ext cx="623333" cy="148142"/>
              <a:chOff x="5292913" y="3669977"/>
              <a:chExt cx="2577974" cy="304873"/>
            </a:xfrm>
          </p:grpSpPr>
          <p:sp>
            <p:nvSpPr>
              <p:cNvPr id="10" name="Arc 9">
                <a:extLst>
                  <a:ext uri="{FF2B5EF4-FFF2-40B4-BE49-F238E27FC236}">
                    <a16:creationId xmlns:a16="http://schemas.microsoft.com/office/drawing/2014/main" id="{8A6F1EA8-D71B-4C42-9DBC-7F6AD277948B}"/>
                  </a:ext>
                </a:extLst>
              </p:cNvPr>
              <p:cNvSpPr/>
              <p:nvPr/>
            </p:nvSpPr>
            <p:spPr bwMode="auto">
              <a:xfrm>
                <a:off x="5292913" y="369235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1" name="Arc 30">
                <a:extLst>
                  <a:ext uri="{FF2B5EF4-FFF2-40B4-BE49-F238E27FC236}">
                    <a16:creationId xmlns:a16="http://schemas.microsoft.com/office/drawing/2014/main" id="{C5E92EF5-1309-734E-AEC9-B5A8152C1894}"/>
                  </a:ext>
                </a:extLst>
              </p:cNvPr>
              <p:cNvSpPr/>
              <p:nvPr/>
            </p:nvSpPr>
            <p:spPr bwMode="auto">
              <a:xfrm rot="10800000">
                <a:off x="5553108" y="366997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nvGrpSpPr>
              <p:cNvPr id="34" name="Group 33">
                <a:extLst>
                  <a:ext uri="{FF2B5EF4-FFF2-40B4-BE49-F238E27FC236}">
                    <a16:creationId xmlns:a16="http://schemas.microsoft.com/office/drawing/2014/main" id="{EDF3F8DB-29A4-994F-BDDC-1F3B8979A32B}"/>
                  </a:ext>
                </a:extLst>
              </p:cNvPr>
              <p:cNvGrpSpPr/>
              <p:nvPr/>
            </p:nvGrpSpPr>
            <p:grpSpPr>
              <a:xfrm flipV="1">
                <a:off x="5540496" y="3669977"/>
                <a:ext cx="520390" cy="304873"/>
                <a:chOff x="5984488" y="3657527"/>
                <a:chExt cx="520390" cy="304873"/>
              </a:xfrm>
            </p:grpSpPr>
            <p:sp>
              <p:nvSpPr>
                <p:cNvPr id="35" name="Arc 34">
                  <a:extLst>
                    <a:ext uri="{FF2B5EF4-FFF2-40B4-BE49-F238E27FC236}">
                      <a16:creationId xmlns:a16="http://schemas.microsoft.com/office/drawing/2014/main" id="{004A165A-43CF-0443-A2E8-62F6F9CAF9A7}"/>
                    </a:ext>
                  </a:extLst>
                </p:cNvPr>
                <p:cNvSpPr/>
                <p:nvPr/>
              </p:nvSpPr>
              <p:spPr bwMode="auto">
                <a:xfrm>
                  <a:off x="5984488" y="367990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6" name="Arc 35">
                  <a:extLst>
                    <a:ext uri="{FF2B5EF4-FFF2-40B4-BE49-F238E27FC236}">
                      <a16:creationId xmlns:a16="http://schemas.microsoft.com/office/drawing/2014/main" id="{007CA081-FF5C-8F4F-B648-188A5E315CED}"/>
                    </a:ext>
                  </a:extLst>
                </p:cNvPr>
                <p:cNvSpPr/>
                <p:nvPr/>
              </p:nvSpPr>
              <p:spPr bwMode="auto">
                <a:xfrm rot="10800000">
                  <a:off x="6244683" y="365752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38" name="Group 37">
                <a:extLst>
                  <a:ext uri="{FF2B5EF4-FFF2-40B4-BE49-F238E27FC236}">
                    <a16:creationId xmlns:a16="http://schemas.microsoft.com/office/drawing/2014/main" id="{0B159AD7-7F5A-4C4D-A089-8CAA5024CC26}"/>
                  </a:ext>
                </a:extLst>
              </p:cNvPr>
              <p:cNvGrpSpPr/>
              <p:nvPr/>
            </p:nvGrpSpPr>
            <p:grpSpPr>
              <a:xfrm>
                <a:off x="5788129" y="3669977"/>
                <a:ext cx="767973" cy="304873"/>
                <a:chOff x="5984488" y="3657527"/>
                <a:chExt cx="767973" cy="304873"/>
              </a:xfrm>
            </p:grpSpPr>
            <p:grpSp>
              <p:nvGrpSpPr>
                <p:cNvPr id="39" name="Group 38">
                  <a:extLst>
                    <a:ext uri="{FF2B5EF4-FFF2-40B4-BE49-F238E27FC236}">
                      <a16:creationId xmlns:a16="http://schemas.microsoft.com/office/drawing/2014/main" id="{E3995E54-FF49-804D-A9B7-40B24D8069DB}"/>
                    </a:ext>
                  </a:extLst>
                </p:cNvPr>
                <p:cNvGrpSpPr/>
                <p:nvPr/>
              </p:nvGrpSpPr>
              <p:grpSpPr>
                <a:xfrm>
                  <a:off x="5984488" y="3657527"/>
                  <a:ext cx="520390" cy="304873"/>
                  <a:chOff x="5984488" y="3657527"/>
                  <a:chExt cx="520390" cy="304873"/>
                </a:xfrm>
              </p:grpSpPr>
              <p:sp>
                <p:nvSpPr>
                  <p:cNvPr id="43" name="Arc 42">
                    <a:extLst>
                      <a:ext uri="{FF2B5EF4-FFF2-40B4-BE49-F238E27FC236}">
                        <a16:creationId xmlns:a16="http://schemas.microsoft.com/office/drawing/2014/main" id="{6A3AEEF2-B8CB-EF4C-AC2B-0359B22C0202}"/>
                      </a:ext>
                    </a:extLst>
                  </p:cNvPr>
                  <p:cNvSpPr/>
                  <p:nvPr/>
                </p:nvSpPr>
                <p:spPr bwMode="auto">
                  <a:xfrm>
                    <a:off x="5984488" y="367990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44" name="Arc 43">
                    <a:extLst>
                      <a:ext uri="{FF2B5EF4-FFF2-40B4-BE49-F238E27FC236}">
                        <a16:creationId xmlns:a16="http://schemas.microsoft.com/office/drawing/2014/main" id="{2F3E885D-8209-1844-868E-A930AB3F3C26}"/>
                      </a:ext>
                    </a:extLst>
                  </p:cNvPr>
                  <p:cNvSpPr/>
                  <p:nvPr/>
                </p:nvSpPr>
                <p:spPr bwMode="auto">
                  <a:xfrm rot="10800000">
                    <a:off x="6244683" y="365752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40" name="Group 39">
                  <a:extLst>
                    <a:ext uri="{FF2B5EF4-FFF2-40B4-BE49-F238E27FC236}">
                      <a16:creationId xmlns:a16="http://schemas.microsoft.com/office/drawing/2014/main" id="{96BC1DE3-8A75-3945-8F1A-E3106DAF1791}"/>
                    </a:ext>
                  </a:extLst>
                </p:cNvPr>
                <p:cNvGrpSpPr/>
                <p:nvPr/>
              </p:nvGrpSpPr>
              <p:grpSpPr>
                <a:xfrm flipV="1">
                  <a:off x="6232071" y="3657527"/>
                  <a:ext cx="520390" cy="304873"/>
                  <a:chOff x="5984488" y="3657527"/>
                  <a:chExt cx="520390" cy="304873"/>
                </a:xfrm>
              </p:grpSpPr>
              <p:sp>
                <p:nvSpPr>
                  <p:cNvPr id="41" name="Arc 40">
                    <a:extLst>
                      <a:ext uri="{FF2B5EF4-FFF2-40B4-BE49-F238E27FC236}">
                        <a16:creationId xmlns:a16="http://schemas.microsoft.com/office/drawing/2014/main" id="{29F64BC6-A6D9-C446-B686-756D69F1D7FB}"/>
                      </a:ext>
                    </a:extLst>
                  </p:cNvPr>
                  <p:cNvSpPr/>
                  <p:nvPr/>
                </p:nvSpPr>
                <p:spPr bwMode="auto">
                  <a:xfrm>
                    <a:off x="5984488" y="367990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42" name="Arc 41">
                    <a:extLst>
                      <a:ext uri="{FF2B5EF4-FFF2-40B4-BE49-F238E27FC236}">
                        <a16:creationId xmlns:a16="http://schemas.microsoft.com/office/drawing/2014/main" id="{77236D39-60CC-FA47-B7F7-BE7FFEE86A53}"/>
                      </a:ext>
                    </a:extLst>
                  </p:cNvPr>
                  <p:cNvSpPr/>
                  <p:nvPr/>
                </p:nvSpPr>
                <p:spPr bwMode="auto">
                  <a:xfrm rot="10800000">
                    <a:off x="6244683" y="365752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grpSp>
            <p:nvGrpSpPr>
              <p:cNvPr id="45" name="Group 44">
                <a:extLst>
                  <a:ext uri="{FF2B5EF4-FFF2-40B4-BE49-F238E27FC236}">
                    <a16:creationId xmlns:a16="http://schemas.microsoft.com/office/drawing/2014/main" id="{64FF8DFB-D10D-2F4C-816B-3A664105825B}"/>
                  </a:ext>
                </a:extLst>
              </p:cNvPr>
              <p:cNvGrpSpPr/>
              <p:nvPr/>
            </p:nvGrpSpPr>
            <p:grpSpPr>
              <a:xfrm>
                <a:off x="6287418" y="3669977"/>
                <a:ext cx="767973" cy="304873"/>
                <a:chOff x="5984488" y="3657527"/>
                <a:chExt cx="767973" cy="304873"/>
              </a:xfrm>
            </p:grpSpPr>
            <p:grpSp>
              <p:nvGrpSpPr>
                <p:cNvPr id="46" name="Group 45">
                  <a:extLst>
                    <a:ext uri="{FF2B5EF4-FFF2-40B4-BE49-F238E27FC236}">
                      <a16:creationId xmlns:a16="http://schemas.microsoft.com/office/drawing/2014/main" id="{ACEEFA8C-996C-D548-96D9-93C0D1068C28}"/>
                    </a:ext>
                  </a:extLst>
                </p:cNvPr>
                <p:cNvGrpSpPr/>
                <p:nvPr/>
              </p:nvGrpSpPr>
              <p:grpSpPr>
                <a:xfrm>
                  <a:off x="5984488" y="3657527"/>
                  <a:ext cx="520390" cy="304873"/>
                  <a:chOff x="5984488" y="3657527"/>
                  <a:chExt cx="520390" cy="304873"/>
                </a:xfrm>
              </p:grpSpPr>
              <p:sp>
                <p:nvSpPr>
                  <p:cNvPr id="50" name="Arc 49">
                    <a:extLst>
                      <a:ext uri="{FF2B5EF4-FFF2-40B4-BE49-F238E27FC236}">
                        <a16:creationId xmlns:a16="http://schemas.microsoft.com/office/drawing/2014/main" id="{6535D39A-C9C4-9442-B69C-FD0DA1715F7E}"/>
                      </a:ext>
                    </a:extLst>
                  </p:cNvPr>
                  <p:cNvSpPr/>
                  <p:nvPr/>
                </p:nvSpPr>
                <p:spPr bwMode="auto">
                  <a:xfrm>
                    <a:off x="5984488" y="367990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51" name="Arc 50">
                    <a:extLst>
                      <a:ext uri="{FF2B5EF4-FFF2-40B4-BE49-F238E27FC236}">
                        <a16:creationId xmlns:a16="http://schemas.microsoft.com/office/drawing/2014/main" id="{8687B218-9E40-3240-87F8-F8238C0917C1}"/>
                      </a:ext>
                    </a:extLst>
                  </p:cNvPr>
                  <p:cNvSpPr/>
                  <p:nvPr/>
                </p:nvSpPr>
                <p:spPr bwMode="auto">
                  <a:xfrm rot="10800000">
                    <a:off x="6244683" y="365752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47" name="Group 46">
                  <a:extLst>
                    <a:ext uri="{FF2B5EF4-FFF2-40B4-BE49-F238E27FC236}">
                      <a16:creationId xmlns:a16="http://schemas.microsoft.com/office/drawing/2014/main" id="{EFD07C1D-F40F-0B4F-A7CE-96C6EDC79C74}"/>
                    </a:ext>
                  </a:extLst>
                </p:cNvPr>
                <p:cNvGrpSpPr/>
                <p:nvPr/>
              </p:nvGrpSpPr>
              <p:grpSpPr>
                <a:xfrm flipV="1">
                  <a:off x="6232071" y="3657527"/>
                  <a:ext cx="520390" cy="304873"/>
                  <a:chOff x="5984488" y="3657527"/>
                  <a:chExt cx="520390" cy="304873"/>
                </a:xfrm>
              </p:grpSpPr>
              <p:sp>
                <p:nvSpPr>
                  <p:cNvPr id="48" name="Arc 47">
                    <a:extLst>
                      <a:ext uri="{FF2B5EF4-FFF2-40B4-BE49-F238E27FC236}">
                        <a16:creationId xmlns:a16="http://schemas.microsoft.com/office/drawing/2014/main" id="{ECB45C85-FDD3-5A4E-9EBF-F19B296E268E}"/>
                      </a:ext>
                    </a:extLst>
                  </p:cNvPr>
                  <p:cNvSpPr/>
                  <p:nvPr/>
                </p:nvSpPr>
                <p:spPr bwMode="auto">
                  <a:xfrm>
                    <a:off x="5984488" y="367990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49" name="Arc 48">
                    <a:extLst>
                      <a:ext uri="{FF2B5EF4-FFF2-40B4-BE49-F238E27FC236}">
                        <a16:creationId xmlns:a16="http://schemas.microsoft.com/office/drawing/2014/main" id="{A85E5FB8-6419-824F-9B69-9EFB1E335877}"/>
                      </a:ext>
                    </a:extLst>
                  </p:cNvPr>
                  <p:cNvSpPr/>
                  <p:nvPr/>
                </p:nvSpPr>
                <p:spPr bwMode="auto">
                  <a:xfrm rot="10800000">
                    <a:off x="6244683" y="365752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grpSp>
            <p:nvGrpSpPr>
              <p:cNvPr id="52" name="Group 51">
                <a:extLst>
                  <a:ext uri="{FF2B5EF4-FFF2-40B4-BE49-F238E27FC236}">
                    <a16:creationId xmlns:a16="http://schemas.microsoft.com/office/drawing/2014/main" id="{5F61F9A5-6F9C-A046-8565-8BE43330D650}"/>
                  </a:ext>
                </a:extLst>
              </p:cNvPr>
              <p:cNvGrpSpPr/>
              <p:nvPr/>
            </p:nvGrpSpPr>
            <p:grpSpPr>
              <a:xfrm>
                <a:off x="6782634" y="3669977"/>
                <a:ext cx="767973" cy="304873"/>
                <a:chOff x="5984488" y="3657527"/>
                <a:chExt cx="767973" cy="304873"/>
              </a:xfrm>
            </p:grpSpPr>
            <p:grpSp>
              <p:nvGrpSpPr>
                <p:cNvPr id="53" name="Group 52">
                  <a:extLst>
                    <a:ext uri="{FF2B5EF4-FFF2-40B4-BE49-F238E27FC236}">
                      <a16:creationId xmlns:a16="http://schemas.microsoft.com/office/drawing/2014/main" id="{5B579D99-2CD7-0E4D-A3B6-560D1028ED08}"/>
                    </a:ext>
                  </a:extLst>
                </p:cNvPr>
                <p:cNvGrpSpPr/>
                <p:nvPr/>
              </p:nvGrpSpPr>
              <p:grpSpPr>
                <a:xfrm>
                  <a:off x="5984488" y="3657527"/>
                  <a:ext cx="520390" cy="304873"/>
                  <a:chOff x="5984488" y="3657527"/>
                  <a:chExt cx="520390" cy="304873"/>
                </a:xfrm>
              </p:grpSpPr>
              <p:sp>
                <p:nvSpPr>
                  <p:cNvPr id="57" name="Arc 56">
                    <a:extLst>
                      <a:ext uri="{FF2B5EF4-FFF2-40B4-BE49-F238E27FC236}">
                        <a16:creationId xmlns:a16="http://schemas.microsoft.com/office/drawing/2014/main" id="{55B059C4-F5A5-8146-9C18-86F878C540B2}"/>
                      </a:ext>
                    </a:extLst>
                  </p:cNvPr>
                  <p:cNvSpPr/>
                  <p:nvPr/>
                </p:nvSpPr>
                <p:spPr bwMode="auto">
                  <a:xfrm>
                    <a:off x="5984488" y="367990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58" name="Arc 57">
                    <a:extLst>
                      <a:ext uri="{FF2B5EF4-FFF2-40B4-BE49-F238E27FC236}">
                        <a16:creationId xmlns:a16="http://schemas.microsoft.com/office/drawing/2014/main" id="{34E76EDE-7327-A94E-9B7C-BB050D684D67}"/>
                      </a:ext>
                    </a:extLst>
                  </p:cNvPr>
                  <p:cNvSpPr/>
                  <p:nvPr/>
                </p:nvSpPr>
                <p:spPr bwMode="auto">
                  <a:xfrm rot="10800000">
                    <a:off x="6244683" y="365752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54" name="Group 53">
                  <a:extLst>
                    <a:ext uri="{FF2B5EF4-FFF2-40B4-BE49-F238E27FC236}">
                      <a16:creationId xmlns:a16="http://schemas.microsoft.com/office/drawing/2014/main" id="{2F4302D2-B57E-9747-9087-6F03956F6D0C}"/>
                    </a:ext>
                  </a:extLst>
                </p:cNvPr>
                <p:cNvGrpSpPr/>
                <p:nvPr/>
              </p:nvGrpSpPr>
              <p:grpSpPr>
                <a:xfrm flipV="1">
                  <a:off x="6232071" y="3657527"/>
                  <a:ext cx="520390" cy="304873"/>
                  <a:chOff x="5984488" y="3657527"/>
                  <a:chExt cx="520390" cy="304873"/>
                </a:xfrm>
              </p:grpSpPr>
              <p:sp>
                <p:nvSpPr>
                  <p:cNvPr id="55" name="Arc 54">
                    <a:extLst>
                      <a:ext uri="{FF2B5EF4-FFF2-40B4-BE49-F238E27FC236}">
                        <a16:creationId xmlns:a16="http://schemas.microsoft.com/office/drawing/2014/main" id="{58C66605-BE0D-4E43-BD0F-5050459A2416}"/>
                      </a:ext>
                    </a:extLst>
                  </p:cNvPr>
                  <p:cNvSpPr/>
                  <p:nvPr/>
                </p:nvSpPr>
                <p:spPr bwMode="auto">
                  <a:xfrm>
                    <a:off x="5984488" y="367990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56" name="Arc 55">
                    <a:extLst>
                      <a:ext uri="{FF2B5EF4-FFF2-40B4-BE49-F238E27FC236}">
                        <a16:creationId xmlns:a16="http://schemas.microsoft.com/office/drawing/2014/main" id="{1A69234B-127D-7E49-9848-8E557755EB6C}"/>
                      </a:ext>
                    </a:extLst>
                  </p:cNvPr>
                  <p:cNvSpPr/>
                  <p:nvPr/>
                </p:nvSpPr>
                <p:spPr bwMode="auto">
                  <a:xfrm rot="10800000">
                    <a:off x="6244683" y="365752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sp>
            <p:nvSpPr>
              <p:cNvPr id="59" name="Arc 58">
                <a:extLst>
                  <a:ext uri="{FF2B5EF4-FFF2-40B4-BE49-F238E27FC236}">
                    <a16:creationId xmlns:a16="http://schemas.microsoft.com/office/drawing/2014/main" id="{0F5E3E9E-02B5-0744-925D-0B00D65A9CDC}"/>
                  </a:ext>
                </a:extLst>
              </p:cNvPr>
              <p:cNvSpPr/>
              <p:nvPr/>
            </p:nvSpPr>
            <p:spPr bwMode="auto">
              <a:xfrm>
                <a:off x="7286400" y="369235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cxnSp>
            <p:nvCxnSpPr>
              <p:cNvPr id="17" name="Straight Arrow Connector 16">
                <a:extLst>
                  <a:ext uri="{FF2B5EF4-FFF2-40B4-BE49-F238E27FC236}">
                    <a16:creationId xmlns:a16="http://schemas.microsoft.com/office/drawing/2014/main" id="{3E36224E-3EB0-7142-98B2-8B07FD9870F5}"/>
                  </a:ext>
                </a:extLst>
              </p:cNvPr>
              <p:cNvCxnSpPr>
                <a:cxnSpLocks/>
              </p:cNvCxnSpPr>
              <p:nvPr/>
            </p:nvCxnSpPr>
            <p:spPr bwMode="auto">
              <a:xfrm>
                <a:off x="7546595" y="3824995"/>
                <a:ext cx="324292" cy="0"/>
              </a:xfrm>
              <a:prstGeom prst="straightConnector1">
                <a:avLst/>
              </a:prstGeom>
              <a:solidFill>
                <a:schemeClr val="accent1"/>
              </a:solidFill>
              <a:ln w="9525" cap="flat" cmpd="sng" algn="ctr">
                <a:solidFill>
                  <a:srgbClr val="FF0000"/>
                </a:solidFill>
                <a:prstDash val="solid"/>
                <a:round/>
                <a:headEnd type="none" w="med" len="med"/>
                <a:tailEnd type="stealth" w="lg" len="med"/>
              </a:ln>
              <a:effectLst/>
            </p:spPr>
          </p:cxnSp>
        </p:grpSp>
        <p:grpSp>
          <p:nvGrpSpPr>
            <p:cNvPr id="64" name="Group 63">
              <a:extLst>
                <a:ext uri="{FF2B5EF4-FFF2-40B4-BE49-F238E27FC236}">
                  <a16:creationId xmlns:a16="http://schemas.microsoft.com/office/drawing/2014/main" id="{3745ED5D-45B7-BC4F-9246-44FBB3CD206F}"/>
                </a:ext>
              </a:extLst>
            </p:cNvPr>
            <p:cNvGrpSpPr/>
            <p:nvPr/>
          </p:nvGrpSpPr>
          <p:grpSpPr>
            <a:xfrm rot="20798406">
              <a:off x="2279441" y="5048154"/>
              <a:ext cx="623333" cy="148143"/>
              <a:chOff x="5292913" y="3669977"/>
              <a:chExt cx="2577974" cy="304873"/>
            </a:xfrm>
          </p:grpSpPr>
          <p:sp>
            <p:nvSpPr>
              <p:cNvPr id="65" name="Arc 64">
                <a:extLst>
                  <a:ext uri="{FF2B5EF4-FFF2-40B4-BE49-F238E27FC236}">
                    <a16:creationId xmlns:a16="http://schemas.microsoft.com/office/drawing/2014/main" id="{AAECE3CC-373B-F84A-B32C-3458C574D0D5}"/>
                  </a:ext>
                </a:extLst>
              </p:cNvPr>
              <p:cNvSpPr/>
              <p:nvPr/>
            </p:nvSpPr>
            <p:spPr bwMode="auto">
              <a:xfrm>
                <a:off x="5292913" y="369235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66" name="Arc 65">
                <a:extLst>
                  <a:ext uri="{FF2B5EF4-FFF2-40B4-BE49-F238E27FC236}">
                    <a16:creationId xmlns:a16="http://schemas.microsoft.com/office/drawing/2014/main" id="{127B3AB6-5312-BF40-8FEE-2F84D0606B28}"/>
                  </a:ext>
                </a:extLst>
              </p:cNvPr>
              <p:cNvSpPr/>
              <p:nvPr/>
            </p:nvSpPr>
            <p:spPr bwMode="auto">
              <a:xfrm rot="10800000">
                <a:off x="5553108" y="366997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nvGrpSpPr>
              <p:cNvPr id="67" name="Group 66">
                <a:extLst>
                  <a:ext uri="{FF2B5EF4-FFF2-40B4-BE49-F238E27FC236}">
                    <a16:creationId xmlns:a16="http://schemas.microsoft.com/office/drawing/2014/main" id="{00D18E78-0D79-244E-B2BC-22B066600744}"/>
                  </a:ext>
                </a:extLst>
              </p:cNvPr>
              <p:cNvGrpSpPr/>
              <p:nvPr/>
            </p:nvGrpSpPr>
            <p:grpSpPr>
              <a:xfrm flipV="1">
                <a:off x="5540496" y="3669977"/>
                <a:ext cx="520390" cy="304873"/>
                <a:chOff x="5984488" y="3657527"/>
                <a:chExt cx="520390" cy="304873"/>
              </a:xfrm>
            </p:grpSpPr>
            <p:sp>
              <p:nvSpPr>
                <p:cNvPr id="91" name="Arc 90">
                  <a:extLst>
                    <a:ext uri="{FF2B5EF4-FFF2-40B4-BE49-F238E27FC236}">
                      <a16:creationId xmlns:a16="http://schemas.microsoft.com/office/drawing/2014/main" id="{3F5D778B-CBA4-C645-9294-E0824E228C65}"/>
                    </a:ext>
                  </a:extLst>
                </p:cNvPr>
                <p:cNvSpPr/>
                <p:nvPr/>
              </p:nvSpPr>
              <p:spPr bwMode="auto">
                <a:xfrm>
                  <a:off x="5984488" y="367990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92" name="Arc 91">
                  <a:extLst>
                    <a:ext uri="{FF2B5EF4-FFF2-40B4-BE49-F238E27FC236}">
                      <a16:creationId xmlns:a16="http://schemas.microsoft.com/office/drawing/2014/main" id="{F1FE2122-6BE5-6F4A-970C-67D9701C1DD9}"/>
                    </a:ext>
                  </a:extLst>
                </p:cNvPr>
                <p:cNvSpPr/>
                <p:nvPr/>
              </p:nvSpPr>
              <p:spPr bwMode="auto">
                <a:xfrm rot="10800000">
                  <a:off x="6244683" y="365752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68" name="Group 67">
                <a:extLst>
                  <a:ext uri="{FF2B5EF4-FFF2-40B4-BE49-F238E27FC236}">
                    <a16:creationId xmlns:a16="http://schemas.microsoft.com/office/drawing/2014/main" id="{FF501C80-38B1-0A48-A223-1A1672F0385D}"/>
                  </a:ext>
                </a:extLst>
              </p:cNvPr>
              <p:cNvGrpSpPr/>
              <p:nvPr/>
            </p:nvGrpSpPr>
            <p:grpSpPr>
              <a:xfrm>
                <a:off x="5788129" y="3669977"/>
                <a:ext cx="767973" cy="304873"/>
                <a:chOff x="5984488" y="3657527"/>
                <a:chExt cx="767973" cy="304873"/>
              </a:xfrm>
            </p:grpSpPr>
            <p:grpSp>
              <p:nvGrpSpPr>
                <p:cNvPr id="85" name="Group 84">
                  <a:extLst>
                    <a:ext uri="{FF2B5EF4-FFF2-40B4-BE49-F238E27FC236}">
                      <a16:creationId xmlns:a16="http://schemas.microsoft.com/office/drawing/2014/main" id="{AB1135CA-C6BC-2043-BC59-79D97CB304CE}"/>
                    </a:ext>
                  </a:extLst>
                </p:cNvPr>
                <p:cNvGrpSpPr/>
                <p:nvPr/>
              </p:nvGrpSpPr>
              <p:grpSpPr>
                <a:xfrm>
                  <a:off x="5984488" y="3657527"/>
                  <a:ext cx="520390" cy="304873"/>
                  <a:chOff x="5984488" y="3657527"/>
                  <a:chExt cx="520390" cy="304873"/>
                </a:xfrm>
              </p:grpSpPr>
              <p:sp>
                <p:nvSpPr>
                  <p:cNvPr id="89" name="Arc 88">
                    <a:extLst>
                      <a:ext uri="{FF2B5EF4-FFF2-40B4-BE49-F238E27FC236}">
                        <a16:creationId xmlns:a16="http://schemas.microsoft.com/office/drawing/2014/main" id="{8EACCE87-C9EF-0C4E-AEC8-30DC6D3AA516}"/>
                      </a:ext>
                    </a:extLst>
                  </p:cNvPr>
                  <p:cNvSpPr/>
                  <p:nvPr/>
                </p:nvSpPr>
                <p:spPr bwMode="auto">
                  <a:xfrm>
                    <a:off x="5984488" y="367990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90" name="Arc 89">
                    <a:extLst>
                      <a:ext uri="{FF2B5EF4-FFF2-40B4-BE49-F238E27FC236}">
                        <a16:creationId xmlns:a16="http://schemas.microsoft.com/office/drawing/2014/main" id="{756194E0-9D5A-0148-8C74-FF1A139C06B8}"/>
                      </a:ext>
                    </a:extLst>
                  </p:cNvPr>
                  <p:cNvSpPr/>
                  <p:nvPr/>
                </p:nvSpPr>
                <p:spPr bwMode="auto">
                  <a:xfrm rot="10800000">
                    <a:off x="6244683" y="365752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86" name="Group 85">
                  <a:extLst>
                    <a:ext uri="{FF2B5EF4-FFF2-40B4-BE49-F238E27FC236}">
                      <a16:creationId xmlns:a16="http://schemas.microsoft.com/office/drawing/2014/main" id="{3A9CAB73-AA15-2245-9B91-F08E7655EA53}"/>
                    </a:ext>
                  </a:extLst>
                </p:cNvPr>
                <p:cNvGrpSpPr/>
                <p:nvPr/>
              </p:nvGrpSpPr>
              <p:grpSpPr>
                <a:xfrm flipV="1">
                  <a:off x="6232071" y="3657527"/>
                  <a:ext cx="520390" cy="304873"/>
                  <a:chOff x="5984488" y="3657527"/>
                  <a:chExt cx="520390" cy="304873"/>
                </a:xfrm>
              </p:grpSpPr>
              <p:sp>
                <p:nvSpPr>
                  <p:cNvPr id="87" name="Arc 86">
                    <a:extLst>
                      <a:ext uri="{FF2B5EF4-FFF2-40B4-BE49-F238E27FC236}">
                        <a16:creationId xmlns:a16="http://schemas.microsoft.com/office/drawing/2014/main" id="{E7C589F3-27B8-3441-B2AF-AF548F24D44E}"/>
                      </a:ext>
                    </a:extLst>
                  </p:cNvPr>
                  <p:cNvSpPr/>
                  <p:nvPr/>
                </p:nvSpPr>
                <p:spPr bwMode="auto">
                  <a:xfrm>
                    <a:off x="5984488" y="367990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88" name="Arc 87">
                    <a:extLst>
                      <a:ext uri="{FF2B5EF4-FFF2-40B4-BE49-F238E27FC236}">
                        <a16:creationId xmlns:a16="http://schemas.microsoft.com/office/drawing/2014/main" id="{8819602F-AAF5-3C46-81C5-E859AB394564}"/>
                      </a:ext>
                    </a:extLst>
                  </p:cNvPr>
                  <p:cNvSpPr/>
                  <p:nvPr/>
                </p:nvSpPr>
                <p:spPr bwMode="auto">
                  <a:xfrm rot="10800000">
                    <a:off x="6244683" y="365752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grpSp>
            <p:nvGrpSpPr>
              <p:cNvPr id="69" name="Group 68">
                <a:extLst>
                  <a:ext uri="{FF2B5EF4-FFF2-40B4-BE49-F238E27FC236}">
                    <a16:creationId xmlns:a16="http://schemas.microsoft.com/office/drawing/2014/main" id="{997A9554-66D6-8A47-8C66-CC43FB5639BF}"/>
                  </a:ext>
                </a:extLst>
              </p:cNvPr>
              <p:cNvGrpSpPr/>
              <p:nvPr/>
            </p:nvGrpSpPr>
            <p:grpSpPr>
              <a:xfrm>
                <a:off x="6287418" y="3669977"/>
                <a:ext cx="767973" cy="304873"/>
                <a:chOff x="5984488" y="3657527"/>
                <a:chExt cx="767973" cy="304873"/>
              </a:xfrm>
            </p:grpSpPr>
            <p:grpSp>
              <p:nvGrpSpPr>
                <p:cNvPr id="79" name="Group 78">
                  <a:extLst>
                    <a:ext uri="{FF2B5EF4-FFF2-40B4-BE49-F238E27FC236}">
                      <a16:creationId xmlns:a16="http://schemas.microsoft.com/office/drawing/2014/main" id="{8A496CBE-2FBC-6545-8445-FF672CA982B1}"/>
                    </a:ext>
                  </a:extLst>
                </p:cNvPr>
                <p:cNvGrpSpPr/>
                <p:nvPr/>
              </p:nvGrpSpPr>
              <p:grpSpPr>
                <a:xfrm>
                  <a:off x="5984488" y="3657527"/>
                  <a:ext cx="520390" cy="304873"/>
                  <a:chOff x="5984488" y="3657527"/>
                  <a:chExt cx="520390" cy="304873"/>
                </a:xfrm>
              </p:grpSpPr>
              <p:sp>
                <p:nvSpPr>
                  <p:cNvPr id="83" name="Arc 82">
                    <a:extLst>
                      <a:ext uri="{FF2B5EF4-FFF2-40B4-BE49-F238E27FC236}">
                        <a16:creationId xmlns:a16="http://schemas.microsoft.com/office/drawing/2014/main" id="{2F90D828-B6C4-CE43-9FA7-CF4020960A93}"/>
                      </a:ext>
                    </a:extLst>
                  </p:cNvPr>
                  <p:cNvSpPr/>
                  <p:nvPr/>
                </p:nvSpPr>
                <p:spPr bwMode="auto">
                  <a:xfrm>
                    <a:off x="5984488" y="367990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84" name="Arc 83">
                    <a:extLst>
                      <a:ext uri="{FF2B5EF4-FFF2-40B4-BE49-F238E27FC236}">
                        <a16:creationId xmlns:a16="http://schemas.microsoft.com/office/drawing/2014/main" id="{104A61AC-B626-0849-8B13-8C2D2EB1EDFA}"/>
                      </a:ext>
                    </a:extLst>
                  </p:cNvPr>
                  <p:cNvSpPr/>
                  <p:nvPr/>
                </p:nvSpPr>
                <p:spPr bwMode="auto">
                  <a:xfrm rot="10800000">
                    <a:off x="6244683" y="365752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80" name="Group 79">
                  <a:extLst>
                    <a:ext uri="{FF2B5EF4-FFF2-40B4-BE49-F238E27FC236}">
                      <a16:creationId xmlns:a16="http://schemas.microsoft.com/office/drawing/2014/main" id="{D8262360-C855-E64E-80E8-4E17BFD03ADC}"/>
                    </a:ext>
                  </a:extLst>
                </p:cNvPr>
                <p:cNvGrpSpPr/>
                <p:nvPr/>
              </p:nvGrpSpPr>
              <p:grpSpPr>
                <a:xfrm flipV="1">
                  <a:off x="6232071" y="3657527"/>
                  <a:ext cx="520390" cy="304873"/>
                  <a:chOff x="5984488" y="3657527"/>
                  <a:chExt cx="520390" cy="304873"/>
                </a:xfrm>
              </p:grpSpPr>
              <p:sp>
                <p:nvSpPr>
                  <p:cNvPr id="81" name="Arc 80">
                    <a:extLst>
                      <a:ext uri="{FF2B5EF4-FFF2-40B4-BE49-F238E27FC236}">
                        <a16:creationId xmlns:a16="http://schemas.microsoft.com/office/drawing/2014/main" id="{2C77F69F-85C5-0341-AFE6-24A4AF454E1C}"/>
                      </a:ext>
                    </a:extLst>
                  </p:cNvPr>
                  <p:cNvSpPr/>
                  <p:nvPr/>
                </p:nvSpPr>
                <p:spPr bwMode="auto">
                  <a:xfrm>
                    <a:off x="5984488" y="367990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82" name="Arc 81">
                    <a:extLst>
                      <a:ext uri="{FF2B5EF4-FFF2-40B4-BE49-F238E27FC236}">
                        <a16:creationId xmlns:a16="http://schemas.microsoft.com/office/drawing/2014/main" id="{7B8C9251-0EE6-994B-8CFA-8C69F81CFD0D}"/>
                      </a:ext>
                    </a:extLst>
                  </p:cNvPr>
                  <p:cNvSpPr/>
                  <p:nvPr/>
                </p:nvSpPr>
                <p:spPr bwMode="auto">
                  <a:xfrm rot="10800000">
                    <a:off x="6244683" y="365752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grpSp>
            <p:nvGrpSpPr>
              <p:cNvPr id="70" name="Group 69">
                <a:extLst>
                  <a:ext uri="{FF2B5EF4-FFF2-40B4-BE49-F238E27FC236}">
                    <a16:creationId xmlns:a16="http://schemas.microsoft.com/office/drawing/2014/main" id="{E7AF7648-E015-6049-879D-A2181113391B}"/>
                  </a:ext>
                </a:extLst>
              </p:cNvPr>
              <p:cNvGrpSpPr/>
              <p:nvPr/>
            </p:nvGrpSpPr>
            <p:grpSpPr>
              <a:xfrm>
                <a:off x="6782634" y="3669977"/>
                <a:ext cx="767973" cy="304873"/>
                <a:chOff x="5984488" y="3657527"/>
                <a:chExt cx="767973" cy="304873"/>
              </a:xfrm>
            </p:grpSpPr>
            <p:grpSp>
              <p:nvGrpSpPr>
                <p:cNvPr id="73" name="Group 72">
                  <a:extLst>
                    <a:ext uri="{FF2B5EF4-FFF2-40B4-BE49-F238E27FC236}">
                      <a16:creationId xmlns:a16="http://schemas.microsoft.com/office/drawing/2014/main" id="{71DADB3E-C742-4B40-84C3-B1BA44FA9940}"/>
                    </a:ext>
                  </a:extLst>
                </p:cNvPr>
                <p:cNvGrpSpPr/>
                <p:nvPr/>
              </p:nvGrpSpPr>
              <p:grpSpPr>
                <a:xfrm>
                  <a:off x="5984488" y="3657527"/>
                  <a:ext cx="520390" cy="304873"/>
                  <a:chOff x="5984488" y="3657527"/>
                  <a:chExt cx="520390" cy="304873"/>
                </a:xfrm>
              </p:grpSpPr>
              <p:sp>
                <p:nvSpPr>
                  <p:cNvPr id="77" name="Arc 76">
                    <a:extLst>
                      <a:ext uri="{FF2B5EF4-FFF2-40B4-BE49-F238E27FC236}">
                        <a16:creationId xmlns:a16="http://schemas.microsoft.com/office/drawing/2014/main" id="{55180D1E-4561-8E42-81EA-BB963DF8BAC5}"/>
                      </a:ext>
                    </a:extLst>
                  </p:cNvPr>
                  <p:cNvSpPr/>
                  <p:nvPr/>
                </p:nvSpPr>
                <p:spPr bwMode="auto">
                  <a:xfrm>
                    <a:off x="5984488" y="367990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78" name="Arc 77">
                    <a:extLst>
                      <a:ext uri="{FF2B5EF4-FFF2-40B4-BE49-F238E27FC236}">
                        <a16:creationId xmlns:a16="http://schemas.microsoft.com/office/drawing/2014/main" id="{156E5EC2-08C6-164B-B5B9-6729D24B49B7}"/>
                      </a:ext>
                    </a:extLst>
                  </p:cNvPr>
                  <p:cNvSpPr/>
                  <p:nvPr/>
                </p:nvSpPr>
                <p:spPr bwMode="auto">
                  <a:xfrm rot="10800000">
                    <a:off x="6244683" y="365752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74" name="Group 73">
                  <a:extLst>
                    <a:ext uri="{FF2B5EF4-FFF2-40B4-BE49-F238E27FC236}">
                      <a16:creationId xmlns:a16="http://schemas.microsoft.com/office/drawing/2014/main" id="{394A0F8A-BBE2-5C45-A02B-E062E7C4931A}"/>
                    </a:ext>
                  </a:extLst>
                </p:cNvPr>
                <p:cNvGrpSpPr/>
                <p:nvPr/>
              </p:nvGrpSpPr>
              <p:grpSpPr>
                <a:xfrm flipV="1">
                  <a:off x="6232071" y="3657527"/>
                  <a:ext cx="520390" cy="304873"/>
                  <a:chOff x="5984488" y="3657527"/>
                  <a:chExt cx="520390" cy="304873"/>
                </a:xfrm>
              </p:grpSpPr>
              <p:sp>
                <p:nvSpPr>
                  <p:cNvPr id="75" name="Arc 74">
                    <a:extLst>
                      <a:ext uri="{FF2B5EF4-FFF2-40B4-BE49-F238E27FC236}">
                        <a16:creationId xmlns:a16="http://schemas.microsoft.com/office/drawing/2014/main" id="{3716267B-32CC-124A-B4DF-99DC5E58D203}"/>
                      </a:ext>
                    </a:extLst>
                  </p:cNvPr>
                  <p:cNvSpPr/>
                  <p:nvPr/>
                </p:nvSpPr>
                <p:spPr bwMode="auto">
                  <a:xfrm>
                    <a:off x="5984488" y="367990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76" name="Arc 75">
                    <a:extLst>
                      <a:ext uri="{FF2B5EF4-FFF2-40B4-BE49-F238E27FC236}">
                        <a16:creationId xmlns:a16="http://schemas.microsoft.com/office/drawing/2014/main" id="{454FCF61-D1FA-C240-9F6D-B53FF8532361}"/>
                      </a:ext>
                    </a:extLst>
                  </p:cNvPr>
                  <p:cNvSpPr/>
                  <p:nvPr/>
                </p:nvSpPr>
                <p:spPr bwMode="auto">
                  <a:xfrm rot="10800000">
                    <a:off x="6244683" y="365752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sp>
            <p:nvSpPr>
              <p:cNvPr id="71" name="Arc 70">
                <a:extLst>
                  <a:ext uri="{FF2B5EF4-FFF2-40B4-BE49-F238E27FC236}">
                    <a16:creationId xmlns:a16="http://schemas.microsoft.com/office/drawing/2014/main" id="{53EC1BCC-81AE-3848-A704-3465F496D8A2}"/>
                  </a:ext>
                </a:extLst>
              </p:cNvPr>
              <p:cNvSpPr/>
              <p:nvPr/>
            </p:nvSpPr>
            <p:spPr bwMode="auto">
              <a:xfrm>
                <a:off x="7286400" y="369235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cxnSp>
            <p:nvCxnSpPr>
              <p:cNvPr id="72" name="Straight Arrow Connector 71">
                <a:extLst>
                  <a:ext uri="{FF2B5EF4-FFF2-40B4-BE49-F238E27FC236}">
                    <a16:creationId xmlns:a16="http://schemas.microsoft.com/office/drawing/2014/main" id="{0B2E2EDE-1960-AD43-8E61-E476EB697A05}"/>
                  </a:ext>
                </a:extLst>
              </p:cNvPr>
              <p:cNvCxnSpPr>
                <a:cxnSpLocks/>
              </p:cNvCxnSpPr>
              <p:nvPr/>
            </p:nvCxnSpPr>
            <p:spPr bwMode="auto">
              <a:xfrm>
                <a:off x="7546595" y="3824995"/>
                <a:ext cx="324292" cy="0"/>
              </a:xfrm>
              <a:prstGeom prst="straightConnector1">
                <a:avLst/>
              </a:prstGeom>
              <a:solidFill>
                <a:schemeClr val="accent1"/>
              </a:solidFill>
              <a:ln w="9525" cap="flat" cmpd="sng" algn="ctr">
                <a:solidFill>
                  <a:srgbClr val="FF0000"/>
                </a:solidFill>
                <a:prstDash val="solid"/>
                <a:round/>
                <a:headEnd type="none" w="med" len="med"/>
                <a:tailEnd type="stealth" w="lg" len="med"/>
              </a:ln>
              <a:effectLst/>
            </p:spPr>
          </p:cxnSp>
        </p:grpSp>
        <p:sp>
          <p:nvSpPr>
            <p:cNvPr id="16" name="Rectangle 15">
              <a:extLst>
                <a:ext uri="{FF2B5EF4-FFF2-40B4-BE49-F238E27FC236}">
                  <a16:creationId xmlns:a16="http://schemas.microsoft.com/office/drawing/2014/main" id="{0DE0E237-10C4-B645-9BBB-6B7736DD6077}"/>
                </a:ext>
              </a:extLst>
            </p:cNvPr>
            <p:cNvSpPr/>
            <p:nvPr/>
          </p:nvSpPr>
          <p:spPr bwMode="auto">
            <a:xfrm>
              <a:off x="2960236" y="4744903"/>
              <a:ext cx="173076" cy="1086514"/>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nvGrpSpPr>
            <p:cNvPr id="128" name="Group 127">
              <a:extLst>
                <a:ext uri="{FF2B5EF4-FFF2-40B4-BE49-F238E27FC236}">
                  <a16:creationId xmlns:a16="http://schemas.microsoft.com/office/drawing/2014/main" id="{FCA37C7E-5DD2-3A48-A873-04ADD63436CF}"/>
                </a:ext>
              </a:extLst>
            </p:cNvPr>
            <p:cNvGrpSpPr/>
            <p:nvPr/>
          </p:nvGrpSpPr>
          <p:grpSpPr>
            <a:xfrm rot="801594" flipV="1">
              <a:off x="2273661" y="5353131"/>
              <a:ext cx="623333" cy="148142"/>
              <a:chOff x="5292913" y="3669977"/>
              <a:chExt cx="2577974" cy="304873"/>
            </a:xfrm>
          </p:grpSpPr>
          <p:sp>
            <p:nvSpPr>
              <p:cNvPr id="129" name="Arc 128">
                <a:extLst>
                  <a:ext uri="{FF2B5EF4-FFF2-40B4-BE49-F238E27FC236}">
                    <a16:creationId xmlns:a16="http://schemas.microsoft.com/office/drawing/2014/main" id="{0F98899C-73D0-9143-A95C-AD4E7B370C00}"/>
                  </a:ext>
                </a:extLst>
              </p:cNvPr>
              <p:cNvSpPr/>
              <p:nvPr/>
            </p:nvSpPr>
            <p:spPr bwMode="auto">
              <a:xfrm>
                <a:off x="5292913" y="369235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30" name="Arc 129">
                <a:extLst>
                  <a:ext uri="{FF2B5EF4-FFF2-40B4-BE49-F238E27FC236}">
                    <a16:creationId xmlns:a16="http://schemas.microsoft.com/office/drawing/2014/main" id="{E50860B5-A62A-0F45-8A57-1BFD947EABBA}"/>
                  </a:ext>
                </a:extLst>
              </p:cNvPr>
              <p:cNvSpPr/>
              <p:nvPr/>
            </p:nvSpPr>
            <p:spPr bwMode="auto">
              <a:xfrm rot="10800000">
                <a:off x="5553108" y="366997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nvGrpSpPr>
              <p:cNvPr id="131" name="Group 130">
                <a:extLst>
                  <a:ext uri="{FF2B5EF4-FFF2-40B4-BE49-F238E27FC236}">
                    <a16:creationId xmlns:a16="http://schemas.microsoft.com/office/drawing/2014/main" id="{D7742430-E082-2848-AB31-7161CC0E5276}"/>
                  </a:ext>
                </a:extLst>
              </p:cNvPr>
              <p:cNvGrpSpPr/>
              <p:nvPr/>
            </p:nvGrpSpPr>
            <p:grpSpPr>
              <a:xfrm flipV="1">
                <a:off x="5540496" y="3669977"/>
                <a:ext cx="520390" cy="304873"/>
                <a:chOff x="5984488" y="3657527"/>
                <a:chExt cx="520390" cy="304873"/>
              </a:xfrm>
            </p:grpSpPr>
            <p:sp>
              <p:nvSpPr>
                <p:cNvPr id="155" name="Arc 154">
                  <a:extLst>
                    <a:ext uri="{FF2B5EF4-FFF2-40B4-BE49-F238E27FC236}">
                      <a16:creationId xmlns:a16="http://schemas.microsoft.com/office/drawing/2014/main" id="{0FCF37E1-AF4E-E840-849C-3A5BDF566F4A}"/>
                    </a:ext>
                  </a:extLst>
                </p:cNvPr>
                <p:cNvSpPr/>
                <p:nvPr/>
              </p:nvSpPr>
              <p:spPr bwMode="auto">
                <a:xfrm>
                  <a:off x="5984488" y="367990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56" name="Arc 155">
                  <a:extLst>
                    <a:ext uri="{FF2B5EF4-FFF2-40B4-BE49-F238E27FC236}">
                      <a16:creationId xmlns:a16="http://schemas.microsoft.com/office/drawing/2014/main" id="{773DCA04-E31E-4D43-9119-BC2F5DD47DFF}"/>
                    </a:ext>
                  </a:extLst>
                </p:cNvPr>
                <p:cNvSpPr/>
                <p:nvPr/>
              </p:nvSpPr>
              <p:spPr bwMode="auto">
                <a:xfrm rot="10800000">
                  <a:off x="6244683" y="365752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132" name="Group 131">
                <a:extLst>
                  <a:ext uri="{FF2B5EF4-FFF2-40B4-BE49-F238E27FC236}">
                    <a16:creationId xmlns:a16="http://schemas.microsoft.com/office/drawing/2014/main" id="{82D41126-6FAC-2941-9843-81695EF296E4}"/>
                  </a:ext>
                </a:extLst>
              </p:cNvPr>
              <p:cNvGrpSpPr/>
              <p:nvPr/>
            </p:nvGrpSpPr>
            <p:grpSpPr>
              <a:xfrm>
                <a:off x="5788129" y="3669977"/>
                <a:ext cx="767973" cy="304873"/>
                <a:chOff x="5984488" y="3657527"/>
                <a:chExt cx="767973" cy="304873"/>
              </a:xfrm>
            </p:grpSpPr>
            <p:grpSp>
              <p:nvGrpSpPr>
                <p:cNvPr id="149" name="Group 148">
                  <a:extLst>
                    <a:ext uri="{FF2B5EF4-FFF2-40B4-BE49-F238E27FC236}">
                      <a16:creationId xmlns:a16="http://schemas.microsoft.com/office/drawing/2014/main" id="{FFD8386A-1984-4640-A6B2-431111A6A33E}"/>
                    </a:ext>
                  </a:extLst>
                </p:cNvPr>
                <p:cNvGrpSpPr/>
                <p:nvPr/>
              </p:nvGrpSpPr>
              <p:grpSpPr>
                <a:xfrm>
                  <a:off x="5984488" y="3657527"/>
                  <a:ext cx="520390" cy="304873"/>
                  <a:chOff x="5984488" y="3657527"/>
                  <a:chExt cx="520390" cy="304873"/>
                </a:xfrm>
              </p:grpSpPr>
              <p:sp>
                <p:nvSpPr>
                  <p:cNvPr id="153" name="Arc 152">
                    <a:extLst>
                      <a:ext uri="{FF2B5EF4-FFF2-40B4-BE49-F238E27FC236}">
                        <a16:creationId xmlns:a16="http://schemas.microsoft.com/office/drawing/2014/main" id="{D4691418-5E5D-A140-A852-457AADC8A554}"/>
                      </a:ext>
                    </a:extLst>
                  </p:cNvPr>
                  <p:cNvSpPr/>
                  <p:nvPr/>
                </p:nvSpPr>
                <p:spPr bwMode="auto">
                  <a:xfrm>
                    <a:off x="5984488" y="367990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54" name="Arc 153">
                    <a:extLst>
                      <a:ext uri="{FF2B5EF4-FFF2-40B4-BE49-F238E27FC236}">
                        <a16:creationId xmlns:a16="http://schemas.microsoft.com/office/drawing/2014/main" id="{0C7F5D20-9EDA-2949-8D80-B161D60B703F}"/>
                      </a:ext>
                    </a:extLst>
                  </p:cNvPr>
                  <p:cNvSpPr/>
                  <p:nvPr/>
                </p:nvSpPr>
                <p:spPr bwMode="auto">
                  <a:xfrm rot="10800000">
                    <a:off x="6244683" y="365752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150" name="Group 149">
                  <a:extLst>
                    <a:ext uri="{FF2B5EF4-FFF2-40B4-BE49-F238E27FC236}">
                      <a16:creationId xmlns:a16="http://schemas.microsoft.com/office/drawing/2014/main" id="{5AE587B4-4DBF-9E4F-B71B-2F1DB915B542}"/>
                    </a:ext>
                  </a:extLst>
                </p:cNvPr>
                <p:cNvGrpSpPr/>
                <p:nvPr/>
              </p:nvGrpSpPr>
              <p:grpSpPr>
                <a:xfrm flipV="1">
                  <a:off x="6232071" y="3657527"/>
                  <a:ext cx="520390" cy="304873"/>
                  <a:chOff x="5984488" y="3657527"/>
                  <a:chExt cx="520390" cy="304873"/>
                </a:xfrm>
              </p:grpSpPr>
              <p:sp>
                <p:nvSpPr>
                  <p:cNvPr id="151" name="Arc 150">
                    <a:extLst>
                      <a:ext uri="{FF2B5EF4-FFF2-40B4-BE49-F238E27FC236}">
                        <a16:creationId xmlns:a16="http://schemas.microsoft.com/office/drawing/2014/main" id="{C649A27A-D172-4A46-9F81-589453EE1EB9}"/>
                      </a:ext>
                    </a:extLst>
                  </p:cNvPr>
                  <p:cNvSpPr/>
                  <p:nvPr/>
                </p:nvSpPr>
                <p:spPr bwMode="auto">
                  <a:xfrm>
                    <a:off x="5984488" y="367990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52" name="Arc 151">
                    <a:extLst>
                      <a:ext uri="{FF2B5EF4-FFF2-40B4-BE49-F238E27FC236}">
                        <a16:creationId xmlns:a16="http://schemas.microsoft.com/office/drawing/2014/main" id="{F21EE375-52A8-F440-9D9D-23A3089214B9}"/>
                      </a:ext>
                    </a:extLst>
                  </p:cNvPr>
                  <p:cNvSpPr/>
                  <p:nvPr/>
                </p:nvSpPr>
                <p:spPr bwMode="auto">
                  <a:xfrm rot="10800000">
                    <a:off x="6244683" y="365752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grpSp>
            <p:nvGrpSpPr>
              <p:cNvPr id="133" name="Group 132">
                <a:extLst>
                  <a:ext uri="{FF2B5EF4-FFF2-40B4-BE49-F238E27FC236}">
                    <a16:creationId xmlns:a16="http://schemas.microsoft.com/office/drawing/2014/main" id="{DA703781-3303-9741-8785-A2EDD2807672}"/>
                  </a:ext>
                </a:extLst>
              </p:cNvPr>
              <p:cNvGrpSpPr/>
              <p:nvPr/>
            </p:nvGrpSpPr>
            <p:grpSpPr>
              <a:xfrm>
                <a:off x="6287418" y="3669977"/>
                <a:ext cx="767973" cy="304873"/>
                <a:chOff x="5984488" y="3657527"/>
                <a:chExt cx="767973" cy="304873"/>
              </a:xfrm>
            </p:grpSpPr>
            <p:grpSp>
              <p:nvGrpSpPr>
                <p:cNvPr id="143" name="Group 142">
                  <a:extLst>
                    <a:ext uri="{FF2B5EF4-FFF2-40B4-BE49-F238E27FC236}">
                      <a16:creationId xmlns:a16="http://schemas.microsoft.com/office/drawing/2014/main" id="{E1FB3164-FF54-B540-8492-1AED62DE66AC}"/>
                    </a:ext>
                  </a:extLst>
                </p:cNvPr>
                <p:cNvGrpSpPr/>
                <p:nvPr/>
              </p:nvGrpSpPr>
              <p:grpSpPr>
                <a:xfrm>
                  <a:off x="5984488" y="3657527"/>
                  <a:ext cx="520390" cy="304873"/>
                  <a:chOff x="5984488" y="3657527"/>
                  <a:chExt cx="520390" cy="304873"/>
                </a:xfrm>
              </p:grpSpPr>
              <p:sp>
                <p:nvSpPr>
                  <p:cNvPr id="147" name="Arc 146">
                    <a:extLst>
                      <a:ext uri="{FF2B5EF4-FFF2-40B4-BE49-F238E27FC236}">
                        <a16:creationId xmlns:a16="http://schemas.microsoft.com/office/drawing/2014/main" id="{BD792D24-A446-F04E-BD93-1D6BF2E5D046}"/>
                      </a:ext>
                    </a:extLst>
                  </p:cNvPr>
                  <p:cNvSpPr/>
                  <p:nvPr/>
                </p:nvSpPr>
                <p:spPr bwMode="auto">
                  <a:xfrm>
                    <a:off x="5984488" y="367990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48" name="Arc 147">
                    <a:extLst>
                      <a:ext uri="{FF2B5EF4-FFF2-40B4-BE49-F238E27FC236}">
                        <a16:creationId xmlns:a16="http://schemas.microsoft.com/office/drawing/2014/main" id="{669CCE38-C530-B74F-B700-D0E569D6C75E}"/>
                      </a:ext>
                    </a:extLst>
                  </p:cNvPr>
                  <p:cNvSpPr/>
                  <p:nvPr/>
                </p:nvSpPr>
                <p:spPr bwMode="auto">
                  <a:xfrm rot="10800000">
                    <a:off x="6244683" y="365752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144" name="Group 143">
                  <a:extLst>
                    <a:ext uri="{FF2B5EF4-FFF2-40B4-BE49-F238E27FC236}">
                      <a16:creationId xmlns:a16="http://schemas.microsoft.com/office/drawing/2014/main" id="{1FF52D55-10D3-2444-B004-8243E02AC083}"/>
                    </a:ext>
                  </a:extLst>
                </p:cNvPr>
                <p:cNvGrpSpPr/>
                <p:nvPr/>
              </p:nvGrpSpPr>
              <p:grpSpPr>
                <a:xfrm flipV="1">
                  <a:off x="6232071" y="3657527"/>
                  <a:ext cx="520390" cy="304873"/>
                  <a:chOff x="5984488" y="3657527"/>
                  <a:chExt cx="520390" cy="304873"/>
                </a:xfrm>
              </p:grpSpPr>
              <p:sp>
                <p:nvSpPr>
                  <p:cNvPr id="145" name="Arc 144">
                    <a:extLst>
                      <a:ext uri="{FF2B5EF4-FFF2-40B4-BE49-F238E27FC236}">
                        <a16:creationId xmlns:a16="http://schemas.microsoft.com/office/drawing/2014/main" id="{163AF432-4E0C-BE48-8362-035B720F4A10}"/>
                      </a:ext>
                    </a:extLst>
                  </p:cNvPr>
                  <p:cNvSpPr/>
                  <p:nvPr/>
                </p:nvSpPr>
                <p:spPr bwMode="auto">
                  <a:xfrm>
                    <a:off x="5984488" y="367990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46" name="Arc 145">
                    <a:extLst>
                      <a:ext uri="{FF2B5EF4-FFF2-40B4-BE49-F238E27FC236}">
                        <a16:creationId xmlns:a16="http://schemas.microsoft.com/office/drawing/2014/main" id="{18714B59-326F-CA43-9E55-A4235F2C1C17}"/>
                      </a:ext>
                    </a:extLst>
                  </p:cNvPr>
                  <p:cNvSpPr/>
                  <p:nvPr/>
                </p:nvSpPr>
                <p:spPr bwMode="auto">
                  <a:xfrm rot="10800000">
                    <a:off x="6244683" y="365752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grpSp>
            <p:nvGrpSpPr>
              <p:cNvPr id="134" name="Group 133">
                <a:extLst>
                  <a:ext uri="{FF2B5EF4-FFF2-40B4-BE49-F238E27FC236}">
                    <a16:creationId xmlns:a16="http://schemas.microsoft.com/office/drawing/2014/main" id="{64B87744-A5C9-0F4B-BB5C-58379734613D}"/>
                  </a:ext>
                </a:extLst>
              </p:cNvPr>
              <p:cNvGrpSpPr/>
              <p:nvPr/>
            </p:nvGrpSpPr>
            <p:grpSpPr>
              <a:xfrm>
                <a:off x="6782634" y="3669977"/>
                <a:ext cx="767973" cy="304873"/>
                <a:chOff x="5984488" y="3657527"/>
                <a:chExt cx="767973" cy="304873"/>
              </a:xfrm>
            </p:grpSpPr>
            <p:grpSp>
              <p:nvGrpSpPr>
                <p:cNvPr id="137" name="Group 136">
                  <a:extLst>
                    <a:ext uri="{FF2B5EF4-FFF2-40B4-BE49-F238E27FC236}">
                      <a16:creationId xmlns:a16="http://schemas.microsoft.com/office/drawing/2014/main" id="{A06916EB-7AFA-934D-9537-9E436E9C43E2}"/>
                    </a:ext>
                  </a:extLst>
                </p:cNvPr>
                <p:cNvGrpSpPr/>
                <p:nvPr/>
              </p:nvGrpSpPr>
              <p:grpSpPr>
                <a:xfrm>
                  <a:off x="5984488" y="3657527"/>
                  <a:ext cx="520390" cy="304873"/>
                  <a:chOff x="5984488" y="3657527"/>
                  <a:chExt cx="520390" cy="304873"/>
                </a:xfrm>
              </p:grpSpPr>
              <p:sp>
                <p:nvSpPr>
                  <p:cNvPr id="141" name="Arc 140">
                    <a:extLst>
                      <a:ext uri="{FF2B5EF4-FFF2-40B4-BE49-F238E27FC236}">
                        <a16:creationId xmlns:a16="http://schemas.microsoft.com/office/drawing/2014/main" id="{F3E745EE-53A1-8641-827E-F75929530612}"/>
                      </a:ext>
                    </a:extLst>
                  </p:cNvPr>
                  <p:cNvSpPr/>
                  <p:nvPr/>
                </p:nvSpPr>
                <p:spPr bwMode="auto">
                  <a:xfrm>
                    <a:off x="5984488" y="367990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42" name="Arc 141">
                    <a:extLst>
                      <a:ext uri="{FF2B5EF4-FFF2-40B4-BE49-F238E27FC236}">
                        <a16:creationId xmlns:a16="http://schemas.microsoft.com/office/drawing/2014/main" id="{3A66129C-23C4-F442-BE95-F8E70CD6A56E}"/>
                      </a:ext>
                    </a:extLst>
                  </p:cNvPr>
                  <p:cNvSpPr/>
                  <p:nvPr/>
                </p:nvSpPr>
                <p:spPr bwMode="auto">
                  <a:xfrm rot="10800000">
                    <a:off x="6244683" y="365752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138" name="Group 137">
                  <a:extLst>
                    <a:ext uri="{FF2B5EF4-FFF2-40B4-BE49-F238E27FC236}">
                      <a16:creationId xmlns:a16="http://schemas.microsoft.com/office/drawing/2014/main" id="{1BC62FCB-4638-CB47-8B68-FC0BF4947898}"/>
                    </a:ext>
                  </a:extLst>
                </p:cNvPr>
                <p:cNvGrpSpPr/>
                <p:nvPr/>
              </p:nvGrpSpPr>
              <p:grpSpPr>
                <a:xfrm flipV="1">
                  <a:off x="6232071" y="3657527"/>
                  <a:ext cx="520390" cy="304873"/>
                  <a:chOff x="5984488" y="3657527"/>
                  <a:chExt cx="520390" cy="304873"/>
                </a:xfrm>
              </p:grpSpPr>
              <p:sp>
                <p:nvSpPr>
                  <p:cNvPr id="139" name="Arc 138">
                    <a:extLst>
                      <a:ext uri="{FF2B5EF4-FFF2-40B4-BE49-F238E27FC236}">
                        <a16:creationId xmlns:a16="http://schemas.microsoft.com/office/drawing/2014/main" id="{C5FFB6E4-0732-A744-AC1B-22DDBBD9D7F8}"/>
                      </a:ext>
                    </a:extLst>
                  </p:cNvPr>
                  <p:cNvSpPr/>
                  <p:nvPr/>
                </p:nvSpPr>
                <p:spPr bwMode="auto">
                  <a:xfrm>
                    <a:off x="5984488" y="367990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40" name="Arc 139">
                    <a:extLst>
                      <a:ext uri="{FF2B5EF4-FFF2-40B4-BE49-F238E27FC236}">
                        <a16:creationId xmlns:a16="http://schemas.microsoft.com/office/drawing/2014/main" id="{D54DF27B-B795-184B-A898-E01B513D5286}"/>
                      </a:ext>
                    </a:extLst>
                  </p:cNvPr>
                  <p:cNvSpPr/>
                  <p:nvPr/>
                </p:nvSpPr>
                <p:spPr bwMode="auto">
                  <a:xfrm rot="10800000">
                    <a:off x="6244683" y="365752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sp>
            <p:nvSpPr>
              <p:cNvPr id="135" name="Arc 134">
                <a:extLst>
                  <a:ext uri="{FF2B5EF4-FFF2-40B4-BE49-F238E27FC236}">
                    <a16:creationId xmlns:a16="http://schemas.microsoft.com/office/drawing/2014/main" id="{014964E4-6CE0-AB49-87B6-3F65F03F2BF1}"/>
                  </a:ext>
                </a:extLst>
              </p:cNvPr>
              <p:cNvSpPr/>
              <p:nvPr/>
            </p:nvSpPr>
            <p:spPr bwMode="auto">
              <a:xfrm>
                <a:off x="7286400" y="369235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cxnSp>
            <p:nvCxnSpPr>
              <p:cNvPr id="136" name="Straight Arrow Connector 135">
                <a:extLst>
                  <a:ext uri="{FF2B5EF4-FFF2-40B4-BE49-F238E27FC236}">
                    <a16:creationId xmlns:a16="http://schemas.microsoft.com/office/drawing/2014/main" id="{3D6B3BBB-C5FD-484D-AC10-EBCB7BF7A6C1}"/>
                  </a:ext>
                </a:extLst>
              </p:cNvPr>
              <p:cNvCxnSpPr>
                <a:cxnSpLocks/>
              </p:cNvCxnSpPr>
              <p:nvPr/>
            </p:nvCxnSpPr>
            <p:spPr bwMode="auto">
              <a:xfrm>
                <a:off x="7546595" y="3824995"/>
                <a:ext cx="324292" cy="0"/>
              </a:xfrm>
              <a:prstGeom prst="straightConnector1">
                <a:avLst/>
              </a:prstGeom>
              <a:solidFill>
                <a:schemeClr val="accent1"/>
              </a:solidFill>
              <a:ln w="9525" cap="flat" cmpd="sng" algn="ctr">
                <a:solidFill>
                  <a:srgbClr val="FF0000"/>
                </a:solidFill>
                <a:prstDash val="solid"/>
                <a:round/>
                <a:headEnd type="none" w="med" len="med"/>
                <a:tailEnd type="stealth" w="lg" len="med"/>
              </a:ln>
              <a:effectLst/>
            </p:spPr>
          </p:cxnSp>
        </p:grpSp>
      </p:grpSp>
      <p:sp>
        <p:nvSpPr>
          <p:cNvPr id="8" name="Rectangle 7">
            <a:extLst>
              <a:ext uri="{FF2B5EF4-FFF2-40B4-BE49-F238E27FC236}">
                <a16:creationId xmlns:a16="http://schemas.microsoft.com/office/drawing/2014/main" id="{E3B1F1E8-06AB-9E47-A717-AE5840157ACA}"/>
              </a:ext>
            </a:extLst>
          </p:cNvPr>
          <p:cNvSpPr/>
          <p:nvPr/>
        </p:nvSpPr>
        <p:spPr bwMode="auto">
          <a:xfrm>
            <a:off x="230197" y="4072469"/>
            <a:ext cx="2955308" cy="2239353"/>
          </a:xfrm>
          <a:prstGeom prst="rect">
            <a:avLst/>
          </a:prstGeom>
          <a:noFill/>
          <a:ln w="47625" cap="flat" cmpd="thickThin"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cxnSp>
        <p:nvCxnSpPr>
          <p:cNvPr id="14" name="Straight Arrow Connector 13">
            <a:extLst>
              <a:ext uri="{FF2B5EF4-FFF2-40B4-BE49-F238E27FC236}">
                <a16:creationId xmlns:a16="http://schemas.microsoft.com/office/drawing/2014/main" id="{CE9745A7-A949-3B48-A6DA-ACC61190A50B}"/>
              </a:ext>
            </a:extLst>
          </p:cNvPr>
          <p:cNvCxnSpPr>
            <a:cxnSpLocks/>
          </p:cNvCxnSpPr>
          <p:nvPr/>
        </p:nvCxnSpPr>
        <p:spPr bwMode="auto">
          <a:xfrm>
            <a:off x="3315757" y="4616080"/>
            <a:ext cx="1722497" cy="514860"/>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cxnSp>
        <p:nvCxnSpPr>
          <p:cNvPr id="157" name="Straight Arrow Connector 156">
            <a:extLst>
              <a:ext uri="{FF2B5EF4-FFF2-40B4-BE49-F238E27FC236}">
                <a16:creationId xmlns:a16="http://schemas.microsoft.com/office/drawing/2014/main" id="{C27FDA56-C7E0-7340-B8F9-C424AB57E00D}"/>
              </a:ext>
            </a:extLst>
          </p:cNvPr>
          <p:cNvCxnSpPr>
            <a:cxnSpLocks/>
          </p:cNvCxnSpPr>
          <p:nvPr/>
        </p:nvCxnSpPr>
        <p:spPr bwMode="auto">
          <a:xfrm>
            <a:off x="3315757" y="4616080"/>
            <a:ext cx="2275950" cy="488685"/>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cxnSp>
        <p:nvCxnSpPr>
          <p:cNvPr id="30" name="Straight Connector 29">
            <a:extLst>
              <a:ext uri="{FF2B5EF4-FFF2-40B4-BE49-F238E27FC236}">
                <a16:creationId xmlns:a16="http://schemas.microsoft.com/office/drawing/2014/main" id="{161EC9B1-C32A-B844-AA26-187DA071572A}"/>
              </a:ext>
            </a:extLst>
          </p:cNvPr>
          <p:cNvCxnSpPr>
            <a:cxnSpLocks/>
          </p:cNvCxnSpPr>
          <p:nvPr/>
        </p:nvCxnSpPr>
        <p:spPr bwMode="auto">
          <a:xfrm>
            <a:off x="5421293" y="3152369"/>
            <a:ext cx="3572211" cy="0"/>
          </a:xfrm>
          <a:prstGeom prst="line">
            <a:avLst/>
          </a:prstGeom>
          <a:solidFill>
            <a:schemeClr val="accent1"/>
          </a:solidFill>
          <a:ln w="50800" cap="flat" cmpd="sng" algn="ctr">
            <a:solidFill>
              <a:schemeClr val="tx1"/>
            </a:solidFill>
            <a:prstDash val="solid"/>
            <a:round/>
            <a:headEnd type="none" w="med" len="med"/>
            <a:tailEnd type="none" w="med" len="med"/>
          </a:ln>
          <a:effectLst/>
        </p:spPr>
      </p:cxnSp>
      <p:sp>
        <p:nvSpPr>
          <p:cNvPr id="158" name="TextBox 157">
            <a:extLst>
              <a:ext uri="{FF2B5EF4-FFF2-40B4-BE49-F238E27FC236}">
                <a16:creationId xmlns:a16="http://schemas.microsoft.com/office/drawing/2014/main" id="{46A46742-D739-E347-BEE6-41D65608A493}"/>
              </a:ext>
            </a:extLst>
          </p:cNvPr>
          <p:cNvSpPr txBox="1"/>
          <p:nvPr/>
        </p:nvSpPr>
        <p:spPr>
          <a:xfrm>
            <a:off x="6223041" y="3169789"/>
            <a:ext cx="2171406" cy="400110"/>
          </a:xfrm>
          <a:prstGeom prst="rect">
            <a:avLst/>
          </a:prstGeom>
          <a:noFill/>
        </p:spPr>
        <p:txBody>
          <a:bodyPr wrap="square" rtlCol="0">
            <a:spAutoFit/>
          </a:bodyPr>
          <a:lstStyle/>
          <a:p>
            <a:pPr algn="ctr"/>
            <a:r>
              <a:rPr lang="en-US" sz="2000" baseline="30000" dirty="0">
                <a:solidFill>
                  <a:srgbClr val="FF0000"/>
                </a:solidFill>
                <a:latin typeface="Times New Roman" panose="02020603050405020304" pitchFamily="18" charset="0"/>
                <a:cs typeface="Times New Roman" panose="02020603050405020304" pitchFamily="18" charset="0"/>
              </a:rPr>
              <a:t>242g</a:t>
            </a:r>
            <a:r>
              <a:rPr lang="en-US" sz="2000" dirty="0">
                <a:solidFill>
                  <a:srgbClr val="FF0000"/>
                </a:solidFill>
                <a:latin typeface="Times New Roman" panose="02020603050405020304" pitchFamily="18" charset="0"/>
                <a:cs typeface="Times New Roman" panose="02020603050405020304" pitchFamily="18" charset="0"/>
              </a:rPr>
              <a:t>Am (16 h)</a:t>
            </a:r>
          </a:p>
        </p:txBody>
      </p:sp>
      <p:cxnSp>
        <p:nvCxnSpPr>
          <p:cNvPr id="159" name="Straight Connector 158">
            <a:extLst>
              <a:ext uri="{FF2B5EF4-FFF2-40B4-BE49-F238E27FC236}">
                <a16:creationId xmlns:a16="http://schemas.microsoft.com/office/drawing/2014/main" id="{2BFFD936-4428-5C46-A10C-98E6CB1F4AD3}"/>
              </a:ext>
            </a:extLst>
          </p:cNvPr>
          <p:cNvCxnSpPr>
            <a:cxnSpLocks/>
          </p:cNvCxnSpPr>
          <p:nvPr/>
        </p:nvCxnSpPr>
        <p:spPr bwMode="auto">
          <a:xfrm>
            <a:off x="5421293" y="2650290"/>
            <a:ext cx="1978066" cy="0"/>
          </a:xfrm>
          <a:prstGeom prst="line">
            <a:avLst/>
          </a:prstGeom>
          <a:solidFill>
            <a:schemeClr val="accent1"/>
          </a:solidFill>
          <a:ln w="50800" cap="flat" cmpd="sng" algn="ctr">
            <a:solidFill>
              <a:schemeClr val="tx1"/>
            </a:solidFill>
            <a:prstDash val="solid"/>
            <a:round/>
            <a:headEnd type="none" w="med" len="med"/>
            <a:tailEnd type="none" w="med" len="med"/>
          </a:ln>
          <a:effectLst/>
        </p:spPr>
      </p:cxnSp>
      <p:sp>
        <p:nvSpPr>
          <p:cNvPr id="160" name="TextBox 159">
            <a:extLst>
              <a:ext uri="{FF2B5EF4-FFF2-40B4-BE49-F238E27FC236}">
                <a16:creationId xmlns:a16="http://schemas.microsoft.com/office/drawing/2014/main" id="{C227C942-6A12-6C41-AD1C-3E518A2D69EB}"/>
              </a:ext>
            </a:extLst>
          </p:cNvPr>
          <p:cNvSpPr txBox="1"/>
          <p:nvPr/>
        </p:nvSpPr>
        <p:spPr>
          <a:xfrm>
            <a:off x="5253294" y="2638917"/>
            <a:ext cx="2314061" cy="400110"/>
          </a:xfrm>
          <a:prstGeom prst="rect">
            <a:avLst/>
          </a:prstGeom>
          <a:noFill/>
        </p:spPr>
        <p:txBody>
          <a:bodyPr wrap="square" rtlCol="0">
            <a:spAutoFit/>
          </a:bodyPr>
          <a:lstStyle/>
          <a:p>
            <a:pPr algn="ctr"/>
            <a:r>
              <a:rPr lang="en-US" sz="2000" baseline="30000" dirty="0">
                <a:solidFill>
                  <a:srgbClr val="FF0000"/>
                </a:solidFill>
                <a:latin typeface="Times New Roman" panose="02020603050405020304" pitchFamily="18" charset="0"/>
                <a:cs typeface="Times New Roman" panose="02020603050405020304" pitchFamily="18" charset="0"/>
              </a:rPr>
              <a:t>242m</a:t>
            </a:r>
            <a:r>
              <a:rPr lang="en-US" sz="2000" dirty="0">
                <a:solidFill>
                  <a:srgbClr val="FF0000"/>
                </a:solidFill>
                <a:latin typeface="Times New Roman" panose="02020603050405020304" pitchFamily="18" charset="0"/>
                <a:cs typeface="Times New Roman" panose="02020603050405020304" pitchFamily="18" charset="0"/>
              </a:rPr>
              <a:t>Am (141 y)</a:t>
            </a:r>
          </a:p>
        </p:txBody>
      </p:sp>
      <p:grpSp>
        <p:nvGrpSpPr>
          <p:cNvPr id="20" name="Group 19">
            <a:extLst>
              <a:ext uri="{FF2B5EF4-FFF2-40B4-BE49-F238E27FC236}">
                <a16:creationId xmlns:a16="http://schemas.microsoft.com/office/drawing/2014/main" id="{2833E138-C359-1548-9FD7-026991CA527C}"/>
              </a:ext>
            </a:extLst>
          </p:cNvPr>
          <p:cNvGrpSpPr/>
          <p:nvPr/>
        </p:nvGrpSpPr>
        <p:grpSpPr>
          <a:xfrm>
            <a:off x="7999704" y="1174702"/>
            <a:ext cx="906745" cy="1966643"/>
            <a:chOff x="7999704" y="1174702"/>
            <a:chExt cx="906745" cy="1966643"/>
          </a:xfrm>
        </p:grpSpPr>
        <p:grpSp>
          <p:nvGrpSpPr>
            <p:cNvPr id="261" name="Group 260">
              <a:extLst>
                <a:ext uri="{FF2B5EF4-FFF2-40B4-BE49-F238E27FC236}">
                  <a16:creationId xmlns:a16="http://schemas.microsoft.com/office/drawing/2014/main" id="{C88DF0E0-C831-BD4A-9005-CF46DD611527}"/>
                </a:ext>
              </a:extLst>
            </p:cNvPr>
            <p:cNvGrpSpPr/>
            <p:nvPr/>
          </p:nvGrpSpPr>
          <p:grpSpPr>
            <a:xfrm rot="5400000" flipV="1">
              <a:off x="7384510" y="2302695"/>
              <a:ext cx="1453844" cy="223455"/>
              <a:chOff x="5292913" y="3669977"/>
              <a:chExt cx="2577974" cy="304873"/>
            </a:xfrm>
          </p:grpSpPr>
          <p:sp>
            <p:nvSpPr>
              <p:cNvPr id="262" name="Arc 261">
                <a:extLst>
                  <a:ext uri="{FF2B5EF4-FFF2-40B4-BE49-F238E27FC236}">
                    <a16:creationId xmlns:a16="http://schemas.microsoft.com/office/drawing/2014/main" id="{8D08EA86-DB92-A646-BF83-15190DC182A1}"/>
                  </a:ext>
                </a:extLst>
              </p:cNvPr>
              <p:cNvSpPr/>
              <p:nvPr/>
            </p:nvSpPr>
            <p:spPr bwMode="auto">
              <a:xfrm>
                <a:off x="5292913" y="369235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63" name="Arc 262">
                <a:extLst>
                  <a:ext uri="{FF2B5EF4-FFF2-40B4-BE49-F238E27FC236}">
                    <a16:creationId xmlns:a16="http://schemas.microsoft.com/office/drawing/2014/main" id="{9994E464-A9C1-7A4F-967D-3307879C1ADB}"/>
                  </a:ext>
                </a:extLst>
              </p:cNvPr>
              <p:cNvSpPr/>
              <p:nvPr/>
            </p:nvSpPr>
            <p:spPr bwMode="auto">
              <a:xfrm rot="10800000">
                <a:off x="5553108" y="366997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nvGrpSpPr>
              <p:cNvPr id="264" name="Group 263">
                <a:extLst>
                  <a:ext uri="{FF2B5EF4-FFF2-40B4-BE49-F238E27FC236}">
                    <a16:creationId xmlns:a16="http://schemas.microsoft.com/office/drawing/2014/main" id="{22A30F0F-B75E-C743-BE37-FDF49E5FB7AC}"/>
                  </a:ext>
                </a:extLst>
              </p:cNvPr>
              <p:cNvGrpSpPr/>
              <p:nvPr/>
            </p:nvGrpSpPr>
            <p:grpSpPr>
              <a:xfrm flipV="1">
                <a:off x="5540496" y="3669977"/>
                <a:ext cx="520390" cy="304873"/>
                <a:chOff x="5984488" y="3657527"/>
                <a:chExt cx="520390" cy="304873"/>
              </a:xfrm>
            </p:grpSpPr>
            <p:sp>
              <p:nvSpPr>
                <p:cNvPr id="288" name="Arc 287">
                  <a:extLst>
                    <a:ext uri="{FF2B5EF4-FFF2-40B4-BE49-F238E27FC236}">
                      <a16:creationId xmlns:a16="http://schemas.microsoft.com/office/drawing/2014/main" id="{6D63C525-F633-5E4A-BBAA-C1D1EBDE0AA4}"/>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89" name="Arc 288">
                  <a:extLst>
                    <a:ext uri="{FF2B5EF4-FFF2-40B4-BE49-F238E27FC236}">
                      <a16:creationId xmlns:a16="http://schemas.microsoft.com/office/drawing/2014/main" id="{7BF64F1F-C2A5-EB46-8E48-C08387E0EB62}"/>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265" name="Group 264">
                <a:extLst>
                  <a:ext uri="{FF2B5EF4-FFF2-40B4-BE49-F238E27FC236}">
                    <a16:creationId xmlns:a16="http://schemas.microsoft.com/office/drawing/2014/main" id="{13305E5F-16C4-8442-8F20-A3728DB29509}"/>
                  </a:ext>
                </a:extLst>
              </p:cNvPr>
              <p:cNvGrpSpPr/>
              <p:nvPr/>
            </p:nvGrpSpPr>
            <p:grpSpPr>
              <a:xfrm>
                <a:off x="5788129" y="3669977"/>
                <a:ext cx="767973" cy="304873"/>
                <a:chOff x="5984488" y="3657527"/>
                <a:chExt cx="767973" cy="304873"/>
              </a:xfrm>
            </p:grpSpPr>
            <p:grpSp>
              <p:nvGrpSpPr>
                <p:cNvPr id="282" name="Group 281">
                  <a:extLst>
                    <a:ext uri="{FF2B5EF4-FFF2-40B4-BE49-F238E27FC236}">
                      <a16:creationId xmlns:a16="http://schemas.microsoft.com/office/drawing/2014/main" id="{030599A8-B8B4-DF4A-AB94-5BE75D58A18D}"/>
                    </a:ext>
                  </a:extLst>
                </p:cNvPr>
                <p:cNvGrpSpPr/>
                <p:nvPr/>
              </p:nvGrpSpPr>
              <p:grpSpPr>
                <a:xfrm>
                  <a:off x="5984488" y="3657527"/>
                  <a:ext cx="520390" cy="304873"/>
                  <a:chOff x="5984488" y="3657527"/>
                  <a:chExt cx="520390" cy="304873"/>
                </a:xfrm>
              </p:grpSpPr>
              <p:sp>
                <p:nvSpPr>
                  <p:cNvPr id="286" name="Arc 285">
                    <a:extLst>
                      <a:ext uri="{FF2B5EF4-FFF2-40B4-BE49-F238E27FC236}">
                        <a16:creationId xmlns:a16="http://schemas.microsoft.com/office/drawing/2014/main" id="{E4F65A79-5CD3-3E41-B57E-B464D15B42CA}"/>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87" name="Arc 286">
                    <a:extLst>
                      <a:ext uri="{FF2B5EF4-FFF2-40B4-BE49-F238E27FC236}">
                        <a16:creationId xmlns:a16="http://schemas.microsoft.com/office/drawing/2014/main" id="{111EA861-3585-3540-AD95-6CA0C21BAE9A}"/>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283" name="Group 282">
                  <a:extLst>
                    <a:ext uri="{FF2B5EF4-FFF2-40B4-BE49-F238E27FC236}">
                      <a16:creationId xmlns:a16="http://schemas.microsoft.com/office/drawing/2014/main" id="{F9141D3A-CA51-CA4D-A3A7-85E01EFBD19E}"/>
                    </a:ext>
                  </a:extLst>
                </p:cNvPr>
                <p:cNvGrpSpPr/>
                <p:nvPr/>
              </p:nvGrpSpPr>
              <p:grpSpPr>
                <a:xfrm flipV="1">
                  <a:off x="6232071" y="3657527"/>
                  <a:ext cx="520390" cy="304873"/>
                  <a:chOff x="5984488" y="3657527"/>
                  <a:chExt cx="520390" cy="304873"/>
                </a:xfrm>
              </p:grpSpPr>
              <p:sp>
                <p:nvSpPr>
                  <p:cNvPr id="284" name="Arc 283">
                    <a:extLst>
                      <a:ext uri="{FF2B5EF4-FFF2-40B4-BE49-F238E27FC236}">
                        <a16:creationId xmlns:a16="http://schemas.microsoft.com/office/drawing/2014/main" id="{BEB93CA2-3641-3E4B-8E5A-70336621A698}"/>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85" name="Arc 284">
                    <a:extLst>
                      <a:ext uri="{FF2B5EF4-FFF2-40B4-BE49-F238E27FC236}">
                        <a16:creationId xmlns:a16="http://schemas.microsoft.com/office/drawing/2014/main" id="{2F4A8054-BFCA-134A-85F6-2D7F248767E1}"/>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grpSp>
            <p:nvGrpSpPr>
              <p:cNvPr id="266" name="Group 265">
                <a:extLst>
                  <a:ext uri="{FF2B5EF4-FFF2-40B4-BE49-F238E27FC236}">
                    <a16:creationId xmlns:a16="http://schemas.microsoft.com/office/drawing/2014/main" id="{976F3509-1A0E-FF48-BF9B-88EA7DD1F08D}"/>
                  </a:ext>
                </a:extLst>
              </p:cNvPr>
              <p:cNvGrpSpPr/>
              <p:nvPr/>
            </p:nvGrpSpPr>
            <p:grpSpPr>
              <a:xfrm>
                <a:off x="6287418" y="3669977"/>
                <a:ext cx="767973" cy="304873"/>
                <a:chOff x="5984488" y="3657527"/>
                <a:chExt cx="767973" cy="304873"/>
              </a:xfrm>
            </p:grpSpPr>
            <p:grpSp>
              <p:nvGrpSpPr>
                <p:cNvPr id="276" name="Group 275">
                  <a:extLst>
                    <a:ext uri="{FF2B5EF4-FFF2-40B4-BE49-F238E27FC236}">
                      <a16:creationId xmlns:a16="http://schemas.microsoft.com/office/drawing/2014/main" id="{AE9C2CE0-BBCD-FF4A-A6B9-FDAE4D9FBEB5}"/>
                    </a:ext>
                  </a:extLst>
                </p:cNvPr>
                <p:cNvGrpSpPr/>
                <p:nvPr/>
              </p:nvGrpSpPr>
              <p:grpSpPr>
                <a:xfrm>
                  <a:off x="5984488" y="3657527"/>
                  <a:ext cx="520390" cy="304873"/>
                  <a:chOff x="5984488" y="3657527"/>
                  <a:chExt cx="520390" cy="304873"/>
                </a:xfrm>
              </p:grpSpPr>
              <p:sp>
                <p:nvSpPr>
                  <p:cNvPr id="280" name="Arc 279">
                    <a:extLst>
                      <a:ext uri="{FF2B5EF4-FFF2-40B4-BE49-F238E27FC236}">
                        <a16:creationId xmlns:a16="http://schemas.microsoft.com/office/drawing/2014/main" id="{58A4571E-64CA-3E45-BEBF-67B51B25F0A4}"/>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81" name="Arc 280">
                    <a:extLst>
                      <a:ext uri="{FF2B5EF4-FFF2-40B4-BE49-F238E27FC236}">
                        <a16:creationId xmlns:a16="http://schemas.microsoft.com/office/drawing/2014/main" id="{2A5D2ADB-C319-F643-813A-3E851CAAC2FE}"/>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277" name="Group 276">
                  <a:extLst>
                    <a:ext uri="{FF2B5EF4-FFF2-40B4-BE49-F238E27FC236}">
                      <a16:creationId xmlns:a16="http://schemas.microsoft.com/office/drawing/2014/main" id="{ADDC1FF2-1DE4-4A4C-A2DC-E01676E312FA}"/>
                    </a:ext>
                  </a:extLst>
                </p:cNvPr>
                <p:cNvGrpSpPr/>
                <p:nvPr/>
              </p:nvGrpSpPr>
              <p:grpSpPr>
                <a:xfrm flipV="1">
                  <a:off x="6232071" y="3657527"/>
                  <a:ext cx="520390" cy="304873"/>
                  <a:chOff x="5984488" y="3657527"/>
                  <a:chExt cx="520390" cy="304873"/>
                </a:xfrm>
              </p:grpSpPr>
              <p:sp>
                <p:nvSpPr>
                  <p:cNvPr id="278" name="Arc 277">
                    <a:extLst>
                      <a:ext uri="{FF2B5EF4-FFF2-40B4-BE49-F238E27FC236}">
                        <a16:creationId xmlns:a16="http://schemas.microsoft.com/office/drawing/2014/main" id="{46673C46-B292-2D44-BCAC-F574D014DEF5}"/>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79" name="Arc 278">
                    <a:extLst>
                      <a:ext uri="{FF2B5EF4-FFF2-40B4-BE49-F238E27FC236}">
                        <a16:creationId xmlns:a16="http://schemas.microsoft.com/office/drawing/2014/main" id="{7C181EA8-83A6-3541-B4C4-BA065DEF7B69}"/>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grpSp>
            <p:nvGrpSpPr>
              <p:cNvPr id="267" name="Group 266">
                <a:extLst>
                  <a:ext uri="{FF2B5EF4-FFF2-40B4-BE49-F238E27FC236}">
                    <a16:creationId xmlns:a16="http://schemas.microsoft.com/office/drawing/2014/main" id="{91F0FFE9-D79C-C44B-A9CA-58A6F31778D1}"/>
                  </a:ext>
                </a:extLst>
              </p:cNvPr>
              <p:cNvGrpSpPr/>
              <p:nvPr/>
            </p:nvGrpSpPr>
            <p:grpSpPr>
              <a:xfrm>
                <a:off x="6782634" y="3669977"/>
                <a:ext cx="767973" cy="304873"/>
                <a:chOff x="5984488" y="3657527"/>
                <a:chExt cx="767973" cy="304873"/>
              </a:xfrm>
            </p:grpSpPr>
            <p:grpSp>
              <p:nvGrpSpPr>
                <p:cNvPr id="270" name="Group 269">
                  <a:extLst>
                    <a:ext uri="{FF2B5EF4-FFF2-40B4-BE49-F238E27FC236}">
                      <a16:creationId xmlns:a16="http://schemas.microsoft.com/office/drawing/2014/main" id="{B4FB24F9-81F1-A144-B043-3CA92F96BB96}"/>
                    </a:ext>
                  </a:extLst>
                </p:cNvPr>
                <p:cNvGrpSpPr/>
                <p:nvPr/>
              </p:nvGrpSpPr>
              <p:grpSpPr>
                <a:xfrm>
                  <a:off x="5984488" y="3657527"/>
                  <a:ext cx="520390" cy="304873"/>
                  <a:chOff x="5984488" y="3657527"/>
                  <a:chExt cx="520390" cy="304873"/>
                </a:xfrm>
              </p:grpSpPr>
              <p:sp>
                <p:nvSpPr>
                  <p:cNvPr id="274" name="Arc 273">
                    <a:extLst>
                      <a:ext uri="{FF2B5EF4-FFF2-40B4-BE49-F238E27FC236}">
                        <a16:creationId xmlns:a16="http://schemas.microsoft.com/office/drawing/2014/main" id="{B13044D2-49BC-5C44-9869-8E56A4518711}"/>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75" name="Arc 274">
                    <a:extLst>
                      <a:ext uri="{FF2B5EF4-FFF2-40B4-BE49-F238E27FC236}">
                        <a16:creationId xmlns:a16="http://schemas.microsoft.com/office/drawing/2014/main" id="{FBD40BFC-6F7F-FD49-B62A-F07729A3C5FF}"/>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271" name="Group 270">
                  <a:extLst>
                    <a:ext uri="{FF2B5EF4-FFF2-40B4-BE49-F238E27FC236}">
                      <a16:creationId xmlns:a16="http://schemas.microsoft.com/office/drawing/2014/main" id="{6FA465EF-63C0-CE40-AB13-B253EB52CFD3}"/>
                    </a:ext>
                  </a:extLst>
                </p:cNvPr>
                <p:cNvGrpSpPr/>
                <p:nvPr/>
              </p:nvGrpSpPr>
              <p:grpSpPr>
                <a:xfrm flipV="1">
                  <a:off x="6232071" y="3657527"/>
                  <a:ext cx="520390" cy="304873"/>
                  <a:chOff x="5984488" y="3657527"/>
                  <a:chExt cx="520390" cy="304873"/>
                </a:xfrm>
              </p:grpSpPr>
              <p:sp>
                <p:nvSpPr>
                  <p:cNvPr id="272" name="Arc 271">
                    <a:extLst>
                      <a:ext uri="{FF2B5EF4-FFF2-40B4-BE49-F238E27FC236}">
                        <a16:creationId xmlns:a16="http://schemas.microsoft.com/office/drawing/2014/main" id="{BA5D992E-3F48-6C4E-8B65-AD48B4F6C623}"/>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73" name="Arc 272">
                    <a:extLst>
                      <a:ext uri="{FF2B5EF4-FFF2-40B4-BE49-F238E27FC236}">
                        <a16:creationId xmlns:a16="http://schemas.microsoft.com/office/drawing/2014/main" id="{7981699F-AB8A-6741-A176-267C8FDCDD00}"/>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sp>
            <p:nvSpPr>
              <p:cNvPr id="268" name="Arc 267">
                <a:extLst>
                  <a:ext uri="{FF2B5EF4-FFF2-40B4-BE49-F238E27FC236}">
                    <a16:creationId xmlns:a16="http://schemas.microsoft.com/office/drawing/2014/main" id="{AE2C1EA2-0994-3B40-A459-8023B5F8BE34}"/>
                  </a:ext>
                </a:extLst>
              </p:cNvPr>
              <p:cNvSpPr/>
              <p:nvPr/>
            </p:nvSpPr>
            <p:spPr bwMode="auto">
              <a:xfrm>
                <a:off x="7286400" y="369235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cxnSp>
            <p:nvCxnSpPr>
              <p:cNvPr id="269" name="Straight Arrow Connector 268">
                <a:extLst>
                  <a:ext uri="{FF2B5EF4-FFF2-40B4-BE49-F238E27FC236}">
                    <a16:creationId xmlns:a16="http://schemas.microsoft.com/office/drawing/2014/main" id="{754580B2-C43B-7C45-AA58-65B35C589419}"/>
                  </a:ext>
                </a:extLst>
              </p:cNvPr>
              <p:cNvCxnSpPr>
                <a:cxnSpLocks/>
              </p:cNvCxnSpPr>
              <p:nvPr/>
            </p:nvCxnSpPr>
            <p:spPr bwMode="auto">
              <a:xfrm>
                <a:off x="7546595" y="3824995"/>
                <a:ext cx="324292" cy="0"/>
              </a:xfrm>
              <a:prstGeom prst="straightConnector1">
                <a:avLst/>
              </a:prstGeom>
              <a:solidFill>
                <a:schemeClr val="accent1"/>
              </a:solidFill>
              <a:ln w="47625" cap="flat" cmpd="sng" algn="ctr">
                <a:solidFill>
                  <a:srgbClr val="FF0000"/>
                </a:solidFill>
                <a:prstDash val="solid"/>
                <a:round/>
                <a:headEnd type="none" w="med" len="med"/>
                <a:tailEnd type="stealth" w="lg" len="med"/>
              </a:ln>
              <a:effectLst/>
            </p:spPr>
          </p:cxnSp>
        </p:grpSp>
        <p:grpSp>
          <p:nvGrpSpPr>
            <p:cNvPr id="290" name="Group 289">
              <a:extLst>
                <a:ext uri="{FF2B5EF4-FFF2-40B4-BE49-F238E27FC236}">
                  <a16:creationId xmlns:a16="http://schemas.microsoft.com/office/drawing/2014/main" id="{C016F9FD-C3F7-0B4A-A176-4133133A9A0B}"/>
                </a:ext>
              </a:extLst>
            </p:cNvPr>
            <p:cNvGrpSpPr/>
            <p:nvPr/>
          </p:nvGrpSpPr>
          <p:grpSpPr>
            <a:xfrm rot="5400000" flipV="1">
              <a:off x="7547740" y="2126351"/>
              <a:ext cx="1788144" cy="223455"/>
              <a:chOff x="5292913" y="3669977"/>
              <a:chExt cx="2577974" cy="304873"/>
            </a:xfrm>
          </p:grpSpPr>
          <p:sp>
            <p:nvSpPr>
              <p:cNvPr id="291" name="Arc 290">
                <a:extLst>
                  <a:ext uri="{FF2B5EF4-FFF2-40B4-BE49-F238E27FC236}">
                    <a16:creationId xmlns:a16="http://schemas.microsoft.com/office/drawing/2014/main" id="{0FB20909-DDC5-3441-A3F1-13900EC0CD7B}"/>
                  </a:ext>
                </a:extLst>
              </p:cNvPr>
              <p:cNvSpPr/>
              <p:nvPr/>
            </p:nvSpPr>
            <p:spPr bwMode="auto">
              <a:xfrm>
                <a:off x="5292913" y="369235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92" name="Arc 291">
                <a:extLst>
                  <a:ext uri="{FF2B5EF4-FFF2-40B4-BE49-F238E27FC236}">
                    <a16:creationId xmlns:a16="http://schemas.microsoft.com/office/drawing/2014/main" id="{29CC4C9B-69E3-8D41-A954-78309C463A6C}"/>
                  </a:ext>
                </a:extLst>
              </p:cNvPr>
              <p:cNvSpPr/>
              <p:nvPr/>
            </p:nvSpPr>
            <p:spPr bwMode="auto">
              <a:xfrm rot="10800000">
                <a:off x="5553108" y="366997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nvGrpSpPr>
              <p:cNvPr id="293" name="Group 292">
                <a:extLst>
                  <a:ext uri="{FF2B5EF4-FFF2-40B4-BE49-F238E27FC236}">
                    <a16:creationId xmlns:a16="http://schemas.microsoft.com/office/drawing/2014/main" id="{46A2E3C9-E231-474D-99AA-0FE13BF36960}"/>
                  </a:ext>
                </a:extLst>
              </p:cNvPr>
              <p:cNvGrpSpPr/>
              <p:nvPr/>
            </p:nvGrpSpPr>
            <p:grpSpPr>
              <a:xfrm flipV="1">
                <a:off x="5540496" y="3669977"/>
                <a:ext cx="520390" cy="304873"/>
                <a:chOff x="5984488" y="3657527"/>
                <a:chExt cx="520390" cy="304873"/>
              </a:xfrm>
            </p:grpSpPr>
            <p:sp>
              <p:nvSpPr>
                <p:cNvPr id="317" name="Arc 316">
                  <a:extLst>
                    <a:ext uri="{FF2B5EF4-FFF2-40B4-BE49-F238E27FC236}">
                      <a16:creationId xmlns:a16="http://schemas.microsoft.com/office/drawing/2014/main" id="{43398EBF-2D2E-B943-B480-A42A48042F0B}"/>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18" name="Arc 317">
                  <a:extLst>
                    <a:ext uri="{FF2B5EF4-FFF2-40B4-BE49-F238E27FC236}">
                      <a16:creationId xmlns:a16="http://schemas.microsoft.com/office/drawing/2014/main" id="{A18252FA-4EDE-F743-B38E-8028C5E00623}"/>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294" name="Group 293">
                <a:extLst>
                  <a:ext uri="{FF2B5EF4-FFF2-40B4-BE49-F238E27FC236}">
                    <a16:creationId xmlns:a16="http://schemas.microsoft.com/office/drawing/2014/main" id="{E326AD24-73C6-674D-8C79-2D605C68B478}"/>
                  </a:ext>
                </a:extLst>
              </p:cNvPr>
              <p:cNvGrpSpPr/>
              <p:nvPr/>
            </p:nvGrpSpPr>
            <p:grpSpPr>
              <a:xfrm>
                <a:off x="5788129" y="3669977"/>
                <a:ext cx="767973" cy="304873"/>
                <a:chOff x="5984488" y="3657527"/>
                <a:chExt cx="767973" cy="304873"/>
              </a:xfrm>
            </p:grpSpPr>
            <p:grpSp>
              <p:nvGrpSpPr>
                <p:cNvPr id="311" name="Group 310">
                  <a:extLst>
                    <a:ext uri="{FF2B5EF4-FFF2-40B4-BE49-F238E27FC236}">
                      <a16:creationId xmlns:a16="http://schemas.microsoft.com/office/drawing/2014/main" id="{C461B016-4DF5-9748-AEF7-83C33C04647D}"/>
                    </a:ext>
                  </a:extLst>
                </p:cNvPr>
                <p:cNvGrpSpPr/>
                <p:nvPr/>
              </p:nvGrpSpPr>
              <p:grpSpPr>
                <a:xfrm>
                  <a:off x="5984488" y="3657527"/>
                  <a:ext cx="520390" cy="304873"/>
                  <a:chOff x="5984488" y="3657527"/>
                  <a:chExt cx="520390" cy="304873"/>
                </a:xfrm>
              </p:grpSpPr>
              <p:sp>
                <p:nvSpPr>
                  <p:cNvPr id="315" name="Arc 314">
                    <a:extLst>
                      <a:ext uri="{FF2B5EF4-FFF2-40B4-BE49-F238E27FC236}">
                        <a16:creationId xmlns:a16="http://schemas.microsoft.com/office/drawing/2014/main" id="{F78E619C-A8AB-2444-953F-BA2634C671E6}"/>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16" name="Arc 315">
                    <a:extLst>
                      <a:ext uri="{FF2B5EF4-FFF2-40B4-BE49-F238E27FC236}">
                        <a16:creationId xmlns:a16="http://schemas.microsoft.com/office/drawing/2014/main" id="{5084B517-7F84-BD45-B289-3975F854F775}"/>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312" name="Group 311">
                  <a:extLst>
                    <a:ext uri="{FF2B5EF4-FFF2-40B4-BE49-F238E27FC236}">
                      <a16:creationId xmlns:a16="http://schemas.microsoft.com/office/drawing/2014/main" id="{1969E4FD-25E4-BE45-ABFE-465EB81E1355}"/>
                    </a:ext>
                  </a:extLst>
                </p:cNvPr>
                <p:cNvGrpSpPr/>
                <p:nvPr/>
              </p:nvGrpSpPr>
              <p:grpSpPr>
                <a:xfrm flipV="1">
                  <a:off x="6232071" y="3657527"/>
                  <a:ext cx="520390" cy="304873"/>
                  <a:chOff x="5984488" y="3657527"/>
                  <a:chExt cx="520390" cy="304873"/>
                </a:xfrm>
              </p:grpSpPr>
              <p:sp>
                <p:nvSpPr>
                  <p:cNvPr id="313" name="Arc 312">
                    <a:extLst>
                      <a:ext uri="{FF2B5EF4-FFF2-40B4-BE49-F238E27FC236}">
                        <a16:creationId xmlns:a16="http://schemas.microsoft.com/office/drawing/2014/main" id="{4D5AD153-B829-FF40-AE4C-B9E82DDAF54D}"/>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14" name="Arc 313">
                    <a:extLst>
                      <a:ext uri="{FF2B5EF4-FFF2-40B4-BE49-F238E27FC236}">
                        <a16:creationId xmlns:a16="http://schemas.microsoft.com/office/drawing/2014/main" id="{B53F6975-C98A-944F-B1E8-E7A181DEAC75}"/>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grpSp>
            <p:nvGrpSpPr>
              <p:cNvPr id="295" name="Group 294">
                <a:extLst>
                  <a:ext uri="{FF2B5EF4-FFF2-40B4-BE49-F238E27FC236}">
                    <a16:creationId xmlns:a16="http://schemas.microsoft.com/office/drawing/2014/main" id="{3485FACC-2497-2C40-B8A9-49A9D7FCAB92}"/>
                  </a:ext>
                </a:extLst>
              </p:cNvPr>
              <p:cNvGrpSpPr/>
              <p:nvPr/>
            </p:nvGrpSpPr>
            <p:grpSpPr>
              <a:xfrm>
                <a:off x="6287418" y="3669977"/>
                <a:ext cx="767973" cy="304873"/>
                <a:chOff x="5984488" y="3657527"/>
                <a:chExt cx="767973" cy="304873"/>
              </a:xfrm>
            </p:grpSpPr>
            <p:grpSp>
              <p:nvGrpSpPr>
                <p:cNvPr id="305" name="Group 304">
                  <a:extLst>
                    <a:ext uri="{FF2B5EF4-FFF2-40B4-BE49-F238E27FC236}">
                      <a16:creationId xmlns:a16="http://schemas.microsoft.com/office/drawing/2014/main" id="{FE914AC2-F9C7-EC46-A1E4-8F87C558F65B}"/>
                    </a:ext>
                  </a:extLst>
                </p:cNvPr>
                <p:cNvGrpSpPr/>
                <p:nvPr/>
              </p:nvGrpSpPr>
              <p:grpSpPr>
                <a:xfrm>
                  <a:off x="5984488" y="3657527"/>
                  <a:ext cx="520390" cy="304873"/>
                  <a:chOff x="5984488" y="3657527"/>
                  <a:chExt cx="520390" cy="304873"/>
                </a:xfrm>
              </p:grpSpPr>
              <p:sp>
                <p:nvSpPr>
                  <p:cNvPr id="309" name="Arc 308">
                    <a:extLst>
                      <a:ext uri="{FF2B5EF4-FFF2-40B4-BE49-F238E27FC236}">
                        <a16:creationId xmlns:a16="http://schemas.microsoft.com/office/drawing/2014/main" id="{0E1FF979-8F17-B642-80D0-CBB5806E75AB}"/>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10" name="Arc 309">
                    <a:extLst>
                      <a:ext uri="{FF2B5EF4-FFF2-40B4-BE49-F238E27FC236}">
                        <a16:creationId xmlns:a16="http://schemas.microsoft.com/office/drawing/2014/main" id="{E6FC36A4-C46B-1644-9666-4F2C3E3D3C82}"/>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306" name="Group 305">
                  <a:extLst>
                    <a:ext uri="{FF2B5EF4-FFF2-40B4-BE49-F238E27FC236}">
                      <a16:creationId xmlns:a16="http://schemas.microsoft.com/office/drawing/2014/main" id="{10CACD4A-6219-7B4F-9B06-9E824F57BDDE}"/>
                    </a:ext>
                  </a:extLst>
                </p:cNvPr>
                <p:cNvGrpSpPr/>
                <p:nvPr/>
              </p:nvGrpSpPr>
              <p:grpSpPr>
                <a:xfrm flipV="1">
                  <a:off x="6232071" y="3657527"/>
                  <a:ext cx="520390" cy="304873"/>
                  <a:chOff x="5984488" y="3657527"/>
                  <a:chExt cx="520390" cy="304873"/>
                </a:xfrm>
              </p:grpSpPr>
              <p:sp>
                <p:nvSpPr>
                  <p:cNvPr id="307" name="Arc 306">
                    <a:extLst>
                      <a:ext uri="{FF2B5EF4-FFF2-40B4-BE49-F238E27FC236}">
                        <a16:creationId xmlns:a16="http://schemas.microsoft.com/office/drawing/2014/main" id="{E7185A71-9359-EE4F-98CE-4D844E01D004}"/>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08" name="Arc 307">
                    <a:extLst>
                      <a:ext uri="{FF2B5EF4-FFF2-40B4-BE49-F238E27FC236}">
                        <a16:creationId xmlns:a16="http://schemas.microsoft.com/office/drawing/2014/main" id="{5A74ECE1-5DC1-B847-B4F5-20B413BF0799}"/>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grpSp>
            <p:nvGrpSpPr>
              <p:cNvPr id="296" name="Group 295">
                <a:extLst>
                  <a:ext uri="{FF2B5EF4-FFF2-40B4-BE49-F238E27FC236}">
                    <a16:creationId xmlns:a16="http://schemas.microsoft.com/office/drawing/2014/main" id="{B094CD15-CF35-D74D-BDCF-80E0CDDE61B7}"/>
                  </a:ext>
                </a:extLst>
              </p:cNvPr>
              <p:cNvGrpSpPr/>
              <p:nvPr/>
            </p:nvGrpSpPr>
            <p:grpSpPr>
              <a:xfrm>
                <a:off x="6782634" y="3669977"/>
                <a:ext cx="767973" cy="304873"/>
                <a:chOff x="5984488" y="3657527"/>
                <a:chExt cx="767973" cy="304873"/>
              </a:xfrm>
            </p:grpSpPr>
            <p:grpSp>
              <p:nvGrpSpPr>
                <p:cNvPr id="299" name="Group 298">
                  <a:extLst>
                    <a:ext uri="{FF2B5EF4-FFF2-40B4-BE49-F238E27FC236}">
                      <a16:creationId xmlns:a16="http://schemas.microsoft.com/office/drawing/2014/main" id="{7DD9F45A-71A4-5D4E-BB85-8219904805A5}"/>
                    </a:ext>
                  </a:extLst>
                </p:cNvPr>
                <p:cNvGrpSpPr/>
                <p:nvPr/>
              </p:nvGrpSpPr>
              <p:grpSpPr>
                <a:xfrm>
                  <a:off x="5984488" y="3657527"/>
                  <a:ext cx="520390" cy="304873"/>
                  <a:chOff x="5984488" y="3657527"/>
                  <a:chExt cx="520390" cy="304873"/>
                </a:xfrm>
              </p:grpSpPr>
              <p:sp>
                <p:nvSpPr>
                  <p:cNvPr id="303" name="Arc 302">
                    <a:extLst>
                      <a:ext uri="{FF2B5EF4-FFF2-40B4-BE49-F238E27FC236}">
                        <a16:creationId xmlns:a16="http://schemas.microsoft.com/office/drawing/2014/main" id="{81C81850-2FA4-8644-8057-CF5AA134F759}"/>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04" name="Arc 303">
                    <a:extLst>
                      <a:ext uri="{FF2B5EF4-FFF2-40B4-BE49-F238E27FC236}">
                        <a16:creationId xmlns:a16="http://schemas.microsoft.com/office/drawing/2014/main" id="{649C938D-BF54-FB4B-94E6-043151225B00}"/>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300" name="Group 299">
                  <a:extLst>
                    <a:ext uri="{FF2B5EF4-FFF2-40B4-BE49-F238E27FC236}">
                      <a16:creationId xmlns:a16="http://schemas.microsoft.com/office/drawing/2014/main" id="{2624DBE6-FC1C-A04E-91E8-FD52D1080A69}"/>
                    </a:ext>
                  </a:extLst>
                </p:cNvPr>
                <p:cNvGrpSpPr/>
                <p:nvPr/>
              </p:nvGrpSpPr>
              <p:grpSpPr>
                <a:xfrm flipV="1">
                  <a:off x="6232071" y="3657527"/>
                  <a:ext cx="520390" cy="304873"/>
                  <a:chOff x="5984488" y="3657527"/>
                  <a:chExt cx="520390" cy="304873"/>
                </a:xfrm>
              </p:grpSpPr>
              <p:sp>
                <p:nvSpPr>
                  <p:cNvPr id="301" name="Arc 300">
                    <a:extLst>
                      <a:ext uri="{FF2B5EF4-FFF2-40B4-BE49-F238E27FC236}">
                        <a16:creationId xmlns:a16="http://schemas.microsoft.com/office/drawing/2014/main" id="{4D34CBEE-1323-7C46-B3D9-301AA7B62501}"/>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02" name="Arc 301">
                    <a:extLst>
                      <a:ext uri="{FF2B5EF4-FFF2-40B4-BE49-F238E27FC236}">
                        <a16:creationId xmlns:a16="http://schemas.microsoft.com/office/drawing/2014/main" id="{92781CEF-A1A4-0240-B712-C60E0453BEB9}"/>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sp>
            <p:nvSpPr>
              <p:cNvPr id="297" name="Arc 296">
                <a:extLst>
                  <a:ext uri="{FF2B5EF4-FFF2-40B4-BE49-F238E27FC236}">
                    <a16:creationId xmlns:a16="http://schemas.microsoft.com/office/drawing/2014/main" id="{BB6D3EAB-FC68-3A47-A00F-FEC78D71BE76}"/>
                  </a:ext>
                </a:extLst>
              </p:cNvPr>
              <p:cNvSpPr/>
              <p:nvPr/>
            </p:nvSpPr>
            <p:spPr bwMode="auto">
              <a:xfrm>
                <a:off x="7286400" y="369235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cxnSp>
            <p:nvCxnSpPr>
              <p:cNvPr id="298" name="Straight Arrow Connector 297">
                <a:extLst>
                  <a:ext uri="{FF2B5EF4-FFF2-40B4-BE49-F238E27FC236}">
                    <a16:creationId xmlns:a16="http://schemas.microsoft.com/office/drawing/2014/main" id="{7C74A9EC-D001-334A-BD00-8AB5DF4AB773}"/>
                  </a:ext>
                </a:extLst>
              </p:cNvPr>
              <p:cNvCxnSpPr>
                <a:cxnSpLocks/>
              </p:cNvCxnSpPr>
              <p:nvPr/>
            </p:nvCxnSpPr>
            <p:spPr bwMode="auto">
              <a:xfrm>
                <a:off x="7546595" y="3824995"/>
                <a:ext cx="324292" cy="0"/>
              </a:xfrm>
              <a:prstGeom prst="straightConnector1">
                <a:avLst/>
              </a:prstGeom>
              <a:solidFill>
                <a:schemeClr val="accent1"/>
              </a:solidFill>
              <a:ln w="47625" cap="flat" cmpd="sng" algn="ctr">
                <a:solidFill>
                  <a:srgbClr val="FF0000"/>
                </a:solidFill>
                <a:prstDash val="solid"/>
                <a:round/>
                <a:headEnd type="none" w="med" len="med"/>
                <a:tailEnd type="stealth" w="lg" len="med"/>
              </a:ln>
              <a:effectLst/>
            </p:spPr>
          </p:cxnSp>
        </p:grpSp>
        <p:grpSp>
          <p:nvGrpSpPr>
            <p:cNvPr id="319" name="Group 318">
              <a:extLst>
                <a:ext uri="{FF2B5EF4-FFF2-40B4-BE49-F238E27FC236}">
                  <a16:creationId xmlns:a16="http://schemas.microsoft.com/office/drawing/2014/main" id="{45A94AFD-3FB9-014B-89BC-706D4DCF7F42}"/>
                </a:ext>
              </a:extLst>
            </p:cNvPr>
            <p:cNvGrpSpPr/>
            <p:nvPr/>
          </p:nvGrpSpPr>
          <p:grpSpPr>
            <a:xfrm rot="5400000" flipV="1">
              <a:off x="7812906" y="2044790"/>
              <a:ext cx="1963632" cy="223455"/>
              <a:chOff x="5292913" y="3669977"/>
              <a:chExt cx="2577974" cy="304873"/>
            </a:xfrm>
          </p:grpSpPr>
          <p:sp>
            <p:nvSpPr>
              <p:cNvPr id="320" name="Arc 319">
                <a:extLst>
                  <a:ext uri="{FF2B5EF4-FFF2-40B4-BE49-F238E27FC236}">
                    <a16:creationId xmlns:a16="http://schemas.microsoft.com/office/drawing/2014/main" id="{385BB3C8-66B7-9141-9BD1-7968980A49D0}"/>
                  </a:ext>
                </a:extLst>
              </p:cNvPr>
              <p:cNvSpPr/>
              <p:nvPr/>
            </p:nvSpPr>
            <p:spPr bwMode="auto">
              <a:xfrm>
                <a:off x="5292913" y="369235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21" name="Arc 320">
                <a:extLst>
                  <a:ext uri="{FF2B5EF4-FFF2-40B4-BE49-F238E27FC236}">
                    <a16:creationId xmlns:a16="http://schemas.microsoft.com/office/drawing/2014/main" id="{26A3DBC6-F6AD-AD44-93A6-4C40A7183653}"/>
                  </a:ext>
                </a:extLst>
              </p:cNvPr>
              <p:cNvSpPr/>
              <p:nvPr/>
            </p:nvSpPr>
            <p:spPr bwMode="auto">
              <a:xfrm rot="10800000">
                <a:off x="5553108" y="366997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nvGrpSpPr>
              <p:cNvPr id="322" name="Group 321">
                <a:extLst>
                  <a:ext uri="{FF2B5EF4-FFF2-40B4-BE49-F238E27FC236}">
                    <a16:creationId xmlns:a16="http://schemas.microsoft.com/office/drawing/2014/main" id="{DB9B576E-C92E-F14C-8FE9-08D37B9341F1}"/>
                  </a:ext>
                </a:extLst>
              </p:cNvPr>
              <p:cNvGrpSpPr/>
              <p:nvPr/>
            </p:nvGrpSpPr>
            <p:grpSpPr>
              <a:xfrm flipV="1">
                <a:off x="5540496" y="3669977"/>
                <a:ext cx="520390" cy="304873"/>
                <a:chOff x="5984488" y="3657527"/>
                <a:chExt cx="520390" cy="304873"/>
              </a:xfrm>
            </p:grpSpPr>
            <p:sp>
              <p:nvSpPr>
                <p:cNvPr id="346" name="Arc 345">
                  <a:extLst>
                    <a:ext uri="{FF2B5EF4-FFF2-40B4-BE49-F238E27FC236}">
                      <a16:creationId xmlns:a16="http://schemas.microsoft.com/office/drawing/2014/main" id="{23CE77B5-70DF-1740-A1F3-8D46418B484F}"/>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47" name="Arc 346">
                  <a:extLst>
                    <a:ext uri="{FF2B5EF4-FFF2-40B4-BE49-F238E27FC236}">
                      <a16:creationId xmlns:a16="http://schemas.microsoft.com/office/drawing/2014/main" id="{30EB982B-49AA-AB43-9AC4-136DD8D41C4C}"/>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323" name="Group 322">
                <a:extLst>
                  <a:ext uri="{FF2B5EF4-FFF2-40B4-BE49-F238E27FC236}">
                    <a16:creationId xmlns:a16="http://schemas.microsoft.com/office/drawing/2014/main" id="{1627AA7C-6282-0141-9165-5A95C3364B33}"/>
                  </a:ext>
                </a:extLst>
              </p:cNvPr>
              <p:cNvGrpSpPr/>
              <p:nvPr/>
            </p:nvGrpSpPr>
            <p:grpSpPr>
              <a:xfrm>
                <a:off x="5788129" y="3669977"/>
                <a:ext cx="767973" cy="304873"/>
                <a:chOff x="5984488" y="3657527"/>
                <a:chExt cx="767973" cy="304873"/>
              </a:xfrm>
            </p:grpSpPr>
            <p:grpSp>
              <p:nvGrpSpPr>
                <p:cNvPr id="340" name="Group 339">
                  <a:extLst>
                    <a:ext uri="{FF2B5EF4-FFF2-40B4-BE49-F238E27FC236}">
                      <a16:creationId xmlns:a16="http://schemas.microsoft.com/office/drawing/2014/main" id="{42250F48-60EF-3D41-93CD-4A54182188BE}"/>
                    </a:ext>
                  </a:extLst>
                </p:cNvPr>
                <p:cNvGrpSpPr/>
                <p:nvPr/>
              </p:nvGrpSpPr>
              <p:grpSpPr>
                <a:xfrm>
                  <a:off x="5984488" y="3657527"/>
                  <a:ext cx="520390" cy="304873"/>
                  <a:chOff x="5984488" y="3657527"/>
                  <a:chExt cx="520390" cy="304873"/>
                </a:xfrm>
              </p:grpSpPr>
              <p:sp>
                <p:nvSpPr>
                  <p:cNvPr id="344" name="Arc 343">
                    <a:extLst>
                      <a:ext uri="{FF2B5EF4-FFF2-40B4-BE49-F238E27FC236}">
                        <a16:creationId xmlns:a16="http://schemas.microsoft.com/office/drawing/2014/main" id="{EB1E4E9D-A72D-D847-9C4D-0A6953E4F2EC}"/>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45" name="Arc 344">
                    <a:extLst>
                      <a:ext uri="{FF2B5EF4-FFF2-40B4-BE49-F238E27FC236}">
                        <a16:creationId xmlns:a16="http://schemas.microsoft.com/office/drawing/2014/main" id="{61EBDB62-0D61-F743-B62C-D45154535C7C}"/>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341" name="Group 340">
                  <a:extLst>
                    <a:ext uri="{FF2B5EF4-FFF2-40B4-BE49-F238E27FC236}">
                      <a16:creationId xmlns:a16="http://schemas.microsoft.com/office/drawing/2014/main" id="{F0E65A24-9595-EC4B-A37A-5BAC0EF886B6}"/>
                    </a:ext>
                  </a:extLst>
                </p:cNvPr>
                <p:cNvGrpSpPr/>
                <p:nvPr/>
              </p:nvGrpSpPr>
              <p:grpSpPr>
                <a:xfrm flipV="1">
                  <a:off x="6232071" y="3657527"/>
                  <a:ext cx="520390" cy="304873"/>
                  <a:chOff x="5984488" y="3657527"/>
                  <a:chExt cx="520390" cy="304873"/>
                </a:xfrm>
              </p:grpSpPr>
              <p:sp>
                <p:nvSpPr>
                  <p:cNvPr id="342" name="Arc 341">
                    <a:extLst>
                      <a:ext uri="{FF2B5EF4-FFF2-40B4-BE49-F238E27FC236}">
                        <a16:creationId xmlns:a16="http://schemas.microsoft.com/office/drawing/2014/main" id="{9C07EC16-8BCD-5346-93FA-32072C7A5B67}"/>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43" name="Arc 342">
                    <a:extLst>
                      <a:ext uri="{FF2B5EF4-FFF2-40B4-BE49-F238E27FC236}">
                        <a16:creationId xmlns:a16="http://schemas.microsoft.com/office/drawing/2014/main" id="{3BA98595-F6A7-3F43-900D-6E40E6FBA0C6}"/>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grpSp>
            <p:nvGrpSpPr>
              <p:cNvPr id="324" name="Group 323">
                <a:extLst>
                  <a:ext uri="{FF2B5EF4-FFF2-40B4-BE49-F238E27FC236}">
                    <a16:creationId xmlns:a16="http://schemas.microsoft.com/office/drawing/2014/main" id="{0A5C666A-5C54-D94D-A925-8BB4D6B1E0AD}"/>
                  </a:ext>
                </a:extLst>
              </p:cNvPr>
              <p:cNvGrpSpPr/>
              <p:nvPr/>
            </p:nvGrpSpPr>
            <p:grpSpPr>
              <a:xfrm>
                <a:off x="6287418" y="3669977"/>
                <a:ext cx="767973" cy="304873"/>
                <a:chOff x="5984488" y="3657527"/>
                <a:chExt cx="767973" cy="304873"/>
              </a:xfrm>
            </p:grpSpPr>
            <p:grpSp>
              <p:nvGrpSpPr>
                <p:cNvPr id="334" name="Group 333">
                  <a:extLst>
                    <a:ext uri="{FF2B5EF4-FFF2-40B4-BE49-F238E27FC236}">
                      <a16:creationId xmlns:a16="http://schemas.microsoft.com/office/drawing/2014/main" id="{A5C3122A-DA9A-804D-8A7D-5F9B4F0E0163}"/>
                    </a:ext>
                  </a:extLst>
                </p:cNvPr>
                <p:cNvGrpSpPr/>
                <p:nvPr/>
              </p:nvGrpSpPr>
              <p:grpSpPr>
                <a:xfrm>
                  <a:off x="5984488" y="3657527"/>
                  <a:ext cx="520390" cy="304873"/>
                  <a:chOff x="5984488" y="3657527"/>
                  <a:chExt cx="520390" cy="304873"/>
                </a:xfrm>
              </p:grpSpPr>
              <p:sp>
                <p:nvSpPr>
                  <p:cNvPr id="338" name="Arc 337">
                    <a:extLst>
                      <a:ext uri="{FF2B5EF4-FFF2-40B4-BE49-F238E27FC236}">
                        <a16:creationId xmlns:a16="http://schemas.microsoft.com/office/drawing/2014/main" id="{DB1858D2-D089-074D-8F6B-919CAA2A5034}"/>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39" name="Arc 338">
                    <a:extLst>
                      <a:ext uri="{FF2B5EF4-FFF2-40B4-BE49-F238E27FC236}">
                        <a16:creationId xmlns:a16="http://schemas.microsoft.com/office/drawing/2014/main" id="{E03EA5B1-3E18-3B4B-8115-1FDC7C9DB579}"/>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335" name="Group 334">
                  <a:extLst>
                    <a:ext uri="{FF2B5EF4-FFF2-40B4-BE49-F238E27FC236}">
                      <a16:creationId xmlns:a16="http://schemas.microsoft.com/office/drawing/2014/main" id="{68351ADB-3076-A848-99BC-A71E371BB19F}"/>
                    </a:ext>
                  </a:extLst>
                </p:cNvPr>
                <p:cNvGrpSpPr/>
                <p:nvPr/>
              </p:nvGrpSpPr>
              <p:grpSpPr>
                <a:xfrm flipV="1">
                  <a:off x="6232071" y="3657527"/>
                  <a:ext cx="520390" cy="304873"/>
                  <a:chOff x="5984488" y="3657527"/>
                  <a:chExt cx="520390" cy="304873"/>
                </a:xfrm>
              </p:grpSpPr>
              <p:sp>
                <p:nvSpPr>
                  <p:cNvPr id="336" name="Arc 335">
                    <a:extLst>
                      <a:ext uri="{FF2B5EF4-FFF2-40B4-BE49-F238E27FC236}">
                        <a16:creationId xmlns:a16="http://schemas.microsoft.com/office/drawing/2014/main" id="{4FCFD487-91B4-BA4D-A43B-B9F9C9593C79}"/>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37" name="Arc 336">
                    <a:extLst>
                      <a:ext uri="{FF2B5EF4-FFF2-40B4-BE49-F238E27FC236}">
                        <a16:creationId xmlns:a16="http://schemas.microsoft.com/office/drawing/2014/main" id="{FC7AE02E-3938-8849-9936-4592011CF2AA}"/>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grpSp>
            <p:nvGrpSpPr>
              <p:cNvPr id="325" name="Group 324">
                <a:extLst>
                  <a:ext uri="{FF2B5EF4-FFF2-40B4-BE49-F238E27FC236}">
                    <a16:creationId xmlns:a16="http://schemas.microsoft.com/office/drawing/2014/main" id="{A23246C0-809F-5140-8424-91C459431F07}"/>
                  </a:ext>
                </a:extLst>
              </p:cNvPr>
              <p:cNvGrpSpPr/>
              <p:nvPr/>
            </p:nvGrpSpPr>
            <p:grpSpPr>
              <a:xfrm>
                <a:off x="6782634" y="3669977"/>
                <a:ext cx="767973" cy="304873"/>
                <a:chOff x="5984488" y="3657527"/>
                <a:chExt cx="767973" cy="304873"/>
              </a:xfrm>
            </p:grpSpPr>
            <p:grpSp>
              <p:nvGrpSpPr>
                <p:cNvPr id="328" name="Group 327">
                  <a:extLst>
                    <a:ext uri="{FF2B5EF4-FFF2-40B4-BE49-F238E27FC236}">
                      <a16:creationId xmlns:a16="http://schemas.microsoft.com/office/drawing/2014/main" id="{AE5E65E1-BD92-D741-9A7E-0976FD5858AB}"/>
                    </a:ext>
                  </a:extLst>
                </p:cNvPr>
                <p:cNvGrpSpPr/>
                <p:nvPr/>
              </p:nvGrpSpPr>
              <p:grpSpPr>
                <a:xfrm>
                  <a:off x="5984488" y="3657527"/>
                  <a:ext cx="520390" cy="304873"/>
                  <a:chOff x="5984488" y="3657527"/>
                  <a:chExt cx="520390" cy="304873"/>
                </a:xfrm>
              </p:grpSpPr>
              <p:sp>
                <p:nvSpPr>
                  <p:cNvPr id="332" name="Arc 331">
                    <a:extLst>
                      <a:ext uri="{FF2B5EF4-FFF2-40B4-BE49-F238E27FC236}">
                        <a16:creationId xmlns:a16="http://schemas.microsoft.com/office/drawing/2014/main" id="{C7AA56DB-6195-424C-BA9E-6B3C5A2835AC}"/>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33" name="Arc 332">
                    <a:extLst>
                      <a:ext uri="{FF2B5EF4-FFF2-40B4-BE49-F238E27FC236}">
                        <a16:creationId xmlns:a16="http://schemas.microsoft.com/office/drawing/2014/main" id="{B34918C9-2C09-BF43-BB71-B9EEFD2A9BC1}"/>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329" name="Group 328">
                  <a:extLst>
                    <a:ext uri="{FF2B5EF4-FFF2-40B4-BE49-F238E27FC236}">
                      <a16:creationId xmlns:a16="http://schemas.microsoft.com/office/drawing/2014/main" id="{8D448752-4FBF-8748-8864-18188E014F23}"/>
                    </a:ext>
                  </a:extLst>
                </p:cNvPr>
                <p:cNvGrpSpPr/>
                <p:nvPr/>
              </p:nvGrpSpPr>
              <p:grpSpPr>
                <a:xfrm flipV="1">
                  <a:off x="6232071" y="3657527"/>
                  <a:ext cx="520390" cy="304873"/>
                  <a:chOff x="5984488" y="3657527"/>
                  <a:chExt cx="520390" cy="304873"/>
                </a:xfrm>
              </p:grpSpPr>
              <p:sp>
                <p:nvSpPr>
                  <p:cNvPr id="330" name="Arc 329">
                    <a:extLst>
                      <a:ext uri="{FF2B5EF4-FFF2-40B4-BE49-F238E27FC236}">
                        <a16:creationId xmlns:a16="http://schemas.microsoft.com/office/drawing/2014/main" id="{289732B5-20B9-A445-A153-D0C32898CC48}"/>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31" name="Arc 330">
                    <a:extLst>
                      <a:ext uri="{FF2B5EF4-FFF2-40B4-BE49-F238E27FC236}">
                        <a16:creationId xmlns:a16="http://schemas.microsoft.com/office/drawing/2014/main" id="{D0801CE2-8BBC-AE48-BB5B-5FD5A8F2B3C2}"/>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sp>
            <p:nvSpPr>
              <p:cNvPr id="326" name="Arc 325">
                <a:extLst>
                  <a:ext uri="{FF2B5EF4-FFF2-40B4-BE49-F238E27FC236}">
                    <a16:creationId xmlns:a16="http://schemas.microsoft.com/office/drawing/2014/main" id="{17D0B621-8CD4-5246-BA0F-D7C765337862}"/>
                  </a:ext>
                </a:extLst>
              </p:cNvPr>
              <p:cNvSpPr/>
              <p:nvPr/>
            </p:nvSpPr>
            <p:spPr bwMode="auto">
              <a:xfrm>
                <a:off x="7286400" y="369235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cxnSp>
            <p:nvCxnSpPr>
              <p:cNvPr id="327" name="Straight Arrow Connector 326">
                <a:extLst>
                  <a:ext uri="{FF2B5EF4-FFF2-40B4-BE49-F238E27FC236}">
                    <a16:creationId xmlns:a16="http://schemas.microsoft.com/office/drawing/2014/main" id="{8FCDC3B1-965B-F041-8D72-1C33B46744E9}"/>
                  </a:ext>
                </a:extLst>
              </p:cNvPr>
              <p:cNvCxnSpPr>
                <a:cxnSpLocks/>
              </p:cNvCxnSpPr>
              <p:nvPr/>
            </p:nvCxnSpPr>
            <p:spPr bwMode="auto">
              <a:xfrm>
                <a:off x="7546595" y="3824995"/>
                <a:ext cx="324292" cy="0"/>
              </a:xfrm>
              <a:prstGeom prst="straightConnector1">
                <a:avLst/>
              </a:prstGeom>
              <a:solidFill>
                <a:schemeClr val="accent1"/>
              </a:solidFill>
              <a:ln w="47625" cap="flat" cmpd="sng" algn="ctr">
                <a:solidFill>
                  <a:srgbClr val="FF0000"/>
                </a:solidFill>
                <a:prstDash val="solid"/>
                <a:round/>
                <a:headEnd type="none" w="med" len="med"/>
                <a:tailEnd type="stealth" w="lg" len="med"/>
              </a:ln>
              <a:effectLst/>
            </p:spPr>
          </p:cxnSp>
        </p:grpSp>
      </p:grpSp>
      <p:grpSp>
        <p:nvGrpSpPr>
          <p:cNvPr id="19" name="Group 18">
            <a:extLst>
              <a:ext uri="{FF2B5EF4-FFF2-40B4-BE49-F238E27FC236}">
                <a16:creationId xmlns:a16="http://schemas.microsoft.com/office/drawing/2014/main" id="{CDE73F9D-2493-084F-83EE-72BE073CFA88}"/>
              </a:ext>
            </a:extLst>
          </p:cNvPr>
          <p:cNvGrpSpPr/>
          <p:nvPr/>
        </p:nvGrpSpPr>
        <p:grpSpPr>
          <a:xfrm>
            <a:off x="6135257" y="1240089"/>
            <a:ext cx="2774382" cy="1470323"/>
            <a:chOff x="6135257" y="1240089"/>
            <a:chExt cx="2774382" cy="1470323"/>
          </a:xfrm>
        </p:grpSpPr>
        <p:grpSp>
          <p:nvGrpSpPr>
            <p:cNvPr id="166" name="Group 165">
              <a:extLst>
                <a:ext uri="{FF2B5EF4-FFF2-40B4-BE49-F238E27FC236}">
                  <a16:creationId xmlns:a16="http://schemas.microsoft.com/office/drawing/2014/main" id="{60BC8182-F633-AD4F-99AD-BE3C3A86D120}"/>
                </a:ext>
              </a:extLst>
            </p:cNvPr>
            <p:cNvGrpSpPr/>
            <p:nvPr/>
          </p:nvGrpSpPr>
          <p:grpSpPr>
            <a:xfrm rot="17844907" flipV="1">
              <a:off x="6146749" y="1891977"/>
              <a:ext cx="1413414" cy="223455"/>
              <a:chOff x="5292913" y="3669977"/>
              <a:chExt cx="2577974" cy="304873"/>
            </a:xfrm>
          </p:grpSpPr>
          <p:sp>
            <p:nvSpPr>
              <p:cNvPr id="167" name="Arc 166">
                <a:extLst>
                  <a:ext uri="{FF2B5EF4-FFF2-40B4-BE49-F238E27FC236}">
                    <a16:creationId xmlns:a16="http://schemas.microsoft.com/office/drawing/2014/main" id="{1FBDAE0B-EA65-2A4A-8298-16619BA0BAB9}"/>
                  </a:ext>
                </a:extLst>
              </p:cNvPr>
              <p:cNvSpPr/>
              <p:nvPr/>
            </p:nvSpPr>
            <p:spPr bwMode="auto">
              <a:xfrm>
                <a:off x="5292913" y="369235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68" name="Arc 167">
                <a:extLst>
                  <a:ext uri="{FF2B5EF4-FFF2-40B4-BE49-F238E27FC236}">
                    <a16:creationId xmlns:a16="http://schemas.microsoft.com/office/drawing/2014/main" id="{4B392D2B-344A-3047-8521-EDD9723C496A}"/>
                  </a:ext>
                </a:extLst>
              </p:cNvPr>
              <p:cNvSpPr/>
              <p:nvPr/>
            </p:nvSpPr>
            <p:spPr bwMode="auto">
              <a:xfrm rot="10800000">
                <a:off x="5553108" y="366997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nvGrpSpPr>
              <p:cNvPr id="169" name="Group 168">
                <a:extLst>
                  <a:ext uri="{FF2B5EF4-FFF2-40B4-BE49-F238E27FC236}">
                    <a16:creationId xmlns:a16="http://schemas.microsoft.com/office/drawing/2014/main" id="{9D0D7C3A-C7D0-9A4C-9E69-4FBF869DA0F0}"/>
                  </a:ext>
                </a:extLst>
              </p:cNvPr>
              <p:cNvGrpSpPr/>
              <p:nvPr/>
            </p:nvGrpSpPr>
            <p:grpSpPr>
              <a:xfrm flipV="1">
                <a:off x="5540496" y="3669977"/>
                <a:ext cx="520390" cy="304873"/>
                <a:chOff x="5984488" y="3657527"/>
                <a:chExt cx="520390" cy="304873"/>
              </a:xfrm>
            </p:grpSpPr>
            <p:sp>
              <p:nvSpPr>
                <p:cNvPr id="193" name="Arc 192">
                  <a:extLst>
                    <a:ext uri="{FF2B5EF4-FFF2-40B4-BE49-F238E27FC236}">
                      <a16:creationId xmlns:a16="http://schemas.microsoft.com/office/drawing/2014/main" id="{537D803D-1579-D741-B7B2-FE454A8CD32B}"/>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94" name="Arc 193">
                  <a:extLst>
                    <a:ext uri="{FF2B5EF4-FFF2-40B4-BE49-F238E27FC236}">
                      <a16:creationId xmlns:a16="http://schemas.microsoft.com/office/drawing/2014/main" id="{5B026F9B-432A-6B4E-97E7-43C110C839F6}"/>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170" name="Group 169">
                <a:extLst>
                  <a:ext uri="{FF2B5EF4-FFF2-40B4-BE49-F238E27FC236}">
                    <a16:creationId xmlns:a16="http://schemas.microsoft.com/office/drawing/2014/main" id="{3DCFD6AF-6C27-A34E-ADEA-22C06D0ACA5C}"/>
                  </a:ext>
                </a:extLst>
              </p:cNvPr>
              <p:cNvGrpSpPr/>
              <p:nvPr/>
            </p:nvGrpSpPr>
            <p:grpSpPr>
              <a:xfrm>
                <a:off x="5788129" y="3669977"/>
                <a:ext cx="767973" cy="304873"/>
                <a:chOff x="5984488" y="3657527"/>
                <a:chExt cx="767973" cy="304873"/>
              </a:xfrm>
            </p:grpSpPr>
            <p:grpSp>
              <p:nvGrpSpPr>
                <p:cNvPr id="187" name="Group 186">
                  <a:extLst>
                    <a:ext uri="{FF2B5EF4-FFF2-40B4-BE49-F238E27FC236}">
                      <a16:creationId xmlns:a16="http://schemas.microsoft.com/office/drawing/2014/main" id="{B9E0DD3A-0159-3F42-BD6E-4B79EA262EA9}"/>
                    </a:ext>
                  </a:extLst>
                </p:cNvPr>
                <p:cNvGrpSpPr/>
                <p:nvPr/>
              </p:nvGrpSpPr>
              <p:grpSpPr>
                <a:xfrm>
                  <a:off x="5984488" y="3657527"/>
                  <a:ext cx="520390" cy="304873"/>
                  <a:chOff x="5984488" y="3657527"/>
                  <a:chExt cx="520390" cy="304873"/>
                </a:xfrm>
              </p:grpSpPr>
              <p:sp>
                <p:nvSpPr>
                  <p:cNvPr id="191" name="Arc 190">
                    <a:extLst>
                      <a:ext uri="{FF2B5EF4-FFF2-40B4-BE49-F238E27FC236}">
                        <a16:creationId xmlns:a16="http://schemas.microsoft.com/office/drawing/2014/main" id="{7CCA9E00-6C94-D14E-A977-2AD292E9222D}"/>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92" name="Arc 191">
                    <a:extLst>
                      <a:ext uri="{FF2B5EF4-FFF2-40B4-BE49-F238E27FC236}">
                        <a16:creationId xmlns:a16="http://schemas.microsoft.com/office/drawing/2014/main" id="{7D46DA68-DA90-F448-B362-08394D90BB6E}"/>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188" name="Group 187">
                  <a:extLst>
                    <a:ext uri="{FF2B5EF4-FFF2-40B4-BE49-F238E27FC236}">
                      <a16:creationId xmlns:a16="http://schemas.microsoft.com/office/drawing/2014/main" id="{F1141949-844A-A04C-8FDA-318B859715C5}"/>
                    </a:ext>
                  </a:extLst>
                </p:cNvPr>
                <p:cNvGrpSpPr/>
                <p:nvPr/>
              </p:nvGrpSpPr>
              <p:grpSpPr>
                <a:xfrm flipV="1">
                  <a:off x="6232071" y="3657527"/>
                  <a:ext cx="520390" cy="304873"/>
                  <a:chOff x="5984488" y="3657527"/>
                  <a:chExt cx="520390" cy="304873"/>
                </a:xfrm>
              </p:grpSpPr>
              <p:sp>
                <p:nvSpPr>
                  <p:cNvPr id="189" name="Arc 188">
                    <a:extLst>
                      <a:ext uri="{FF2B5EF4-FFF2-40B4-BE49-F238E27FC236}">
                        <a16:creationId xmlns:a16="http://schemas.microsoft.com/office/drawing/2014/main" id="{B69E1027-2115-2F44-9023-D253F0124238}"/>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90" name="Arc 189">
                    <a:extLst>
                      <a:ext uri="{FF2B5EF4-FFF2-40B4-BE49-F238E27FC236}">
                        <a16:creationId xmlns:a16="http://schemas.microsoft.com/office/drawing/2014/main" id="{B96DB9C9-DC7E-6147-A71A-9920665F5158}"/>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grpSp>
            <p:nvGrpSpPr>
              <p:cNvPr id="171" name="Group 170">
                <a:extLst>
                  <a:ext uri="{FF2B5EF4-FFF2-40B4-BE49-F238E27FC236}">
                    <a16:creationId xmlns:a16="http://schemas.microsoft.com/office/drawing/2014/main" id="{81CF9B7C-0CC5-E046-BBB0-BEADA378E4FA}"/>
                  </a:ext>
                </a:extLst>
              </p:cNvPr>
              <p:cNvGrpSpPr/>
              <p:nvPr/>
            </p:nvGrpSpPr>
            <p:grpSpPr>
              <a:xfrm>
                <a:off x="6287418" y="3669977"/>
                <a:ext cx="767973" cy="304873"/>
                <a:chOff x="5984488" y="3657527"/>
                <a:chExt cx="767973" cy="304873"/>
              </a:xfrm>
            </p:grpSpPr>
            <p:grpSp>
              <p:nvGrpSpPr>
                <p:cNvPr id="181" name="Group 180">
                  <a:extLst>
                    <a:ext uri="{FF2B5EF4-FFF2-40B4-BE49-F238E27FC236}">
                      <a16:creationId xmlns:a16="http://schemas.microsoft.com/office/drawing/2014/main" id="{0FBDBE90-A511-4641-927B-B34A83F5FCBB}"/>
                    </a:ext>
                  </a:extLst>
                </p:cNvPr>
                <p:cNvGrpSpPr/>
                <p:nvPr/>
              </p:nvGrpSpPr>
              <p:grpSpPr>
                <a:xfrm>
                  <a:off x="5984488" y="3657527"/>
                  <a:ext cx="520390" cy="304873"/>
                  <a:chOff x="5984488" y="3657527"/>
                  <a:chExt cx="520390" cy="304873"/>
                </a:xfrm>
              </p:grpSpPr>
              <p:sp>
                <p:nvSpPr>
                  <p:cNvPr id="185" name="Arc 184">
                    <a:extLst>
                      <a:ext uri="{FF2B5EF4-FFF2-40B4-BE49-F238E27FC236}">
                        <a16:creationId xmlns:a16="http://schemas.microsoft.com/office/drawing/2014/main" id="{BA6F04A8-BA82-E84A-8040-9523438C9CD4}"/>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86" name="Arc 185">
                    <a:extLst>
                      <a:ext uri="{FF2B5EF4-FFF2-40B4-BE49-F238E27FC236}">
                        <a16:creationId xmlns:a16="http://schemas.microsoft.com/office/drawing/2014/main" id="{E424FCD4-AC5F-A64A-BAC9-0B96D8AD0E98}"/>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182" name="Group 181">
                  <a:extLst>
                    <a:ext uri="{FF2B5EF4-FFF2-40B4-BE49-F238E27FC236}">
                      <a16:creationId xmlns:a16="http://schemas.microsoft.com/office/drawing/2014/main" id="{06598601-9A20-604D-8B9B-4287414AC290}"/>
                    </a:ext>
                  </a:extLst>
                </p:cNvPr>
                <p:cNvGrpSpPr/>
                <p:nvPr/>
              </p:nvGrpSpPr>
              <p:grpSpPr>
                <a:xfrm flipV="1">
                  <a:off x="6232071" y="3657527"/>
                  <a:ext cx="520390" cy="304873"/>
                  <a:chOff x="5984488" y="3657527"/>
                  <a:chExt cx="520390" cy="304873"/>
                </a:xfrm>
              </p:grpSpPr>
              <p:sp>
                <p:nvSpPr>
                  <p:cNvPr id="183" name="Arc 182">
                    <a:extLst>
                      <a:ext uri="{FF2B5EF4-FFF2-40B4-BE49-F238E27FC236}">
                        <a16:creationId xmlns:a16="http://schemas.microsoft.com/office/drawing/2014/main" id="{98A7743F-19E0-7848-86B5-4103EF842441}"/>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84" name="Arc 183">
                    <a:extLst>
                      <a:ext uri="{FF2B5EF4-FFF2-40B4-BE49-F238E27FC236}">
                        <a16:creationId xmlns:a16="http://schemas.microsoft.com/office/drawing/2014/main" id="{06806B91-D2F3-9946-92E8-504F25C9ACA7}"/>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grpSp>
            <p:nvGrpSpPr>
              <p:cNvPr id="172" name="Group 171">
                <a:extLst>
                  <a:ext uri="{FF2B5EF4-FFF2-40B4-BE49-F238E27FC236}">
                    <a16:creationId xmlns:a16="http://schemas.microsoft.com/office/drawing/2014/main" id="{716F4D99-C121-544A-A80F-3F5590A4078A}"/>
                  </a:ext>
                </a:extLst>
              </p:cNvPr>
              <p:cNvGrpSpPr/>
              <p:nvPr/>
            </p:nvGrpSpPr>
            <p:grpSpPr>
              <a:xfrm>
                <a:off x="6782634" y="3669977"/>
                <a:ext cx="767973" cy="304873"/>
                <a:chOff x="5984488" y="3657527"/>
                <a:chExt cx="767973" cy="304873"/>
              </a:xfrm>
            </p:grpSpPr>
            <p:grpSp>
              <p:nvGrpSpPr>
                <p:cNvPr id="175" name="Group 174">
                  <a:extLst>
                    <a:ext uri="{FF2B5EF4-FFF2-40B4-BE49-F238E27FC236}">
                      <a16:creationId xmlns:a16="http://schemas.microsoft.com/office/drawing/2014/main" id="{10B9F986-D5FC-CF49-952A-52FFAD50CE51}"/>
                    </a:ext>
                  </a:extLst>
                </p:cNvPr>
                <p:cNvGrpSpPr/>
                <p:nvPr/>
              </p:nvGrpSpPr>
              <p:grpSpPr>
                <a:xfrm>
                  <a:off x="5984488" y="3657527"/>
                  <a:ext cx="520390" cy="304873"/>
                  <a:chOff x="5984488" y="3657527"/>
                  <a:chExt cx="520390" cy="304873"/>
                </a:xfrm>
              </p:grpSpPr>
              <p:sp>
                <p:nvSpPr>
                  <p:cNvPr id="179" name="Arc 178">
                    <a:extLst>
                      <a:ext uri="{FF2B5EF4-FFF2-40B4-BE49-F238E27FC236}">
                        <a16:creationId xmlns:a16="http://schemas.microsoft.com/office/drawing/2014/main" id="{047EF146-A711-0E48-883F-CBEAEFD36E25}"/>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80" name="Arc 179">
                    <a:extLst>
                      <a:ext uri="{FF2B5EF4-FFF2-40B4-BE49-F238E27FC236}">
                        <a16:creationId xmlns:a16="http://schemas.microsoft.com/office/drawing/2014/main" id="{FFBCAEBF-AE34-1C45-A89C-304BC4252F16}"/>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176" name="Group 175">
                  <a:extLst>
                    <a:ext uri="{FF2B5EF4-FFF2-40B4-BE49-F238E27FC236}">
                      <a16:creationId xmlns:a16="http://schemas.microsoft.com/office/drawing/2014/main" id="{F66EC072-703B-B249-BB0D-A2B95D727080}"/>
                    </a:ext>
                  </a:extLst>
                </p:cNvPr>
                <p:cNvGrpSpPr/>
                <p:nvPr/>
              </p:nvGrpSpPr>
              <p:grpSpPr>
                <a:xfrm flipV="1">
                  <a:off x="6232071" y="3657527"/>
                  <a:ext cx="520390" cy="304873"/>
                  <a:chOff x="5984488" y="3657527"/>
                  <a:chExt cx="520390" cy="304873"/>
                </a:xfrm>
              </p:grpSpPr>
              <p:sp>
                <p:nvSpPr>
                  <p:cNvPr id="177" name="Arc 176">
                    <a:extLst>
                      <a:ext uri="{FF2B5EF4-FFF2-40B4-BE49-F238E27FC236}">
                        <a16:creationId xmlns:a16="http://schemas.microsoft.com/office/drawing/2014/main" id="{CA8E4A61-A0A5-CD4E-9F91-CA923F8187D0}"/>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78" name="Arc 177">
                    <a:extLst>
                      <a:ext uri="{FF2B5EF4-FFF2-40B4-BE49-F238E27FC236}">
                        <a16:creationId xmlns:a16="http://schemas.microsoft.com/office/drawing/2014/main" id="{7A78E7C6-B695-8C4C-BDE5-A0539426D2A9}"/>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sp>
            <p:nvSpPr>
              <p:cNvPr id="173" name="Arc 172">
                <a:extLst>
                  <a:ext uri="{FF2B5EF4-FFF2-40B4-BE49-F238E27FC236}">
                    <a16:creationId xmlns:a16="http://schemas.microsoft.com/office/drawing/2014/main" id="{349A2D26-5982-D548-810E-F64FD14F91D7}"/>
                  </a:ext>
                </a:extLst>
              </p:cNvPr>
              <p:cNvSpPr/>
              <p:nvPr/>
            </p:nvSpPr>
            <p:spPr bwMode="auto">
              <a:xfrm>
                <a:off x="7286400" y="369235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cxnSp>
            <p:nvCxnSpPr>
              <p:cNvPr id="174" name="Straight Arrow Connector 173">
                <a:extLst>
                  <a:ext uri="{FF2B5EF4-FFF2-40B4-BE49-F238E27FC236}">
                    <a16:creationId xmlns:a16="http://schemas.microsoft.com/office/drawing/2014/main" id="{3FEE30A1-4C25-B648-86F3-BDAD316F8C12}"/>
                  </a:ext>
                </a:extLst>
              </p:cNvPr>
              <p:cNvCxnSpPr>
                <a:cxnSpLocks/>
              </p:cNvCxnSpPr>
              <p:nvPr/>
            </p:nvCxnSpPr>
            <p:spPr bwMode="auto">
              <a:xfrm>
                <a:off x="7546595" y="3824995"/>
                <a:ext cx="324292" cy="0"/>
              </a:xfrm>
              <a:prstGeom prst="straightConnector1">
                <a:avLst/>
              </a:prstGeom>
              <a:solidFill>
                <a:schemeClr val="accent1"/>
              </a:solidFill>
              <a:ln w="47625" cap="flat" cmpd="sng" algn="ctr">
                <a:solidFill>
                  <a:srgbClr val="FF0000"/>
                </a:solidFill>
                <a:prstDash val="solid"/>
                <a:round/>
                <a:headEnd type="none" w="med" len="med"/>
                <a:tailEnd type="stealth" w="lg" len="med"/>
              </a:ln>
              <a:effectLst/>
            </p:spPr>
          </p:cxnSp>
        </p:grpSp>
        <p:grpSp>
          <p:nvGrpSpPr>
            <p:cNvPr id="203" name="Group 202">
              <a:extLst>
                <a:ext uri="{FF2B5EF4-FFF2-40B4-BE49-F238E27FC236}">
                  <a16:creationId xmlns:a16="http://schemas.microsoft.com/office/drawing/2014/main" id="{730AB827-11FA-5E4D-A3D7-349A044B596A}"/>
                </a:ext>
              </a:extLst>
            </p:cNvPr>
            <p:cNvGrpSpPr/>
            <p:nvPr/>
          </p:nvGrpSpPr>
          <p:grpSpPr>
            <a:xfrm rot="18914434" flipV="1">
              <a:off x="6187982" y="1784565"/>
              <a:ext cx="1981143" cy="325469"/>
              <a:chOff x="5292913" y="3669977"/>
              <a:chExt cx="2577974" cy="304873"/>
            </a:xfrm>
          </p:grpSpPr>
          <p:sp>
            <p:nvSpPr>
              <p:cNvPr id="204" name="Arc 203">
                <a:extLst>
                  <a:ext uri="{FF2B5EF4-FFF2-40B4-BE49-F238E27FC236}">
                    <a16:creationId xmlns:a16="http://schemas.microsoft.com/office/drawing/2014/main" id="{3FDF4F91-6AD8-F648-BAA6-F9E594ADA602}"/>
                  </a:ext>
                </a:extLst>
              </p:cNvPr>
              <p:cNvSpPr/>
              <p:nvPr/>
            </p:nvSpPr>
            <p:spPr bwMode="auto">
              <a:xfrm>
                <a:off x="5292913" y="369235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05" name="Arc 204">
                <a:extLst>
                  <a:ext uri="{FF2B5EF4-FFF2-40B4-BE49-F238E27FC236}">
                    <a16:creationId xmlns:a16="http://schemas.microsoft.com/office/drawing/2014/main" id="{13F490AA-A82A-D549-880A-44AC0AFCF76B}"/>
                  </a:ext>
                </a:extLst>
              </p:cNvPr>
              <p:cNvSpPr/>
              <p:nvPr/>
            </p:nvSpPr>
            <p:spPr bwMode="auto">
              <a:xfrm rot="10800000">
                <a:off x="5553108" y="366997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nvGrpSpPr>
              <p:cNvPr id="206" name="Group 205">
                <a:extLst>
                  <a:ext uri="{FF2B5EF4-FFF2-40B4-BE49-F238E27FC236}">
                    <a16:creationId xmlns:a16="http://schemas.microsoft.com/office/drawing/2014/main" id="{1CDC1BF3-0AEB-824E-A663-9F82AB9C3662}"/>
                  </a:ext>
                </a:extLst>
              </p:cNvPr>
              <p:cNvGrpSpPr/>
              <p:nvPr/>
            </p:nvGrpSpPr>
            <p:grpSpPr>
              <a:xfrm flipV="1">
                <a:off x="5540496" y="3669977"/>
                <a:ext cx="520390" cy="304873"/>
                <a:chOff x="5984488" y="3657527"/>
                <a:chExt cx="520390" cy="304873"/>
              </a:xfrm>
            </p:grpSpPr>
            <p:sp>
              <p:nvSpPr>
                <p:cNvPr id="230" name="Arc 229">
                  <a:extLst>
                    <a:ext uri="{FF2B5EF4-FFF2-40B4-BE49-F238E27FC236}">
                      <a16:creationId xmlns:a16="http://schemas.microsoft.com/office/drawing/2014/main" id="{A95ABAD6-09D5-7D4A-848B-77364C4E0A8A}"/>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31" name="Arc 230">
                  <a:extLst>
                    <a:ext uri="{FF2B5EF4-FFF2-40B4-BE49-F238E27FC236}">
                      <a16:creationId xmlns:a16="http://schemas.microsoft.com/office/drawing/2014/main" id="{68C41249-3E15-9343-A802-90684257F0F0}"/>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207" name="Group 206">
                <a:extLst>
                  <a:ext uri="{FF2B5EF4-FFF2-40B4-BE49-F238E27FC236}">
                    <a16:creationId xmlns:a16="http://schemas.microsoft.com/office/drawing/2014/main" id="{4A608531-6690-EA40-8093-411AA87D0161}"/>
                  </a:ext>
                </a:extLst>
              </p:cNvPr>
              <p:cNvGrpSpPr/>
              <p:nvPr/>
            </p:nvGrpSpPr>
            <p:grpSpPr>
              <a:xfrm>
                <a:off x="5788129" y="3669977"/>
                <a:ext cx="767973" cy="304873"/>
                <a:chOff x="5984488" y="3657527"/>
                <a:chExt cx="767973" cy="304873"/>
              </a:xfrm>
            </p:grpSpPr>
            <p:grpSp>
              <p:nvGrpSpPr>
                <p:cNvPr id="224" name="Group 223">
                  <a:extLst>
                    <a:ext uri="{FF2B5EF4-FFF2-40B4-BE49-F238E27FC236}">
                      <a16:creationId xmlns:a16="http://schemas.microsoft.com/office/drawing/2014/main" id="{156C5D44-00D5-5B46-86A9-05F404436D29}"/>
                    </a:ext>
                  </a:extLst>
                </p:cNvPr>
                <p:cNvGrpSpPr/>
                <p:nvPr/>
              </p:nvGrpSpPr>
              <p:grpSpPr>
                <a:xfrm>
                  <a:off x="5984488" y="3657527"/>
                  <a:ext cx="520390" cy="304873"/>
                  <a:chOff x="5984488" y="3657527"/>
                  <a:chExt cx="520390" cy="304873"/>
                </a:xfrm>
              </p:grpSpPr>
              <p:sp>
                <p:nvSpPr>
                  <p:cNvPr id="228" name="Arc 227">
                    <a:extLst>
                      <a:ext uri="{FF2B5EF4-FFF2-40B4-BE49-F238E27FC236}">
                        <a16:creationId xmlns:a16="http://schemas.microsoft.com/office/drawing/2014/main" id="{AF6661F7-65C3-FB40-A9A6-1F3EA0A1DED5}"/>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29" name="Arc 228">
                    <a:extLst>
                      <a:ext uri="{FF2B5EF4-FFF2-40B4-BE49-F238E27FC236}">
                        <a16:creationId xmlns:a16="http://schemas.microsoft.com/office/drawing/2014/main" id="{BB29098C-A414-9742-989D-3C598B2C6EA1}"/>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225" name="Group 224">
                  <a:extLst>
                    <a:ext uri="{FF2B5EF4-FFF2-40B4-BE49-F238E27FC236}">
                      <a16:creationId xmlns:a16="http://schemas.microsoft.com/office/drawing/2014/main" id="{648B2D05-FAAE-0C4C-AE16-1AC3EAF91437}"/>
                    </a:ext>
                  </a:extLst>
                </p:cNvPr>
                <p:cNvGrpSpPr/>
                <p:nvPr/>
              </p:nvGrpSpPr>
              <p:grpSpPr>
                <a:xfrm flipV="1">
                  <a:off x="6232071" y="3657527"/>
                  <a:ext cx="520390" cy="304873"/>
                  <a:chOff x="5984488" y="3657527"/>
                  <a:chExt cx="520390" cy="304873"/>
                </a:xfrm>
              </p:grpSpPr>
              <p:sp>
                <p:nvSpPr>
                  <p:cNvPr id="226" name="Arc 225">
                    <a:extLst>
                      <a:ext uri="{FF2B5EF4-FFF2-40B4-BE49-F238E27FC236}">
                        <a16:creationId xmlns:a16="http://schemas.microsoft.com/office/drawing/2014/main" id="{BA38AB43-3935-A845-AD16-A1EEA24644F2}"/>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27" name="Arc 226">
                    <a:extLst>
                      <a:ext uri="{FF2B5EF4-FFF2-40B4-BE49-F238E27FC236}">
                        <a16:creationId xmlns:a16="http://schemas.microsoft.com/office/drawing/2014/main" id="{9613F75C-1F21-C94E-9913-79692F002EB6}"/>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grpSp>
            <p:nvGrpSpPr>
              <p:cNvPr id="208" name="Group 207">
                <a:extLst>
                  <a:ext uri="{FF2B5EF4-FFF2-40B4-BE49-F238E27FC236}">
                    <a16:creationId xmlns:a16="http://schemas.microsoft.com/office/drawing/2014/main" id="{0FDEF18C-37CB-D24E-BDAD-3282972E7E3D}"/>
                  </a:ext>
                </a:extLst>
              </p:cNvPr>
              <p:cNvGrpSpPr/>
              <p:nvPr/>
            </p:nvGrpSpPr>
            <p:grpSpPr>
              <a:xfrm>
                <a:off x="6287418" y="3669977"/>
                <a:ext cx="767973" cy="304873"/>
                <a:chOff x="5984488" y="3657527"/>
                <a:chExt cx="767973" cy="304873"/>
              </a:xfrm>
            </p:grpSpPr>
            <p:grpSp>
              <p:nvGrpSpPr>
                <p:cNvPr id="218" name="Group 217">
                  <a:extLst>
                    <a:ext uri="{FF2B5EF4-FFF2-40B4-BE49-F238E27FC236}">
                      <a16:creationId xmlns:a16="http://schemas.microsoft.com/office/drawing/2014/main" id="{1B6093C3-4332-A044-886E-B4D09C29C378}"/>
                    </a:ext>
                  </a:extLst>
                </p:cNvPr>
                <p:cNvGrpSpPr/>
                <p:nvPr/>
              </p:nvGrpSpPr>
              <p:grpSpPr>
                <a:xfrm>
                  <a:off x="5984488" y="3657527"/>
                  <a:ext cx="520390" cy="304873"/>
                  <a:chOff x="5984488" y="3657527"/>
                  <a:chExt cx="520390" cy="304873"/>
                </a:xfrm>
              </p:grpSpPr>
              <p:sp>
                <p:nvSpPr>
                  <p:cNvPr id="222" name="Arc 221">
                    <a:extLst>
                      <a:ext uri="{FF2B5EF4-FFF2-40B4-BE49-F238E27FC236}">
                        <a16:creationId xmlns:a16="http://schemas.microsoft.com/office/drawing/2014/main" id="{15E59DAD-CFBC-E040-801C-DE9CA8DF96BC}"/>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23" name="Arc 222">
                    <a:extLst>
                      <a:ext uri="{FF2B5EF4-FFF2-40B4-BE49-F238E27FC236}">
                        <a16:creationId xmlns:a16="http://schemas.microsoft.com/office/drawing/2014/main" id="{73DD091D-FD83-334A-8F0C-7446542A4AC1}"/>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219" name="Group 218">
                  <a:extLst>
                    <a:ext uri="{FF2B5EF4-FFF2-40B4-BE49-F238E27FC236}">
                      <a16:creationId xmlns:a16="http://schemas.microsoft.com/office/drawing/2014/main" id="{F3295BF7-C57D-9847-865D-83ED7756A644}"/>
                    </a:ext>
                  </a:extLst>
                </p:cNvPr>
                <p:cNvGrpSpPr/>
                <p:nvPr/>
              </p:nvGrpSpPr>
              <p:grpSpPr>
                <a:xfrm flipV="1">
                  <a:off x="6232071" y="3657527"/>
                  <a:ext cx="520390" cy="304873"/>
                  <a:chOff x="5984488" y="3657527"/>
                  <a:chExt cx="520390" cy="304873"/>
                </a:xfrm>
              </p:grpSpPr>
              <p:sp>
                <p:nvSpPr>
                  <p:cNvPr id="220" name="Arc 219">
                    <a:extLst>
                      <a:ext uri="{FF2B5EF4-FFF2-40B4-BE49-F238E27FC236}">
                        <a16:creationId xmlns:a16="http://schemas.microsoft.com/office/drawing/2014/main" id="{BD61F20C-97E1-E94C-BDD0-E6FF7851CE35}"/>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21" name="Arc 220">
                    <a:extLst>
                      <a:ext uri="{FF2B5EF4-FFF2-40B4-BE49-F238E27FC236}">
                        <a16:creationId xmlns:a16="http://schemas.microsoft.com/office/drawing/2014/main" id="{12B4FFA4-6F2E-504A-881B-20498E616DBF}"/>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grpSp>
            <p:nvGrpSpPr>
              <p:cNvPr id="209" name="Group 208">
                <a:extLst>
                  <a:ext uri="{FF2B5EF4-FFF2-40B4-BE49-F238E27FC236}">
                    <a16:creationId xmlns:a16="http://schemas.microsoft.com/office/drawing/2014/main" id="{23E8F0F9-52E9-9845-91E5-08DA61FCA440}"/>
                  </a:ext>
                </a:extLst>
              </p:cNvPr>
              <p:cNvGrpSpPr/>
              <p:nvPr/>
            </p:nvGrpSpPr>
            <p:grpSpPr>
              <a:xfrm>
                <a:off x="6782634" y="3669977"/>
                <a:ext cx="767973" cy="304873"/>
                <a:chOff x="5984488" y="3657527"/>
                <a:chExt cx="767973" cy="304873"/>
              </a:xfrm>
            </p:grpSpPr>
            <p:grpSp>
              <p:nvGrpSpPr>
                <p:cNvPr id="212" name="Group 211">
                  <a:extLst>
                    <a:ext uri="{FF2B5EF4-FFF2-40B4-BE49-F238E27FC236}">
                      <a16:creationId xmlns:a16="http://schemas.microsoft.com/office/drawing/2014/main" id="{2D1B5D3E-3B80-7049-8639-E6FA0CD55BA1}"/>
                    </a:ext>
                  </a:extLst>
                </p:cNvPr>
                <p:cNvGrpSpPr/>
                <p:nvPr/>
              </p:nvGrpSpPr>
              <p:grpSpPr>
                <a:xfrm>
                  <a:off x="5984488" y="3657527"/>
                  <a:ext cx="520390" cy="304873"/>
                  <a:chOff x="5984488" y="3657527"/>
                  <a:chExt cx="520390" cy="304873"/>
                </a:xfrm>
              </p:grpSpPr>
              <p:sp>
                <p:nvSpPr>
                  <p:cNvPr id="216" name="Arc 215">
                    <a:extLst>
                      <a:ext uri="{FF2B5EF4-FFF2-40B4-BE49-F238E27FC236}">
                        <a16:creationId xmlns:a16="http://schemas.microsoft.com/office/drawing/2014/main" id="{C0BE33DE-E59F-2245-B4B3-9BBF12625760}"/>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17" name="Arc 216">
                    <a:extLst>
                      <a:ext uri="{FF2B5EF4-FFF2-40B4-BE49-F238E27FC236}">
                        <a16:creationId xmlns:a16="http://schemas.microsoft.com/office/drawing/2014/main" id="{9E064D36-B049-EA47-A83A-9AC9A3D9165C}"/>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213" name="Group 212">
                  <a:extLst>
                    <a:ext uri="{FF2B5EF4-FFF2-40B4-BE49-F238E27FC236}">
                      <a16:creationId xmlns:a16="http://schemas.microsoft.com/office/drawing/2014/main" id="{9F0096BB-2C19-134A-850B-75565CDC8FBF}"/>
                    </a:ext>
                  </a:extLst>
                </p:cNvPr>
                <p:cNvGrpSpPr/>
                <p:nvPr/>
              </p:nvGrpSpPr>
              <p:grpSpPr>
                <a:xfrm flipV="1">
                  <a:off x="6232071" y="3657527"/>
                  <a:ext cx="520390" cy="304873"/>
                  <a:chOff x="5984488" y="3657527"/>
                  <a:chExt cx="520390" cy="304873"/>
                </a:xfrm>
              </p:grpSpPr>
              <p:sp>
                <p:nvSpPr>
                  <p:cNvPr id="214" name="Arc 213">
                    <a:extLst>
                      <a:ext uri="{FF2B5EF4-FFF2-40B4-BE49-F238E27FC236}">
                        <a16:creationId xmlns:a16="http://schemas.microsoft.com/office/drawing/2014/main" id="{E2FBB466-62A7-9248-BA58-996F744B6740}"/>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15" name="Arc 214">
                    <a:extLst>
                      <a:ext uri="{FF2B5EF4-FFF2-40B4-BE49-F238E27FC236}">
                        <a16:creationId xmlns:a16="http://schemas.microsoft.com/office/drawing/2014/main" id="{43D47B2E-77D8-2147-BC5D-2D6E499AEAB4}"/>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sp>
            <p:nvSpPr>
              <p:cNvPr id="210" name="Arc 209">
                <a:extLst>
                  <a:ext uri="{FF2B5EF4-FFF2-40B4-BE49-F238E27FC236}">
                    <a16:creationId xmlns:a16="http://schemas.microsoft.com/office/drawing/2014/main" id="{BA4F007B-4B3E-C843-915E-89DE5D686578}"/>
                  </a:ext>
                </a:extLst>
              </p:cNvPr>
              <p:cNvSpPr/>
              <p:nvPr/>
            </p:nvSpPr>
            <p:spPr bwMode="auto">
              <a:xfrm>
                <a:off x="7286400" y="369235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cxnSp>
            <p:nvCxnSpPr>
              <p:cNvPr id="211" name="Straight Arrow Connector 210">
                <a:extLst>
                  <a:ext uri="{FF2B5EF4-FFF2-40B4-BE49-F238E27FC236}">
                    <a16:creationId xmlns:a16="http://schemas.microsoft.com/office/drawing/2014/main" id="{52BE2961-E64A-4244-B9D8-B835CEAE77B1}"/>
                  </a:ext>
                </a:extLst>
              </p:cNvPr>
              <p:cNvCxnSpPr>
                <a:cxnSpLocks/>
              </p:cNvCxnSpPr>
              <p:nvPr/>
            </p:nvCxnSpPr>
            <p:spPr bwMode="auto">
              <a:xfrm>
                <a:off x="7546595" y="3824995"/>
                <a:ext cx="324292" cy="0"/>
              </a:xfrm>
              <a:prstGeom prst="straightConnector1">
                <a:avLst/>
              </a:prstGeom>
              <a:solidFill>
                <a:schemeClr val="accent1"/>
              </a:solidFill>
              <a:ln w="47625" cap="flat" cmpd="sng" algn="ctr">
                <a:solidFill>
                  <a:srgbClr val="FF0000"/>
                </a:solidFill>
                <a:prstDash val="solid"/>
                <a:round/>
                <a:headEnd type="none" w="med" len="med"/>
                <a:tailEnd type="stealth" w="lg" len="med"/>
              </a:ln>
              <a:effectLst/>
            </p:spPr>
          </p:cxnSp>
        </p:grpSp>
        <p:grpSp>
          <p:nvGrpSpPr>
            <p:cNvPr id="232" name="Group 231">
              <a:extLst>
                <a:ext uri="{FF2B5EF4-FFF2-40B4-BE49-F238E27FC236}">
                  <a16:creationId xmlns:a16="http://schemas.microsoft.com/office/drawing/2014/main" id="{F531805C-104D-A34E-9775-F6194C7D9B67}"/>
                </a:ext>
              </a:extLst>
            </p:cNvPr>
            <p:cNvGrpSpPr/>
            <p:nvPr/>
          </p:nvGrpSpPr>
          <p:grpSpPr>
            <a:xfrm rot="15944469" flipV="1">
              <a:off x="6052927" y="2118699"/>
              <a:ext cx="958913" cy="174268"/>
              <a:chOff x="5292913" y="3669977"/>
              <a:chExt cx="2577974" cy="304873"/>
            </a:xfrm>
          </p:grpSpPr>
          <p:sp>
            <p:nvSpPr>
              <p:cNvPr id="233" name="Arc 232">
                <a:extLst>
                  <a:ext uri="{FF2B5EF4-FFF2-40B4-BE49-F238E27FC236}">
                    <a16:creationId xmlns:a16="http://schemas.microsoft.com/office/drawing/2014/main" id="{5B439DFD-7EF5-E64E-9511-414D964DF103}"/>
                  </a:ext>
                </a:extLst>
              </p:cNvPr>
              <p:cNvSpPr/>
              <p:nvPr/>
            </p:nvSpPr>
            <p:spPr bwMode="auto">
              <a:xfrm>
                <a:off x="5292913" y="369235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34" name="Arc 233">
                <a:extLst>
                  <a:ext uri="{FF2B5EF4-FFF2-40B4-BE49-F238E27FC236}">
                    <a16:creationId xmlns:a16="http://schemas.microsoft.com/office/drawing/2014/main" id="{06D03DDE-6231-AD48-803F-A6C90D7D02D7}"/>
                  </a:ext>
                </a:extLst>
              </p:cNvPr>
              <p:cNvSpPr/>
              <p:nvPr/>
            </p:nvSpPr>
            <p:spPr bwMode="auto">
              <a:xfrm rot="10800000">
                <a:off x="5553108" y="366997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nvGrpSpPr>
              <p:cNvPr id="235" name="Group 234">
                <a:extLst>
                  <a:ext uri="{FF2B5EF4-FFF2-40B4-BE49-F238E27FC236}">
                    <a16:creationId xmlns:a16="http://schemas.microsoft.com/office/drawing/2014/main" id="{3ACB58D7-8517-7644-936A-377B3AFBB1A9}"/>
                  </a:ext>
                </a:extLst>
              </p:cNvPr>
              <p:cNvGrpSpPr/>
              <p:nvPr/>
            </p:nvGrpSpPr>
            <p:grpSpPr>
              <a:xfrm flipV="1">
                <a:off x="5540496" y="3669977"/>
                <a:ext cx="520390" cy="304873"/>
                <a:chOff x="5984488" y="3657527"/>
                <a:chExt cx="520390" cy="304873"/>
              </a:xfrm>
            </p:grpSpPr>
            <p:sp>
              <p:nvSpPr>
                <p:cNvPr id="259" name="Arc 258">
                  <a:extLst>
                    <a:ext uri="{FF2B5EF4-FFF2-40B4-BE49-F238E27FC236}">
                      <a16:creationId xmlns:a16="http://schemas.microsoft.com/office/drawing/2014/main" id="{46AC90F5-263A-1A45-BF57-B1265A63F2C3}"/>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60" name="Arc 259">
                  <a:extLst>
                    <a:ext uri="{FF2B5EF4-FFF2-40B4-BE49-F238E27FC236}">
                      <a16:creationId xmlns:a16="http://schemas.microsoft.com/office/drawing/2014/main" id="{47604B28-4994-AE4B-A185-6157CC0403C7}"/>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236" name="Group 235">
                <a:extLst>
                  <a:ext uri="{FF2B5EF4-FFF2-40B4-BE49-F238E27FC236}">
                    <a16:creationId xmlns:a16="http://schemas.microsoft.com/office/drawing/2014/main" id="{DFB5C9ED-5DAC-5A43-BEB3-AEFC26C45886}"/>
                  </a:ext>
                </a:extLst>
              </p:cNvPr>
              <p:cNvGrpSpPr/>
              <p:nvPr/>
            </p:nvGrpSpPr>
            <p:grpSpPr>
              <a:xfrm>
                <a:off x="5788129" y="3669977"/>
                <a:ext cx="767973" cy="304873"/>
                <a:chOff x="5984488" y="3657527"/>
                <a:chExt cx="767973" cy="304873"/>
              </a:xfrm>
            </p:grpSpPr>
            <p:grpSp>
              <p:nvGrpSpPr>
                <p:cNvPr id="253" name="Group 252">
                  <a:extLst>
                    <a:ext uri="{FF2B5EF4-FFF2-40B4-BE49-F238E27FC236}">
                      <a16:creationId xmlns:a16="http://schemas.microsoft.com/office/drawing/2014/main" id="{0375EDAD-55E2-3041-A1E4-CD5D5D82CF83}"/>
                    </a:ext>
                  </a:extLst>
                </p:cNvPr>
                <p:cNvGrpSpPr/>
                <p:nvPr/>
              </p:nvGrpSpPr>
              <p:grpSpPr>
                <a:xfrm>
                  <a:off x="5984488" y="3657527"/>
                  <a:ext cx="520390" cy="304873"/>
                  <a:chOff x="5984488" y="3657527"/>
                  <a:chExt cx="520390" cy="304873"/>
                </a:xfrm>
              </p:grpSpPr>
              <p:sp>
                <p:nvSpPr>
                  <p:cNvPr id="257" name="Arc 256">
                    <a:extLst>
                      <a:ext uri="{FF2B5EF4-FFF2-40B4-BE49-F238E27FC236}">
                        <a16:creationId xmlns:a16="http://schemas.microsoft.com/office/drawing/2014/main" id="{15822FF5-8D61-0D4D-AC5A-694689C9BAD0}"/>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58" name="Arc 257">
                    <a:extLst>
                      <a:ext uri="{FF2B5EF4-FFF2-40B4-BE49-F238E27FC236}">
                        <a16:creationId xmlns:a16="http://schemas.microsoft.com/office/drawing/2014/main" id="{972A92A1-F095-A04C-A59B-514B428776E8}"/>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254" name="Group 253">
                  <a:extLst>
                    <a:ext uri="{FF2B5EF4-FFF2-40B4-BE49-F238E27FC236}">
                      <a16:creationId xmlns:a16="http://schemas.microsoft.com/office/drawing/2014/main" id="{EA779EFD-79CF-3247-B460-DD162388A2EF}"/>
                    </a:ext>
                  </a:extLst>
                </p:cNvPr>
                <p:cNvGrpSpPr/>
                <p:nvPr/>
              </p:nvGrpSpPr>
              <p:grpSpPr>
                <a:xfrm flipV="1">
                  <a:off x="6232071" y="3657527"/>
                  <a:ext cx="520390" cy="304873"/>
                  <a:chOff x="5984488" y="3657527"/>
                  <a:chExt cx="520390" cy="304873"/>
                </a:xfrm>
              </p:grpSpPr>
              <p:sp>
                <p:nvSpPr>
                  <p:cNvPr id="255" name="Arc 254">
                    <a:extLst>
                      <a:ext uri="{FF2B5EF4-FFF2-40B4-BE49-F238E27FC236}">
                        <a16:creationId xmlns:a16="http://schemas.microsoft.com/office/drawing/2014/main" id="{3C046FE6-7D03-5B40-BD89-CF1C8EC2BC74}"/>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56" name="Arc 255">
                    <a:extLst>
                      <a:ext uri="{FF2B5EF4-FFF2-40B4-BE49-F238E27FC236}">
                        <a16:creationId xmlns:a16="http://schemas.microsoft.com/office/drawing/2014/main" id="{5975CEC0-DD9E-AD42-9C07-17A61D03E101}"/>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grpSp>
            <p:nvGrpSpPr>
              <p:cNvPr id="237" name="Group 236">
                <a:extLst>
                  <a:ext uri="{FF2B5EF4-FFF2-40B4-BE49-F238E27FC236}">
                    <a16:creationId xmlns:a16="http://schemas.microsoft.com/office/drawing/2014/main" id="{03FCFD39-004C-5F49-B9B9-6B27A2DBAE53}"/>
                  </a:ext>
                </a:extLst>
              </p:cNvPr>
              <p:cNvGrpSpPr/>
              <p:nvPr/>
            </p:nvGrpSpPr>
            <p:grpSpPr>
              <a:xfrm>
                <a:off x="6287418" y="3669977"/>
                <a:ext cx="767973" cy="304873"/>
                <a:chOff x="5984488" y="3657527"/>
                <a:chExt cx="767973" cy="304873"/>
              </a:xfrm>
            </p:grpSpPr>
            <p:grpSp>
              <p:nvGrpSpPr>
                <p:cNvPr id="247" name="Group 246">
                  <a:extLst>
                    <a:ext uri="{FF2B5EF4-FFF2-40B4-BE49-F238E27FC236}">
                      <a16:creationId xmlns:a16="http://schemas.microsoft.com/office/drawing/2014/main" id="{77D2E983-CB80-E84D-8F50-3850B8E5D7DC}"/>
                    </a:ext>
                  </a:extLst>
                </p:cNvPr>
                <p:cNvGrpSpPr/>
                <p:nvPr/>
              </p:nvGrpSpPr>
              <p:grpSpPr>
                <a:xfrm>
                  <a:off x="5984488" y="3657527"/>
                  <a:ext cx="520390" cy="304873"/>
                  <a:chOff x="5984488" y="3657527"/>
                  <a:chExt cx="520390" cy="304873"/>
                </a:xfrm>
              </p:grpSpPr>
              <p:sp>
                <p:nvSpPr>
                  <p:cNvPr id="251" name="Arc 250">
                    <a:extLst>
                      <a:ext uri="{FF2B5EF4-FFF2-40B4-BE49-F238E27FC236}">
                        <a16:creationId xmlns:a16="http://schemas.microsoft.com/office/drawing/2014/main" id="{8FC95A19-3067-3D41-8BD2-8C05A8A2293A}"/>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52" name="Arc 251">
                    <a:extLst>
                      <a:ext uri="{FF2B5EF4-FFF2-40B4-BE49-F238E27FC236}">
                        <a16:creationId xmlns:a16="http://schemas.microsoft.com/office/drawing/2014/main" id="{811851FB-6518-774B-91C1-CE679696055B}"/>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248" name="Group 247">
                  <a:extLst>
                    <a:ext uri="{FF2B5EF4-FFF2-40B4-BE49-F238E27FC236}">
                      <a16:creationId xmlns:a16="http://schemas.microsoft.com/office/drawing/2014/main" id="{1CE90A11-F53F-8349-BCBD-0A02B45435D3}"/>
                    </a:ext>
                  </a:extLst>
                </p:cNvPr>
                <p:cNvGrpSpPr/>
                <p:nvPr/>
              </p:nvGrpSpPr>
              <p:grpSpPr>
                <a:xfrm flipV="1">
                  <a:off x="6232071" y="3657527"/>
                  <a:ext cx="520390" cy="304873"/>
                  <a:chOff x="5984488" y="3657527"/>
                  <a:chExt cx="520390" cy="304873"/>
                </a:xfrm>
              </p:grpSpPr>
              <p:sp>
                <p:nvSpPr>
                  <p:cNvPr id="249" name="Arc 248">
                    <a:extLst>
                      <a:ext uri="{FF2B5EF4-FFF2-40B4-BE49-F238E27FC236}">
                        <a16:creationId xmlns:a16="http://schemas.microsoft.com/office/drawing/2014/main" id="{AE386943-8E02-EE43-899A-386A8EB255EB}"/>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50" name="Arc 249">
                    <a:extLst>
                      <a:ext uri="{FF2B5EF4-FFF2-40B4-BE49-F238E27FC236}">
                        <a16:creationId xmlns:a16="http://schemas.microsoft.com/office/drawing/2014/main" id="{B8DE1869-232B-BE41-9C20-107A7615986E}"/>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grpSp>
            <p:nvGrpSpPr>
              <p:cNvPr id="238" name="Group 237">
                <a:extLst>
                  <a:ext uri="{FF2B5EF4-FFF2-40B4-BE49-F238E27FC236}">
                    <a16:creationId xmlns:a16="http://schemas.microsoft.com/office/drawing/2014/main" id="{0E9B34DB-FC19-AF4A-83EE-62F2C097992B}"/>
                  </a:ext>
                </a:extLst>
              </p:cNvPr>
              <p:cNvGrpSpPr/>
              <p:nvPr/>
            </p:nvGrpSpPr>
            <p:grpSpPr>
              <a:xfrm>
                <a:off x="6782634" y="3669977"/>
                <a:ext cx="767973" cy="304873"/>
                <a:chOff x="5984488" y="3657527"/>
                <a:chExt cx="767973" cy="304873"/>
              </a:xfrm>
            </p:grpSpPr>
            <p:grpSp>
              <p:nvGrpSpPr>
                <p:cNvPr id="241" name="Group 240">
                  <a:extLst>
                    <a:ext uri="{FF2B5EF4-FFF2-40B4-BE49-F238E27FC236}">
                      <a16:creationId xmlns:a16="http://schemas.microsoft.com/office/drawing/2014/main" id="{DE4C7541-FBA9-9649-AAF6-3844718D9AE3}"/>
                    </a:ext>
                  </a:extLst>
                </p:cNvPr>
                <p:cNvGrpSpPr/>
                <p:nvPr/>
              </p:nvGrpSpPr>
              <p:grpSpPr>
                <a:xfrm>
                  <a:off x="5984488" y="3657527"/>
                  <a:ext cx="520390" cy="304873"/>
                  <a:chOff x="5984488" y="3657527"/>
                  <a:chExt cx="520390" cy="304873"/>
                </a:xfrm>
              </p:grpSpPr>
              <p:sp>
                <p:nvSpPr>
                  <p:cNvPr id="245" name="Arc 244">
                    <a:extLst>
                      <a:ext uri="{FF2B5EF4-FFF2-40B4-BE49-F238E27FC236}">
                        <a16:creationId xmlns:a16="http://schemas.microsoft.com/office/drawing/2014/main" id="{8D894F91-65E7-B148-8818-12EEBA02D492}"/>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46" name="Arc 245">
                    <a:extLst>
                      <a:ext uri="{FF2B5EF4-FFF2-40B4-BE49-F238E27FC236}">
                        <a16:creationId xmlns:a16="http://schemas.microsoft.com/office/drawing/2014/main" id="{EB53EA2C-2CA1-434E-9F91-08D67126669F}"/>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242" name="Group 241">
                  <a:extLst>
                    <a:ext uri="{FF2B5EF4-FFF2-40B4-BE49-F238E27FC236}">
                      <a16:creationId xmlns:a16="http://schemas.microsoft.com/office/drawing/2014/main" id="{C0BC54E2-0052-AF48-8708-E5E8077ECBD9}"/>
                    </a:ext>
                  </a:extLst>
                </p:cNvPr>
                <p:cNvGrpSpPr/>
                <p:nvPr/>
              </p:nvGrpSpPr>
              <p:grpSpPr>
                <a:xfrm flipV="1">
                  <a:off x="6232071" y="3657527"/>
                  <a:ext cx="520390" cy="304873"/>
                  <a:chOff x="5984488" y="3657527"/>
                  <a:chExt cx="520390" cy="304873"/>
                </a:xfrm>
              </p:grpSpPr>
              <p:sp>
                <p:nvSpPr>
                  <p:cNvPr id="243" name="Arc 242">
                    <a:extLst>
                      <a:ext uri="{FF2B5EF4-FFF2-40B4-BE49-F238E27FC236}">
                        <a16:creationId xmlns:a16="http://schemas.microsoft.com/office/drawing/2014/main" id="{CF952637-7561-C04C-8AEF-79135325F0C1}"/>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44" name="Arc 243">
                    <a:extLst>
                      <a:ext uri="{FF2B5EF4-FFF2-40B4-BE49-F238E27FC236}">
                        <a16:creationId xmlns:a16="http://schemas.microsoft.com/office/drawing/2014/main" id="{45E34BB5-4420-9646-9EEC-DF4D0D635295}"/>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sp>
            <p:nvSpPr>
              <p:cNvPr id="239" name="Arc 238">
                <a:extLst>
                  <a:ext uri="{FF2B5EF4-FFF2-40B4-BE49-F238E27FC236}">
                    <a16:creationId xmlns:a16="http://schemas.microsoft.com/office/drawing/2014/main" id="{F2D1503A-DABC-7E47-91A1-A2D834AEF0E5}"/>
                  </a:ext>
                </a:extLst>
              </p:cNvPr>
              <p:cNvSpPr/>
              <p:nvPr/>
            </p:nvSpPr>
            <p:spPr bwMode="auto">
              <a:xfrm>
                <a:off x="7286400" y="369235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cxnSp>
            <p:nvCxnSpPr>
              <p:cNvPr id="240" name="Straight Arrow Connector 239">
                <a:extLst>
                  <a:ext uri="{FF2B5EF4-FFF2-40B4-BE49-F238E27FC236}">
                    <a16:creationId xmlns:a16="http://schemas.microsoft.com/office/drawing/2014/main" id="{BA9B777B-A406-2A4E-AA0D-896555F7A6D9}"/>
                  </a:ext>
                </a:extLst>
              </p:cNvPr>
              <p:cNvCxnSpPr>
                <a:cxnSpLocks/>
              </p:cNvCxnSpPr>
              <p:nvPr/>
            </p:nvCxnSpPr>
            <p:spPr bwMode="auto">
              <a:xfrm>
                <a:off x="7546595" y="3824995"/>
                <a:ext cx="324292" cy="0"/>
              </a:xfrm>
              <a:prstGeom prst="straightConnector1">
                <a:avLst/>
              </a:prstGeom>
              <a:solidFill>
                <a:schemeClr val="accent1"/>
              </a:solidFill>
              <a:ln w="47625" cap="flat" cmpd="sng" algn="ctr">
                <a:solidFill>
                  <a:srgbClr val="FF0000"/>
                </a:solidFill>
                <a:prstDash val="solid"/>
                <a:round/>
                <a:headEnd type="none" w="med" len="med"/>
                <a:tailEnd type="stealth" w="lg" len="med"/>
              </a:ln>
              <a:effectLst/>
            </p:spPr>
          </p:cxnSp>
        </p:grpSp>
        <p:cxnSp>
          <p:nvCxnSpPr>
            <p:cNvPr id="348" name="Straight Connector 347">
              <a:extLst>
                <a:ext uri="{FF2B5EF4-FFF2-40B4-BE49-F238E27FC236}">
                  <a16:creationId xmlns:a16="http://schemas.microsoft.com/office/drawing/2014/main" id="{60989332-B148-1749-8A9A-5EC02D516617}"/>
                </a:ext>
              </a:extLst>
            </p:cNvPr>
            <p:cNvCxnSpPr>
              <a:cxnSpLocks/>
            </p:cNvCxnSpPr>
            <p:nvPr/>
          </p:nvCxnSpPr>
          <p:spPr bwMode="auto">
            <a:xfrm>
              <a:off x="6135257" y="1759664"/>
              <a:ext cx="1978066" cy="0"/>
            </a:xfrm>
            <a:prstGeom prst="line">
              <a:avLst/>
            </a:prstGeom>
            <a:solidFill>
              <a:schemeClr val="accent1"/>
            </a:solidFill>
            <a:ln w="25400" cap="flat" cmpd="sng" algn="ctr">
              <a:solidFill>
                <a:srgbClr val="FF0000"/>
              </a:solidFill>
              <a:prstDash val="sysDash"/>
              <a:round/>
              <a:headEnd type="none" w="med" len="med"/>
              <a:tailEnd type="none" w="med" len="med"/>
            </a:ln>
            <a:effectLst/>
          </p:spPr>
        </p:cxnSp>
        <p:cxnSp>
          <p:nvCxnSpPr>
            <p:cNvPr id="349" name="Straight Connector 348">
              <a:extLst>
                <a:ext uri="{FF2B5EF4-FFF2-40B4-BE49-F238E27FC236}">
                  <a16:creationId xmlns:a16="http://schemas.microsoft.com/office/drawing/2014/main" id="{BFD5C722-B008-3F4D-AB35-2D2120434E63}"/>
                </a:ext>
              </a:extLst>
            </p:cNvPr>
            <p:cNvCxnSpPr>
              <a:cxnSpLocks/>
            </p:cNvCxnSpPr>
            <p:nvPr/>
          </p:nvCxnSpPr>
          <p:spPr bwMode="auto">
            <a:xfrm>
              <a:off x="6704927" y="1405344"/>
              <a:ext cx="1978066" cy="0"/>
            </a:xfrm>
            <a:prstGeom prst="line">
              <a:avLst/>
            </a:prstGeom>
            <a:solidFill>
              <a:schemeClr val="accent1"/>
            </a:solidFill>
            <a:ln w="25400" cap="flat" cmpd="sng" algn="ctr">
              <a:solidFill>
                <a:srgbClr val="FF0000"/>
              </a:solidFill>
              <a:prstDash val="sysDash"/>
              <a:round/>
              <a:headEnd type="none" w="med" len="med"/>
              <a:tailEnd type="none" w="med" len="med"/>
            </a:ln>
            <a:effectLst/>
          </p:spPr>
        </p:cxnSp>
        <p:cxnSp>
          <p:nvCxnSpPr>
            <p:cNvPr id="350" name="Straight Connector 349">
              <a:extLst>
                <a:ext uri="{FF2B5EF4-FFF2-40B4-BE49-F238E27FC236}">
                  <a16:creationId xmlns:a16="http://schemas.microsoft.com/office/drawing/2014/main" id="{55724E5F-D4EB-284B-BCC9-ADA54999BE2B}"/>
                </a:ext>
              </a:extLst>
            </p:cNvPr>
            <p:cNvCxnSpPr>
              <a:cxnSpLocks/>
            </p:cNvCxnSpPr>
            <p:nvPr/>
          </p:nvCxnSpPr>
          <p:spPr bwMode="auto">
            <a:xfrm>
              <a:off x="6931573" y="1240089"/>
              <a:ext cx="1978066" cy="0"/>
            </a:xfrm>
            <a:prstGeom prst="line">
              <a:avLst/>
            </a:prstGeom>
            <a:solidFill>
              <a:schemeClr val="accent1"/>
            </a:solidFill>
            <a:ln w="25400" cap="flat" cmpd="sng" algn="ctr">
              <a:solidFill>
                <a:srgbClr val="FF0000"/>
              </a:solidFill>
              <a:prstDash val="sysDash"/>
              <a:round/>
              <a:headEnd type="none" w="med" len="med"/>
              <a:tailEnd type="none" w="med" len="med"/>
            </a:ln>
            <a:effectLst/>
          </p:spPr>
        </p:cxnSp>
      </p:grpSp>
      <p:sp>
        <p:nvSpPr>
          <p:cNvPr id="351" name="TextBox 350">
            <a:extLst>
              <a:ext uri="{FF2B5EF4-FFF2-40B4-BE49-F238E27FC236}">
                <a16:creationId xmlns:a16="http://schemas.microsoft.com/office/drawing/2014/main" id="{AB5000D4-B5DB-9345-8AC3-D3EE3AB55CD3}"/>
              </a:ext>
            </a:extLst>
          </p:cNvPr>
          <p:cNvSpPr txBox="1"/>
          <p:nvPr/>
        </p:nvSpPr>
        <p:spPr>
          <a:xfrm>
            <a:off x="137853" y="5587199"/>
            <a:ext cx="898856" cy="276999"/>
          </a:xfrm>
          <a:prstGeom prst="rect">
            <a:avLst/>
          </a:prstGeom>
          <a:noFill/>
        </p:spPr>
        <p:txBody>
          <a:bodyPr wrap="square" rtlCol="0">
            <a:spAutoFit/>
          </a:bodyPr>
          <a:lstStyle/>
          <a:p>
            <a:pPr algn="ctr"/>
            <a:r>
              <a:rPr lang="en-US" sz="1200" dirty="0">
                <a:solidFill>
                  <a:srgbClr val="FF0000"/>
                </a:solidFill>
                <a:latin typeface="Times New Roman" panose="02020603050405020304" pitchFamily="18" charset="0"/>
                <a:cs typeface="Times New Roman" panose="02020603050405020304" pitchFamily="18" charset="0"/>
              </a:rPr>
              <a:t>BELLA</a:t>
            </a:r>
          </a:p>
        </p:txBody>
      </p:sp>
      <p:sp>
        <p:nvSpPr>
          <p:cNvPr id="352" name="Google Shape;104;p19">
            <a:extLst>
              <a:ext uri="{FF2B5EF4-FFF2-40B4-BE49-F238E27FC236}">
                <a16:creationId xmlns:a16="http://schemas.microsoft.com/office/drawing/2014/main" id="{172CF72D-9D85-094C-95B6-B82BD41D2D8C}"/>
              </a:ext>
            </a:extLst>
          </p:cNvPr>
          <p:cNvSpPr txBox="1">
            <a:spLocks/>
          </p:cNvSpPr>
          <p:nvPr/>
        </p:nvSpPr>
        <p:spPr>
          <a:xfrm>
            <a:off x="-27995" y="2682214"/>
            <a:ext cx="6148994" cy="1889256"/>
          </a:xfrm>
          <a:prstGeom prst="rect">
            <a:avLst/>
          </a:prstGeom>
        </p:spPr>
        <p:txBody>
          <a:bodyPr spcFirstLastPara="1" wrap="square" lIns="91425" tIns="91425" rIns="91425" bIns="91425" anchor="t" anchorCtr="0">
            <a:noAutofit/>
          </a:bodyPr>
          <a:lstStyle>
            <a:lvl1pPr marL="457200" lvl="0" indent="-342900" algn="l" rtl="0" eaLnBrk="0" fontAlgn="base" hangingPunct="0">
              <a:spcBef>
                <a:spcPts val="0"/>
              </a:spcBef>
              <a:spcAft>
                <a:spcPts val="0"/>
              </a:spcAft>
              <a:buSzPts val="1800"/>
              <a:buChar char="●"/>
              <a:defRPr sz="2400">
                <a:solidFill>
                  <a:srgbClr val="003366"/>
                </a:solidFill>
                <a:latin typeface="+mn-lt"/>
                <a:ea typeface="+mn-ea"/>
                <a:cs typeface="+mn-cs"/>
              </a:defRPr>
            </a:lvl1pPr>
            <a:lvl2pPr marL="914400" lvl="1" indent="-342900" algn="l" rtl="0" eaLnBrk="0" fontAlgn="base" hangingPunct="0">
              <a:spcBef>
                <a:spcPts val="1600"/>
              </a:spcBef>
              <a:spcAft>
                <a:spcPts val="0"/>
              </a:spcAft>
              <a:buSzPts val="1800"/>
              <a:buChar char="○"/>
              <a:defRPr sz="2400">
                <a:solidFill>
                  <a:srgbClr val="003366"/>
                </a:solidFill>
                <a:latin typeface="+mn-lt"/>
                <a:ea typeface="+mn-ea"/>
                <a:cs typeface="ＭＳ Ｐゴシック"/>
              </a:defRPr>
            </a:lvl2pPr>
            <a:lvl3pPr marL="1371600" lvl="2" indent="-342900" algn="l" rtl="0" eaLnBrk="0" fontAlgn="base" hangingPunct="0">
              <a:spcBef>
                <a:spcPts val="1600"/>
              </a:spcBef>
              <a:spcAft>
                <a:spcPts val="0"/>
              </a:spcAft>
              <a:buSzPts val="1800"/>
              <a:buFont typeface="Lucida Grande"/>
              <a:buChar char="■"/>
              <a:defRPr sz="2400">
                <a:solidFill>
                  <a:srgbClr val="003366"/>
                </a:solidFill>
                <a:latin typeface="+mn-lt"/>
                <a:ea typeface="+mn-ea"/>
                <a:cs typeface="ＭＳ Ｐゴシック"/>
              </a:defRPr>
            </a:lvl3pPr>
            <a:lvl4pPr marL="1828800" lvl="3" indent="-342900" algn="l" rtl="0" eaLnBrk="0" fontAlgn="base" hangingPunct="0">
              <a:spcBef>
                <a:spcPts val="1600"/>
              </a:spcBef>
              <a:spcAft>
                <a:spcPts val="0"/>
              </a:spcAft>
              <a:buSzPts val="1800"/>
              <a:buFont typeface="Lucida Grande"/>
              <a:buChar char="●"/>
              <a:defRPr sz="2400">
                <a:solidFill>
                  <a:srgbClr val="003366"/>
                </a:solidFill>
                <a:latin typeface="+mn-lt"/>
                <a:ea typeface="+mn-ea"/>
                <a:cs typeface="ＭＳ Ｐゴシック"/>
              </a:defRPr>
            </a:lvl4pPr>
            <a:lvl5pPr marL="2286000" lvl="4" indent="-342900" algn="l" rtl="0" eaLnBrk="0" fontAlgn="base" hangingPunct="0">
              <a:spcBef>
                <a:spcPts val="1600"/>
              </a:spcBef>
              <a:spcAft>
                <a:spcPts val="0"/>
              </a:spcAft>
              <a:buSzPts val="1800"/>
              <a:buChar char="○"/>
              <a:defRPr sz="2400">
                <a:solidFill>
                  <a:srgbClr val="003366"/>
                </a:solidFill>
                <a:latin typeface="+mn-lt"/>
                <a:ea typeface="+mn-ea"/>
                <a:cs typeface="ＭＳ Ｐゴシック"/>
              </a:defRPr>
            </a:lvl5pPr>
            <a:lvl6pPr marL="2743200" lvl="5" indent="-342900" algn="l" rtl="0" fontAlgn="base">
              <a:spcBef>
                <a:spcPts val="1600"/>
              </a:spcBef>
              <a:spcAft>
                <a:spcPts val="0"/>
              </a:spcAft>
              <a:buSzPts val="1800"/>
              <a:buChar char="■"/>
              <a:defRPr sz="2000">
                <a:solidFill>
                  <a:srgbClr val="2C5993"/>
                </a:solidFill>
                <a:latin typeface="+mn-lt"/>
                <a:ea typeface="+mn-ea"/>
              </a:defRPr>
            </a:lvl6pPr>
            <a:lvl7pPr marL="3200400" lvl="6" indent="-342900" algn="l" rtl="0" fontAlgn="base">
              <a:spcBef>
                <a:spcPts val="1600"/>
              </a:spcBef>
              <a:spcAft>
                <a:spcPts val="0"/>
              </a:spcAft>
              <a:buSzPts val="1800"/>
              <a:buChar char="●"/>
              <a:defRPr sz="2000">
                <a:solidFill>
                  <a:srgbClr val="2C5993"/>
                </a:solidFill>
                <a:latin typeface="+mn-lt"/>
                <a:ea typeface="+mn-ea"/>
              </a:defRPr>
            </a:lvl7pPr>
            <a:lvl8pPr marL="3657600" lvl="7" indent="-342900" algn="l" rtl="0" fontAlgn="base">
              <a:spcBef>
                <a:spcPts val="1600"/>
              </a:spcBef>
              <a:spcAft>
                <a:spcPts val="0"/>
              </a:spcAft>
              <a:buSzPts val="1800"/>
              <a:buChar char="○"/>
              <a:defRPr sz="2000">
                <a:solidFill>
                  <a:srgbClr val="2C5993"/>
                </a:solidFill>
                <a:latin typeface="+mn-lt"/>
                <a:ea typeface="+mn-ea"/>
              </a:defRPr>
            </a:lvl8pPr>
            <a:lvl9pPr marL="4114800" lvl="8" indent="-342900" algn="l" rtl="0" fontAlgn="base">
              <a:spcBef>
                <a:spcPts val="1600"/>
              </a:spcBef>
              <a:spcAft>
                <a:spcPts val="1600"/>
              </a:spcAft>
              <a:buSzPts val="1800"/>
              <a:buChar char="■"/>
              <a:defRPr sz="2000">
                <a:solidFill>
                  <a:srgbClr val="2C5993"/>
                </a:solidFill>
                <a:latin typeface="+mn-lt"/>
                <a:ea typeface="+mn-ea"/>
              </a:defRPr>
            </a:lvl9pPr>
          </a:lstStyle>
          <a:p>
            <a:pPr marL="571500" indent="-457200" defTabSz="914400">
              <a:buFont typeface="+mj-lt"/>
              <a:buAutoNum type="arabicPeriod" startAt="3"/>
            </a:pPr>
            <a:r>
              <a:rPr lang="en-US" sz="2000" kern="0" dirty="0">
                <a:latin typeface="Times New Roman" panose="02020603050405020304" pitchFamily="18" charset="0"/>
                <a:cs typeface="Times New Roman" panose="02020603050405020304" pitchFamily="18" charset="0"/>
              </a:rPr>
              <a:t>These states will feed the 16 hour ground </a:t>
            </a:r>
          </a:p>
          <a:p>
            <a:pPr marL="574675" indent="0" defTabSz="914400">
              <a:buNone/>
            </a:pPr>
            <a:r>
              <a:rPr lang="en-US" sz="2000" kern="0" dirty="0">
                <a:latin typeface="Times New Roman" panose="02020603050405020304" pitchFamily="18" charset="0"/>
                <a:cs typeface="Times New Roman" panose="02020603050405020304" pitchFamily="18" charset="0"/>
              </a:rPr>
              <a:t>state and its decay observed off-line. (Step #2).</a:t>
            </a:r>
          </a:p>
        </p:txBody>
      </p:sp>
      <p:pic>
        <p:nvPicPr>
          <p:cNvPr id="4" name="Picture 3">
            <a:extLst>
              <a:ext uri="{FF2B5EF4-FFF2-40B4-BE49-F238E27FC236}">
                <a16:creationId xmlns:a16="http://schemas.microsoft.com/office/drawing/2014/main" id="{E762E156-3C53-E345-B09F-24D7C7D268F1}"/>
              </a:ext>
            </a:extLst>
          </p:cNvPr>
          <p:cNvPicPr>
            <a:picLocks noChangeAspect="1"/>
          </p:cNvPicPr>
          <p:nvPr/>
        </p:nvPicPr>
        <p:blipFill>
          <a:blip r:embed="rId5"/>
          <a:stretch>
            <a:fillRect/>
          </a:stretch>
        </p:blipFill>
        <p:spPr>
          <a:xfrm>
            <a:off x="4699526" y="5985579"/>
            <a:ext cx="1025953" cy="411372"/>
          </a:xfrm>
          <a:prstGeom prst="rect">
            <a:avLst/>
          </a:prstGeom>
        </p:spPr>
      </p:pic>
      <p:cxnSp>
        <p:nvCxnSpPr>
          <p:cNvPr id="6" name="Straight Arrow Connector 5">
            <a:extLst>
              <a:ext uri="{FF2B5EF4-FFF2-40B4-BE49-F238E27FC236}">
                <a16:creationId xmlns:a16="http://schemas.microsoft.com/office/drawing/2014/main" id="{E07D93D4-11F1-4441-93E0-B58AFBD59EF4}"/>
              </a:ext>
            </a:extLst>
          </p:cNvPr>
          <p:cNvCxnSpPr>
            <a:cxnSpLocks/>
            <a:stCxn id="7" idx="6"/>
          </p:cNvCxnSpPr>
          <p:nvPr/>
        </p:nvCxnSpPr>
        <p:spPr bwMode="auto">
          <a:xfrm flipV="1">
            <a:off x="1232371" y="5477398"/>
            <a:ext cx="491864" cy="12033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7" name="Oval 6">
            <a:extLst>
              <a:ext uri="{FF2B5EF4-FFF2-40B4-BE49-F238E27FC236}">
                <a16:creationId xmlns:a16="http://schemas.microsoft.com/office/drawing/2014/main" id="{1DA9EE5F-EFF0-054A-9490-CFDCDD33B945}"/>
              </a:ext>
            </a:extLst>
          </p:cNvPr>
          <p:cNvSpPr/>
          <p:nvPr/>
        </p:nvSpPr>
        <p:spPr bwMode="auto">
          <a:xfrm>
            <a:off x="1136588" y="5550789"/>
            <a:ext cx="95783" cy="93877"/>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nvGrpSpPr>
          <p:cNvPr id="12" name="Group 11">
            <a:extLst>
              <a:ext uri="{FF2B5EF4-FFF2-40B4-BE49-F238E27FC236}">
                <a16:creationId xmlns:a16="http://schemas.microsoft.com/office/drawing/2014/main" id="{3300EBEE-157B-C546-B7B3-DF7F57DA59C1}"/>
              </a:ext>
            </a:extLst>
          </p:cNvPr>
          <p:cNvGrpSpPr/>
          <p:nvPr/>
        </p:nvGrpSpPr>
        <p:grpSpPr>
          <a:xfrm flipV="1">
            <a:off x="1128849" y="5694442"/>
            <a:ext cx="587647" cy="167268"/>
            <a:chOff x="1452060" y="5183774"/>
            <a:chExt cx="587647" cy="167268"/>
          </a:xfrm>
        </p:grpSpPr>
        <p:cxnSp>
          <p:nvCxnSpPr>
            <p:cNvPr id="353" name="Straight Arrow Connector 352">
              <a:extLst>
                <a:ext uri="{FF2B5EF4-FFF2-40B4-BE49-F238E27FC236}">
                  <a16:creationId xmlns:a16="http://schemas.microsoft.com/office/drawing/2014/main" id="{274D45A7-8EA4-1B4E-8DDE-7B7827BFF23B}"/>
                </a:ext>
              </a:extLst>
            </p:cNvPr>
            <p:cNvCxnSpPr>
              <a:cxnSpLocks/>
              <a:stCxn id="354" idx="6"/>
            </p:cNvCxnSpPr>
            <p:nvPr/>
          </p:nvCxnSpPr>
          <p:spPr bwMode="auto">
            <a:xfrm flipV="1">
              <a:off x="1547843" y="5183774"/>
              <a:ext cx="491864" cy="12033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54" name="Oval 353">
              <a:extLst>
                <a:ext uri="{FF2B5EF4-FFF2-40B4-BE49-F238E27FC236}">
                  <a16:creationId xmlns:a16="http://schemas.microsoft.com/office/drawing/2014/main" id="{3EA095F2-37DE-914A-B60F-E5607ADA0B66}"/>
                </a:ext>
              </a:extLst>
            </p:cNvPr>
            <p:cNvSpPr/>
            <p:nvPr/>
          </p:nvSpPr>
          <p:spPr bwMode="auto">
            <a:xfrm>
              <a:off x="1452060" y="5257165"/>
              <a:ext cx="95783" cy="93877"/>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cxnSp>
        <p:nvCxnSpPr>
          <p:cNvPr id="358" name="Straight Arrow Connector 357">
            <a:extLst>
              <a:ext uri="{FF2B5EF4-FFF2-40B4-BE49-F238E27FC236}">
                <a16:creationId xmlns:a16="http://schemas.microsoft.com/office/drawing/2014/main" id="{58466893-8E9F-0B40-9549-6D8E9246FEB5}"/>
              </a:ext>
            </a:extLst>
          </p:cNvPr>
          <p:cNvCxnSpPr>
            <a:cxnSpLocks/>
            <a:stCxn id="359" idx="6"/>
          </p:cNvCxnSpPr>
          <p:nvPr/>
        </p:nvCxnSpPr>
        <p:spPr bwMode="auto">
          <a:xfrm>
            <a:off x="1440476" y="5657664"/>
            <a:ext cx="478137" cy="179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59" name="Oval 358">
            <a:extLst>
              <a:ext uri="{FF2B5EF4-FFF2-40B4-BE49-F238E27FC236}">
                <a16:creationId xmlns:a16="http://schemas.microsoft.com/office/drawing/2014/main" id="{E5AE89AA-D4DB-664E-81AA-2B65B3726FC3}"/>
              </a:ext>
            </a:extLst>
          </p:cNvPr>
          <p:cNvSpPr/>
          <p:nvPr/>
        </p:nvSpPr>
        <p:spPr bwMode="auto">
          <a:xfrm>
            <a:off x="1344693" y="5610725"/>
            <a:ext cx="95783" cy="93877"/>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60" name="Rectangle 359">
            <a:extLst>
              <a:ext uri="{FF2B5EF4-FFF2-40B4-BE49-F238E27FC236}">
                <a16:creationId xmlns:a16="http://schemas.microsoft.com/office/drawing/2014/main" id="{7CDA155F-4AC0-9249-A449-E21E69115E05}"/>
              </a:ext>
            </a:extLst>
          </p:cNvPr>
          <p:cNvSpPr/>
          <p:nvPr/>
        </p:nvSpPr>
        <p:spPr bwMode="auto">
          <a:xfrm rot="16200000">
            <a:off x="1653712" y="4522773"/>
            <a:ext cx="173076" cy="1086514"/>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61" name="TextBox 360">
            <a:extLst>
              <a:ext uri="{FF2B5EF4-FFF2-40B4-BE49-F238E27FC236}">
                <a16:creationId xmlns:a16="http://schemas.microsoft.com/office/drawing/2014/main" id="{52531438-7098-E247-A29C-570583668311}"/>
              </a:ext>
            </a:extLst>
          </p:cNvPr>
          <p:cNvSpPr txBox="1"/>
          <p:nvPr/>
        </p:nvSpPr>
        <p:spPr>
          <a:xfrm>
            <a:off x="1497527" y="5912189"/>
            <a:ext cx="1128642" cy="338554"/>
          </a:xfrm>
          <a:prstGeom prst="rect">
            <a:avLst/>
          </a:prstGeom>
          <a:noFill/>
        </p:spPr>
        <p:txBody>
          <a:bodyPr wrap="square" rtlCol="0">
            <a:spAutoFit/>
          </a:bodyPr>
          <a:lstStyle/>
          <a:p>
            <a:pPr algn="ctr"/>
            <a:r>
              <a:rPr lang="en-US" sz="1600" b="1" dirty="0">
                <a:solidFill>
                  <a:srgbClr val="00B050"/>
                </a:solidFill>
                <a:latin typeface="Times New Roman" panose="02020603050405020304" pitchFamily="18" charset="0"/>
                <a:cs typeface="Times New Roman" panose="02020603050405020304" pitchFamily="18" charset="0"/>
              </a:rPr>
              <a:t>Electrons</a:t>
            </a:r>
          </a:p>
        </p:txBody>
      </p:sp>
      <p:pic>
        <p:nvPicPr>
          <p:cNvPr id="356" name="Picture 2" descr="BELLA">
            <a:extLst>
              <a:ext uri="{FF2B5EF4-FFF2-40B4-BE49-F238E27FC236}">
                <a16:creationId xmlns:a16="http://schemas.microsoft.com/office/drawing/2014/main" id="{3CF6EE10-2A59-0B4D-87F6-8BC1108688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8501" y="5091671"/>
            <a:ext cx="1933289" cy="1210537"/>
          </a:xfrm>
          <a:prstGeom prst="rect">
            <a:avLst/>
          </a:prstGeom>
          <a:noFill/>
          <a:extLst>
            <a:ext uri="{909E8E84-426E-40DD-AFC4-6F175D3DCCD1}">
              <a14:hiddenFill xmlns:a14="http://schemas.microsoft.com/office/drawing/2010/main">
                <a:solidFill>
                  <a:srgbClr val="FFFFFF"/>
                </a:solidFill>
              </a14:hiddenFill>
            </a:ext>
          </a:extLst>
        </p:spPr>
      </p:pic>
      <p:pic>
        <p:nvPicPr>
          <p:cNvPr id="357" name="Picture 6" descr="BELLA will boost plasma accelerator research – CERN Courier">
            <a:extLst>
              <a:ext uri="{FF2B5EF4-FFF2-40B4-BE49-F238E27FC236}">
                <a16:creationId xmlns:a16="http://schemas.microsoft.com/office/drawing/2014/main" id="{583AB418-BDEE-4147-A32D-A1169B5FD2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3732" y="3609369"/>
            <a:ext cx="1933289" cy="1493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24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F5EEA-E8FA-CF47-868D-A8BCCC723E96}"/>
              </a:ext>
            </a:extLst>
          </p:cNvPr>
          <p:cNvSpPr>
            <a:spLocks noGrp="1"/>
          </p:cNvSpPr>
          <p:nvPr>
            <p:ph type="title"/>
          </p:nvPr>
        </p:nvSpPr>
        <p:spPr>
          <a:xfrm>
            <a:off x="5" y="2"/>
            <a:ext cx="9143999" cy="761998"/>
          </a:xfrm>
        </p:spPr>
        <p:txBody>
          <a:bodyPr/>
          <a:lstStyle/>
          <a:p>
            <a:r>
              <a:rPr lang="en-US" sz="2800" dirty="0">
                <a:latin typeface="Times New Roman"/>
                <a:cs typeface="Times New Roman"/>
              </a:rPr>
              <a:t>BLUF: A short talk about lots of stuff </a:t>
            </a:r>
            <a:endParaRPr lang="en-US" sz="2400" dirty="0"/>
          </a:p>
        </p:txBody>
      </p:sp>
      <p:sp>
        <p:nvSpPr>
          <p:cNvPr id="3" name="TextBox 2">
            <a:extLst>
              <a:ext uri="{FF2B5EF4-FFF2-40B4-BE49-F238E27FC236}">
                <a16:creationId xmlns:a16="http://schemas.microsoft.com/office/drawing/2014/main" id="{56C4DB51-CEF4-0A44-8D58-5F30CA60A1B9}"/>
              </a:ext>
            </a:extLst>
          </p:cNvPr>
          <p:cNvSpPr txBox="1"/>
          <p:nvPr/>
        </p:nvSpPr>
        <p:spPr>
          <a:xfrm>
            <a:off x="3456633" y="-321547"/>
            <a:ext cx="184731" cy="369332"/>
          </a:xfrm>
          <a:prstGeom prst="rect">
            <a:avLst/>
          </a:prstGeom>
          <a:noFill/>
        </p:spPr>
        <p:txBody>
          <a:bodyPr wrap="none" rtlCol="0">
            <a:spAutoFit/>
          </a:bodyPr>
          <a:lstStyle/>
          <a:p>
            <a:endParaRPr lang="en-US" dirty="0"/>
          </a:p>
        </p:txBody>
      </p:sp>
      <p:sp>
        <p:nvSpPr>
          <p:cNvPr id="5" name="Content Placeholder 4">
            <a:extLst>
              <a:ext uri="{FF2B5EF4-FFF2-40B4-BE49-F238E27FC236}">
                <a16:creationId xmlns:a16="http://schemas.microsoft.com/office/drawing/2014/main" id="{600BEE3A-8609-C043-9034-EC1C0382B937}"/>
              </a:ext>
            </a:extLst>
          </p:cNvPr>
          <p:cNvSpPr>
            <a:spLocks noGrp="1"/>
          </p:cNvSpPr>
          <p:nvPr>
            <p:ph idx="1"/>
          </p:nvPr>
        </p:nvSpPr>
        <p:spPr>
          <a:xfrm>
            <a:off x="533400" y="843280"/>
            <a:ext cx="8077200" cy="4724400"/>
          </a:xfrm>
        </p:spPr>
        <p:txBody>
          <a:bodyPr/>
          <a:lstStyle/>
          <a:p>
            <a:pPr marL="342900" indent="-3429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Our group works collaboratively with numerous sponsors/partners on nuclear data related projects.</a:t>
            </a:r>
          </a:p>
          <a:p>
            <a:pPr marL="573028" lvl="2"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DOE/NNSA-NA22, DOE-NE, DOE-IP, Google, UC</a:t>
            </a:r>
          </a:p>
          <a:p>
            <a:pPr marL="573028" lvl="2"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19 peer-reviewed papers + 6 dissertations in FY21</a:t>
            </a:r>
          </a:p>
          <a:p>
            <a:pPr marL="0" indent="0" algn="ctr"/>
            <a:r>
              <a:rPr lang="en-US" sz="2800" i="1" dirty="0">
                <a:latin typeface="Times New Roman" panose="02020603050405020304" pitchFamily="18" charset="0"/>
                <a:cs typeface="Times New Roman" panose="02020603050405020304" pitchFamily="18" charset="0"/>
              </a:rPr>
              <a:t>There’s no way that I can cover all of this in 20 min.</a:t>
            </a:r>
          </a:p>
          <a:p>
            <a:pPr marL="342900" indent="-3429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There’s been a good deal of outreach work done to NASA, DTRA and MDA that I won’t be able to report on, but I’m happy to discuss with anyone in the community offline</a:t>
            </a:r>
          </a:p>
          <a:p>
            <a:pPr marL="342900" indent="-3429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The best way to learn about our work is to check our website – </a:t>
            </a:r>
            <a:r>
              <a:rPr lang="en-US" sz="2800" dirty="0">
                <a:latin typeface="Times New Roman" panose="02020603050405020304" pitchFamily="18" charset="0"/>
                <a:cs typeface="Times New Roman" panose="02020603050405020304" pitchFamily="18" charset="0"/>
                <a:hlinkClick r:id="rId2"/>
              </a:rPr>
              <a:t>https://nucleardata.berkeley.edu</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961257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5" name="Block Arc 14">
            <a:extLst>
              <a:ext uri="{FF2B5EF4-FFF2-40B4-BE49-F238E27FC236}">
                <a16:creationId xmlns:a16="http://schemas.microsoft.com/office/drawing/2014/main" id="{2ABF4CFA-E68D-B149-93C3-603CCFA11459}"/>
              </a:ext>
            </a:extLst>
          </p:cNvPr>
          <p:cNvSpPr/>
          <p:nvPr/>
        </p:nvSpPr>
        <p:spPr bwMode="auto">
          <a:xfrm rot="9962262">
            <a:off x="129219" y="4278658"/>
            <a:ext cx="1941547" cy="1898340"/>
          </a:xfrm>
          <a:prstGeom prst="blockArc">
            <a:avLst>
              <a:gd name="adj1" fmla="val 10800000"/>
              <a:gd name="adj2" fmla="val 17288518"/>
              <a:gd name="adj3" fmla="val 36441"/>
            </a:avLst>
          </a:prstGeom>
          <a:pattFill prst="solidDmnd">
            <a:fgClr>
              <a:schemeClr val="accent1"/>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04" name="Google Shape;104;p19"/>
          <p:cNvSpPr txBox="1">
            <a:spLocks noGrp="1"/>
          </p:cNvSpPr>
          <p:nvPr>
            <p:ph type="body" idx="1"/>
          </p:nvPr>
        </p:nvSpPr>
        <p:spPr>
          <a:xfrm>
            <a:off x="24538" y="927087"/>
            <a:ext cx="5327750" cy="3228356"/>
          </a:xfrm>
          <a:prstGeom prst="rect">
            <a:avLst/>
          </a:prstGeom>
        </p:spPr>
        <p:txBody>
          <a:bodyPr spcFirstLastPara="1" wrap="square" lIns="91425" tIns="91425" rIns="91425" bIns="91425" anchor="t" anchorCtr="0">
            <a:noAutofit/>
          </a:bodyPr>
          <a:lstStyle/>
          <a:p>
            <a:pPr marL="571500" indent="-457200">
              <a:buFont typeface="+mj-lt"/>
              <a:buAutoNum type="arabicPeriod"/>
            </a:pPr>
            <a:r>
              <a:rPr lang="en-US" sz="2000" dirty="0">
                <a:latin typeface="Times New Roman" panose="02020603050405020304" pitchFamily="18" charset="0"/>
                <a:cs typeface="Times New Roman" panose="02020603050405020304" pitchFamily="18" charset="0"/>
              </a:rPr>
              <a:t>The 141 year </a:t>
            </a:r>
            <a:r>
              <a:rPr lang="en-US" sz="2000" baseline="30000" dirty="0">
                <a:latin typeface="Times New Roman" panose="02020603050405020304" pitchFamily="18" charset="0"/>
                <a:cs typeface="Times New Roman" panose="02020603050405020304" pitchFamily="18" charset="0"/>
              </a:rPr>
              <a:t>242m</a:t>
            </a:r>
            <a:r>
              <a:rPr lang="en-US" sz="2000" dirty="0">
                <a:latin typeface="Times New Roman" panose="02020603050405020304" pitchFamily="18" charset="0"/>
                <a:cs typeface="Times New Roman" panose="02020603050405020304" pitchFamily="18" charset="0"/>
              </a:rPr>
              <a:t>Am </a:t>
            </a:r>
            <a:r>
              <a:rPr lang="en" sz="2000" dirty="0">
                <a:latin typeface="Times New Roman" panose="02020603050405020304" pitchFamily="18" charset="0"/>
                <a:cs typeface="Times New Roman" panose="02020603050405020304" pitchFamily="18" charset="0"/>
              </a:rPr>
              <a:t>isomer </a:t>
            </a:r>
            <a:r>
              <a:rPr lang="en-US" sz="2000" dirty="0">
                <a:latin typeface="Times New Roman" panose="02020603050405020304" pitchFamily="18" charset="0"/>
                <a:cs typeface="Times New Roman" panose="02020603050405020304" pitchFamily="18" charset="0"/>
              </a:rPr>
              <a:t>is a problematic constituent of nuclear waster.</a:t>
            </a:r>
            <a:endParaRPr lang="en-US" sz="2000" baseline="30000" dirty="0">
              <a:latin typeface="Times New Roman" panose="02020603050405020304" pitchFamily="18" charset="0"/>
              <a:cs typeface="Times New Roman" panose="02020603050405020304" pitchFamily="18" charset="0"/>
            </a:endParaRPr>
          </a:p>
          <a:p>
            <a:pPr marL="571500" indent="-457200">
              <a:buFont typeface="+mj-lt"/>
              <a:buAutoNum type="arabicPeriod"/>
            </a:pPr>
            <a:r>
              <a:rPr lang="en-US" sz="2000" dirty="0">
                <a:latin typeface="Times New Roman" panose="02020603050405020304" pitchFamily="18" charset="0"/>
                <a:cs typeface="Times New Roman" panose="02020603050405020304" pitchFamily="18" charset="0"/>
              </a:rPr>
              <a:t>A UCB/LBNL team led by Lee Bernstein high energy photon beam from the BELLA laser will be used to populate QC states above the </a:t>
            </a:r>
            <a:r>
              <a:rPr lang="en" sz="2000" baseline="30000" dirty="0">
                <a:latin typeface="Times New Roman" panose="02020603050405020304" pitchFamily="18" charset="0"/>
                <a:cs typeface="Times New Roman" panose="02020603050405020304" pitchFamily="18" charset="0"/>
              </a:rPr>
              <a:t>242m</a:t>
            </a:r>
            <a:r>
              <a:rPr lang="en" sz="2000" dirty="0">
                <a:latin typeface="Times New Roman" panose="02020603050405020304" pitchFamily="18" charset="0"/>
                <a:cs typeface="Times New Roman" panose="02020603050405020304" pitchFamily="18" charset="0"/>
              </a:rPr>
              <a:t>Am isomer (Step #1).</a:t>
            </a:r>
            <a:endParaRPr sz="2000" dirty="0">
              <a:latin typeface="Times New Roman" panose="02020603050405020304" pitchFamily="18" charset="0"/>
              <a:cs typeface="Times New Roman" panose="02020603050405020304" pitchFamily="18" charset="0"/>
            </a:endParaRPr>
          </a:p>
        </p:txBody>
      </p:sp>
      <p:pic>
        <p:nvPicPr>
          <p:cNvPr id="106" name="Picture 105" descr="Diagram&#10;&#10;Description automatically generated">
            <a:extLst>
              <a:ext uri="{FF2B5EF4-FFF2-40B4-BE49-F238E27FC236}">
                <a16:creationId xmlns:a16="http://schemas.microsoft.com/office/drawing/2014/main" id="{2555BB10-A52B-6A47-A2EF-CC22A945C0F0}"/>
              </a:ext>
            </a:extLst>
          </p:cNvPr>
          <p:cNvPicPr>
            <a:picLocks noChangeAspect="1"/>
          </p:cNvPicPr>
          <p:nvPr/>
        </p:nvPicPr>
        <p:blipFill rotWithShape="1">
          <a:blip r:embed="rId3"/>
          <a:srcRect t="7986" r="29809"/>
          <a:stretch/>
        </p:blipFill>
        <p:spPr>
          <a:xfrm>
            <a:off x="3304860" y="4216428"/>
            <a:ext cx="3518425" cy="2135913"/>
          </a:xfrm>
          <a:prstGeom prst="rect">
            <a:avLst/>
          </a:prstGeom>
        </p:spPr>
      </p:pic>
      <p:sp>
        <p:nvSpPr>
          <p:cNvPr id="2" name="Rectangle 1">
            <a:extLst>
              <a:ext uri="{FF2B5EF4-FFF2-40B4-BE49-F238E27FC236}">
                <a16:creationId xmlns:a16="http://schemas.microsoft.com/office/drawing/2014/main" id="{4745EF1B-AD73-4845-A7A8-665C31335B12}"/>
              </a:ext>
            </a:extLst>
          </p:cNvPr>
          <p:cNvSpPr/>
          <p:nvPr/>
        </p:nvSpPr>
        <p:spPr bwMode="auto">
          <a:xfrm>
            <a:off x="875692" y="5153182"/>
            <a:ext cx="152400" cy="115192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 name="Right Arrow 2">
            <a:extLst>
              <a:ext uri="{FF2B5EF4-FFF2-40B4-BE49-F238E27FC236}">
                <a16:creationId xmlns:a16="http://schemas.microsoft.com/office/drawing/2014/main" id="{DFEBC651-4856-5545-ACE0-9F6360A75490}"/>
              </a:ext>
            </a:extLst>
          </p:cNvPr>
          <p:cNvSpPr/>
          <p:nvPr/>
        </p:nvSpPr>
        <p:spPr bwMode="auto">
          <a:xfrm>
            <a:off x="343940" y="5543235"/>
            <a:ext cx="536068" cy="387656"/>
          </a:xfrm>
          <a:prstGeom prst="rightArrow">
            <a:avLst>
              <a:gd name="adj1" fmla="val 56500"/>
              <a:gd name="adj2" fmla="val 56268"/>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00FF00"/>
              </a:highlight>
              <a:latin typeface="Arial" charset="0"/>
              <a:ea typeface="ＭＳ Ｐゴシック" charset="-128"/>
              <a:cs typeface="ＭＳ Ｐゴシック" charset="-128"/>
            </a:endParaRPr>
          </a:p>
        </p:txBody>
      </p:sp>
      <p:sp>
        <p:nvSpPr>
          <p:cNvPr id="25" name="TextBox 24">
            <a:extLst>
              <a:ext uri="{FF2B5EF4-FFF2-40B4-BE49-F238E27FC236}">
                <a16:creationId xmlns:a16="http://schemas.microsoft.com/office/drawing/2014/main" id="{A119D147-B8BE-4948-9480-F63418ABEF9E}"/>
              </a:ext>
            </a:extLst>
          </p:cNvPr>
          <p:cNvSpPr txBox="1"/>
          <p:nvPr/>
        </p:nvSpPr>
        <p:spPr>
          <a:xfrm>
            <a:off x="2018644" y="4106549"/>
            <a:ext cx="1214666" cy="369332"/>
          </a:xfrm>
          <a:prstGeom prst="rect">
            <a:avLst/>
          </a:prstGeom>
          <a:noFill/>
        </p:spPr>
        <p:txBody>
          <a:bodyPr wrap="square" rtlCol="0">
            <a:spAutoFit/>
          </a:bodyPr>
          <a:lstStyle/>
          <a:p>
            <a:pPr algn="ctr"/>
            <a:r>
              <a:rPr lang="en-US" baseline="30000" dirty="0">
                <a:solidFill>
                  <a:srgbClr val="FF0000"/>
                </a:solidFill>
                <a:latin typeface="Times New Roman" panose="02020603050405020304" pitchFamily="18" charset="0"/>
                <a:cs typeface="Times New Roman" panose="02020603050405020304" pitchFamily="18" charset="0"/>
              </a:rPr>
              <a:t>242m</a:t>
            </a:r>
            <a:r>
              <a:rPr lang="en-US" dirty="0">
                <a:solidFill>
                  <a:srgbClr val="FF0000"/>
                </a:solidFill>
                <a:latin typeface="Times New Roman" panose="02020603050405020304" pitchFamily="18" charset="0"/>
                <a:cs typeface="Times New Roman" panose="02020603050405020304" pitchFamily="18" charset="0"/>
              </a:rPr>
              <a:t>Am</a:t>
            </a:r>
          </a:p>
        </p:txBody>
      </p:sp>
      <p:grpSp>
        <p:nvGrpSpPr>
          <p:cNvPr id="18" name="Group 17">
            <a:extLst>
              <a:ext uri="{FF2B5EF4-FFF2-40B4-BE49-F238E27FC236}">
                <a16:creationId xmlns:a16="http://schemas.microsoft.com/office/drawing/2014/main" id="{B762E0A4-23C7-A341-8369-DED11C752A35}"/>
              </a:ext>
            </a:extLst>
          </p:cNvPr>
          <p:cNvGrpSpPr/>
          <p:nvPr/>
        </p:nvGrpSpPr>
        <p:grpSpPr>
          <a:xfrm rot="16200000">
            <a:off x="829018" y="3624428"/>
            <a:ext cx="859651" cy="1863828"/>
            <a:chOff x="2273661" y="3967589"/>
            <a:chExt cx="859651" cy="1863828"/>
          </a:xfrm>
        </p:grpSpPr>
        <p:sp>
          <p:nvSpPr>
            <p:cNvPr id="24" name="TextBox 23">
              <a:extLst>
                <a:ext uri="{FF2B5EF4-FFF2-40B4-BE49-F238E27FC236}">
                  <a16:creationId xmlns:a16="http://schemas.microsoft.com/office/drawing/2014/main" id="{8959E94B-C91D-DC46-9DF4-73A1CEAA362D}"/>
                </a:ext>
              </a:extLst>
            </p:cNvPr>
            <p:cNvSpPr txBox="1"/>
            <p:nvPr/>
          </p:nvSpPr>
          <p:spPr>
            <a:xfrm rot="5400000">
              <a:off x="2018165" y="4362633"/>
              <a:ext cx="1128642" cy="338554"/>
            </a:xfrm>
            <a:prstGeom prst="rect">
              <a:avLst/>
            </a:prstGeom>
            <a:noFill/>
          </p:spPr>
          <p:txBody>
            <a:bodyPr wrap="square" rtlCol="0">
              <a:spAutoFit/>
            </a:bodyPr>
            <a:lstStyle/>
            <a:p>
              <a:pPr algn="ctr"/>
              <a:r>
                <a:rPr lang="en-US" sz="1600" dirty="0">
                  <a:solidFill>
                    <a:srgbClr val="FF0000"/>
                  </a:solidFill>
                  <a:latin typeface="Symbol" pitchFamily="2" charset="2"/>
                  <a:cs typeface="Times New Roman" panose="02020603050405020304" pitchFamily="18" charset="0"/>
                </a:rPr>
                <a:t>g</a:t>
              </a:r>
              <a:r>
                <a:rPr lang="en-US" sz="1600" dirty="0">
                  <a:solidFill>
                    <a:srgbClr val="FF0000"/>
                  </a:solidFill>
                  <a:latin typeface="Times New Roman" panose="02020603050405020304" pitchFamily="18" charset="0"/>
                  <a:cs typeface="Times New Roman" panose="02020603050405020304" pitchFamily="18" charset="0"/>
                </a:rPr>
                <a:t>-rays</a:t>
              </a:r>
            </a:p>
          </p:txBody>
        </p:sp>
        <p:grpSp>
          <p:nvGrpSpPr>
            <p:cNvPr id="37" name="Group 36">
              <a:extLst>
                <a:ext uri="{FF2B5EF4-FFF2-40B4-BE49-F238E27FC236}">
                  <a16:creationId xmlns:a16="http://schemas.microsoft.com/office/drawing/2014/main" id="{8D1C9EA6-00B8-AC4B-A426-81BE35EF50EB}"/>
                </a:ext>
              </a:extLst>
            </p:cNvPr>
            <p:cNvGrpSpPr/>
            <p:nvPr/>
          </p:nvGrpSpPr>
          <p:grpSpPr>
            <a:xfrm>
              <a:off x="2351337" y="5213430"/>
              <a:ext cx="623333" cy="148142"/>
              <a:chOff x="5292913" y="3669977"/>
              <a:chExt cx="2577974" cy="304873"/>
            </a:xfrm>
          </p:grpSpPr>
          <p:sp>
            <p:nvSpPr>
              <p:cNvPr id="10" name="Arc 9">
                <a:extLst>
                  <a:ext uri="{FF2B5EF4-FFF2-40B4-BE49-F238E27FC236}">
                    <a16:creationId xmlns:a16="http://schemas.microsoft.com/office/drawing/2014/main" id="{8A6F1EA8-D71B-4C42-9DBC-7F6AD277948B}"/>
                  </a:ext>
                </a:extLst>
              </p:cNvPr>
              <p:cNvSpPr/>
              <p:nvPr/>
            </p:nvSpPr>
            <p:spPr bwMode="auto">
              <a:xfrm>
                <a:off x="5292913" y="369235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1" name="Arc 30">
                <a:extLst>
                  <a:ext uri="{FF2B5EF4-FFF2-40B4-BE49-F238E27FC236}">
                    <a16:creationId xmlns:a16="http://schemas.microsoft.com/office/drawing/2014/main" id="{C5E92EF5-1309-734E-AEC9-B5A8152C1894}"/>
                  </a:ext>
                </a:extLst>
              </p:cNvPr>
              <p:cNvSpPr/>
              <p:nvPr/>
            </p:nvSpPr>
            <p:spPr bwMode="auto">
              <a:xfrm rot="10800000">
                <a:off x="5553108" y="366997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nvGrpSpPr>
              <p:cNvPr id="34" name="Group 33">
                <a:extLst>
                  <a:ext uri="{FF2B5EF4-FFF2-40B4-BE49-F238E27FC236}">
                    <a16:creationId xmlns:a16="http://schemas.microsoft.com/office/drawing/2014/main" id="{EDF3F8DB-29A4-994F-BDDC-1F3B8979A32B}"/>
                  </a:ext>
                </a:extLst>
              </p:cNvPr>
              <p:cNvGrpSpPr/>
              <p:nvPr/>
            </p:nvGrpSpPr>
            <p:grpSpPr>
              <a:xfrm flipV="1">
                <a:off x="5540496" y="3669977"/>
                <a:ext cx="520390" cy="304873"/>
                <a:chOff x="5984488" y="3657527"/>
                <a:chExt cx="520390" cy="304873"/>
              </a:xfrm>
            </p:grpSpPr>
            <p:sp>
              <p:nvSpPr>
                <p:cNvPr id="35" name="Arc 34">
                  <a:extLst>
                    <a:ext uri="{FF2B5EF4-FFF2-40B4-BE49-F238E27FC236}">
                      <a16:creationId xmlns:a16="http://schemas.microsoft.com/office/drawing/2014/main" id="{004A165A-43CF-0443-A2E8-62F6F9CAF9A7}"/>
                    </a:ext>
                  </a:extLst>
                </p:cNvPr>
                <p:cNvSpPr/>
                <p:nvPr/>
              </p:nvSpPr>
              <p:spPr bwMode="auto">
                <a:xfrm>
                  <a:off x="5984488" y="367990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6" name="Arc 35">
                  <a:extLst>
                    <a:ext uri="{FF2B5EF4-FFF2-40B4-BE49-F238E27FC236}">
                      <a16:creationId xmlns:a16="http://schemas.microsoft.com/office/drawing/2014/main" id="{007CA081-FF5C-8F4F-B648-188A5E315CED}"/>
                    </a:ext>
                  </a:extLst>
                </p:cNvPr>
                <p:cNvSpPr/>
                <p:nvPr/>
              </p:nvSpPr>
              <p:spPr bwMode="auto">
                <a:xfrm rot="10800000">
                  <a:off x="6244683" y="365752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38" name="Group 37">
                <a:extLst>
                  <a:ext uri="{FF2B5EF4-FFF2-40B4-BE49-F238E27FC236}">
                    <a16:creationId xmlns:a16="http://schemas.microsoft.com/office/drawing/2014/main" id="{0B159AD7-7F5A-4C4D-A089-8CAA5024CC26}"/>
                  </a:ext>
                </a:extLst>
              </p:cNvPr>
              <p:cNvGrpSpPr/>
              <p:nvPr/>
            </p:nvGrpSpPr>
            <p:grpSpPr>
              <a:xfrm>
                <a:off x="5788129" y="3669977"/>
                <a:ext cx="767973" cy="304873"/>
                <a:chOff x="5984488" y="3657527"/>
                <a:chExt cx="767973" cy="304873"/>
              </a:xfrm>
            </p:grpSpPr>
            <p:grpSp>
              <p:nvGrpSpPr>
                <p:cNvPr id="39" name="Group 38">
                  <a:extLst>
                    <a:ext uri="{FF2B5EF4-FFF2-40B4-BE49-F238E27FC236}">
                      <a16:creationId xmlns:a16="http://schemas.microsoft.com/office/drawing/2014/main" id="{E3995E54-FF49-804D-A9B7-40B24D8069DB}"/>
                    </a:ext>
                  </a:extLst>
                </p:cNvPr>
                <p:cNvGrpSpPr/>
                <p:nvPr/>
              </p:nvGrpSpPr>
              <p:grpSpPr>
                <a:xfrm>
                  <a:off x="5984488" y="3657527"/>
                  <a:ext cx="520390" cy="304873"/>
                  <a:chOff x="5984488" y="3657527"/>
                  <a:chExt cx="520390" cy="304873"/>
                </a:xfrm>
              </p:grpSpPr>
              <p:sp>
                <p:nvSpPr>
                  <p:cNvPr id="43" name="Arc 42">
                    <a:extLst>
                      <a:ext uri="{FF2B5EF4-FFF2-40B4-BE49-F238E27FC236}">
                        <a16:creationId xmlns:a16="http://schemas.microsoft.com/office/drawing/2014/main" id="{6A3AEEF2-B8CB-EF4C-AC2B-0359B22C0202}"/>
                      </a:ext>
                    </a:extLst>
                  </p:cNvPr>
                  <p:cNvSpPr/>
                  <p:nvPr/>
                </p:nvSpPr>
                <p:spPr bwMode="auto">
                  <a:xfrm>
                    <a:off x="5984488" y="367990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44" name="Arc 43">
                    <a:extLst>
                      <a:ext uri="{FF2B5EF4-FFF2-40B4-BE49-F238E27FC236}">
                        <a16:creationId xmlns:a16="http://schemas.microsoft.com/office/drawing/2014/main" id="{2F3E885D-8209-1844-868E-A930AB3F3C26}"/>
                      </a:ext>
                    </a:extLst>
                  </p:cNvPr>
                  <p:cNvSpPr/>
                  <p:nvPr/>
                </p:nvSpPr>
                <p:spPr bwMode="auto">
                  <a:xfrm rot="10800000">
                    <a:off x="6244683" y="365752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40" name="Group 39">
                  <a:extLst>
                    <a:ext uri="{FF2B5EF4-FFF2-40B4-BE49-F238E27FC236}">
                      <a16:creationId xmlns:a16="http://schemas.microsoft.com/office/drawing/2014/main" id="{96BC1DE3-8A75-3945-8F1A-E3106DAF1791}"/>
                    </a:ext>
                  </a:extLst>
                </p:cNvPr>
                <p:cNvGrpSpPr/>
                <p:nvPr/>
              </p:nvGrpSpPr>
              <p:grpSpPr>
                <a:xfrm flipV="1">
                  <a:off x="6232071" y="3657527"/>
                  <a:ext cx="520390" cy="304873"/>
                  <a:chOff x="5984488" y="3657527"/>
                  <a:chExt cx="520390" cy="304873"/>
                </a:xfrm>
              </p:grpSpPr>
              <p:sp>
                <p:nvSpPr>
                  <p:cNvPr id="41" name="Arc 40">
                    <a:extLst>
                      <a:ext uri="{FF2B5EF4-FFF2-40B4-BE49-F238E27FC236}">
                        <a16:creationId xmlns:a16="http://schemas.microsoft.com/office/drawing/2014/main" id="{29F64BC6-A6D9-C446-B686-756D69F1D7FB}"/>
                      </a:ext>
                    </a:extLst>
                  </p:cNvPr>
                  <p:cNvSpPr/>
                  <p:nvPr/>
                </p:nvSpPr>
                <p:spPr bwMode="auto">
                  <a:xfrm>
                    <a:off x="5984488" y="367990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42" name="Arc 41">
                    <a:extLst>
                      <a:ext uri="{FF2B5EF4-FFF2-40B4-BE49-F238E27FC236}">
                        <a16:creationId xmlns:a16="http://schemas.microsoft.com/office/drawing/2014/main" id="{77236D39-60CC-FA47-B7F7-BE7FFEE86A53}"/>
                      </a:ext>
                    </a:extLst>
                  </p:cNvPr>
                  <p:cNvSpPr/>
                  <p:nvPr/>
                </p:nvSpPr>
                <p:spPr bwMode="auto">
                  <a:xfrm rot="10800000">
                    <a:off x="6244683" y="365752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grpSp>
            <p:nvGrpSpPr>
              <p:cNvPr id="45" name="Group 44">
                <a:extLst>
                  <a:ext uri="{FF2B5EF4-FFF2-40B4-BE49-F238E27FC236}">
                    <a16:creationId xmlns:a16="http://schemas.microsoft.com/office/drawing/2014/main" id="{64FF8DFB-D10D-2F4C-816B-3A664105825B}"/>
                  </a:ext>
                </a:extLst>
              </p:cNvPr>
              <p:cNvGrpSpPr/>
              <p:nvPr/>
            </p:nvGrpSpPr>
            <p:grpSpPr>
              <a:xfrm>
                <a:off x="6287418" y="3669977"/>
                <a:ext cx="767973" cy="304873"/>
                <a:chOff x="5984488" y="3657527"/>
                <a:chExt cx="767973" cy="304873"/>
              </a:xfrm>
            </p:grpSpPr>
            <p:grpSp>
              <p:nvGrpSpPr>
                <p:cNvPr id="46" name="Group 45">
                  <a:extLst>
                    <a:ext uri="{FF2B5EF4-FFF2-40B4-BE49-F238E27FC236}">
                      <a16:creationId xmlns:a16="http://schemas.microsoft.com/office/drawing/2014/main" id="{ACEEFA8C-996C-D548-96D9-93C0D1068C28}"/>
                    </a:ext>
                  </a:extLst>
                </p:cNvPr>
                <p:cNvGrpSpPr/>
                <p:nvPr/>
              </p:nvGrpSpPr>
              <p:grpSpPr>
                <a:xfrm>
                  <a:off x="5984488" y="3657527"/>
                  <a:ext cx="520390" cy="304873"/>
                  <a:chOff x="5984488" y="3657527"/>
                  <a:chExt cx="520390" cy="304873"/>
                </a:xfrm>
              </p:grpSpPr>
              <p:sp>
                <p:nvSpPr>
                  <p:cNvPr id="50" name="Arc 49">
                    <a:extLst>
                      <a:ext uri="{FF2B5EF4-FFF2-40B4-BE49-F238E27FC236}">
                        <a16:creationId xmlns:a16="http://schemas.microsoft.com/office/drawing/2014/main" id="{6535D39A-C9C4-9442-B69C-FD0DA1715F7E}"/>
                      </a:ext>
                    </a:extLst>
                  </p:cNvPr>
                  <p:cNvSpPr/>
                  <p:nvPr/>
                </p:nvSpPr>
                <p:spPr bwMode="auto">
                  <a:xfrm>
                    <a:off x="5984488" y="367990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51" name="Arc 50">
                    <a:extLst>
                      <a:ext uri="{FF2B5EF4-FFF2-40B4-BE49-F238E27FC236}">
                        <a16:creationId xmlns:a16="http://schemas.microsoft.com/office/drawing/2014/main" id="{8687B218-9E40-3240-87F8-F8238C0917C1}"/>
                      </a:ext>
                    </a:extLst>
                  </p:cNvPr>
                  <p:cNvSpPr/>
                  <p:nvPr/>
                </p:nvSpPr>
                <p:spPr bwMode="auto">
                  <a:xfrm rot="10800000">
                    <a:off x="6244683" y="365752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47" name="Group 46">
                  <a:extLst>
                    <a:ext uri="{FF2B5EF4-FFF2-40B4-BE49-F238E27FC236}">
                      <a16:creationId xmlns:a16="http://schemas.microsoft.com/office/drawing/2014/main" id="{EFD07C1D-F40F-0B4F-A7CE-96C6EDC79C74}"/>
                    </a:ext>
                  </a:extLst>
                </p:cNvPr>
                <p:cNvGrpSpPr/>
                <p:nvPr/>
              </p:nvGrpSpPr>
              <p:grpSpPr>
                <a:xfrm flipV="1">
                  <a:off x="6232071" y="3657527"/>
                  <a:ext cx="520390" cy="304873"/>
                  <a:chOff x="5984488" y="3657527"/>
                  <a:chExt cx="520390" cy="304873"/>
                </a:xfrm>
              </p:grpSpPr>
              <p:sp>
                <p:nvSpPr>
                  <p:cNvPr id="48" name="Arc 47">
                    <a:extLst>
                      <a:ext uri="{FF2B5EF4-FFF2-40B4-BE49-F238E27FC236}">
                        <a16:creationId xmlns:a16="http://schemas.microsoft.com/office/drawing/2014/main" id="{ECB45C85-FDD3-5A4E-9EBF-F19B296E268E}"/>
                      </a:ext>
                    </a:extLst>
                  </p:cNvPr>
                  <p:cNvSpPr/>
                  <p:nvPr/>
                </p:nvSpPr>
                <p:spPr bwMode="auto">
                  <a:xfrm>
                    <a:off x="5984488" y="367990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49" name="Arc 48">
                    <a:extLst>
                      <a:ext uri="{FF2B5EF4-FFF2-40B4-BE49-F238E27FC236}">
                        <a16:creationId xmlns:a16="http://schemas.microsoft.com/office/drawing/2014/main" id="{A85E5FB8-6419-824F-9B69-9EFB1E335877}"/>
                      </a:ext>
                    </a:extLst>
                  </p:cNvPr>
                  <p:cNvSpPr/>
                  <p:nvPr/>
                </p:nvSpPr>
                <p:spPr bwMode="auto">
                  <a:xfrm rot="10800000">
                    <a:off x="6244683" y="365752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grpSp>
            <p:nvGrpSpPr>
              <p:cNvPr id="52" name="Group 51">
                <a:extLst>
                  <a:ext uri="{FF2B5EF4-FFF2-40B4-BE49-F238E27FC236}">
                    <a16:creationId xmlns:a16="http://schemas.microsoft.com/office/drawing/2014/main" id="{5F61F9A5-6F9C-A046-8565-8BE43330D650}"/>
                  </a:ext>
                </a:extLst>
              </p:cNvPr>
              <p:cNvGrpSpPr/>
              <p:nvPr/>
            </p:nvGrpSpPr>
            <p:grpSpPr>
              <a:xfrm>
                <a:off x="6782634" y="3669977"/>
                <a:ext cx="767973" cy="304873"/>
                <a:chOff x="5984488" y="3657527"/>
                <a:chExt cx="767973" cy="304873"/>
              </a:xfrm>
            </p:grpSpPr>
            <p:grpSp>
              <p:nvGrpSpPr>
                <p:cNvPr id="53" name="Group 52">
                  <a:extLst>
                    <a:ext uri="{FF2B5EF4-FFF2-40B4-BE49-F238E27FC236}">
                      <a16:creationId xmlns:a16="http://schemas.microsoft.com/office/drawing/2014/main" id="{5B579D99-2CD7-0E4D-A3B6-560D1028ED08}"/>
                    </a:ext>
                  </a:extLst>
                </p:cNvPr>
                <p:cNvGrpSpPr/>
                <p:nvPr/>
              </p:nvGrpSpPr>
              <p:grpSpPr>
                <a:xfrm>
                  <a:off x="5984488" y="3657527"/>
                  <a:ext cx="520390" cy="304873"/>
                  <a:chOff x="5984488" y="3657527"/>
                  <a:chExt cx="520390" cy="304873"/>
                </a:xfrm>
              </p:grpSpPr>
              <p:sp>
                <p:nvSpPr>
                  <p:cNvPr id="57" name="Arc 56">
                    <a:extLst>
                      <a:ext uri="{FF2B5EF4-FFF2-40B4-BE49-F238E27FC236}">
                        <a16:creationId xmlns:a16="http://schemas.microsoft.com/office/drawing/2014/main" id="{55B059C4-F5A5-8146-9C18-86F878C540B2}"/>
                      </a:ext>
                    </a:extLst>
                  </p:cNvPr>
                  <p:cNvSpPr/>
                  <p:nvPr/>
                </p:nvSpPr>
                <p:spPr bwMode="auto">
                  <a:xfrm>
                    <a:off x="5984488" y="367990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58" name="Arc 57">
                    <a:extLst>
                      <a:ext uri="{FF2B5EF4-FFF2-40B4-BE49-F238E27FC236}">
                        <a16:creationId xmlns:a16="http://schemas.microsoft.com/office/drawing/2014/main" id="{34E76EDE-7327-A94E-9B7C-BB050D684D67}"/>
                      </a:ext>
                    </a:extLst>
                  </p:cNvPr>
                  <p:cNvSpPr/>
                  <p:nvPr/>
                </p:nvSpPr>
                <p:spPr bwMode="auto">
                  <a:xfrm rot="10800000">
                    <a:off x="6244683" y="365752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54" name="Group 53">
                  <a:extLst>
                    <a:ext uri="{FF2B5EF4-FFF2-40B4-BE49-F238E27FC236}">
                      <a16:creationId xmlns:a16="http://schemas.microsoft.com/office/drawing/2014/main" id="{2F4302D2-B57E-9747-9087-6F03956F6D0C}"/>
                    </a:ext>
                  </a:extLst>
                </p:cNvPr>
                <p:cNvGrpSpPr/>
                <p:nvPr/>
              </p:nvGrpSpPr>
              <p:grpSpPr>
                <a:xfrm flipV="1">
                  <a:off x="6232071" y="3657527"/>
                  <a:ext cx="520390" cy="304873"/>
                  <a:chOff x="5984488" y="3657527"/>
                  <a:chExt cx="520390" cy="304873"/>
                </a:xfrm>
              </p:grpSpPr>
              <p:sp>
                <p:nvSpPr>
                  <p:cNvPr id="55" name="Arc 54">
                    <a:extLst>
                      <a:ext uri="{FF2B5EF4-FFF2-40B4-BE49-F238E27FC236}">
                        <a16:creationId xmlns:a16="http://schemas.microsoft.com/office/drawing/2014/main" id="{58C66605-BE0D-4E43-BD0F-5050459A2416}"/>
                      </a:ext>
                    </a:extLst>
                  </p:cNvPr>
                  <p:cNvSpPr/>
                  <p:nvPr/>
                </p:nvSpPr>
                <p:spPr bwMode="auto">
                  <a:xfrm>
                    <a:off x="5984488" y="367990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56" name="Arc 55">
                    <a:extLst>
                      <a:ext uri="{FF2B5EF4-FFF2-40B4-BE49-F238E27FC236}">
                        <a16:creationId xmlns:a16="http://schemas.microsoft.com/office/drawing/2014/main" id="{1A69234B-127D-7E49-9848-8E557755EB6C}"/>
                      </a:ext>
                    </a:extLst>
                  </p:cNvPr>
                  <p:cNvSpPr/>
                  <p:nvPr/>
                </p:nvSpPr>
                <p:spPr bwMode="auto">
                  <a:xfrm rot="10800000">
                    <a:off x="6244683" y="365752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sp>
            <p:nvSpPr>
              <p:cNvPr id="59" name="Arc 58">
                <a:extLst>
                  <a:ext uri="{FF2B5EF4-FFF2-40B4-BE49-F238E27FC236}">
                    <a16:creationId xmlns:a16="http://schemas.microsoft.com/office/drawing/2014/main" id="{0F5E3E9E-02B5-0744-925D-0B00D65A9CDC}"/>
                  </a:ext>
                </a:extLst>
              </p:cNvPr>
              <p:cNvSpPr/>
              <p:nvPr/>
            </p:nvSpPr>
            <p:spPr bwMode="auto">
              <a:xfrm>
                <a:off x="7286400" y="369235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cxnSp>
            <p:nvCxnSpPr>
              <p:cNvPr id="17" name="Straight Arrow Connector 16">
                <a:extLst>
                  <a:ext uri="{FF2B5EF4-FFF2-40B4-BE49-F238E27FC236}">
                    <a16:creationId xmlns:a16="http://schemas.microsoft.com/office/drawing/2014/main" id="{3E36224E-3EB0-7142-98B2-8B07FD9870F5}"/>
                  </a:ext>
                </a:extLst>
              </p:cNvPr>
              <p:cNvCxnSpPr>
                <a:cxnSpLocks/>
              </p:cNvCxnSpPr>
              <p:nvPr/>
            </p:nvCxnSpPr>
            <p:spPr bwMode="auto">
              <a:xfrm>
                <a:off x="7546595" y="3824995"/>
                <a:ext cx="324292" cy="0"/>
              </a:xfrm>
              <a:prstGeom prst="straightConnector1">
                <a:avLst/>
              </a:prstGeom>
              <a:solidFill>
                <a:schemeClr val="accent1"/>
              </a:solidFill>
              <a:ln w="9525" cap="flat" cmpd="sng" algn="ctr">
                <a:solidFill>
                  <a:srgbClr val="FF0000"/>
                </a:solidFill>
                <a:prstDash val="solid"/>
                <a:round/>
                <a:headEnd type="none" w="med" len="med"/>
                <a:tailEnd type="stealth" w="lg" len="med"/>
              </a:ln>
              <a:effectLst/>
            </p:spPr>
          </p:cxnSp>
        </p:grpSp>
        <p:grpSp>
          <p:nvGrpSpPr>
            <p:cNvPr id="64" name="Group 63">
              <a:extLst>
                <a:ext uri="{FF2B5EF4-FFF2-40B4-BE49-F238E27FC236}">
                  <a16:creationId xmlns:a16="http://schemas.microsoft.com/office/drawing/2014/main" id="{3745ED5D-45B7-BC4F-9246-44FBB3CD206F}"/>
                </a:ext>
              </a:extLst>
            </p:cNvPr>
            <p:cNvGrpSpPr/>
            <p:nvPr/>
          </p:nvGrpSpPr>
          <p:grpSpPr>
            <a:xfrm rot="20798406">
              <a:off x="2279441" y="5048154"/>
              <a:ext cx="623333" cy="148143"/>
              <a:chOff x="5292913" y="3669977"/>
              <a:chExt cx="2577974" cy="304873"/>
            </a:xfrm>
          </p:grpSpPr>
          <p:sp>
            <p:nvSpPr>
              <p:cNvPr id="65" name="Arc 64">
                <a:extLst>
                  <a:ext uri="{FF2B5EF4-FFF2-40B4-BE49-F238E27FC236}">
                    <a16:creationId xmlns:a16="http://schemas.microsoft.com/office/drawing/2014/main" id="{AAECE3CC-373B-F84A-B32C-3458C574D0D5}"/>
                  </a:ext>
                </a:extLst>
              </p:cNvPr>
              <p:cNvSpPr/>
              <p:nvPr/>
            </p:nvSpPr>
            <p:spPr bwMode="auto">
              <a:xfrm>
                <a:off x="5292913" y="369235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66" name="Arc 65">
                <a:extLst>
                  <a:ext uri="{FF2B5EF4-FFF2-40B4-BE49-F238E27FC236}">
                    <a16:creationId xmlns:a16="http://schemas.microsoft.com/office/drawing/2014/main" id="{127B3AB6-5312-BF40-8FEE-2F84D0606B28}"/>
                  </a:ext>
                </a:extLst>
              </p:cNvPr>
              <p:cNvSpPr/>
              <p:nvPr/>
            </p:nvSpPr>
            <p:spPr bwMode="auto">
              <a:xfrm rot="10800000">
                <a:off x="5553108" y="366997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nvGrpSpPr>
              <p:cNvPr id="67" name="Group 66">
                <a:extLst>
                  <a:ext uri="{FF2B5EF4-FFF2-40B4-BE49-F238E27FC236}">
                    <a16:creationId xmlns:a16="http://schemas.microsoft.com/office/drawing/2014/main" id="{00D18E78-0D79-244E-B2BC-22B066600744}"/>
                  </a:ext>
                </a:extLst>
              </p:cNvPr>
              <p:cNvGrpSpPr/>
              <p:nvPr/>
            </p:nvGrpSpPr>
            <p:grpSpPr>
              <a:xfrm flipV="1">
                <a:off x="5540496" y="3669977"/>
                <a:ext cx="520390" cy="304873"/>
                <a:chOff x="5984488" y="3657527"/>
                <a:chExt cx="520390" cy="304873"/>
              </a:xfrm>
            </p:grpSpPr>
            <p:sp>
              <p:nvSpPr>
                <p:cNvPr id="91" name="Arc 90">
                  <a:extLst>
                    <a:ext uri="{FF2B5EF4-FFF2-40B4-BE49-F238E27FC236}">
                      <a16:creationId xmlns:a16="http://schemas.microsoft.com/office/drawing/2014/main" id="{3F5D778B-CBA4-C645-9294-E0824E228C65}"/>
                    </a:ext>
                  </a:extLst>
                </p:cNvPr>
                <p:cNvSpPr/>
                <p:nvPr/>
              </p:nvSpPr>
              <p:spPr bwMode="auto">
                <a:xfrm>
                  <a:off x="5984488" y="367990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92" name="Arc 91">
                  <a:extLst>
                    <a:ext uri="{FF2B5EF4-FFF2-40B4-BE49-F238E27FC236}">
                      <a16:creationId xmlns:a16="http://schemas.microsoft.com/office/drawing/2014/main" id="{F1FE2122-6BE5-6F4A-970C-67D9701C1DD9}"/>
                    </a:ext>
                  </a:extLst>
                </p:cNvPr>
                <p:cNvSpPr/>
                <p:nvPr/>
              </p:nvSpPr>
              <p:spPr bwMode="auto">
                <a:xfrm rot="10800000">
                  <a:off x="6244683" y="365752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68" name="Group 67">
                <a:extLst>
                  <a:ext uri="{FF2B5EF4-FFF2-40B4-BE49-F238E27FC236}">
                    <a16:creationId xmlns:a16="http://schemas.microsoft.com/office/drawing/2014/main" id="{FF501C80-38B1-0A48-A223-1A1672F0385D}"/>
                  </a:ext>
                </a:extLst>
              </p:cNvPr>
              <p:cNvGrpSpPr/>
              <p:nvPr/>
            </p:nvGrpSpPr>
            <p:grpSpPr>
              <a:xfrm>
                <a:off x="5788129" y="3669977"/>
                <a:ext cx="767973" cy="304873"/>
                <a:chOff x="5984488" y="3657527"/>
                <a:chExt cx="767973" cy="304873"/>
              </a:xfrm>
            </p:grpSpPr>
            <p:grpSp>
              <p:nvGrpSpPr>
                <p:cNvPr id="85" name="Group 84">
                  <a:extLst>
                    <a:ext uri="{FF2B5EF4-FFF2-40B4-BE49-F238E27FC236}">
                      <a16:creationId xmlns:a16="http://schemas.microsoft.com/office/drawing/2014/main" id="{AB1135CA-C6BC-2043-BC59-79D97CB304CE}"/>
                    </a:ext>
                  </a:extLst>
                </p:cNvPr>
                <p:cNvGrpSpPr/>
                <p:nvPr/>
              </p:nvGrpSpPr>
              <p:grpSpPr>
                <a:xfrm>
                  <a:off x="5984488" y="3657527"/>
                  <a:ext cx="520390" cy="304873"/>
                  <a:chOff x="5984488" y="3657527"/>
                  <a:chExt cx="520390" cy="304873"/>
                </a:xfrm>
              </p:grpSpPr>
              <p:sp>
                <p:nvSpPr>
                  <p:cNvPr id="89" name="Arc 88">
                    <a:extLst>
                      <a:ext uri="{FF2B5EF4-FFF2-40B4-BE49-F238E27FC236}">
                        <a16:creationId xmlns:a16="http://schemas.microsoft.com/office/drawing/2014/main" id="{8EACCE87-C9EF-0C4E-AEC8-30DC6D3AA516}"/>
                      </a:ext>
                    </a:extLst>
                  </p:cNvPr>
                  <p:cNvSpPr/>
                  <p:nvPr/>
                </p:nvSpPr>
                <p:spPr bwMode="auto">
                  <a:xfrm>
                    <a:off x="5984488" y="367990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90" name="Arc 89">
                    <a:extLst>
                      <a:ext uri="{FF2B5EF4-FFF2-40B4-BE49-F238E27FC236}">
                        <a16:creationId xmlns:a16="http://schemas.microsoft.com/office/drawing/2014/main" id="{756194E0-9D5A-0148-8C74-FF1A139C06B8}"/>
                      </a:ext>
                    </a:extLst>
                  </p:cNvPr>
                  <p:cNvSpPr/>
                  <p:nvPr/>
                </p:nvSpPr>
                <p:spPr bwMode="auto">
                  <a:xfrm rot="10800000">
                    <a:off x="6244683" y="365752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86" name="Group 85">
                  <a:extLst>
                    <a:ext uri="{FF2B5EF4-FFF2-40B4-BE49-F238E27FC236}">
                      <a16:creationId xmlns:a16="http://schemas.microsoft.com/office/drawing/2014/main" id="{3A9CAB73-AA15-2245-9B91-F08E7655EA53}"/>
                    </a:ext>
                  </a:extLst>
                </p:cNvPr>
                <p:cNvGrpSpPr/>
                <p:nvPr/>
              </p:nvGrpSpPr>
              <p:grpSpPr>
                <a:xfrm flipV="1">
                  <a:off x="6232071" y="3657527"/>
                  <a:ext cx="520390" cy="304873"/>
                  <a:chOff x="5984488" y="3657527"/>
                  <a:chExt cx="520390" cy="304873"/>
                </a:xfrm>
              </p:grpSpPr>
              <p:sp>
                <p:nvSpPr>
                  <p:cNvPr id="87" name="Arc 86">
                    <a:extLst>
                      <a:ext uri="{FF2B5EF4-FFF2-40B4-BE49-F238E27FC236}">
                        <a16:creationId xmlns:a16="http://schemas.microsoft.com/office/drawing/2014/main" id="{E7C589F3-27B8-3441-B2AF-AF548F24D44E}"/>
                      </a:ext>
                    </a:extLst>
                  </p:cNvPr>
                  <p:cNvSpPr/>
                  <p:nvPr/>
                </p:nvSpPr>
                <p:spPr bwMode="auto">
                  <a:xfrm>
                    <a:off x="5984488" y="367990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88" name="Arc 87">
                    <a:extLst>
                      <a:ext uri="{FF2B5EF4-FFF2-40B4-BE49-F238E27FC236}">
                        <a16:creationId xmlns:a16="http://schemas.microsoft.com/office/drawing/2014/main" id="{8819602F-AAF5-3C46-81C5-E859AB394564}"/>
                      </a:ext>
                    </a:extLst>
                  </p:cNvPr>
                  <p:cNvSpPr/>
                  <p:nvPr/>
                </p:nvSpPr>
                <p:spPr bwMode="auto">
                  <a:xfrm rot="10800000">
                    <a:off x="6244683" y="365752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grpSp>
            <p:nvGrpSpPr>
              <p:cNvPr id="69" name="Group 68">
                <a:extLst>
                  <a:ext uri="{FF2B5EF4-FFF2-40B4-BE49-F238E27FC236}">
                    <a16:creationId xmlns:a16="http://schemas.microsoft.com/office/drawing/2014/main" id="{997A9554-66D6-8A47-8C66-CC43FB5639BF}"/>
                  </a:ext>
                </a:extLst>
              </p:cNvPr>
              <p:cNvGrpSpPr/>
              <p:nvPr/>
            </p:nvGrpSpPr>
            <p:grpSpPr>
              <a:xfrm>
                <a:off x="6287418" y="3669977"/>
                <a:ext cx="767973" cy="304873"/>
                <a:chOff x="5984488" y="3657527"/>
                <a:chExt cx="767973" cy="304873"/>
              </a:xfrm>
            </p:grpSpPr>
            <p:grpSp>
              <p:nvGrpSpPr>
                <p:cNvPr id="79" name="Group 78">
                  <a:extLst>
                    <a:ext uri="{FF2B5EF4-FFF2-40B4-BE49-F238E27FC236}">
                      <a16:creationId xmlns:a16="http://schemas.microsoft.com/office/drawing/2014/main" id="{8A496CBE-2FBC-6545-8445-FF672CA982B1}"/>
                    </a:ext>
                  </a:extLst>
                </p:cNvPr>
                <p:cNvGrpSpPr/>
                <p:nvPr/>
              </p:nvGrpSpPr>
              <p:grpSpPr>
                <a:xfrm>
                  <a:off x="5984488" y="3657527"/>
                  <a:ext cx="520390" cy="304873"/>
                  <a:chOff x="5984488" y="3657527"/>
                  <a:chExt cx="520390" cy="304873"/>
                </a:xfrm>
              </p:grpSpPr>
              <p:sp>
                <p:nvSpPr>
                  <p:cNvPr id="83" name="Arc 82">
                    <a:extLst>
                      <a:ext uri="{FF2B5EF4-FFF2-40B4-BE49-F238E27FC236}">
                        <a16:creationId xmlns:a16="http://schemas.microsoft.com/office/drawing/2014/main" id="{2F90D828-B6C4-CE43-9FA7-CF4020960A93}"/>
                      </a:ext>
                    </a:extLst>
                  </p:cNvPr>
                  <p:cNvSpPr/>
                  <p:nvPr/>
                </p:nvSpPr>
                <p:spPr bwMode="auto">
                  <a:xfrm>
                    <a:off x="5984488" y="367990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84" name="Arc 83">
                    <a:extLst>
                      <a:ext uri="{FF2B5EF4-FFF2-40B4-BE49-F238E27FC236}">
                        <a16:creationId xmlns:a16="http://schemas.microsoft.com/office/drawing/2014/main" id="{104A61AC-B626-0849-8B13-8C2D2EB1EDFA}"/>
                      </a:ext>
                    </a:extLst>
                  </p:cNvPr>
                  <p:cNvSpPr/>
                  <p:nvPr/>
                </p:nvSpPr>
                <p:spPr bwMode="auto">
                  <a:xfrm rot="10800000">
                    <a:off x="6244683" y="365752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80" name="Group 79">
                  <a:extLst>
                    <a:ext uri="{FF2B5EF4-FFF2-40B4-BE49-F238E27FC236}">
                      <a16:creationId xmlns:a16="http://schemas.microsoft.com/office/drawing/2014/main" id="{D8262360-C855-E64E-80E8-4E17BFD03ADC}"/>
                    </a:ext>
                  </a:extLst>
                </p:cNvPr>
                <p:cNvGrpSpPr/>
                <p:nvPr/>
              </p:nvGrpSpPr>
              <p:grpSpPr>
                <a:xfrm flipV="1">
                  <a:off x="6232071" y="3657527"/>
                  <a:ext cx="520390" cy="304873"/>
                  <a:chOff x="5984488" y="3657527"/>
                  <a:chExt cx="520390" cy="304873"/>
                </a:xfrm>
              </p:grpSpPr>
              <p:sp>
                <p:nvSpPr>
                  <p:cNvPr id="81" name="Arc 80">
                    <a:extLst>
                      <a:ext uri="{FF2B5EF4-FFF2-40B4-BE49-F238E27FC236}">
                        <a16:creationId xmlns:a16="http://schemas.microsoft.com/office/drawing/2014/main" id="{2C77F69F-85C5-0341-AFE6-24A4AF454E1C}"/>
                      </a:ext>
                    </a:extLst>
                  </p:cNvPr>
                  <p:cNvSpPr/>
                  <p:nvPr/>
                </p:nvSpPr>
                <p:spPr bwMode="auto">
                  <a:xfrm>
                    <a:off x="5984488" y="367990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82" name="Arc 81">
                    <a:extLst>
                      <a:ext uri="{FF2B5EF4-FFF2-40B4-BE49-F238E27FC236}">
                        <a16:creationId xmlns:a16="http://schemas.microsoft.com/office/drawing/2014/main" id="{7B8C9251-0EE6-994B-8CFA-8C69F81CFD0D}"/>
                      </a:ext>
                    </a:extLst>
                  </p:cNvPr>
                  <p:cNvSpPr/>
                  <p:nvPr/>
                </p:nvSpPr>
                <p:spPr bwMode="auto">
                  <a:xfrm rot="10800000">
                    <a:off x="6244683" y="365752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grpSp>
            <p:nvGrpSpPr>
              <p:cNvPr id="70" name="Group 69">
                <a:extLst>
                  <a:ext uri="{FF2B5EF4-FFF2-40B4-BE49-F238E27FC236}">
                    <a16:creationId xmlns:a16="http://schemas.microsoft.com/office/drawing/2014/main" id="{E7AF7648-E015-6049-879D-A2181113391B}"/>
                  </a:ext>
                </a:extLst>
              </p:cNvPr>
              <p:cNvGrpSpPr/>
              <p:nvPr/>
            </p:nvGrpSpPr>
            <p:grpSpPr>
              <a:xfrm>
                <a:off x="6782634" y="3669977"/>
                <a:ext cx="767973" cy="304873"/>
                <a:chOff x="5984488" y="3657527"/>
                <a:chExt cx="767973" cy="304873"/>
              </a:xfrm>
            </p:grpSpPr>
            <p:grpSp>
              <p:nvGrpSpPr>
                <p:cNvPr id="73" name="Group 72">
                  <a:extLst>
                    <a:ext uri="{FF2B5EF4-FFF2-40B4-BE49-F238E27FC236}">
                      <a16:creationId xmlns:a16="http://schemas.microsoft.com/office/drawing/2014/main" id="{71DADB3E-C742-4B40-84C3-B1BA44FA9940}"/>
                    </a:ext>
                  </a:extLst>
                </p:cNvPr>
                <p:cNvGrpSpPr/>
                <p:nvPr/>
              </p:nvGrpSpPr>
              <p:grpSpPr>
                <a:xfrm>
                  <a:off x="5984488" y="3657527"/>
                  <a:ext cx="520390" cy="304873"/>
                  <a:chOff x="5984488" y="3657527"/>
                  <a:chExt cx="520390" cy="304873"/>
                </a:xfrm>
              </p:grpSpPr>
              <p:sp>
                <p:nvSpPr>
                  <p:cNvPr id="77" name="Arc 76">
                    <a:extLst>
                      <a:ext uri="{FF2B5EF4-FFF2-40B4-BE49-F238E27FC236}">
                        <a16:creationId xmlns:a16="http://schemas.microsoft.com/office/drawing/2014/main" id="{55180D1E-4561-8E42-81EA-BB963DF8BAC5}"/>
                      </a:ext>
                    </a:extLst>
                  </p:cNvPr>
                  <p:cNvSpPr/>
                  <p:nvPr/>
                </p:nvSpPr>
                <p:spPr bwMode="auto">
                  <a:xfrm>
                    <a:off x="5984488" y="367990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78" name="Arc 77">
                    <a:extLst>
                      <a:ext uri="{FF2B5EF4-FFF2-40B4-BE49-F238E27FC236}">
                        <a16:creationId xmlns:a16="http://schemas.microsoft.com/office/drawing/2014/main" id="{156E5EC2-08C6-164B-B5B9-6729D24B49B7}"/>
                      </a:ext>
                    </a:extLst>
                  </p:cNvPr>
                  <p:cNvSpPr/>
                  <p:nvPr/>
                </p:nvSpPr>
                <p:spPr bwMode="auto">
                  <a:xfrm rot="10800000">
                    <a:off x="6244683" y="365752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74" name="Group 73">
                  <a:extLst>
                    <a:ext uri="{FF2B5EF4-FFF2-40B4-BE49-F238E27FC236}">
                      <a16:creationId xmlns:a16="http://schemas.microsoft.com/office/drawing/2014/main" id="{394A0F8A-BBE2-5C45-A02B-E062E7C4931A}"/>
                    </a:ext>
                  </a:extLst>
                </p:cNvPr>
                <p:cNvGrpSpPr/>
                <p:nvPr/>
              </p:nvGrpSpPr>
              <p:grpSpPr>
                <a:xfrm flipV="1">
                  <a:off x="6232071" y="3657527"/>
                  <a:ext cx="520390" cy="304873"/>
                  <a:chOff x="5984488" y="3657527"/>
                  <a:chExt cx="520390" cy="304873"/>
                </a:xfrm>
              </p:grpSpPr>
              <p:sp>
                <p:nvSpPr>
                  <p:cNvPr id="75" name="Arc 74">
                    <a:extLst>
                      <a:ext uri="{FF2B5EF4-FFF2-40B4-BE49-F238E27FC236}">
                        <a16:creationId xmlns:a16="http://schemas.microsoft.com/office/drawing/2014/main" id="{3716267B-32CC-124A-B4DF-99DC5E58D203}"/>
                      </a:ext>
                    </a:extLst>
                  </p:cNvPr>
                  <p:cNvSpPr/>
                  <p:nvPr/>
                </p:nvSpPr>
                <p:spPr bwMode="auto">
                  <a:xfrm>
                    <a:off x="5984488" y="367990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76" name="Arc 75">
                    <a:extLst>
                      <a:ext uri="{FF2B5EF4-FFF2-40B4-BE49-F238E27FC236}">
                        <a16:creationId xmlns:a16="http://schemas.microsoft.com/office/drawing/2014/main" id="{454FCF61-D1FA-C240-9F6D-B53FF8532361}"/>
                      </a:ext>
                    </a:extLst>
                  </p:cNvPr>
                  <p:cNvSpPr/>
                  <p:nvPr/>
                </p:nvSpPr>
                <p:spPr bwMode="auto">
                  <a:xfrm rot="10800000">
                    <a:off x="6244683" y="365752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sp>
            <p:nvSpPr>
              <p:cNvPr id="71" name="Arc 70">
                <a:extLst>
                  <a:ext uri="{FF2B5EF4-FFF2-40B4-BE49-F238E27FC236}">
                    <a16:creationId xmlns:a16="http://schemas.microsoft.com/office/drawing/2014/main" id="{53EC1BCC-81AE-3848-A704-3465F496D8A2}"/>
                  </a:ext>
                </a:extLst>
              </p:cNvPr>
              <p:cNvSpPr/>
              <p:nvPr/>
            </p:nvSpPr>
            <p:spPr bwMode="auto">
              <a:xfrm>
                <a:off x="7286400" y="369235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cxnSp>
            <p:nvCxnSpPr>
              <p:cNvPr id="72" name="Straight Arrow Connector 71">
                <a:extLst>
                  <a:ext uri="{FF2B5EF4-FFF2-40B4-BE49-F238E27FC236}">
                    <a16:creationId xmlns:a16="http://schemas.microsoft.com/office/drawing/2014/main" id="{0B2E2EDE-1960-AD43-8E61-E476EB697A05}"/>
                  </a:ext>
                </a:extLst>
              </p:cNvPr>
              <p:cNvCxnSpPr>
                <a:cxnSpLocks/>
              </p:cNvCxnSpPr>
              <p:nvPr/>
            </p:nvCxnSpPr>
            <p:spPr bwMode="auto">
              <a:xfrm>
                <a:off x="7546595" y="3824995"/>
                <a:ext cx="324292" cy="0"/>
              </a:xfrm>
              <a:prstGeom prst="straightConnector1">
                <a:avLst/>
              </a:prstGeom>
              <a:solidFill>
                <a:schemeClr val="accent1"/>
              </a:solidFill>
              <a:ln w="9525" cap="flat" cmpd="sng" algn="ctr">
                <a:solidFill>
                  <a:srgbClr val="FF0000"/>
                </a:solidFill>
                <a:prstDash val="solid"/>
                <a:round/>
                <a:headEnd type="none" w="med" len="med"/>
                <a:tailEnd type="stealth" w="lg" len="med"/>
              </a:ln>
              <a:effectLst/>
            </p:spPr>
          </p:cxnSp>
        </p:grpSp>
        <p:sp>
          <p:nvSpPr>
            <p:cNvPr id="16" name="Rectangle 15">
              <a:extLst>
                <a:ext uri="{FF2B5EF4-FFF2-40B4-BE49-F238E27FC236}">
                  <a16:creationId xmlns:a16="http://schemas.microsoft.com/office/drawing/2014/main" id="{0DE0E237-10C4-B645-9BBB-6B7736DD6077}"/>
                </a:ext>
              </a:extLst>
            </p:cNvPr>
            <p:cNvSpPr/>
            <p:nvPr/>
          </p:nvSpPr>
          <p:spPr bwMode="auto">
            <a:xfrm>
              <a:off x="2960236" y="4744903"/>
              <a:ext cx="173076" cy="1086514"/>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nvGrpSpPr>
            <p:cNvPr id="128" name="Group 127">
              <a:extLst>
                <a:ext uri="{FF2B5EF4-FFF2-40B4-BE49-F238E27FC236}">
                  <a16:creationId xmlns:a16="http://schemas.microsoft.com/office/drawing/2014/main" id="{FCA37C7E-5DD2-3A48-A873-04ADD63436CF}"/>
                </a:ext>
              </a:extLst>
            </p:cNvPr>
            <p:cNvGrpSpPr/>
            <p:nvPr/>
          </p:nvGrpSpPr>
          <p:grpSpPr>
            <a:xfrm rot="801594" flipV="1">
              <a:off x="2273661" y="5353131"/>
              <a:ext cx="623333" cy="148142"/>
              <a:chOff x="5292913" y="3669977"/>
              <a:chExt cx="2577974" cy="304873"/>
            </a:xfrm>
          </p:grpSpPr>
          <p:sp>
            <p:nvSpPr>
              <p:cNvPr id="129" name="Arc 128">
                <a:extLst>
                  <a:ext uri="{FF2B5EF4-FFF2-40B4-BE49-F238E27FC236}">
                    <a16:creationId xmlns:a16="http://schemas.microsoft.com/office/drawing/2014/main" id="{0F98899C-73D0-9143-A95C-AD4E7B370C00}"/>
                  </a:ext>
                </a:extLst>
              </p:cNvPr>
              <p:cNvSpPr/>
              <p:nvPr/>
            </p:nvSpPr>
            <p:spPr bwMode="auto">
              <a:xfrm>
                <a:off x="5292913" y="369235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30" name="Arc 129">
                <a:extLst>
                  <a:ext uri="{FF2B5EF4-FFF2-40B4-BE49-F238E27FC236}">
                    <a16:creationId xmlns:a16="http://schemas.microsoft.com/office/drawing/2014/main" id="{E50860B5-A62A-0F45-8A57-1BFD947EABBA}"/>
                  </a:ext>
                </a:extLst>
              </p:cNvPr>
              <p:cNvSpPr/>
              <p:nvPr/>
            </p:nvSpPr>
            <p:spPr bwMode="auto">
              <a:xfrm rot="10800000">
                <a:off x="5553108" y="366997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nvGrpSpPr>
              <p:cNvPr id="131" name="Group 130">
                <a:extLst>
                  <a:ext uri="{FF2B5EF4-FFF2-40B4-BE49-F238E27FC236}">
                    <a16:creationId xmlns:a16="http://schemas.microsoft.com/office/drawing/2014/main" id="{D7742430-E082-2848-AB31-7161CC0E5276}"/>
                  </a:ext>
                </a:extLst>
              </p:cNvPr>
              <p:cNvGrpSpPr/>
              <p:nvPr/>
            </p:nvGrpSpPr>
            <p:grpSpPr>
              <a:xfrm flipV="1">
                <a:off x="5540496" y="3669977"/>
                <a:ext cx="520390" cy="304873"/>
                <a:chOff x="5984488" y="3657527"/>
                <a:chExt cx="520390" cy="304873"/>
              </a:xfrm>
            </p:grpSpPr>
            <p:sp>
              <p:nvSpPr>
                <p:cNvPr id="155" name="Arc 154">
                  <a:extLst>
                    <a:ext uri="{FF2B5EF4-FFF2-40B4-BE49-F238E27FC236}">
                      <a16:creationId xmlns:a16="http://schemas.microsoft.com/office/drawing/2014/main" id="{0FCF37E1-AF4E-E840-849C-3A5BDF566F4A}"/>
                    </a:ext>
                  </a:extLst>
                </p:cNvPr>
                <p:cNvSpPr/>
                <p:nvPr/>
              </p:nvSpPr>
              <p:spPr bwMode="auto">
                <a:xfrm>
                  <a:off x="5984488" y="367990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56" name="Arc 155">
                  <a:extLst>
                    <a:ext uri="{FF2B5EF4-FFF2-40B4-BE49-F238E27FC236}">
                      <a16:creationId xmlns:a16="http://schemas.microsoft.com/office/drawing/2014/main" id="{773DCA04-E31E-4D43-9119-BC2F5DD47DFF}"/>
                    </a:ext>
                  </a:extLst>
                </p:cNvPr>
                <p:cNvSpPr/>
                <p:nvPr/>
              </p:nvSpPr>
              <p:spPr bwMode="auto">
                <a:xfrm rot="10800000">
                  <a:off x="6244683" y="365752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132" name="Group 131">
                <a:extLst>
                  <a:ext uri="{FF2B5EF4-FFF2-40B4-BE49-F238E27FC236}">
                    <a16:creationId xmlns:a16="http://schemas.microsoft.com/office/drawing/2014/main" id="{82D41126-6FAC-2941-9843-81695EF296E4}"/>
                  </a:ext>
                </a:extLst>
              </p:cNvPr>
              <p:cNvGrpSpPr/>
              <p:nvPr/>
            </p:nvGrpSpPr>
            <p:grpSpPr>
              <a:xfrm>
                <a:off x="5788129" y="3669977"/>
                <a:ext cx="767973" cy="304873"/>
                <a:chOff x="5984488" y="3657527"/>
                <a:chExt cx="767973" cy="304873"/>
              </a:xfrm>
            </p:grpSpPr>
            <p:grpSp>
              <p:nvGrpSpPr>
                <p:cNvPr id="149" name="Group 148">
                  <a:extLst>
                    <a:ext uri="{FF2B5EF4-FFF2-40B4-BE49-F238E27FC236}">
                      <a16:creationId xmlns:a16="http://schemas.microsoft.com/office/drawing/2014/main" id="{FFD8386A-1984-4640-A6B2-431111A6A33E}"/>
                    </a:ext>
                  </a:extLst>
                </p:cNvPr>
                <p:cNvGrpSpPr/>
                <p:nvPr/>
              </p:nvGrpSpPr>
              <p:grpSpPr>
                <a:xfrm>
                  <a:off x="5984488" y="3657527"/>
                  <a:ext cx="520390" cy="304873"/>
                  <a:chOff x="5984488" y="3657527"/>
                  <a:chExt cx="520390" cy="304873"/>
                </a:xfrm>
              </p:grpSpPr>
              <p:sp>
                <p:nvSpPr>
                  <p:cNvPr id="153" name="Arc 152">
                    <a:extLst>
                      <a:ext uri="{FF2B5EF4-FFF2-40B4-BE49-F238E27FC236}">
                        <a16:creationId xmlns:a16="http://schemas.microsoft.com/office/drawing/2014/main" id="{D4691418-5E5D-A140-A852-457AADC8A554}"/>
                      </a:ext>
                    </a:extLst>
                  </p:cNvPr>
                  <p:cNvSpPr/>
                  <p:nvPr/>
                </p:nvSpPr>
                <p:spPr bwMode="auto">
                  <a:xfrm>
                    <a:off x="5984488" y="367990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54" name="Arc 153">
                    <a:extLst>
                      <a:ext uri="{FF2B5EF4-FFF2-40B4-BE49-F238E27FC236}">
                        <a16:creationId xmlns:a16="http://schemas.microsoft.com/office/drawing/2014/main" id="{0C7F5D20-9EDA-2949-8D80-B161D60B703F}"/>
                      </a:ext>
                    </a:extLst>
                  </p:cNvPr>
                  <p:cNvSpPr/>
                  <p:nvPr/>
                </p:nvSpPr>
                <p:spPr bwMode="auto">
                  <a:xfrm rot="10800000">
                    <a:off x="6244683" y="365752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150" name="Group 149">
                  <a:extLst>
                    <a:ext uri="{FF2B5EF4-FFF2-40B4-BE49-F238E27FC236}">
                      <a16:creationId xmlns:a16="http://schemas.microsoft.com/office/drawing/2014/main" id="{5AE587B4-4DBF-9E4F-B71B-2F1DB915B542}"/>
                    </a:ext>
                  </a:extLst>
                </p:cNvPr>
                <p:cNvGrpSpPr/>
                <p:nvPr/>
              </p:nvGrpSpPr>
              <p:grpSpPr>
                <a:xfrm flipV="1">
                  <a:off x="6232071" y="3657527"/>
                  <a:ext cx="520390" cy="304873"/>
                  <a:chOff x="5984488" y="3657527"/>
                  <a:chExt cx="520390" cy="304873"/>
                </a:xfrm>
              </p:grpSpPr>
              <p:sp>
                <p:nvSpPr>
                  <p:cNvPr id="151" name="Arc 150">
                    <a:extLst>
                      <a:ext uri="{FF2B5EF4-FFF2-40B4-BE49-F238E27FC236}">
                        <a16:creationId xmlns:a16="http://schemas.microsoft.com/office/drawing/2014/main" id="{C649A27A-D172-4A46-9F81-589453EE1EB9}"/>
                      </a:ext>
                    </a:extLst>
                  </p:cNvPr>
                  <p:cNvSpPr/>
                  <p:nvPr/>
                </p:nvSpPr>
                <p:spPr bwMode="auto">
                  <a:xfrm>
                    <a:off x="5984488" y="367990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52" name="Arc 151">
                    <a:extLst>
                      <a:ext uri="{FF2B5EF4-FFF2-40B4-BE49-F238E27FC236}">
                        <a16:creationId xmlns:a16="http://schemas.microsoft.com/office/drawing/2014/main" id="{F21EE375-52A8-F440-9D9D-23A3089214B9}"/>
                      </a:ext>
                    </a:extLst>
                  </p:cNvPr>
                  <p:cNvSpPr/>
                  <p:nvPr/>
                </p:nvSpPr>
                <p:spPr bwMode="auto">
                  <a:xfrm rot="10800000">
                    <a:off x="6244683" y="365752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grpSp>
            <p:nvGrpSpPr>
              <p:cNvPr id="133" name="Group 132">
                <a:extLst>
                  <a:ext uri="{FF2B5EF4-FFF2-40B4-BE49-F238E27FC236}">
                    <a16:creationId xmlns:a16="http://schemas.microsoft.com/office/drawing/2014/main" id="{DA703781-3303-9741-8785-A2EDD2807672}"/>
                  </a:ext>
                </a:extLst>
              </p:cNvPr>
              <p:cNvGrpSpPr/>
              <p:nvPr/>
            </p:nvGrpSpPr>
            <p:grpSpPr>
              <a:xfrm>
                <a:off x="6287418" y="3669977"/>
                <a:ext cx="767973" cy="304873"/>
                <a:chOff x="5984488" y="3657527"/>
                <a:chExt cx="767973" cy="304873"/>
              </a:xfrm>
            </p:grpSpPr>
            <p:grpSp>
              <p:nvGrpSpPr>
                <p:cNvPr id="143" name="Group 142">
                  <a:extLst>
                    <a:ext uri="{FF2B5EF4-FFF2-40B4-BE49-F238E27FC236}">
                      <a16:creationId xmlns:a16="http://schemas.microsoft.com/office/drawing/2014/main" id="{E1FB3164-FF54-B540-8492-1AED62DE66AC}"/>
                    </a:ext>
                  </a:extLst>
                </p:cNvPr>
                <p:cNvGrpSpPr/>
                <p:nvPr/>
              </p:nvGrpSpPr>
              <p:grpSpPr>
                <a:xfrm>
                  <a:off x="5984488" y="3657527"/>
                  <a:ext cx="520390" cy="304873"/>
                  <a:chOff x="5984488" y="3657527"/>
                  <a:chExt cx="520390" cy="304873"/>
                </a:xfrm>
              </p:grpSpPr>
              <p:sp>
                <p:nvSpPr>
                  <p:cNvPr id="147" name="Arc 146">
                    <a:extLst>
                      <a:ext uri="{FF2B5EF4-FFF2-40B4-BE49-F238E27FC236}">
                        <a16:creationId xmlns:a16="http://schemas.microsoft.com/office/drawing/2014/main" id="{BD792D24-A446-F04E-BD93-1D6BF2E5D046}"/>
                      </a:ext>
                    </a:extLst>
                  </p:cNvPr>
                  <p:cNvSpPr/>
                  <p:nvPr/>
                </p:nvSpPr>
                <p:spPr bwMode="auto">
                  <a:xfrm>
                    <a:off x="5984488" y="367990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48" name="Arc 147">
                    <a:extLst>
                      <a:ext uri="{FF2B5EF4-FFF2-40B4-BE49-F238E27FC236}">
                        <a16:creationId xmlns:a16="http://schemas.microsoft.com/office/drawing/2014/main" id="{669CCE38-C530-B74F-B700-D0E569D6C75E}"/>
                      </a:ext>
                    </a:extLst>
                  </p:cNvPr>
                  <p:cNvSpPr/>
                  <p:nvPr/>
                </p:nvSpPr>
                <p:spPr bwMode="auto">
                  <a:xfrm rot="10800000">
                    <a:off x="6244683" y="365752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144" name="Group 143">
                  <a:extLst>
                    <a:ext uri="{FF2B5EF4-FFF2-40B4-BE49-F238E27FC236}">
                      <a16:creationId xmlns:a16="http://schemas.microsoft.com/office/drawing/2014/main" id="{1FF52D55-10D3-2444-B004-8243E02AC083}"/>
                    </a:ext>
                  </a:extLst>
                </p:cNvPr>
                <p:cNvGrpSpPr/>
                <p:nvPr/>
              </p:nvGrpSpPr>
              <p:grpSpPr>
                <a:xfrm flipV="1">
                  <a:off x="6232071" y="3657527"/>
                  <a:ext cx="520390" cy="304873"/>
                  <a:chOff x="5984488" y="3657527"/>
                  <a:chExt cx="520390" cy="304873"/>
                </a:xfrm>
              </p:grpSpPr>
              <p:sp>
                <p:nvSpPr>
                  <p:cNvPr id="145" name="Arc 144">
                    <a:extLst>
                      <a:ext uri="{FF2B5EF4-FFF2-40B4-BE49-F238E27FC236}">
                        <a16:creationId xmlns:a16="http://schemas.microsoft.com/office/drawing/2014/main" id="{163AF432-4E0C-BE48-8362-035B720F4A10}"/>
                      </a:ext>
                    </a:extLst>
                  </p:cNvPr>
                  <p:cNvSpPr/>
                  <p:nvPr/>
                </p:nvSpPr>
                <p:spPr bwMode="auto">
                  <a:xfrm>
                    <a:off x="5984488" y="367990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46" name="Arc 145">
                    <a:extLst>
                      <a:ext uri="{FF2B5EF4-FFF2-40B4-BE49-F238E27FC236}">
                        <a16:creationId xmlns:a16="http://schemas.microsoft.com/office/drawing/2014/main" id="{18714B59-326F-CA43-9E55-A4235F2C1C17}"/>
                      </a:ext>
                    </a:extLst>
                  </p:cNvPr>
                  <p:cNvSpPr/>
                  <p:nvPr/>
                </p:nvSpPr>
                <p:spPr bwMode="auto">
                  <a:xfrm rot="10800000">
                    <a:off x="6244683" y="365752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grpSp>
            <p:nvGrpSpPr>
              <p:cNvPr id="134" name="Group 133">
                <a:extLst>
                  <a:ext uri="{FF2B5EF4-FFF2-40B4-BE49-F238E27FC236}">
                    <a16:creationId xmlns:a16="http://schemas.microsoft.com/office/drawing/2014/main" id="{64B87744-A5C9-0F4B-BB5C-58379734613D}"/>
                  </a:ext>
                </a:extLst>
              </p:cNvPr>
              <p:cNvGrpSpPr/>
              <p:nvPr/>
            </p:nvGrpSpPr>
            <p:grpSpPr>
              <a:xfrm>
                <a:off x="6782634" y="3669977"/>
                <a:ext cx="767973" cy="304873"/>
                <a:chOff x="5984488" y="3657527"/>
                <a:chExt cx="767973" cy="304873"/>
              </a:xfrm>
            </p:grpSpPr>
            <p:grpSp>
              <p:nvGrpSpPr>
                <p:cNvPr id="137" name="Group 136">
                  <a:extLst>
                    <a:ext uri="{FF2B5EF4-FFF2-40B4-BE49-F238E27FC236}">
                      <a16:creationId xmlns:a16="http://schemas.microsoft.com/office/drawing/2014/main" id="{A06916EB-7AFA-934D-9537-9E436E9C43E2}"/>
                    </a:ext>
                  </a:extLst>
                </p:cNvPr>
                <p:cNvGrpSpPr/>
                <p:nvPr/>
              </p:nvGrpSpPr>
              <p:grpSpPr>
                <a:xfrm>
                  <a:off x="5984488" y="3657527"/>
                  <a:ext cx="520390" cy="304873"/>
                  <a:chOff x="5984488" y="3657527"/>
                  <a:chExt cx="520390" cy="304873"/>
                </a:xfrm>
              </p:grpSpPr>
              <p:sp>
                <p:nvSpPr>
                  <p:cNvPr id="141" name="Arc 140">
                    <a:extLst>
                      <a:ext uri="{FF2B5EF4-FFF2-40B4-BE49-F238E27FC236}">
                        <a16:creationId xmlns:a16="http://schemas.microsoft.com/office/drawing/2014/main" id="{F3E745EE-53A1-8641-827E-F75929530612}"/>
                      </a:ext>
                    </a:extLst>
                  </p:cNvPr>
                  <p:cNvSpPr/>
                  <p:nvPr/>
                </p:nvSpPr>
                <p:spPr bwMode="auto">
                  <a:xfrm>
                    <a:off x="5984488" y="367990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42" name="Arc 141">
                    <a:extLst>
                      <a:ext uri="{FF2B5EF4-FFF2-40B4-BE49-F238E27FC236}">
                        <a16:creationId xmlns:a16="http://schemas.microsoft.com/office/drawing/2014/main" id="{3A66129C-23C4-F442-BE95-F8E70CD6A56E}"/>
                      </a:ext>
                    </a:extLst>
                  </p:cNvPr>
                  <p:cNvSpPr/>
                  <p:nvPr/>
                </p:nvSpPr>
                <p:spPr bwMode="auto">
                  <a:xfrm rot="10800000">
                    <a:off x="6244683" y="365752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138" name="Group 137">
                  <a:extLst>
                    <a:ext uri="{FF2B5EF4-FFF2-40B4-BE49-F238E27FC236}">
                      <a16:creationId xmlns:a16="http://schemas.microsoft.com/office/drawing/2014/main" id="{1BC62FCB-4638-CB47-8B68-FC0BF4947898}"/>
                    </a:ext>
                  </a:extLst>
                </p:cNvPr>
                <p:cNvGrpSpPr/>
                <p:nvPr/>
              </p:nvGrpSpPr>
              <p:grpSpPr>
                <a:xfrm flipV="1">
                  <a:off x="6232071" y="3657527"/>
                  <a:ext cx="520390" cy="304873"/>
                  <a:chOff x="5984488" y="3657527"/>
                  <a:chExt cx="520390" cy="304873"/>
                </a:xfrm>
              </p:grpSpPr>
              <p:sp>
                <p:nvSpPr>
                  <p:cNvPr id="139" name="Arc 138">
                    <a:extLst>
                      <a:ext uri="{FF2B5EF4-FFF2-40B4-BE49-F238E27FC236}">
                        <a16:creationId xmlns:a16="http://schemas.microsoft.com/office/drawing/2014/main" id="{C5FFB6E4-0732-A744-AC1B-22DDBBD9D7F8}"/>
                      </a:ext>
                    </a:extLst>
                  </p:cNvPr>
                  <p:cNvSpPr/>
                  <p:nvPr/>
                </p:nvSpPr>
                <p:spPr bwMode="auto">
                  <a:xfrm>
                    <a:off x="5984488" y="367990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40" name="Arc 139">
                    <a:extLst>
                      <a:ext uri="{FF2B5EF4-FFF2-40B4-BE49-F238E27FC236}">
                        <a16:creationId xmlns:a16="http://schemas.microsoft.com/office/drawing/2014/main" id="{D54DF27B-B795-184B-A898-E01B513D5286}"/>
                      </a:ext>
                    </a:extLst>
                  </p:cNvPr>
                  <p:cNvSpPr/>
                  <p:nvPr/>
                </p:nvSpPr>
                <p:spPr bwMode="auto">
                  <a:xfrm rot="10800000">
                    <a:off x="6244683" y="3657527"/>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sp>
            <p:nvSpPr>
              <p:cNvPr id="135" name="Arc 134">
                <a:extLst>
                  <a:ext uri="{FF2B5EF4-FFF2-40B4-BE49-F238E27FC236}">
                    <a16:creationId xmlns:a16="http://schemas.microsoft.com/office/drawing/2014/main" id="{014964E4-6CE0-AB49-87B6-3F65F03F2BF1}"/>
                  </a:ext>
                </a:extLst>
              </p:cNvPr>
              <p:cNvSpPr/>
              <p:nvPr/>
            </p:nvSpPr>
            <p:spPr bwMode="auto">
              <a:xfrm>
                <a:off x="7286400" y="3692352"/>
                <a:ext cx="260195" cy="282498"/>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cxnSp>
            <p:nvCxnSpPr>
              <p:cNvPr id="136" name="Straight Arrow Connector 135">
                <a:extLst>
                  <a:ext uri="{FF2B5EF4-FFF2-40B4-BE49-F238E27FC236}">
                    <a16:creationId xmlns:a16="http://schemas.microsoft.com/office/drawing/2014/main" id="{3D6B3BBB-C5FD-484D-AC10-EBCB7BF7A6C1}"/>
                  </a:ext>
                </a:extLst>
              </p:cNvPr>
              <p:cNvCxnSpPr>
                <a:cxnSpLocks/>
              </p:cNvCxnSpPr>
              <p:nvPr/>
            </p:nvCxnSpPr>
            <p:spPr bwMode="auto">
              <a:xfrm>
                <a:off x="7546595" y="3824995"/>
                <a:ext cx="324292" cy="0"/>
              </a:xfrm>
              <a:prstGeom prst="straightConnector1">
                <a:avLst/>
              </a:prstGeom>
              <a:solidFill>
                <a:schemeClr val="accent1"/>
              </a:solidFill>
              <a:ln w="9525" cap="flat" cmpd="sng" algn="ctr">
                <a:solidFill>
                  <a:srgbClr val="FF0000"/>
                </a:solidFill>
                <a:prstDash val="solid"/>
                <a:round/>
                <a:headEnd type="none" w="med" len="med"/>
                <a:tailEnd type="stealth" w="lg" len="med"/>
              </a:ln>
              <a:effectLst/>
            </p:spPr>
          </p:cxnSp>
        </p:grpSp>
      </p:grpSp>
      <p:sp>
        <p:nvSpPr>
          <p:cNvPr id="8" name="Rectangle 7">
            <a:extLst>
              <a:ext uri="{FF2B5EF4-FFF2-40B4-BE49-F238E27FC236}">
                <a16:creationId xmlns:a16="http://schemas.microsoft.com/office/drawing/2014/main" id="{E3B1F1E8-06AB-9E47-A717-AE5840157ACA}"/>
              </a:ext>
            </a:extLst>
          </p:cNvPr>
          <p:cNvSpPr/>
          <p:nvPr/>
        </p:nvSpPr>
        <p:spPr bwMode="auto">
          <a:xfrm>
            <a:off x="230197" y="4072469"/>
            <a:ext cx="2955308" cy="2239353"/>
          </a:xfrm>
          <a:prstGeom prst="rect">
            <a:avLst/>
          </a:prstGeom>
          <a:noFill/>
          <a:ln w="47625" cap="flat" cmpd="thickThin"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cxnSp>
        <p:nvCxnSpPr>
          <p:cNvPr id="14" name="Straight Arrow Connector 13">
            <a:extLst>
              <a:ext uri="{FF2B5EF4-FFF2-40B4-BE49-F238E27FC236}">
                <a16:creationId xmlns:a16="http://schemas.microsoft.com/office/drawing/2014/main" id="{CE9745A7-A949-3B48-A6DA-ACC61190A50B}"/>
              </a:ext>
            </a:extLst>
          </p:cNvPr>
          <p:cNvCxnSpPr>
            <a:cxnSpLocks/>
          </p:cNvCxnSpPr>
          <p:nvPr/>
        </p:nvCxnSpPr>
        <p:spPr bwMode="auto">
          <a:xfrm>
            <a:off x="3315757" y="4616080"/>
            <a:ext cx="1722497" cy="514860"/>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cxnSp>
        <p:nvCxnSpPr>
          <p:cNvPr id="157" name="Straight Arrow Connector 156">
            <a:extLst>
              <a:ext uri="{FF2B5EF4-FFF2-40B4-BE49-F238E27FC236}">
                <a16:creationId xmlns:a16="http://schemas.microsoft.com/office/drawing/2014/main" id="{C27FDA56-C7E0-7340-B8F9-C424AB57E00D}"/>
              </a:ext>
            </a:extLst>
          </p:cNvPr>
          <p:cNvCxnSpPr>
            <a:cxnSpLocks/>
          </p:cNvCxnSpPr>
          <p:nvPr/>
        </p:nvCxnSpPr>
        <p:spPr bwMode="auto">
          <a:xfrm>
            <a:off x="3315757" y="4616080"/>
            <a:ext cx="2275950" cy="488685"/>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cxnSp>
        <p:nvCxnSpPr>
          <p:cNvPr id="30" name="Straight Connector 29">
            <a:extLst>
              <a:ext uri="{FF2B5EF4-FFF2-40B4-BE49-F238E27FC236}">
                <a16:creationId xmlns:a16="http://schemas.microsoft.com/office/drawing/2014/main" id="{161EC9B1-C32A-B844-AA26-187DA071572A}"/>
              </a:ext>
            </a:extLst>
          </p:cNvPr>
          <p:cNvCxnSpPr>
            <a:cxnSpLocks/>
          </p:cNvCxnSpPr>
          <p:nvPr/>
        </p:nvCxnSpPr>
        <p:spPr bwMode="auto">
          <a:xfrm>
            <a:off x="5421293" y="3152369"/>
            <a:ext cx="3572211" cy="0"/>
          </a:xfrm>
          <a:prstGeom prst="line">
            <a:avLst/>
          </a:prstGeom>
          <a:solidFill>
            <a:schemeClr val="accent1"/>
          </a:solidFill>
          <a:ln w="50800" cap="flat" cmpd="sng" algn="ctr">
            <a:solidFill>
              <a:schemeClr val="tx1"/>
            </a:solidFill>
            <a:prstDash val="solid"/>
            <a:round/>
            <a:headEnd type="none" w="med" len="med"/>
            <a:tailEnd type="none" w="med" len="med"/>
          </a:ln>
          <a:effectLst/>
        </p:spPr>
      </p:cxnSp>
      <p:sp>
        <p:nvSpPr>
          <p:cNvPr id="158" name="TextBox 157">
            <a:extLst>
              <a:ext uri="{FF2B5EF4-FFF2-40B4-BE49-F238E27FC236}">
                <a16:creationId xmlns:a16="http://schemas.microsoft.com/office/drawing/2014/main" id="{46A46742-D739-E347-BEE6-41D65608A493}"/>
              </a:ext>
            </a:extLst>
          </p:cNvPr>
          <p:cNvSpPr txBox="1"/>
          <p:nvPr/>
        </p:nvSpPr>
        <p:spPr>
          <a:xfrm>
            <a:off x="6223041" y="3169789"/>
            <a:ext cx="2171406" cy="400110"/>
          </a:xfrm>
          <a:prstGeom prst="rect">
            <a:avLst/>
          </a:prstGeom>
          <a:noFill/>
        </p:spPr>
        <p:txBody>
          <a:bodyPr wrap="square" rtlCol="0">
            <a:spAutoFit/>
          </a:bodyPr>
          <a:lstStyle/>
          <a:p>
            <a:pPr algn="ctr"/>
            <a:r>
              <a:rPr lang="en-US" sz="2000" baseline="30000" dirty="0">
                <a:solidFill>
                  <a:srgbClr val="FF0000"/>
                </a:solidFill>
                <a:latin typeface="Times New Roman" panose="02020603050405020304" pitchFamily="18" charset="0"/>
                <a:cs typeface="Times New Roman" panose="02020603050405020304" pitchFamily="18" charset="0"/>
              </a:rPr>
              <a:t>79g</a:t>
            </a:r>
            <a:r>
              <a:rPr lang="en-US" sz="2000" dirty="0">
                <a:solidFill>
                  <a:srgbClr val="FF0000"/>
                </a:solidFill>
                <a:latin typeface="Times New Roman" panose="02020603050405020304" pitchFamily="18" charset="0"/>
                <a:cs typeface="Times New Roman" panose="02020603050405020304" pitchFamily="18" charset="0"/>
              </a:rPr>
              <a:t>Br (Stable)</a:t>
            </a:r>
          </a:p>
        </p:txBody>
      </p:sp>
      <p:cxnSp>
        <p:nvCxnSpPr>
          <p:cNvPr id="159" name="Straight Connector 158">
            <a:extLst>
              <a:ext uri="{FF2B5EF4-FFF2-40B4-BE49-F238E27FC236}">
                <a16:creationId xmlns:a16="http://schemas.microsoft.com/office/drawing/2014/main" id="{2BFFD936-4428-5C46-A10C-98E6CB1F4AD3}"/>
              </a:ext>
            </a:extLst>
          </p:cNvPr>
          <p:cNvCxnSpPr>
            <a:cxnSpLocks/>
          </p:cNvCxnSpPr>
          <p:nvPr/>
        </p:nvCxnSpPr>
        <p:spPr bwMode="auto">
          <a:xfrm>
            <a:off x="5421293" y="2650290"/>
            <a:ext cx="1978066" cy="0"/>
          </a:xfrm>
          <a:prstGeom prst="line">
            <a:avLst/>
          </a:prstGeom>
          <a:solidFill>
            <a:schemeClr val="accent1"/>
          </a:solidFill>
          <a:ln w="50800" cap="flat" cmpd="sng" algn="ctr">
            <a:solidFill>
              <a:schemeClr val="tx1"/>
            </a:solidFill>
            <a:prstDash val="solid"/>
            <a:round/>
            <a:headEnd type="none" w="med" len="med"/>
            <a:tailEnd type="none" w="med" len="med"/>
          </a:ln>
          <a:effectLst/>
        </p:spPr>
      </p:cxnSp>
      <p:sp>
        <p:nvSpPr>
          <p:cNvPr id="160" name="TextBox 159">
            <a:extLst>
              <a:ext uri="{FF2B5EF4-FFF2-40B4-BE49-F238E27FC236}">
                <a16:creationId xmlns:a16="http://schemas.microsoft.com/office/drawing/2014/main" id="{C227C942-6A12-6C41-AD1C-3E518A2D69EB}"/>
              </a:ext>
            </a:extLst>
          </p:cNvPr>
          <p:cNvSpPr txBox="1"/>
          <p:nvPr/>
        </p:nvSpPr>
        <p:spPr>
          <a:xfrm>
            <a:off x="5253294" y="2638917"/>
            <a:ext cx="2314061" cy="400110"/>
          </a:xfrm>
          <a:prstGeom prst="rect">
            <a:avLst/>
          </a:prstGeom>
          <a:noFill/>
        </p:spPr>
        <p:txBody>
          <a:bodyPr wrap="square" rtlCol="0">
            <a:spAutoFit/>
          </a:bodyPr>
          <a:lstStyle/>
          <a:p>
            <a:pPr algn="ctr"/>
            <a:r>
              <a:rPr lang="en-US" sz="2000" baseline="30000" dirty="0">
                <a:solidFill>
                  <a:srgbClr val="FF0000"/>
                </a:solidFill>
                <a:latin typeface="Times New Roman" panose="02020603050405020304" pitchFamily="18" charset="0"/>
                <a:cs typeface="Times New Roman" panose="02020603050405020304" pitchFamily="18" charset="0"/>
              </a:rPr>
              <a:t>79m</a:t>
            </a:r>
            <a:r>
              <a:rPr lang="en-US" sz="2000" dirty="0">
                <a:solidFill>
                  <a:srgbClr val="FF0000"/>
                </a:solidFill>
                <a:latin typeface="Times New Roman" panose="02020603050405020304" pitchFamily="18" charset="0"/>
                <a:cs typeface="Times New Roman" panose="02020603050405020304" pitchFamily="18" charset="0"/>
              </a:rPr>
              <a:t>Br (4.85 s)</a:t>
            </a:r>
          </a:p>
        </p:txBody>
      </p:sp>
      <p:grpSp>
        <p:nvGrpSpPr>
          <p:cNvPr id="62" name="Group 61">
            <a:extLst>
              <a:ext uri="{FF2B5EF4-FFF2-40B4-BE49-F238E27FC236}">
                <a16:creationId xmlns:a16="http://schemas.microsoft.com/office/drawing/2014/main" id="{F29AEED6-84D7-3D44-90C2-15579114ECDD}"/>
              </a:ext>
            </a:extLst>
          </p:cNvPr>
          <p:cNvGrpSpPr/>
          <p:nvPr/>
        </p:nvGrpSpPr>
        <p:grpSpPr>
          <a:xfrm rot="10800000">
            <a:off x="5355477" y="1749999"/>
            <a:ext cx="3638027" cy="751463"/>
            <a:chOff x="3839462" y="2480124"/>
            <a:chExt cx="2522625" cy="718697"/>
          </a:xfrm>
        </p:grpSpPr>
        <p:pic>
          <p:nvPicPr>
            <p:cNvPr id="1028" name="Picture 4" descr="6 Lessons on Innovation From the History of the Barcode | Inc.com">
              <a:extLst>
                <a:ext uri="{FF2B5EF4-FFF2-40B4-BE49-F238E27FC236}">
                  <a16:creationId xmlns:a16="http://schemas.microsoft.com/office/drawing/2014/main" id="{A86A3DD8-0991-8745-9E0A-392FCBC6E0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2363"/>
            <a:stretch/>
          </p:blipFill>
          <p:spPr bwMode="auto">
            <a:xfrm rot="16200000">
              <a:off x="3904430" y="2415156"/>
              <a:ext cx="718697" cy="848634"/>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4" descr="6 Lessons on Innovation From the History of the Barcode | Inc.com">
              <a:extLst>
                <a:ext uri="{FF2B5EF4-FFF2-40B4-BE49-F238E27FC236}">
                  <a16:creationId xmlns:a16="http://schemas.microsoft.com/office/drawing/2014/main" id="{B4B31BEC-225A-1F42-83CA-6BDD81DF86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2363"/>
            <a:stretch/>
          </p:blipFill>
          <p:spPr bwMode="auto">
            <a:xfrm rot="16200000">
              <a:off x="4741425" y="2415156"/>
              <a:ext cx="718697" cy="848634"/>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4" descr="6 Lessons on Innovation From the History of the Barcode | Inc.com">
              <a:extLst>
                <a:ext uri="{FF2B5EF4-FFF2-40B4-BE49-F238E27FC236}">
                  <a16:creationId xmlns:a16="http://schemas.microsoft.com/office/drawing/2014/main" id="{056BD0FD-DCA8-D148-A491-5612B2AD71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2363"/>
            <a:stretch/>
          </p:blipFill>
          <p:spPr bwMode="auto">
            <a:xfrm rot="16200000">
              <a:off x="5578421" y="2415156"/>
              <a:ext cx="718697" cy="848634"/>
            </a:xfrm>
            <a:prstGeom prst="rect">
              <a:avLst/>
            </a:prstGeom>
            <a:noFill/>
            <a:extLst>
              <a:ext uri="{909E8E84-426E-40DD-AFC4-6F175D3DCCD1}">
                <a14:hiddenFill xmlns:a14="http://schemas.microsoft.com/office/drawing/2010/main">
                  <a:solidFill>
                    <a:srgbClr val="FFFFFF"/>
                  </a:solidFill>
                </a14:hiddenFill>
              </a:ext>
            </a:extLst>
          </p:spPr>
        </p:pic>
      </p:grpSp>
      <p:sp>
        <p:nvSpPr>
          <p:cNvPr id="60" name="Rectangle 59">
            <a:extLst>
              <a:ext uri="{FF2B5EF4-FFF2-40B4-BE49-F238E27FC236}">
                <a16:creationId xmlns:a16="http://schemas.microsoft.com/office/drawing/2014/main" id="{8600F107-4D7D-9949-BEC9-B85E2BAEB0FC}"/>
              </a:ext>
            </a:extLst>
          </p:cNvPr>
          <p:cNvSpPr/>
          <p:nvPr/>
        </p:nvSpPr>
        <p:spPr bwMode="auto">
          <a:xfrm>
            <a:off x="5338890" y="1174700"/>
            <a:ext cx="3654614" cy="807644"/>
          </a:xfrm>
          <a:prstGeom prst="rect">
            <a:avLst/>
          </a:prstGeom>
          <a:gradFill>
            <a:gsLst>
              <a:gs pos="87000">
                <a:srgbClr val="303030"/>
              </a:gs>
              <a:gs pos="54000">
                <a:srgbClr val="606060"/>
              </a:gs>
              <a:gs pos="25000">
                <a:srgbClr val="909090"/>
              </a:gs>
              <a:gs pos="0">
                <a:schemeClr val="bg1">
                  <a:lumMod val="75000"/>
                </a:schemeClr>
              </a:gs>
              <a:gs pos="100000">
                <a:schemeClr val="tx1"/>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nvGrpSpPr>
          <p:cNvPr id="166" name="Group 165">
            <a:extLst>
              <a:ext uri="{FF2B5EF4-FFF2-40B4-BE49-F238E27FC236}">
                <a16:creationId xmlns:a16="http://schemas.microsoft.com/office/drawing/2014/main" id="{60BC8182-F633-AD4F-99AD-BE3C3A86D120}"/>
              </a:ext>
            </a:extLst>
          </p:cNvPr>
          <p:cNvGrpSpPr/>
          <p:nvPr/>
        </p:nvGrpSpPr>
        <p:grpSpPr>
          <a:xfrm rot="7178804" flipV="1">
            <a:off x="6146749" y="1891977"/>
            <a:ext cx="1413414" cy="223455"/>
            <a:chOff x="5292913" y="3669977"/>
            <a:chExt cx="2577974" cy="304873"/>
          </a:xfrm>
        </p:grpSpPr>
        <p:sp>
          <p:nvSpPr>
            <p:cNvPr id="167" name="Arc 166">
              <a:extLst>
                <a:ext uri="{FF2B5EF4-FFF2-40B4-BE49-F238E27FC236}">
                  <a16:creationId xmlns:a16="http://schemas.microsoft.com/office/drawing/2014/main" id="{1FBDAE0B-EA65-2A4A-8298-16619BA0BAB9}"/>
                </a:ext>
              </a:extLst>
            </p:cNvPr>
            <p:cNvSpPr/>
            <p:nvPr/>
          </p:nvSpPr>
          <p:spPr bwMode="auto">
            <a:xfrm>
              <a:off x="5292913" y="369235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68" name="Arc 167">
              <a:extLst>
                <a:ext uri="{FF2B5EF4-FFF2-40B4-BE49-F238E27FC236}">
                  <a16:creationId xmlns:a16="http://schemas.microsoft.com/office/drawing/2014/main" id="{4B392D2B-344A-3047-8521-EDD9723C496A}"/>
                </a:ext>
              </a:extLst>
            </p:cNvPr>
            <p:cNvSpPr/>
            <p:nvPr/>
          </p:nvSpPr>
          <p:spPr bwMode="auto">
            <a:xfrm rot="10800000">
              <a:off x="5553108" y="366997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nvGrpSpPr>
            <p:cNvPr id="169" name="Group 168">
              <a:extLst>
                <a:ext uri="{FF2B5EF4-FFF2-40B4-BE49-F238E27FC236}">
                  <a16:creationId xmlns:a16="http://schemas.microsoft.com/office/drawing/2014/main" id="{9D0D7C3A-C7D0-9A4C-9E69-4FBF869DA0F0}"/>
                </a:ext>
              </a:extLst>
            </p:cNvPr>
            <p:cNvGrpSpPr/>
            <p:nvPr/>
          </p:nvGrpSpPr>
          <p:grpSpPr>
            <a:xfrm flipV="1">
              <a:off x="5540496" y="3669977"/>
              <a:ext cx="520390" cy="304873"/>
              <a:chOff x="5984488" y="3657527"/>
              <a:chExt cx="520390" cy="304873"/>
            </a:xfrm>
          </p:grpSpPr>
          <p:sp>
            <p:nvSpPr>
              <p:cNvPr id="193" name="Arc 192">
                <a:extLst>
                  <a:ext uri="{FF2B5EF4-FFF2-40B4-BE49-F238E27FC236}">
                    <a16:creationId xmlns:a16="http://schemas.microsoft.com/office/drawing/2014/main" id="{537D803D-1579-D741-B7B2-FE454A8CD32B}"/>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94" name="Arc 193">
                <a:extLst>
                  <a:ext uri="{FF2B5EF4-FFF2-40B4-BE49-F238E27FC236}">
                    <a16:creationId xmlns:a16="http://schemas.microsoft.com/office/drawing/2014/main" id="{5B026F9B-432A-6B4E-97E7-43C110C839F6}"/>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170" name="Group 169">
              <a:extLst>
                <a:ext uri="{FF2B5EF4-FFF2-40B4-BE49-F238E27FC236}">
                  <a16:creationId xmlns:a16="http://schemas.microsoft.com/office/drawing/2014/main" id="{3DCFD6AF-6C27-A34E-ADEA-22C06D0ACA5C}"/>
                </a:ext>
              </a:extLst>
            </p:cNvPr>
            <p:cNvGrpSpPr/>
            <p:nvPr/>
          </p:nvGrpSpPr>
          <p:grpSpPr>
            <a:xfrm>
              <a:off x="5788129" y="3669977"/>
              <a:ext cx="767973" cy="304873"/>
              <a:chOff x="5984488" y="3657527"/>
              <a:chExt cx="767973" cy="304873"/>
            </a:xfrm>
          </p:grpSpPr>
          <p:grpSp>
            <p:nvGrpSpPr>
              <p:cNvPr id="187" name="Group 186">
                <a:extLst>
                  <a:ext uri="{FF2B5EF4-FFF2-40B4-BE49-F238E27FC236}">
                    <a16:creationId xmlns:a16="http://schemas.microsoft.com/office/drawing/2014/main" id="{B9E0DD3A-0159-3F42-BD6E-4B79EA262EA9}"/>
                  </a:ext>
                </a:extLst>
              </p:cNvPr>
              <p:cNvGrpSpPr/>
              <p:nvPr/>
            </p:nvGrpSpPr>
            <p:grpSpPr>
              <a:xfrm>
                <a:off x="5984488" y="3657527"/>
                <a:ext cx="520390" cy="304873"/>
                <a:chOff x="5984488" y="3657527"/>
                <a:chExt cx="520390" cy="304873"/>
              </a:xfrm>
            </p:grpSpPr>
            <p:sp>
              <p:nvSpPr>
                <p:cNvPr id="191" name="Arc 190">
                  <a:extLst>
                    <a:ext uri="{FF2B5EF4-FFF2-40B4-BE49-F238E27FC236}">
                      <a16:creationId xmlns:a16="http://schemas.microsoft.com/office/drawing/2014/main" id="{7CCA9E00-6C94-D14E-A977-2AD292E9222D}"/>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92" name="Arc 191">
                  <a:extLst>
                    <a:ext uri="{FF2B5EF4-FFF2-40B4-BE49-F238E27FC236}">
                      <a16:creationId xmlns:a16="http://schemas.microsoft.com/office/drawing/2014/main" id="{7D46DA68-DA90-F448-B362-08394D90BB6E}"/>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188" name="Group 187">
                <a:extLst>
                  <a:ext uri="{FF2B5EF4-FFF2-40B4-BE49-F238E27FC236}">
                    <a16:creationId xmlns:a16="http://schemas.microsoft.com/office/drawing/2014/main" id="{F1141949-844A-A04C-8FDA-318B859715C5}"/>
                  </a:ext>
                </a:extLst>
              </p:cNvPr>
              <p:cNvGrpSpPr/>
              <p:nvPr/>
            </p:nvGrpSpPr>
            <p:grpSpPr>
              <a:xfrm flipV="1">
                <a:off x="6232071" y="3657527"/>
                <a:ext cx="520390" cy="304873"/>
                <a:chOff x="5984488" y="3657527"/>
                <a:chExt cx="520390" cy="304873"/>
              </a:xfrm>
            </p:grpSpPr>
            <p:sp>
              <p:nvSpPr>
                <p:cNvPr id="189" name="Arc 188">
                  <a:extLst>
                    <a:ext uri="{FF2B5EF4-FFF2-40B4-BE49-F238E27FC236}">
                      <a16:creationId xmlns:a16="http://schemas.microsoft.com/office/drawing/2014/main" id="{B69E1027-2115-2F44-9023-D253F0124238}"/>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90" name="Arc 189">
                  <a:extLst>
                    <a:ext uri="{FF2B5EF4-FFF2-40B4-BE49-F238E27FC236}">
                      <a16:creationId xmlns:a16="http://schemas.microsoft.com/office/drawing/2014/main" id="{B96DB9C9-DC7E-6147-A71A-9920665F5158}"/>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grpSp>
          <p:nvGrpSpPr>
            <p:cNvPr id="171" name="Group 170">
              <a:extLst>
                <a:ext uri="{FF2B5EF4-FFF2-40B4-BE49-F238E27FC236}">
                  <a16:creationId xmlns:a16="http://schemas.microsoft.com/office/drawing/2014/main" id="{81CF9B7C-0CC5-E046-BBB0-BEADA378E4FA}"/>
                </a:ext>
              </a:extLst>
            </p:cNvPr>
            <p:cNvGrpSpPr/>
            <p:nvPr/>
          </p:nvGrpSpPr>
          <p:grpSpPr>
            <a:xfrm>
              <a:off x="6287418" y="3669977"/>
              <a:ext cx="767973" cy="304873"/>
              <a:chOff x="5984488" y="3657527"/>
              <a:chExt cx="767973" cy="304873"/>
            </a:xfrm>
          </p:grpSpPr>
          <p:grpSp>
            <p:nvGrpSpPr>
              <p:cNvPr id="181" name="Group 180">
                <a:extLst>
                  <a:ext uri="{FF2B5EF4-FFF2-40B4-BE49-F238E27FC236}">
                    <a16:creationId xmlns:a16="http://schemas.microsoft.com/office/drawing/2014/main" id="{0FBDBE90-A511-4641-927B-B34A83F5FCBB}"/>
                  </a:ext>
                </a:extLst>
              </p:cNvPr>
              <p:cNvGrpSpPr/>
              <p:nvPr/>
            </p:nvGrpSpPr>
            <p:grpSpPr>
              <a:xfrm>
                <a:off x="5984488" y="3657527"/>
                <a:ext cx="520390" cy="304873"/>
                <a:chOff x="5984488" y="3657527"/>
                <a:chExt cx="520390" cy="304873"/>
              </a:xfrm>
            </p:grpSpPr>
            <p:sp>
              <p:nvSpPr>
                <p:cNvPr id="185" name="Arc 184">
                  <a:extLst>
                    <a:ext uri="{FF2B5EF4-FFF2-40B4-BE49-F238E27FC236}">
                      <a16:creationId xmlns:a16="http://schemas.microsoft.com/office/drawing/2014/main" id="{BA6F04A8-BA82-E84A-8040-9523438C9CD4}"/>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86" name="Arc 185">
                  <a:extLst>
                    <a:ext uri="{FF2B5EF4-FFF2-40B4-BE49-F238E27FC236}">
                      <a16:creationId xmlns:a16="http://schemas.microsoft.com/office/drawing/2014/main" id="{E424FCD4-AC5F-A64A-BAC9-0B96D8AD0E98}"/>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182" name="Group 181">
                <a:extLst>
                  <a:ext uri="{FF2B5EF4-FFF2-40B4-BE49-F238E27FC236}">
                    <a16:creationId xmlns:a16="http://schemas.microsoft.com/office/drawing/2014/main" id="{06598601-9A20-604D-8B9B-4287414AC290}"/>
                  </a:ext>
                </a:extLst>
              </p:cNvPr>
              <p:cNvGrpSpPr/>
              <p:nvPr/>
            </p:nvGrpSpPr>
            <p:grpSpPr>
              <a:xfrm flipV="1">
                <a:off x="6232071" y="3657527"/>
                <a:ext cx="520390" cy="304873"/>
                <a:chOff x="5984488" y="3657527"/>
                <a:chExt cx="520390" cy="304873"/>
              </a:xfrm>
            </p:grpSpPr>
            <p:sp>
              <p:nvSpPr>
                <p:cNvPr id="183" name="Arc 182">
                  <a:extLst>
                    <a:ext uri="{FF2B5EF4-FFF2-40B4-BE49-F238E27FC236}">
                      <a16:creationId xmlns:a16="http://schemas.microsoft.com/office/drawing/2014/main" id="{98A7743F-19E0-7848-86B5-4103EF842441}"/>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84" name="Arc 183">
                  <a:extLst>
                    <a:ext uri="{FF2B5EF4-FFF2-40B4-BE49-F238E27FC236}">
                      <a16:creationId xmlns:a16="http://schemas.microsoft.com/office/drawing/2014/main" id="{06806B91-D2F3-9946-92E8-504F25C9ACA7}"/>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grpSp>
          <p:nvGrpSpPr>
            <p:cNvPr id="172" name="Group 171">
              <a:extLst>
                <a:ext uri="{FF2B5EF4-FFF2-40B4-BE49-F238E27FC236}">
                  <a16:creationId xmlns:a16="http://schemas.microsoft.com/office/drawing/2014/main" id="{716F4D99-C121-544A-A80F-3F5590A4078A}"/>
                </a:ext>
              </a:extLst>
            </p:cNvPr>
            <p:cNvGrpSpPr/>
            <p:nvPr/>
          </p:nvGrpSpPr>
          <p:grpSpPr>
            <a:xfrm>
              <a:off x="6782634" y="3669977"/>
              <a:ext cx="767973" cy="304873"/>
              <a:chOff x="5984488" y="3657527"/>
              <a:chExt cx="767973" cy="304873"/>
            </a:xfrm>
          </p:grpSpPr>
          <p:grpSp>
            <p:nvGrpSpPr>
              <p:cNvPr id="175" name="Group 174">
                <a:extLst>
                  <a:ext uri="{FF2B5EF4-FFF2-40B4-BE49-F238E27FC236}">
                    <a16:creationId xmlns:a16="http://schemas.microsoft.com/office/drawing/2014/main" id="{10B9F986-D5FC-CF49-952A-52FFAD50CE51}"/>
                  </a:ext>
                </a:extLst>
              </p:cNvPr>
              <p:cNvGrpSpPr/>
              <p:nvPr/>
            </p:nvGrpSpPr>
            <p:grpSpPr>
              <a:xfrm>
                <a:off x="5984488" y="3657527"/>
                <a:ext cx="520390" cy="304873"/>
                <a:chOff x="5984488" y="3657527"/>
                <a:chExt cx="520390" cy="304873"/>
              </a:xfrm>
            </p:grpSpPr>
            <p:sp>
              <p:nvSpPr>
                <p:cNvPr id="179" name="Arc 178">
                  <a:extLst>
                    <a:ext uri="{FF2B5EF4-FFF2-40B4-BE49-F238E27FC236}">
                      <a16:creationId xmlns:a16="http://schemas.microsoft.com/office/drawing/2014/main" id="{047EF146-A711-0E48-883F-CBEAEFD36E25}"/>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80" name="Arc 179">
                  <a:extLst>
                    <a:ext uri="{FF2B5EF4-FFF2-40B4-BE49-F238E27FC236}">
                      <a16:creationId xmlns:a16="http://schemas.microsoft.com/office/drawing/2014/main" id="{FFBCAEBF-AE34-1C45-A89C-304BC4252F16}"/>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176" name="Group 175">
                <a:extLst>
                  <a:ext uri="{FF2B5EF4-FFF2-40B4-BE49-F238E27FC236}">
                    <a16:creationId xmlns:a16="http://schemas.microsoft.com/office/drawing/2014/main" id="{F66EC072-703B-B249-BB0D-A2B95D727080}"/>
                  </a:ext>
                </a:extLst>
              </p:cNvPr>
              <p:cNvGrpSpPr/>
              <p:nvPr/>
            </p:nvGrpSpPr>
            <p:grpSpPr>
              <a:xfrm flipV="1">
                <a:off x="6232071" y="3657527"/>
                <a:ext cx="520390" cy="304873"/>
                <a:chOff x="5984488" y="3657527"/>
                <a:chExt cx="520390" cy="304873"/>
              </a:xfrm>
            </p:grpSpPr>
            <p:sp>
              <p:nvSpPr>
                <p:cNvPr id="177" name="Arc 176">
                  <a:extLst>
                    <a:ext uri="{FF2B5EF4-FFF2-40B4-BE49-F238E27FC236}">
                      <a16:creationId xmlns:a16="http://schemas.microsoft.com/office/drawing/2014/main" id="{CA8E4A61-A0A5-CD4E-9F91-CA923F8187D0}"/>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78" name="Arc 177">
                  <a:extLst>
                    <a:ext uri="{FF2B5EF4-FFF2-40B4-BE49-F238E27FC236}">
                      <a16:creationId xmlns:a16="http://schemas.microsoft.com/office/drawing/2014/main" id="{7A78E7C6-B695-8C4C-BDE5-A0539426D2A9}"/>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sp>
          <p:nvSpPr>
            <p:cNvPr id="173" name="Arc 172">
              <a:extLst>
                <a:ext uri="{FF2B5EF4-FFF2-40B4-BE49-F238E27FC236}">
                  <a16:creationId xmlns:a16="http://schemas.microsoft.com/office/drawing/2014/main" id="{349A2D26-5982-D548-810E-F64FD14F91D7}"/>
                </a:ext>
              </a:extLst>
            </p:cNvPr>
            <p:cNvSpPr/>
            <p:nvPr/>
          </p:nvSpPr>
          <p:spPr bwMode="auto">
            <a:xfrm>
              <a:off x="7286400" y="369235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cxnSp>
          <p:nvCxnSpPr>
            <p:cNvPr id="174" name="Straight Arrow Connector 173">
              <a:extLst>
                <a:ext uri="{FF2B5EF4-FFF2-40B4-BE49-F238E27FC236}">
                  <a16:creationId xmlns:a16="http://schemas.microsoft.com/office/drawing/2014/main" id="{3FEE30A1-4C25-B648-86F3-BDAD316F8C12}"/>
                </a:ext>
              </a:extLst>
            </p:cNvPr>
            <p:cNvCxnSpPr>
              <a:cxnSpLocks/>
            </p:cNvCxnSpPr>
            <p:nvPr/>
          </p:nvCxnSpPr>
          <p:spPr bwMode="auto">
            <a:xfrm>
              <a:off x="7546595" y="3824995"/>
              <a:ext cx="324292" cy="0"/>
            </a:xfrm>
            <a:prstGeom prst="straightConnector1">
              <a:avLst/>
            </a:prstGeom>
            <a:solidFill>
              <a:schemeClr val="accent1"/>
            </a:solidFill>
            <a:ln w="47625" cap="flat" cmpd="sng" algn="ctr">
              <a:solidFill>
                <a:srgbClr val="FF0000"/>
              </a:solidFill>
              <a:prstDash val="solid"/>
              <a:round/>
              <a:headEnd type="none" w="med" len="med"/>
              <a:tailEnd type="stealth" w="lg" len="med"/>
            </a:ln>
            <a:effectLst/>
          </p:spPr>
        </p:cxnSp>
      </p:grpSp>
      <p:grpSp>
        <p:nvGrpSpPr>
          <p:cNvPr id="203" name="Group 202">
            <a:extLst>
              <a:ext uri="{FF2B5EF4-FFF2-40B4-BE49-F238E27FC236}">
                <a16:creationId xmlns:a16="http://schemas.microsoft.com/office/drawing/2014/main" id="{730AB827-11FA-5E4D-A3D7-349A044B596A}"/>
              </a:ext>
            </a:extLst>
          </p:cNvPr>
          <p:cNvGrpSpPr/>
          <p:nvPr/>
        </p:nvGrpSpPr>
        <p:grpSpPr>
          <a:xfrm rot="7979416" flipV="1">
            <a:off x="6435119" y="1784565"/>
            <a:ext cx="1981143" cy="325469"/>
            <a:chOff x="5292913" y="3669977"/>
            <a:chExt cx="2577974" cy="304873"/>
          </a:xfrm>
        </p:grpSpPr>
        <p:sp>
          <p:nvSpPr>
            <p:cNvPr id="204" name="Arc 203">
              <a:extLst>
                <a:ext uri="{FF2B5EF4-FFF2-40B4-BE49-F238E27FC236}">
                  <a16:creationId xmlns:a16="http://schemas.microsoft.com/office/drawing/2014/main" id="{3FDF4F91-6AD8-F648-BAA6-F9E594ADA602}"/>
                </a:ext>
              </a:extLst>
            </p:cNvPr>
            <p:cNvSpPr/>
            <p:nvPr/>
          </p:nvSpPr>
          <p:spPr bwMode="auto">
            <a:xfrm>
              <a:off x="5292913" y="369235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05" name="Arc 204">
              <a:extLst>
                <a:ext uri="{FF2B5EF4-FFF2-40B4-BE49-F238E27FC236}">
                  <a16:creationId xmlns:a16="http://schemas.microsoft.com/office/drawing/2014/main" id="{13F490AA-A82A-D549-880A-44AC0AFCF76B}"/>
                </a:ext>
              </a:extLst>
            </p:cNvPr>
            <p:cNvSpPr/>
            <p:nvPr/>
          </p:nvSpPr>
          <p:spPr bwMode="auto">
            <a:xfrm rot="10800000">
              <a:off x="5553108" y="366997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nvGrpSpPr>
            <p:cNvPr id="206" name="Group 205">
              <a:extLst>
                <a:ext uri="{FF2B5EF4-FFF2-40B4-BE49-F238E27FC236}">
                  <a16:creationId xmlns:a16="http://schemas.microsoft.com/office/drawing/2014/main" id="{1CDC1BF3-0AEB-824E-A663-9F82AB9C3662}"/>
                </a:ext>
              </a:extLst>
            </p:cNvPr>
            <p:cNvGrpSpPr/>
            <p:nvPr/>
          </p:nvGrpSpPr>
          <p:grpSpPr>
            <a:xfrm flipV="1">
              <a:off x="5540496" y="3669977"/>
              <a:ext cx="520390" cy="304873"/>
              <a:chOff x="5984488" y="3657527"/>
              <a:chExt cx="520390" cy="304873"/>
            </a:xfrm>
          </p:grpSpPr>
          <p:sp>
            <p:nvSpPr>
              <p:cNvPr id="230" name="Arc 229">
                <a:extLst>
                  <a:ext uri="{FF2B5EF4-FFF2-40B4-BE49-F238E27FC236}">
                    <a16:creationId xmlns:a16="http://schemas.microsoft.com/office/drawing/2014/main" id="{A95ABAD6-09D5-7D4A-848B-77364C4E0A8A}"/>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31" name="Arc 230">
                <a:extLst>
                  <a:ext uri="{FF2B5EF4-FFF2-40B4-BE49-F238E27FC236}">
                    <a16:creationId xmlns:a16="http://schemas.microsoft.com/office/drawing/2014/main" id="{68C41249-3E15-9343-A802-90684257F0F0}"/>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207" name="Group 206">
              <a:extLst>
                <a:ext uri="{FF2B5EF4-FFF2-40B4-BE49-F238E27FC236}">
                  <a16:creationId xmlns:a16="http://schemas.microsoft.com/office/drawing/2014/main" id="{4A608531-6690-EA40-8093-411AA87D0161}"/>
                </a:ext>
              </a:extLst>
            </p:cNvPr>
            <p:cNvGrpSpPr/>
            <p:nvPr/>
          </p:nvGrpSpPr>
          <p:grpSpPr>
            <a:xfrm>
              <a:off x="5788129" y="3669977"/>
              <a:ext cx="767973" cy="304873"/>
              <a:chOff x="5984488" y="3657527"/>
              <a:chExt cx="767973" cy="304873"/>
            </a:xfrm>
          </p:grpSpPr>
          <p:grpSp>
            <p:nvGrpSpPr>
              <p:cNvPr id="224" name="Group 223">
                <a:extLst>
                  <a:ext uri="{FF2B5EF4-FFF2-40B4-BE49-F238E27FC236}">
                    <a16:creationId xmlns:a16="http://schemas.microsoft.com/office/drawing/2014/main" id="{156C5D44-00D5-5B46-86A9-05F404436D29}"/>
                  </a:ext>
                </a:extLst>
              </p:cNvPr>
              <p:cNvGrpSpPr/>
              <p:nvPr/>
            </p:nvGrpSpPr>
            <p:grpSpPr>
              <a:xfrm>
                <a:off x="5984488" y="3657527"/>
                <a:ext cx="520390" cy="304873"/>
                <a:chOff x="5984488" y="3657527"/>
                <a:chExt cx="520390" cy="304873"/>
              </a:xfrm>
            </p:grpSpPr>
            <p:sp>
              <p:nvSpPr>
                <p:cNvPr id="228" name="Arc 227">
                  <a:extLst>
                    <a:ext uri="{FF2B5EF4-FFF2-40B4-BE49-F238E27FC236}">
                      <a16:creationId xmlns:a16="http://schemas.microsoft.com/office/drawing/2014/main" id="{AF6661F7-65C3-FB40-A9A6-1F3EA0A1DED5}"/>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29" name="Arc 228">
                  <a:extLst>
                    <a:ext uri="{FF2B5EF4-FFF2-40B4-BE49-F238E27FC236}">
                      <a16:creationId xmlns:a16="http://schemas.microsoft.com/office/drawing/2014/main" id="{BB29098C-A414-9742-989D-3C598B2C6EA1}"/>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225" name="Group 224">
                <a:extLst>
                  <a:ext uri="{FF2B5EF4-FFF2-40B4-BE49-F238E27FC236}">
                    <a16:creationId xmlns:a16="http://schemas.microsoft.com/office/drawing/2014/main" id="{648B2D05-FAAE-0C4C-AE16-1AC3EAF91437}"/>
                  </a:ext>
                </a:extLst>
              </p:cNvPr>
              <p:cNvGrpSpPr/>
              <p:nvPr/>
            </p:nvGrpSpPr>
            <p:grpSpPr>
              <a:xfrm flipV="1">
                <a:off x="6232071" y="3657527"/>
                <a:ext cx="520390" cy="304873"/>
                <a:chOff x="5984488" y="3657527"/>
                <a:chExt cx="520390" cy="304873"/>
              </a:xfrm>
            </p:grpSpPr>
            <p:sp>
              <p:nvSpPr>
                <p:cNvPr id="226" name="Arc 225">
                  <a:extLst>
                    <a:ext uri="{FF2B5EF4-FFF2-40B4-BE49-F238E27FC236}">
                      <a16:creationId xmlns:a16="http://schemas.microsoft.com/office/drawing/2014/main" id="{BA38AB43-3935-A845-AD16-A1EEA24644F2}"/>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27" name="Arc 226">
                  <a:extLst>
                    <a:ext uri="{FF2B5EF4-FFF2-40B4-BE49-F238E27FC236}">
                      <a16:creationId xmlns:a16="http://schemas.microsoft.com/office/drawing/2014/main" id="{9613F75C-1F21-C94E-9913-79692F002EB6}"/>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grpSp>
          <p:nvGrpSpPr>
            <p:cNvPr id="208" name="Group 207">
              <a:extLst>
                <a:ext uri="{FF2B5EF4-FFF2-40B4-BE49-F238E27FC236}">
                  <a16:creationId xmlns:a16="http://schemas.microsoft.com/office/drawing/2014/main" id="{0FDEF18C-37CB-D24E-BDAD-3282972E7E3D}"/>
                </a:ext>
              </a:extLst>
            </p:cNvPr>
            <p:cNvGrpSpPr/>
            <p:nvPr/>
          </p:nvGrpSpPr>
          <p:grpSpPr>
            <a:xfrm>
              <a:off x="6287418" y="3669977"/>
              <a:ext cx="767973" cy="304873"/>
              <a:chOff x="5984488" y="3657527"/>
              <a:chExt cx="767973" cy="304873"/>
            </a:xfrm>
          </p:grpSpPr>
          <p:grpSp>
            <p:nvGrpSpPr>
              <p:cNvPr id="218" name="Group 217">
                <a:extLst>
                  <a:ext uri="{FF2B5EF4-FFF2-40B4-BE49-F238E27FC236}">
                    <a16:creationId xmlns:a16="http://schemas.microsoft.com/office/drawing/2014/main" id="{1B6093C3-4332-A044-886E-B4D09C29C378}"/>
                  </a:ext>
                </a:extLst>
              </p:cNvPr>
              <p:cNvGrpSpPr/>
              <p:nvPr/>
            </p:nvGrpSpPr>
            <p:grpSpPr>
              <a:xfrm>
                <a:off x="5984488" y="3657527"/>
                <a:ext cx="520390" cy="304873"/>
                <a:chOff x="5984488" y="3657527"/>
                <a:chExt cx="520390" cy="304873"/>
              </a:xfrm>
            </p:grpSpPr>
            <p:sp>
              <p:nvSpPr>
                <p:cNvPr id="222" name="Arc 221">
                  <a:extLst>
                    <a:ext uri="{FF2B5EF4-FFF2-40B4-BE49-F238E27FC236}">
                      <a16:creationId xmlns:a16="http://schemas.microsoft.com/office/drawing/2014/main" id="{15E59DAD-CFBC-E040-801C-DE9CA8DF96BC}"/>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23" name="Arc 222">
                  <a:extLst>
                    <a:ext uri="{FF2B5EF4-FFF2-40B4-BE49-F238E27FC236}">
                      <a16:creationId xmlns:a16="http://schemas.microsoft.com/office/drawing/2014/main" id="{73DD091D-FD83-334A-8F0C-7446542A4AC1}"/>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219" name="Group 218">
                <a:extLst>
                  <a:ext uri="{FF2B5EF4-FFF2-40B4-BE49-F238E27FC236}">
                    <a16:creationId xmlns:a16="http://schemas.microsoft.com/office/drawing/2014/main" id="{F3295BF7-C57D-9847-865D-83ED7756A644}"/>
                  </a:ext>
                </a:extLst>
              </p:cNvPr>
              <p:cNvGrpSpPr/>
              <p:nvPr/>
            </p:nvGrpSpPr>
            <p:grpSpPr>
              <a:xfrm flipV="1">
                <a:off x="6232071" y="3657527"/>
                <a:ext cx="520390" cy="304873"/>
                <a:chOff x="5984488" y="3657527"/>
                <a:chExt cx="520390" cy="304873"/>
              </a:xfrm>
            </p:grpSpPr>
            <p:sp>
              <p:nvSpPr>
                <p:cNvPr id="220" name="Arc 219">
                  <a:extLst>
                    <a:ext uri="{FF2B5EF4-FFF2-40B4-BE49-F238E27FC236}">
                      <a16:creationId xmlns:a16="http://schemas.microsoft.com/office/drawing/2014/main" id="{BD61F20C-97E1-E94C-BDD0-E6FF7851CE35}"/>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21" name="Arc 220">
                  <a:extLst>
                    <a:ext uri="{FF2B5EF4-FFF2-40B4-BE49-F238E27FC236}">
                      <a16:creationId xmlns:a16="http://schemas.microsoft.com/office/drawing/2014/main" id="{12B4FFA4-6F2E-504A-881B-20498E616DBF}"/>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grpSp>
          <p:nvGrpSpPr>
            <p:cNvPr id="209" name="Group 208">
              <a:extLst>
                <a:ext uri="{FF2B5EF4-FFF2-40B4-BE49-F238E27FC236}">
                  <a16:creationId xmlns:a16="http://schemas.microsoft.com/office/drawing/2014/main" id="{23E8F0F9-52E9-9845-91E5-08DA61FCA440}"/>
                </a:ext>
              </a:extLst>
            </p:cNvPr>
            <p:cNvGrpSpPr/>
            <p:nvPr/>
          </p:nvGrpSpPr>
          <p:grpSpPr>
            <a:xfrm>
              <a:off x="6782634" y="3669977"/>
              <a:ext cx="767973" cy="304873"/>
              <a:chOff x="5984488" y="3657527"/>
              <a:chExt cx="767973" cy="304873"/>
            </a:xfrm>
          </p:grpSpPr>
          <p:grpSp>
            <p:nvGrpSpPr>
              <p:cNvPr id="212" name="Group 211">
                <a:extLst>
                  <a:ext uri="{FF2B5EF4-FFF2-40B4-BE49-F238E27FC236}">
                    <a16:creationId xmlns:a16="http://schemas.microsoft.com/office/drawing/2014/main" id="{2D1B5D3E-3B80-7049-8639-E6FA0CD55BA1}"/>
                  </a:ext>
                </a:extLst>
              </p:cNvPr>
              <p:cNvGrpSpPr/>
              <p:nvPr/>
            </p:nvGrpSpPr>
            <p:grpSpPr>
              <a:xfrm>
                <a:off x="5984488" y="3657527"/>
                <a:ext cx="520390" cy="304873"/>
                <a:chOff x="5984488" y="3657527"/>
                <a:chExt cx="520390" cy="304873"/>
              </a:xfrm>
            </p:grpSpPr>
            <p:sp>
              <p:nvSpPr>
                <p:cNvPr id="216" name="Arc 215">
                  <a:extLst>
                    <a:ext uri="{FF2B5EF4-FFF2-40B4-BE49-F238E27FC236}">
                      <a16:creationId xmlns:a16="http://schemas.microsoft.com/office/drawing/2014/main" id="{C0BE33DE-E59F-2245-B4B3-9BBF12625760}"/>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17" name="Arc 216">
                  <a:extLst>
                    <a:ext uri="{FF2B5EF4-FFF2-40B4-BE49-F238E27FC236}">
                      <a16:creationId xmlns:a16="http://schemas.microsoft.com/office/drawing/2014/main" id="{9E064D36-B049-EA47-A83A-9AC9A3D9165C}"/>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213" name="Group 212">
                <a:extLst>
                  <a:ext uri="{FF2B5EF4-FFF2-40B4-BE49-F238E27FC236}">
                    <a16:creationId xmlns:a16="http://schemas.microsoft.com/office/drawing/2014/main" id="{9F0096BB-2C19-134A-850B-75565CDC8FBF}"/>
                  </a:ext>
                </a:extLst>
              </p:cNvPr>
              <p:cNvGrpSpPr/>
              <p:nvPr/>
            </p:nvGrpSpPr>
            <p:grpSpPr>
              <a:xfrm flipV="1">
                <a:off x="6232071" y="3657527"/>
                <a:ext cx="520390" cy="304873"/>
                <a:chOff x="5984488" y="3657527"/>
                <a:chExt cx="520390" cy="304873"/>
              </a:xfrm>
            </p:grpSpPr>
            <p:sp>
              <p:nvSpPr>
                <p:cNvPr id="214" name="Arc 213">
                  <a:extLst>
                    <a:ext uri="{FF2B5EF4-FFF2-40B4-BE49-F238E27FC236}">
                      <a16:creationId xmlns:a16="http://schemas.microsoft.com/office/drawing/2014/main" id="{E2FBB466-62A7-9248-BA58-996F744B6740}"/>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15" name="Arc 214">
                  <a:extLst>
                    <a:ext uri="{FF2B5EF4-FFF2-40B4-BE49-F238E27FC236}">
                      <a16:creationId xmlns:a16="http://schemas.microsoft.com/office/drawing/2014/main" id="{43D47B2E-77D8-2147-BC5D-2D6E499AEAB4}"/>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sp>
          <p:nvSpPr>
            <p:cNvPr id="210" name="Arc 209">
              <a:extLst>
                <a:ext uri="{FF2B5EF4-FFF2-40B4-BE49-F238E27FC236}">
                  <a16:creationId xmlns:a16="http://schemas.microsoft.com/office/drawing/2014/main" id="{BA4F007B-4B3E-C843-915E-89DE5D686578}"/>
                </a:ext>
              </a:extLst>
            </p:cNvPr>
            <p:cNvSpPr/>
            <p:nvPr/>
          </p:nvSpPr>
          <p:spPr bwMode="auto">
            <a:xfrm>
              <a:off x="7286400" y="369235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cxnSp>
          <p:nvCxnSpPr>
            <p:cNvPr id="211" name="Straight Arrow Connector 210">
              <a:extLst>
                <a:ext uri="{FF2B5EF4-FFF2-40B4-BE49-F238E27FC236}">
                  <a16:creationId xmlns:a16="http://schemas.microsoft.com/office/drawing/2014/main" id="{52BE2961-E64A-4244-B9D8-B835CEAE77B1}"/>
                </a:ext>
              </a:extLst>
            </p:cNvPr>
            <p:cNvCxnSpPr>
              <a:cxnSpLocks/>
            </p:cNvCxnSpPr>
            <p:nvPr/>
          </p:nvCxnSpPr>
          <p:spPr bwMode="auto">
            <a:xfrm>
              <a:off x="7546595" y="3824995"/>
              <a:ext cx="324292" cy="0"/>
            </a:xfrm>
            <a:prstGeom prst="straightConnector1">
              <a:avLst/>
            </a:prstGeom>
            <a:solidFill>
              <a:schemeClr val="accent1"/>
            </a:solidFill>
            <a:ln w="47625" cap="flat" cmpd="sng" algn="ctr">
              <a:solidFill>
                <a:srgbClr val="FF0000"/>
              </a:solidFill>
              <a:prstDash val="solid"/>
              <a:round/>
              <a:headEnd type="none" w="med" len="med"/>
              <a:tailEnd type="stealth" w="lg" len="med"/>
            </a:ln>
            <a:effectLst/>
          </p:spPr>
        </p:cxnSp>
      </p:grpSp>
      <p:grpSp>
        <p:nvGrpSpPr>
          <p:cNvPr id="232" name="Group 231">
            <a:extLst>
              <a:ext uri="{FF2B5EF4-FFF2-40B4-BE49-F238E27FC236}">
                <a16:creationId xmlns:a16="http://schemas.microsoft.com/office/drawing/2014/main" id="{F531805C-104D-A34E-9775-F6194C7D9B67}"/>
              </a:ext>
            </a:extLst>
          </p:cNvPr>
          <p:cNvGrpSpPr/>
          <p:nvPr/>
        </p:nvGrpSpPr>
        <p:grpSpPr>
          <a:xfrm rot="5400000" flipV="1">
            <a:off x="5855217" y="2118699"/>
            <a:ext cx="958913" cy="174268"/>
            <a:chOff x="5292913" y="3669977"/>
            <a:chExt cx="2577974" cy="304873"/>
          </a:xfrm>
        </p:grpSpPr>
        <p:sp>
          <p:nvSpPr>
            <p:cNvPr id="233" name="Arc 232">
              <a:extLst>
                <a:ext uri="{FF2B5EF4-FFF2-40B4-BE49-F238E27FC236}">
                  <a16:creationId xmlns:a16="http://schemas.microsoft.com/office/drawing/2014/main" id="{5B439DFD-7EF5-E64E-9511-414D964DF103}"/>
                </a:ext>
              </a:extLst>
            </p:cNvPr>
            <p:cNvSpPr/>
            <p:nvPr/>
          </p:nvSpPr>
          <p:spPr bwMode="auto">
            <a:xfrm>
              <a:off x="5292913" y="369235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34" name="Arc 233">
              <a:extLst>
                <a:ext uri="{FF2B5EF4-FFF2-40B4-BE49-F238E27FC236}">
                  <a16:creationId xmlns:a16="http://schemas.microsoft.com/office/drawing/2014/main" id="{06D03DDE-6231-AD48-803F-A6C90D7D02D7}"/>
                </a:ext>
              </a:extLst>
            </p:cNvPr>
            <p:cNvSpPr/>
            <p:nvPr/>
          </p:nvSpPr>
          <p:spPr bwMode="auto">
            <a:xfrm rot="10800000">
              <a:off x="5553108" y="366997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nvGrpSpPr>
            <p:cNvPr id="235" name="Group 234">
              <a:extLst>
                <a:ext uri="{FF2B5EF4-FFF2-40B4-BE49-F238E27FC236}">
                  <a16:creationId xmlns:a16="http://schemas.microsoft.com/office/drawing/2014/main" id="{3ACB58D7-8517-7644-936A-377B3AFBB1A9}"/>
                </a:ext>
              </a:extLst>
            </p:cNvPr>
            <p:cNvGrpSpPr/>
            <p:nvPr/>
          </p:nvGrpSpPr>
          <p:grpSpPr>
            <a:xfrm flipV="1">
              <a:off x="5540496" y="3669977"/>
              <a:ext cx="520390" cy="304873"/>
              <a:chOff x="5984488" y="3657527"/>
              <a:chExt cx="520390" cy="304873"/>
            </a:xfrm>
          </p:grpSpPr>
          <p:sp>
            <p:nvSpPr>
              <p:cNvPr id="259" name="Arc 258">
                <a:extLst>
                  <a:ext uri="{FF2B5EF4-FFF2-40B4-BE49-F238E27FC236}">
                    <a16:creationId xmlns:a16="http://schemas.microsoft.com/office/drawing/2014/main" id="{46AC90F5-263A-1A45-BF57-B1265A63F2C3}"/>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60" name="Arc 259">
                <a:extLst>
                  <a:ext uri="{FF2B5EF4-FFF2-40B4-BE49-F238E27FC236}">
                    <a16:creationId xmlns:a16="http://schemas.microsoft.com/office/drawing/2014/main" id="{47604B28-4994-AE4B-A185-6157CC0403C7}"/>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236" name="Group 235">
              <a:extLst>
                <a:ext uri="{FF2B5EF4-FFF2-40B4-BE49-F238E27FC236}">
                  <a16:creationId xmlns:a16="http://schemas.microsoft.com/office/drawing/2014/main" id="{DFB5C9ED-5DAC-5A43-BEB3-AEFC26C45886}"/>
                </a:ext>
              </a:extLst>
            </p:cNvPr>
            <p:cNvGrpSpPr/>
            <p:nvPr/>
          </p:nvGrpSpPr>
          <p:grpSpPr>
            <a:xfrm>
              <a:off x="5788129" y="3669977"/>
              <a:ext cx="767973" cy="304873"/>
              <a:chOff x="5984488" y="3657527"/>
              <a:chExt cx="767973" cy="304873"/>
            </a:xfrm>
          </p:grpSpPr>
          <p:grpSp>
            <p:nvGrpSpPr>
              <p:cNvPr id="253" name="Group 252">
                <a:extLst>
                  <a:ext uri="{FF2B5EF4-FFF2-40B4-BE49-F238E27FC236}">
                    <a16:creationId xmlns:a16="http://schemas.microsoft.com/office/drawing/2014/main" id="{0375EDAD-55E2-3041-A1E4-CD5D5D82CF83}"/>
                  </a:ext>
                </a:extLst>
              </p:cNvPr>
              <p:cNvGrpSpPr/>
              <p:nvPr/>
            </p:nvGrpSpPr>
            <p:grpSpPr>
              <a:xfrm>
                <a:off x="5984488" y="3657527"/>
                <a:ext cx="520390" cy="304873"/>
                <a:chOff x="5984488" y="3657527"/>
                <a:chExt cx="520390" cy="304873"/>
              </a:xfrm>
            </p:grpSpPr>
            <p:sp>
              <p:nvSpPr>
                <p:cNvPr id="257" name="Arc 256">
                  <a:extLst>
                    <a:ext uri="{FF2B5EF4-FFF2-40B4-BE49-F238E27FC236}">
                      <a16:creationId xmlns:a16="http://schemas.microsoft.com/office/drawing/2014/main" id="{15822FF5-8D61-0D4D-AC5A-694689C9BAD0}"/>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58" name="Arc 257">
                  <a:extLst>
                    <a:ext uri="{FF2B5EF4-FFF2-40B4-BE49-F238E27FC236}">
                      <a16:creationId xmlns:a16="http://schemas.microsoft.com/office/drawing/2014/main" id="{972A92A1-F095-A04C-A59B-514B428776E8}"/>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254" name="Group 253">
                <a:extLst>
                  <a:ext uri="{FF2B5EF4-FFF2-40B4-BE49-F238E27FC236}">
                    <a16:creationId xmlns:a16="http://schemas.microsoft.com/office/drawing/2014/main" id="{EA779EFD-79CF-3247-B460-DD162388A2EF}"/>
                  </a:ext>
                </a:extLst>
              </p:cNvPr>
              <p:cNvGrpSpPr/>
              <p:nvPr/>
            </p:nvGrpSpPr>
            <p:grpSpPr>
              <a:xfrm flipV="1">
                <a:off x="6232071" y="3657527"/>
                <a:ext cx="520390" cy="304873"/>
                <a:chOff x="5984488" y="3657527"/>
                <a:chExt cx="520390" cy="304873"/>
              </a:xfrm>
            </p:grpSpPr>
            <p:sp>
              <p:nvSpPr>
                <p:cNvPr id="255" name="Arc 254">
                  <a:extLst>
                    <a:ext uri="{FF2B5EF4-FFF2-40B4-BE49-F238E27FC236}">
                      <a16:creationId xmlns:a16="http://schemas.microsoft.com/office/drawing/2014/main" id="{3C046FE6-7D03-5B40-BD89-CF1C8EC2BC74}"/>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56" name="Arc 255">
                  <a:extLst>
                    <a:ext uri="{FF2B5EF4-FFF2-40B4-BE49-F238E27FC236}">
                      <a16:creationId xmlns:a16="http://schemas.microsoft.com/office/drawing/2014/main" id="{5975CEC0-DD9E-AD42-9C07-17A61D03E101}"/>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grpSp>
          <p:nvGrpSpPr>
            <p:cNvPr id="237" name="Group 236">
              <a:extLst>
                <a:ext uri="{FF2B5EF4-FFF2-40B4-BE49-F238E27FC236}">
                  <a16:creationId xmlns:a16="http://schemas.microsoft.com/office/drawing/2014/main" id="{03FCFD39-004C-5F49-B9B9-6B27A2DBAE53}"/>
                </a:ext>
              </a:extLst>
            </p:cNvPr>
            <p:cNvGrpSpPr/>
            <p:nvPr/>
          </p:nvGrpSpPr>
          <p:grpSpPr>
            <a:xfrm>
              <a:off x="6287418" y="3669977"/>
              <a:ext cx="767973" cy="304873"/>
              <a:chOff x="5984488" y="3657527"/>
              <a:chExt cx="767973" cy="304873"/>
            </a:xfrm>
          </p:grpSpPr>
          <p:grpSp>
            <p:nvGrpSpPr>
              <p:cNvPr id="247" name="Group 246">
                <a:extLst>
                  <a:ext uri="{FF2B5EF4-FFF2-40B4-BE49-F238E27FC236}">
                    <a16:creationId xmlns:a16="http://schemas.microsoft.com/office/drawing/2014/main" id="{77D2E983-CB80-E84D-8F50-3850B8E5D7DC}"/>
                  </a:ext>
                </a:extLst>
              </p:cNvPr>
              <p:cNvGrpSpPr/>
              <p:nvPr/>
            </p:nvGrpSpPr>
            <p:grpSpPr>
              <a:xfrm>
                <a:off x="5984488" y="3657527"/>
                <a:ext cx="520390" cy="304873"/>
                <a:chOff x="5984488" y="3657527"/>
                <a:chExt cx="520390" cy="304873"/>
              </a:xfrm>
            </p:grpSpPr>
            <p:sp>
              <p:nvSpPr>
                <p:cNvPr id="251" name="Arc 250">
                  <a:extLst>
                    <a:ext uri="{FF2B5EF4-FFF2-40B4-BE49-F238E27FC236}">
                      <a16:creationId xmlns:a16="http://schemas.microsoft.com/office/drawing/2014/main" id="{8FC95A19-3067-3D41-8BD2-8C05A8A2293A}"/>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52" name="Arc 251">
                  <a:extLst>
                    <a:ext uri="{FF2B5EF4-FFF2-40B4-BE49-F238E27FC236}">
                      <a16:creationId xmlns:a16="http://schemas.microsoft.com/office/drawing/2014/main" id="{811851FB-6518-774B-91C1-CE679696055B}"/>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248" name="Group 247">
                <a:extLst>
                  <a:ext uri="{FF2B5EF4-FFF2-40B4-BE49-F238E27FC236}">
                    <a16:creationId xmlns:a16="http://schemas.microsoft.com/office/drawing/2014/main" id="{1CE90A11-F53F-8349-BCBD-0A02B45435D3}"/>
                  </a:ext>
                </a:extLst>
              </p:cNvPr>
              <p:cNvGrpSpPr/>
              <p:nvPr/>
            </p:nvGrpSpPr>
            <p:grpSpPr>
              <a:xfrm flipV="1">
                <a:off x="6232071" y="3657527"/>
                <a:ext cx="520390" cy="304873"/>
                <a:chOff x="5984488" y="3657527"/>
                <a:chExt cx="520390" cy="304873"/>
              </a:xfrm>
            </p:grpSpPr>
            <p:sp>
              <p:nvSpPr>
                <p:cNvPr id="249" name="Arc 248">
                  <a:extLst>
                    <a:ext uri="{FF2B5EF4-FFF2-40B4-BE49-F238E27FC236}">
                      <a16:creationId xmlns:a16="http://schemas.microsoft.com/office/drawing/2014/main" id="{AE386943-8E02-EE43-899A-386A8EB255EB}"/>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50" name="Arc 249">
                  <a:extLst>
                    <a:ext uri="{FF2B5EF4-FFF2-40B4-BE49-F238E27FC236}">
                      <a16:creationId xmlns:a16="http://schemas.microsoft.com/office/drawing/2014/main" id="{B8DE1869-232B-BE41-9C20-107A7615986E}"/>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grpSp>
          <p:nvGrpSpPr>
            <p:cNvPr id="238" name="Group 237">
              <a:extLst>
                <a:ext uri="{FF2B5EF4-FFF2-40B4-BE49-F238E27FC236}">
                  <a16:creationId xmlns:a16="http://schemas.microsoft.com/office/drawing/2014/main" id="{0E9B34DB-FC19-AF4A-83EE-62F2C097992B}"/>
                </a:ext>
              </a:extLst>
            </p:cNvPr>
            <p:cNvGrpSpPr/>
            <p:nvPr/>
          </p:nvGrpSpPr>
          <p:grpSpPr>
            <a:xfrm>
              <a:off x="6782634" y="3669977"/>
              <a:ext cx="767973" cy="304873"/>
              <a:chOff x="5984488" y="3657527"/>
              <a:chExt cx="767973" cy="304873"/>
            </a:xfrm>
          </p:grpSpPr>
          <p:grpSp>
            <p:nvGrpSpPr>
              <p:cNvPr id="241" name="Group 240">
                <a:extLst>
                  <a:ext uri="{FF2B5EF4-FFF2-40B4-BE49-F238E27FC236}">
                    <a16:creationId xmlns:a16="http://schemas.microsoft.com/office/drawing/2014/main" id="{DE4C7541-FBA9-9649-AAF6-3844718D9AE3}"/>
                  </a:ext>
                </a:extLst>
              </p:cNvPr>
              <p:cNvGrpSpPr/>
              <p:nvPr/>
            </p:nvGrpSpPr>
            <p:grpSpPr>
              <a:xfrm>
                <a:off x="5984488" y="3657527"/>
                <a:ext cx="520390" cy="304873"/>
                <a:chOff x="5984488" y="3657527"/>
                <a:chExt cx="520390" cy="304873"/>
              </a:xfrm>
            </p:grpSpPr>
            <p:sp>
              <p:nvSpPr>
                <p:cNvPr id="245" name="Arc 244">
                  <a:extLst>
                    <a:ext uri="{FF2B5EF4-FFF2-40B4-BE49-F238E27FC236}">
                      <a16:creationId xmlns:a16="http://schemas.microsoft.com/office/drawing/2014/main" id="{8D894F91-65E7-B148-8818-12EEBA02D492}"/>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46" name="Arc 245">
                  <a:extLst>
                    <a:ext uri="{FF2B5EF4-FFF2-40B4-BE49-F238E27FC236}">
                      <a16:creationId xmlns:a16="http://schemas.microsoft.com/office/drawing/2014/main" id="{EB53EA2C-2CA1-434E-9F91-08D67126669F}"/>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242" name="Group 241">
                <a:extLst>
                  <a:ext uri="{FF2B5EF4-FFF2-40B4-BE49-F238E27FC236}">
                    <a16:creationId xmlns:a16="http://schemas.microsoft.com/office/drawing/2014/main" id="{C0BC54E2-0052-AF48-8708-E5E8077ECBD9}"/>
                  </a:ext>
                </a:extLst>
              </p:cNvPr>
              <p:cNvGrpSpPr/>
              <p:nvPr/>
            </p:nvGrpSpPr>
            <p:grpSpPr>
              <a:xfrm flipV="1">
                <a:off x="6232071" y="3657527"/>
                <a:ext cx="520390" cy="304873"/>
                <a:chOff x="5984488" y="3657527"/>
                <a:chExt cx="520390" cy="304873"/>
              </a:xfrm>
            </p:grpSpPr>
            <p:sp>
              <p:nvSpPr>
                <p:cNvPr id="243" name="Arc 242">
                  <a:extLst>
                    <a:ext uri="{FF2B5EF4-FFF2-40B4-BE49-F238E27FC236}">
                      <a16:creationId xmlns:a16="http://schemas.microsoft.com/office/drawing/2014/main" id="{CF952637-7561-C04C-8AEF-79135325F0C1}"/>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44" name="Arc 243">
                  <a:extLst>
                    <a:ext uri="{FF2B5EF4-FFF2-40B4-BE49-F238E27FC236}">
                      <a16:creationId xmlns:a16="http://schemas.microsoft.com/office/drawing/2014/main" id="{45E34BB5-4420-9646-9EEC-DF4D0D635295}"/>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sp>
          <p:nvSpPr>
            <p:cNvPr id="239" name="Arc 238">
              <a:extLst>
                <a:ext uri="{FF2B5EF4-FFF2-40B4-BE49-F238E27FC236}">
                  <a16:creationId xmlns:a16="http://schemas.microsoft.com/office/drawing/2014/main" id="{F2D1503A-DABC-7E47-91A1-A2D834AEF0E5}"/>
                </a:ext>
              </a:extLst>
            </p:cNvPr>
            <p:cNvSpPr/>
            <p:nvPr/>
          </p:nvSpPr>
          <p:spPr bwMode="auto">
            <a:xfrm>
              <a:off x="7286400" y="369235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cxnSp>
          <p:nvCxnSpPr>
            <p:cNvPr id="240" name="Straight Arrow Connector 239">
              <a:extLst>
                <a:ext uri="{FF2B5EF4-FFF2-40B4-BE49-F238E27FC236}">
                  <a16:creationId xmlns:a16="http://schemas.microsoft.com/office/drawing/2014/main" id="{BA9B777B-A406-2A4E-AA0D-896555F7A6D9}"/>
                </a:ext>
              </a:extLst>
            </p:cNvPr>
            <p:cNvCxnSpPr>
              <a:cxnSpLocks/>
            </p:cNvCxnSpPr>
            <p:nvPr/>
          </p:nvCxnSpPr>
          <p:spPr bwMode="auto">
            <a:xfrm>
              <a:off x="7546595" y="3824995"/>
              <a:ext cx="324292" cy="0"/>
            </a:xfrm>
            <a:prstGeom prst="straightConnector1">
              <a:avLst/>
            </a:prstGeom>
            <a:solidFill>
              <a:schemeClr val="accent1"/>
            </a:solidFill>
            <a:ln w="47625" cap="flat" cmpd="sng" algn="ctr">
              <a:solidFill>
                <a:srgbClr val="FF0000"/>
              </a:solidFill>
              <a:prstDash val="solid"/>
              <a:round/>
              <a:headEnd type="none" w="med" len="med"/>
              <a:tailEnd type="stealth" w="lg" len="med"/>
            </a:ln>
            <a:effectLst/>
          </p:spPr>
        </p:cxnSp>
      </p:grpSp>
      <p:grpSp>
        <p:nvGrpSpPr>
          <p:cNvPr id="261" name="Group 260">
            <a:extLst>
              <a:ext uri="{FF2B5EF4-FFF2-40B4-BE49-F238E27FC236}">
                <a16:creationId xmlns:a16="http://schemas.microsoft.com/office/drawing/2014/main" id="{C88DF0E0-C831-BD4A-9005-CF46DD611527}"/>
              </a:ext>
            </a:extLst>
          </p:cNvPr>
          <p:cNvGrpSpPr/>
          <p:nvPr/>
        </p:nvGrpSpPr>
        <p:grpSpPr>
          <a:xfrm rot="16200000" flipV="1">
            <a:off x="7384510" y="2426265"/>
            <a:ext cx="1453844" cy="223455"/>
            <a:chOff x="5292913" y="3669977"/>
            <a:chExt cx="2577974" cy="304873"/>
          </a:xfrm>
        </p:grpSpPr>
        <p:sp>
          <p:nvSpPr>
            <p:cNvPr id="262" name="Arc 261">
              <a:extLst>
                <a:ext uri="{FF2B5EF4-FFF2-40B4-BE49-F238E27FC236}">
                  <a16:creationId xmlns:a16="http://schemas.microsoft.com/office/drawing/2014/main" id="{8D08EA86-DB92-A646-BF83-15190DC182A1}"/>
                </a:ext>
              </a:extLst>
            </p:cNvPr>
            <p:cNvSpPr/>
            <p:nvPr/>
          </p:nvSpPr>
          <p:spPr bwMode="auto">
            <a:xfrm>
              <a:off x="5292913" y="369235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63" name="Arc 262">
              <a:extLst>
                <a:ext uri="{FF2B5EF4-FFF2-40B4-BE49-F238E27FC236}">
                  <a16:creationId xmlns:a16="http://schemas.microsoft.com/office/drawing/2014/main" id="{9994E464-A9C1-7A4F-967D-3307879C1ADB}"/>
                </a:ext>
              </a:extLst>
            </p:cNvPr>
            <p:cNvSpPr/>
            <p:nvPr/>
          </p:nvSpPr>
          <p:spPr bwMode="auto">
            <a:xfrm rot="10800000">
              <a:off x="5553108" y="366997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nvGrpSpPr>
            <p:cNvPr id="264" name="Group 263">
              <a:extLst>
                <a:ext uri="{FF2B5EF4-FFF2-40B4-BE49-F238E27FC236}">
                  <a16:creationId xmlns:a16="http://schemas.microsoft.com/office/drawing/2014/main" id="{22A30F0F-B75E-C743-BE37-FDF49E5FB7AC}"/>
                </a:ext>
              </a:extLst>
            </p:cNvPr>
            <p:cNvGrpSpPr/>
            <p:nvPr/>
          </p:nvGrpSpPr>
          <p:grpSpPr>
            <a:xfrm flipV="1">
              <a:off x="5540496" y="3669977"/>
              <a:ext cx="520390" cy="304873"/>
              <a:chOff x="5984488" y="3657527"/>
              <a:chExt cx="520390" cy="304873"/>
            </a:xfrm>
          </p:grpSpPr>
          <p:sp>
            <p:nvSpPr>
              <p:cNvPr id="288" name="Arc 287">
                <a:extLst>
                  <a:ext uri="{FF2B5EF4-FFF2-40B4-BE49-F238E27FC236}">
                    <a16:creationId xmlns:a16="http://schemas.microsoft.com/office/drawing/2014/main" id="{6D63C525-F633-5E4A-BBAA-C1D1EBDE0AA4}"/>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89" name="Arc 288">
                <a:extLst>
                  <a:ext uri="{FF2B5EF4-FFF2-40B4-BE49-F238E27FC236}">
                    <a16:creationId xmlns:a16="http://schemas.microsoft.com/office/drawing/2014/main" id="{7BF64F1F-C2A5-EB46-8E48-C08387E0EB62}"/>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265" name="Group 264">
              <a:extLst>
                <a:ext uri="{FF2B5EF4-FFF2-40B4-BE49-F238E27FC236}">
                  <a16:creationId xmlns:a16="http://schemas.microsoft.com/office/drawing/2014/main" id="{13305E5F-16C4-8442-8F20-A3728DB29509}"/>
                </a:ext>
              </a:extLst>
            </p:cNvPr>
            <p:cNvGrpSpPr/>
            <p:nvPr/>
          </p:nvGrpSpPr>
          <p:grpSpPr>
            <a:xfrm>
              <a:off x="5788129" y="3669977"/>
              <a:ext cx="767973" cy="304873"/>
              <a:chOff x="5984488" y="3657527"/>
              <a:chExt cx="767973" cy="304873"/>
            </a:xfrm>
          </p:grpSpPr>
          <p:grpSp>
            <p:nvGrpSpPr>
              <p:cNvPr id="282" name="Group 281">
                <a:extLst>
                  <a:ext uri="{FF2B5EF4-FFF2-40B4-BE49-F238E27FC236}">
                    <a16:creationId xmlns:a16="http://schemas.microsoft.com/office/drawing/2014/main" id="{030599A8-B8B4-DF4A-AB94-5BE75D58A18D}"/>
                  </a:ext>
                </a:extLst>
              </p:cNvPr>
              <p:cNvGrpSpPr/>
              <p:nvPr/>
            </p:nvGrpSpPr>
            <p:grpSpPr>
              <a:xfrm>
                <a:off x="5984488" y="3657527"/>
                <a:ext cx="520390" cy="304873"/>
                <a:chOff x="5984488" y="3657527"/>
                <a:chExt cx="520390" cy="304873"/>
              </a:xfrm>
            </p:grpSpPr>
            <p:sp>
              <p:nvSpPr>
                <p:cNvPr id="286" name="Arc 285">
                  <a:extLst>
                    <a:ext uri="{FF2B5EF4-FFF2-40B4-BE49-F238E27FC236}">
                      <a16:creationId xmlns:a16="http://schemas.microsoft.com/office/drawing/2014/main" id="{E4F65A79-5CD3-3E41-B57E-B464D15B42CA}"/>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87" name="Arc 286">
                  <a:extLst>
                    <a:ext uri="{FF2B5EF4-FFF2-40B4-BE49-F238E27FC236}">
                      <a16:creationId xmlns:a16="http://schemas.microsoft.com/office/drawing/2014/main" id="{111EA861-3585-3540-AD95-6CA0C21BAE9A}"/>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283" name="Group 282">
                <a:extLst>
                  <a:ext uri="{FF2B5EF4-FFF2-40B4-BE49-F238E27FC236}">
                    <a16:creationId xmlns:a16="http://schemas.microsoft.com/office/drawing/2014/main" id="{F9141D3A-CA51-CA4D-A3A7-85E01EFBD19E}"/>
                  </a:ext>
                </a:extLst>
              </p:cNvPr>
              <p:cNvGrpSpPr/>
              <p:nvPr/>
            </p:nvGrpSpPr>
            <p:grpSpPr>
              <a:xfrm flipV="1">
                <a:off x="6232071" y="3657527"/>
                <a:ext cx="520390" cy="304873"/>
                <a:chOff x="5984488" y="3657527"/>
                <a:chExt cx="520390" cy="304873"/>
              </a:xfrm>
            </p:grpSpPr>
            <p:sp>
              <p:nvSpPr>
                <p:cNvPr id="284" name="Arc 283">
                  <a:extLst>
                    <a:ext uri="{FF2B5EF4-FFF2-40B4-BE49-F238E27FC236}">
                      <a16:creationId xmlns:a16="http://schemas.microsoft.com/office/drawing/2014/main" id="{BEB93CA2-3641-3E4B-8E5A-70336621A698}"/>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85" name="Arc 284">
                  <a:extLst>
                    <a:ext uri="{FF2B5EF4-FFF2-40B4-BE49-F238E27FC236}">
                      <a16:creationId xmlns:a16="http://schemas.microsoft.com/office/drawing/2014/main" id="{2F4A8054-BFCA-134A-85F6-2D7F248767E1}"/>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grpSp>
          <p:nvGrpSpPr>
            <p:cNvPr id="266" name="Group 265">
              <a:extLst>
                <a:ext uri="{FF2B5EF4-FFF2-40B4-BE49-F238E27FC236}">
                  <a16:creationId xmlns:a16="http://schemas.microsoft.com/office/drawing/2014/main" id="{976F3509-1A0E-FF48-BF9B-88EA7DD1F08D}"/>
                </a:ext>
              </a:extLst>
            </p:cNvPr>
            <p:cNvGrpSpPr/>
            <p:nvPr/>
          </p:nvGrpSpPr>
          <p:grpSpPr>
            <a:xfrm>
              <a:off x="6287418" y="3669977"/>
              <a:ext cx="767973" cy="304873"/>
              <a:chOff x="5984488" y="3657527"/>
              <a:chExt cx="767973" cy="304873"/>
            </a:xfrm>
          </p:grpSpPr>
          <p:grpSp>
            <p:nvGrpSpPr>
              <p:cNvPr id="276" name="Group 275">
                <a:extLst>
                  <a:ext uri="{FF2B5EF4-FFF2-40B4-BE49-F238E27FC236}">
                    <a16:creationId xmlns:a16="http://schemas.microsoft.com/office/drawing/2014/main" id="{AE9C2CE0-BBCD-FF4A-A6B9-FDAE4D9FBEB5}"/>
                  </a:ext>
                </a:extLst>
              </p:cNvPr>
              <p:cNvGrpSpPr/>
              <p:nvPr/>
            </p:nvGrpSpPr>
            <p:grpSpPr>
              <a:xfrm>
                <a:off x="5984488" y="3657527"/>
                <a:ext cx="520390" cy="304873"/>
                <a:chOff x="5984488" y="3657527"/>
                <a:chExt cx="520390" cy="304873"/>
              </a:xfrm>
            </p:grpSpPr>
            <p:sp>
              <p:nvSpPr>
                <p:cNvPr id="280" name="Arc 279">
                  <a:extLst>
                    <a:ext uri="{FF2B5EF4-FFF2-40B4-BE49-F238E27FC236}">
                      <a16:creationId xmlns:a16="http://schemas.microsoft.com/office/drawing/2014/main" id="{58A4571E-64CA-3E45-BEBF-67B51B25F0A4}"/>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81" name="Arc 280">
                  <a:extLst>
                    <a:ext uri="{FF2B5EF4-FFF2-40B4-BE49-F238E27FC236}">
                      <a16:creationId xmlns:a16="http://schemas.microsoft.com/office/drawing/2014/main" id="{2A5D2ADB-C319-F643-813A-3E851CAAC2FE}"/>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277" name="Group 276">
                <a:extLst>
                  <a:ext uri="{FF2B5EF4-FFF2-40B4-BE49-F238E27FC236}">
                    <a16:creationId xmlns:a16="http://schemas.microsoft.com/office/drawing/2014/main" id="{ADDC1FF2-1DE4-4A4C-A2DC-E01676E312FA}"/>
                  </a:ext>
                </a:extLst>
              </p:cNvPr>
              <p:cNvGrpSpPr/>
              <p:nvPr/>
            </p:nvGrpSpPr>
            <p:grpSpPr>
              <a:xfrm flipV="1">
                <a:off x="6232071" y="3657527"/>
                <a:ext cx="520390" cy="304873"/>
                <a:chOff x="5984488" y="3657527"/>
                <a:chExt cx="520390" cy="304873"/>
              </a:xfrm>
            </p:grpSpPr>
            <p:sp>
              <p:nvSpPr>
                <p:cNvPr id="278" name="Arc 277">
                  <a:extLst>
                    <a:ext uri="{FF2B5EF4-FFF2-40B4-BE49-F238E27FC236}">
                      <a16:creationId xmlns:a16="http://schemas.microsoft.com/office/drawing/2014/main" id="{46673C46-B292-2D44-BCAC-F574D014DEF5}"/>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79" name="Arc 278">
                  <a:extLst>
                    <a:ext uri="{FF2B5EF4-FFF2-40B4-BE49-F238E27FC236}">
                      <a16:creationId xmlns:a16="http://schemas.microsoft.com/office/drawing/2014/main" id="{7C181EA8-83A6-3541-B4C4-BA065DEF7B69}"/>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grpSp>
          <p:nvGrpSpPr>
            <p:cNvPr id="267" name="Group 266">
              <a:extLst>
                <a:ext uri="{FF2B5EF4-FFF2-40B4-BE49-F238E27FC236}">
                  <a16:creationId xmlns:a16="http://schemas.microsoft.com/office/drawing/2014/main" id="{91F0FFE9-D79C-C44B-A9CA-58A6F31778D1}"/>
                </a:ext>
              </a:extLst>
            </p:cNvPr>
            <p:cNvGrpSpPr/>
            <p:nvPr/>
          </p:nvGrpSpPr>
          <p:grpSpPr>
            <a:xfrm>
              <a:off x="6782634" y="3669977"/>
              <a:ext cx="767973" cy="304873"/>
              <a:chOff x="5984488" y="3657527"/>
              <a:chExt cx="767973" cy="304873"/>
            </a:xfrm>
          </p:grpSpPr>
          <p:grpSp>
            <p:nvGrpSpPr>
              <p:cNvPr id="270" name="Group 269">
                <a:extLst>
                  <a:ext uri="{FF2B5EF4-FFF2-40B4-BE49-F238E27FC236}">
                    <a16:creationId xmlns:a16="http://schemas.microsoft.com/office/drawing/2014/main" id="{B4FB24F9-81F1-A144-B043-3CA92F96BB96}"/>
                  </a:ext>
                </a:extLst>
              </p:cNvPr>
              <p:cNvGrpSpPr/>
              <p:nvPr/>
            </p:nvGrpSpPr>
            <p:grpSpPr>
              <a:xfrm>
                <a:off x="5984488" y="3657527"/>
                <a:ext cx="520390" cy="304873"/>
                <a:chOff x="5984488" y="3657527"/>
                <a:chExt cx="520390" cy="304873"/>
              </a:xfrm>
            </p:grpSpPr>
            <p:sp>
              <p:nvSpPr>
                <p:cNvPr id="274" name="Arc 273">
                  <a:extLst>
                    <a:ext uri="{FF2B5EF4-FFF2-40B4-BE49-F238E27FC236}">
                      <a16:creationId xmlns:a16="http://schemas.microsoft.com/office/drawing/2014/main" id="{B13044D2-49BC-5C44-9869-8E56A4518711}"/>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75" name="Arc 274">
                  <a:extLst>
                    <a:ext uri="{FF2B5EF4-FFF2-40B4-BE49-F238E27FC236}">
                      <a16:creationId xmlns:a16="http://schemas.microsoft.com/office/drawing/2014/main" id="{FBD40BFC-6F7F-FD49-B62A-F07729A3C5FF}"/>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271" name="Group 270">
                <a:extLst>
                  <a:ext uri="{FF2B5EF4-FFF2-40B4-BE49-F238E27FC236}">
                    <a16:creationId xmlns:a16="http://schemas.microsoft.com/office/drawing/2014/main" id="{6FA465EF-63C0-CE40-AB13-B253EB52CFD3}"/>
                  </a:ext>
                </a:extLst>
              </p:cNvPr>
              <p:cNvGrpSpPr/>
              <p:nvPr/>
            </p:nvGrpSpPr>
            <p:grpSpPr>
              <a:xfrm flipV="1">
                <a:off x="6232071" y="3657527"/>
                <a:ext cx="520390" cy="304873"/>
                <a:chOff x="5984488" y="3657527"/>
                <a:chExt cx="520390" cy="304873"/>
              </a:xfrm>
            </p:grpSpPr>
            <p:sp>
              <p:nvSpPr>
                <p:cNvPr id="272" name="Arc 271">
                  <a:extLst>
                    <a:ext uri="{FF2B5EF4-FFF2-40B4-BE49-F238E27FC236}">
                      <a16:creationId xmlns:a16="http://schemas.microsoft.com/office/drawing/2014/main" id="{BA5D992E-3F48-6C4E-8B65-AD48B4F6C623}"/>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73" name="Arc 272">
                  <a:extLst>
                    <a:ext uri="{FF2B5EF4-FFF2-40B4-BE49-F238E27FC236}">
                      <a16:creationId xmlns:a16="http://schemas.microsoft.com/office/drawing/2014/main" id="{7981699F-AB8A-6741-A176-267C8FDCDD00}"/>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sp>
          <p:nvSpPr>
            <p:cNvPr id="268" name="Arc 267">
              <a:extLst>
                <a:ext uri="{FF2B5EF4-FFF2-40B4-BE49-F238E27FC236}">
                  <a16:creationId xmlns:a16="http://schemas.microsoft.com/office/drawing/2014/main" id="{AE2C1EA2-0994-3B40-A459-8023B5F8BE34}"/>
                </a:ext>
              </a:extLst>
            </p:cNvPr>
            <p:cNvSpPr/>
            <p:nvPr/>
          </p:nvSpPr>
          <p:spPr bwMode="auto">
            <a:xfrm>
              <a:off x="7286400" y="369235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cxnSp>
          <p:nvCxnSpPr>
            <p:cNvPr id="269" name="Straight Arrow Connector 268">
              <a:extLst>
                <a:ext uri="{FF2B5EF4-FFF2-40B4-BE49-F238E27FC236}">
                  <a16:creationId xmlns:a16="http://schemas.microsoft.com/office/drawing/2014/main" id="{754580B2-C43B-7C45-AA58-65B35C589419}"/>
                </a:ext>
              </a:extLst>
            </p:cNvPr>
            <p:cNvCxnSpPr>
              <a:cxnSpLocks/>
            </p:cNvCxnSpPr>
            <p:nvPr/>
          </p:nvCxnSpPr>
          <p:spPr bwMode="auto">
            <a:xfrm>
              <a:off x="7546595" y="3824995"/>
              <a:ext cx="324292" cy="0"/>
            </a:xfrm>
            <a:prstGeom prst="straightConnector1">
              <a:avLst/>
            </a:prstGeom>
            <a:solidFill>
              <a:schemeClr val="accent1"/>
            </a:solidFill>
            <a:ln w="47625" cap="flat" cmpd="sng" algn="ctr">
              <a:solidFill>
                <a:srgbClr val="FF0000"/>
              </a:solidFill>
              <a:prstDash val="solid"/>
              <a:round/>
              <a:headEnd type="none" w="med" len="med"/>
              <a:tailEnd type="stealth" w="lg" len="med"/>
            </a:ln>
            <a:effectLst/>
          </p:spPr>
        </p:cxnSp>
      </p:grpSp>
      <p:grpSp>
        <p:nvGrpSpPr>
          <p:cNvPr id="290" name="Group 289">
            <a:extLst>
              <a:ext uri="{FF2B5EF4-FFF2-40B4-BE49-F238E27FC236}">
                <a16:creationId xmlns:a16="http://schemas.microsoft.com/office/drawing/2014/main" id="{C016F9FD-C3F7-0B4A-A176-4133133A9A0B}"/>
              </a:ext>
            </a:extLst>
          </p:cNvPr>
          <p:cNvGrpSpPr/>
          <p:nvPr/>
        </p:nvGrpSpPr>
        <p:grpSpPr>
          <a:xfrm rot="16200000" flipV="1">
            <a:off x="7547740" y="2249921"/>
            <a:ext cx="1788144" cy="223455"/>
            <a:chOff x="5292913" y="3669977"/>
            <a:chExt cx="2577974" cy="304873"/>
          </a:xfrm>
        </p:grpSpPr>
        <p:sp>
          <p:nvSpPr>
            <p:cNvPr id="291" name="Arc 290">
              <a:extLst>
                <a:ext uri="{FF2B5EF4-FFF2-40B4-BE49-F238E27FC236}">
                  <a16:creationId xmlns:a16="http://schemas.microsoft.com/office/drawing/2014/main" id="{0FB20909-DDC5-3441-A3F1-13900EC0CD7B}"/>
                </a:ext>
              </a:extLst>
            </p:cNvPr>
            <p:cNvSpPr/>
            <p:nvPr/>
          </p:nvSpPr>
          <p:spPr bwMode="auto">
            <a:xfrm>
              <a:off x="5292913" y="369235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92" name="Arc 291">
              <a:extLst>
                <a:ext uri="{FF2B5EF4-FFF2-40B4-BE49-F238E27FC236}">
                  <a16:creationId xmlns:a16="http://schemas.microsoft.com/office/drawing/2014/main" id="{29CC4C9B-69E3-8D41-A954-78309C463A6C}"/>
                </a:ext>
              </a:extLst>
            </p:cNvPr>
            <p:cNvSpPr/>
            <p:nvPr/>
          </p:nvSpPr>
          <p:spPr bwMode="auto">
            <a:xfrm rot="10800000">
              <a:off x="5553108" y="366997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nvGrpSpPr>
            <p:cNvPr id="293" name="Group 292">
              <a:extLst>
                <a:ext uri="{FF2B5EF4-FFF2-40B4-BE49-F238E27FC236}">
                  <a16:creationId xmlns:a16="http://schemas.microsoft.com/office/drawing/2014/main" id="{46A2E3C9-E231-474D-99AA-0FE13BF36960}"/>
                </a:ext>
              </a:extLst>
            </p:cNvPr>
            <p:cNvGrpSpPr/>
            <p:nvPr/>
          </p:nvGrpSpPr>
          <p:grpSpPr>
            <a:xfrm flipV="1">
              <a:off x="5540496" y="3669977"/>
              <a:ext cx="520390" cy="304873"/>
              <a:chOff x="5984488" y="3657527"/>
              <a:chExt cx="520390" cy="304873"/>
            </a:xfrm>
          </p:grpSpPr>
          <p:sp>
            <p:nvSpPr>
              <p:cNvPr id="317" name="Arc 316">
                <a:extLst>
                  <a:ext uri="{FF2B5EF4-FFF2-40B4-BE49-F238E27FC236}">
                    <a16:creationId xmlns:a16="http://schemas.microsoft.com/office/drawing/2014/main" id="{43398EBF-2D2E-B943-B480-A42A48042F0B}"/>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18" name="Arc 317">
                <a:extLst>
                  <a:ext uri="{FF2B5EF4-FFF2-40B4-BE49-F238E27FC236}">
                    <a16:creationId xmlns:a16="http://schemas.microsoft.com/office/drawing/2014/main" id="{A18252FA-4EDE-F743-B38E-8028C5E00623}"/>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294" name="Group 293">
              <a:extLst>
                <a:ext uri="{FF2B5EF4-FFF2-40B4-BE49-F238E27FC236}">
                  <a16:creationId xmlns:a16="http://schemas.microsoft.com/office/drawing/2014/main" id="{E326AD24-73C6-674D-8C79-2D605C68B478}"/>
                </a:ext>
              </a:extLst>
            </p:cNvPr>
            <p:cNvGrpSpPr/>
            <p:nvPr/>
          </p:nvGrpSpPr>
          <p:grpSpPr>
            <a:xfrm>
              <a:off x="5788129" y="3669977"/>
              <a:ext cx="767973" cy="304873"/>
              <a:chOff x="5984488" y="3657527"/>
              <a:chExt cx="767973" cy="304873"/>
            </a:xfrm>
          </p:grpSpPr>
          <p:grpSp>
            <p:nvGrpSpPr>
              <p:cNvPr id="311" name="Group 310">
                <a:extLst>
                  <a:ext uri="{FF2B5EF4-FFF2-40B4-BE49-F238E27FC236}">
                    <a16:creationId xmlns:a16="http://schemas.microsoft.com/office/drawing/2014/main" id="{C461B016-4DF5-9748-AEF7-83C33C04647D}"/>
                  </a:ext>
                </a:extLst>
              </p:cNvPr>
              <p:cNvGrpSpPr/>
              <p:nvPr/>
            </p:nvGrpSpPr>
            <p:grpSpPr>
              <a:xfrm>
                <a:off x="5984488" y="3657527"/>
                <a:ext cx="520390" cy="304873"/>
                <a:chOff x="5984488" y="3657527"/>
                <a:chExt cx="520390" cy="304873"/>
              </a:xfrm>
            </p:grpSpPr>
            <p:sp>
              <p:nvSpPr>
                <p:cNvPr id="315" name="Arc 314">
                  <a:extLst>
                    <a:ext uri="{FF2B5EF4-FFF2-40B4-BE49-F238E27FC236}">
                      <a16:creationId xmlns:a16="http://schemas.microsoft.com/office/drawing/2014/main" id="{F78E619C-A8AB-2444-953F-BA2634C671E6}"/>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16" name="Arc 315">
                  <a:extLst>
                    <a:ext uri="{FF2B5EF4-FFF2-40B4-BE49-F238E27FC236}">
                      <a16:creationId xmlns:a16="http://schemas.microsoft.com/office/drawing/2014/main" id="{5084B517-7F84-BD45-B289-3975F854F775}"/>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312" name="Group 311">
                <a:extLst>
                  <a:ext uri="{FF2B5EF4-FFF2-40B4-BE49-F238E27FC236}">
                    <a16:creationId xmlns:a16="http://schemas.microsoft.com/office/drawing/2014/main" id="{1969E4FD-25E4-BE45-ABFE-465EB81E1355}"/>
                  </a:ext>
                </a:extLst>
              </p:cNvPr>
              <p:cNvGrpSpPr/>
              <p:nvPr/>
            </p:nvGrpSpPr>
            <p:grpSpPr>
              <a:xfrm flipV="1">
                <a:off x="6232071" y="3657527"/>
                <a:ext cx="520390" cy="304873"/>
                <a:chOff x="5984488" y="3657527"/>
                <a:chExt cx="520390" cy="304873"/>
              </a:xfrm>
            </p:grpSpPr>
            <p:sp>
              <p:nvSpPr>
                <p:cNvPr id="313" name="Arc 312">
                  <a:extLst>
                    <a:ext uri="{FF2B5EF4-FFF2-40B4-BE49-F238E27FC236}">
                      <a16:creationId xmlns:a16="http://schemas.microsoft.com/office/drawing/2014/main" id="{4D5AD153-B829-FF40-AE4C-B9E82DDAF54D}"/>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14" name="Arc 313">
                  <a:extLst>
                    <a:ext uri="{FF2B5EF4-FFF2-40B4-BE49-F238E27FC236}">
                      <a16:creationId xmlns:a16="http://schemas.microsoft.com/office/drawing/2014/main" id="{B53F6975-C98A-944F-B1E8-E7A181DEAC75}"/>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grpSp>
          <p:nvGrpSpPr>
            <p:cNvPr id="295" name="Group 294">
              <a:extLst>
                <a:ext uri="{FF2B5EF4-FFF2-40B4-BE49-F238E27FC236}">
                  <a16:creationId xmlns:a16="http://schemas.microsoft.com/office/drawing/2014/main" id="{3485FACC-2497-2C40-B8A9-49A9D7FCAB92}"/>
                </a:ext>
              </a:extLst>
            </p:cNvPr>
            <p:cNvGrpSpPr/>
            <p:nvPr/>
          </p:nvGrpSpPr>
          <p:grpSpPr>
            <a:xfrm>
              <a:off x="6287418" y="3669977"/>
              <a:ext cx="767973" cy="304873"/>
              <a:chOff x="5984488" y="3657527"/>
              <a:chExt cx="767973" cy="304873"/>
            </a:xfrm>
          </p:grpSpPr>
          <p:grpSp>
            <p:nvGrpSpPr>
              <p:cNvPr id="305" name="Group 304">
                <a:extLst>
                  <a:ext uri="{FF2B5EF4-FFF2-40B4-BE49-F238E27FC236}">
                    <a16:creationId xmlns:a16="http://schemas.microsoft.com/office/drawing/2014/main" id="{FE914AC2-F9C7-EC46-A1E4-8F87C558F65B}"/>
                  </a:ext>
                </a:extLst>
              </p:cNvPr>
              <p:cNvGrpSpPr/>
              <p:nvPr/>
            </p:nvGrpSpPr>
            <p:grpSpPr>
              <a:xfrm>
                <a:off x="5984488" y="3657527"/>
                <a:ext cx="520390" cy="304873"/>
                <a:chOff x="5984488" y="3657527"/>
                <a:chExt cx="520390" cy="304873"/>
              </a:xfrm>
            </p:grpSpPr>
            <p:sp>
              <p:nvSpPr>
                <p:cNvPr id="309" name="Arc 308">
                  <a:extLst>
                    <a:ext uri="{FF2B5EF4-FFF2-40B4-BE49-F238E27FC236}">
                      <a16:creationId xmlns:a16="http://schemas.microsoft.com/office/drawing/2014/main" id="{0E1FF979-8F17-B642-80D0-CBB5806E75AB}"/>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10" name="Arc 309">
                  <a:extLst>
                    <a:ext uri="{FF2B5EF4-FFF2-40B4-BE49-F238E27FC236}">
                      <a16:creationId xmlns:a16="http://schemas.microsoft.com/office/drawing/2014/main" id="{E6FC36A4-C46B-1644-9666-4F2C3E3D3C82}"/>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306" name="Group 305">
                <a:extLst>
                  <a:ext uri="{FF2B5EF4-FFF2-40B4-BE49-F238E27FC236}">
                    <a16:creationId xmlns:a16="http://schemas.microsoft.com/office/drawing/2014/main" id="{10CACD4A-6219-7B4F-9B06-9E824F57BDDE}"/>
                  </a:ext>
                </a:extLst>
              </p:cNvPr>
              <p:cNvGrpSpPr/>
              <p:nvPr/>
            </p:nvGrpSpPr>
            <p:grpSpPr>
              <a:xfrm flipV="1">
                <a:off x="6232071" y="3657527"/>
                <a:ext cx="520390" cy="304873"/>
                <a:chOff x="5984488" y="3657527"/>
                <a:chExt cx="520390" cy="304873"/>
              </a:xfrm>
            </p:grpSpPr>
            <p:sp>
              <p:nvSpPr>
                <p:cNvPr id="307" name="Arc 306">
                  <a:extLst>
                    <a:ext uri="{FF2B5EF4-FFF2-40B4-BE49-F238E27FC236}">
                      <a16:creationId xmlns:a16="http://schemas.microsoft.com/office/drawing/2014/main" id="{E7185A71-9359-EE4F-98CE-4D844E01D004}"/>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08" name="Arc 307">
                  <a:extLst>
                    <a:ext uri="{FF2B5EF4-FFF2-40B4-BE49-F238E27FC236}">
                      <a16:creationId xmlns:a16="http://schemas.microsoft.com/office/drawing/2014/main" id="{5A74ECE1-5DC1-B847-B4F5-20B413BF0799}"/>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grpSp>
          <p:nvGrpSpPr>
            <p:cNvPr id="296" name="Group 295">
              <a:extLst>
                <a:ext uri="{FF2B5EF4-FFF2-40B4-BE49-F238E27FC236}">
                  <a16:creationId xmlns:a16="http://schemas.microsoft.com/office/drawing/2014/main" id="{B094CD15-CF35-D74D-BDCF-80E0CDDE61B7}"/>
                </a:ext>
              </a:extLst>
            </p:cNvPr>
            <p:cNvGrpSpPr/>
            <p:nvPr/>
          </p:nvGrpSpPr>
          <p:grpSpPr>
            <a:xfrm>
              <a:off x="6782634" y="3669977"/>
              <a:ext cx="767973" cy="304873"/>
              <a:chOff x="5984488" y="3657527"/>
              <a:chExt cx="767973" cy="304873"/>
            </a:xfrm>
          </p:grpSpPr>
          <p:grpSp>
            <p:nvGrpSpPr>
              <p:cNvPr id="299" name="Group 298">
                <a:extLst>
                  <a:ext uri="{FF2B5EF4-FFF2-40B4-BE49-F238E27FC236}">
                    <a16:creationId xmlns:a16="http://schemas.microsoft.com/office/drawing/2014/main" id="{7DD9F45A-71A4-5D4E-BB85-8219904805A5}"/>
                  </a:ext>
                </a:extLst>
              </p:cNvPr>
              <p:cNvGrpSpPr/>
              <p:nvPr/>
            </p:nvGrpSpPr>
            <p:grpSpPr>
              <a:xfrm>
                <a:off x="5984488" y="3657527"/>
                <a:ext cx="520390" cy="304873"/>
                <a:chOff x="5984488" y="3657527"/>
                <a:chExt cx="520390" cy="304873"/>
              </a:xfrm>
            </p:grpSpPr>
            <p:sp>
              <p:nvSpPr>
                <p:cNvPr id="303" name="Arc 302">
                  <a:extLst>
                    <a:ext uri="{FF2B5EF4-FFF2-40B4-BE49-F238E27FC236}">
                      <a16:creationId xmlns:a16="http://schemas.microsoft.com/office/drawing/2014/main" id="{81C81850-2FA4-8644-8057-CF5AA134F759}"/>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04" name="Arc 303">
                  <a:extLst>
                    <a:ext uri="{FF2B5EF4-FFF2-40B4-BE49-F238E27FC236}">
                      <a16:creationId xmlns:a16="http://schemas.microsoft.com/office/drawing/2014/main" id="{649C938D-BF54-FB4B-94E6-043151225B00}"/>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300" name="Group 299">
                <a:extLst>
                  <a:ext uri="{FF2B5EF4-FFF2-40B4-BE49-F238E27FC236}">
                    <a16:creationId xmlns:a16="http://schemas.microsoft.com/office/drawing/2014/main" id="{2624DBE6-FC1C-A04E-91E8-FD52D1080A69}"/>
                  </a:ext>
                </a:extLst>
              </p:cNvPr>
              <p:cNvGrpSpPr/>
              <p:nvPr/>
            </p:nvGrpSpPr>
            <p:grpSpPr>
              <a:xfrm flipV="1">
                <a:off x="6232071" y="3657527"/>
                <a:ext cx="520390" cy="304873"/>
                <a:chOff x="5984488" y="3657527"/>
                <a:chExt cx="520390" cy="304873"/>
              </a:xfrm>
            </p:grpSpPr>
            <p:sp>
              <p:nvSpPr>
                <p:cNvPr id="301" name="Arc 300">
                  <a:extLst>
                    <a:ext uri="{FF2B5EF4-FFF2-40B4-BE49-F238E27FC236}">
                      <a16:creationId xmlns:a16="http://schemas.microsoft.com/office/drawing/2014/main" id="{4D34CBEE-1323-7C46-B3D9-301AA7B62501}"/>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02" name="Arc 301">
                  <a:extLst>
                    <a:ext uri="{FF2B5EF4-FFF2-40B4-BE49-F238E27FC236}">
                      <a16:creationId xmlns:a16="http://schemas.microsoft.com/office/drawing/2014/main" id="{92781CEF-A1A4-0240-B712-C60E0453BEB9}"/>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sp>
          <p:nvSpPr>
            <p:cNvPr id="297" name="Arc 296">
              <a:extLst>
                <a:ext uri="{FF2B5EF4-FFF2-40B4-BE49-F238E27FC236}">
                  <a16:creationId xmlns:a16="http://schemas.microsoft.com/office/drawing/2014/main" id="{BB6D3EAB-FC68-3A47-A00F-FEC78D71BE76}"/>
                </a:ext>
              </a:extLst>
            </p:cNvPr>
            <p:cNvSpPr/>
            <p:nvPr/>
          </p:nvSpPr>
          <p:spPr bwMode="auto">
            <a:xfrm>
              <a:off x="7286400" y="369235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cxnSp>
          <p:nvCxnSpPr>
            <p:cNvPr id="298" name="Straight Arrow Connector 297">
              <a:extLst>
                <a:ext uri="{FF2B5EF4-FFF2-40B4-BE49-F238E27FC236}">
                  <a16:creationId xmlns:a16="http://schemas.microsoft.com/office/drawing/2014/main" id="{7C74A9EC-D001-334A-BD00-8AB5DF4AB773}"/>
                </a:ext>
              </a:extLst>
            </p:cNvPr>
            <p:cNvCxnSpPr>
              <a:cxnSpLocks/>
            </p:cNvCxnSpPr>
            <p:nvPr/>
          </p:nvCxnSpPr>
          <p:spPr bwMode="auto">
            <a:xfrm>
              <a:off x="7546595" y="3824995"/>
              <a:ext cx="324292" cy="0"/>
            </a:xfrm>
            <a:prstGeom prst="straightConnector1">
              <a:avLst/>
            </a:prstGeom>
            <a:solidFill>
              <a:schemeClr val="accent1"/>
            </a:solidFill>
            <a:ln w="47625" cap="flat" cmpd="sng" algn="ctr">
              <a:solidFill>
                <a:srgbClr val="FF0000"/>
              </a:solidFill>
              <a:prstDash val="solid"/>
              <a:round/>
              <a:headEnd type="none" w="med" len="med"/>
              <a:tailEnd type="stealth" w="lg" len="med"/>
            </a:ln>
            <a:effectLst/>
          </p:spPr>
        </p:cxnSp>
      </p:grpSp>
      <p:grpSp>
        <p:nvGrpSpPr>
          <p:cNvPr id="319" name="Group 318">
            <a:extLst>
              <a:ext uri="{FF2B5EF4-FFF2-40B4-BE49-F238E27FC236}">
                <a16:creationId xmlns:a16="http://schemas.microsoft.com/office/drawing/2014/main" id="{45A94AFD-3FB9-014B-89BC-706D4DCF7F42}"/>
              </a:ext>
            </a:extLst>
          </p:cNvPr>
          <p:cNvGrpSpPr/>
          <p:nvPr/>
        </p:nvGrpSpPr>
        <p:grpSpPr>
          <a:xfrm rot="16200000" flipV="1">
            <a:off x="7812906" y="2168360"/>
            <a:ext cx="1963632" cy="223455"/>
            <a:chOff x="5292913" y="3669977"/>
            <a:chExt cx="2577974" cy="304873"/>
          </a:xfrm>
        </p:grpSpPr>
        <p:sp>
          <p:nvSpPr>
            <p:cNvPr id="320" name="Arc 319">
              <a:extLst>
                <a:ext uri="{FF2B5EF4-FFF2-40B4-BE49-F238E27FC236}">
                  <a16:creationId xmlns:a16="http://schemas.microsoft.com/office/drawing/2014/main" id="{385BB3C8-66B7-9141-9BD1-7968980A49D0}"/>
                </a:ext>
              </a:extLst>
            </p:cNvPr>
            <p:cNvSpPr/>
            <p:nvPr/>
          </p:nvSpPr>
          <p:spPr bwMode="auto">
            <a:xfrm>
              <a:off x="5292913" y="369235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21" name="Arc 320">
              <a:extLst>
                <a:ext uri="{FF2B5EF4-FFF2-40B4-BE49-F238E27FC236}">
                  <a16:creationId xmlns:a16="http://schemas.microsoft.com/office/drawing/2014/main" id="{26A3DBC6-F6AD-AD44-93A6-4C40A7183653}"/>
                </a:ext>
              </a:extLst>
            </p:cNvPr>
            <p:cNvSpPr/>
            <p:nvPr/>
          </p:nvSpPr>
          <p:spPr bwMode="auto">
            <a:xfrm rot="10800000">
              <a:off x="5553108" y="366997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nvGrpSpPr>
            <p:cNvPr id="322" name="Group 321">
              <a:extLst>
                <a:ext uri="{FF2B5EF4-FFF2-40B4-BE49-F238E27FC236}">
                  <a16:creationId xmlns:a16="http://schemas.microsoft.com/office/drawing/2014/main" id="{DB9B576E-C92E-F14C-8FE9-08D37B9341F1}"/>
                </a:ext>
              </a:extLst>
            </p:cNvPr>
            <p:cNvGrpSpPr/>
            <p:nvPr/>
          </p:nvGrpSpPr>
          <p:grpSpPr>
            <a:xfrm flipV="1">
              <a:off x="5540496" y="3669977"/>
              <a:ext cx="520390" cy="304873"/>
              <a:chOff x="5984488" y="3657527"/>
              <a:chExt cx="520390" cy="304873"/>
            </a:xfrm>
          </p:grpSpPr>
          <p:sp>
            <p:nvSpPr>
              <p:cNvPr id="346" name="Arc 345">
                <a:extLst>
                  <a:ext uri="{FF2B5EF4-FFF2-40B4-BE49-F238E27FC236}">
                    <a16:creationId xmlns:a16="http://schemas.microsoft.com/office/drawing/2014/main" id="{23CE77B5-70DF-1740-A1F3-8D46418B484F}"/>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47" name="Arc 346">
                <a:extLst>
                  <a:ext uri="{FF2B5EF4-FFF2-40B4-BE49-F238E27FC236}">
                    <a16:creationId xmlns:a16="http://schemas.microsoft.com/office/drawing/2014/main" id="{30EB982B-49AA-AB43-9AC4-136DD8D41C4C}"/>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323" name="Group 322">
              <a:extLst>
                <a:ext uri="{FF2B5EF4-FFF2-40B4-BE49-F238E27FC236}">
                  <a16:creationId xmlns:a16="http://schemas.microsoft.com/office/drawing/2014/main" id="{1627AA7C-6282-0141-9165-5A95C3364B33}"/>
                </a:ext>
              </a:extLst>
            </p:cNvPr>
            <p:cNvGrpSpPr/>
            <p:nvPr/>
          </p:nvGrpSpPr>
          <p:grpSpPr>
            <a:xfrm>
              <a:off x="5788129" y="3669977"/>
              <a:ext cx="767973" cy="304873"/>
              <a:chOff x="5984488" y="3657527"/>
              <a:chExt cx="767973" cy="304873"/>
            </a:xfrm>
          </p:grpSpPr>
          <p:grpSp>
            <p:nvGrpSpPr>
              <p:cNvPr id="340" name="Group 339">
                <a:extLst>
                  <a:ext uri="{FF2B5EF4-FFF2-40B4-BE49-F238E27FC236}">
                    <a16:creationId xmlns:a16="http://schemas.microsoft.com/office/drawing/2014/main" id="{42250F48-60EF-3D41-93CD-4A54182188BE}"/>
                  </a:ext>
                </a:extLst>
              </p:cNvPr>
              <p:cNvGrpSpPr/>
              <p:nvPr/>
            </p:nvGrpSpPr>
            <p:grpSpPr>
              <a:xfrm>
                <a:off x="5984488" y="3657527"/>
                <a:ext cx="520390" cy="304873"/>
                <a:chOff x="5984488" y="3657527"/>
                <a:chExt cx="520390" cy="304873"/>
              </a:xfrm>
            </p:grpSpPr>
            <p:sp>
              <p:nvSpPr>
                <p:cNvPr id="344" name="Arc 343">
                  <a:extLst>
                    <a:ext uri="{FF2B5EF4-FFF2-40B4-BE49-F238E27FC236}">
                      <a16:creationId xmlns:a16="http://schemas.microsoft.com/office/drawing/2014/main" id="{EB1E4E9D-A72D-D847-9C4D-0A6953E4F2EC}"/>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45" name="Arc 344">
                  <a:extLst>
                    <a:ext uri="{FF2B5EF4-FFF2-40B4-BE49-F238E27FC236}">
                      <a16:creationId xmlns:a16="http://schemas.microsoft.com/office/drawing/2014/main" id="{61EBDB62-0D61-F743-B62C-D45154535C7C}"/>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341" name="Group 340">
                <a:extLst>
                  <a:ext uri="{FF2B5EF4-FFF2-40B4-BE49-F238E27FC236}">
                    <a16:creationId xmlns:a16="http://schemas.microsoft.com/office/drawing/2014/main" id="{F0E65A24-9595-EC4B-A37A-5BAC0EF886B6}"/>
                  </a:ext>
                </a:extLst>
              </p:cNvPr>
              <p:cNvGrpSpPr/>
              <p:nvPr/>
            </p:nvGrpSpPr>
            <p:grpSpPr>
              <a:xfrm flipV="1">
                <a:off x="6232071" y="3657527"/>
                <a:ext cx="520390" cy="304873"/>
                <a:chOff x="5984488" y="3657527"/>
                <a:chExt cx="520390" cy="304873"/>
              </a:xfrm>
            </p:grpSpPr>
            <p:sp>
              <p:nvSpPr>
                <p:cNvPr id="342" name="Arc 341">
                  <a:extLst>
                    <a:ext uri="{FF2B5EF4-FFF2-40B4-BE49-F238E27FC236}">
                      <a16:creationId xmlns:a16="http://schemas.microsoft.com/office/drawing/2014/main" id="{9C07EC16-8BCD-5346-93FA-32072C7A5B67}"/>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43" name="Arc 342">
                  <a:extLst>
                    <a:ext uri="{FF2B5EF4-FFF2-40B4-BE49-F238E27FC236}">
                      <a16:creationId xmlns:a16="http://schemas.microsoft.com/office/drawing/2014/main" id="{3BA98595-F6A7-3F43-900D-6E40E6FBA0C6}"/>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grpSp>
          <p:nvGrpSpPr>
            <p:cNvPr id="324" name="Group 323">
              <a:extLst>
                <a:ext uri="{FF2B5EF4-FFF2-40B4-BE49-F238E27FC236}">
                  <a16:creationId xmlns:a16="http://schemas.microsoft.com/office/drawing/2014/main" id="{0A5C666A-5C54-D94D-A925-8BB4D6B1E0AD}"/>
                </a:ext>
              </a:extLst>
            </p:cNvPr>
            <p:cNvGrpSpPr/>
            <p:nvPr/>
          </p:nvGrpSpPr>
          <p:grpSpPr>
            <a:xfrm>
              <a:off x="6287418" y="3669977"/>
              <a:ext cx="767973" cy="304873"/>
              <a:chOff x="5984488" y="3657527"/>
              <a:chExt cx="767973" cy="304873"/>
            </a:xfrm>
          </p:grpSpPr>
          <p:grpSp>
            <p:nvGrpSpPr>
              <p:cNvPr id="334" name="Group 333">
                <a:extLst>
                  <a:ext uri="{FF2B5EF4-FFF2-40B4-BE49-F238E27FC236}">
                    <a16:creationId xmlns:a16="http://schemas.microsoft.com/office/drawing/2014/main" id="{A5C3122A-DA9A-804D-8A7D-5F9B4F0E0163}"/>
                  </a:ext>
                </a:extLst>
              </p:cNvPr>
              <p:cNvGrpSpPr/>
              <p:nvPr/>
            </p:nvGrpSpPr>
            <p:grpSpPr>
              <a:xfrm>
                <a:off x="5984488" y="3657527"/>
                <a:ext cx="520390" cy="304873"/>
                <a:chOff x="5984488" y="3657527"/>
                <a:chExt cx="520390" cy="304873"/>
              </a:xfrm>
            </p:grpSpPr>
            <p:sp>
              <p:nvSpPr>
                <p:cNvPr id="338" name="Arc 337">
                  <a:extLst>
                    <a:ext uri="{FF2B5EF4-FFF2-40B4-BE49-F238E27FC236}">
                      <a16:creationId xmlns:a16="http://schemas.microsoft.com/office/drawing/2014/main" id="{DB1858D2-D089-074D-8F6B-919CAA2A5034}"/>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39" name="Arc 338">
                  <a:extLst>
                    <a:ext uri="{FF2B5EF4-FFF2-40B4-BE49-F238E27FC236}">
                      <a16:creationId xmlns:a16="http://schemas.microsoft.com/office/drawing/2014/main" id="{E03EA5B1-3E18-3B4B-8115-1FDC7C9DB579}"/>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335" name="Group 334">
                <a:extLst>
                  <a:ext uri="{FF2B5EF4-FFF2-40B4-BE49-F238E27FC236}">
                    <a16:creationId xmlns:a16="http://schemas.microsoft.com/office/drawing/2014/main" id="{68351ADB-3076-A848-99BC-A71E371BB19F}"/>
                  </a:ext>
                </a:extLst>
              </p:cNvPr>
              <p:cNvGrpSpPr/>
              <p:nvPr/>
            </p:nvGrpSpPr>
            <p:grpSpPr>
              <a:xfrm flipV="1">
                <a:off x="6232071" y="3657527"/>
                <a:ext cx="520390" cy="304873"/>
                <a:chOff x="5984488" y="3657527"/>
                <a:chExt cx="520390" cy="304873"/>
              </a:xfrm>
            </p:grpSpPr>
            <p:sp>
              <p:nvSpPr>
                <p:cNvPr id="336" name="Arc 335">
                  <a:extLst>
                    <a:ext uri="{FF2B5EF4-FFF2-40B4-BE49-F238E27FC236}">
                      <a16:creationId xmlns:a16="http://schemas.microsoft.com/office/drawing/2014/main" id="{4FCFD487-91B4-BA4D-A43B-B9F9C9593C79}"/>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37" name="Arc 336">
                  <a:extLst>
                    <a:ext uri="{FF2B5EF4-FFF2-40B4-BE49-F238E27FC236}">
                      <a16:creationId xmlns:a16="http://schemas.microsoft.com/office/drawing/2014/main" id="{FC7AE02E-3938-8849-9936-4592011CF2AA}"/>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grpSp>
          <p:nvGrpSpPr>
            <p:cNvPr id="325" name="Group 324">
              <a:extLst>
                <a:ext uri="{FF2B5EF4-FFF2-40B4-BE49-F238E27FC236}">
                  <a16:creationId xmlns:a16="http://schemas.microsoft.com/office/drawing/2014/main" id="{A23246C0-809F-5140-8424-91C459431F07}"/>
                </a:ext>
              </a:extLst>
            </p:cNvPr>
            <p:cNvGrpSpPr/>
            <p:nvPr/>
          </p:nvGrpSpPr>
          <p:grpSpPr>
            <a:xfrm>
              <a:off x="6782634" y="3669977"/>
              <a:ext cx="767973" cy="304873"/>
              <a:chOff x="5984488" y="3657527"/>
              <a:chExt cx="767973" cy="304873"/>
            </a:xfrm>
          </p:grpSpPr>
          <p:grpSp>
            <p:nvGrpSpPr>
              <p:cNvPr id="328" name="Group 327">
                <a:extLst>
                  <a:ext uri="{FF2B5EF4-FFF2-40B4-BE49-F238E27FC236}">
                    <a16:creationId xmlns:a16="http://schemas.microsoft.com/office/drawing/2014/main" id="{AE5E65E1-BD92-D741-9A7E-0976FD5858AB}"/>
                  </a:ext>
                </a:extLst>
              </p:cNvPr>
              <p:cNvGrpSpPr/>
              <p:nvPr/>
            </p:nvGrpSpPr>
            <p:grpSpPr>
              <a:xfrm>
                <a:off x="5984488" y="3657527"/>
                <a:ext cx="520390" cy="304873"/>
                <a:chOff x="5984488" y="3657527"/>
                <a:chExt cx="520390" cy="304873"/>
              </a:xfrm>
            </p:grpSpPr>
            <p:sp>
              <p:nvSpPr>
                <p:cNvPr id="332" name="Arc 331">
                  <a:extLst>
                    <a:ext uri="{FF2B5EF4-FFF2-40B4-BE49-F238E27FC236}">
                      <a16:creationId xmlns:a16="http://schemas.microsoft.com/office/drawing/2014/main" id="{C7AA56DB-6195-424C-BA9E-6B3C5A2835AC}"/>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33" name="Arc 332">
                  <a:extLst>
                    <a:ext uri="{FF2B5EF4-FFF2-40B4-BE49-F238E27FC236}">
                      <a16:creationId xmlns:a16="http://schemas.microsoft.com/office/drawing/2014/main" id="{B34918C9-2C09-BF43-BB71-B9EEFD2A9BC1}"/>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329" name="Group 328">
                <a:extLst>
                  <a:ext uri="{FF2B5EF4-FFF2-40B4-BE49-F238E27FC236}">
                    <a16:creationId xmlns:a16="http://schemas.microsoft.com/office/drawing/2014/main" id="{8D448752-4FBF-8748-8864-18188E014F23}"/>
                  </a:ext>
                </a:extLst>
              </p:cNvPr>
              <p:cNvGrpSpPr/>
              <p:nvPr/>
            </p:nvGrpSpPr>
            <p:grpSpPr>
              <a:xfrm flipV="1">
                <a:off x="6232071" y="3657527"/>
                <a:ext cx="520390" cy="304873"/>
                <a:chOff x="5984488" y="3657527"/>
                <a:chExt cx="520390" cy="304873"/>
              </a:xfrm>
            </p:grpSpPr>
            <p:sp>
              <p:nvSpPr>
                <p:cNvPr id="330" name="Arc 329">
                  <a:extLst>
                    <a:ext uri="{FF2B5EF4-FFF2-40B4-BE49-F238E27FC236}">
                      <a16:creationId xmlns:a16="http://schemas.microsoft.com/office/drawing/2014/main" id="{289732B5-20B9-A445-A153-D0C32898CC48}"/>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31" name="Arc 330">
                  <a:extLst>
                    <a:ext uri="{FF2B5EF4-FFF2-40B4-BE49-F238E27FC236}">
                      <a16:creationId xmlns:a16="http://schemas.microsoft.com/office/drawing/2014/main" id="{D0801CE2-8BBC-AE48-BB5B-5FD5A8F2B3C2}"/>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sp>
          <p:nvSpPr>
            <p:cNvPr id="326" name="Arc 325">
              <a:extLst>
                <a:ext uri="{FF2B5EF4-FFF2-40B4-BE49-F238E27FC236}">
                  <a16:creationId xmlns:a16="http://schemas.microsoft.com/office/drawing/2014/main" id="{17D0B621-8CD4-5246-BA0F-D7C765337862}"/>
                </a:ext>
              </a:extLst>
            </p:cNvPr>
            <p:cNvSpPr/>
            <p:nvPr/>
          </p:nvSpPr>
          <p:spPr bwMode="auto">
            <a:xfrm>
              <a:off x="7286400" y="369235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cxnSp>
          <p:nvCxnSpPr>
            <p:cNvPr id="327" name="Straight Arrow Connector 326">
              <a:extLst>
                <a:ext uri="{FF2B5EF4-FFF2-40B4-BE49-F238E27FC236}">
                  <a16:creationId xmlns:a16="http://schemas.microsoft.com/office/drawing/2014/main" id="{8FCDC3B1-965B-F041-8D72-1C33B46744E9}"/>
                </a:ext>
              </a:extLst>
            </p:cNvPr>
            <p:cNvCxnSpPr>
              <a:cxnSpLocks/>
            </p:cNvCxnSpPr>
            <p:nvPr/>
          </p:nvCxnSpPr>
          <p:spPr bwMode="auto">
            <a:xfrm>
              <a:off x="7546595" y="3824995"/>
              <a:ext cx="324292" cy="0"/>
            </a:xfrm>
            <a:prstGeom prst="straightConnector1">
              <a:avLst/>
            </a:prstGeom>
            <a:solidFill>
              <a:schemeClr val="accent1"/>
            </a:solidFill>
            <a:ln w="47625" cap="flat" cmpd="sng" algn="ctr">
              <a:solidFill>
                <a:srgbClr val="FF0000"/>
              </a:solidFill>
              <a:prstDash val="solid"/>
              <a:round/>
              <a:headEnd type="none" w="med" len="med"/>
              <a:tailEnd type="stealth" w="lg" len="med"/>
            </a:ln>
            <a:effectLst/>
          </p:spPr>
        </p:cxnSp>
      </p:grpSp>
      <p:cxnSp>
        <p:nvCxnSpPr>
          <p:cNvPr id="348" name="Straight Connector 347">
            <a:extLst>
              <a:ext uri="{FF2B5EF4-FFF2-40B4-BE49-F238E27FC236}">
                <a16:creationId xmlns:a16="http://schemas.microsoft.com/office/drawing/2014/main" id="{60989332-B148-1749-8A9A-5EC02D516617}"/>
              </a:ext>
            </a:extLst>
          </p:cNvPr>
          <p:cNvCxnSpPr>
            <a:cxnSpLocks/>
          </p:cNvCxnSpPr>
          <p:nvPr/>
        </p:nvCxnSpPr>
        <p:spPr bwMode="auto">
          <a:xfrm>
            <a:off x="6135257" y="1759664"/>
            <a:ext cx="1978066" cy="0"/>
          </a:xfrm>
          <a:prstGeom prst="line">
            <a:avLst/>
          </a:prstGeom>
          <a:solidFill>
            <a:schemeClr val="accent1"/>
          </a:solidFill>
          <a:ln w="25400" cap="flat" cmpd="sng" algn="ctr">
            <a:solidFill>
              <a:srgbClr val="FF0000"/>
            </a:solidFill>
            <a:prstDash val="sysDash"/>
            <a:round/>
            <a:headEnd type="none" w="med" len="med"/>
            <a:tailEnd type="none" w="med" len="med"/>
          </a:ln>
          <a:effectLst/>
        </p:spPr>
      </p:cxnSp>
      <p:cxnSp>
        <p:nvCxnSpPr>
          <p:cNvPr id="349" name="Straight Connector 348">
            <a:extLst>
              <a:ext uri="{FF2B5EF4-FFF2-40B4-BE49-F238E27FC236}">
                <a16:creationId xmlns:a16="http://schemas.microsoft.com/office/drawing/2014/main" id="{BFD5C722-B008-3F4D-AB35-2D2120434E63}"/>
              </a:ext>
            </a:extLst>
          </p:cNvPr>
          <p:cNvCxnSpPr>
            <a:cxnSpLocks/>
          </p:cNvCxnSpPr>
          <p:nvPr/>
        </p:nvCxnSpPr>
        <p:spPr bwMode="auto">
          <a:xfrm>
            <a:off x="6704927" y="1405344"/>
            <a:ext cx="1978066" cy="0"/>
          </a:xfrm>
          <a:prstGeom prst="line">
            <a:avLst/>
          </a:prstGeom>
          <a:solidFill>
            <a:schemeClr val="accent1"/>
          </a:solidFill>
          <a:ln w="25400" cap="flat" cmpd="sng" algn="ctr">
            <a:solidFill>
              <a:srgbClr val="FF0000"/>
            </a:solidFill>
            <a:prstDash val="sysDash"/>
            <a:round/>
            <a:headEnd type="none" w="med" len="med"/>
            <a:tailEnd type="none" w="med" len="med"/>
          </a:ln>
          <a:effectLst/>
        </p:spPr>
      </p:cxnSp>
      <p:cxnSp>
        <p:nvCxnSpPr>
          <p:cNvPr id="350" name="Straight Connector 349">
            <a:extLst>
              <a:ext uri="{FF2B5EF4-FFF2-40B4-BE49-F238E27FC236}">
                <a16:creationId xmlns:a16="http://schemas.microsoft.com/office/drawing/2014/main" id="{55724E5F-D4EB-284B-BCC9-ADA54999BE2B}"/>
              </a:ext>
            </a:extLst>
          </p:cNvPr>
          <p:cNvCxnSpPr>
            <a:cxnSpLocks/>
          </p:cNvCxnSpPr>
          <p:nvPr/>
        </p:nvCxnSpPr>
        <p:spPr bwMode="auto">
          <a:xfrm>
            <a:off x="6931573" y="1240089"/>
            <a:ext cx="1978066" cy="0"/>
          </a:xfrm>
          <a:prstGeom prst="line">
            <a:avLst/>
          </a:prstGeom>
          <a:solidFill>
            <a:schemeClr val="accent1"/>
          </a:solidFill>
          <a:ln w="25400" cap="flat" cmpd="sng" algn="ctr">
            <a:solidFill>
              <a:srgbClr val="FF0000"/>
            </a:solidFill>
            <a:prstDash val="sysDash"/>
            <a:round/>
            <a:headEnd type="none" w="med" len="med"/>
            <a:tailEnd type="none" w="med" len="med"/>
          </a:ln>
          <a:effectLst/>
        </p:spPr>
      </p:cxnSp>
      <p:sp>
        <p:nvSpPr>
          <p:cNvPr id="355" name="TextBox 354">
            <a:extLst>
              <a:ext uri="{FF2B5EF4-FFF2-40B4-BE49-F238E27FC236}">
                <a16:creationId xmlns:a16="http://schemas.microsoft.com/office/drawing/2014/main" id="{37E2E357-F228-BC4B-83BD-C2801D48A5D6}"/>
              </a:ext>
            </a:extLst>
          </p:cNvPr>
          <p:cNvSpPr txBox="1"/>
          <p:nvPr/>
        </p:nvSpPr>
        <p:spPr>
          <a:xfrm>
            <a:off x="5346843" y="1191286"/>
            <a:ext cx="897890" cy="707886"/>
          </a:xfrm>
          <a:prstGeom prst="rect">
            <a:avLst/>
          </a:prstGeom>
          <a:noFill/>
        </p:spPr>
        <p:txBody>
          <a:bodyPr wrap="square" rtlCol="0">
            <a:spAutoFit/>
          </a:bodyPr>
          <a:lstStyle/>
          <a:p>
            <a:pPr algn="ctr"/>
            <a:r>
              <a:rPr lang="en-US" sz="2000" baseline="30000" dirty="0">
                <a:solidFill>
                  <a:schemeClr val="bg1"/>
                </a:solidFill>
                <a:latin typeface="Times New Roman" panose="02020603050405020304" pitchFamily="18" charset="0"/>
                <a:cs typeface="Times New Roman" panose="02020603050405020304" pitchFamily="18" charset="0"/>
              </a:rPr>
              <a:t>79</a:t>
            </a:r>
            <a:r>
              <a:rPr lang="en-US" sz="2000" dirty="0">
                <a:solidFill>
                  <a:schemeClr val="bg1"/>
                </a:solidFill>
                <a:latin typeface="Times New Roman" panose="02020603050405020304" pitchFamily="18" charset="0"/>
                <a:cs typeface="Times New Roman" panose="02020603050405020304" pitchFamily="18" charset="0"/>
              </a:rPr>
              <a:t>Br</a:t>
            </a:r>
          </a:p>
          <a:p>
            <a:pPr algn="ctr"/>
            <a:r>
              <a:rPr lang="en-US" sz="2000" dirty="0">
                <a:solidFill>
                  <a:schemeClr val="bg1"/>
                </a:solidFill>
                <a:latin typeface="Times New Roman" panose="02020603050405020304" pitchFamily="18" charset="0"/>
                <a:cs typeface="Times New Roman" panose="02020603050405020304" pitchFamily="18" charset="0"/>
              </a:rPr>
              <a:t>QC</a:t>
            </a:r>
          </a:p>
        </p:txBody>
      </p:sp>
      <p:sp>
        <p:nvSpPr>
          <p:cNvPr id="351" name="TextBox 350">
            <a:extLst>
              <a:ext uri="{FF2B5EF4-FFF2-40B4-BE49-F238E27FC236}">
                <a16:creationId xmlns:a16="http://schemas.microsoft.com/office/drawing/2014/main" id="{AB5000D4-B5DB-9345-8AC3-D3EE3AB55CD3}"/>
              </a:ext>
            </a:extLst>
          </p:cNvPr>
          <p:cNvSpPr txBox="1"/>
          <p:nvPr/>
        </p:nvSpPr>
        <p:spPr>
          <a:xfrm>
            <a:off x="137853" y="5587199"/>
            <a:ext cx="898856" cy="276999"/>
          </a:xfrm>
          <a:prstGeom prst="rect">
            <a:avLst/>
          </a:prstGeom>
          <a:noFill/>
        </p:spPr>
        <p:txBody>
          <a:bodyPr wrap="square" rtlCol="0">
            <a:spAutoFit/>
          </a:bodyPr>
          <a:lstStyle/>
          <a:p>
            <a:pPr algn="ctr"/>
            <a:r>
              <a:rPr lang="en-US" sz="1200" dirty="0">
                <a:solidFill>
                  <a:srgbClr val="FF0000"/>
                </a:solidFill>
                <a:latin typeface="Times New Roman" panose="02020603050405020304" pitchFamily="18" charset="0"/>
                <a:cs typeface="Times New Roman" panose="02020603050405020304" pitchFamily="18" charset="0"/>
              </a:rPr>
              <a:t>BELLA</a:t>
            </a:r>
          </a:p>
        </p:txBody>
      </p:sp>
      <p:sp>
        <p:nvSpPr>
          <p:cNvPr id="352" name="Google Shape;104;p19">
            <a:extLst>
              <a:ext uri="{FF2B5EF4-FFF2-40B4-BE49-F238E27FC236}">
                <a16:creationId xmlns:a16="http://schemas.microsoft.com/office/drawing/2014/main" id="{172CF72D-9D85-094C-95B6-B82BD41D2D8C}"/>
              </a:ext>
            </a:extLst>
          </p:cNvPr>
          <p:cNvSpPr txBox="1">
            <a:spLocks/>
          </p:cNvSpPr>
          <p:nvPr/>
        </p:nvSpPr>
        <p:spPr>
          <a:xfrm>
            <a:off x="-27995" y="2682214"/>
            <a:ext cx="6148994" cy="1889256"/>
          </a:xfrm>
          <a:prstGeom prst="rect">
            <a:avLst/>
          </a:prstGeom>
        </p:spPr>
        <p:txBody>
          <a:bodyPr spcFirstLastPara="1" wrap="square" lIns="91425" tIns="91425" rIns="91425" bIns="91425" anchor="t" anchorCtr="0">
            <a:noAutofit/>
          </a:bodyPr>
          <a:lstStyle>
            <a:lvl1pPr marL="457200" lvl="0" indent="-342900" algn="l" rtl="0" eaLnBrk="0" fontAlgn="base" hangingPunct="0">
              <a:spcBef>
                <a:spcPts val="0"/>
              </a:spcBef>
              <a:spcAft>
                <a:spcPts val="0"/>
              </a:spcAft>
              <a:buSzPts val="1800"/>
              <a:buChar char="●"/>
              <a:defRPr sz="2400">
                <a:solidFill>
                  <a:srgbClr val="003366"/>
                </a:solidFill>
                <a:latin typeface="+mn-lt"/>
                <a:ea typeface="+mn-ea"/>
                <a:cs typeface="+mn-cs"/>
              </a:defRPr>
            </a:lvl1pPr>
            <a:lvl2pPr marL="914400" lvl="1" indent="-342900" algn="l" rtl="0" eaLnBrk="0" fontAlgn="base" hangingPunct="0">
              <a:spcBef>
                <a:spcPts val="1600"/>
              </a:spcBef>
              <a:spcAft>
                <a:spcPts val="0"/>
              </a:spcAft>
              <a:buSzPts val="1800"/>
              <a:buChar char="○"/>
              <a:defRPr sz="2400">
                <a:solidFill>
                  <a:srgbClr val="003366"/>
                </a:solidFill>
                <a:latin typeface="+mn-lt"/>
                <a:ea typeface="+mn-ea"/>
                <a:cs typeface="ＭＳ Ｐゴシック"/>
              </a:defRPr>
            </a:lvl2pPr>
            <a:lvl3pPr marL="1371600" lvl="2" indent="-342900" algn="l" rtl="0" eaLnBrk="0" fontAlgn="base" hangingPunct="0">
              <a:spcBef>
                <a:spcPts val="1600"/>
              </a:spcBef>
              <a:spcAft>
                <a:spcPts val="0"/>
              </a:spcAft>
              <a:buSzPts val="1800"/>
              <a:buFont typeface="Lucida Grande"/>
              <a:buChar char="■"/>
              <a:defRPr sz="2400">
                <a:solidFill>
                  <a:srgbClr val="003366"/>
                </a:solidFill>
                <a:latin typeface="+mn-lt"/>
                <a:ea typeface="+mn-ea"/>
                <a:cs typeface="ＭＳ Ｐゴシック"/>
              </a:defRPr>
            </a:lvl3pPr>
            <a:lvl4pPr marL="1828800" lvl="3" indent="-342900" algn="l" rtl="0" eaLnBrk="0" fontAlgn="base" hangingPunct="0">
              <a:spcBef>
                <a:spcPts val="1600"/>
              </a:spcBef>
              <a:spcAft>
                <a:spcPts val="0"/>
              </a:spcAft>
              <a:buSzPts val="1800"/>
              <a:buFont typeface="Lucida Grande"/>
              <a:buChar char="●"/>
              <a:defRPr sz="2400">
                <a:solidFill>
                  <a:srgbClr val="003366"/>
                </a:solidFill>
                <a:latin typeface="+mn-lt"/>
                <a:ea typeface="+mn-ea"/>
                <a:cs typeface="ＭＳ Ｐゴシック"/>
              </a:defRPr>
            </a:lvl4pPr>
            <a:lvl5pPr marL="2286000" lvl="4" indent="-342900" algn="l" rtl="0" eaLnBrk="0" fontAlgn="base" hangingPunct="0">
              <a:spcBef>
                <a:spcPts val="1600"/>
              </a:spcBef>
              <a:spcAft>
                <a:spcPts val="0"/>
              </a:spcAft>
              <a:buSzPts val="1800"/>
              <a:buChar char="○"/>
              <a:defRPr sz="2400">
                <a:solidFill>
                  <a:srgbClr val="003366"/>
                </a:solidFill>
                <a:latin typeface="+mn-lt"/>
                <a:ea typeface="+mn-ea"/>
                <a:cs typeface="ＭＳ Ｐゴシック"/>
              </a:defRPr>
            </a:lvl5pPr>
            <a:lvl6pPr marL="2743200" lvl="5" indent="-342900" algn="l" rtl="0" fontAlgn="base">
              <a:spcBef>
                <a:spcPts val="1600"/>
              </a:spcBef>
              <a:spcAft>
                <a:spcPts val="0"/>
              </a:spcAft>
              <a:buSzPts val="1800"/>
              <a:buChar char="■"/>
              <a:defRPr sz="2000">
                <a:solidFill>
                  <a:srgbClr val="2C5993"/>
                </a:solidFill>
                <a:latin typeface="+mn-lt"/>
                <a:ea typeface="+mn-ea"/>
              </a:defRPr>
            </a:lvl6pPr>
            <a:lvl7pPr marL="3200400" lvl="6" indent="-342900" algn="l" rtl="0" fontAlgn="base">
              <a:spcBef>
                <a:spcPts val="1600"/>
              </a:spcBef>
              <a:spcAft>
                <a:spcPts val="0"/>
              </a:spcAft>
              <a:buSzPts val="1800"/>
              <a:buChar char="●"/>
              <a:defRPr sz="2000">
                <a:solidFill>
                  <a:srgbClr val="2C5993"/>
                </a:solidFill>
                <a:latin typeface="+mn-lt"/>
                <a:ea typeface="+mn-ea"/>
              </a:defRPr>
            </a:lvl7pPr>
            <a:lvl8pPr marL="3657600" lvl="7" indent="-342900" algn="l" rtl="0" fontAlgn="base">
              <a:spcBef>
                <a:spcPts val="1600"/>
              </a:spcBef>
              <a:spcAft>
                <a:spcPts val="0"/>
              </a:spcAft>
              <a:buSzPts val="1800"/>
              <a:buChar char="○"/>
              <a:defRPr sz="2000">
                <a:solidFill>
                  <a:srgbClr val="2C5993"/>
                </a:solidFill>
                <a:latin typeface="+mn-lt"/>
                <a:ea typeface="+mn-ea"/>
              </a:defRPr>
            </a:lvl8pPr>
            <a:lvl9pPr marL="4114800" lvl="8" indent="-342900" algn="l" rtl="0" fontAlgn="base">
              <a:spcBef>
                <a:spcPts val="1600"/>
              </a:spcBef>
              <a:spcAft>
                <a:spcPts val="1600"/>
              </a:spcAft>
              <a:buSzPts val="1800"/>
              <a:buChar char="■"/>
              <a:defRPr sz="2000">
                <a:solidFill>
                  <a:srgbClr val="2C5993"/>
                </a:solidFill>
                <a:latin typeface="+mn-lt"/>
                <a:ea typeface="+mn-ea"/>
              </a:defRPr>
            </a:lvl9pPr>
          </a:lstStyle>
          <a:p>
            <a:pPr marL="571500" indent="-457200" defTabSz="914400">
              <a:buFont typeface="+mj-lt"/>
              <a:buAutoNum type="arabicPeriod" startAt="3"/>
            </a:pPr>
            <a:r>
              <a:rPr lang="en-US" sz="2000" kern="0" dirty="0">
                <a:latin typeface="Times New Roman" panose="02020603050405020304" pitchFamily="18" charset="0"/>
                <a:cs typeface="Times New Roman" panose="02020603050405020304" pitchFamily="18" charset="0"/>
              </a:rPr>
              <a:t>These states will feed the 16 hour ground </a:t>
            </a:r>
          </a:p>
          <a:p>
            <a:pPr marL="574675" indent="0" defTabSz="914400">
              <a:buNone/>
            </a:pPr>
            <a:r>
              <a:rPr lang="en-US" sz="2000" kern="0" dirty="0">
                <a:latin typeface="Times New Roman" panose="02020603050405020304" pitchFamily="18" charset="0"/>
                <a:cs typeface="Times New Roman" panose="02020603050405020304" pitchFamily="18" charset="0"/>
              </a:rPr>
              <a:t>state and its decay observed off-line. (Step #2).</a:t>
            </a:r>
          </a:p>
          <a:p>
            <a:pPr marL="571500" indent="-457200" defTabSz="914400">
              <a:buFont typeface="+mj-lt"/>
              <a:buAutoNum type="arabicPeriod" startAt="4"/>
            </a:pPr>
            <a:r>
              <a:rPr lang="en-US" sz="2000" kern="0" dirty="0">
                <a:latin typeface="Times New Roman" panose="02020603050405020304" pitchFamily="18" charset="0"/>
                <a:cs typeface="Times New Roman" panose="02020603050405020304" pitchFamily="18" charset="0"/>
              </a:rPr>
              <a:t>First proof-of-principle measurements using a LaBr and CLYC surrogate are planned for late 2021.</a:t>
            </a:r>
          </a:p>
        </p:txBody>
      </p:sp>
      <p:pic>
        <p:nvPicPr>
          <p:cNvPr id="4" name="Picture 3">
            <a:extLst>
              <a:ext uri="{FF2B5EF4-FFF2-40B4-BE49-F238E27FC236}">
                <a16:creationId xmlns:a16="http://schemas.microsoft.com/office/drawing/2014/main" id="{E762E156-3C53-E345-B09F-24D7C7D268F1}"/>
              </a:ext>
            </a:extLst>
          </p:cNvPr>
          <p:cNvPicPr>
            <a:picLocks noChangeAspect="1"/>
          </p:cNvPicPr>
          <p:nvPr/>
        </p:nvPicPr>
        <p:blipFill>
          <a:blip r:embed="rId5"/>
          <a:stretch>
            <a:fillRect/>
          </a:stretch>
        </p:blipFill>
        <p:spPr>
          <a:xfrm>
            <a:off x="5729475" y="5591647"/>
            <a:ext cx="1025953" cy="411372"/>
          </a:xfrm>
          <a:prstGeom prst="rect">
            <a:avLst/>
          </a:prstGeom>
        </p:spPr>
      </p:pic>
      <p:cxnSp>
        <p:nvCxnSpPr>
          <p:cNvPr id="6" name="Straight Arrow Connector 5">
            <a:extLst>
              <a:ext uri="{FF2B5EF4-FFF2-40B4-BE49-F238E27FC236}">
                <a16:creationId xmlns:a16="http://schemas.microsoft.com/office/drawing/2014/main" id="{E07D93D4-11F1-4441-93E0-B58AFBD59EF4}"/>
              </a:ext>
            </a:extLst>
          </p:cNvPr>
          <p:cNvCxnSpPr>
            <a:cxnSpLocks/>
            <a:stCxn id="7" idx="6"/>
          </p:cNvCxnSpPr>
          <p:nvPr/>
        </p:nvCxnSpPr>
        <p:spPr bwMode="auto">
          <a:xfrm flipV="1">
            <a:off x="1232371" y="5477398"/>
            <a:ext cx="491864" cy="12033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7" name="Oval 6">
            <a:extLst>
              <a:ext uri="{FF2B5EF4-FFF2-40B4-BE49-F238E27FC236}">
                <a16:creationId xmlns:a16="http://schemas.microsoft.com/office/drawing/2014/main" id="{1DA9EE5F-EFF0-054A-9490-CFDCDD33B945}"/>
              </a:ext>
            </a:extLst>
          </p:cNvPr>
          <p:cNvSpPr/>
          <p:nvPr/>
        </p:nvSpPr>
        <p:spPr bwMode="auto">
          <a:xfrm>
            <a:off x="1136588" y="5550789"/>
            <a:ext cx="95783" cy="93877"/>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nvGrpSpPr>
          <p:cNvPr id="12" name="Group 11">
            <a:extLst>
              <a:ext uri="{FF2B5EF4-FFF2-40B4-BE49-F238E27FC236}">
                <a16:creationId xmlns:a16="http://schemas.microsoft.com/office/drawing/2014/main" id="{3300EBEE-157B-C546-B7B3-DF7F57DA59C1}"/>
              </a:ext>
            </a:extLst>
          </p:cNvPr>
          <p:cNvGrpSpPr/>
          <p:nvPr/>
        </p:nvGrpSpPr>
        <p:grpSpPr>
          <a:xfrm flipV="1">
            <a:off x="1128849" y="5694442"/>
            <a:ext cx="587647" cy="167268"/>
            <a:chOff x="1452060" y="5183774"/>
            <a:chExt cx="587647" cy="167268"/>
          </a:xfrm>
        </p:grpSpPr>
        <p:cxnSp>
          <p:nvCxnSpPr>
            <p:cNvPr id="353" name="Straight Arrow Connector 352">
              <a:extLst>
                <a:ext uri="{FF2B5EF4-FFF2-40B4-BE49-F238E27FC236}">
                  <a16:creationId xmlns:a16="http://schemas.microsoft.com/office/drawing/2014/main" id="{274D45A7-8EA4-1B4E-8DDE-7B7827BFF23B}"/>
                </a:ext>
              </a:extLst>
            </p:cNvPr>
            <p:cNvCxnSpPr>
              <a:cxnSpLocks/>
              <a:stCxn id="354" idx="6"/>
            </p:cNvCxnSpPr>
            <p:nvPr/>
          </p:nvCxnSpPr>
          <p:spPr bwMode="auto">
            <a:xfrm flipV="1">
              <a:off x="1547843" y="5183774"/>
              <a:ext cx="491864" cy="12033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54" name="Oval 353">
              <a:extLst>
                <a:ext uri="{FF2B5EF4-FFF2-40B4-BE49-F238E27FC236}">
                  <a16:creationId xmlns:a16="http://schemas.microsoft.com/office/drawing/2014/main" id="{3EA095F2-37DE-914A-B60F-E5607ADA0B66}"/>
                </a:ext>
              </a:extLst>
            </p:cNvPr>
            <p:cNvSpPr/>
            <p:nvPr/>
          </p:nvSpPr>
          <p:spPr bwMode="auto">
            <a:xfrm>
              <a:off x="1452060" y="5257165"/>
              <a:ext cx="95783" cy="93877"/>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cxnSp>
        <p:nvCxnSpPr>
          <p:cNvPr id="358" name="Straight Arrow Connector 357">
            <a:extLst>
              <a:ext uri="{FF2B5EF4-FFF2-40B4-BE49-F238E27FC236}">
                <a16:creationId xmlns:a16="http://schemas.microsoft.com/office/drawing/2014/main" id="{58466893-8E9F-0B40-9549-6D8E9246FEB5}"/>
              </a:ext>
            </a:extLst>
          </p:cNvPr>
          <p:cNvCxnSpPr>
            <a:cxnSpLocks/>
            <a:stCxn id="359" idx="6"/>
          </p:cNvCxnSpPr>
          <p:nvPr/>
        </p:nvCxnSpPr>
        <p:spPr bwMode="auto">
          <a:xfrm>
            <a:off x="1440476" y="5657664"/>
            <a:ext cx="478137" cy="179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59" name="Oval 358">
            <a:extLst>
              <a:ext uri="{FF2B5EF4-FFF2-40B4-BE49-F238E27FC236}">
                <a16:creationId xmlns:a16="http://schemas.microsoft.com/office/drawing/2014/main" id="{E5AE89AA-D4DB-664E-81AA-2B65B3726FC3}"/>
              </a:ext>
            </a:extLst>
          </p:cNvPr>
          <p:cNvSpPr/>
          <p:nvPr/>
        </p:nvSpPr>
        <p:spPr bwMode="auto">
          <a:xfrm>
            <a:off x="1344693" y="5610725"/>
            <a:ext cx="95783" cy="93877"/>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60" name="Rectangle 359">
            <a:extLst>
              <a:ext uri="{FF2B5EF4-FFF2-40B4-BE49-F238E27FC236}">
                <a16:creationId xmlns:a16="http://schemas.microsoft.com/office/drawing/2014/main" id="{7CDA155F-4AC0-9249-A449-E21E69115E05}"/>
              </a:ext>
            </a:extLst>
          </p:cNvPr>
          <p:cNvSpPr/>
          <p:nvPr/>
        </p:nvSpPr>
        <p:spPr bwMode="auto">
          <a:xfrm rot="16200000">
            <a:off x="1653712" y="4522773"/>
            <a:ext cx="173076" cy="1086514"/>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61" name="TextBox 360">
            <a:extLst>
              <a:ext uri="{FF2B5EF4-FFF2-40B4-BE49-F238E27FC236}">
                <a16:creationId xmlns:a16="http://schemas.microsoft.com/office/drawing/2014/main" id="{52531438-7098-E247-A29C-570583668311}"/>
              </a:ext>
            </a:extLst>
          </p:cNvPr>
          <p:cNvSpPr txBox="1"/>
          <p:nvPr/>
        </p:nvSpPr>
        <p:spPr>
          <a:xfrm>
            <a:off x="1497527" y="5912189"/>
            <a:ext cx="1128642" cy="338554"/>
          </a:xfrm>
          <a:prstGeom prst="rect">
            <a:avLst/>
          </a:prstGeom>
          <a:noFill/>
        </p:spPr>
        <p:txBody>
          <a:bodyPr wrap="square" rtlCol="0">
            <a:spAutoFit/>
          </a:bodyPr>
          <a:lstStyle/>
          <a:p>
            <a:pPr algn="ctr"/>
            <a:r>
              <a:rPr lang="en-US" sz="1600" b="1" dirty="0">
                <a:solidFill>
                  <a:srgbClr val="00B050"/>
                </a:solidFill>
                <a:latin typeface="Times New Roman" panose="02020603050405020304" pitchFamily="18" charset="0"/>
                <a:cs typeface="Times New Roman" panose="02020603050405020304" pitchFamily="18" charset="0"/>
              </a:rPr>
              <a:t>Electrons</a:t>
            </a:r>
          </a:p>
        </p:txBody>
      </p:sp>
      <p:pic>
        <p:nvPicPr>
          <p:cNvPr id="356" name="Picture 355">
            <a:extLst>
              <a:ext uri="{FF2B5EF4-FFF2-40B4-BE49-F238E27FC236}">
                <a16:creationId xmlns:a16="http://schemas.microsoft.com/office/drawing/2014/main" id="{C5D0FC9A-2B5A-9F45-ABB4-A1CB7953669F}"/>
              </a:ext>
            </a:extLst>
          </p:cNvPr>
          <p:cNvPicPr>
            <a:picLocks noChangeAspect="1"/>
          </p:cNvPicPr>
          <p:nvPr/>
        </p:nvPicPr>
        <p:blipFill rotWithShape="1">
          <a:blip r:embed="rId6"/>
          <a:srcRect t="12768" r="18317" b="13206"/>
          <a:stretch/>
        </p:blipFill>
        <p:spPr>
          <a:xfrm rot="16200000">
            <a:off x="6510677" y="3852822"/>
            <a:ext cx="2311536" cy="2710957"/>
          </a:xfrm>
          <a:prstGeom prst="rect">
            <a:avLst/>
          </a:prstGeom>
        </p:spPr>
      </p:pic>
      <p:sp>
        <p:nvSpPr>
          <p:cNvPr id="5" name="TextBox 4">
            <a:extLst>
              <a:ext uri="{FF2B5EF4-FFF2-40B4-BE49-F238E27FC236}">
                <a16:creationId xmlns:a16="http://schemas.microsoft.com/office/drawing/2014/main" id="{B53D594C-7CC1-C84D-AFD0-7C16545BEC96}"/>
              </a:ext>
            </a:extLst>
          </p:cNvPr>
          <p:cNvSpPr txBox="1"/>
          <p:nvPr/>
        </p:nvSpPr>
        <p:spPr>
          <a:xfrm>
            <a:off x="6310966" y="3695856"/>
            <a:ext cx="2710958" cy="369332"/>
          </a:xfrm>
          <a:prstGeom prst="rect">
            <a:avLst/>
          </a:prstGeom>
          <a:solidFill>
            <a:schemeClr val="tx1"/>
          </a:solid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Robert Jacob (GS)</a:t>
            </a:r>
          </a:p>
        </p:txBody>
      </p:sp>
      <p:sp>
        <p:nvSpPr>
          <p:cNvPr id="357" name="TextBox 356">
            <a:extLst>
              <a:ext uri="{FF2B5EF4-FFF2-40B4-BE49-F238E27FC236}">
                <a16:creationId xmlns:a16="http://schemas.microsoft.com/office/drawing/2014/main" id="{2D4F68F2-3DFB-294B-A934-40562CA0EB71}"/>
              </a:ext>
            </a:extLst>
          </p:cNvPr>
          <p:cNvSpPr txBox="1"/>
          <p:nvPr/>
        </p:nvSpPr>
        <p:spPr>
          <a:xfrm>
            <a:off x="6328095" y="5994737"/>
            <a:ext cx="2676700" cy="369332"/>
          </a:xfrm>
          <a:prstGeom prst="rect">
            <a:avLst/>
          </a:prstGeom>
          <a:solidFill>
            <a:schemeClr val="tx1"/>
          </a:solidFill>
        </p:spPr>
        <p:txBody>
          <a:bodyPr wrap="square" rtlCol="0">
            <a:spAutoFit/>
          </a:bodyPr>
          <a:lstStyle/>
          <a:p>
            <a:pPr algn="r"/>
            <a:r>
              <a:rPr lang="en-US" dirty="0">
                <a:solidFill>
                  <a:schemeClr val="bg1"/>
                </a:solidFill>
                <a:latin typeface="Times New Roman" panose="02020603050405020304" pitchFamily="18" charset="0"/>
                <a:cs typeface="Times New Roman" panose="02020603050405020304" pitchFamily="18" charset="0"/>
              </a:rPr>
              <a:t>Josh Brown (Staff)</a:t>
            </a:r>
          </a:p>
        </p:txBody>
      </p:sp>
      <p:sp>
        <p:nvSpPr>
          <p:cNvPr id="362" name="Google Shape;103;p19">
            <a:extLst>
              <a:ext uri="{FF2B5EF4-FFF2-40B4-BE49-F238E27FC236}">
                <a16:creationId xmlns:a16="http://schemas.microsoft.com/office/drawing/2014/main" id="{2B49DDB4-B4AF-514F-92CF-74EC964378FC}"/>
              </a:ext>
            </a:extLst>
          </p:cNvPr>
          <p:cNvSpPr txBox="1">
            <a:spLocks/>
          </p:cNvSpPr>
          <p:nvPr/>
        </p:nvSpPr>
        <p:spPr bwMode="auto">
          <a:xfrm>
            <a:off x="0" y="0"/>
            <a:ext cx="9144000" cy="1020911"/>
          </a:xfrm>
          <a:prstGeom prst="rect">
            <a:avLst/>
          </a:prstGeom>
          <a:solidFill>
            <a:srgbClr val="1F497D"/>
          </a:solidFill>
          <a:ln w="9525">
            <a:solidFill>
              <a:srgbClr val="1F497D"/>
            </a:solidFill>
            <a:miter lim="800000"/>
            <a:headEnd/>
            <a:tailEnd/>
          </a:ln>
        </p:spPr>
        <p:txBody>
          <a:bodyPr spcFirstLastPara="1" vert="horz" wrap="square" lIns="91425" tIns="91425" rIns="91425" bIns="91425" numCol="1" anchor="t" anchorCtr="0" compatLnSpc="1">
            <a:prstTxWarp prst="textNoShape">
              <a:avLst/>
            </a:prstTxWarp>
            <a:noAutofit/>
          </a:bodyPr>
          <a:lstStyle>
            <a:lvl1pPr lvl="0" algn="ctr" rtl="0" eaLnBrk="0" fontAlgn="base" hangingPunct="0">
              <a:spcBef>
                <a:spcPts val="0"/>
              </a:spcBef>
              <a:spcAft>
                <a:spcPts val="0"/>
              </a:spcAft>
              <a:buSzPts val="3600"/>
              <a:buNone/>
              <a:defRPr sz="3000" b="0" i="0">
                <a:solidFill>
                  <a:schemeClr val="bg1"/>
                </a:solidFill>
                <a:latin typeface="Helvetica Light"/>
                <a:ea typeface="+mj-ea"/>
                <a:cs typeface="Helvetica Light"/>
              </a:defRPr>
            </a:lvl1pPr>
            <a:lvl2pPr lvl="1" algn="ctr" rtl="0" eaLnBrk="0" fontAlgn="base" hangingPunct="0">
              <a:spcBef>
                <a:spcPts val="0"/>
              </a:spcBef>
              <a:spcAft>
                <a:spcPts val="0"/>
              </a:spcAft>
              <a:buSzPts val="2800"/>
              <a:buNone/>
              <a:defRPr sz="3000" b="1">
                <a:solidFill>
                  <a:srgbClr val="003366"/>
                </a:solidFill>
                <a:latin typeface="Arial" charset="0"/>
                <a:ea typeface="ＭＳ Ｐゴシック" charset="-128"/>
                <a:cs typeface="ＭＳ Ｐゴシック" charset="-128"/>
              </a:defRPr>
            </a:lvl2pPr>
            <a:lvl3pPr lvl="2" algn="ctr" rtl="0" eaLnBrk="0" fontAlgn="base" hangingPunct="0">
              <a:spcBef>
                <a:spcPts val="0"/>
              </a:spcBef>
              <a:spcAft>
                <a:spcPts val="0"/>
              </a:spcAft>
              <a:buSzPts val="2800"/>
              <a:buNone/>
              <a:defRPr sz="3000" b="1">
                <a:solidFill>
                  <a:srgbClr val="003366"/>
                </a:solidFill>
                <a:latin typeface="Arial" charset="0"/>
                <a:ea typeface="ＭＳ Ｐゴシック" charset="-128"/>
                <a:cs typeface="ＭＳ Ｐゴシック" charset="-128"/>
              </a:defRPr>
            </a:lvl3pPr>
            <a:lvl4pPr lvl="3" algn="ctr" rtl="0" eaLnBrk="0" fontAlgn="base" hangingPunct="0">
              <a:spcBef>
                <a:spcPts val="0"/>
              </a:spcBef>
              <a:spcAft>
                <a:spcPts val="0"/>
              </a:spcAft>
              <a:buSzPts val="2800"/>
              <a:buNone/>
              <a:defRPr sz="3000" b="1">
                <a:solidFill>
                  <a:srgbClr val="003366"/>
                </a:solidFill>
                <a:latin typeface="Arial" charset="0"/>
                <a:ea typeface="ＭＳ Ｐゴシック" charset="-128"/>
                <a:cs typeface="ＭＳ Ｐゴシック" charset="-128"/>
              </a:defRPr>
            </a:lvl4pPr>
            <a:lvl5pPr lvl="4" algn="ctr" rtl="0" eaLnBrk="0" fontAlgn="base" hangingPunct="0">
              <a:spcBef>
                <a:spcPts val="0"/>
              </a:spcBef>
              <a:spcAft>
                <a:spcPts val="0"/>
              </a:spcAft>
              <a:buSzPts val="2800"/>
              <a:buNone/>
              <a:defRPr sz="3000" b="1">
                <a:solidFill>
                  <a:srgbClr val="003366"/>
                </a:solidFill>
                <a:latin typeface="Arial" charset="0"/>
                <a:ea typeface="ＭＳ Ｐゴシック" charset="-128"/>
                <a:cs typeface="ＭＳ Ｐゴシック" charset="-128"/>
              </a:defRPr>
            </a:lvl5pPr>
            <a:lvl6pPr marL="457082" lvl="5" algn="l" rtl="0" fontAlgn="base">
              <a:spcBef>
                <a:spcPts val="0"/>
              </a:spcBef>
              <a:spcAft>
                <a:spcPts val="0"/>
              </a:spcAft>
              <a:buSzPts val="2800"/>
              <a:buNone/>
              <a:defRPr sz="3200" b="1">
                <a:solidFill>
                  <a:srgbClr val="2C5993"/>
                </a:solidFill>
                <a:latin typeface="Arial" charset="0"/>
                <a:ea typeface="ＭＳ Ｐゴシック" charset="-128"/>
                <a:cs typeface="ＭＳ Ｐゴシック" charset="-128"/>
              </a:defRPr>
            </a:lvl6pPr>
            <a:lvl7pPr marL="914165" lvl="6" algn="l" rtl="0" fontAlgn="base">
              <a:spcBef>
                <a:spcPts val="0"/>
              </a:spcBef>
              <a:spcAft>
                <a:spcPts val="0"/>
              </a:spcAft>
              <a:buSzPts val="2800"/>
              <a:buNone/>
              <a:defRPr sz="3200" b="1">
                <a:solidFill>
                  <a:srgbClr val="2C5993"/>
                </a:solidFill>
                <a:latin typeface="Arial" charset="0"/>
                <a:ea typeface="ＭＳ Ｐゴシック" charset="-128"/>
                <a:cs typeface="ＭＳ Ｐゴシック" charset="-128"/>
              </a:defRPr>
            </a:lvl7pPr>
            <a:lvl8pPr marL="1371250" lvl="7" algn="l" rtl="0" fontAlgn="base">
              <a:spcBef>
                <a:spcPts val="0"/>
              </a:spcBef>
              <a:spcAft>
                <a:spcPts val="0"/>
              </a:spcAft>
              <a:buSzPts val="2800"/>
              <a:buNone/>
              <a:defRPr sz="3200" b="1">
                <a:solidFill>
                  <a:srgbClr val="2C5993"/>
                </a:solidFill>
                <a:latin typeface="Arial" charset="0"/>
                <a:ea typeface="ＭＳ Ｐゴシック" charset="-128"/>
                <a:cs typeface="ＭＳ Ｐゴシック" charset="-128"/>
              </a:defRPr>
            </a:lvl8pPr>
            <a:lvl9pPr marL="1828332" lvl="8" algn="l" rtl="0" fontAlgn="base">
              <a:spcBef>
                <a:spcPts val="0"/>
              </a:spcBef>
              <a:spcAft>
                <a:spcPts val="0"/>
              </a:spcAft>
              <a:buSzPts val="2800"/>
              <a:buNone/>
              <a:defRPr sz="3200" b="1">
                <a:solidFill>
                  <a:srgbClr val="2C5993"/>
                </a:solidFill>
                <a:latin typeface="Arial" charset="0"/>
                <a:ea typeface="ＭＳ Ｐゴシック" charset="-128"/>
                <a:cs typeface="ＭＳ Ｐゴシック" charset="-128"/>
              </a:defRPr>
            </a:lvl9pPr>
          </a:lstStyle>
          <a:p>
            <a:pPr defTabSz="914400"/>
            <a:r>
              <a:rPr lang="en-US" sz="2400" kern="0" dirty="0">
                <a:latin typeface="Times New Roman" panose="02020603050405020304" pitchFamily="18" charset="0"/>
                <a:cs typeface="Times New Roman" panose="02020603050405020304" pitchFamily="18" charset="0"/>
              </a:rPr>
              <a:t>Google Project X is supporting us to explore the use of electrons and </a:t>
            </a:r>
            <a:r>
              <a:rPr lang="en-US" sz="2400" kern="0" dirty="0">
                <a:latin typeface="Symbol" pitchFamily="2" charset="2"/>
                <a:cs typeface="Times New Roman" panose="02020603050405020304" pitchFamily="18" charset="0"/>
              </a:rPr>
              <a:t>g</a:t>
            </a:r>
            <a:r>
              <a:rPr lang="en-US" sz="2400" kern="0" dirty="0">
                <a:latin typeface="Times New Roman" panose="02020603050405020304" pitchFamily="18" charset="0"/>
                <a:cs typeface="Times New Roman" panose="02020603050405020304" pitchFamily="18" charset="0"/>
              </a:rPr>
              <a:t>-rays from the BELLA laser to speed up the decay of nuclear isomers </a:t>
            </a:r>
          </a:p>
        </p:txBody>
      </p:sp>
    </p:spTree>
    <p:extLst>
      <p:ext uri="{BB962C8B-B14F-4D97-AF65-F5344CB8AC3E}">
        <p14:creationId xmlns:p14="http://schemas.microsoft.com/office/powerpoint/2010/main" val="3308995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31699-B1BC-1F4E-A18C-A5ED084B00CD}"/>
              </a:ext>
            </a:extLst>
          </p:cNvPr>
          <p:cNvSpPr>
            <a:spLocks noGrp="1"/>
          </p:cNvSpPr>
          <p:nvPr>
            <p:ph type="title"/>
          </p:nvPr>
        </p:nvSpPr>
        <p:spPr/>
        <p:txBody>
          <a:bodyPr/>
          <a:lstStyle/>
          <a:p>
            <a:r>
              <a:rPr lang="en-US" dirty="0"/>
              <a:t>2021 Publications Quasicontinuum Structure/Lasers (2)</a:t>
            </a:r>
          </a:p>
        </p:txBody>
      </p:sp>
      <p:sp>
        <p:nvSpPr>
          <p:cNvPr id="8" name="Rectangle 7">
            <a:extLst>
              <a:ext uri="{FF2B5EF4-FFF2-40B4-BE49-F238E27FC236}">
                <a16:creationId xmlns:a16="http://schemas.microsoft.com/office/drawing/2014/main" id="{DB5D4161-AFCC-C548-B22C-55B8BA219344}"/>
              </a:ext>
            </a:extLst>
          </p:cNvPr>
          <p:cNvSpPr/>
          <p:nvPr/>
        </p:nvSpPr>
        <p:spPr>
          <a:xfrm>
            <a:off x="311150" y="863002"/>
            <a:ext cx="8521700" cy="4837222"/>
          </a:xfrm>
          <a:prstGeom prst="rect">
            <a:avLst/>
          </a:prstGeom>
        </p:spPr>
        <p:txBody>
          <a:bodyPr wrap="square">
            <a:spAutoFit/>
          </a:bodyPr>
          <a:lstStyle/>
          <a:p>
            <a:pPr marL="457200" marR="0" lvl="0" indent="-457200">
              <a:spcBef>
                <a:spcPts val="0"/>
              </a:spcBef>
              <a:spcAft>
                <a:spcPts val="500"/>
              </a:spcAft>
              <a:buFont typeface="+mj-lt"/>
              <a:buAutoNum type="arabicPeriod" startAt="18"/>
            </a:pPr>
            <a:r>
              <a:rPr lang="en-US" sz="2000" dirty="0">
                <a:solidFill>
                  <a:srgbClr val="212529"/>
                </a:solidFill>
                <a:latin typeface="Times New Roman" panose="02020603050405020304" pitchFamily="18" charset="0"/>
                <a:ea typeface="Times New Roman" panose="02020603050405020304" pitchFamily="18" charset="0"/>
              </a:rPr>
              <a:t>D. Gjestvang, S. Siem, F. Zeiser, J. Randrup, R. Vogt, J. N. Wilson, F. Bello-Garrote, </a:t>
            </a:r>
            <a:r>
              <a:rPr lang="en-US" sz="2000" b="1" i="1" dirty="0">
                <a:solidFill>
                  <a:srgbClr val="212529"/>
                </a:solidFill>
                <a:latin typeface="Times New Roman" panose="02020603050405020304" pitchFamily="18" charset="0"/>
                <a:ea typeface="Times New Roman" panose="02020603050405020304" pitchFamily="18" charset="0"/>
              </a:rPr>
              <a:t>L. A. Bernstein</a:t>
            </a:r>
            <a:r>
              <a:rPr lang="en-US" sz="2000" dirty="0">
                <a:solidFill>
                  <a:srgbClr val="212529"/>
                </a:solidFill>
                <a:latin typeface="Times New Roman" panose="02020603050405020304" pitchFamily="18" charset="0"/>
                <a:ea typeface="Times New Roman" panose="02020603050405020304" pitchFamily="18" charset="0"/>
              </a:rPr>
              <a:t>, D. L. Bleuel, M. Guttormsen, A. Görgen, A. C. Larsen, K. L. Malatji, </a:t>
            </a:r>
            <a:r>
              <a:rPr lang="en-US" sz="2000" b="1" i="1" dirty="0">
                <a:solidFill>
                  <a:srgbClr val="212529"/>
                </a:solidFill>
                <a:latin typeface="Times New Roman" panose="02020603050405020304" pitchFamily="18" charset="0"/>
                <a:ea typeface="Times New Roman" panose="02020603050405020304" pitchFamily="18" charset="0"/>
              </a:rPr>
              <a:t>E. F. Matthews</a:t>
            </a:r>
            <a:r>
              <a:rPr lang="en-US" sz="2000" dirty="0">
                <a:solidFill>
                  <a:srgbClr val="212529"/>
                </a:solidFill>
                <a:latin typeface="Times New Roman" panose="02020603050405020304" pitchFamily="18" charset="0"/>
                <a:ea typeface="Times New Roman" panose="02020603050405020304" pitchFamily="18" charset="0"/>
              </a:rPr>
              <a:t>, A. Oberstedt, S. Oberstedt, T. Tornyi, G. M. Tveten, and </a:t>
            </a:r>
            <a:r>
              <a:rPr lang="en-US" sz="2000" b="1" i="1" dirty="0">
                <a:solidFill>
                  <a:srgbClr val="212529"/>
                </a:solidFill>
                <a:latin typeface="Times New Roman" panose="02020603050405020304" pitchFamily="18" charset="0"/>
                <a:ea typeface="Times New Roman" panose="02020603050405020304" pitchFamily="18" charset="0"/>
              </a:rPr>
              <a:t>A. S. Voyles</a:t>
            </a:r>
            <a:r>
              <a:rPr lang="en-US" sz="2000" dirty="0">
                <a:solidFill>
                  <a:srgbClr val="212529"/>
                </a:solidFill>
                <a:latin typeface="Times New Roman" panose="02020603050405020304" pitchFamily="18" charset="0"/>
                <a:ea typeface="Times New Roman" panose="02020603050405020304" pitchFamily="18" charset="0"/>
              </a:rPr>
              <a:t>, “Excitation energy dependence of prompt fission </a:t>
            </a:r>
            <a:r>
              <a:rPr lang="el-GR" sz="2000" dirty="0">
                <a:solidFill>
                  <a:srgbClr val="212529"/>
                </a:solidFill>
                <a:latin typeface="Times New Roman" panose="02020603050405020304" pitchFamily="18" charset="0"/>
                <a:ea typeface="Times New Roman" panose="02020603050405020304" pitchFamily="18" charset="0"/>
              </a:rPr>
              <a:t>γ-</a:t>
            </a:r>
            <a:r>
              <a:rPr lang="en-US" sz="2000" dirty="0">
                <a:solidFill>
                  <a:srgbClr val="212529"/>
                </a:solidFill>
                <a:latin typeface="Times New Roman" panose="02020603050405020304" pitchFamily="18" charset="0"/>
                <a:ea typeface="Times New Roman" panose="02020603050405020304" pitchFamily="18" charset="0"/>
              </a:rPr>
              <a:t>ray emission from Pu241* ,” Phys. Rev. C, 103 (3), 034609 (2021), </a:t>
            </a:r>
            <a:r>
              <a:rPr lang="en-US" sz="2000" dirty="0">
                <a:solidFill>
                  <a:srgbClr val="212529"/>
                </a:solidFill>
                <a:latin typeface="Times New Roman" panose="02020603050405020304" pitchFamily="18" charset="0"/>
                <a:ea typeface="Times New Roman" panose="02020603050405020304" pitchFamily="18" charset="0"/>
                <a:hlinkClick r:id="rId2"/>
              </a:rPr>
              <a:t>https://doi.org/10.1103/PhysRevC.103.034609</a:t>
            </a:r>
            <a:r>
              <a:rPr lang="en-US" sz="2000" dirty="0">
                <a:solidFill>
                  <a:srgbClr val="212529"/>
                </a:solidFill>
                <a:latin typeface="Times New Roman" panose="02020603050405020304" pitchFamily="18" charset="0"/>
                <a:ea typeface="Times New Roman" panose="02020603050405020304" pitchFamily="18" charset="0"/>
              </a:rPr>
              <a:t> </a:t>
            </a:r>
          </a:p>
          <a:p>
            <a:pPr marL="457200" marR="0" lvl="0" indent="-457200">
              <a:spcBef>
                <a:spcPts val="0"/>
              </a:spcBef>
              <a:spcAft>
                <a:spcPts val="500"/>
              </a:spcAft>
              <a:buFont typeface="+mj-lt"/>
              <a:buAutoNum type="arabicPeriod" startAt="18"/>
            </a:pPr>
            <a:endParaRPr lang="en-US" sz="2000" dirty="0">
              <a:solidFill>
                <a:srgbClr val="212529"/>
              </a:solidFill>
              <a:latin typeface="Times New Roman" panose="02020603050405020304" pitchFamily="18" charset="0"/>
              <a:ea typeface="Times New Roman" panose="02020603050405020304" pitchFamily="18" charset="0"/>
            </a:endParaRPr>
          </a:p>
          <a:p>
            <a:pPr marL="457200" marR="0" lvl="0" indent="-457200">
              <a:spcBef>
                <a:spcPts val="0"/>
              </a:spcBef>
              <a:spcAft>
                <a:spcPts val="500"/>
              </a:spcAft>
              <a:buFont typeface="+mj-lt"/>
              <a:buAutoNum type="arabicPeriod" startAt="18"/>
            </a:pPr>
            <a:r>
              <a:rPr lang="en-US" sz="2000" dirty="0">
                <a:solidFill>
                  <a:srgbClr val="212529"/>
                </a:solidFill>
                <a:latin typeface="Times New Roman" panose="02020603050405020304" pitchFamily="18" charset="0"/>
                <a:ea typeface="Times New Roman" panose="02020603050405020304" pitchFamily="18" charset="0"/>
              </a:rPr>
              <a:t>Pascal Boller, Alex Zylstra, Paul Neumayer, </a:t>
            </a:r>
            <a:r>
              <a:rPr lang="en-US" sz="2000" b="1" i="1" dirty="0">
                <a:solidFill>
                  <a:srgbClr val="212529"/>
                </a:solidFill>
                <a:latin typeface="Times New Roman" panose="02020603050405020304" pitchFamily="18" charset="0"/>
                <a:ea typeface="Times New Roman" panose="02020603050405020304" pitchFamily="18" charset="0"/>
              </a:rPr>
              <a:t>Lee Bernstein</a:t>
            </a:r>
            <a:r>
              <a:rPr lang="en-US" sz="2000" dirty="0">
                <a:solidFill>
                  <a:srgbClr val="212529"/>
                </a:solidFill>
                <a:latin typeface="Times New Roman" panose="02020603050405020304" pitchFamily="18" charset="0"/>
                <a:ea typeface="Times New Roman" panose="02020603050405020304" pitchFamily="18" charset="0"/>
              </a:rPr>
              <a:t>, Christian Brabetz, John Despotopulos, Jan Glorius, Johannes Hellmund, Eugene A. Henry, Johannes Hornung, Justin Jeet, Jadambaa Khuyagbaatar, Lotte Lens, Simon Roeder, Thomas Stoehlker, Alexander Yakushev, Yuri A. Litvinov, Dawn Shaughnessy, Vincent Bagnoud, Thomas Kuehl &amp; Dieter H. G. Schneider, "First on-line detection of radioactive fission isotopes produced by laser-accelerated protons", Scientific Reports 10, 17183 (2020). </a:t>
            </a:r>
            <a:r>
              <a:rPr lang="en-US" sz="2000" dirty="0">
                <a:solidFill>
                  <a:srgbClr val="212529"/>
                </a:solidFill>
                <a:latin typeface="Times New Roman" panose="02020603050405020304" pitchFamily="18" charset="0"/>
                <a:ea typeface="Times New Roman" panose="02020603050405020304" pitchFamily="18" charset="0"/>
                <a:hlinkClick r:id="rId3"/>
              </a:rPr>
              <a:t>https://doi.org/10.1038/s41598-020-74045-5</a:t>
            </a:r>
            <a:r>
              <a:rPr lang="en-US" sz="2000" dirty="0">
                <a:solidFill>
                  <a:srgbClr val="212529"/>
                </a:solidFill>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4006983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324A6B-1763-5B49-90E3-DCF8A63E31C7}"/>
              </a:ext>
            </a:extLst>
          </p:cNvPr>
          <p:cNvSpPr/>
          <p:nvPr/>
        </p:nvSpPr>
        <p:spPr>
          <a:xfrm>
            <a:off x="179398" y="806135"/>
            <a:ext cx="7105322" cy="5229637"/>
          </a:xfrm>
          <a:prstGeom prst="rect">
            <a:avLst/>
          </a:prstGeom>
        </p:spPr>
        <p:txBody>
          <a:bodyPr wrap="square">
            <a:spAutoFit/>
          </a:bodyPr>
          <a:lstStyle/>
          <a:p>
            <a:pPr marL="342900" marR="0" lvl="0" indent="-342900">
              <a:spcBef>
                <a:spcPts val="0"/>
              </a:spcBef>
              <a:spcAft>
                <a:spcPts val="500"/>
              </a:spcAft>
              <a:buFont typeface="+mj-lt"/>
              <a:buAutoNum type="arabicPeriod"/>
            </a:pPr>
            <a:r>
              <a:rPr lang="en-US" dirty="0">
                <a:solidFill>
                  <a:srgbClr val="212529"/>
                </a:solidFill>
                <a:latin typeface="Times New Roman" panose="02020603050405020304" pitchFamily="18" charset="0"/>
                <a:ea typeface="Times New Roman" panose="02020603050405020304" pitchFamily="18" charset="0"/>
              </a:rPr>
              <a:t>“Uncertainty Analysis Procedures for Neutron-Induced Cross Section Measurements and Evaluations”          </a:t>
            </a:r>
          </a:p>
          <a:p>
            <a:pPr lvl="1" algn="ctr">
              <a:spcAft>
                <a:spcPts val="500"/>
              </a:spcAft>
            </a:pPr>
            <a:r>
              <a:rPr lang="en-US" dirty="0">
                <a:solidFill>
                  <a:srgbClr val="212529"/>
                </a:solidFill>
                <a:latin typeface="Times New Roman" panose="02020603050405020304" pitchFamily="18" charset="0"/>
                <a:ea typeface="Times New Roman" panose="02020603050405020304" pitchFamily="18" charset="0"/>
              </a:rPr>
              <a:t>Amanda Marie Lewis – Spring 2020* </a:t>
            </a:r>
            <a:r>
              <a:rPr lang="en-US" i="1" dirty="0">
                <a:solidFill>
                  <a:srgbClr val="212529"/>
                </a:solidFill>
                <a:latin typeface="Times New Roman" panose="02020603050405020304" pitchFamily="18" charset="0"/>
                <a:ea typeface="Times New Roman" panose="02020603050405020304" pitchFamily="18" charset="0"/>
              </a:rPr>
              <a:t>NNL Staff </a:t>
            </a:r>
            <a:endParaRPr lang="en-US" dirty="0">
              <a:solidFill>
                <a:srgbClr val="212529"/>
              </a:solidFill>
              <a:latin typeface="Times New Roman" panose="02020603050405020304" pitchFamily="18" charset="0"/>
              <a:ea typeface="Times New Roman" panose="02020603050405020304" pitchFamily="18" charset="0"/>
            </a:endParaRPr>
          </a:p>
          <a:p>
            <a:pPr marL="342900" marR="0" lvl="0" indent="-342900">
              <a:spcBef>
                <a:spcPts val="0"/>
              </a:spcBef>
              <a:spcAft>
                <a:spcPts val="500"/>
              </a:spcAft>
              <a:buFont typeface="+mj-lt"/>
              <a:buAutoNum type="arabicPeriod"/>
            </a:pPr>
            <a:r>
              <a:rPr lang="en-US" dirty="0">
                <a:latin typeface="Times New Roman" panose="02020603050405020304" pitchFamily="18" charset="0"/>
                <a:ea typeface="Times New Roman" panose="02020603050405020304" pitchFamily="18" charset="0"/>
              </a:rPr>
              <a:t>“Fission plasmas and their novel application to power              producing nuclear reactors in space”                             </a:t>
            </a:r>
          </a:p>
          <a:p>
            <a:pPr lvl="1" algn="ctr">
              <a:spcAft>
                <a:spcPts val="500"/>
              </a:spcAft>
            </a:pPr>
            <a:r>
              <a:rPr lang="en-US" dirty="0">
                <a:latin typeface="Times New Roman" panose="02020603050405020304" pitchFamily="18" charset="0"/>
                <a:ea typeface="Times New Roman" panose="02020603050405020304" pitchFamily="18" charset="0"/>
              </a:rPr>
              <a:t>Austin Troy Lo – Fall 2020 </a:t>
            </a:r>
            <a:r>
              <a:rPr lang="en-US" i="1" dirty="0">
                <a:latin typeface="Times New Roman" panose="02020603050405020304" pitchFamily="18" charset="0"/>
                <a:ea typeface="Times New Roman" panose="02020603050405020304" pitchFamily="18" charset="0"/>
              </a:rPr>
              <a:t>ORNL Postdoc</a:t>
            </a:r>
            <a:endParaRPr lang="en-US" dirty="0">
              <a:latin typeface="Times New Roman" panose="02020603050405020304" pitchFamily="18" charset="0"/>
              <a:ea typeface="Times New Roman" panose="02020603050405020304" pitchFamily="18" charset="0"/>
            </a:endParaRPr>
          </a:p>
          <a:p>
            <a:pPr marL="342900" marR="0" lvl="0" indent="-342900">
              <a:spcBef>
                <a:spcPts val="0"/>
              </a:spcBef>
              <a:spcAft>
                <a:spcPts val="500"/>
              </a:spcAft>
              <a:buFont typeface="+mj-lt"/>
              <a:buAutoNum type="arabicPeriod"/>
            </a:pPr>
            <a:r>
              <a:rPr lang="en-US" dirty="0">
                <a:latin typeface="Times New Roman" panose="02020603050405020304" pitchFamily="18" charset="0"/>
                <a:ea typeface="Times New Roman" panose="02020603050405020304" pitchFamily="18" charset="0"/>
              </a:rPr>
              <a:t>“Advancements in the Nuclear Data of Fission Yields”    </a:t>
            </a:r>
          </a:p>
          <a:p>
            <a:pPr lvl="1" algn="ctr">
              <a:spcAft>
                <a:spcPts val="500"/>
              </a:spcAft>
            </a:pPr>
            <a:r>
              <a:rPr lang="en-US" dirty="0">
                <a:latin typeface="Times New Roman" panose="02020603050405020304" pitchFamily="18" charset="0"/>
                <a:ea typeface="Times New Roman" panose="02020603050405020304" pitchFamily="18" charset="0"/>
              </a:rPr>
              <a:t>Eric Francis Matthews – Spring 2021 </a:t>
            </a:r>
            <a:r>
              <a:rPr lang="en-US" i="1" dirty="0">
                <a:latin typeface="Times New Roman" panose="02020603050405020304" pitchFamily="18" charset="0"/>
                <a:ea typeface="Times New Roman" panose="02020603050405020304" pitchFamily="18" charset="0"/>
              </a:rPr>
              <a:t>UCB</a:t>
            </a:r>
            <a:r>
              <a:rPr lang="en-US" dirty="0">
                <a:latin typeface="Times New Roman" panose="02020603050405020304" pitchFamily="18" charset="0"/>
                <a:ea typeface="Times New Roman" panose="02020603050405020304" pitchFamily="18" charset="0"/>
              </a:rPr>
              <a:t> </a:t>
            </a:r>
            <a:r>
              <a:rPr lang="en-US" i="1" dirty="0">
                <a:latin typeface="Times New Roman" panose="02020603050405020304" pitchFamily="18" charset="0"/>
                <a:ea typeface="Times New Roman" panose="02020603050405020304" pitchFamily="18" charset="0"/>
              </a:rPr>
              <a:t>Researcher</a:t>
            </a:r>
            <a:endParaRPr lang="en-US" dirty="0">
              <a:latin typeface="Times New Roman" panose="02020603050405020304" pitchFamily="18" charset="0"/>
              <a:ea typeface="Times New Roman" panose="02020603050405020304" pitchFamily="18" charset="0"/>
            </a:endParaRPr>
          </a:p>
          <a:p>
            <a:pPr marL="342900" marR="0" lvl="0" indent="-342900">
              <a:spcBef>
                <a:spcPts val="0"/>
              </a:spcBef>
              <a:spcAft>
                <a:spcPts val="500"/>
              </a:spcAft>
              <a:buFont typeface="+mj-lt"/>
              <a:buAutoNum type="arabicPeriod"/>
            </a:pPr>
            <a:r>
              <a:rPr lang="en-US" dirty="0">
                <a:latin typeface="Times New Roman" panose="02020603050405020304" pitchFamily="18" charset="0"/>
                <a:ea typeface="Times New Roman" panose="02020603050405020304" pitchFamily="18" charset="0"/>
              </a:rPr>
              <a:t>“Nuclear Data Evaluation of High-Energy Proton-Induced      Reactions for Isotope Production”                                </a:t>
            </a:r>
          </a:p>
          <a:p>
            <a:pPr marR="0" lvl="0" algn="ctr">
              <a:spcBef>
                <a:spcPts val="0"/>
              </a:spcBef>
              <a:spcAft>
                <a:spcPts val="500"/>
              </a:spcAft>
            </a:pPr>
            <a:r>
              <a:rPr lang="en-US" dirty="0">
                <a:latin typeface="Times New Roman" panose="02020603050405020304" pitchFamily="18" charset="0"/>
                <a:ea typeface="Times New Roman" panose="02020603050405020304" pitchFamily="18" charset="0"/>
              </a:rPr>
              <a:t>Morgan B. Fox – Spring 2021 – </a:t>
            </a:r>
            <a:r>
              <a:rPr lang="en-US" i="1" dirty="0">
                <a:latin typeface="Times New Roman" panose="02020603050405020304" pitchFamily="18" charset="0"/>
                <a:ea typeface="Times New Roman" panose="02020603050405020304" pitchFamily="18" charset="0"/>
              </a:rPr>
              <a:t>Terrestrial Energy Staff</a:t>
            </a:r>
          </a:p>
          <a:p>
            <a:pPr marL="457200" marR="0" lvl="0" indent="-457200">
              <a:spcBef>
                <a:spcPts val="0"/>
              </a:spcBef>
              <a:spcAft>
                <a:spcPts val="500"/>
              </a:spcAft>
              <a:buFont typeface="+mj-lt"/>
              <a:buAutoNum type="arabicPeriod" startAt="5"/>
            </a:pPr>
            <a:r>
              <a:rPr lang="en-US" dirty="0">
                <a:latin typeface="Times New Roman" panose="02020603050405020304" pitchFamily="18" charset="0"/>
                <a:ea typeface="Times New Roman" panose="02020603050405020304" pitchFamily="18" charset="0"/>
              </a:rPr>
              <a:t>“Next-Generation Isotope Production via Deuteron Breakup” -</a:t>
            </a:r>
          </a:p>
          <a:p>
            <a:pPr lvl="1" algn="ctr">
              <a:spcAft>
                <a:spcPts val="500"/>
              </a:spcAft>
            </a:pPr>
            <a:r>
              <a:rPr lang="en-US" dirty="0">
                <a:latin typeface="Times New Roman" panose="02020603050405020304" pitchFamily="18" charset="0"/>
                <a:ea typeface="Times New Roman" panose="02020603050405020304" pitchFamily="18" charset="0"/>
              </a:rPr>
              <a:t>Jonathan T. Morrell – Spring 2021 – </a:t>
            </a:r>
            <a:r>
              <a:rPr lang="en-US" i="1" dirty="0">
                <a:latin typeface="Times New Roman" panose="02020603050405020304" pitchFamily="18" charset="0"/>
                <a:ea typeface="Times New Roman" panose="02020603050405020304" pitchFamily="18" charset="0"/>
              </a:rPr>
              <a:t>LANL</a:t>
            </a:r>
            <a:r>
              <a:rPr lang="en-US" dirty="0">
                <a:latin typeface="Times New Roman" panose="02020603050405020304" pitchFamily="18" charset="0"/>
                <a:ea typeface="Times New Roman" panose="02020603050405020304" pitchFamily="18" charset="0"/>
              </a:rPr>
              <a:t> </a:t>
            </a:r>
            <a:r>
              <a:rPr lang="en-US" i="1" dirty="0">
                <a:latin typeface="Times New Roman" panose="02020603050405020304" pitchFamily="18" charset="0"/>
                <a:ea typeface="Times New Roman" panose="02020603050405020304" pitchFamily="18" charset="0"/>
              </a:rPr>
              <a:t>Postdoc</a:t>
            </a:r>
            <a:endParaRPr lang="en-US" dirty="0">
              <a:latin typeface="Times New Roman" panose="02020603050405020304" pitchFamily="18" charset="0"/>
              <a:ea typeface="Times New Roman" panose="02020603050405020304" pitchFamily="18" charset="0"/>
            </a:endParaRPr>
          </a:p>
          <a:p>
            <a:pPr marL="457200" marR="0" lvl="0" indent="-457200">
              <a:spcBef>
                <a:spcPts val="0"/>
              </a:spcBef>
              <a:spcAft>
                <a:spcPts val="500"/>
              </a:spcAft>
              <a:buFont typeface="+mj-lt"/>
              <a:buAutoNum type="arabicPeriod" startAt="5"/>
            </a:pPr>
            <a:r>
              <a:rPr lang="en-US" dirty="0">
                <a:latin typeface="Times New Roman" panose="02020603050405020304" pitchFamily="18" charset="0"/>
                <a:ea typeface="Times New Roman" panose="02020603050405020304" pitchFamily="18" charset="0"/>
              </a:rPr>
              <a:t>“Machine Learning Augmented Nuclear Data Evaluations” -</a:t>
            </a:r>
          </a:p>
          <a:p>
            <a:pPr lvl="1" algn="ctr">
              <a:spcAft>
                <a:spcPts val="500"/>
              </a:spcAft>
            </a:pPr>
            <a:r>
              <a:rPr lang="en-US" dirty="0">
                <a:latin typeface="Times New Roman" panose="02020603050405020304" pitchFamily="18" charset="0"/>
                <a:ea typeface="Times New Roman" panose="02020603050405020304" pitchFamily="18" charset="0"/>
              </a:rPr>
              <a:t>Pedro Vincente-Valdez – Spring 2021 – </a:t>
            </a:r>
            <a:r>
              <a:rPr lang="en-US" i="1" dirty="0">
                <a:latin typeface="Times New Roman" panose="02020603050405020304" pitchFamily="18" charset="0"/>
                <a:ea typeface="Times New Roman" panose="02020603050405020304" pitchFamily="18" charset="0"/>
              </a:rPr>
              <a:t>Senior AI                     Software Engineer at Mythic</a:t>
            </a:r>
            <a:endParaRPr lang="en-US" sz="2000" dirty="0">
              <a:latin typeface="Times New Roman" panose="02020603050405020304" pitchFamily="18" charset="0"/>
              <a:ea typeface="Times New Roman" panose="02020603050405020304" pitchFamily="18" charset="0"/>
            </a:endParaRPr>
          </a:p>
        </p:txBody>
      </p:sp>
      <p:sp>
        <p:nvSpPr>
          <p:cNvPr id="2" name="Title 1">
            <a:extLst>
              <a:ext uri="{FF2B5EF4-FFF2-40B4-BE49-F238E27FC236}">
                <a16:creationId xmlns:a16="http://schemas.microsoft.com/office/drawing/2014/main" id="{F6731699-B1BC-1F4E-A18C-A5ED084B00CD}"/>
              </a:ext>
            </a:extLst>
          </p:cNvPr>
          <p:cNvSpPr>
            <a:spLocks noGrp="1"/>
          </p:cNvSpPr>
          <p:nvPr>
            <p:ph type="title"/>
          </p:nvPr>
        </p:nvSpPr>
        <p:spPr/>
        <p:txBody>
          <a:bodyPr/>
          <a:lstStyle/>
          <a:p>
            <a:r>
              <a:rPr lang="en-US" dirty="0"/>
              <a:t>CY2020-2021 BAND Ph.D. Dissertations</a:t>
            </a:r>
          </a:p>
        </p:txBody>
      </p:sp>
      <p:pic>
        <p:nvPicPr>
          <p:cNvPr id="1026" name="Picture 2">
            <a:extLst>
              <a:ext uri="{FF2B5EF4-FFF2-40B4-BE49-F238E27FC236}">
                <a16:creationId xmlns:a16="http://schemas.microsoft.com/office/drawing/2014/main" id="{F41EB8A9-4111-ED4A-AD5B-2E38D3DF45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5530" y="937680"/>
            <a:ext cx="1145723" cy="1145723"/>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B46E794-F302-BF46-86CB-AAC123E1F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4059" y="1832699"/>
            <a:ext cx="1144891" cy="1144891"/>
          </a:xfrm>
          <a:prstGeom prst="ellipse">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3FFEC20-58E1-E641-8EA4-B1EDCA1C2A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1685" y="4487568"/>
            <a:ext cx="1145723" cy="1145723"/>
          </a:xfrm>
          <a:prstGeom prst="ellipse">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233C8CA-38B1-3F41-8784-8DFEFA1BB2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4059" y="3515135"/>
            <a:ext cx="1133930" cy="1133930"/>
          </a:xfrm>
          <a:prstGeom prst="ellipse">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11917A0C-45B8-5A43-9BB5-3804445F63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6362" y="2713040"/>
            <a:ext cx="1144891" cy="1144891"/>
          </a:xfrm>
          <a:prstGeom prst="ellipse">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891DBC0-E6A5-114E-8901-594244A3060D}"/>
              </a:ext>
            </a:extLst>
          </p:cNvPr>
          <p:cNvSpPr txBox="1"/>
          <p:nvPr/>
        </p:nvSpPr>
        <p:spPr>
          <a:xfrm>
            <a:off x="588373" y="5941255"/>
            <a:ext cx="5551456" cy="430887"/>
          </a:xfrm>
          <a:prstGeom prst="rect">
            <a:avLst/>
          </a:prstGeom>
          <a:solidFill>
            <a:srgbClr val="FFFF00"/>
          </a:solidFill>
          <a:ln>
            <a:solidFill>
              <a:srgbClr val="1F497D"/>
            </a:solidFill>
          </a:ln>
        </p:spPr>
        <p:txBody>
          <a:bodyPr wrap="none" rtlCol="0">
            <a:spAutoFit/>
          </a:bodyPr>
          <a:lstStyle/>
          <a:p>
            <a:r>
              <a:rPr lang="en-US" sz="2200" i="1" dirty="0">
                <a:latin typeface="Times New Roman" panose="02020603050405020304" pitchFamily="18" charset="0"/>
                <a:cs typeface="Times New Roman" panose="02020603050405020304" pitchFamily="18" charset="0"/>
              </a:rPr>
              <a:t>Future Colleagues - Our most valuable product</a:t>
            </a:r>
          </a:p>
        </p:txBody>
      </p:sp>
      <p:pic>
        <p:nvPicPr>
          <p:cNvPr id="1036" name="Picture 12" descr="Pedro Vicente Valdez, PhD">
            <a:extLst>
              <a:ext uri="{FF2B5EF4-FFF2-40B4-BE49-F238E27FC236}">
                <a16:creationId xmlns:a16="http://schemas.microsoft.com/office/drawing/2014/main" id="{3EC0B22C-8EB6-A940-AC99-EB8CCBAE75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94059" y="5186611"/>
            <a:ext cx="1144891" cy="1144891"/>
          </a:xfrm>
          <a:prstGeom prst="ellipse">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2B89879-1F97-F944-93E7-6B89C8887B0B}"/>
              </a:ext>
            </a:extLst>
          </p:cNvPr>
          <p:cNvSpPr txBox="1"/>
          <p:nvPr/>
        </p:nvSpPr>
        <p:spPr>
          <a:xfrm>
            <a:off x="6996322" y="6458874"/>
            <a:ext cx="1678665" cy="369332"/>
          </a:xfrm>
          <a:prstGeom prst="rect">
            <a:avLst/>
          </a:prstGeom>
          <a:noFill/>
        </p:spPr>
        <p:txBody>
          <a:bodyPr wrap="none" rtlCol="0">
            <a:spAutoFit/>
          </a:bodyPr>
          <a:lstStyle/>
          <a:p>
            <a:r>
              <a:rPr lang="en-US" i="1" dirty="0">
                <a:solidFill>
                  <a:schemeClr val="bg1"/>
                </a:solidFill>
                <a:latin typeface="Times New Roman" panose="02020603050405020304" pitchFamily="18" charset="0"/>
                <a:cs typeface="Times New Roman" panose="02020603050405020304" pitchFamily="18" charset="0"/>
              </a:rPr>
              <a:t>*FY20 graduate</a:t>
            </a:r>
          </a:p>
        </p:txBody>
      </p:sp>
    </p:spTree>
    <p:extLst>
      <p:ext uri="{BB962C8B-B14F-4D97-AF65-F5344CB8AC3E}">
        <p14:creationId xmlns:p14="http://schemas.microsoft.com/office/powerpoint/2010/main" val="1732816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6127-840A-3245-A1C2-FF76B32B368C}"/>
              </a:ext>
            </a:extLst>
          </p:cNvPr>
          <p:cNvSpPr>
            <a:spLocks noGrp="1"/>
          </p:cNvSpPr>
          <p:nvPr>
            <p:ph type="ctrTitle"/>
          </p:nvPr>
        </p:nvSpPr>
        <p:spPr>
          <a:xfrm>
            <a:off x="935319" y="1049242"/>
            <a:ext cx="7540322" cy="2141197"/>
          </a:xfrm>
        </p:spPr>
        <p:txBody>
          <a:bodyPr anchor="b">
            <a:normAutofit/>
          </a:bodyPr>
          <a:lstStyle/>
          <a:p>
            <a:r>
              <a:rPr lang="en-US" sz="3200" dirty="0">
                <a:solidFill>
                  <a:srgbClr val="FFFFFF"/>
                </a:solidFill>
                <a:latin typeface="Times New Roman" panose="02020603050405020304" pitchFamily="18" charset="0"/>
                <a:cs typeface="Times New Roman" panose="02020603050405020304" pitchFamily="18" charset="0"/>
              </a:rPr>
              <a:t>NSSC Nuclear Data </a:t>
            </a:r>
            <a:br>
              <a:rPr lang="en-US" sz="3200" dirty="0">
                <a:solidFill>
                  <a:srgbClr val="FFFFFF"/>
                </a:solidFill>
                <a:latin typeface="Times New Roman" panose="02020603050405020304" pitchFamily="18" charset="0"/>
                <a:cs typeface="Times New Roman" panose="02020603050405020304" pitchFamily="18" charset="0"/>
              </a:rPr>
            </a:br>
            <a:r>
              <a:rPr lang="en-US" sz="3200" dirty="0">
                <a:solidFill>
                  <a:srgbClr val="FFFFFF"/>
                </a:solidFill>
                <a:latin typeface="Times New Roman" panose="02020603050405020304" pitchFamily="18" charset="0"/>
                <a:cs typeface="Times New Roman" panose="02020603050405020304" pitchFamily="18" charset="0"/>
              </a:rPr>
              <a:t>Summer School</a:t>
            </a:r>
            <a:br>
              <a:rPr lang="en-US" sz="3200" dirty="0">
                <a:solidFill>
                  <a:srgbClr val="FFFFFF"/>
                </a:solidFill>
                <a:latin typeface="Times New Roman" panose="02020603050405020304" pitchFamily="18" charset="0"/>
                <a:cs typeface="Times New Roman" panose="02020603050405020304" pitchFamily="18" charset="0"/>
              </a:rPr>
            </a:br>
            <a:br>
              <a:rPr lang="en-US" sz="3200" dirty="0">
                <a:solidFill>
                  <a:srgbClr val="FFFFFF"/>
                </a:solidFill>
                <a:latin typeface="Times New Roman" panose="02020603050405020304" pitchFamily="18" charset="0"/>
                <a:cs typeface="Times New Roman" panose="02020603050405020304" pitchFamily="18" charset="0"/>
              </a:rPr>
            </a:br>
            <a:r>
              <a:rPr lang="en-US" sz="3200" dirty="0">
                <a:solidFill>
                  <a:srgbClr val="FFFFFF"/>
                </a:solidFill>
                <a:latin typeface="Times New Roman" panose="02020603050405020304" pitchFamily="18" charset="0"/>
                <a:cs typeface="Times New Roman" panose="02020603050405020304" pitchFamily="18" charset="0"/>
              </a:rPr>
              <a:t>https://</a:t>
            </a:r>
            <a:r>
              <a:rPr lang="en-US" sz="3200" dirty="0" err="1">
                <a:solidFill>
                  <a:srgbClr val="FFFFFF"/>
                </a:solidFill>
                <a:latin typeface="Times New Roman" panose="02020603050405020304" pitchFamily="18" charset="0"/>
                <a:cs typeface="Times New Roman" panose="02020603050405020304" pitchFamily="18" charset="0"/>
              </a:rPr>
              <a:t>nssc.berkeley.edu</a:t>
            </a:r>
            <a:r>
              <a:rPr lang="en-US" sz="3200" dirty="0">
                <a:solidFill>
                  <a:srgbClr val="FFFFFF"/>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D39E2E9A-4A8A-7447-B5AE-58B8F9C43253}"/>
              </a:ext>
            </a:extLst>
          </p:cNvPr>
          <p:cNvSpPr/>
          <p:nvPr/>
        </p:nvSpPr>
        <p:spPr>
          <a:xfrm>
            <a:off x="5244368" y="1049242"/>
            <a:ext cx="3222307" cy="2133223"/>
          </a:xfrm>
          <a:prstGeom prst="rect">
            <a:avLst/>
          </a:prstGeom>
          <a:solidFill>
            <a:schemeClr val="bg1">
              <a:alpha val="4155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descr="A picture containing logo&#10;&#10;Description automatically generated">
            <a:extLst>
              <a:ext uri="{FF2B5EF4-FFF2-40B4-BE49-F238E27FC236}">
                <a16:creationId xmlns:a16="http://schemas.microsoft.com/office/drawing/2014/main" id="{A32EEF24-B975-3145-93FB-EF54437DC6F7}"/>
              </a:ext>
            </a:extLst>
          </p:cNvPr>
          <p:cNvPicPr>
            <a:picLocks noChangeAspect="1"/>
          </p:cNvPicPr>
          <p:nvPr/>
        </p:nvPicPr>
        <p:blipFill>
          <a:blip r:embed="rId2"/>
          <a:stretch>
            <a:fillRect/>
          </a:stretch>
        </p:blipFill>
        <p:spPr>
          <a:xfrm>
            <a:off x="5199956" y="1127977"/>
            <a:ext cx="3311129" cy="2141197"/>
          </a:xfrm>
          <a:prstGeom prst="rect">
            <a:avLst/>
          </a:prstGeom>
        </p:spPr>
      </p:pic>
      <p:sp>
        <p:nvSpPr>
          <p:cNvPr id="13" name="Title 1">
            <a:extLst>
              <a:ext uri="{FF2B5EF4-FFF2-40B4-BE49-F238E27FC236}">
                <a16:creationId xmlns:a16="http://schemas.microsoft.com/office/drawing/2014/main" id="{7D6441CE-765E-3343-95F2-8F50388F48F3}"/>
              </a:ext>
            </a:extLst>
          </p:cNvPr>
          <p:cNvSpPr txBox="1">
            <a:spLocks/>
          </p:cNvSpPr>
          <p:nvPr/>
        </p:nvSpPr>
        <p:spPr bwMode="auto">
          <a:xfrm>
            <a:off x="5" y="2"/>
            <a:ext cx="9143999" cy="836613"/>
          </a:xfrm>
          <a:prstGeom prst="rect">
            <a:avLst/>
          </a:prstGeom>
          <a:solidFill>
            <a:srgbClr val="1F497D"/>
          </a:solidFill>
          <a:ln w="9525">
            <a:solidFill>
              <a:srgbClr val="1F497D"/>
            </a:solidFill>
            <a:miter lim="800000"/>
            <a:headEnd/>
            <a:tailEnd/>
          </a:ln>
        </p:spPr>
        <p:txBody>
          <a:bodyPr vert="horz" wrap="square" lIns="91416" tIns="45709" rIns="91416" bIns="45709" numCol="1" anchor="ctr" anchorCtr="0" compatLnSpc="1">
            <a:prstTxWarp prst="textNoShape">
              <a:avLst/>
            </a:prstTxWarp>
            <a:noAutofit/>
          </a:bodyPr>
          <a:lstStyle>
            <a:lvl1pPr algn="l" rtl="0" eaLnBrk="0" fontAlgn="base" hangingPunct="0">
              <a:spcBef>
                <a:spcPct val="0"/>
              </a:spcBef>
              <a:spcAft>
                <a:spcPct val="0"/>
              </a:spcAft>
              <a:defRPr sz="3750" b="0" i="0">
                <a:solidFill>
                  <a:srgbClr val="E09E19"/>
                </a:solidFill>
                <a:latin typeface="Helvetica Light"/>
                <a:ea typeface="+mj-ea"/>
                <a:cs typeface="Helvetica Light"/>
              </a:defRPr>
            </a:lvl1pPr>
            <a:lvl2pPr algn="ctr" rtl="0" eaLnBrk="0" fontAlgn="base" hangingPunct="0">
              <a:spcBef>
                <a:spcPct val="0"/>
              </a:spcBef>
              <a:spcAft>
                <a:spcPct val="0"/>
              </a:spcAft>
              <a:defRPr sz="3000" b="1">
                <a:solidFill>
                  <a:srgbClr val="003366"/>
                </a:solidFill>
                <a:latin typeface="Arial" charset="0"/>
                <a:ea typeface="ＭＳ Ｐゴシック" charset="-128"/>
                <a:cs typeface="ＭＳ Ｐゴシック" charset="-128"/>
              </a:defRPr>
            </a:lvl2pPr>
            <a:lvl3pPr algn="ctr" rtl="0" eaLnBrk="0" fontAlgn="base" hangingPunct="0">
              <a:spcBef>
                <a:spcPct val="0"/>
              </a:spcBef>
              <a:spcAft>
                <a:spcPct val="0"/>
              </a:spcAft>
              <a:defRPr sz="3000" b="1">
                <a:solidFill>
                  <a:srgbClr val="003366"/>
                </a:solidFill>
                <a:latin typeface="Arial" charset="0"/>
                <a:ea typeface="ＭＳ Ｐゴシック" charset="-128"/>
                <a:cs typeface="ＭＳ Ｐゴシック" charset="-128"/>
              </a:defRPr>
            </a:lvl3pPr>
            <a:lvl4pPr algn="ctr" rtl="0" eaLnBrk="0" fontAlgn="base" hangingPunct="0">
              <a:spcBef>
                <a:spcPct val="0"/>
              </a:spcBef>
              <a:spcAft>
                <a:spcPct val="0"/>
              </a:spcAft>
              <a:defRPr sz="3000" b="1">
                <a:solidFill>
                  <a:srgbClr val="003366"/>
                </a:solidFill>
                <a:latin typeface="Arial" charset="0"/>
                <a:ea typeface="ＭＳ Ｐゴシック" charset="-128"/>
                <a:cs typeface="ＭＳ Ｐゴシック" charset="-128"/>
              </a:defRPr>
            </a:lvl4pPr>
            <a:lvl5pPr algn="ctr" rtl="0" eaLnBrk="0" fontAlgn="base" hangingPunct="0">
              <a:spcBef>
                <a:spcPct val="0"/>
              </a:spcBef>
              <a:spcAft>
                <a:spcPct val="0"/>
              </a:spcAft>
              <a:defRPr sz="3000" b="1">
                <a:solidFill>
                  <a:srgbClr val="003366"/>
                </a:solidFill>
                <a:latin typeface="Arial" charset="0"/>
                <a:ea typeface="ＭＳ Ｐゴシック" charset="-128"/>
                <a:cs typeface="ＭＳ Ｐゴシック" charset="-128"/>
              </a:defRPr>
            </a:lvl5pPr>
            <a:lvl6pPr marL="457082" algn="l" rtl="0" fontAlgn="base">
              <a:spcBef>
                <a:spcPct val="0"/>
              </a:spcBef>
              <a:spcAft>
                <a:spcPct val="0"/>
              </a:spcAft>
              <a:defRPr sz="3200" b="1">
                <a:solidFill>
                  <a:srgbClr val="2C5993"/>
                </a:solidFill>
                <a:latin typeface="Arial" charset="0"/>
                <a:ea typeface="ＭＳ Ｐゴシック" charset="-128"/>
                <a:cs typeface="ＭＳ Ｐゴシック" charset="-128"/>
              </a:defRPr>
            </a:lvl6pPr>
            <a:lvl7pPr marL="914165" algn="l" rtl="0" fontAlgn="base">
              <a:spcBef>
                <a:spcPct val="0"/>
              </a:spcBef>
              <a:spcAft>
                <a:spcPct val="0"/>
              </a:spcAft>
              <a:defRPr sz="3200" b="1">
                <a:solidFill>
                  <a:srgbClr val="2C5993"/>
                </a:solidFill>
                <a:latin typeface="Arial" charset="0"/>
                <a:ea typeface="ＭＳ Ｐゴシック" charset="-128"/>
                <a:cs typeface="ＭＳ Ｐゴシック" charset="-128"/>
              </a:defRPr>
            </a:lvl7pPr>
            <a:lvl8pPr marL="1371250" algn="l" rtl="0" fontAlgn="base">
              <a:spcBef>
                <a:spcPct val="0"/>
              </a:spcBef>
              <a:spcAft>
                <a:spcPct val="0"/>
              </a:spcAft>
              <a:defRPr sz="3200" b="1">
                <a:solidFill>
                  <a:srgbClr val="2C5993"/>
                </a:solidFill>
                <a:latin typeface="Arial" charset="0"/>
                <a:ea typeface="ＭＳ Ｐゴシック" charset="-128"/>
                <a:cs typeface="ＭＳ Ｐゴシック" charset="-128"/>
              </a:defRPr>
            </a:lvl8pPr>
            <a:lvl9pPr marL="1828332" algn="l" rtl="0" fontAlgn="base">
              <a:spcBef>
                <a:spcPct val="0"/>
              </a:spcBef>
              <a:spcAft>
                <a:spcPct val="0"/>
              </a:spcAft>
              <a:defRPr sz="3200" b="1">
                <a:solidFill>
                  <a:srgbClr val="2C5993"/>
                </a:solidFill>
                <a:latin typeface="Arial" charset="0"/>
                <a:ea typeface="ＭＳ Ｐゴシック" charset="-128"/>
                <a:cs typeface="ＭＳ Ｐゴシック" charset="-128"/>
              </a:defRPr>
            </a:lvl9pPr>
          </a:lstStyle>
          <a:p>
            <a:pPr algn="ctr" defTabSz="914400"/>
            <a:r>
              <a:rPr lang="en-US" kern="0" dirty="0">
                <a:solidFill>
                  <a:schemeClr val="bg1"/>
                </a:solidFill>
                <a:latin typeface="Times New Roman" panose="02020603050405020304" pitchFamily="18" charset="0"/>
                <a:cs typeface="Times New Roman" panose="02020603050405020304" pitchFamily="18" charset="0"/>
              </a:rPr>
              <a:t>On the topic of education, I have one request</a:t>
            </a:r>
          </a:p>
        </p:txBody>
      </p:sp>
      <p:sp>
        <p:nvSpPr>
          <p:cNvPr id="17" name="TextBox 16">
            <a:extLst>
              <a:ext uri="{FF2B5EF4-FFF2-40B4-BE49-F238E27FC236}">
                <a16:creationId xmlns:a16="http://schemas.microsoft.com/office/drawing/2014/main" id="{7A782237-B28D-1146-95DA-169E8A58F789}"/>
              </a:ext>
            </a:extLst>
          </p:cNvPr>
          <p:cNvSpPr txBox="1"/>
          <p:nvPr/>
        </p:nvSpPr>
        <p:spPr>
          <a:xfrm>
            <a:off x="401619" y="3347910"/>
            <a:ext cx="8340762" cy="3016210"/>
          </a:xfrm>
          <a:prstGeom prst="rect">
            <a:avLst/>
          </a:prstGeom>
          <a:noFill/>
        </p:spPr>
        <p:txBody>
          <a:bodyPr wrap="square">
            <a:spAutoFit/>
          </a:bodyP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To be held either 6/22 or 1/23</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Hybrid in-person/online program at either UCB or UTK</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For the online program, Zoom will be used to broadcast lectures and to take live questions from virtual participants.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We also plan to record lectures and make them available online</a:t>
            </a: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lgn="ctr"/>
            <a:r>
              <a:rPr lang="en-US" sz="2800" b="1" i="1" dirty="0">
                <a:latin typeface="Times New Roman" panose="02020603050405020304" pitchFamily="18" charset="0"/>
                <a:cs typeface="Times New Roman" panose="02020603050405020304" pitchFamily="18" charset="0"/>
              </a:rPr>
              <a:t>If you’d like to volunteer to lecture, please let us know!</a:t>
            </a:r>
          </a:p>
          <a:p>
            <a:pPr marL="342900" indent="-342900">
              <a:buFont typeface="Arial" panose="020B0604020202020204" pitchFamily="34" charset="0"/>
              <a:buChar char="•"/>
            </a:pP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945211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6F1B7B94-9D3F-3E48-B3BF-DEF463C1E0D7}"/>
              </a:ext>
            </a:extLst>
          </p:cNvPr>
          <p:cNvGraphicFramePr>
            <a:graphicFrameLocks noGrp="1"/>
          </p:cNvGraphicFramePr>
          <p:nvPr>
            <p:extLst>
              <p:ext uri="{D42A27DB-BD31-4B8C-83A1-F6EECF244321}">
                <p14:modId xmlns:p14="http://schemas.microsoft.com/office/powerpoint/2010/main" val="4071257129"/>
              </p:ext>
            </p:extLst>
          </p:nvPr>
        </p:nvGraphicFramePr>
        <p:xfrm>
          <a:off x="149629" y="1024433"/>
          <a:ext cx="8726868" cy="5341620"/>
        </p:xfrm>
        <a:graphic>
          <a:graphicData uri="http://schemas.openxmlformats.org/drawingml/2006/table">
            <a:tbl>
              <a:tblPr firstRow="1" bandRow="1">
                <a:tableStyleId>{5C22544A-7EE6-4342-B048-85BDC9FD1C3A}</a:tableStyleId>
              </a:tblPr>
              <a:tblGrid>
                <a:gridCol w="1766570">
                  <a:extLst>
                    <a:ext uri="{9D8B030D-6E8A-4147-A177-3AD203B41FA5}">
                      <a16:colId xmlns:a16="http://schemas.microsoft.com/office/drawing/2014/main" val="20000"/>
                    </a:ext>
                  </a:extLst>
                </a:gridCol>
                <a:gridCol w="1119674">
                  <a:extLst>
                    <a:ext uri="{9D8B030D-6E8A-4147-A177-3AD203B41FA5}">
                      <a16:colId xmlns:a16="http://schemas.microsoft.com/office/drawing/2014/main" val="20001"/>
                    </a:ext>
                  </a:extLst>
                </a:gridCol>
                <a:gridCol w="2416629">
                  <a:extLst>
                    <a:ext uri="{9D8B030D-6E8A-4147-A177-3AD203B41FA5}">
                      <a16:colId xmlns:a16="http://schemas.microsoft.com/office/drawing/2014/main" val="20002"/>
                    </a:ext>
                  </a:extLst>
                </a:gridCol>
                <a:gridCol w="1352938">
                  <a:extLst>
                    <a:ext uri="{9D8B030D-6E8A-4147-A177-3AD203B41FA5}">
                      <a16:colId xmlns:a16="http://schemas.microsoft.com/office/drawing/2014/main" val="20003"/>
                    </a:ext>
                  </a:extLst>
                </a:gridCol>
                <a:gridCol w="2071057">
                  <a:extLst>
                    <a:ext uri="{9D8B030D-6E8A-4147-A177-3AD203B41FA5}">
                      <a16:colId xmlns:a16="http://schemas.microsoft.com/office/drawing/2014/main" val="20004"/>
                    </a:ext>
                  </a:extLst>
                </a:gridCol>
              </a:tblGrid>
              <a:tr h="215406">
                <a:tc>
                  <a:txBody>
                    <a:bodyPr/>
                    <a:lstStyle/>
                    <a:p>
                      <a:pPr>
                        <a:lnSpc>
                          <a:spcPts val="1860"/>
                        </a:lnSpc>
                      </a:pPr>
                      <a:r>
                        <a:rPr lang="en-US" sz="1800" dirty="0">
                          <a:latin typeface="Times New Roman" charset="0"/>
                          <a:ea typeface="Times New Roman" charset="0"/>
                          <a:cs typeface="Times New Roman" charset="0"/>
                        </a:rPr>
                        <a:t>Name</a:t>
                      </a:r>
                    </a:p>
                  </a:txBody>
                  <a:tcPr/>
                </a:tc>
                <a:tc>
                  <a:txBody>
                    <a:bodyPr/>
                    <a:lstStyle/>
                    <a:p>
                      <a:pPr>
                        <a:lnSpc>
                          <a:spcPts val="1860"/>
                        </a:lnSpc>
                      </a:pPr>
                      <a:r>
                        <a:rPr lang="en-US" sz="1800" dirty="0">
                          <a:latin typeface="Times New Roman" charset="0"/>
                          <a:ea typeface="Times New Roman" charset="0"/>
                          <a:cs typeface="Times New Roman" charset="0"/>
                        </a:rPr>
                        <a:t>Position</a:t>
                      </a:r>
                    </a:p>
                  </a:txBody>
                  <a:tcPr/>
                </a:tc>
                <a:tc>
                  <a:txBody>
                    <a:bodyPr/>
                    <a:lstStyle/>
                    <a:p>
                      <a:pPr>
                        <a:lnSpc>
                          <a:spcPts val="1860"/>
                        </a:lnSpc>
                      </a:pPr>
                      <a:r>
                        <a:rPr lang="en-US" sz="1800" dirty="0">
                          <a:latin typeface="Times New Roman" charset="0"/>
                          <a:ea typeface="Times New Roman" charset="0"/>
                          <a:cs typeface="Times New Roman" charset="0"/>
                        </a:rPr>
                        <a:t>USNDP Activity</a:t>
                      </a:r>
                    </a:p>
                  </a:txBody>
                  <a:tcPr/>
                </a:tc>
                <a:tc>
                  <a:txBody>
                    <a:bodyPr/>
                    <a:lstStyle/>
                    <a:p>
                      <a:pPr>
                        <a:lnSpc>
                          <a:spcPts val="1860"/>
                        </a:lnSpc>
                      </a:pPr>
                      <a:r>
                        <a:rPr lang="en-US" sz="1800" dirty="0">
                          <a:latin typeface="Times New Roman" charset="0"/>
                          <a:ea typeface="Times New Roman" charset="0"/>
                          <a:cs typeface="Times New Roman" charset="0"/>
                        </a:rPr>
                        <a:t>USNDP % </a:t>
                      </a:r>
                    </a:p>
                  </a:txBody>
                  <a:tcPr/>
                </a:tc>
                <a:tc>
                  <a:txBody>
                    <a:bodyPr/>
                    <a:lstStyle/>
                    <a:p>
                      <a:pPr>
                        <a:lnSpc>
                          <a:spcPts val="1860"/>
                        </a:lnSpc>
                      </a:pPr>
                      <a:r>
                        <a:rPr lang="en-US" sz="1800" dirty="0">
                          <a:latin typeface="Times New Roman" charset="0"/>
                          <a:ea typeface="Times New Roman" charset="0"/>
                          <a:cs typeface="Times New Roman" charset="0"/>
                        </a:rPr>
                        <a:t>Other support</a:t>
                      </a:r>
                    </a:p>
                  </a:txBody>
                  <a:tcPr/>
                </a:tc>
                <a:extLst>
                  <a:ext uri="{0D108BD9-81ED-4DB2-BD59-A6C34878D82A}">
                    <a16:rowId xmlns:a16="http://schemas.microsoft.com/office/drawing/2014/main" val="10000"/>
                  </a:ext>
                </a:extLst>
              </a:tr>
              <a:tr h="201388">
                <a:tc>
                  <a:txBody>
                    <a:bodyPr/>
                    <a:lstStyle/>
                    <a:p>
                      <a:pPr>
                        <a:lnSpc>
                          <a:spcPts val="1560"/>
                        </a:lnSpc>
                      </a:pPr>
                      <a:r>
                        <a:rPr lang="en-US" sz="1400" dirty="0">
                          <a:latin typeface="Times New Roman" charset="0"/>
                          <a:ea typeface="Times New Roman" charset="0"/>
                          <a:cs typeface="Times New Roman" charset="0"/>
                        </a:rPr>
                        <a:t>L.A. Bernstein </a:t>
                      </a:r>
                    </a:p>
                  </a:txBody>
                  <a:tcPr/>
                </a:tc>
                <a:tc>
                  <a:txBody>
                    <a:bodyPr/>
                    <a:lstStyle/>
                    <a:p>
                      <a:pPr>
                        <a:lnSpc>
                          <a:spcPts val="1560"/>
                        </a:lnSpc>
                      </a:pPr>
                      <a:r>
                        <a:rPr lang="en-US" sz="1400" dirty="0">
                          <a:latin typeface="Times New Roman" charset="0"/>
                          <a:ea typeface="Times New Roman" charset="0"/>
                          <a:cs typeface="Times New Roman" charset="0"/>
                        </a:rPr>
                        <a:t>Joint Appt.</a:t>
                      </a:r>
                    </a:p>
                  </a:txBody>
                  <a:tcPr/>
                </a:tc>
                <a:tc>
                  <a:txBody>
                    <a:bodyPr/>
                    <a:lstStyle/>
                    <a:p>
                      <a:pPr>
                        <a:lnSpc>
                          <a:spcPts val="1560"/>
                        </a:lnSpc>
                      </a:pPr>
                      <a:r>
                        <a:rPr lang="en-US" sz="1400" dirty="0">
                          <a:latin typeface="Times New Roman" charset="0"/>
                          <a:ea typeface="Times New Roman" charset="0"/>
                          <a:cs typeface="Times New Roman" charset="0"/>
                        </a:rPr>
                        <a:t>Coord, Measurements (n,n’</a:t>
                      </a:r>
                      <a:r>
                        <a:rPr lang="en-US" sz="1400" dirty="0">
                          <a:latin typeface="Symbol" charset="2"/>
                          <a:ea typeface="Symbol" charset="2"/>
                          <a:cs typeface="Symbol" charset="2"/>
                        </a:rPr>
                        <a:t>g</a:t>
                      </a:r>
                      <a:r>
                        <a:rPr lang="en-US" sz="1400" dirty="0">
                          <a:latin typeface="Times New Roman" charset="0"/>
                          <a:ea typeface="Times New Roman" charset="0"/>
                          <a:cs typeface="Times New Roman" charset="0"/>
                        </a:rPr>
                        <a:t>)</a:t>
                      </a:r>
                    </a:p>
                  </a:txBody>
                  <a:tcPr/>
                </a:tc>
                <a:tc>
                  <a:txBody>
                    <a:bodyPr/>
                    <a:lstStyle/>
                    <a:p>
                      <a:pPr>
                        <a:lnSpc>
                          <a:spcPts val="1560"/>
                        </a:lnSpc>
                      </a:pPr>
                      <a:r>
                        <a:rPr lang="en-US" sz="1400" dirty="0">
                          <a:latin typeface="Times New Roman" charset="0"/>
                          <a:ea typeface="Times New Roman" charset="0"/>
                          <a:cs typeface="Times New Roman" charset="0"/>
                        </a:rPr>
                        <a:t>50%</a:t>
                      </a:r>
                    </a:p>
                  </a:txBody>
                  <a:tcPr/>
                </a:tc>
                <a:tc>
                  <a:txBody>
                    <a:bodyPr/>
                    <a:lstStyle/>
                    <a:p>
                      <a:pPr>
                        <a:lnSpc>
                          <a:spcPts val="1560"/>
                        </a:lnSpc>
                      </a:pPr>
                      <a:r>
                        <a:rPr lang="en-US" sz="1400" dirty="0">
                          <a:latin typeface="Times New Roman" charset="0"/>
                          <a:ea typeface="Times New Roman" charset="0"/>
                          <a:cs typeface="Times New Roman" charset="0"/>
                        </a:rPr>
                        <a:t>NA-22,</a:t>
                      </a:r>
                      <a:r>
                        <a:rPr lang="en-US" sz="1400" baseline="0" dirty="0">
                          <a:latin typeface="Times New Roman" charset="0"/>
                          <a:ea typeface="Times New Roman" charset="0"/>
                          <a:cs typeface="Times New Roman" charset="0"/>
                        </a:rPr>
                        <a:t> UC, Isotopes</a:t>
                      </a:r>
                      <a:endParaRPr lang="en-US" sz="1400" dirty="0">
                        <a:latin typeface="Times New Roman" charset="0"/>
                        <a:ea typeface="Times New Roman" charset="0"/>
                        <a:cs typeface="Times New Roman" charset="0"/>
                      </a:endParaRPr>
                    </a:p>
                  </a:txBody>
                  <a:tcPr/>
                </a:tc>
                <a:extLst>
                  <a:ext uri="{0D108BD9-81ED-4DB2-BD59-A6C34878D82A}">
                    <a16:rowId xmlns:a16="http://schemas.microsoft.com/office/drawing/2014/main" val="10001"/>
                  </a:ext>
                </a:extLst>
              </a:tr>
              <a:tr h="201388">
                <a:tc>
                  <a:txBody>
                    <a:bodyPr/>
                    <a:lstStyle/>
                    <a:p>
                      <a:pPr>
                        <a:lnSpc>
                          <a:spcPts val="1560"/>
                        </a:lnSpc>
                      </a:pPr>
                      <a:r>
                        <a:rPr lang="en-US" sz="1400" dirty="0">
                          <a:latin typeface="Times New Roman" charset="0"/>
                          <a:ea typeface="Times New Roman" charset="0"/>
                          <a:cs typeface="Times New Roman" charset="0"/>
                        </a:rPr>
                        <a:t>M.S. Basunia</a:t>
                      </a:r>
                    </a:p>
                  </a:txBody>
                  <a:tcPr/>
                </a:tc>
                <a:tc>
                  <a:txBody>
                    <a:bodyPr/>
                    <a:lstStyle/>
                    <a:p>
                      <a:pPr>
                        <a:lnSpc>
                          <a:spcPts val="1560"/>
                        </a:lnSpc>
                      </a:pPr>
                      <a:r>
                        <a:rPr lang="en-US" sz="1400" dirty="0">
                          <a:latin typeface="Times New Roman" charset="0"/>
                          <a:ea typeface="Times New Roman" charset="0"/>
                          <a:cs typeface="Times New Roman" charset="0"/>
                        </a:rPr>
                        <a:t>Staff</a:t>
                      </a:r>
                    </a:p>
                  </a:txBody>
                  <a:tcPr/>
                </a:tc>
                <a:tc>
                  <a:txBody>
                    <a:bodyPr/>
                    <a:lstStyle/>
                    <a:p>
                      <a:pPr>
                        <a:lnSpc>
                          <a:spcPts val="1560"/>
                        </a:lnSpc>
                      </a:pPr>
                      <a:r>
                        <a:rPr lang="en-US" sz="1400" dirty="0">
                          <a:latin typeface="Times New Roman" charset="0"/>
                          <a:ea typeface="Times New Roman" charset="0"/>
                          <a:cs typeface="Times New Roman" charset="0"/>
                        </a:rPr>
                        <a:t>ENSDF, XUNDL </a:t>
                      </a:r>
                    </a:p>
                  </a:txBody>
                  <a:tcPr/>
                </a:tc>
                <a:tc>
                  <a:txBody>
                    <a:bodyPr/>
                    <a:lstStyle/>
                    <a:p>
                      <a:pPr>
                        <a:lnSpc>
                          <a:spcPts val="1560"/>
                        </a:lnSpc>
                      </a:pPr>
                      <a:r>
                        <a:rPr lang="en-US" sz="1400" dirty="0">
                          <a:latin typeface="Times New Roman" charset="0"/>
                          <a:ea typeface="Times New Roman" charset="0"/>
                          <a:cs typeface="Times New Roman" charset="0"/>
                        </a:rPr>
                        <a:t>90%</a:t>
                      </a:r>
                    </a:p>
                  </a:txBody>
                  <a:tcPr/>
                </a:tc>
                <a:tc>
                  <a:txBody>
                    <a:bodyPr/>
                    <a:lstStyle/>
                    <a:p>
                      <a:pPr>
                        <a:lnSpc>
                          <a:spcPts val="1560"/>
                        </a:lnSpc>
                      </a:pPr>
                      <a:r>
                        <a:rPr lang="en-US" sz="1400" dirty="0">
                          <a:latin typeface="Times New Roman" charset="0"/>
                          <a:ea typeface="Times New Roman" charset="0"/>
                          <a:cs typeface="Times New Roman" charset="0"/>
                        </a:rPr>
                        <a:t>Isotopes</a:t>
                      </a:r>
                    </a:p>
                  </a:txBody>
                  <a:tcPr/>
                </a:tc>
                <a:extLst>
                  <a:ext uri="{0D108BD9-81ED-4DB2-BD59-A6C34878D82A}">
                    <a16:rowId xmlns:a16="http://schemas.microsoft.com/office/drawing/2014/main" val="10002"/>
                  </a:ext>
                </a:extLst>
              </a:tr>
              <a:tr h="201388">
                <a:tc>
                  <a:txBody>
                    <a:bodyPr/>
                    <a:lstStyle/>
                    <a:p>
                      <a:pPr>
                        <a:lnSpc>
                          <a:spcPts val="1560"/>
                        </a:lnSpc>
                      </a:pPr>
                      <a:r>
                        <a:rPr lang="en-US" sz="1400" dirty="0">
                          <a:latin typeface="Times New Roman" charset="0"/>
                          <a:ea typeface="Times New Roman" charset="0"/>
                          <a:cs typeface="Times New Roman" charset="0"/>
                        </a:rPr>
                        <a:t>A.M. Hurst </a:t>
                      </a:r>
                    </a:p>
                  </a:txBody>
                  <a:tcPr/>
                </a:tc>
                <a:tc>
                  <a:txBody>
                    <a:bodyPr/>
                    <a:lstStyle/>
                    <a:p>
                      <a:pPr>
                        <a:lnSpc>
                          <a:spcPts val="1560"/>
                        </a:lnSpc>
                      </a:pPr>
                      <a:r>
                        <a:rPr lang="en-US" sz="1400" dirty="0">
                          <a:latin typeface="Times New Roman" charset="0"/>
                          <a:ea typeface="Times New Roman" charset="0"/>
                          <a:cs typeface="Times New Roman" charset="0"/>
                        </a:rPr>
                        <a:t>Staff (UC)</a:t>
                      </a:r>
                    </a:p>
                  </a:txBody>
                  <a:tcPr/>
                </a:tc>
                <a:tc>
                  <a:txBody>
                    <a:bodyPr/>
                    <a:lstStyle/>
                    <a:p>
                      <a:pPr>
                        <a:lnSpc>
                          <a:spcPts val="1560"/>
                        </a:lnSpc>
                      </a:pPr>
                      <a:r>
                        <a:rPr lang="en-US" sz="1400" dirty="0">
                          <a:latin typeface="Times New Roman" charset="0"/>
                          <a:ea typeface="Times New Roman" charset="0"/>
                          <a:cs typeface="Times New Roman" charset="0"/>
                        </a:rPr>
                        <a:t>(n,</a:t>
                      </a:r>
                      <a:r>
                        <a:rPr lang="en-US" sz="1400" dirty="0">
                          <a:latin typeface="Symbol" charset="2"/>
                          <a:ea typeface="Symbol" charset="2"/>
                          <a:cs typeface="Symbol" charset="2"/>
                        </a:rPr>
                        <a:t>g</a:t>
                      </a:r>
                      <a:r>
                        <a:rPr lang="en-US" sz="1400" dirty="0">
                          <a:latin typeface="Times New Roman" charset="0"/>
                          <a:ea typeface="Times New Roman" charset="0"/>
                          <a:cs typeface="Times New Roman" charset="0"/>
                        </a:rPr>
                        <a:t>), (n,n’</a:t>
                      </a:r>
                      <a:r>
                        <a:rPr lang="en-US" sz="1400" dirty="0">
                          <a:latin typeface="Symbol" charset="2"/>
                          <a:ea typeface="Symbol" charset="2"/>
                          <a:cs typeface="Symbol" charset="2"/>
                        </a:rPr>
                        <a:t>g</a:t>
                      </a:r>
                      <a:r>
                        <a:rPr lang="en-US" sz="1400" dirty="0">
                          <a:latin typeface="Times New Roman" charset="0"/>
                          <a:ea typeface="Times New Roman" charset="0"/>
                          <a:cs typeface="Times New Roman" charset="0"/>
                        </a:rPr>
                        <a:t>), website</a:t>
                      </a:r>
                    </a:p>
                  </a:txBody>
                  <a:tcPr/>
                </a:tc>
                <a:tc>
                  <a:txBody>
                    <a:bodyPr/>
                    <a:lstStyle/>
                    <a:p>
                      <a:pPr>
                        <a:lnSpc>
                          <a:spcPts val="1560"/>
                        </a:lnSpc>
                      </a:pPr>
                      <a:r>
                        <a:rPr lang="en-US" sz="1400" dirty="0">
                          <a:latin typeface="Times New Roman" charset="0"/>
                          <a:ea typeface="Times New Roman" charset="0"/>
                          <a:cs typeface="Times New Roman" charset="0"/>
                        </a:rPr>
                        <a:t>10%</a:t>
                      </a:r>
                    </a:p>
                  </a:txBody>
                  <a:tcPr/>
                </a:tc>
                <a:tc>
                  <a:txBody>
                    <a:bodyPr/>
                    <a:lstStyle/>
                    <a:p>
                      <a:pPr>
                        <a:lnSpc>
                          <a:spcPts val="1560"/>
                        </a:lnSpc>
                      </a:pPr>
                      <a:r>
                        <a:rPr lang="en-US" sz="1400" dirty="0">
                          <a:latin typeface="Times New Roman" charset="0"/>
                          <a:ea typeface="Times New Roman" charset="0"/>
                          <a:cs typeface="Times New Roman" charset="0"/>
                        </a:rPr>
                        <a:t>NA-22, DTRA</a:t>
                      </a:r>
                    </a:p>
                  </a:txBody>
                  <a:tcPr/>
                </a:tc>
                <a:extLst>
                  <a:ext uri="{0D108BD9-81ED-4DB2-BD59-A6C34878D82A}">
                    <a16:rowId xmlns:a16="http://schemas.microsoft.com/office/drawing/2014/main" val="10003"/>
                  </a:ext>
                </a:extLst>
              </a:tr>
              <a:tr h="201388">
                <a:tc>
                  <a:txBody>
                    <a:bodyPr/>
                    <a:lstStyle/>
                    <a:p>
                      <a:pPr>
                        <a:lnSpc>
                          <a:spcPts val="1560"/>
                        </a:lnSpc>
                      </a:pPr>
                      <a:r>
                        <a:rPr lang="en-US" sz="1400" dirty="0">
                          <a:latin typeface="Times New Roman" charset="0"/>
                          <a:ea typeface="Times New Roman" charset="0"/>
                          <a:cs typeface="Times New Roman" charset="0"/>
                        </a:rPr>
                        <a:t>J.C. Batchelder </a:t>
                      </a:r>
                    </a:p>
                  </a:txBody>
                  <a:tcPr/>
                </a:tc>
                <a:tc>
                  <a:txBody>
                    <a:bodyPr/>
                    <a:lstStyle/>
                    <a:p>
                      <a:pPr>
                        <a:lnSpc>
                          <a:spcPts val="1560"/>
                        </a:lnSpc>
                      </a:pPr>
                      <a:r>
                        <a:rPr lang="en-US" sz="1400" dirty="0">
                          <a:latin typeface="Times New Roman" charset="0"/>
                          <a:ea typeface="Times New Roman" charset="0"/>
                          <a:cs typeface="Times New Roman" charset="0"/>
                        </a:rPr>
                        <a:t>Staff (UC)</a:t>
                      </a:r>
                    </a:p>
                  </a:txBody>
                  <a:tcPr/>
                </a:tc>
                <a:tc>
                  <a:txBody>
                    <a:bodyPr/>
                    <a:lstStyle/>
                    <a:p>
                      <a:pPr>
                        <a:lnSpc>
                          <a:spcPts val="1560"/>
                        </a:lnSpc>
                      </a:pPr>
                      <a:r>
                        <a:rPr lang="en-US" sz="1400" baseline="0" dirty="0">
                          <a:latin typeface="Symbol" pitchFamily="2" charset="2"/>
                          <a:ea typeface="Times New Roman" charset="0"/>
                          <a:cs typeface="Times New Roman" charset="0"/>
                        </a:rPr>
                        <a:t>a</a:t>
                      </a:r>
                      <a:r>
                        <a:rPr lang="en-US" sz="1400" baseline="0" dirty="0">
                          <a:latin typeface="Times New Roman" charset="0"/>
                          <a:ea typeface="Times New Roman" charset="0"/>
                          <a:cs typeface="Times New Roman" charset="0"/>
                        </a:rPr>
                        <a:t>/</a:t>
                      </a:r>
                      <a:r>
                        <a:rPr lang="en-US" sz="1400" baseline="0" dirty="0">
                          <a:latin typeface="Symbol" pitchFamily="2" charset="2"/>
                          <a:ea typeface="Times New Roman" charset="0"/>
                          <a:cs typeface="Times New Roman" charset="0"/>
                        </a:rPr>
                        <a:t>b</a:t>
                      </a:r>
                      <a:r>
                        <a:rPr lang="en-US" sz="1400" baseline="0" dirty="0">
                          <a:latin typeface="Times New Roman" charset="0"/>
                          <a:ea typeface="Times New Roman" charset="0"/>
                          <a:cs typeface="Times New Roman" charset="0"/>
                        </a:rPr>
                        <a:t>-particle eval., </a:t>
                      </a:r>
                      <a:r>
                        <a:rPr lang="en-US" sz="1400" dirty="0">
                          <a:latin typeface="Times New Roman" charset="0"/>
                          <a:ea typeface="Times New Roman" charset="0"/>
                          <a:cs typeface="Times New Roman" charset="0"/>
                        </a:rPr>
                        <a:t>ENSDF</a:t>
                      </a:r>
                    </a:p>
                  </a:txBody>
                  <a:tcPr/>
                </a:tc>
                <a:tc>
                  <a:txBody>
                    <a:bodyPr/>
                    <a:lstStyle/>
                    <a:p>
                      <a:pPr>
                        <a:lnSpc>
                          <a:spcPts val="1560"/>
                        </a:lnSpc>
                      </a:pPr>
                      <a:r>
                        <a:rPr lang="en-US" sz="1400" dirty="0">
                          <a:latin typeface="Times New Roman" charset="0"/>
                          <a:ea typeface="Times New Roman" charset="0"/>
                          <a:cs typeface="Times New Roman" charset="0"/>
                        </a:rPr>
                        <a:t>75%</a:t>
                      </a:r>
                    </a:p>
                  </a:txBody>
                  <a:tcPr/>
                </a:tc>
                <a:tc>
                  <a:txBody>
                    <a:bodyPr/>
                    <a:lstStyle/>
                    <a:p>
                      <a:pPr>
                        <a:lnSpc>
                          <a:spcPts val="1560"/>
                        </a:lnSpc>
                      </a:pPr>
                      <a:r>
                        <a:rPr lang="en-US" sz="1400" dirty="0">
                          <a:latin typeface="Times New Roman" charset="0"/>
                          <a:ea typeface="Times New Roman" charset="0"/>
                          <a:cs typeface="Times New Roman" charset="0"/>
                        </a:rPr>
                        <a:t>Isotope Program</a:t>
                      </a:r>
                    </a:p>
                  </a:txBody>
                  <a:tcPr/>
                </a:tc>
                <a:extLst>
                  <a:ext uri="{0D108BD9-81ED-4DB2-BD59-A6C34878D82A}">
                    <a16:rowId xmlns:a16="http://schemas.microsoft.com/office/drawing/2014/main" val="10004"/>
                  </a:ext>
                </a:extLst>
              </a:tr>
              <a:tr h="201388">
                <a:tc>
                  <a:txBody>
                    <a:bodyPr/>
                    <a:lstStyle/>
                    <a:p>
                      <a:pPr>
                        <a:lnSpc>
                          <a:spcPts val="1560"/>
                        </a:lnSpc>
                      </a:pPr>
                      <a:r>
                        <a:rPr lang="en-US" sz="1400" b="0" i="0" dirty="0">
                          <a:latin typeface="Times New Roman" charset="0"/>
                          <a:ea typeface="Times New Roman" charset="0"/>
                          <a:cs typeface="Times New Roman" charset="0"/>
                        </a:rPr>
                        <a:t>B.L. Goldblum</a:t>
                      </a:r>
                    </a:p>
                  </a:txBody>
                  <a:tcPr/>
                </a:tc>
                <a:tc>
                  <a:txBody>
                    <a:bodyPr/>
                    <a:lstStyle/>
                    <a:p>
                      <a:pPr>
                        <a:lnSpc>
                          <a:spcPts val="1560"/>
                        </a:lnSpc>
                      </a:pPr>
                      <a:r>
                        <a:rPr lang="en-US" sz="1400" b="0" i="0" dirty="0">
                          <a:latin typeface="Times New Roman" charset="0"/>
                          <a:ea typeface="Times New Roman" charset="0"/>
                          <a:cs typeface="Times New Roman" charset="0"/>
                        </a:rPr>
                        <a:t>Staff</a:t>
                      </a:r>
                    </a:p>
                  </a:txBody>
                  <a:tcPr/>
                </a:tc>
                <a:tc>
                  <a:txBody>
                    <a:bodyPr/>
                    <a:lstStyle/>
                    <a:p>
                      <a:pPr>
                        <a:lnSpc>
                          <a:spcPts val="1560"/>
                        </a:lnSpc>
                      </a:pPr>
                      <a:r>
                        <a:rPr lang="en-US" sz="1400" b="0" i="0" dirty="0">
                          <a:latin typeface="Times New Roman" charset="0"/>
                          <a:ea typeface="Times New Roman" charset="0"/>
                          <a:cs typeface="Times New Roman" charset="0"/>
                        </a:rPr>
                        <a:t>AI/ML,  Measurements</a:t>
                      </a:r>
                    </a:p>
                  </a:txBody>
                  <a:tcPr/>
                </a:tc>
                <a:tc>
                  <a:txBody>
                    <a:bodyPr/>
                    <a:lstStyle/>
                    <a:p>
                      <a:pPr>
                        <a:lnSpc>
                          <a:spcPts val="1560"/>
                        </a:lnSpc>
                      </a:pPr>
                      <a:r>
                        <a:rPr lang="en-US" sz="1400" b="0" i="0" dirty="0">
                          <a:latin typeface="Times New Roman" charset="0"/>
                          <a:ea typeface="Times New Roman" charset="0"/>
                          <a:cs typeface="Times New Roman" charset="0"/>
                        </a:rPr>
                        <a:t>33%</a:t>
                      </a:r>
                    </a:p>
                  </a:txBody>
                  <a:tcPr/>
                </a:tc>
                <a:tc>
                  <a:txBody>
                    <a:bodyPr/>
                    <a:lstStyle/>
                    <a:p>
                      <a:pPr>
                        <a:lnSpc>
                          <a:spcPts val="1560"/>
                        </a:lnSpc>
                      </a:pPr>
                      <a:r>
                        <a:rPr lang="en-US" sz="1400" b="0" i="0" dirty="0">
                          <a:latin typeface="Times New Roman" charset="0"/>
                          <a:ea typeface="Times New Roman" charset="0"/>
                          <a:cs typeface="Times New Roman" charset="0"/>
                        </a:rPr>
                        <a:t>NA-22, ARPA-E</a:t>
                      </a:r>
                    </a:p>
                  </a:txBody>
                  <a:tcPr/>
                </a:tc>
                <a:extLst>
                  <a:ext uri="{0D108BD9-81ED-4DB2-BD59-A6C34878D82A}">
                    <a16:rowId xmlns:a16="http://schemas.microsoft.com/office/drawing/2014/main" val="2897425057"/>
                  </a:ext>
                </a:extLst>
              </a:tr>
              <a:tr h="201388">
                <a:tc>
                  <a:txBody>
                    <a:bodyPr/>
                    <a:lstStyle/>
                    <a:p>
                      <a:pPr>
                        <a:lnSpc>
                          <a:spcPts val="1560"/>
                        </a:lnSpc>
                      </a:pPr>
                      <a:r>
                        <a:rPr lang="en-US" sz="1400" dirty="0">
                          <a:latin typeface="Times New Roman" charset="0"/>
                          <a:ea typeface="Times New Roman" charset="0"/>
                          <a:cs typeface="Times New Roman" charset="0"/>
                        </a:rPr>
                        <a:t>A.S.</a:t>
                      </a:r>
                      <a:r>
                        <a:rPr lang="en-US" sz="1400" baseline="0" dirty="0">
                          <a:latin typeface="Times New Roman" charset="0"/>
                          <a:ea typeface="Times New Roman" charset="0"/>
                          <a:cs typeface="Times New Roman" charset="0"/>
                        </a:rPr>
                        <a:t> Voyles </a:t>
                      </a:r>
                    </a:p>
                  </a:txBody>
                  <a:tcPr/>
                </a:tc>
                <a:tc>
                  <a:txBody>
                    <a:bodyPr/>
                    <a:lstStyle/>
                    <a:p>
                      <a:pPr>
                        <a:lnSpc>
                          <a:spcPts val="1560"/>
                        </a:lnSpc>
                      </a:pPr>
                      <a:r>
                        <a:rPr lang="en-US" sz="1400" baseline="0" dirty="0">
                          <a:latin typeface="Times New Roman" charset="0"/>
                          <a:ea typeface="Times New Roman" charset="0"/>
                          <a:cs typeface="Times New Roman" charset="0"/>
                        </a:rPr>
                        <a:t>Staff (UC)</a:t>
                      </a:r>
                      <a:endParaRPr lang="en-US" sz="1400" dirty="0">
                        <a:latin typeface="Times New Roman" charset="0"/>
                        <a:ea typeface="Times New Roman" charset="0"/>
                        <a:cs typeface="Times New Roman" charset="0"/>
                      </a:endParaRPr>
                    </a:p>
                  </a:txBody>
                  <a:tcPr/>
                </a:tc>
                <a:tc>
                  <a:txBody>
                    <a:bodyPr/>
                    <a:lstStyle/>
                    <a:p>
                      <a:pPr>
                        <a:lnSpc>
                          <a:spcPts val="1560"/>
                        </a:lnSpc>
                      </a:pPr>
                      <a:r>
                        <a:rPr lang="en-US" sz="1400" dirty="0" err="1">
                          <a:latin typeface="Times New Roman" charset="0"/>
                          <a:ea typeface="Times New Roman" charset="0"/>
                          <a:cs typeface="Times New Roman" charset="0"/>
                        </a:rPr>
                        <a:t>Reac</a:t>
                      </a:r>
                      <a:r>
                        <a:rPr lang="en-US" sz="1400" dirty="0">
                          <a:latin typeface="Times New Roman" charset="0"/>
                          <a:ea typeface="Times New Roman" charset="0"/>
                          <a:cs typeface="Times New Roman" charset="0"/>
                        </a:rPr>
                        <a:t>. measure.,</a:t>
                      </a:r>
                      <a:r>
                        <a:rPr lang="en-US" sz="1400" baseline="0" dirty="0">
                          <a:latin typeface="Times New Roman" charset="0"/>
                          <a:ea typeface="Times New Roman" charset="0"/>
                          <a:cs typeface="Times New Roman" charset="0"/>
                        </a:rPr>
                        <a:t> website</a:t>
                      </a:r>
                      <a:endParaRPr lang="en-US" sz="1400" dirty="0">
                        <a:latin typeface="Times New Roman" charset="0"/>
                        <a:ea typeface="Times New Roman" charset="0"/>
                        <a:cs typeface="Times New Roman" charset="0"/>
                      </a:endParaRPr>
                    </a:p>
                  </a:txBody>
                  <a:tcPr/>
                </a:tc>
                <a:tc>
                  <a:txBody>
                    <a:bodyPr/>
                    <a:lstStyle/>
                    <a:p>
                      <a:pPr>
                        <a:lnSpc>
                          <a:spcPts val="1560"/>
                        </a:lnSpc>
                      </a:pPr>
                      <a:r>
                        <a:rPr lang="en-US" sz="1400">
                          <a:latin typeface="Times New Roman" charset="0"/>
                          <a:ea typeface="Times New Roman" charset="0"/>
                          <a:cs typeface="Times New Roman" charset="0"/>
                        </a:rPr>
                        <a:t>25%</a:t>
                      </a:r>
                    </a:p>
                  </a:txBody>
                  <a:tcPr/>
                </a:tc>
                <a:tc>
                  <a:txBody>
                    <a:bodyPr/>
                    <a:lstStyle/>
                    <a:p>
                      <a:pPr>
                        <a:lnSpc>
                          <a:spcPts val="1560"/>
                        </a:lnSpc>
                      </a:pPr>
                      <a:r>
                        <a:rPr lang="en-US" sz="1400" baseline="0">
                          <a:latin typeface="Times New Roman" charset="0"/>
                          <a:ea typeface="Times New Roman" charset="0"/>
                          <a:cs typeface="Times New Roman" charset="0"/>
                        </a:rPr>
                        <a:t>Isotope Program</a:t>
                      </a:r>
                      <a:endParaRPr lang="en-US" sz="1400">
                        <a:latin typeface="Times New Roman" charset="0"/>
                        <a:ea typeface="Times New Roman" charset="0"/>
                        <a:cs typeface="Times New Roman" charset="0"/>
                      </a:endParaRPr>
                    </a:p>
                  </a:txBody>
                  <a:tcPr/>
                </a:tc>
                <a:extLst>
                  <a:ext uri="{0D108BD9-81ED-4DB2-BD59-A6C34878D82A}">
                    <a16:rowId xmlns:a16="http://schemas.microsoft.com/office/drawing/2014/main" val="10005"/>
                  </a:ext>
                </a:extLst>
              </a:tr>
              <a:tr h="201388">
                <a:tc>
                  <a:txBody>
                    <a:bodyPr/>
                    <a:lstStyle/>
                    <a:p>
                      <a:pPr>
                        <a:lnSpc>
                          <a:spcPts val="1560"/>
                        </a:lnSpc>
                      </a:pPr>
                      <a:r>
                        <a:rPr lang="en-US" sz="1400" baseline="0">
                          <a:latin typeface="Times New Roman" charset="0"/>
                          <a:ea typeface="Times New Roman" charset="0"/>
                          <a:cs typeface="Times New Roman" charset="0"/>
                        </a:rPr>
                        <a:t>J.A. Brown</a:t>
                      </a:r>
                    </a:p>
                  </a:txBody>
                  <a:tcPr/>
                </a:tc>
                <a:tc>
                  <a:txBody>
                    <a:bodyPr/>
                    <a:lstStyle/>
                    <a:p>
                      <a:pPr>
                        <a:lnSpc>
                          <a:spcPts val="1560"/>
                        </a:lnSpc>
                      </a:pPr>
                      <a:r>
                        <a:rPr lang="en-US" sz="1400">
                          <a:latin typeface="Times New Roman" charset="0"/>
                          <a:ea typeface="Times New Roman" charset="0"/>
                          <a:cs typeface="Times New Roman" charset="0"/>
                        </a:rPr>
                        <a:t>Staff (UC)</a:t>
                      </a:r>
                    </a:p>
                  </a:txBody>
                  <a:tcPr/>
                </a:tc>
                <a:tc>
                  <a:txBody>
                    <a:bodyPr/>
                    <a:lstStyle/>
                    <a:p>
                      <a:pPr>
                        <a:lnSpc>
                          <a:spcPts val="1560"/>
                        </a:lnSpc>
                      </a:pPr>
                      <a:r>
                        <a:rPr lang="en-US" sz="1400" baseline="30000">
                          <a:latin typeface="Times New Roman" charset="0"/>
                          <a:ea typeface="Times New Roman" charset="0"/>
                          <a:cs typeface="Times New Roman" charset="0"/>
                        </a:rPr>
                        <a:t>238</a:t>
                      </a:r>
                      <a:r>
                        <a:rPr lang="en-US" sz="1400">
                          <a:latin typeface="Times New Roman" charset="0"/>
                          <a:ea typeface="Times New Roman" charset="0"/>
                          <a:cs typeface="Times New Roman" charset="0"/>
                        </a:rPr>
                        <a:t>U(n,n’</a:t>
                      </a:r>
                      <a:r>
                        <a:rPr lang="en-US" sz="1400">
                          <a:latin typeface="Symbol" pitchFamily="2" charset="2"/>
                          <a:ea typeface="Times New Roman" charset="0"/>
                          <a:cs typeface="Times New Roman" charset="0"/>
                        </a:rPr>
                        <a:t>g</a:t>
                      </a:r>
                      <a:r>
                        <a:rPr lang="en-US" sz="1400">
                          <a:latin typeface="Times New Roman" charset="0"/>
                          <a:ea typeface="Times New Roman" charset="0"/>
                          <a:cs typeface="Times New Roman" charset="0"/>
                        </a:rPr>
                        <a:t>), (n,f) yields</a:t>
                      </a:r>
                    </a:p>
                  </a:txBody>
                  <a:tcPr/>
                </a:tc>
                <a:tc>
                  <a:txBody>
                    <a:bodyPr/>
                    <a:lstStyle/>
                    <a:p>
                      <a:pPr>
                        <a:lnSpc>
                          <a:spcPts val="1560"/>
                        </a:lnSpc>
                      </a:pPr>
                      <a:r>
                        <a:rPr lang="en-US" sz="1400">
                          <a:latin typeface="Times New Roman" charset="0"/>
                          <a:ea typeface="Times New Roman" charset="0"/>
                          <a:cs typeface="Times New Roman" charset="0"/>
                        </a:rPr>
                        <a:t>25%</a:t>
                      </a:r>
                    </a:p>
                  </a:txBody>
                  <a:tcPr/>
                </a:tc>
                <a:tc>
                  <a:txBody>
                    <a:bodyPr/>
                    <a:lstStyle/>
                    <a:p>
                      <a:pPr>
                        <a:lnSpc>
                          <a:spcPts val="1560"/>
                        </a:lnSpc>
                      </a:pPr>
                      <a:r>
                        <a:rPr lang="en-US" sz="1400">
                          <a:latin typeface="Times New Roman" charset="0"/>
                          <a:ea typeface="Times New Roman" charset="0"/>
                          <a:cs typeface="Times New Roman" charset="0"/>
                        </a:rPr>
                        <a:t>DOE-NE, NA-22</a:t>
                      </a:r>
                    </a:p>
                  </a:txBody>
                  <a:tcPr/>
                </a:tc>
                <a:extLst>
                  <a:ext uri="{0D108BD9-81ED-4DB2-BD59-A6C34878D82A}">
                    <a16:rowId xmlns:a16="http://schemas.microsoft.com/office/drawing/2014/main" val="780735412"/>
                  </a:ext>
                </a:extLst>
              </a:tr>
              <a:tr h="201388">
                <a:tc>
                  <a:txBody>
                    <a:bodyPr/>
                    <a:lstStyle/>
                    <a:p>
                      <a:pPr>
                        <a:lnSpc>
                          <a:spcPts val="1560"/>
                        </a:lnSpc>
                      </a:pPr>
                      <a:r>
                        <a:rPr lang="en-US" sz="1400">
                          <a:latin typeface="Times New Roman" charset="0"/>
                          <a:ea typeface="Times New Roman" charset="0"/>
                          <a:cs typeface="Times New Roman" charset="0"/>
                        </a:rPr>
                        <a:t>J.T. Morrell*</a:t>
                      </a:r>
                    </a:p>
                  </a:txBody>
                  <a:tcPr/>
                </a:tc>
                <a:tc>
                  <a:txBody>
                    <a:bodyPr/>
                    <a:lstStyle/>
                    <a:p>
                      <a:pPr>
                        <a:lnSpc>
                          <a:spcPts val="1560"/>
                        </a:lnSpc>
                      </a:pPr>
                      <a:r>
                        <a:rPr lang="en-US" sz="1400">
                          <a:latin typeface="Times New Roman" charset="0"/>
                          <a:ea typeface="Times New Roman" charset="0"/>
                          <a:cs typeface="Times New Roman" charset="0"/>
                        </a:rPr>
                        <a:t>GS→PD</a:t>
                      </a:r>
                    </a:p>
                  </a:txBody>
                  <a:tcPr/>
                </a:tc>
                <a:tc>
                  <a:txBody>
                    <a:bodyPr/>
                    <a:lstStyle/>
                    <a:p>
                      <a:pPr>
                        <a:lnSpc>
                          <a:spcPts val="1560"/>
                        </a:lnSpc>
                      </a:pPr>
                      <a:r>
                        <a:rPr lang="en-US" sz="1400">
                          <a:latin typeface="Times New Roman" charset="0"/>
                          <a:ea typeface="Times New Roman" charset="0"/>
                          <a:cs typeface="Times New Roman" charset="0"/>
                        </a:rPr>
                        <a:t>(n,x) Isotope Production</a:t>
                      </a:r>
                    </a:p>
                  </a:txBody>
                  <a:tcPr/>
                </a:tc>
                <a:tc>
                  <a:txBody>
                    <a:bodyPr/>
                    <a:lstStyle/>
                    <a:p>
                      <a:pPr>
                        <a:lnSpc>
                          <a:spcPts val="1560"/>
                        </a:lnSpc>
                      </a:pPr>
                      <a:r>
                        <a:rPr lang="en-US" sz="1400">
                          <a:latin typeface="Times New Roman" charset="0"/>
                          <a:ea typeface="Times New Roman" charset="0"/>
                          <a:cs typeface="Times New Roman" charset="0"/>
                        </a:rPr>
                        <a:t>0%</a:t>
                      </a:r>
                    </a:p>
                  </a:txBody>
                  <a:tcPr/>
                </a:tc>
                <a:tc>
                  <a:txBody>
                    <a:bodyPr/>
                    <a:lstStyle/>
                    <a:p>
                      <a:pPr>
                        <a:lnSpc>
                          <a:spcPts val="1560"/>
                        </a:lnSpc>
                      </a:pPr>
                      <a:r>
                        <a:rPr lang="en-US" sz="1400">
                          <a:latin typeface="Times New Roman" charset="0"/>
                          <a:ea typeface="Times New Roman" charset="0"/>
                          <a:cs typeface="Times New Roman" charset="0"/>
                        </a:rPr>
                        <a:t>Isotope Program</a:t>
                      </a:r>
                    </a:p>
                  </a:txBody>
                  <a:tcPr/>
                </a:tc>
                <a:extLst>
                  <a:ext uri="{0D108BD9-81ED-4DB2-BD59-A6C34878D82A}">
                    <a16:rowId xmlns:a16="http://schemas.microsoft.com/office/drawing/2014/main" val="10006"/>
                  </a:ext>
                </a:extLst>
              </a:tr>
              <a:tr h="201388">
                <a:tc>
                  <a:txBody>
                    <a:bodyPr/>
                    <a:lstStyle/>
                    <a:p>
                      <a:pPr>
                        <a:lnSpc>
                          <a:spcPts val="1560"/>
                        </a:lnSpc>
                      </a:pPr>
                      <a:r>
                        <a:rPr lang="en-US" sz="1400" b="0" i="0" baseline="0">
                          <a:latin typeface="Times New Roman" charset="0"/>
                          <a:ea typeface="Times New Roman" charset="0"/>
                          <a:cs typeface="Times New Roman" charset="0"/>
                        </a:rPr>
                        <a:t>C. Apgar*</a:t>
                      </a:r>
                      <a:endParaRPr lang="en-US" sz="1400" b="0" i="0">
                        <a:latin typeface="Times New Roman" charset="0"/>
                        <a:ea typeface="Times New Roman" charset="0"/>
                        <a:cs typeface="Times New Roman" charset="0"/>
                      </a:endParaRPr>
                    </a:p>
                  </a:txBody>
                  <a:tcPr/>
                </a:tc>
                <a:tc>
                  <a:txBody>
                    <a:bodyPr/>
                    <a:lstStyle/>
                    <a:p>
                      <a:pPr>
                        <a:lnSpc>
                          <a:spcPts val="1560"/>
                        </a:lnSpc>
                      </a:pPr>
                      <a:r>
                        <a:rPr lang="en-US" sz="1400" b="0" i="0">
                          <a:latin typeface="Times New Roman" charset="0"/>
                          <a:ea typeface="Times New Roman" charset="0"/>
                          <a:cs typeface="Times New Roman" charset="0"/>
                        </a:rPr>
                        <a:t>GS</a:t>
                      </a:r>
                    </a:p>
                  </a:txBody>
                  <a:tcPr/>
                </a:tc>
                <a:tc>
                  <a:txBody>
                    <a:bodyPr/>
                    <a:lstStyle/>
                    <a:p>
                      <a:pPr>
                        <a:lnSpc>
                          <a:spcPts val="1560"/>
                        </a:lnSpc>
                      </a:pPr>
                      <a:r>
                        <a:rPr lang="en-US" sz="1400" b="0" i="0">
                          <a:latin typeface="Times New Roman" charset="0"/>
                          <a:ea typeface="Times New Roman" charset="0"/>
                          <a:cs typeface="Times New Roman" charset="0"/>
                        </a:rPr>
                        <a:t>Sb(p,x) to 200 MeV</a:t>
                      </a:r>
                    </a:p>
                  </a:txBody>
                  <a:tcPr/>
                </a:tc>
                <a:tc>
                  <a:txBody>
                    <a:bodyPr/>
                    <a:lstStyle/>
                    <a:p>
                      <a:pPr>
                        <a:lnSpc>
                          <a:spcPts val="1560"/>
                        </a:lnSpc>
                      </a:pPr>
                      <a:r>
                        <a:rPr lang="en-US" sz="1400" b="0" i="0">
                          <a:latin typeface="Times New Roman" charset="0"/>
                          <a:ea typeface="Times New Roman" charset="0"/>
                          <a:cs typeface="Times New Roman" charset="0"/>
                        </a:rPr>
                        <a:t>0%</a:t>
                      </a:r>
                    </a:p>
                  </a:txBody>
                  <a:tcPr/>
                </a:tc>
                <a:tc>
                  <a:txBody>
                    <a:bodyPr/>
                    <a:lstStyle/>
                    <a:p>
                      <a:pPr>
                        <a:lnSpc>
                          <a:spcPts val="1560"/>
                        </a:lnSpc>
                      </a:pPr>
                      <a:r>
                        <a:rPr lang="en-US" sz="1400" b="0" i="0">
                          <a:latin typeface="Times New Roman" charset="0"/>
                          <a:ea typeface="Times New Roman" charset="0"/>
                          <a:cs typeface="Times New Roman" charset="0"/>
                        </a:rPr>
                        <a:t>Isotope Program</a:t>
                      </a:r>
                    </a:p>
                  </a:txBody>
                  <a:tcPr/>
                </a:tc>
                <a:extLst>
                  <a:ext uri="{0D108BD9-81ED-4DB2-BD59-A6C34878D82A}">
                    <a16:rowId xmlns:a16="http://schemas.microsoft.com/office/drawing/2014/main" val="10007"/>
                  </a:ext>
                </a:extLst>
              </a:tr>
              <a:tr h="201388">
                <a:tc>
                  <a:txBody>
                    <a:bodyPr/>
                    <a:lstStyle/>
                    <a:p>
                      <a:pPr>
                        <a:lnSpc>
                          <a:spcPts val="1560"/>
                        </a:lnSpc>
                      </a:pPr>
                      <a:r>
                        <a:rPr lang="en-US" sz="1400" baseline="0">
                          <a:latin typeface="Times New Roman" charset="0"/>
                          <a:ea typeface="Times New Roman" charset="0"/>
                          <a:cs typeface="Times New Roman" charset="0"/>
                        </a:rPr>
                        <a:t>J. Matheny* </a:t>
                      </a:r>
                      <a:endParaRPr lang="en-US" sz="1400">
                        <a:latin typeface="Times New Roman" charset="0"/>
                        <a:ea typeface="Times New Roman" charset="0"/>
                        <a:cs typeface="Times New Roman" charset="0"/>
                      </a:endParaRPr>
                    </a:p>
                  </a:txBody>
                  <a:tcPr/>
                </a:tc>
                <a:tc>
                  <a:txBody>
                    <a:bodyPr/>
                    <a:lstStyle/>
                    <a:p>
                      <a:pPr>
                        <a:lnSpc>
                          <a:spcPts val="1560"/>
                        </a:lnSpc>
                      </a:pPr>
                      <a:r>
                        <a:rPr lang="en-US" sz="1400">
                          <a:latin typeface="Times New Roman" charset="0"/>
                          <a:ea typeface="Times New Roman" charset="0"/>
                          <a:cs typeface="Times New Roman" charset="0"/>
                        </a:rPr>
                        <a:t>GS</a:t>
                      </a:r>
                    </a:p>
                  </a:txBody>
                  <a:tcPr/>
                </a:tc>
                <a:tc>
                  <a:txBody>
                    <a:bodyPr/>
                    <a:lstStyle/>
                    <a:p>
                      <a:pPr>
                        <a:lnSpc>
                          <a:spcPts val="1560"/>
                        </a:lnSpc>
                      </a:pPr>
                      <a:r>
                        <a:rPr lang="en-US" sz="1400">
                          <a:latin typeface="Times New Roman" charset="0"/>
                          <a:ea typeface="Times New Roman" charset="0"/>
                          <a:cs typeface="Times New Roman" charset="0"/>
                        </a:rPr>
                        <a:t>Gamma-Xray Database</a:t>
                      </a:r>
                    </a:p>
                  </a:txBody>
                  <a:tcPr/>
                </a:tc>
                <a:tc>
                  <a:txBody>
                    <a:bodyPr/>
                    <a:lstStyle/>
                    <a:p>
                      <a:pPr>
                        <a:lnSpc>
                          <a:spcPts val="1560"/>
                        </a:lnSpc>
                      </a:pPr>
                      <a:r>
                        <a:rPr lang="en-US" sz="1400">
                          <a:latin typeface="Times New Roman" charset="0"/>
                          <a:ea typeface="Times New Roman" charset="0"/>
                          <a:cs typeface="Times New Roman" charset="0"/>
                        </a:rPr>
                        <a:t>0%</a:t>
                      </a:r>
                    </a:p>
                  </a:txBody>
                  <a:tcPr/>
                </a:tc>
                <a:tc>
                  <a:txBody>
                    <a:bodyPr/>
                    <a:lstStyle/>
                    <a:p>
                      <a:pPr>
                        <a:lnSpc>
                          <a:spcPts val="1560"/>
                        </a:lnSpc>
                      </a:pPr>
                      <a:r>
                        <a:rPr lang="en-US" sz="1400">
                          <a:latin typeface="Times New Roman" charset="0"/>
                          <a:ea typeface="Times New Roman" charset="0"/>
                          <a:cs typeface="Times New Roman" charset="0"/>
                        </a:rPr>
                        <a:t>DTRA</a:t>
                      </a:r>
                    </a:p>
                  </a:txBody>
                  <a:tcPr/>
                </a:tc>
                <a:extLst>
                  <a:ext uri="{0D108BD9-81ED-4DB2-BD59-A6C34878D82A}">
                    <a16:rowId xmlns:a16="http://schemas.microsoft.com/office/drawing/2014/main" val="10008"/>
                  </a:ext>
                </a:extLst>
              </a:tr>
              <a:tr h="201388">
                <a:tc>
                  <a:txBody>
                    <a:bodyPr/>
                    <a:lstStyle/>
                    <a:p>
                      <a:pPr>
                        <a:lnSpc>
                          <a:spcPts val="1560"/>
                        </a:lnSpc>
                      </a:pPr>
                      <a:r>
                        <a:rPr lang="en-US" sz="1400">
                          <a:latin typeface="Times New Roman" charset="0"/>
                          <a:ea typeface="Times New Roman" charset="0"/>
                          <a:cs typeface="Times New Roman" charset="0"/>
                        </a:rPr>
                        <a:t>E.F. Matthews*</a:t>
                      </a:r>
                    </a:p>
                  </a:txBody>
                  <a:tcPr/>
                </a:tc>
                <a:tc>
                  <a:txBody>
                    <a:bodyPr/>
                    <a:lstStyle/>
                    <a:p>
                      <a:pPr>
                        <a:lnSpc>
                          <a:spcPts val="1560"/>
                        </a:lnSpc>
                      </a:pPr>
                      <a:r>
                        <a:rPr lang="en-US" sz="1400">
                          <a:latin typeface="Times New Roman" charset="0"/>
                          <a:ea typeface="Times New Roman" charset="0"/>
                          <a:cs typeface="Times New Roman" charset="0"/>
                        </a:rPr>
                        <a:t>GS</a:t>
                      </a:r>
                    </a:p>
                  </a:txBody>
                  <a:tcPr/>
                </a:tc>
                <a:tc>
                  <a:txBody>
                    <a:bodyPr/>
                    <a:lstStyle/>
                    <a:p>
                      <a:pPr>
                        <a:lnSpc>
                          <a:spcPts val="1560"/>
                        </a:lnSpc>
                      </a:pPr>
                      <a:r>
                        <a:rPr lang="en-US" sz="1400">
                          <a:latin typeface="Times New Roman" charset="0"/>
                          <a:ea typeface="Times New Roman" charset="0"/>
                          <a:cs typeface="Times New Roman" charset="0"/>
                        </a:rPr>
                        <a:t>Fission</a:t>
                      </a:r>
                      <a:r>
                        <a:rPr lang="en-US" sz="1400" baseline="0">
                          <a:latin typeface="Times New Roman" charset="0"/>
                          <a:ea typeface="Times New Roman" charset="0"/>
                          <a:cs typeface="Times New Roman" charset="0"/>
                        </a:rPr>
                        <a:t> modeling</a:t>
                      </a:r>
                      <a:endParaRPr lang="en-US" sz="1400">
                        <a:latin typeface="Times New Roman" charset="0"/>
                        <a:ea typeface="Times New Roman" charset="0"/>
                        <a:cs typeface="Times New Roman" charset="0"/>
                      </a:endParaRPr>
                    </a:p>
                  </a:txBody>
                  <a:tcPr/>
                </a:tc>
                <a:tc>
                  <a:txBody>
                    <a:bodyPr/>
                    <a:lstStyle/>
                    <a:p>
                      <a:pPr>
                        <a:lnSpc>
                          <a:spcPts val="1560"/>
                        </a:lnSpc>
                      </a:pPr>
                      <a:r>
                        <a:rPr lang="en-US" sz="1400">
                          <a:latin typeface="Times New Roman" charset="0"/>
                          <a:ea typeface="Times New Roman" charset="0"/>
                          <a:cs typeface="Times New Roman" charset="0"/>
                        </a:rPr>
                        <a:t>0%</a:t>
                      </a:r>
                    </a:p>
                  </a:txBody>
                  <a:tcPr/>
                </a:tc>
                <a:tc>
                  <a:txBody>
                    <a:bodyPr/>
                    <a:lstStyle/>
                    <a:p>
                      <a:pPr>
                        <a:lnSpc>
                          <a:spcPts val="1560"/>
                        </a:lnSpc>
                      </a:pPr>
                      <a:r>
                        <a:rPr lang="en-US" sz="1400">
                          <a:latin typeface="Times New Roman" charset="0"/>
                          <a:ea typeface="Times New Roman" charset="0"/>
                          <a:cs typeface="Times New Roman" charset="0"/>
                        </a:rPr>
                        <a:t>NSSC Fellow</a:t>
                      </a:r>
                    </a:p>
                  </a:txBody>
                  <a:tcPr/>
                </a:tc>
                <a:extLst>
                  <a:ext uri="{0D108BD9-81ED-4DB2-BD59-A6C34878D82A}">
                    <a16:rowId xmlns:a16="http://schemas.microsoft.com/office/drawing/2014/main" val="10009"/>
                  </a:ext>
                </a:extLst>
              </a:tr>
              <a:tr h="201388">
                <a:tc>
                  <a:txBody>
                    <a:bodyPr/>
                    <a:lstStyle/>
                    <a:p>
                      <a:pPr>
                        <a:lnSpc>
                          <a:spcPts val="1560"/>
                        </a:lnSpc>
                      </a:pPr>
                      <a:r>
                        <a:rPr lang="en-US" sz="1400">
                          <a:latin typeface="Times New Roman" charset="0"/>
                          <a:ea typeface="Times New Roman" charset="0"/>
                          <a:cs typeface="Times New Roman" charset="0"/>
                        </a:rPr>
                        <a:t>M. Fox*</a:t>
                      </a:r>
                    </a:p>
                  </a:txBody>
                  <a:tcPr/>
                </a:tc>
                <a:tc>
                  <a:txBody>
                    <a:bodyPr/>
                    <a:lstStyle/>
                    <a:p>
                      <a:pPr>
                        <a:lnSpc>
                          <a:spcPts val="1560"/>
                        </a:lnSpc>
                      </a:pPr>
                      <a:r>
                        <a:rPr lang="en-US" sz="1400">
                          <a:latin typeface="Times New Roman" charset="0"/>
                          <a:ea typeface="Times New Roman" charset="0"/>
                          <a:cs typeface="Times New Roman" charset="0"/>
                        </a:rPr>
                        <a:t>GS</a:t>
                      </a:r>
                    </a:p>
                  </a:txBody>
                  <a:tcPr/>
                </a:tc>
                <a:tc>
                  <a:txBody>
                    <a:bodyPr/>
                    <a:lstStyle/>
                    <a:p>
                      <a:pPr>
                        <a:lnSpc>
                          <a:spcPts val="1560"/>
                        </a:lnSpc>
                      </a:pPr>
                      <a:r>
                        <a:rPr lang="en-US" sz="1400" baseline="30000">
                          <a:latin typeface="Times New Roman" charset="0"/>
                          <a:ea typeface="Times New Roman" charset="0"/>
                          <a:cs typeface="Times New Roman" charset="0"/>
                        </a:rPr>
                        <a:t>93</a:t>
                      </a:r>
                      <a:r>
                        <a:rPr lang="en-US" sz="1400" baseline="0">
                          <a:latin typeface="Times New Roman" charset="0"/>
                          <a:ea typeface="Times New Roman" charset="0"/>
                          <a:cs typeface="Times New Roman" charset="0"/>
                        </a:rPr>
                        <a:t>Nb,</a:t>
                      </a:r>
                      <a:r>
                        <a:rPr lang="en-US" sz="1400" baseline="30000">
                          <a:latin typeface="Times New Roman" charset="0"/>
                          <a:ea typeface="Times New Roman" charset="0"/>
                          <a:cs typeface="Times New Roman" charset="0"/>
                        </a:rPr>
                        <a:t>75</a:t>
                      </a:r>
                      <a:r>
                        <a:rPr lang="en-US" sz="1400">
                          <a:latin typeface="Times New Roman" charset="0"/>
                          <a:ea typeface="Times New Roman" charset="0"/>
                          <a:cs typeface="Times New Roman" charset="0"/>
                        </a:rPr>
                        <a:t>As(p,x) to 200 MeV</a:t>
                      </a:r>
                    </a:p>
                  </a:txBody>
                  <a:tcPr/>
                </a:tc>
                <a:tc>
                  <a:txBody>
                    <a:bodyPr/>
                    <a:lstStyle/>
                    <a:p>
                      <a:pPr>
                        <a:lnSpc>
                          <a:spcPts val="1560"/>
                        </a:lnSpc>
                      </a:pPr>
                      <a:r>
                        <a:rPr lang="en-US" sz="1400">
                          <a:latin typeface="Times New Roman" charset="0"/>
                          <a:ea typeface="Times New Roman" charset="0"/>
                          <a:cs typeface="Times New Roman" charset="0"/>
                        </a:rPr>
                        <a:t>0%</a:t>
                      </a:r>
                    </a:p>
                  </a:txBody>
                  <a:tcPr/>
                </a:tc>
                <a:tc>
                  <a:txBody>
                    <a:bodyPr/>
                    <a:lstStyle/>
                    <a:p>
                      <a:pPr>
                        <a:lnSpc>
                          <a:spcPts val="1560"/>
                        </a:lnSpc>
                      </a:pPr>
                      <a:r>
                        <a:rPr lang="en-US" sz="1400">
                          <a:latin typeface="Times New Roman" charset="0"/>
                          <a:ea typeface="Times New Roman" charset="0"/>
                          <a:cs typeface="Times New Roman" charset="0"/>
                        </a:rPr>
                        <a:t>Isotope Program</a:t>
                      </a:r>
                    </a:p>
                  </a:txBody>
                  <a:tcPr/>
                </a:tc>
                <a:extLst>
                  <a:ext uri="{0D108BD9-81ED-4DB2-BD59-A6C34878D82A}">
                    <a16:rowId xmlns:a16="http://schemas.microsoft.com/office/drawing/2014/main" val="10011"/>
                  </a:ext>
                </a:extLst>
              </a:tr>
              <a:tr h="201388">
                <a:tc>
                  <a:txBody>
                    <a:bodyPr/>
                    <a:lstStyle/>
                    <a:p>
                      <a:pPr>
                        <a:lnSpc>
                          <a:spcPts val="1560"/>
                        </a:lnSpc>
                      </a:pPr>
                      <a:r>
                        <a:rPr lang="en-US" sz="1400">
                          <a:latin typeface="Times New Roman" charset="0"/>
                          <a:ea typeface="Times New Roman" charset="0"/>
                          <a:cs typeface="Times New Roman" charset="0"/>
                        </a:rPr>
                        <a:t>J.M. Gordon*</a:t>
                      </a:r>
                    </a:p>
                  </a:txBody>
                  <a:tcPr/>
                </a:tc>
                <a:tc>
                  <a:txBody>
                    <a:bodyPr/>
                    <a:lstStyle/>
                    <a:p>
                      <a:pPr>
                        <a:lnSpc>
                          <a:spcPts val="1560"/>
                        </a:lnSpc>
                      </a:pPr>
                      <a:r>
                        <a:rPr lang="en-US" sz="1400">
                          <a:latin typeface="Times New Roman" charset="0"/>
                          <a:ea typeface="Times New Roman" charset="0"/>
                          <a:cs typeface="Times New Roman" charset="0"/>
                        </a:rPr>
                        <a:t>GS</a:t>
                      </a:r>
                    </a:p>
                  </a:txBody>
                  <a:tcPr/>
                </a:tc>
                <a:tc>
                  <a:txBody>
                    <a:bodyPr/>
                    <a:lstStyle/>
                    <a:p>
                      <a:pPr>
                        <a:lnSpc>
                          <a:spcPts val="1560"/>
                        </a:lnSpc>
                      </a:pPr>
                      <a:r>
                        <a:rPr lang="en-US" sz="1400" baseline="30000">
                          <a:latin typeface="Times New Roman" charset="0"/>
                          <a:ea typeface="Times New Roman" charset="0"/>
                          <a:cs typeface="Times New Roman" charset="0"/>
                        </a:rPr>
                        <a:t>56</a:t>
                      </a:r>
                      <a:r>
                        <a:rPr lang="en-US" sz="1400">
                          <a:latin typeface="Times New Roman" charset="0"/>
                          <a:ea typeface="Times New Roman" charset="0"/>
                          <a:cs typeface="Times New Roman" charset="0"/>
                        </a:rPr>
                        <a:t>Fe(n,n’</a:t>
                      </a:r>
                      <a:r>
                        <a:rPr lang="en-US" sz="1400">
                          <a:latin typeface="Symbol" pitchFamily="2" charset="2"/>
                          <a:ea typeface="Times New Roman" charset="0"/>
                          <a:cs typeface="Times New Roman" charset="0"/>
                        </a:rPr>
                        <a:t>g</a:t>
                      </a:r>
                      <a:r>
                        <a:rPr lang="en-US" sz="1400">
                          <a:latin typeface="Times New Roman" charset="0"/>
                          <a:ea typeface="Times New Roman" charset="0"/>
                          <a:cs typeface="Times New Roman" charset="0"/>
                        </a:rPr>
                        <a:t>)</a:t>
                      </a:r>
                    </a:p>
                  </a:txBody>
                  <a:tcPr/>
                </a:tc>
                <a:tc>
                  <a:txBody>
                    <a:bodyPr/>
                    <a:lstStyle/>
                    <a:p>
                      <a:pPr>
                        <a:lnSpc>
                          <a:spcPts val="1560"/>
                        </a:lnSpc>
                      </a:pPr>
                      <a:r>
                        <a:rPr lang="en-US" sz="1400">
                          <a:latin typeface="Times New Roman" charset="0"/>
                          <a:ea typeface="Times New Roman" charset="0"/>
                          <a:cs typeface="Times New Roman" charset="0"/>
                        </a:rPr>
                        <a:t>0%</a:t>
                      </a:r>
                    </a:p>
                  </a:txBody>
                  <a:tcPr/>
                </a:tc>
                <a:tc>
                  <a:txBody>
                    <a:bodyPr/>
                    <a:lstStyle/>
                    <a:p>
                      <a:pPr>
                        <a:lnSpc>
                          <a:spcPts val="1560"/>
                        </a:lnSpc>
                      </a:pPr>
                      <a:r>
                        <a:rPr lang="en-US" sz="1400">
                          <a:latin typeface="Times New Roman" charset="0"/>
                          <a:ea typeface="Times New Roman" charset="0"/>
                          <a:cs typeface="Times New Roman" charset="0"/>
                        </a:rPr>
                        <a:t>NE, LLNL</a:t>
                      </a:r>
                    </a:p>
                  </a:txBody>
                  <a:tcPr/>
                </a:tc>
                <a:extLst>
                  <a:ext uri="{0D108BD9-81ED-4DB2-BD59-A6C34878D82A}">
                    <a16:rowId xmlns:a16="http://schemas.microsoft.com/office/drawing/2014/main" val="69148896"/>
                  </a:ext>
                </a:extLst>
              </a:tr>
              <a:tr h="201388">
                <a:tc>
                  <a:txBody>
                    <a:bodyPr/>
                    <a:lstStyle/>
                    <a:p>
                      <a:pPr>
                        <a:lnSpc>
                          <a:spcPts val="1560"/>
                        </a:lnSpc>
                      </a:pPr>
                      <a:r>
                        <a:rPr lang="en-US" sz="1400" b="0" i="0">
                          <a:latin typeface="Times New Roman" charset="0"/>
                          <a:ea typeface="Times New Roman" charset="0"/>
                          <a:cs typeface="Times New Roman" charset="0"/>
                        </a:rPr>
                        <a:t>W. Younes</a:t>
                      </a:r>
                    </a:p>
                  </a:txBody>
                  <a:tcPr/>
                </a:tc>
                <a:tc>
                  <a:txBody>
                    <a:bodyPr/>
                    <a:lstStyle/>
                    <a:p>
                      <a:pPr>
                        <a:lnSpc>
                          <a:spcPts val="1560"/>
                        </a:lnSpc>
                      </a:pPr>
                      <a:r>
                        <a:rPr lang="en-US" sz="1400" b="0" i="0">
                          <a:latin typeface="Times New Roman" charset="0"/>
                          <a:ea typeface="Times New Roman" charset="0"/>
                          <a:cs typeface="Times New Roman" charset="0"/>
                        </a:rPr>
                        <a:t>Consultant</a:t>
                      </a:r>
                    </a:p>
                  </a:txBody>
                  <a:tcPr/>
                </a:tc>
                <a:tc>
                  <a:txBody>
                    <a:bodyPr/>
                    <a:lstStyle/>
                    <a:p>
                      <a:pPr>
                        <a:lnSpc>
                          <a:spcPts val="1560"/>
                        </a:lnSpc>
                      </a:pPr>
                      <a:r>
                        <a:rPr lang="en-US" sz="1400" b="0" i="0">
                          <a:latin typeface="Times New Roman" charset="0"/>
                          <a:ea typeface="Times New Roman" charset="0"/>
                          <a:cs typeface="Times New Roman" charset="0"/>
                        </a:rPr>
                        <a:t>ML, Fission Cov.</a:t>
                      </a:r>
                    </a:p>
                  </a:txBody>
                  <a:tcPr/>
                </a:tc>
                <a:tc>
                  <a:txBody>
                    <a:bodyPr/>
                    <a:lstStyle/>
                    <a:p>
                      <a:pPr>
                        <a:lnSpc>
                          <a:spcPts val="1560"/>
                        </a:lnSpc>
                      </a:pPr>
                      <a:r>
                        <a:rPr lang="en-US" sz="1400" b="0" i="0">
                          <a:latin typeface="Times New Roman" charset="0"/>
                          <a:ea typeface="Times New Roman" charset="0"/>
                          <a:cs typeface="Times New Roman" charset="0"/>
                        </a:rPr>
                        <a:t>40%</a:t>
                      </a:r>
                    </a:p>
                  </a:txBody>
                  <a:tcPr/>
                </a:tc>
                <a:tc>
                  <a:txBody>
                    <a:bodyPr/>
                    <a:lstStyle/>
                    <a:p>
                      <a:pPr>
                        <a:lnSpc>
                          <a:spcPts val="1560"/>
                        </a:lnSpc>
                      </a:pPr>
                      <a:r>
                        <a:rPr lang="en-US" sz="1400" b="0" i="0">
                          <a:latin typeface="Times New Roman" charset="0"/>
                          <a:ea typeface="Times New Roman" charset="0"/>
                          <a:cs typeface="Times New Roman" charset="0"/>
                        </a:rPr>
                        <a:t>N/A</a:t>
                      </a:r>
                    </a:p>
                  </a:txBody>
                  <a:tcPr/>
                </a:tc>
                <a:extLst>
                  <a:ext uri="{0D108BD9-81ED-4DB2-BD59-A6C34878D82A}">
                    <a16:rowId xmlns:a16="http://schemas.microsoft.com/office/drawing/2014/main" val="312009020"/>
                  </a:ext>
                </a:extLst>
              </a:tr>
              <a:tr h="201388">
                <a:tc>
                  <a:txBody>
                    <a:bodyPr/>
                    <a:lstStyle/>
                    <a:p>
                      <a:pPr>
                        <a:lnSpc>
                          <a:spcPts val="1560"/>
                        </a:lnSpc>
                      </a:pPr>
                      <a:r>
                        <a:rPr lang="en-US" sz="1400" b="0" i="0">
                          <a:latin typeface="Times New Roman" charset="0"/>
                          <a:ea typeface="Times New Roman" charset="0"/>
                          <a:cs typeface="Times New Roman" charset="0"/>
                        </a:rPr>
                        <a:t>P. Vincente-Valdez*</a:t>
                      </a:r>
                    </a:p>
                  </a:txBody>
                  <a:tcPr/>
                </a:tc>
                <a:tc>
                  <a:txBody>
                    <a:bodyPr/>
                    <a:lstStyle/>
                    <a:p>
                      <a:pPr>
                        <a:lnSpc>
                          <a:spcPts val="1560"/>
                        </a:lnSpc>
                      </a:pPr>
                      <a:r>
                        <a:rPr lang="en-US" sz="1400" b="0" i="0">
                          <a:latin typeface="Times New Roman" charset="0"/>
                          <a:ea typeface="Times New Roman" charset="0"/>
                          <a:cs typeface="Times New Roman" charset="0"/>
                        </a:rPr>
                        <a:t>GS*</a:t>
                      </a:r>
                    </a:p>
                  </a:txBody>
                  <a:tcPr/>
                </a:tc>
                <a:tc>
                  <a:txBody>
                    <a:bodyPr/>
                    <a:lstStyle/>
                    <a:p>
                      <a:pPr>
                        <a:lnSpc>
                          <a:spcPts val="1560"/>
                        </a:lnSpc>
                      </a:pPr>
                      <a:r>
                        <a:rPr lang="en-US" sz="1400" b="0" i="0">
                          <a:latin typeface="Times New Roman" charset="0"/>
                          <a:ea typeface="Times New Roman" charset="0"/>
                          <a:cs typeface="Times New Roman" charset="0"/>
                        </a:rPr>
                        <a:t>ML for reaction eval.</a:t>
                      </a:r>
                    </a:p>
                  </a:txBody>
                  <a:tcPr/>
                </a:tc>
                <a:tc>
                  <a:txBody>
                    <a:bodyPr/>
                    <a:lstStyle/>
                    <a:p>
                      <a:pPr>
                        <a:lnSpc>
                          <a:spcPts val="1560"/>
                        </a:lnSpc>
                      </a:pPr>
                      <a:r>
                        <a:rPr lang="en-US" sz="1400" b="0" i="0">
                          <a:latin typeface="Times New Roman" charset="0"/>
                          <a:ea typeface="Times New Roman" charset="0"/>
                          <a:cs typeface="Times New Roman" charset="0"/>
                        </a:rPr>
                        <a:t>25%</a:t>
                      </a:r>
                    </a:p>
                  </a:txBody>
                  <a:tcPr/>
                </a:tc>
                <a:tc>
                  <a:txBody>
                    <a:bodyPr/>
                    <a:lstStyle/>
                    <a:p>
                      <a:pPr>
                        <a:lnSpc>
                          <a:spcPts val="1560"/>
                        </a:lnSpc>
                      </a:pPr>
                      <a:r>
                        <a:rPr lang="en-US" sz="1400" b="0" i="0">
                          <a:latin typeface="Times New Roman" charset="0"/>
                          <a:ea typeface="Times New Roman" charset="0"/>
                          <a:cs typeface="Times New Roman" charset="0"/>
                        </a:rPr>
                        <a:t>UC</a:t>
                      </a:r>
                    </a:p>
                  </a:txBody>
                  <a:tcPr/>
                </a:tc>
                <a:extLst>
                  <a:ext uri="{0D108BD9-81ED-4DB2-BD59-A6C34878D82A}">
                    <a16:rowId xmlns:a16="http://schemas.microsoft.com/office/drawing/2014/main" val="3697879706"/>
                  </a:ext>
                </a:extLst>
              </a:tr>
              <a:tr h="201388">
                <a:tc>
                  <a:txBody>
                    <a:bodyPr/>
                    <a:lstStyle/>
                    <a:p>
                      <a:pPr>
                        <a:lnSpc>
                          <a:spcPts val="1560"/>
                        </a:lnSpc>
                      </a:pPr>
                      <a:r>
                        <a:rPr lang="en-US" sz="1400" b="0" i="0" u="none">
                          <a:latin typeface="Times New Roman" charset="0"/>
                          <a:ea typeface="Times New Roman" charset="0"/>
                          <a:cs typeface="Times New Roman" charset="0"/>
                        </a:rPr>
                        <a:t>J. Tuli</a:t>
                      </a:r>
                    </a:p>
                  </a:txBody>
                  <a:tcPr/>
                </a:tc>
                <a:tc>
                  <a:txBody>
                    <a:bodyPr/>
                    <a:lstStyle/>
                    <a:p>
                      <a:pPr>
                        <a:lnSpc>
                          <a:spcPts val="1560"/>
                        </a:lnSpc>
                      </a:pPr>
                      <a:r>
                        <a:rPr lang="en-US" sz="1400" b="0" i="0" u="none">
                          <a:latin typeface="Times New Roman" charset="0"/>
                          <a:ea typeface="Times New Roman" charset="0"/>
                          <a:cs typeface="Times New Roman" charset="0"/>
                        </a:rPr>
                        <a:t>Consultant</a:t>
                      </a:r>
                    </a:p>
                  </a:txBody>
                  <a:tcPr/>
                </a:tc>
                <a:tc>
                  <a:txBody>
                    <a:bodyPr/>
                    <a:lstStyle/>
                    <a:p>
                      <a:pPr>
                        <a:lnSpc>
                          <a:spcPts val="1560"/>
                        </a:lnSpc>
                      </a:pPr>
                      <a:r>
                        <a:rPr lang="en-US" sz="1400" b="0" i="0" u="none">
                          <a:latin typeface="Times New Roman" charset="0"/>
                          <a:ea typeface="Times New Roman" charset="0"/>
                          <a:cs typeface="Times New Roman" charset="0"/>
                        </a:rPr>
                        <a:t>ENSDF </a:t>
                      </a:r>
                    </a:p>
                  </a:txBody>
                  <a:tcPr/>
                </a:tc>
                <a:tc>
                  <a:txBody>
                    <a:bodyPr/>
                    <a:lstStyle/>
                    <a:p>
                      <a:pPr>
                        <a:lnSpc>
                          <a:spcPts val="1560"/>
                        </a:lnSpc>
                      </a:pPr>
                      <a:r>
                        <a:rPr lang="en-US" sz="1400" b="0" i="0" u="none">
                          <a:latin typeface="Times New Roman" charset="0"/>
                          <a:ea typeface="Times New Roman" charset="0"/>
                          <a:cs typeface="Times New Roman" charset="0"/>
                        </a:rPr>
                        <a:t>40%</a:t>
                      </a:r>
                    </a:p>
                  </a:txBody>
                  <a:tcPr/>
                </a:tc>
                <a:tc>
                  <a:txBody>
                    <a:bodyPr/>
                    <a:lstStyle/>
                    <a:p>
                      <a:pPr>
                        <a:lnSpc>
                          <a:spcPts val="1560"/>
                        </a:lnSpc>
                      </a:pPr>
                      <a:r>
                        <a:rPr lang="en-US" sz="1400" b="0" i="0" u="none">
                          <a:latin typeface="Times New Roman" charset="0"/>
                          <a:ea typeface="Times New Roman" charset="0"/>
                          <a:cs typeface="Times New Roman" charset="0"/>
                        </a:rPr>
                        <a:t>n.a.</a:t>
                      </a:r>
                    </a:p>
                  </a:txBody>
                  <a:tcPr/>
                </a:tc>
                <a:extLst>
                  <a:ext uri="{0D108BD9-81ED-4DB2-BD59-A6C34878D82A}">
                    <a16:rowId xmlns:a16="http://schemas.microsoft.com/office/drawing/2014/main" val="1669419061"/>
                  </a:ext>
                </a:extLst>
              </a:tr>
              <a:tr h="201388">
                <a:tc>
                  <a:txBody>
                    <a:bodyPr/>
                    <a:lstStyle/>
                    <a:p>
                      <a:pPr>
                        <a:lnSpc>
                          <a:spcPts val="1560"/>
                        </a:lnSpc>
                      </a:pPr>
                      <a:r>
                        <a:rPr lang="en-US" sz="1400" b="0" i="0" u="none">
                          <a:latin typeface="Times New Roman" charset="0"/>
                          <a:ea typeface="Times New Roman" charset="0"/>
                          <a:cs typeface="Times New Roman" charset="0"/>
                        </a:rPr>
                        <a:t>C. Romano</a:t>
                      </a:r>
                    </a:p>
                  </a:txBody>
                  <a:tcPr/>
                </a:tc>
                <a:tc>
                  <a:txBody>
                    <a:bodyPr/>
                    <a:lstStyle/>
                    <a:p>
                      <a:pPr>
                        <a:lnSpc>
                          <a:spcPts val="1560"/>
                        </a:lnSpc>
                      </a:pPr>
                      <a:r>
                        <a:rPr lang="en-US" sz="1400" b="0" i="0" u="none">
                          <a:latin typeface="Times New Roman" charset="0"/>
                          <a:ea typeface="Times New Roman" charset="0"/>
                          <a:cs typeface="Times New Roman" charset="0"/>
                        </a:rPr>
                        <a:t>Consultant</a:t>
                      </a:r>
                    </a:p>
                  </a:txBody>
                  <a:tcPr/>
                </a:tc>
                <a:tc>
                  <a:txBody>
                    <a:bodyPr/>
                    <a:lstStyle/>
                    <a:p>
                      <a:pPr>
                        <a:lnSpc>
                          <a:spcPts val="1560"/>
                        </a:lnSpc>
                      </a:pPr>
                      <a:r>
                        <a:rPr lang="en-US" sz="1400" b="0" i="0" u="none">
                          <a:latin typeface="Times New Roman" charset="0"/>
                          <a:ea typeface="Times New Roman" charset="0"/>
                          <a:cs typeface="Times New Roman" charset="0"/>
                        </a:rPr>
                        <a:t>Coordination (NDWG)</a:t>
                      </a:r>
                    </a:p>
                  </a:txBody>
                  <a:tcPr/>
                </a:tc>
                <a:tc>
                  <a:txBody>
                    <a:bodyPr/>
                    <a:lstStyle/>
                    <a:p>
                      <a:pPr>
                        <a:lnSpc>
                          <a:spcPts val="1560"/>
                        </a:lnSpc>
                      </a:pPr>
                      <a:r>
                        <a:rPr lang="en-US" sz="1400" b="0" i="0" u="none">
                          <a:latin typeface="Times New Roman" charset="0"/>
                          <a:ea typeface="Times New Roman" charset="0"/>
                          <a:cs typeface="Times New Roman" charset="0"/>
                        </a:rPr>
                        <a:t>15%</a:t>
                      </a:r>
                    </a:p>
                  </a:txBody>
                  <a:tcPr/>
                </a:tc>
                <a:tc>
                  <a:txBody>
                    <a:bodyPr/>
                    <a:lstStyle/>
                    <a:p>
                      <a:pPr>
                        <a:lnSpc>
                          <a:spcPts val="1560"/>
                        </a:lnSpc>
                      </a:pPr>
                      <a:r>
                        <a:rPr lang="en-US" sz="1400" b="0" i="0" u="none">
                          <a:latin typeface="Times New Roman" charset="0"/>
                          <a:ea typeface="Times New Roman" charset="0"/>
                          <a:cs typeface="Times New Roman" charset="0"/>
                        </a:rPr>
                        <a:t>n.a.</a:t>
                      </a:r>
                    </a:p>
                  </a:txBody>
                  <a:tcPr/>
                </a:tc>
                <a:extLst>
                  <a:ext uri="{0D108BD9-81ED-4DB2-BD59-A6C34878D82A}">
                    <a16:rowId xmlns:a16="http://schemas.microsoft.com/office/drawing/2014/main" val="224028674"/>
                  </a:ext>
                </a:extLst>
              </a:tr>
            </a:tbl>
          </a:graphicData>
        </a:graphic>
      </p:graphicFrame>
      <p:sp>
        <p:nvSpPr>
          <p:cNvPr id="3" name="Title 1"/>
          <p:cNvSpPr txBox="1">
            <a:spLocks/>
          </p:cNvSpPr>
          <p:nvPr/>
        </p:nvSpPr>
        <p:spPr>
          <a:xfrm>
            <a:off x="0" y="0"/>
            <a:ext cx="9144000" cy="1024432"/>
          </a:xfrm>
          <a:prstGeom prst="rect">
            <a:avLst/>
          </a:prstGeom>
          <a:solidFill>
            <a:srgbClr val="184581"/>
          </a:solidFill>
        </p:spPr>
        <p:txBody>
          <a:bodyPr vert="horz" lIns="91440" tIns="45720" rIns="91440" bIns="45720" rtlCol="0" anchor="ctr">
            <a:noAutofit/>
          </a:bodyPr>
          <a:lstStyle>
            <a:lvl1pPr algn="l" defTabSz="342900" rtl="0" eaLnBrk="1" latinLnBrk="0" hangingPunct="1">
              <a:spcBef>
                <a:spcPct val="0"/>
              </a:spcBef>
              <a:buNone/>
              <a:defRPr sz="3750" b="1" kern="1200">
                <a:solidFill>
                  <a:srgbClr val="E09E19"/>
                </a:solidFill>
                <a:latin typeface="Georgia"/>
                <a:ea typeface="+mj-ea"/>
                <a:cs typeface="Georgia"/>
              </a:defRPr>
            </a:lvl1pPr>
          </a:lstStyle>
          <a:p>
            <a:pPr algn="ctr"/>
            <a:r>
              <a:rPr lang="en-US" sz="3600" b="0">
                <a:solidFill>
                  <a:schemeClr val="bg1"/>
                </a:solidFill>
                <a:latin typeface="Times New Roman" charset="0"/>
                <a:ea typeface="Times New Roman" charset="0"/>
                <a:cs typeface="Times New Roman" charset="0"/>
              </a:rPr>
              <a:t>FY21 Personnel &amp; FTE Breakdown</a:t>
            </a:r>
          </a:p>
        </p:txBody>
      </p:sp>
      <p:sp>
        <p:nvSpPr>
          <p:cNvPr id="4" name="TextBox 3"/>
          <p:cNvSpPr txBox="1"/>
          <p:nvPr/>
        </p:nvSpPr>
        <p:spPr>
          <a:xfrm>
            <a:off x="6388443" y="6415642"/>
            <a:ext cx="2755557" cy="369332"/>
          </a:xfrm>
          <a:prstGeom prst="rect">
            <a:avLst/>
          </a:prstGeom>
          <a:noFill/>
          <a:ln>
            <a:noFill/>
          </a:ln>
        </p:spPr>
        <p:txBody>
          <a:bodyPr wrap="square" rtlCol="0">
            <a:spAutoFit/>
          </a:bodyPr>
          <a:lstStyle/>
          <a:p>
            <a:pPr algn="ctr"/>
            <a:r>
              <a:rPr lang="en-US" i="1">
                <a:solidFill>
                  <a:schemeClr val="bg1"/>
                </a:solidFill>
                <a:latin typeface="Times New Roman" charset="0"/>
                <a:ea typeface="Times New Roman" charset="0"/>
                <a:cs typeface="Times New Roman" charset="0"/>
              </a:rPr>
              <a:t>*GS limited to 50%</a:t>
            </a:r>
          </a:p>
        </p:txBody>
      </p:sp>
      <p:sp>
        <p:nvSpPr>
          <p:cNvPr id="5" name="TextBox 4">
            <a:extLst>
              <a:ext uri="{FF2B5EF4-FFF2-40B4-BE49-F238E27FC236}">
                <a16:creationId xmlns:a16="http://schemas.microsoft.com/office/drawing/2014/main" id="{23015BF4-485C-EC42-AFBA-48319D8F2CC5}"/>
              </a:ext>
            </a:extLst>
          </p:cNvPr>
          <p:cNvSpPr txBox="1"/>
          <p:nvPr/>
        </p:nvSpPr>
        <p:spPr>
          <a:xfrm>
            <a:off x="7766221" y="5479625"/>
            <a:ext cx="1199032" cy="707886"/>
          </a:xfrm>
          <a:prstGeom prst="rect">
            <a:avLst/>
          </a:prstGeom>
          <a:solidFill>
            <a:srgbClr val="FFFF00"/>
          </a:solidFill>
          <a:ln>
            <a:solidFill>
              <a:schemeClr val="tx1"/>
            </a:solidFill>
          </a:ln>
        </p:spPr>
        <p:txBody>
          <a:bodyPr wrap="square" rtlCol="0">
            <a:spAutoFit/>
          </a:bodyPr>
          <a:lstStyle/>
          <a:p>
            <a:pPr algn="ctr"/>
            <a:r>
              <a:rPr lang="en-US" sz="2000" i="1">
                <a:latin typeface="Times New Roman" panose="02020603050405020304" pitchFamily="18" charset="0"/>
                <a:cs typeface="Times New Roman" panose="02020603050405020304" pitchFamily="18" charset="0"/>
              </a:rPr>
              <a:t>USNDP </a:t>
            </a:r>
          </a:p>
          <a:p>
            <a:pPr algn="ctr"/>
            <a:r>
              <a:rPr lang="en-US" sz="2000" i="1">
                <a:latin typeface="Times New Roman" panose="02020603050405020304" pitchFamily="18" charset="0"/>
                <a:cs typeface="Times New Roman" panose="02020603050405020304" pitchFamily="18" charset="0"/>
              </a:rPr>
              <a:t>≈30%</a:t>
            </a:r>
          </a:p>
        </p:txBody>
      </p:sp>
    </p:spTree>
    <p:extLst>
      <p:ext uri="{BB962C8B-B14F-4D97-AF65-F5344CB8AC3E}">
        <p14:creationId xmlns:p14="http://schemas.microsoft.com/office/powerpoint/2010/main" val="275166907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6F1B7B94-9D3F-3E48-B3BF-DEF463C1E0D7}"/>
              </a:ext>
            </a:extLst>
          </p:cNvPr>
          <p:cNvGraphicFramePr>
            <a:graphicFrameLocks noGrp="1"/>
          </p:cNvGraphicFramePr>
          <p:nvPr>
            <p:extLst>
              <p:ext uri="{D42A27DB-BD31-4B8C-83A1-F6EECF244321}">
                <p14:modId xmlns:p14="http://schemas.microsoft.com/office/powerpoint/2010/main" val="3989417555"/>
              </p:ext>
            </p:extLst>
          </p:nvPr>
        </p:nvGraphicFramePr>
        <p:xfrm>
          <a:off x="149629" y="1024433"/>
          <a:ext cx="8726868" cy="5341620"/>
        </p:xfrm>
        <a:graphic>
          <a:graphicData uri="http://schemas.openxmlformats.org/drawingml/2006/table">
            <a:tbl>
              <a:tblPr firstRow="1" bandRow="1">
                <a:tableStyleId>{5C22544A-7EE6-4342-B048-85BDC9FD1C3A}</a:tableStyleId>
              </a:tblPr>
              <a:tblGrid>
                <a:gridCol w="1766570">
                  <a:extLst>
                    <a:ext uri="{9D8B030D-6E8A-4147-A177-3AD203B41FA5}">
                      <a16:colId xmlns:a16="http://schemas.microsoft.com/office/drawing/2014/main" val="20000"/>
                    </a:ext>
                  </a:extLst>
                </a:gridCol>
                <a:gridCol w="1119674">
                  <a:extLst>
                    <a:ext uri="{9D8B030D-6E8A-4147-A177-3AD203B41FA5}">
                      <a16:colId xmlns:a16="http://schemas.microsoft.com/office/drawing/2014/main" val="20001"/>
                    </a:ext>
                  </a:extLst>
                </a:gridCol>
                <a:gridCol w="2416629">
                  <a:extLst>
                    <a:ext uri="{9D8B030D-6E8A-4147-A177-3AD203B41FA5}">
                      <a16:colId xmlns:a16="http://schemas.microsoft.com/office/drawing/2014/main" val="20002"/>
                    </a:ext>
                  </a:extLst>
                </a:gridCol>
                <a:gridCol w="1352938">
                  <a:extLst>
                    <a:ext uri="{9D8B030D-6E8A-4147-A177-3AD203B41FA5}">
                      <a16:colId xmlns:a16="http://schemas.microsoft.com/office/drawing/2014/main" val="20003"/>
                    </a:ext>
                  </a:extLst>
                </a:gridCol>
                <a:gridCol w="2071057">
                  <a:extLst>
                    <a:ext uri="{9D8B030D-6E8A-4147-A177-3AD203B41FA5}">
                      <a16:colId xmlns:a16="http://schemas.microsoft.com/office/drawing/2014/main" val="20004"/>
                    </a:ext>
                  </a:extLst>
                </a:gridCol>
              </a:tblGrid>
              <a:tr h="215406">
                <a:tc>
                  <a:txBody>
                    <a:bodyPr/>
                    <a:lstStyle/>
                    <a:p>
                      <a:pPr>
                        <a:lnSpc>
                          <a:spcPts val="1860"/>
                        </a:lnSpc>
                      </a:pPr>
                      <a:r>
                        <a:rPr lang="en-US" sz="1800">
                          <a:latin typeface="Times New Roman" charset="0"/>
                          <a:ea typeface="Times New Roman" charset="0"/>
                          <a:cs typeface="Times New Roman" charset="0"/>
                        </a:rPr>
                        <a:t>Name</a:t>
                      </a:r>
                    </a:p>
                  </a:txBody>
                  <a:tcPr/>
                </a:tc>
                <a:tc>
                  <a:txBody>
                    <a:bodyPr/>
                    <a:lstStyle/>
                    <a:p>
                      <a:pPr>
                        <a:lnSpc>
                          <a:spcPts val="1860"/>
                        </a:lnSpc>
                      </a:pPr>
                      <a:r>
                        <a:rPr lang="en-US" sz="1800">
                          <a:latin typeface="Times New Roman" charset="0"/>
                          <a:ea typeface="Times New Roman" charset="0"/>
                          <a:cs typeface="Times New Roman" charset="0"/>
                        </a:rPr>
                        <a:t>Position</a:t>
                      </a:r>
                    </a:p>
                  </a:txBody>
                  <a:tcPr/>
                </a:tc>
                <a:tc>
                  <a:txBody>
                    <a:bodyPr/>
                    <a:lstStyle/>
                    <a:p>
                      <a:pPr>
                        <a:lnSpc>
                          <a:spcPts val="1860"/>
                        </a:lnSpc>
                      </a:pPr>
                      <a:r>
                        <a:rPr lang="en-US" sz="1800">
                          <a:latin typeface="Times New Roman" charset="0"/>
                          <a:ea typeface="Times New Roman" charset="0"/>
                          <a:cs typeface="Times New Roman" charset="0"/>
                        </a:rPr>
                        <a:t>USNDP Activity</a:t>
                      </a:r>
                    </a:p>
                  </a:txBody>
                  <a:tcPr/>
                </a:tc>
                <a:tc>
                  <a:txBody>
                    <a:bodyPr/>
                    <a:lstStyle/>
                    <a:p>
                      <a:pPr>
                        <a:lnSpc>
                          <a:spcPts val="1860"/>
                        </a:lnSpc>
                      </a:pPr>
                      <a:r>
                        <a:rPr lang="en-US" sz="1800">
                          <a:latin typeface="Times New Roman" charset="0"/>
                          <a:ea typeface="Times New Roman" charset="0"/>
                          <a:cs typeface="Times New Roman" charset="0"/>
                        </a:rPr>
                        <a:t>USNDP % </a:t>
                      </a:r>
                    </a:p>
                  </a:txBody>
                  <a:tcPr/>
                </a:tc>
                <a:tc>
                  <a:txBody>
                    <a:bodyPr/>
                    <a:lstStyle/>
                    <a:p>
                      <a:pPr>
                        <a:lnSpc>
                          <a:spcPts val="1860"/>
                        </a:lnSpc>
                      </a:pPr>
                      <a:r>
                        <a:rPr lang="en-US" sz="1800">
                          <a:latin typeface="Times New Roman" charset="0"/>
                          <a:ea typeface="Times New Roman" charset="0"/>
                          <a:cs typeface="Times New Roman" charset="0"/>
                        </a:rPr>
                        <a:t>Other support</a:t>
                      </a:r>
                    </a:p>
                  </a:txBody>
                  <a:tcPr/>
                </a:tc>
                <a:extLst>
                  <a:ext uri="{0D108BD9-81ED-4DB2-BD59-A6C34878D82A}">
                    <a16:rowId xmlns:a16="http://schemas.microsoft.com/office/drawing/2014/main" val="10000"/>
                  </a:ext>
                </a:extLst>
              </a:tr>
              <a:tr h="201388">
                <a:tc>
                  <a:txBody>
                    <a:bodyPr/>
                    <a:lstStyle/>
                    <a:p>
                      <a:pPr>
                        <a:lnSpc>
                          <a:spcPts val="1560"/>
                        </a:lnSpc>
                      </a:pPr>
                      <a:r>
                        <a:rPr lang="en-US" sz="1400">
                          <a:latin typeface="Times New Roman" charset="0"/>
                          <a:ea typeface="Times New Roman" charset="0"/>
                          <a:cs typeface="Times New Roman" charset="0"/>
                        </a:rPr>
                        <a:t>L.A. Bernstein </a:t>
                      </a:r>
                    </a:p>
                  </a:txBody>
                  <a:tcPr/>
                </a:tc>
                <a:tc>
                  <a:txBody>
                    <a:bodyPr/>
                    <a:lstStyle/>
                    <a:p>
                      <a:pPr>
                        <a:lnSpc>
                          <a:spcPts val="1560"/>
                        </a:lnSpc>
                      </a:pPr>
                      <a:r>
                        <a:rPr lang="en-US" sz="1400">
                          <a:latin typeface="Times New Roman" charset="0"/>
                          <a:ea typeface="Times New Roman" charset="0"/>
                          <a:cs typeface="Times New Roman" charset="0"/>
                        </a:rPr>
                        <a:t>Joint Appt.</a:t>
                      </a:r>
                    </a:p>
                  </a:txBody>
                  <a:tcPr/>
                </a:tc>
                <a:tc>
                  <a:txBody>
                    <a:bodyPr/>
                    <a:lstStyle/>
                    <a:p>
                      <a:pPr>
                        <a:lnSpc>
                          <a:spcPts val="1560"/>
                        </a:lnSpc>
                      </a:pPr>
                      <a:r>
                        <a:rPr lang="en-US" sz="1400">
                          <a:latin typeface="Times New Roman" charset="0"/>
                          <a:ea typeface="Times New Roman" charset="0"/>
                          <a:cs typeface="Times New Roman" charset="0"/>
                        </a:rPr>
                        <a:t>Coord, Measurements (n,n’</a:t>
                      </a:r>
                      <a:r>
                        <a:rPr lang="en-US" sz="1400">
                          <a:latin typeface="Symbol" charset="2"/>
                          <a:ea typeface="Symbol" charset="2"/>
                          <a:cs typeface="Symbol" charset="2"/>
                        </a:rPr>
                        <a:t>g</a:t>
                      </a:r>
                      <a:r>
                        <a:rPr lang="en-US" sz="1400">
                          <a:latin typeface="Times New Roman" charset="0"/>
                          <a:ea typeface="Times New Roman" charset="0"/>
                          <a:cs typeface="Times New Roman" charset="0"/>
                        </a:rPr>
                        <a:t>)</a:t>
                      </a:r>
                    </a:p>
                  </a:txBody>
                  <a:tcPr/>
                </a:tc>
                <a:tc>
                  <a:txBody>
                    <a:bodyPr/>
                    <a:lstStyle/>
                    <a:p>
                      <a:pPr>
                        <a:lnSpc>
                          <a:spcPts val="1560"/>
                        </a:lnSpc>
                      </a:pPr>
                      <a:r>
                        <a:rPr lang="en-US" sz="1400">
                          <a:latin typeface="Times New Roman" charset="0"/>
                          <a:ea typeface="Times New Roman" charset="0"/>
                          <a:cs typeface="Times New Roman" charset="0"/>
                        </a:rPr>
                        <a:t>50%</a:t>
                      </a:r>
                    </a:p>
                  </a:txBody>
                  <a:tcPr/>
                </a:tc>
                <a:tc>
                  <a:txBody>
                    <a:bodyPr/>
                    <a:lstStyle/>
                    <a:p>
                      <a:pPr>
                        <a:lnSpc>
                          <a:spcPts val="1560"/>
                        </a:lnSpc>
                      </a:pPr>
                      <a:r>
                        <a:rPr lang="en-US" sz="1400">
                          <a:latin typeface="Times New Roman" charset="0"/>
                          <a:ea typeface="Times New Roman" charset="0"/>
                          <a:cs typeface="Times New Roman" charset="0"/>
                        </a:rPr>
                        <a:t>NA-22,</a:t>
                      </a:r>
                      <a:r>
                        <a:rPr lang="en-US" sz="1400" baseline="0">
                          <a:latin typeface="Times New Roman" charset="0"/>
                          <a:ea typeface="Times New Roman" charset="0"/>
                          <a:cs typeface="Times New Roman" charset="0"/>
                        </a:rPr>
                        <a:t> UC, Isotopes</a:t>
                      </a:r>
                      <a:endParaRPr lang="en-US" sz="1400">
                        <a:latin typeface="Times New Roman" charset="0"/>
                        <a:ea typeface="Times New Roman" charset="0"/>
                        <a:cs typeface="Times New Roman" charset="0"/>
                      </a:endParaRPr>
                    </a:p>
                  </a:txBody>
                  <a:tcPr/>
                </a:tc>
                <a:extLst>
                  <a:ext uri="{0D108BD9-81ED-4DB2-BD59-A6C34878D82A}">
                    <a16:rowId xmlns:a16="http://schemas.microsoft.com/office/drawing/2014/main" val="10001"/>
                  </a:ext>
                </a:extLst>
              </a:tr>
              <a:tr h="201388">
                <a:tc>
                  <a:txBody>
                    <a:bodyPr/>
                    <a:lstStyle/>
                    <a:p>
                      <a:pPr>
                        <a:lnSpc>
                          <a:spcPts val="1560"/>
                        </a:lnSpc>
                      </a:pPr>
                      <a:r>
                        <a:rPr lang="en-US" sz="1400">
                          <a:latin typeface="Times New Roman" charset="0"/>
                          <a:ea typeface="Times New Roman" charset="0"/>
                          <a:cs typeface="Times New Roman" charset="0"/>
                        </a:rPr>
                        <a:t>M.S. Basunia</a:t>
                      </a:r>
                    </a:p>
                  </a:txBody>
                  <a:tcPr/>
                </a:tc>
                <a:tc>
                  <a:txBody>
                    <a:bodyPr/>
                    <a:lstStyle/>
                    <a:p>
                      <a:pPr>
                        <a:lnSpc>
                          <a:spcPts val="1560"/>
                        </a:lnSpc>
                      </a:pPr>
                      <a:r>
                        <a:rPr lang="en-US" sz="1400">
                          <a:latin typeface="Times New Roman" charset="0"/>
                          <a:ea typeface="Times New Roman" charset="0"/>
                          <a:cs typeface="Times New Roman" charset="0"/>
                        </a:rPr>
                        <a:t>Staff</a:t>
                      </a:r>
                    </a:p>
                  </a:txBody>
                  <a:tcPr/>
                </a:tc>
                <a:tc>
                  <a:txBody>
                    <a:bodyPr/>
                    <a:lstStyle/>
                    <a:p>
                      <a:pPr>
                        <a:lnSpc>
                          <a:spcPts val="1560"/>
                        </a:lnSpc>
                      </a:pPr>
                      <a:r>
                        <a:rPr lang="en-US" sz="1400">
                          <a:latin typeface="Times New Roman" charset="0"/>
                          <a:ea typeface="Times New Roman" charset="0"/>
                          <a:cs typeface="Times New Roman" charset="0"/>
                        </a:rPr>
                        <a:t>ENSDF, XUNDL </a:t>
                      </a:r>
                    </a:p>
                  </a:txBody>
                  <a:tcPr/>
                </a:tc>
                <a:tc>
                  <a:txBody>
                    <a:bodyPr/>
                    <a:lstStyle/>
                    <a:p>
                      <a:pPr>
                        <a:lnSpc>
                          <a:spcPts val="1560"/>
                        </a:lnSpc>
                      </a:pPr>
                      <a:r>
                        <a:rPr lang="en-US" sz="1400">
                          <a:latin typeface="Times New Roman" charset="0"/>
                          <a:ea typeface="Times New Roman" charset="0"/>
                          <a:cs typeface="Times New Roman" charset="0"/>
                        </a:rPr>
                        <a:t>90%</a:t>
                      </a:r>
                    </a:p>
                  </a:txBody>
                  <a:tcPr/>
                </a:tc>
                <a:tc>
                  <a:txBody>
                    <a:bodyPr/>
                    <a:lstStyle/>
                    <a:p>
                      <a:pPr>
                        <a:lnSpc>
                          <a:spcPts val="1560"/>
                        </a:lnSpc>
                      </a:pPr>
                      <a:r>
                        <a:rPr lang="en-US" sz="1400">
                          <a:latin typeface="Times New Roman" charset="0"/>
                          <a:ea typeface="Times New Roman" charset="0"/>
                          <a:cs typeface="Times New Roman" charset="0"/>
                        </a:rPr>
                        <a:t>Isotopes</a:t>
                      </a:r>
                    </a:p>
                  </a:txBody>
                  <a:tcPr/>
                </a:tc>
                <a:extLst>
                  <a:ext uri="{0D108BD9-81ED-4DB2-BD59-A6C34878D82A}">
                    <a16:rowId xmlns:a16="http://schemas.microsoft.com/office/drawing/2014/main" val="10002"/>
                  </a:ext>
                </a:extLst>
              </a:tr>
              <a:tr h="201388">
                <a:tc>
                  <a:txBody>
                    <a:bodyPr/>
                    <a:lstStyle/>
                    <a:p>
                      <a:pPr>
                        <a:lnSpc>
                          <a:spcPts val="1560"/>
                        </a:lnSpc>
                      </a:pPr>
                      <a:r>
                        <a:rPr lang="en-US" sz="1400">
                          <a:latin typeface="Times New Roman" charset="0"/>
                          <a:ea typeface="Times New Roman" charset="0"/>
                          <a:cs typeface="Times New Roman" charset="0"/>
                        </a:rPr>
                        <a:t>A.M. Hurst </a:t>
                      </a:r>
                    </a:p>
                  </a:txBody>
                  <a:tcPr/>
                </a:tc>
                <a:tc>
                  <a:txBody>
                    <a:bodyPr/>
                    <a:lstStyle/>
                    <a:p>
                      <a:pPr>
                        <a:lnSpc>
                          <a:spcPts val="1560"/>
                        </a:lnSpc>
                      </a:pPr>
                      <a:r>
                        <a:rPr lang="en-US" sz="1400">
                          <a:latin typeface="Times New Roman" charset="0"/>
                          <a:ea typeface="Times New Roman" charset="0"/>
                          <a:cs typeface="Times New Roman" charset="0"/>
                        </a:rPr>
                        <a:t>Staff (UC)</a:t>
                      </a:r>
                    </a:p>
                  </a:txBody>
                  <a:tcPr/>
                </a:tc>
                <a:tc>
                  <a:txBody>
                    <a:bodyPr/>
                    <a:lstStyle/>
                    <a:p>
                      <a:pPr>
                        <a:lnSpc>
                          <a:spcPts val="1560"/>
                        </a:lnSpc>
                      </a:pPr>
                      <a:r>
                        <a:rPr lang="en-US" sz="1400">
                          <a:latin typeface="Times New Roman" charset="0"/>
                          <a:ea typeface="Times New Roman" charset="0"/>
                          <a:cs typeface="Times New Roman" charset="0"/>
                        </a:rPr>
                        <a:t>(n,</a:t>
                      </a:r>
                      <a:r>
                        <a:rPr lang="en-US" sz="1400">
                          <a:latin typeface="Symbol" charset="2"/>
                          <a:ea typeface="Symbol" charset="2"/>
                          <a:cs typeface="Symbol" charset="2"/>
                        </a:rPr>
                        <a:t>g</a:t>
                      </a:r>
                      <a:r>
                        <a:rPr lang="en-US" sz="1400">
                          <a:latin typeface="Times New Roman" charset="0"/>
                          <a:ea typeface="Times New Roman" charset="0"/>
                          <a:cs typeface="Times New Roman" charset="0"/>
                        </a:rPr>
                        <a:t>), (n,n’</a:t>
                      </a:r>
                      <a:r>
                        <a:rPr lang="en-US" sz="1400">
                          <a:latin typeface="Symbol" charset="2"/>
                          <a:ea typeface="Symbol" charset="2"/>
                          <a:cs typeface="Symbol" charset="2"/>
                        </a:rPr>
                        <a:t>g</a:t>
                      </a:r>
                      <a:r>
                        <a:rPr lang="en-US" sz="1400">
                          <a:latin typeface="Times New Roman" charset="0"/>
                          <a:ea typeface="Times New Roman" charset="0"/>
                          <a:cs typeface="Times New Roman" charset="0"/>
                        </a:rPr>
                        <a:t>), website</a:t>
                      </a:r>
                    </a:p>
                  </a:txBody>
                  <a:tcPr/>
                </a:tc>
                <a:tc>
                  <a:txBody>
                    <a:bodyPr/>
                    <a:lstStyle/>
                    <a:p>
                      <a:pPr>
                        <a:lnSpc>
                          <a:spcPts val="1560"/>
                        </a:lnSpc>
                      </a:pPr>
                      <a:r>
                        <a:rPr lang="en-US" sz="1400">
                          <a:latin typeface="Times New Roman" charset="0"/>
                          <a:ea typeface="Times New Roman" charset="0"/>
                          <a:cs typeface="Times New Roman" charset="0"/>
                        </a:rPr>
                        <a:t>10%</a:t>
                      </a:r>
                    </a:p>
                  </a:txBody>
                  <a:tcPr/>
                </a:tc>
                <a:tc>
                  <a:txBody>
                    <a:bodyPr/>
                    <a:lstStyle/>
                    <a:p>
                      <a:pPr>
                        <a:lnSpc>
                          <a:spcPts val="1560"/>
                        </a:lnSpc>
                      </a:pPr>
                      <a:r>
                        <a:rPr lang="en-US" sz="1400">
                          <a:latin typeface="Times New Roman" charset="0"/>
                          <a:ea typeface="Times New Roman" charset="0"/>
                          <a:cs typeface="Times New Roman" charset="0"/>
                        </a:rPr>
                        <a:t>NA-22, DTRA</a:t>
                      </a:r>
                    </a:p>
                  </a:txBody>
                  <a:tcPr/>
                </a:tc>
                <a:extLst>
                  <a:ext uri="{0D108BD9-81ED-4DB2-BD59-A6C34878D82A}">
                    <a16:rowId xmlns:a16="http://schemas.microsoft.com/office/drawing/2014/main" val="10003"/>
                  </a:ext>
                </a:extLst>
              </a:tr>
              <a:tr h="201388">
                <a:tc>
                  <a:txBody>
                    <a:bodyPr/>
                    <a:lstStyle/>
                    <a:p>
                      <a:pPr>
                        <a:lnSpc>
                          <a:spcPts val="1560"/>
                        </a:lnSpc>
                      </a:pPr>
                      <a:r>
                        <a:rPr lang="en-US" sz="1400">
                          <a:latin typeface="Times New Roman" charset="0"/>
                          <a:ea typeface="Times New Roman" charset="0"/>
                          <a:cs typeface="Times New Roman" charset="0"/>
                        </a:rPr>
                        <a:t>J.C. Batchelder </a:t>
                      </a:r>
                    </a:p>
                  </a:txBody>
                  <a:tcPr/>
                </a:tc>
                <a:tc>
                  <a:txBody>
                    <a:bodyPr/>
                    <a:lstStyle/>
                    <a:p>
                      <a:pPr>
                        <a:lnSpc>
                          <a:spcPts val="1560"/>
                        </a:lnSpc>
                      </a:pPr>
                      <a:r>
                        <a:rPr lang="en-US" sz="1400">
                          <a:latin typeface="Times New Roman" charset="0"/>
                          <a:ea typeface="Times New Roman" charset="0"/>
                          <a:cs typeface="Times New Roman" charset="0"/>
                        </a:rPr>
                        <a:t>Staff (UC)</a:t>
                      </a:r>
                    </a:p>
                  </a:txBody>
                  <a:tcPr/>
                </a:tc>
                <a:tc>
                  <a:txBody>
                    <a:bodyPr/>
                    <a:lstStyle/>
                    <a:p>
                      <a:pPr>
                        <a:lnSpc>
                          <a:spcPts val="1560"/>
                        </a:lnSpc>
                      </a:pPr>
                      <a:r>
                        <a:rPr lang="en-US" sz="1400" baseline="0">
                          <a:latin typeface="Symbol" pitchFamily="2" charset="2"/>
                          <a:ea typeface="Times New Roman" charset="0"/>
                          <a:cs typeface="Times New Roman" charset="0"/>
                        </a:rPr>
                        <a:t>a</a:t>
                      </a:r>
                      <a:r>
                        <a:rPr lang="en-US" sz="1400" baseline="0">
                          <a:latin typeface="Times New Roman" charset="0"/>
                          <a:ea typeface="Times New Roman" charset="0"/>
                          <a:cs typeface="Times New Roman" charset="0"/>
                        </a:rPr>
                        <a:t>/</a:t>
                      </a:r>
                      <a:r>
                        <a:rPr lang="en-US" sz="1400" baseline="0">
                          <a:latin typeface="Symbol" pitchFamily="2" charset="2"/>
                          <a:ea typeface="Times New Roman" charset="0"/>
                          <a:cs typeface="Times New Roman" charset="0"/>
                        </a:rPr>
                        <a:t>b</a:t>
                      </a:r>
                      <a:r>
                        <a:rPr lang="en-US" sz="1400" baseline="0">
                          <a:latin typeface="Times New Roman" charset="0"/>
                          <a:ea typeface="Times New Roman" charset="0"/>
                          <a:cs typeface="Times New Roman" charset="0"/>
                        </a:rPr>
                        <a:t>-particle eval., </a:t>
                      </a:r>
                      <a:r>
                        <a:rPr lang="en-US" sz="1400">
                          <a:latin typeface="Times New Roman" charset="0"/>
                          <a:ea typeface="Times New Roman" charset="0"/>
                          <a:cs typeface="Times New Roman" charset="0"/>
                        </a:rPr>
                        <a:t>ENSDF</a:t>
                      </a:r>
                    </a:p>
                  </a:txBody>
                  <a:tcPr/>
                </a:tc>
                <a:tc>
                  <a:txBody>
                    <a:bodyPr/>
                    <a:lstStyle/>
                    <a:p>
                      <a:pPr>
                        <a:lnSpc>
                          <a:spcPts val="1560"/>
                        </a:lnSpc>
                      </a:pPr>
                      <a:r>
                        <a:rPr lang="en-US" sz="1400">
                          <a:latin typeface="Times New Roman" charset="0"/>
                          <a:ea typeface="Times New Roman" charset="0"/>
                          <a:cs typeface="Times New Roman" charset="0"/>
                        </a:rPr>
                        <a:t>75%</a:t>
                      </a:r>
                    </a:p>
                  </a:txBody>
                  <a:tcPr/>
                </a:tc>
                <a:tc>
                  <a:txBody>
                    <a:bodyPr/>
                    <a:lstStyle/>
                    <a:p>
                      <a:pPr>
                        <a:lnSpc>
                          <a:spcPts val="1560"/>
                        </a:lnSpc>
                      </a:pPr>
                      <a:r>
                        <a:rPr lang="en-US" sz="1400">
                          <a:latin typeface="Times New Roman" charset="0"/>
                          <a:ea typeface="Times New Roman" charset="0"/>
                          <a:cs typeface="Times New Roman" charset="0"/>
                        </a:rPr>
                        <a:t>Isotope Program</a:t>
                      </a:r>
                    </a:p>
                  </a:txBody>
                  <a:tcPr/>
                </a:tc>
                <a:extLst>
                  <a:ext uri="{0D108BD9-81ED-4DB2-BD59-A6C34878D82A}">
                    <a16:rowId xmlns:a16="http://schemas.microsoft.com/office/drawing/2014/main" val="10004"/>
                  </a:ext>
                </a:extLst>
              </a:tr>
              <a:tr h="201388">
                <a:tc>
                  <a:txBody>
                    <a:bodyPr/>
                    <a:lstStyle/>
                    <a:p>
                      <a:pPr>
                        <a:lnSpc>
                          <a:spcPts val="1560"/>
                        </a:lnSpc>
                      </a:pPr>
                      <a:r>
                        <a:rPr lang="en-US" sz="1400" b="0" i="0">
                          <a:latin typeface="Times New Roman" charset="0"/>
                          <a:ea typeface="Times New Roman" charset="0"/>
                          <a:cs typeface="Times New Roman" charset="0"/>
                        </a:rPr>
                        <a:t>B.L. Goldblum</a:t>
                      </a:r>
                    </a:p>
                  </a:txBody>
                  <a:tcPr/>
                </a:tc>
                <a:tc>
                  <a:txBody>
                    <a:bodyPr/>
                    <a:lstStyle/>
                    <a:p>
                      <a:pPr>
                        <a:lnSpc>
                          <a:spcPts val="1560"/>
                        </a:lnSpc>
                      </a:pPr>
                      <a:r>
                        <a:rPr lang="en-US" sz="1400" b="0" i="0">
                          <a:latin typeface="Times New Roman" charset="0"/>
                          <a:ea typeface="Times New Roman" charset="0"/>
                          <a:cs typeface="Times New Roman" charset="0"/>
                        </a:rPr>
                        <a:t>Staff</a:t>
                      </a:r>
                    </a:p>
                  </a:txBody>
                  <a:tcPr/>
                </a:tc>
                <a:tc>
                  <a:txBody>
                    <a:bodyPr/>
                    <a:lstStyle/>
                    <a:p>
                      <a:pPr>
                        <a:lnSpc>
                          <a:spcPts val="1560"/>
                        </a:lnSpc>
                      </a:pPr>
                      <a:r>
                        <a:rPr lang="en-US" sz="1400" b="0" i="0">
                          <a:latin typeface="Times New Roman" charset="0"/>
                          <a:ea typeface="Times New Roman" charset="0"/>
                          <a:cs typeface="Times New Roman" charset="0"/>
                        </a:rPr>
                        <a:t>AI/ML,  Measurements</a:t>
                      </a:r>
                    </a:p>
                  </a:txBody>
                  <a:tcPr/>
                </a:tc>
                <a:tc>
                  <a:txBody>
                    <a:bodyPr/>
                    <a:lstStyle/>
                    <a:p>
                      <a:pPr>
                        <a:lnSpc>
                          <a:spcPts val="1560"/>
                        </a:lnSpc>
                      </a:pPr>
                      <a:r>
                        <a:rPr lang="en-US" sz="1400" b="0" i="0">
                          <a:latin typeface="Times New Roman" charset="0"/>
                          <a:ea typeface="Times New Roman" charset="0"/>
                          <a:cs typeface="Times New Roman" charset="0"/>
                        </a:rPr>
                        <a:t>33%</a:t>
                      </a:r>
                    </a:p>
                  </a:txBody>
                  <a:tcPr/>
                </a:tc>
                <a:tc>
                  <a:txBody>
                    <a:bodyPr/>
                    <a:lstStyle/>
                    <a:p>
                      <a:pPr>
                        <a:lnSpc>
                          <a:spcPts val="1560"/>
                        </a:lnSpc>
                      </a:pPr>
                      <a:r>
                        <a:rPr lang="en-US" sz="1400" b="0" i="0">
                          <a:latin typeface="Times New Roman" charset="0"/>
                          <a:ea typeface="Times New Roman" charset="0"/>
                          <a:cs typeface="Times New Roman" charset="0"/>
                        </a:rPr>
                        <a:t>NA-22, ARPA-E</a:t>
                      </a:r>
                    </a:p>
                  </a:txBody>
                  <a:tcPr/>
                </a:tc>
                <a:extLst>
                  <a:ext uri="{0D108BD9-81ED-4DB2-BD59-A6C34878D82A}">
                    <a16:rowId xmlns:a16="http://schemas.microsoft.com/office/drawing/2014/main" val="2897425057"/>
                  </a:ext>
                </a:extLst>
              </a:tr>
              <a:tr h="201388">
                <a:tc>
                  <a:txBody>
                    <a:bodyPr/>
                    <a:lstStyle/>
                    <a:p>
                      <a:pPr>
                        <a:lnSpc>
                          <a:spcPts val="1560"/>
                        </a:lnSpc>
                      </a:pPr>
                      <a:r>
                        <a:rPr lang="en-US" sz="1400">
                          <a:latin typeface="Times New Roman" charset="0"/>
                          <a:ea typeface="Times New Roman" charset="0"/>
                          <a:cs typeface="Times New Roman" charset="0"/>
                        </a:rPr>
                        <a:t>A.S.</a:t>
                      </a:r>
                      <a:r>
                        <a:rPr lang="en-US" sz="1400" baseline="0">
                          <a:latin typeface="Times New Roman" charset="0"/>
                          <a:ea typeface="Times New Roman" charset="0"/>
                          <a:cs typeface="Times New Roman" charset="0"/>
                        </a:rPr>
                        <a:t> Voyles </a:t>
                      </a:r>
                    </a:p>
                  </a:txBody>
                  <a:tcPr/>
                </a:tc>
                <a:tc>
                  <a:txBody>
                    <a:bodyPr/>
                    <a:lstStyle/>
                    <a:p>
                      <a:pPr>
                        <a:lnSpc>
                          <a:spcPts val="1560"/>
                        </a:lnSpc>
                      </a:pPr>
                      <a:r>
                        <a:rPr lang="en-US" sz="1400" baseline="0">
                          <a:latin typeface="Times New Roman" charset="0"/>
                          <a:ea typeface="Times New Roman" charset="0"/>
                          <a:cs typeface="Times New Roman" charset="0"/>
                        </a:rPr>
                        <a:t>Staff (UC)</a:t>
                      </a:r>
                      <a:endParaRPr lang="en-US" sz="1400">
                        <a:latin typeface="Times New Roman" charset="0"/>
                        <a:ea typeface="Times New Roman" charset="0"/>
                        <a:cs typeface="Times New Roman" charset="0"/>
                      </a:endParaRPr>
                    </a:p>
                  </a:txBody>
                  <a:tcPr/>
                </a:tc>
                <a:tc>
                  <a:txBody>
                    <a:bodyPr/>
                    <a:lstStyle/>
                    <a:p>
                      <a:pPr>
                        <a:lnSpc>
                          <a:spcPts val="1560"/>
                        </a:lnSpc>
                      </a:pPr>
                      <a:r>
                        <a:rPr lang="en-US" sz="1400">
                          <a:latin typeface="Times New Roman" charset="0"/>
                          <a:ea typeface="Times New Roman" charset="0"/>
                          <a:cs typeface="Times New Roman" charset="0"/>
                        </a:rPr>
                        <a:t>Reac. measure.,</a:t>
                      </a:r>
                      <a:r>
                        <a:rPr lang="en-US" sz="1400" baseline="0">
                          <a:latin typeface="Times New Roman" charset="0"/>
                          <a:ea typeface="Times New Roman" charset="0"/>
                          <a:cs typeface="Times New Roman" charset="0"/>
                        </a:rPr>
                        <a:t> website</a:t>
                      </a:r>
                      <a:endParaRPr lang="en-US" sz="1400">
                        <a:latin typeface="Times New Roman" charset="0"/>
                        <a:ea typeface="Times New Roman" charset="0"/>
                        <a:cs typeface="Times New Roman" charset="0"/>
                      </a:endParaRPr>
                    </a:p>
                  </a:txBody>
                  <a:tcPr/>
                </a:tc>
                <a:tc>
                  <a:txBody>
                    <a:bodyPr/>
                    <a:lstStyle/>
                    <a:p>
                      <a:pPr>
                        <a:lnSpc>
                          <a:spcPts val="1560"/>
                        </a:lnSpc>
                      </a:pPr>
                      <a:r>
                        <a:rPr lang="en-US" sz="1400">
                          <a:latin typeface="Times New Roman" charset="0"/>
                          <a:ea typeface="Times New Roman" charset="0"/>
                          <a:cs typeface="Times New Roman" charset="0"/>
                        </a:rPr>
                        <a:t>25%</a:t>
                      </a:r>
                    </a:p>
                  </a:txBody>
                  <a:tcPr/>
                </a:tc>
                <a:tc>
                  <a:txBody>
                    <a:bodyPr/>
                    <a:lstStyle/>
                    <a:p>
                      <a:pPr>
                        <a:lnSpc>
                          <a:spcPts val="1560"/>
                        </a:lnSpc>
                      </a:pPr>
                      <a:r>
                        <a:rPr lang="en-US" sz="1400" baseline="0">
                          <a:latin typeface="Times New Roman" charset="0"/>
                          <a:ea typeface="Times New Roman" charset="0"/>
                          <a:cs typeface="Times New Roman" charset="0"/>
                        </a:rPr>
                        <a:t>Isotope Program</a:t>
                      </a:r>
                      <a:endParaRPr lang="en-US" sz="1400">
                        <a:latin typeface="Times New Roman" charset="0"/>
                        <a:ea typeface="Times New Roman" charset="0"/>
                        <a:cs typeface="Times New Roman" charset="0"/>
                      </a:endParaRPr>
                    </a:p>
                  </a:txBody>
                  <a:tcPr/>
                </a:tc>
                <a:extLst>
                  <a:ext uri="{0D108BD9-81ED-4DB2-BD59-A6C34878D82A}">
                    <a16:rowId xmlns:a16="http://schemas.microsoft.com/office/drawing/2014/main" val="10005"/>
                  </a:ext>
                </a:extLst>
              </a:tr>
              <a:tr h="201388">
                <a:tc>
                  <a:txBody>
                    <a:bodyPr/>
                    <a:lstStyle/>
                    <a:p>
                      <a:pPr>
                        <a:lnSpc>
                          <a:spcPts val="1560"/>
                        </a:lnSpc>
                      </a:pPr>
                      <a:r>
                        <a:rPr lang="en-US" sz="1400" baseline="0">
                          <a:latin typeface="Times New Roman" charset="0"/>
                          <a:ea typeface="Times New Roman" charset="0"/>
                          <a:cs typeface="Times New Roman" charset="0"/>
                        </a:rPr>
                        <a:t>J.A. Brown</a:t>
                      </a:r>
                    </a:p>
                  </a:txBody>
                  <a:tcPr/>
                </a:tc>
                <a:tc>
                  <a:txBody>
                    <a:bodyPr/>
                    <a:lstStyle/>
                    <a:p>
                      <a:pPr>
                        <a:lnSpc>
                          <a:spcPts val="1560"/>
                        </a:lnSpc>
                      </a:pPr>
                      <a:r>
                        <a:rPr lang="en-US" sz="1400">
                          <a:latin typeface="Times New Roman" charset="0"/>
                          <a:ea typeface="Times New Roman" charset="0"/>
                          <a:cs typeface="Times New Roman" charset="0"/>
                        </a:rPr>
                        <a:t>Staff (UC)</a:t>
                      </a:r>
                    </a:p>
                  </a:txBody>
                  <a:tcPr/>
                </a:tc>
                <a:tc>
                  <a:txBody>
                    <a:bodyPr/>
                    <a:lstStyle/>
                    <a:p>
                      <a:pPr>
                        <a:lnSpc>
                          <a:spcPts val="1560"/>
                        </a:lnSpc>
                      </a:pPr>
                      <a:r>
                        <a:rPr lang="en-US" sz="1400" baseline="30000">
                          <a:latin typeface="Times New Roman" charset="0"/>
                          <a:ea typeface="Times New Roman" charset="0"/>
                          <a:cs typeface="Times New Roman" charset="0"/>
                        </a:rPr>
                        <a:t>238</a:t>
                      </a:r>
                      <a:r>
                        <a:rPr lang="en-US" sz="1400">
                          <a:latin typeface="Times New Roman" charset="0"/>
                          <a:ea typeface="Times New Roman" charset="0"/>
                          <a:cs typeface="Times New Roman" charset="0"/>
                        </a:rPr>
                        <a:t>U(n,n’</a:t>
                      </a:r>
                      <a:r>
                        <a:rPr lang="en-US" sz="1400">
                          <a:latin typeface="Symbol" pitchFamily="2" charset="2"/>
                          <a:ea typeface="Times New Roman" charset="0"/>
                          <a:cs typeface="Times New Roman" charset="0"/>
                        </a:rPr>
                        <a:t>g</a:t>
                      </a:r>
                      <a:r>
                        <a:rPr lang="en-US" sz="1400">
                          <a:latin typeface="Times New Roman" charset="0"/>
                          <a:ea typeface="Times New Roman" charset="0"/>
                          <a:cs typeface="Times New Roman" charset="0"/>
                        </a:rPr>
                        <a:t>), (n,f) yields</a:t>
                      </a:r>
                    </a:p>
                  </a:txBody>
                  <a:tcPr/>
                </a:tc>
                <a:tc>
                  <a:txBody>
                    <a:bodyPr/>
                    <a:lstStyle/>
                    <a:p>
                      <a:pPr>
                        <a:lnSpc>
                          <a:spcPts val="1560"/>
                        </a:lnSpc>
                      </a:pPr>
                      <a:r>
                        <a:rPr lang="en-US" sz="1400">
                          <a:latin typeface="Times New Roman" charset="0"/>
                          <a:ea typeface="Times New Roman" charset="0"/>
                          <a:cs typeface="Times New Roman" charset="0"/>
                        </a:rPr>
                        <a:t>25%</a:t>
                      </a:r>
                    </a:p>
                  </a:txBody>
                  <a:tcPr/>
                </a:tc>
                <a:tc>
                  <a:txBody>
                    <a:bodyPr/>
                    <a:lstStyle/>
                    <a:p>
                      <a:pPr>
                        <a:lnSpc>
                          <a:spcPts val="1560"/>
                        </a:lnSpc>
                      </a:pPr>
                      <a:r>
                        <a:rPr lang="en-US" sz="1400">
                          <a:latin typeface="Times New Roman" charset="0"/>
                          <a:ea typeface="Times New Roman" charset="0"/>
                          <a:cs typeface="Times New Roman" charset="0"/>
                        </a:rPr>
                        <a:t>DOE-NE, NA-22</a:t>
                      </a:r>
                    </a:p>
                  </a:txBody>
                  <a:tcPr/>
                </a:tc>
                <a:extLst>
                  <a:ext uri="{0D108BD9-81ED-4DB2-BD59-A6C34878D82A}">
                    <a16:rowId xmlns:a16="http://schemas.microsoft.com/office/drawing/2014/main" val="780735412"/>
                  </a:ext>
                </a:extLst>
              </a:tr>
              <a:tr h="201388">
                <a:tc>
                  <a:txBody>
                    <a:bodyPr/>
                    <a:lstStyle/>
                    <a:p>
                      <a:pPr>
                        <a:lnSpc>
                          <a:spcPts val="1560"/>
                        </a:lnSpc>
                      </a:pPr>
                      <a:r>
                        <a:rPr lang="en-US" sz="1400" b="1" i="1">
                          <a:latin typeface="Times New Roman" charset="0"/>
                          <a:ea typeface="Times New Roman" charset="0"/>
                          <a:cs typeface="Times New Roman" charset="0"/>
                        </a:rPr>
                        <a:t>J.T. Morrell*</a:t>
                      </a:r>
                    </a:p>
                  </a:txBody>
                  <a:tcPr/>
                </a:tc>
                <a:tc>
                  <a:txBody>
                    <a:bodyPr/>
                    <a:lstStyle/>
                    <a:p>
                      <a:pPr>
                        <a:lnSpc>
                          <a:spcPts val="1560"/>
                        </a:lnSpc>
                      </a:pPr>
                      <a:r>
                        <a:rPr lang="en-US" sz="1400" b="1" i="1">
                          <a:latin typeface="Times New Roman" charset="0"/>
                          <a:ea typeface="Times New Roman" charset="0"/>
                          <a:cs typeface="Times New Roman" charset="0"/>
                        </a:rPr>
                        <a:t>GS→PD</a:t>
                      </a:r>
                    </a:p>
                  </a:txBody>
                  <a:tcPr/>
                </a:tc>
                <a:tc>
                  <a:txBody>
                    <a:bodyPr/>
                    <a:lstStyle/>
                    <a:p>
                      <a:pPr>
                        <a:lnSpc>
                          <a:spcPts val="1560"/>
                        </a:lnSpc>
                      </a:pPr>
                      <a:r>
                        <a:rPr lang="en-US" sz="1400" b="1" i="1">
                          <a:latin typeface="Times New Roman" charset="0"/>
                          <a:ea typeface="Times New Roman" charset="0"/>
                          <a:cs typeface="Times New Roman" charset="0"/>
                        </a:rPr>
                        <a:t>(n,x) Isotope Production</a:t>
                      </a:r>
                    </a:p>
                  </a:txBody>
                  <a:tcPr/>
                </a:tc>
                <a:tc>
                  <a:txBody>
                    <a:bodyPr/>
                    <a:lstStyle/>
                    <a:p>
                      <a:pPr>
                        <a:lnSpc>
                          <a:spcPts val="1560"/>
                        </a:lnSpc>
                      </a:pPr>
                      <a:r>
                        <a:rPr lang="en-US" sz="1400" b="1" i="1">
                          <a:latin typeface="Times New Roman" charset="0"/>
                          <a:ea typeface="Times New Roman" charset="0"/>
                          <a:cs typeface="Times New Roman" charset="0"/>
                        </a:rPr>
                        <a:t>0%</a:t>
                      </a:r>
                    </a:p>
                  </a:txBody>
                  <a:tcPr/>
                </a:tc>
                <a:tc>
                  <a:txBody>
                    <a:bodyPr/>
                    <a:lstStyle/>
                    <a:p>
                      <a:pPr>
                        <a:lnSpc>
                          <a:spcPts val="1560"/>
                        </a:lnSpc>
                      </a:pPr>
                      <a:r>
                        <a:rPr lang="en-US" sz="1400" b="1" i="1">
                          <a:latin typeface="Times New Roman" charset="0"/>
                          <a:ea typeface="Times New Roman" charset="0"/>
                          <a:cs typeface="Times New Roman" charset="0"/>
                        </a:rPr>
                        <a:t>Isotope Program</a:t>
                      </a:r>
                    </a:p>
                  </a:txBody>
                  <a:tcPr/>
                </a:tc>
                <a:extLst>
                  <a:ext uri="{0D108BD9-81ED-4DB2-BD59-A6C34878D82A}">
                    <a16:rowId xmlns:a16="http://schemas.microsoft.com/office/drawing/2014/main" val="10006"/>
                  </a:ext>
                </a:extLst>
              </a:tr>
              <a:tr h="201388">
                <a:tc>
                  <a:txBody>
                    <a:bodyPr/>
                    <a:lstStyle/>
                    <a:p>
                      <a:pPr>
                        <a:lnSpc>
                          <a:spcPts val="1560"/>
                        </a:lnSpc>
                      </a:pPr>
                      <a:r>
                        <a:rPr lang="en-US" sz="1400" b="0" i="0" baseline="0">
                          <a:latin typeface="Times New Roman" charset="0"/>
                          <a:ea typeface="Times New Roman" charset="0"/>
                          <a:cs typeface="Times New Roman" charset="0"/>
                        </a:rPr>
                        <a:t>C. Apgar*</a:t>
                      </a:r>
                      <a:endParaRPr lang="en-US" sz="1400" b="0" i="0">
                        <a:latin typeface="Times New Roman" charset="0"/>
                        <a:ea typeface="Times New Roman" charset="0"/>
                        <a:cs typeface="Times New Roman" charset="0"/>
                      </a:endParaRPr>
                    </a:p>
                  </a:txBody>
                  <a:tcPr/>
                </a:tc>
                <a:tc>
                  <a:txBody>
                    <a:bodyPr/>
                    <a:lstStyle/>
                    <a:p>
                      <a:pPr>
                        <a:lnSpc>
                          <a:spcPts val="1560"/>
                        </a:lnSpc>
                      </a:pPr>
                      <a:r>
                        <a:rPr lang="en-US" sz="1400" b="0" i="0">
                          <a:latin typeface="Times New Roman" charset="0"/>
                          <a:ea typeface="Times New Roman" charset="0"/>
                          <a:cs typeface="Times New Roman" charset="0"/>
                        </a:rPr>
                        <a:t>GS</a:t>
                      </a:r>
                    </a:p>
                  </a:txBody>
                  <a:tcPr/>
                </a:tc>
                <a:tc>
                  <a:txBody>
                    <a:bodyPr/>
                    <a:lstStyle/>
                    <a:p>
                      <a:pPr>
                        <a:lnSpc>
                          <a:spcPts val="1560"/>
                        </a:lnSpc>
                      </a:pPr>
                      <a:r>
                        <a:rPr lang="en-US" sz="1400" b="0" i="0">
                          <a:latin typeface="Times New Roman" charset="0"/>
                          <a:ea typeface="Times New Roman" charset="0"/>
                          <a:cs typeface="Times New Roman" charset="0"/>
                        </a:rPr>
                        <a:t>Sb(p,x) to 200 MeV</a:t>
                      </a:r>
                    </a:p>
                  </a:txBody>
                  <a:tcPr/>
                </a:tc>
                <a:tc>
                  <a:txBody>
                    <a:bodyPr/>
                    <a:lstStyle/>
                    <a:p>
                      <a:pPr>
                        <a:lnSpc>
                          <a:spcPts val="1560"/>
                        </a:lnSpc>
                      </a:pPr>
                      <a:r>
                        <a:rPr lang="en-US" sz="1400" b="0" i="0">
                          <a:latin typeface="Times New Roman" charset="0"/>
                          <a:ea typeface="Times New Roman" charset="0"/>
                          <a:cs typeface="Times New Roman" charset="0"/>
                        </a:rPr>
                        <a:t>0%</a:t>
                      </a:r>
                    </a:p>
                  </a:txBody>
                  <a:tcPr/>
                </a:tc>
                <a:tc>
                  <a:txBody>
                    <a:bodyPr/>
                    <a:lstStyle/>
                    <a:p>
                      <a:pPr>
                        <a:lnSpc>
                          <a:spcPts val="1560"/>
                        </a:lnSpc>
                      </a:pPr>
                      <a:r>
                        <a:rPr lang="en-US" sz="1400" b="0" i="0">
                          <a:latin typeface="Times New Roman" charset="0"/>
                          <a:ea typeface="Times New Roman" charset="0"/>
                          <a:cs typeface="Times New Roman" charset="0"/>
                        </a:rPr>
                        <a:t>Isotope Program</a:t>
                      </a:r>
                    </a:p>
                  </a:txBody>
                  <a:tcPr/>
                </a:tc>
                <a:extLst>
                  <a:ext uri="{0D108BD9-81ED-4DB2-BD59-A6C34878D82A}">
                    <a16:rowId xmlns:a16="http://schemas.microsoft.com/office/drawing/2014/main" val="10007"/>
                  </a:ext>
                </a:extLst>
              </a:tr>
              <a:tr h="201388">
                <a:tc>
                  <a:txBody>
                    <a:bodyPr/>
                    <a:lstStyle/>
                    <a:p>
                      <a:pPr>
                        <a:lnSpc>
                          <a:spcPts val="1560"/>
                        </a:lnSpc>
                      </a:pPr>
                      <a:r>
                        <a:rPr lang="en-US" sz="1400" b="1" i="1" baseline="0">
                          <a:latin typeface="Times New Roman" charset="0"/>
                          <a:ea typeface="Times New Roman" charset="0"/>
                          <a:cs typeface="Times New Roman" charset="0"/>
                        </a:rPr>
                        <a:t>J. Matheny* </a:t>
                      </a:r>
                      <a:endParaRPr lang="en-US" sz="1400" b="1" i="1">
                        <a:latin typeface="Times New Roman" charset="0"/>
                        <a:ea typeface="Times New Roman" charset="0"/>
                        <a:cs typeface="Times New Roman" charset="0"/>
                      </a:endParaRPr>
                    </a:p>
                  </a:txBody>
                  <a:tcPr/>
                </a:tc>
                <a:tc>
                  <a:txBody>
                    <a:bodyPr/>
                    <a:lstStyle/>
                    <a:p>
                      <a:pPr>
                        <a:lnSpc>
                          <a:spcPts val="1560"/>
                        </a:lnSpc>
                      </a:pPr>
                      <a:r>
                        <a:rPr lang="en-US" sz="1400" b="1" i="1">
                          <a:latin typeface="Times New Roman" charset="0"/>
                          <a:ea typeface="Times New Roman" charset="0"/>
                          <a:cs typeface="Times New Roman" charset="0"/>
                        </a:rPr>
                        <a:t>GS</a:t>
                      </a:r>
                    </a:p>
                  </a:txBody>
                  <a:tcPr/>
                </a:tc>
                <a:tc>
                  <a:txBody>
                    <a:bodyPr/>
                    <a:lstStyle/>
                    <a:p>
                      <a:pPr>
                        <a:lnSpc>
                          <a:spcPts val="1560"/>
                        </a:lnSpc>
                      </a:pPr>
                      <a:r>
                        <a:rPr lang="en-US" sz="1400" b="1" i="1">
                          <a:latin typeface="Times New Roman" charset="0"/>
                          <a:ea typeface="Times New Roman" charset="0"/>
                          <a:cs typeface="Times New Roman" charset="0"/>
                        </a:rPr>
                        <a:t>Gamma-Xray Database</a:t>
                      </a:r>
                    </a:p>
                  </a:txBody>
                  <a:tcPr/>
                </a:tc>
                <a:tc>
                  <a:txBody>
                    <a:bodyPr/>
                    <a:lstStyle/>
                    <a:p>
                      <a:pPr>
                        <a:lnSpc>
                          <a:spcPts val="1560"/>
                        </a:lnSpc>
                      </a:pPr>
                      <a:r>
                        <a:rPr lang="en-US" sz="1400" b="1" i="1">
                          <a:latin typeface="Times New Roman" charset="0"/>
                          <a:ea typeface="Times New Roman" charset="0"/>
                          <a:cs typeface="Times New Roman" charset="0"/>
                        </a:rPr>
                        <a:t>0%</a:t>
                      </a:r>
                    </a:p>
                  </a:txBody>
                  <a:tcPr/>
                </a:tc>
                <a:tc>
                  <a:txBody>
                    <a:bodyPr/>
                    <a:lstStyle/>
                    <a:p>
                      <a:pPr>
                        <a:lnSpc>
                          <a:spcPts val="1560"/>
                        </a:lnSpc>
                      </a:pPr>
                      <a:r>
                        <a:rPr lang="en-US" sz="1400" b="1" i="1">
                          <a:latin typeface="Times New Roman" charset="0"/>
                          <a:ea typeface="Times New Roman" charset="0"/>
                          <a:cs typeface="Times New Roman" charset="0"/>
                        </a:rPr>
                        <a:t>DTRA</a:t>
                      </a:r>
                    </a:p>
                  </a:txBody>
                  <a:tcPr/>
                </a:tc>
                <a:extLst>
                  <a:ext uri="{0D108BD9-81ED-4DB2-BD59-A6C34878D82A}">
                    <a16:rowId xmlns:a16="http://schemas.microsoft.com/office/drawing/2014/main" val="10008"/>
                  </a:ext>
                </a:extLst>
              </a:tr>
              <a:tr h="201388">
                <a:tc>
                  <a:txBody>
                    <a:bodyPr/>
                    <a:lstStyle/>
                    <a:p>
                      <a:pPr>
                        <a:lnSpc>
                          <a:spcPts val="1560"/>
                        </a:lnSpc>
                      </a:pPr>
                      <a:r>
                        <a:rPr lang="en-US" sz="1400" b="1" i="1">
                          <a:latin typeface="Times New Roman" charset="0"/>
                          <a:ea typeface="Times New Roman" charset="0"/>
                          <a:cs typeface="Times New Roman" charset="0"/>
                        </a:rPr>
                        <a:t>E.F. Matthews*</a:t>
                      </a:r>
                    </a:p>
                  </a:txBody>
                  <a:tcPr/>
                </a:tc>
                <a:tc>
                  <a:txBody>
                    <a:bodyPr/>
                    <a:lstStyle/>
                    <a:p>
                      <a:pPr>
                        <a:lnSpc>
                          <a:spcPts val="1560"/>
                        </a:lnSpc>
                      </a:pPr>
                      <a:r>
                        <a:rPr lang="en-US" sz="1400" b="1" i="1">
                          <a:latin typeface="Times New Roman" charset="0"/>
                          <a:ea typeface="Times New Roman" charset="0"/>
                          <a:cs typeface="Times New Roman" charset="0"/>
                        </a:rPr>
                        <a:t>GS</a:t>
                      </a:r>
                    </a:p>
                  </a:txBody>
                  <a:tcPr/>
                </a:tc>
                <a:tc>
                  <a:txBody>
                    <a:bodyPr/>
                    <a:lstStyle/>
                    <a:p>
                      <a:pPr>
                        <a:lnSpc>
                          <a:spcPts val="1560"/>
                        </a:lnSpc>
                      </a:pPr>
                      <a:r>
                        <a:rPr lang="en-US" sz="1400" b="1" i="1">
                          <a:latin typeface="Times New Roman" charset="0"/>
                          <a:ea typeface="Times New Roman" charset="0"/>
                          <a:cs typeface="Times New Roman" charset="0"/>
                        </a:rPr>
                        <a:t>Fission</a:t>
                      </a:r>
                      <a:r>
                        <a:rPr lang="en-US" sz="1400" b="1" i="1" baseline="0">
                          <a:latin typeface="Times New Roman" charset="0"/>
                          <a:ea typeface="Times New Roman" charset="0"/>
                          <a:cs typeface="Times New Roman" charset="0"/>
                        </a:rPr>
                        <a:t> modeling</a:t>
                      </a:r>
                      <a:endParaRPr lang="en-US" sz="1400" b="1" i="1">
                        <a:latin typeface="Times New Roman" charset="0"/>
                        <a:ea typeface="Times New Roman" charset="0"/>
                        <a:cs typeface="Times New Roman" charset="0"/>
                      </a:endParaRPr>
                    </a:p>
                  </a:txBody>
                  <a:tcPr/>
                </a:tc>
                <a:tc>
                  <a:txBody>
                    <a:bodyPr/>
                    <a:lstStyle/>
                    <a:p>
                      <a:pPr>
                        <a:lnSpc>
                          <a:spcPts val="1560"/>
                        </a:lnSpc>
                      </a:pPr>
                      <a:r>
                        <a:rPr lang="en-US" sz="1400" b="1" i="1">
                          <a:latin typeface="Times New Roman" charset="0"/>
                          <a:ea typeface="Times New Roman" charset="0"/>
                          <a:cs typeface="Times New Roman" charset="0"/>
                        </a:rPr>
                        <a:t>0%</a:t>
                      </a:r>
                    </a:p>
                  </a:txBody>
                  <a:tcPr/>
                </a:tc>
                <a:tc>
                  <a:txBody>
                    <a:bodyPr/>
                    <a:lstStyle/>
                    <a:p>
                      <a:pPr>
                        <a:lnSpc>
                          <a:spcPts val="1560"/>
                        </a:lnSpc>
                      </a:pPr>
                      <a:r>
                        <a:rPr lang="en-US" sz="1400" b="1" i="1">
                          <a:latin typeface="Times New Roman" charset="0"/>
                          <a:ea typeface="Times New Roman" charset="0"/>
                          <a:cs typeface="Times New Roman" charset="0"/>
                        </a:rPr>
                        <a:t>NSSC Fellow</a:t>
                      </a:r>
                    </a:p>
                  </a:txBody>
                  <a:tcPr/>
                </a:tc>
                <a:extLst>
                  <a:ext uri="{0D108BD9-81ED-4DB2-BD59-A6C34878D82A}">
                    <a16:rowId xmlns:a16="http://schemas.microsoft.com/office/drawing/2014/main" val="10009"/>
                  </a:ext>
                </a:extLst>
              </a:tr>
              <a:tr h="201388">
                <a:tc>
                  <a:txBody>
                    <a:bodyPr/>
                    <a:lstStyle/>
                    <a:p>
                      <a:pPr>
                        <a:lnSpc>
                          <a:spcPts val="1560"/>
                        </a:lnSpc>
                      </a:pPr>
                      <a:r>
                        <a:rPr lang="en-US" sz="1400" b="1" i="1">
                          <a:latin typeface="Times New Roman" charset="0"/>
                          <a:ea typeface="Times New Roman" charset="0"/>
                          <a:cs typeface="Times New Roman" charset="0"/>
                        </a:rPr>
                        <a:t>M. Fox*</a:t>
                      </a:r>
                    </a:p>
                  </a:txBody>
                  <a:tcPr/>
                </a:tc>
                <a:tc>
                  <a:txBody>
                    <a:bodyPr/>
                    <a:lstStyle/>
                    <a:p>
                      <a:pPr>
                        <a:lnSpc>
                          <a:spcPts val="1560"/>
                        </a:lnSpc>
                      </a:pPr>
                      <a:r>
                        <a:rPr lang="en-US" sz="1400" b="1" i="1">
                          <a:latin typeface="Times New Roman" charset="0"/>
                          <a:ea typeface="Times New Roman" charset="0"/>
                          <a:cs typeface="Times New Roman" charset="0"/>
                        </a:rPr>
                        <a:t>GS</a:t>
                      </a:r>
                    </a:p>
                  </a:txBody>
                  <a:tcPr/>
                </a:tc>
                <a:tc>
                  <a:txBody>
                    <a:bodyPr/>
                    <a:lstStyle/>
                    <a:p>
                      <a:pPr>
                        <a:lnSpc>
                          <a:spcPts val="1560"/>
                        </a:lnSpc>
                      </a:pPr>
                      <a:r>
                        <a:rPr lang="en-US" sz="1400" b="1" i="1" baseline="30000">
                          <a:latin typeface="Times New Roman" charset="0"/>
                          <a:ea typeface="Times New Roman" charset="0"/>
                          <a:cs typeface="Times New Roman" charset="0"/>
                        </a:rPr>
                        <a:t>93</a:t>
                      </a:r>
                      <a:r>
                        <a:rPr lang="en-US" sz="1400" b="1" i="1" baseline="0">
                          <a:latin typeface="Times New Roman" charset="0"/>
                          <a:ea typeface="Times New Roman" charset="0"/>
                          <a:cs typeface="Times New Roman" charset="0"/>
                        </a:rPr>
                        <a:t>Nb,</a:t>
                      </a:r>
                      <a:r>
                        <a:rPr lang="en-US" sz="1400" b="1" i="1" baseline="30000">
                          <a:latin typeface="Times New Roman" charset="0"/>
                          <a:ea typeface="Times New Roman" charset="0"/>
                          <a:cs typeface="Times New Roman" charset="0"/>
                        </a:rPr>
                        <a:t>75</a:t>
                      </a:r>
                      <a:r>
                        <a:rPr lang="en-US" sz="1400" b="1" i="1">
                          <a:latin typeface="Times New Roman" charset="0"/>
                          <a:ea typeface="Times New Roman" charset="0"/>
                          <a:cs typeface="Times New Roman" charset="0"/>
                        </a:rPr>
                        <a:t>As(p,x) to 200 MeV</a:t>
                      </a:r>
                    </a:p>
                  </a:txBody>
                  <a:tcPr/>
                </a:tc>
                <a:tc>
                  <a:txBody>
                    <a:bodyPr/>
                    <a:lstStyle/>
                    <a:p>
                      <a:pPr>
                        <a:lnSpc>
                          <a:spcPts val="1560"/>
                        </a:lnSpc>
                      </a:pPr>
                      <a:r>
                        <a:rPr lang="en-US" sz="1400" b="1" i="1">
                          <a:latin typeface="Times New Roman" charset="0"/>
                          <a:ea typeface="Times New Roman" charset="0"/>
                          <a:cs typeface="Times New Roman" charset="0"/>
                        </a:rPr>
                        <a:t>0%</a:t>
                      </a:r>
                    </a:p>
                  </a:txBody>
                  <a:tcPr/>
                </a:tc>
                <a:tc>
                  <a:txBody>
                    <a:bodyPr/>
                    <a:lstStyle/>
                    <a:p>
                      <a:pPr>
                        <a:lnSpc>
                          <a:spcPts val="1560"/>
                        </a:lnSpc>
                      </a:pPr>
                      <a:r>
                        <a:rPr lang="en-US" sz="1400" b="1" i="1">
                          <a:latin typeface="Times New Roman" charset="0"/>
                          <a:ea typeface="Times New Roman" charset="0"/>
                          <a:cs typeface="Times New Roman" charset="0"/>
                        </a:rPr>
                        <a:t>Isotope Program</a:t>
                      </a:r>
                    </a:p>
                  </a:txBody>
                  <a:tcPr/>
                </a:tc>
                <a:extLst>
                  <a:ext uri="{0D108BD9-81ED-4DB2-BD59-A6C34878D82A}">
                    <a16:rowId xmlns:a16="http://schemas.microsoft.com/office/drawing/2014/main" val="10011"/>
                  </a:ext>
                </a:extLst>
              </a:tr>
              <a:tr h="201388">
                <a:tc>
                  <a:txBody>
                    <a:bodyPr/>
                    <a:lstStyle/>
                    <a:p>
                      <a:pPr>
                        <a:lnSpc>
                          <a:spcPts val="1560"/>
                        </a:lnSpc>
                      </a:pPr>
                      <a:r>
                        <a:rPr lang="en-US" sz="1400">
                          <a:latin typeface="Times New Roman" charset="0"/>
                          <a:ea typeface="Times New Roman" charset="0"/>
                          <a:cs typeface="Times New Roman" charset="0"/>
                        </a:rPr>
                        <a:t>J.M. Gordon*</a:t>
                      </a:r>
                    </a:p>
                  </a:txBody>
                  <a:tcPr/>
                </a:tc>
                <a:tc>
                  <a:txBody>
                    <a:bodyPr/>
                    <a:lstStyle/>
                    <a:p>
                      <a:pPr>
                        <a:lnSpc>
                          <a:spcPts val="1560"/>
                        </a:lnSpc>
                      </a:pPr>
                      <a:r>
                        <a:rPr lang="en-US" sz="1400">
                          <a:latin typeface="Times New Roman" charset="0"/>
                          <a:ea typeface="Times New Roman" charset="0"/>
                          <a:cs typeface="Times New Roman" charset="0"/>
                        </a:rPr>
                        <a:t>GS</a:t>
                      </a:r>
                    </a:p>
                  </a:txBody>
                  <a:tcPr/>
                </a:tc>
                <a:tc>
                  <a:txBody>
                    <a:bodyPr/>
                    <a:lstStyle/>
                    <a:p>
                      <a:pPr>
                        <a:lnSpc>
                          <a:spcPts val="1560"/>
                        </a:lnSpc>
                      </a:pPr>
                      <a:r>
                        <a:rPr lang="en-US" sz="1400" baseline="30000">
                          <a:latin typeface="Times New Roman" charset="0"/>
                          <a:ea typeface="Times New Roman" charset="0"/>
                          <a:cs typeface="Times New Roman" charset="0"/>
                        </a:rPr>
                        <a:t>56</a:t>
                      </a:r>
                      <a:r>
                        <a:rPr lang="en-US" sz="1400">
                          <a:latin typeface="Times New Roman" charset="0"/>
                          <a:ea typeface="Times New Roman" charset="0"/>
                          <a:cs typeface="Times New Roman" charset="0"/>
                        </a:rPr>
                        <a:t>Fe(n,n’</a:t>
                      </a:r>
                      <a:r>
                        <a:rPr lang="en-US" sz="1400">
                          <a:latin typeface="Symbol" pitchFamily="2" charset="2"/>
                          <a:ea typeface="Times New Roman" charset="0"/>
                          <a:cs typeface="Times New Roman" charset="0"/>
                        </a:rPr>
                        <a:t>g</a:t>
                      </a:r>
                      <a:r>
                        <a:rPr lang="en-US" sz="1400">
                          <a:latin typeface="Times New Roman" charset="0"/>
                          <a:ea typeface="Times New Roman" charset="0"/>
                          <a:cs typeface="Times New Roman" charset="0"/>
                        </a:rPr>
                        <a:t>)</a:t>
                      </a:r>
                    </a:p>
                  </a:txBody>
                  <a:tcPr/>
                </a:tc>
                <a:tc>
                  <a:txBody>
                    <a:bodyPr/>
                    <a:lstStyle/>
                    <a:p>
                      <a:pPr>
                        <a:lnSpc>
                          <a:spcPts val="1560"/>
                        </a:lnSpc>
                      </a:pPr>
                      <a:r>
                        <a:rPr lang="en-US" sz="1400">
                          <a:latin typeface="Times New Roman" charset="0"/>
                          <a:ea typeface="Times New Roman" charset="0"/>
                          <a:cs typeface="Times New Roman" charset="0"/>
                        </a:rPr>
                        <a:t>0%</a:t>
                      </a:r>
                    </a:p>
                  </a:txBody>
                  <a:tcPr/>
                </a:tc>
                <a:tc>
                  <a:txBody>
                    <a:bodyPr/>
                    <a:lstStyle/>
                    <a:p>
                      <a:pPr>
                        <a:lnSpc>
                          <a:spcPts val="1560"/>
                        </a:lnSpc>
                      </a:pPr>
                      <a:r>
                        <a:rPr lang="en-US" sz="1400">
                          <a:latin typeface="Times New Roman" charset="0"/>
                          <a:ea typeface="Times New Roman" charset="0"/>
                          <a:cs typeface="Times New Roman" charset="0"/>
                        </a:rPr>
                        <a:t>NE, LLNL</a:t>
                      </a:r>
                    </a:p>
                  </a:txBody>
                  <a:tcPr/>
                </a:tc>
                <a:extLst>
                  <a:ext uri="{0D108BD9-81ED-4DB2-BD59-A6C34878D82A}">
                    <a16:rowId xmlns:a16="http://schemas.microsoft.com/office/drawing/2014/main" val="69148896"/>
                  </a:ext>
                </a:extLst>
              </a:tr>
              <a:tr h="201388">
                <a:tc>
                  <a:txBody>
                    <a:bodyPr/>
                    <a:lstStyle/>
                    <a:p>
                      <a:pPr>
                        <a:lnSpc>
                          <a:spcPts val="1560"/>
                        </a:lnSpc>
                      </a:pPr>
                      <a:r>
                        <a:rPr lang="en-US" sz="1400" b="0" i="0">
                          <a:latin typeface="Times New Roman" charset="0"/>
                          <a:ea typeface="Times New Roman" charset="0"/>
                          <a:cs typeface="Times New Roman" charset="0"/>
                        </a:rPr>
                        <a:t>W. Younes</a:t>
                      </a:r>
                    </a:p>
                  </a:txBody>
                  <a:tcPr/>
                </a:tc>
                <a:tc>
                  <a:txBody>
                    <a:bodyPr/>
                    <a:lstStyle/>
                    <a:p>
                      <a:pPr>
                        <a:lnSpc>
                          <a:spcPts val="1560"/>
                        </a:lnSpc>
                      </a:pPr>
                      <a:r>
                        <a:rPr lang="en-US" sz="1400" b="0" i="0">
                          <a:latin typeface="Times New Roman" charset="0"/>
                          <a:ea typeface="Times New Roman" charset="0"/>
                          <a:cs typeface="Times New Roman" charset="0"/>
                        </a:rPr>
                        <a:t>Consultant</a:t>
                      </a:r>
                    </a:p>
                  </a:txBody>
                  <a:tcPr/>
                </a:tc>
                <a:tc>
                  <a:txBody>
                    <a:bodyPr/>
                    <a:lstStyle/>
                    <a:p>
                      <a:pPr>
                        <a:lnSpc>
                          <a:spcPts val="1560"/>
                        </a:lnSpc>
                      </a:pPr>
                      <a:r>
                        <a:rPr lang="en-US" sz="1400" b="0" i="0">
                          <a:latin typeface="Times New Roman" charset="0"/>
                          <a:ea typeface="Times New Roman" charset="0"/>
                          <a:cs typeface="Times New Roman" charset="0"/>
                        </a:rPr>
                        <a:t>ML, Fission Cov.</a:t>
                      </a:r>
                    </a:p>
                  </a:txBody>
                  <a:tcPr/>
                </a:tc>
                <a:tc>
                  <a:txBody>
                    <a:bodyPr/>
                    <a:lstStyle/>
                    <a:p>
                      <a:pPr>
                        <a:lnSpc>
                          <a:spcPts val="1560"/>
                        </a:lnSpc>
                      </a:pPr>
                      <a:r>
                        <a:rPr lang="en-US" sz="1400" b="0" i="0">
                          <a:latin typeface="Times New Roman" charset="0"/>
                          <a:ea typeface="Times New Roman" charset="0"/>
                          <a:cs typeface="Times New Roman" charset="0"/>
                        </a:rPr>
                        <a:t>40%</a:t>
                      </a:r>
                    </a:p>
                  </a:txBody>
                  <a:tcPr/>
                </a:tc>
                <a:tc>
                  <a:txBody>
                    <a:bodyPr/>
                    <a:lstStyle/>
                    <a:p>
                      <a:pPr>
                        <a:lnSpc>
                          <a:spcPts val="1560"/>
                        </a:lnSpc>
                      </a:pPr>
                      <a:r>
                        <a:rPr lang="en-US" sz="1400" b="0" i="0">
                          <a:latin typeface="Times New Roman" charset="0"/>
                          <a:ea typeface="Times New Roman" charset="0"/>
                          <a:cs typeface="Times New Roman" charset="0"/>
                        </a:rPr>
                        <a:t>N/A</a:t>
                      </a:r>
                    </a:p>
                  </a:txBody>
                  <a:tcPr/>
                </a:tc>
                <a:extLst>
                  <a:ext uri="{0D108BD9-81ED-4DB2-BD59-A6C34878D82A}">
                    <a16:rowId xmlns:a16="http://schemas.microsoft.com/office/drawing/2014/main" val="312009020"/>
                  </a:ext>
                </a:extLst>
              </a:tr>
              <a:tr h="201388">
                <a:tc>
                  <a:txBody>
                    <a:bodyPr/>
                    <a:lstStyle/>
                    <a:p>
                      <a:pPr>
                        <a:lnSpc>
                          <a:spcPts val="1560"/>
                        </a:lnSpc>
                      </a:pPr>
                      <a:r>
                        <a:rPr lang="en-US" sz="1400" b="1" i="1">
                          <a:latin typeface="Times New Roman" charset="0"/>
                          <a:ea typeface="Times New Roman" charset="0"/>
                          <a:cs typeface="Times New Roman" charset="0"/>
                        </a:rPr>
                        <a:t>P. Vincente-Valdez*</a:t>
                      </a:r>
                    </a:p>
                  </a:txBody>
                  <a:tcPr/>
                </a:tc>
                <a:tc>
                  <a:txBody>
                    <a:bodyPr/>
                    <a:lstStyle/>
                    <a:p>
                      <a:pPr>
                        <a:lnSpc>
                          <a:spcPts val="1560"/>
                        </a:lnSpc>
                      </a:pPr>
                      <a:r>
                        <a:rPr lang="en-US" sz="1400" b="1" i="1">
                          <a:latin typeface="Times New Roman" charset="0"/>
                          <a:ea typeface="Times New Roman" charset="0"/>
                          <a:cs typeface="Times New Roman" charset="0"/>
                        </a:rPr>
                        <a:t>GS*</a:t>
                      </a:r>
                    </a:p>
                  </a:txBody>
                  <a:tcPr/>
                </a:tc>
                <a:tc>
                  <a:txBody>
                    <a:bodyPr/>
                    <a:lstStyle/>
                    <a:p>
                      <a:pPr>
                        <a:lnSpc>
                          <a:spcPts val="1560"/>
                        </a:lnSpc>
                      </a:pPr>
                      <a:r>
                        <a:rPr lang="en-US" sz="1400" b="1" i="1">
                          <a:latin typeface="Times New Roman" charset="0"/>
                          <a:ea typeface="Times New Roman" charset="0"/>
                          <a:cs typeface="Times New Roman" charset="0"/>
                        </a:rPr>
                        <a:t>ML for reaction eval.</a:t>
                      </a:r>
                    </a:p>
                  </a:txBody>
                  <a:tcPr/>
                </a:tc>
                <a:tc>
                  <a:txBody>
                    <a:bodyPr/>
                    <a:lstStyle/>
                    <a:p>
                      <a:pPr>
                        <a:lnSpc>
                          <a:spcPts val="1560"/>
                        </a:lnSpc>
                      </a:pPr>
                      <a:r>
                        <a:rPr lang="en-US" sz="1400" b="1" i="1">
                          <a:latin typeface="Times New Roman" charset="0"/>
                          <a:ea typeface="Times New Roman" charset="0"/>
                          <a:cs typeface="Times New Roman" charset="0"/>
                        </a:rPr>
                        <a:t>25%</a:t>
                      </a:r>
                    </a:p>
                  </a:txBody>
                  <a:tcPr/>
                </a:tc>
                <a:tc>
                  <a:txBody>
                    <a:bodyPr/>
                    <a:lstStyle/>
                    <a:p>
                      <a:pPr>
                        <a:lnSpc>
                          <a:spcPts val="1560"/>
                        </a:lnSpc>
                      </a:pPr>
                      <a:r>
                        <a:rPr lang="en-US" sz="1400" b="1" i="1">
                          <a:latin typeface="Times New Roman" charset="0"/>
                          <a:ea typeface="Times New Roman" charset="0"/>
                          <a:cs typeface="Times New Roman" charset="0"/>
                        </a:rPr>
                        <a:t>UC</a:t>
                      </a:r>
                    </a:p>
                  </a:txBody>
                  <a:tcPr/>
                </a:tc>
                <a:extLst>
                  <a:ext uri="{0D108BD9-81ED-4DB2-BD59-A6C34878D82A}">
                    <a16:rowId xmlns:a16="http://schemas.microsoft.com/office/drawing/2014/main" val="3697879706"/>
                  </a:ext>
                </a:extLst>
              </a:tr>
              <a:tr h="201388">
                <a:tc>
                  <a:txBody>
                    <a:bodyPr/>
                    <a:lstStyle/>
                    <a:p>
                      <a:pPr>
                        <a:lnSpc>
                          <a:spcPts val="1560"/>
                        </a:lnSpc>
                      </a:pPr>
                      <a:r>
                        <a:rPr lang="en-US" sz="1400" b="0" i="0" u="none">
                          <a:latin typeface="Times New Roman" charset="0"/>
                          <a:ea typeface="Times New Roman" charset="0"/>
                          <a:cs typeface="Times New Roman" charset="0"/>
                        </a:rPr>
                        <a:t>J. Tuli</a:t>
                      </a:r>
                    </a:p>
                  </a:txBody>
                  <a:tcPr/>
                </a:tc>
                <a:tc>
                  <a:txBody>
                    <a:bodyPr/>
                    <a:lstStyle/>
                    <a:p>
                      <a:pPr>
                        <a:lnSpc>
                          <a:spcPts val="1560"/>
                        </a:lnSpc>
                      </a:pPr>
                      <a:r>
                        <a:rPr lang="en-US" sz="1400" b="0" i="0" u="none">
                          <a:latin typeface="Times New Roman" charset="0"/>
                          <a:ea typeface="Times New Roman" charset="0"/>
                          <a:cs typeface="Times New Roman" charset="0"/>
                        </a:rPr>
                        <a:t>Consultant</a:t>
                      </a:r>
                    </a:p>
                  </a:txBody>
                  <a:tcPr/>
                </a:tc>
                <a:tc>
                  <a:txBody>
                    <a:bodyPr/>
                    <a:lstStyle/>
                    <a:p>
                      <a:pPr>
                        <a:lnSpc>
                          <a:spcPts val="1560"/>
                        </a:lnSpc>
                      </a:pPr>
                      <a:r>
                        <a:rPr lang="en-US" sz="1400" b="0" i="0" u="none">
                          <a:latin typeface="Times New Roman" charset="0"/>
                          <a:ea typeface="Times New Roman" charset="0"/>
                          <a:cs typeface="Times New Roman" charset="0"/>
                        </a:rPr>
                        <a:t>ENSDF </a:t>
                      </a:r>
                    </a:p>
                  </a:txBody>
                  <a:tcPr/>
                </a:tc>
                <a:tc>
                  <a:txBody>
                    <a:bodyPr/>
                    <a:lstStyle/>
                    <a:p>
                      <a:pPr>
                        <a:lnSpc>
                          <a:spcPts val="1560"/>
                        </a:lnSpc>
                      </a:pPr>
                      <a:r>
                        <a:rPr lang="en-US" sz="1400" b="0" i="0" u="none">
                          <a:latin typeface="Times New Roman" charset="0"/>
                          <a:ea typeface="Times New Roman" charset="0"/>
                          <a:cs typeface="Times New Roman" charset="0"/>
                        </a:rPr>
                        <a:t>40%</a:t>
                      </a:r>
                    </a:p>
                  </a:txBody>
                  <a:tcPr/>
                </a:tc>
                <a:tc>
                  <a:txBody>
                    <a:bodyPr/>
                    <a:lstStyle/>
                    <a:p>
                      <a:pPr>
                        <a:lnSpc>
                          <a:spcPts val="1560"/>
                        </a:lnSpc>
                      </a:pPr>
                      <a:r>
                        <a:rPr lang="en-US" sz="1400" b="0" i="0" u="none">
                          <a:latin typeface="Times New Roman" charset="0"/>
                          <a:ea typeface="Times New Roman" charset="0"/>
                          <a:cs typeface="Times New Roman" charset="0"/>
                        </a:rPr>
                        <a:t>n.a.</a:t>
                      </a:r>
                    </a:p>
                  </a:txBody>
                  <a:tcPr/>
                </a:tc>
                <a:extLst>
                  <a:ext uri="{0D108BD9-81ED-4DB2-BD59-A6C34878D82A}">
                    <a16:rowId xmlns:a16="http://schemas.microsoft.com/office/drawing/2014/main" val="1669419061"/>
                  </a:ext>
                </a:extLst>
              </a:tr>
              <a:tr h="201388">
                <a:tc>
                  <a:txBody>
                    <a:bodyPr/>
                    <a:lstStyle/>
                    <a:p>
                      <a:pPr>
                        <a:lnSpc>
                          <a:spcPts val="1560"/>
                        </a:lnSpc>
                      </a:pPr>
                      <a:r>
                        <a:rPr lang="en-US" sz="1400" b="0" i="0" u="none">
                          <a:latin typeface="Times New Roman" charset="0"/>
                          <a:ea typeface="Times New Roman" charset="0"/>
                          <a:cs typeface="Times New Roman" charset="0"/>
                        </a:rPr>
                        <a:t>C. Romano</a:t>
                      </a:r>
                    </a:p>
                  </a:txBody>
                  <a:tcPr/>
                </a:tc>
                <a:tc>
                  <a:txBody>
                    <a:bodyPr/>
                    <a:lstStyle/>
                    <a:p>
                      <a:pPr>
                        <a:lnSpc>
                          <a:spcPts val="1560"/>
                        </a:lnSpc>
                      </a:pPr>
                      <a:r>
                        <a:rPr lang="en-US" sz="1400" b="0" i="0" u="none">
                          <a:latin typeface="Times New Roman" charset="0"/>
                          <a:ea typeface="Times New Roman" charset="0"/>
                          <a:cs typeface="Times New Roman" charset="0"/>
                        </a:rPr>
                        <a:t>Consultant</a:t>
                      </a:r>
                    </a:p>
                  </a:txBody>
                  <a:tcPr/>
                </a:tc>
                <a:tc>
                  <a:txBody>
                    <a:bodyPr/>
                    <a:lstStyle/>
                    <a:p>
                      <a:pPr>
                        <a:lnSpc>
                          <a:spcPts val="1560"/>
                        </a:lnSpc>
                      </a:pPr>
                      <a:r>
                        <a:rPr lang="en-US" sz="1400" b="0" i="0" u="none">
                          <a:latin typeface="Times New Roman" charset="0"/>
                          <a:ea typeface="Times New Roman" charset="0"/>
                          <a:cs typeface="Times New Roman" charset="0"/>
                        </a:rPr>
                        <a:t>Coordination (NDWG)</a:t>
                      </a:r>
                    </a:p>
                  </a:txBody>
                  <a:tcPr/>
                </a:tc>
                <a:tc>
                  <a:txBody>
                    <a:bodyPr/>
                    <a:lstStyle/>
                    <a:p>
                      <a:pPr>
                        <a:lnSpc>
                          <a:spcPts val="1560"/>
                        </a:lnSpc>
                      </a:pPr>
                      <a:r>
                        <a:rPr lang="en-US" sz="1400" b="0" i="0" u="none">
                          <a:latin typeface="Times New Roman" charset="0"/>
                          <a:ea typeface="Times New Roman" charset="0"/>
                          <a:cs typeface="Times New Roman" charset="0"/>
                        </a:rPr>
                        <a:t>15%</a:t>
                      </a:r>
                    </a:p>
                  </a:txBody>
                  <a:tcPr/>
                </a:tc>
                <a:tc>
                  <a:txBody>
                    <a:bodyPr/>
                    <a:lstStyle/>
                    <a:p>
                      <a:pPr>
                        <a:lnSpc>
                          <a:spcPts val="1560"/>
                        </a:lnSpc>
                      </a:pPr>
                      <a:r>
                        <a:rPr lang="en-US" sz="1400" b="0" i="0" u="none">
                          <a:latin typeface="Times New Roman" charset="0"/>
                          <a:ea typeface="Times New Roman" charset="0"/>
                          <a:cs typeface="Times New Roman" charset="0"/>
                        </a:rPr>
                        <a:t>n.a.</a:t>
                      </a:r>
                    </a:p>
                  </a:txBody>
                  <a:tcPr/>
                </a:tc>
                <a:extLst>
                  <a:ext uri="{0D108BD9-81ED-4DB2-BD59-A6C34878D82A}">
                    <a16:rowId xmlns:a16="http://schemas.microsoft.com/office/drawing/2014/main" val="224028674"/>
                  </a:ext>
                </a:extLst>
              </a:tr>
            </a:tbl>
          </a:graphicData>
        </a:graphic>
      </p:graphicFrame>
      <p:sp>
        <p:nvSpPr>
          <p:cNvPr id="3" name="Title 1"/>
          <p:cNvSpPr txBox="1">
            <a:spLocks/>
          </p:cNvSpPr>
          <p:nvPr/>
        </p:nvSpPr>
        <p:spPr>
          <a:xfrm>
            <a:off x="0" y="0"/>
            <a:ext cx="9144000" cy="1024432"/>
          </a:xfrm>
          <a:prstGeom prst="rect">
            <a:avLst/>
          </a:prstGeom>
          <a:solidFill>
            <a:srgbClr val="184581"/>
          </a:solidFill>
        </p:spPr>
        <p:txBody>
          <a:bodyPr vert="horz" lIns="91440" tIns="45720" rIns="91440" bIns="45720" rtlCol="0" anchor="ctr">
            <a:noAutofit/>
          </a:bodyPr>
          <a:lstStyle>
            <a:lvl1pPr algn="l" defTabSz="342900" rtl="0" eaLnBrk="1" latinLnBrk="0" hangingPunct="1">
              <a:spcBef>
                <a:spcPct val="0"/>
              </a:spcBef>
              <a:buNone/>
              <a:defRPr sz="3750" b="1" kern="1200">
                <a:solidFill>
                  <a:srgbClr val="E09E19"/>
                </a:solidFill>
                <a:latin typeface="Georgia"/>
                <a:ea typeface="+mj-ea"/>
                <a:cs typeface="Georgia"/>
              </a:defRPr>
            </a:lvl1pPr>
          </a:lstStyle>
          <a:p>
            <a:pPr algn="ctr"/>
            <a:r>
              <a:rPr lang="en-US" sz="3600" b="0">
                <a:solidFill>
                  <a:schemeClr val="bg1"/>
                </a:solidFill>
                <a:latin typeface="Times New Roman" charset="0"/>
                <a:ea typeface="Times New Roman" charset="0"/>
                <a:cs typeface="Times New Roman" charset="0"/>
              </a:rPr>
              <a:t>FY21 Personnel &amp; FTE Breakdown</a:t>
            </a:r>
          </a:p>
        </p:txBody>
      </p:sp>
      <p:sp>
        <p:nvSpPr>
          <p:cNvPr id="4" name="TextBox 3"/>
          <p:cNvSpPr txBox="1"/>
          <p:nvPr/>
        </p:nvSpPr>
        <p:spPr>
          <a:xfrm>
            <a:off x="6388443" y="6415642"/>
            <a:ext cx="2755557" cy="369332"/>
          </a:xfrm>
          <a:prstGeom prst="rect">
            <a:avLst/>
          </a:prstGeom>
          <a:noFill/>
          <a:ln>
            <a:noFill/>
          </a:ln>
        </p:spPr>
        <p:txBody>
          <a:bodyPr wrap="square" rtlCol="0">
            <a:spAutoFit/>
          </a:bodyPr>
          <a:lstStyle/>
          <a:p>
            <a:pPr algn="ctr"/>
            <a:r>
              <a:rPr lang="en-US" i="1">
                <a:solidFill>
                  <a:schemeClr val="bg1"/>
                </a:solidFill>
                <a:latin typeface="Times New Roman" charset="0"/>
                <a:ea typeface="Times New Roman" charset="0"/>
                <a:cs typeface="Times New Roman" charset="0"/>
              </a:rPr>
              <a:t>*GS limited to 50%</a:t>
            </a:r>
          </a:p>
        </p:txBody>
      </p:sp>
      <p:sp>
        <p:nvSpPr>
          <p:cNvPr id="5" name="TextBox 4">
            <a:extLst>
              <a:ext uri="{FF2B5EF4-FFF2-40B4-BE49-F238E27FC236}">
                <a16:creationId xmlns:a16="http://schemas.microsoft.com/office/drawing/2014/main" id="{23015BF4-485C-EC42-AFBA-48319D8F2CC5}"/>
              </a:ext>
            </a:extLst>
          </p:cNvPr>
          <p:cNvSpPr txBox="1"/>
          <p:nvPr/>
        </p:nvSpPr>
        <p:spPr>
          <a:xfrm>
            <a:off x="7589520" y="5479625"/>
            <a:ext cx="1375733" cy="707886"/>
          </a:xfrm>
          <a:prstGeom prst="rect">
            <a:avLst/>
          </a:prstGeom>
          <a:solidFill>
            <a:srgbClr val="FFFF00"/>
          </a:solidFill>
          <a:ln>
            <a:solidFill>
              <a:schemeClr val="tx1"/>
            </a:solidFill>
          </a:ln>
        </p:spPr>
        <p:txBody>
          <a:bodyPr wrap="square" rtlCol="0">
            <a:spAutoFit/>
          </a:bodyPr>
          <a:lstStyle/>
          <a:p>
            <a:pPr algn="ctr"/>
            <a:r>
              <a:rPr lang="en-US" sz="2000" b="1" i="1">
                <a:latin typeface="Times New Roman" panose="02020603050405020304" pitchFamily="18" charset="0"/>
                <a:cs typeface="Times New Roman" panose="02020603050405020304" pitchFamily="18" charset="0"/>
              </a:rPr>
              <a:t>FY21 Graduates</a:t>
            </a:r>
          </a:p>
        </p:txBody>
      </p:sp>
    </p:spTree>
    <p:extLst>
      <p:ext uri="{BB962C8B-B14F-4D97-AF65-F5344CB8AC3E}">
        <p14:creationId xmlns:p14="http://schemas.microsoft.com/office/powerpoint/2010/main" val="238255539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1024432"/>
          </a:xfrm>
          <a:prstGeom prst="rect">
            <a:avLst/>
          </a:prstGeom>
          <a:solidFill>
            <a:srgbClr val="184581"/>
          </a:solidFill>
        </p:spPr>
        <p:txBody>
          <a:bodyPr vert="horz" lIns="91440" tIns="45720" rIns="91440" bIns="45720" rtlCol="0" anchor="ctr">
            <a:noAutofit/>
          </a:bodyPr>
          <a:lstStyle>
            <a:lvl1pPr algn="l" defTabSz="342900" rtl="0" eaLnBrk="1" latinLnBrk="0" hangingPunct="1">
              <a:spcBef>
                <a:spcPct val="0"/>
              </a:spcBef>
              <a:buNone/>
              <a:defRPr sz="3750" b="1" kern="1200">
                <a:solidFill>
                  <a:srgbClr val="E09E19"/>
                </a:solidFill>
                <a:latin typeface="Georgia"/>
                <a:ea typeface="+mj-ea"/>
                <a:cs typeface="Georgia"/>
              </a:defRPr>
            </a:lvl1pPr>
          </a:lstStyle>
          <a:p>
            <a:pPr algn="ctr"/>
            <a:r>
              <a:rPr lang="en-US" sz="3600" b="0" dirty="0">
                <a:solidFill>
                  <a:schemeClr val="bg1"/>
                </a:solidFill>
                <a:latin typeface="Times New Roman" charset="0"/>
                <a:ea typeface="Times New Roman" charset="0"/>
                <a:cs typeface="Times New Roman" charset="0"/>
              </a:rPr>
              <a:t>Mass chain/nuclide Evaluation (Shamsu)</a:t>
            </a:r>
          </a:p>
        </p:txBody>
      </p:sp>
      <p:sp>
        <p:nvSpPr>
          <p:cNvPr id="5" name="Content Placeholder 2">
            <a:extLst>
              <a:ext uri="{FF2B5EF4-FFF2-40B4-BE49-F238E27FC236}">
                <a16:creationId xmlns:a16="http://schemas.microsoft.com/office/drawing/2014/main" id="{68D5D78D-B73F-8D44-9A9E-D34A23F7187E}"/>
              </a:ext>
            </a:extLst>
          </p:cNvPr>
          <p:cNvSpPr txBox="1">
            <a:spLocks/>
          </p:cNvSpPr>
          <p:nvPr/>
        </p:nvSpPr>
        <p:spPr>
          <a:xfrm>
            <a:off x="116114" y="1024432"/>
            <a:ext cx="8911771" cy="5235553"/>
          </a:xfrm>
          <a:prstGeom prst="rect">
            <a:avLst/>
          </a:prstGeom>
        </p:spPr>
        <p:txBody>
          <a:bodyPr/>
          <a:lstStyle>
            <a:lvl1pPr marL="342900" indent="-342900" algn="l" rtl="0" eaLnBrk="1" fontAlgn="base" hangingPunct="1">
              <a:spcBef>
                <a:spcPts val="900"/>
              </a:spcBef>
              <a:spcAft>
                <a:spcPct val="0"/>
              </a:spcAft>
              <a:defRPr sz="2400">
                <a:solidFill>
                  <a:srgbClr val="003366"/>
                </a:solidFill>
                <a:latin typeface="+mn-lt"/>
                <a:ea typeface="+mn-ea"/>
                <a:cs typeface="+mn-cs"/>
              </a:defRPr>
            </a:lvl1pPr>
            <a:lvl2pPr marL="288925" indent="-227013" algn="l" rtl="0" eaLnBrk="1" fontAlgn="base" hangingPunct="1">
              <a:spcBef>
                <a:spcPts val="500"/>
              </a:spcBef>
              <a:spcAft>
                <a:spcPct val="0"/>
              </a:spcAft>
              <a:buSzPct val="85000"/>
              <a:buChar char="–"/>
              <a:defRPr sz="2400">
                <a:solidFill>
                  <a:srgbClr val="003366"/>
                </a:solidFill>
                <a:latin typeface="+mn-lt"/>
                <a:ea typeface="+mn-ea"/>
              </a:defRPr>
            </a:lvl2pPr>
            <a:lvl3pPr marL="573088" indent="-117475" algn="l" rtl="0" eaLnBrk="1" fontAlgn="base" hangingPunct="1">
              <a:spcBef>
                <a:spcPts val="400"/>
              </a:spcBef>
              <a:spcAft>
                <a:spcPct val="0"/>
              </a:spcAft>
              <a:buSzPct val="75000"/>
              <a:buFont typeface="Lucida Grande" pitchFamily="-109" charset="0"/>
              <a:buChar char="–"/>
              <a:defRPr sz="2400">
                <a:solidFill>
                  <a:srgbClr val="003366"/>
                </a:solidFill>
                <a:latin typeface="+mn-lt"/>
                <a:ea typeface="+mn-ea"/>
              </a:defRPr>
            </a:lvl3pPr>
            <a:lvl4pPr marL="909638" indent="-227013" algn="l" rtl="0" eaLnBrk="1" fontAlgn="base" hangingPunct="1">
              <a:spcBef>
                <a:spcPct val="20000"/>
              </a:spcBef>
              <a:spcAft>
                <a:spcPct val="0"/>
              </a:spcAft>
              <a:buSzPct val="75000"/>
              <a:buFont typeface="Lucida Grande" pitchFamily="-109" charset="0"/>
              <a:buChar char="–"/>
              <a:defRPr sz="2400">
                <a:solidFill>
                  <a:srgbClr val="003366"/>
                </a:solidFill>
                <a:latin typeface="+mn-lt"/>
                <a:ea typeface="+mn-ea"/>
              </a:defRPr>
            </a:lvl4pPr>
            <a:lvl5pPr marL="1146175" indent="-236538" algn="l" rtl="0" eaLnBrk="1" fontAlgn="base" hangingPunct="1">
              <a:spcBef>
                <a:spcPct val="20000"/>
              </a:spcBef>
              <a:spcAft>
                <a:spcPct val="0"/>
              </a:spcAft>
              <a:buChar char="»"/>
              <a:defRPr sz="2400">
                <a:solidFill>
                  <a:srgbClr val="003366"/>
                </a:solidFill>
                <a:latin typeface="+mn-lt"/>
                <a:ea typeface="+mn-ea"/>
              </a:defRPr>
            </a:lvl5pPr>
            <a:lvl6pPr marL="2514600" indent="-228600" algn="l" rtl="0" eaLnBrk="1" fontAlgn="base" hangingPunct="1">
              <a:spcBef>
                <a:spcPct val="20000"/>
              </a:spcBef>
              <a:spcAft>
                <a:spcPct val="0"/>
              </a:spcAft>
              <a:buChar char="»"/>
              <a:defRPr sz="2000">
                <a:solidFill>
                  <a:srgbClr val="2C5993"/>
                </a:solidFill>
                <a:latin typeface="+mn-lt"/>
                <a:ea typeface="+mn-ea"/>
              </a:defRPr>
            </a:lvl6pPr>
            <a:lvl7pPr marL="2971800" indent="-228600" algn="l" rtl="0" eaLnBrk="1" fontAlgn="base" hangingPunct="1">
              <a:spcBef>
                <a:spcPct val="20000"/>
              </a:spcBef>
              <a:spcAft>
                <a:spcPct val="0"/>
              </a:spcAft>
              <a:buChar char="»"/>
              <a:defRPr sz="2000">
                <a:solidFill>
                  <a:srgbClr val="2C5993"/>
                </a:solidFill>
                <a:latin typeface="+mn-lt"/>
                <a:ea typeface="+mn-ea"/>
              </a:defRPr>
            </a:lvl7pPr>
            <a:lvl8pPr marL="3429000" indent="-228600" algn="l" rtl="0" eaLnBrk="1" fontAlgn="base" hangingPunct="1">
              <a:spcBef>
                <a:spcPct val="20000"/>
              </a:spcBef>
              <a:spcAft>
                <a:spcPct val="0"/>
              </a:spcAft>
              <a:buChar char="»"/>
              <a:defRPr sz="2000">
                <a:solidFill>
                  <a:srgbClr val="2C5993"/>
                </a:solidFill>
                <a:latin typeface="+mn-lt"/>
                <a:ea typeface="+mn-ea"/>
              </a:defRPr>
            </a:lvl8pPr>
            <a:lvl9pPr marL="3886200" indent="-228600" algn="l" rtl="0" eaLnBrk="1" fontAlgn="base" hangingPunct="1">
              <a:spcBef>
                <a:spcPct val="20000"/>
              </a:spcBef>
              <a:spcAft>
                <a:spcPct val="0"/>
              </a:spcAft>
              <a:buChar char="»"/>
              <a:defRPr sz="2000">
                <a:solidFill>
                  <a:srgbClr val="2C5993"/>
                </a:solidFill>
                <a:latin typeface="+mn-lt"/>
                <a:ea typeface="+mn-ea"/>
              </a:defRPr>
            </a:lvl9pPr>
          </a:lstStyle>
          <a:p>
            <a:pPr lvl="2" indent="-393700">
              <a:buFont typeface="Arial" panose="020B0604020202020204" pitchFamily="34" charset="0"/>
              <a:buChar char="•"/>
            </a:pPr>
            <a:r>
              <a:rPr lang="en-US" sz="2800" b="1" u="sng" kern="0" dirty="0">
                <a:solidFill>
                  <a:schemeClr val="tx1"/>
                </a:solidFill>
                <a:latin typeface="Times New Roman" panose="02020603050405020304" pitchFamily="18" charset="0"/>
                <a:cs typeface="Times New Roman" panose="02020603050405020304" pitchFamily="18" charset="0"/>
              </a:rPr>
              <a:t>Publications</a:t>
            </a:r>
          </a:p>
          <a:p>
            <a:pPr marL="809625" lvl="4" indent="-393700">
              <a:spcBef>
                <a:spcPts val="0"/>
              </a:spcBef>
              <a:buFont typeface="Arial" panose="020B0604020202020204" pitchFamily="34" charset="0"/>
              <a:buChar char="•"/>
            </a:pPr>
            <a:r>
              <a:rPr lang="en-US" sz="2000" kern="0" dirty="0">
                <a:solidFill>
                  <a:schemeClr val="tx1"/>
                </a:solidFill>
                <a:latin typeface="Times New Roman" panose="02020603050405020304" pitchFamily="18" charset="0"/>
                <a:cs typeface="Times New Roman" panose="02020603050405020304" pitchFamily="18" charset="0"/>
              </a:rPr>
              <a:t>A=23 - NDS 171, 1 (2021) – M.S. Basunia, A. Chakraborty</a:t>
            </a:r>
          </a:p>
          <a:p>
            <a:pPr marL="809625" lvl="4" indent="-393700">
              <a:spcBef>
                <a:spcPts val="0"/>
              </a:spcBef>
              <a:buFont typeface="Arial" panose="020B0604020202020204" pitchFamily="34" charset="0"/>
              <a:buChar char="•"/>
            </a:pPr>
            <a:r>
              <a:rPr lang="en-US" sz="2000" kern="0" dirty="0">
                <a:solidFill>
                  <a:schemeClr val="tx1"/>
                </a:solidFill>
                <a:latin typeface="Times New Roman" panose="02020603050405020304" pitchFamily="18" charset="0"/>
                <a:cs typeface="Times New Roman" panose="02020603050405020304" pitchFamily="18" charset="0"/>
              </a:rPr>
              <a:t>A=233 – NDS 170, 499 (2020) – B. Singh, J. Tuli, E. Browne</a:t>
            </a:r>
          </a:p>
          <a:p>
            <a:pPr lvl="2" indent="-393700">
              <a:buFont typeface="Arial" panose="020B0604020202020204" pitchFamily="34" charset="0"/>
              <a:buChar char="•"/>
            </a:pPr>
            <a:r>
              <a:rPr lang="en-US" sz="2800" b="1" u="sng" kern="0" dirty="0">
                <a:solidFill>
                  <a:schemeClr val="tx1"/>
                </a:solidFill>
                <a:latin typeface="Times New Roman" panose="02020603050405020304" pitchFamily="18" charset="0"/>
                <a:cs typeface="Times New Roman" panose="02020603050405020304" pitchFamily="18" charset="0"/>
              </a:rPr>
              <a:t>Submitted: 24.5 nuclides</a:t>
            </a:r>
          </a:p>
          <a:p>
            <a:pPr marL="809625" lvl="4" indent="-393700">
              <a:spcBef>
                <a:spcPts val="72"/>
              </a:spcBef>
              <a:buFont typeface="Arial" panose="020B0604020202020204" pitchFamily="34" charset="0"/>
              <a:buChar char="•"/>
            </a:pPr>
            <a:r>
              <a:rPr lang="en-US" sz="2000" kern="0" dirty="0">
                <a:solidFill>
                  <a:schemeClr val="tx1"/>
                </a:solidFill>
                <a:latin typeface="Times New Roman" panose="02020603050405020304" pitchFamily="18" charset="0"/>
                <a:cs typeface="Times New Roman" panose="02020603050405020304" pitchFamily="18" charset="0"/>
              </a:rPr>
              <a:t>A=24 (8 nuclides) – M.S. Basunia, A. Chakraborty</a:t>
            </a:r>
          </a:p>
          <a:p>
            <a:pPr marL="809625" lvl="4" indent="-393700">
              <a:spcBef>
                <a:spcPts val="72"/>
              </a:spcBef>
              <a:buFont typeface="Arial" panose="020B0604020202020204" pitchFamily="34" charset="0"/>
              <a:buChar char="•"/>
            </a:pPr>
            <a:r>
              <a:rPr lang="en-US" sz="2000" kern="0" dirty="0">
                <a:solidFill>
                  <a:schemeClr val="tx1"/>
                </a:solidFill>
                <a:latin typeface="Times New Roman" panose="02020603050405020304" pitchFamily="18" charset="0"/>
                <a:cs typeface="Times New Roman" panose="02020603050405020304" pitchFamily="18" charset="0"/>
              </a:rPr>
              <a:t>A=213 (12 nuclides) –  M.S. Basunia</a:t>
            </a:r>
          </a:p>
          <a:p>
            <a:pPr marL="809625" lvl="4" indent="-393700">
              <a:spcBef>
                <a:spcPts val="72"/>
              </a:spcBef>
              <a:buFont typeface="Arial" panose="020B0604020202020204" pitchFamily="34" charset="0"/>
              <a:buChar char="•"/>
            </a:pPr>
            <a:r>
              <a:rPr lang="en-US" sz="2000" kern="0" dirty="0">
                <a:solidFill>
                  <a:schemeClr val="tx1"/>
                </a:solidFill>
                <a:latin typeface="Times New Roman" panose="02020603050405020304" pitchFamily="18" charset="0"/>
                <a:cs typeface="Times New Roman" panose="02020603050405020304" pitchFamily="18" charset="0"/>
              </a:rPr>
              <a:t>A=231 (9 nuclides) – B. Singh (4.5), J. </a:t>
            </a:r>
            <a:r>
              <a:rPr lang="en-US" sz="2000" kern="0" dirty="0" err="1">
                <a:solidFill>
                  <a:schemeClr val="tx1"/>
                </a:solidFill>
                <a:latin typeface="Times New Roman" panose="02020603050405020304" pitchFamily="18" charset="0"/>
                <a:cs typeface="Times New Roman" panose="02020603050405020304" pitchFamily="18" charset="0"/>
              </a:rPr>
              <a:t>Tuli</a:t>
            </a:r>
            <a:r>
              <a:rPr lang="en-US" sz="2000" kern="0" dirty="0">
                <a:solidFill>
                  <a:schemeClr val="tx1"/>
                </a:solidFill>
                <a:latin typeface="Times New Roman" panose="02020603050405020304" pitchFamily="18" charset="0"/>
                <a:cs typeface="Times New Roman" panose="02020603050405020304" pitchFamily="18" charset="0"/>
              </a:rPr>
              <a:t> (4.5)</a:t>
            </a:r>
            <a:endParaRPr lang="en-US" kern="0" dirty="0">
              <a:solidFill>
                <a:schemeClr val="tx1"/>
              </a:solidFill>
              <a:latin typeface="Times New Roman" panose="02020603050405020304" pitchFamily="18" charset="0"/>
              <a:cs typeface="Times New Roman" panose="02020603050405020304" pitchFamily="18" charset="0"/>
            </a:endParaRPr>
          </a:p>
          <a:p>
            <a:pPr lvl="2" indent="-393700">
              <a:buFont typeface="Arial" panose="020B0604020202020204" pitchFamily="34" charset="0"/>
              <a:buChar char="•"/>
            </a:pPr>
            <a:r>
              <a:rPr lang="en-US" sz="2800" b="1" u="sng" kern="0" dirty="0">
                <a:solidFill>
                  <a:schemeClr val="tx1"/>
                </a:solidFill>
                <a:latin typeface="Times New Roman" panose="02020603050405020304" pitchFamily="18" charset="0"/>
                <a:cs typeface="Times New Roman" panose="02020603050405020304" pitchFamily="18" charset="0"/>
              </a:rPr>
              <a:t>Addressed reviewer’s comments (resubmitted):</a:t>
            </a:r>
            <a:endParaRPr lang="en-US" sz="2800" b="1" u="sng" kern="0" dirty="0">
              <a:latin typeface="Times New Roman" panose="02020603050405020304" pitchFamily="18" charset="0"/>
              <a:cs typeface="Times New Roman" panose="02020603050405020304" pitchFamily="18" charset="0"/>
            </a:endParaRPr>
          </a:p>
          <a:p>
            <a:pPr marL="809625" lvl="4" indent="-393700">
              <a:buFont typeface="Arial" panose="020B0604020202020204" pitchFamily="34" charset="0"/>
              <a:buChar char="•"/>
            </a:pPr>
            <a:r>
              <a:rPr lang="en-US" sz="2000" kern="0" dirty="0">
                <a:solidFill>
                  <a:schemeClr val="tx1"/>
                </a:solidFill>
                <a:latin typeface="Times New Roman" panose="02020603050405020304" pitchFamily="18" charset="0"/>
                <a:cs typeface="Times New Roman" panose="02020603050405020304" pitchFamily="18" charset="0"/>
              </a:rPr>
              <a:t>A=186  J.C. Batchelder, A.M. Hurst, M.S. Basunia</a:t>
            </a:r>
          </a:p>
          <a:p>
            <a:pPr lvl="2" indent="-393700">
              <a:buFont typeface="Arial" panose="020B0604020202020204" pitchFamily="34" charset="0"/>
              <a:buChar char="•"/>
            </a:pPr>
            <a:r>
              <a:rPr lang="en-US" sz="2800" b="1" u="sng" kern="0" dirty="0">
                <a:solidFill>
                  <a:schemeClr val="tx1"/>
                </a:solidFill>
                <a:latin typeface="Times New Roman" panose="02020603050405020304" pitchFamily="18" charset="0"/>
                <a:cs typeface="Times New Roman" panose="02020603050405020304" pitchFamily="18" charset="0"/>
              </a:rPr>
              <a:t>Reviewed 2 mass chains</a:t>
            </a:r>
          </a:p>
          <a:p>
            <a:pPr marL="808038" lvl="3" indent="-388938">
              <a:buFont typeface="Arial" panose="020B0604020202020204" pitchFamily="34" charset="0"/>
              <a:buChar char="•"/>
            </a:pPr>
            <a:r>
              <a:rPr lang="en-US" sz="2000" kern="0" dirty="0">
                <a:solidFill>
                  <a:schemeClr val="tx1"/>
                </a:solidFill>
                <a:latin typeface="Times New Roman" panose="02020603050405020304" pitchFamily="18" charset="0"/>
                <a:cs typeface="Times New Roman" panose="02020603050405020304" pitchFamily="18" charset="0"/>
              </a:rPr>
              <a:t>M.S. Basunia (1), J.C. Batchelder (1)</a:t>
            </a:r>
          </a:p>
          <a:p>
            <a:pPr lvl="2" indent="-393700">
              <a:buFont typeface="Arial" panose="020B0604020202020204" pitchFamily="34" charset="0"/>
              <a:buChar char="•"/>
            </a:pPr>
            <a:r>
              <a:rPr lang="en-US" sz="2800" b="1" u="sng" kern="0" dirty="0">
                <a:solidFill>
                  <a:schemeClr val="tx1"/>
                </a:solidFill>
                <a:latin typeface="Times New Roman" panose="02020603050405020304" pitchFamily="18" charset="0"/>
                <a:cs typeface="Times New Roman" panose="02020603050405020304" pitchFamily="18" charset="0"/>
              </a:rPr>
              <a:t>In progress</a:t>
            </a:r>
            <a:r>
              <a:rPr lang="en-US" sz="2800" b="1" kern="0" dirty="0">
                <a:solidFill>
                  <a:schemeClr val="tx1"/>
                </a:solidFill>
                <a:latin typeface="Times New Roman" panose="02020603050405020304" pitchFamily="18" charset="0"/>
                <a:cs typeface="Times New Roman" panose="02020603050405020304" pitchFamily="18" charset="0"/>
              </a:rPr>
              <a:t> </a:t>
            </a:r>
          </a:p>
          <a:p>
            <a:pPr lvl="3" indent="-393700">
              <a:buFont typeface="Arial" panose="020B0604020202020204" pitchFamily="34" charset="0"/>
              <a:buChar char="•"/>
            </a:pPr>
            <a:r>
              <a:rPr lang="en-US" kern="0" dirty="0">
                <a:solidFill>
                  <a:schemeClr val="tx1"/>
                </a:solidFill>
                <a:latin typeface="Times New Roman" panose="02020603050405020304" pitchFamily="18" charset="0"/>
                <a:cs typeface="Times New Roman" panose="02020603050405020304" pitchFamily="18" charset="0"/>
              </a:rPr>
              <a:t>A=191 – M.S. Basunia</a:t>
            </a:r>
            <a:endParaRPr lang="en-US" b="1" kern="0" dirty="0">
              <a:solidFill>
                <a:srgbClr val="1833F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567789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F5EEA-E8FA-CF47-868D-A8BCCC723E96}"/>
              </a:ext>
            </a:extLst>
          </p:cNvPr>
          <p:cNvSpPr>
            <a:spLocks noGrp="1"/>
          </p:cNvSpPr>
          <p:nvPr>
            <p:ph type="title"/>
          </p:nvPr>
        </p:nvSpPr>
        <p:spPr>
          <a:xfrm>
            <a:off x="5" y="2"/>
            <a:ext cx="9143999" cy="1338024"/>
          </a:xfrm>
        </p:spPr>
        <p:txBody>
          <a:bodyPr/>
          <a:lstStyle/>
          <a:p>
            <a:r>
              <a:rPr lang="en-US" sz="2800" dirty="0">
                <a:latin typeface="Times New Roman"/>
                <a:cs typeface="Times New Roman"/>
              </a:rPr>
              <a:t>Berkeley works to address identified evaluation, validation and experimental nuclear data needs that support </a:t>
            </a:r>
            <a:r>
              <a:rPr lang="en-US" sz="2800" i="1" dirty="0">
                <a:latin typeface="Times New Roman"/>
                <a:cs typeface="Times New Roman"/>
              </a:rPr>
              <a:t>and complement </a:t>
            </a:r>
            <a:r>
              <a:rPr lang="en-US" sz="2800" dirty="0">
                <a:latin typeface="Times New Roman"/>
                <a:cs typeface="Times New Roman"/>
              </a:rPr>
              <a:t>the “Flagship” nuclear databases</a:t>
            </a:r>
            <a:endParaRPr lang="en-US" sz="2400" dirty="0"/>
          </a:p>
        </p:txBody>
      </p:sp>
      <p:grpSp>
        <p:nvGrpSpPr>
          <p:cNvPr id="32" name="Group 31">
            <a:extLst>
              <a:ext uri="{FF2B5EF4-FFF2-40B4-BE49-F238E27FC236}">
                <a16:creationId xmlns:a16="http://schemas.microsoft.com/office/drawing/2014/main" id="{61EFD5A7-F259-5349-839F-0ED2F1246A7A}"/>
              </a:ext>
            </a:extLst>
          </p:cNvPr>
          <p:cNvGrpSpPr/>
          <p:nvPr/>
        </p:nvGrpSpPr>
        <p:grpSpPr>
          <a:xfrm>
            <a:off x="283551" y="1407116"/>
            <a:ext cx="2442380" cy="4248484"/>
            <a:chOff x="234911" y="1660035"/>
            <a:chExt cx="2442380" cy="4248484"/>
          </a:xfrm>
        </p:grpSpPr>
        <p:pic>
          <p:nvPicPr>
            <p:cNvPr id="9" name="Picture 8">
              <a:extLst>
                <a:ext uri="{FF2B5EF4-FFF2-40B4-BE49-F238E27FC236}">
                  <a16:creationId xmlns:a16="http://schemas.microsoft.com/office/drawing/2014/main" id="{D70667BE-A17E-124E-88E6-6641178886BB}"/>
                </a:ext>
              </a:extLst>
            </p:cNvPr>
            <p:cNvPicPr>
              <a:picLocks noChangeAspect="1"/>
            </p:cNvPicPr>
            <p:nvPr/>
          </p:nvPicPr>
          <p:blipFill>
            <a:blip r:embed="rId2"/>
            <a:stretch>
              <a:fillRect/>
            </a:stretch>
          </p:blipFill>
          <p:spPr>
            <a:xfrm>
              <a:off x="289607" y="2398297"/>
              <a:ext cx="2332988" cy="1549250"/>
            </a:xfrm>
            <a:prstGeom prst="rect">
              <a:avLst/>
            </a:prstGeom>
            <a:ln w="57150" cmpd="thickThin">
              <a:solidFill>
                <a:schemeClr val="tx1"/>
              </a:solidFill>
            </a:ln>
          </p:spPr>
        </p:pic>
        <p:sp>
          <p:nvSpPr>
            <p:cNvPr id="10" name="TextBox 9">
              <a:extLst>
                <a:ext uri="{FF2B5EF4-FFF2-40B4-BE49-F238E27FC236}">
                  <a16:creationId xmlns:a16="http://schemas.microsoft.com/office/drawing/2014/main" id="{97EA6C5A-078F-E741-8927-2C9657594B3F}"/>
                </a:ext>
              </a:extLst>
            </p:cNvPr>
            <p:cNvSpPr txBox="1"/>
            <p:nvPr/>
          </p:nvSpPr>
          <p:spPr>
            <a:xfrm>
              <a:off x="255595" y="1660035"/>
              <a:ext cx="2401013" cy="707886"/>
            </a:xfrm>
            <a:prstGeom prst="rect">
              <a:avLst/>
            </a:prstGeom>
            <a:solidFill>
              <a:schemeClr val="tx1"/>
            </a:solidFill>
            <a:ln w="44450">
              <a:solidFill>
                <a:schemeClr val="tx1"/>
              </a:solidFill>
            </a:ln>
          </p:spPr>
          <p:txBody>
            <a:bodyPr wrap="square" rtlCol="0">
              <a:spAutoFit/>
            </a:bodyPr>
            <a:lstStyle/>
            <a:p>
              <a:pPr algn="ctr"/>
              <a:r>
                <a:rPr lang="en-US" sz="2000" dirty="0">
                  <a:solidFill>
                    <a:schemeClr val="bg1"/>
                  </a:solidFill>
                  <a:latin typeface="Times New Roman"/>
                  <a:cs typeface="Times New Roman"/>
                </a:rPr>
                <a:t>The first (n</a:t>
              </a:r>
              <a:r>
                <a:rPr lang="en-US" sz="2000" baseline="-25000" dirty="0">
                  <a:solidFill>
                    <a:schemeClr val="bg1"/>
                  </a:solidFill>
                  <a:latin typeface="Times New Roman"/>
                  <a:cs typeface="Times New Roman"/>
                </a:rPr>
                <a:t>fast</a:t>
              </a:r>
              <a:r>
                <a:rPr lang="en-US" sz="2000" dirty="0">
                  <a:solidFill>
                    <a:schemeClr val="bg1"/>
                  </a:solidFill>
                  <a:latin typeface="Times New Roman"/>
                  <a:cs typeface="Times New Roman"/>
                </a:rPr>
                <a:t>,n’</a:t>
              </a:r>
              <a:r>
                <a:rPr lang="en-US" sz="2000" dirty="0">
                  <a:solidFill>
                    <a:schemeClr val="bg1"/>
                  </a:solidFill>
                  <a:latin typeface="Symbol" pitchFamily="2" charset="2"/>
                  <a:cs typeface="Times New Roman"/>
                </a:rPr>
                <a:t>g</a:t>
              </a:r>
              <a:r>
                <a:rPr lang="en-US" sz="2000" dirty="0">
                  <a:solidFill>
                    <a:schemeClr val="bg1"/>
                  </a:solidFill>
                  <a:latin typeface="Times New Roman"/>
                  <a:cs typeface="Times New Roman"/>
                </a:rPr>
                <a:t>) benchmark database</a:t>
              </a:r>
            </a:p>
          </p:txBody>
        </p:sp>
        <p:pic>
          <p:nvPicPr>
            <p:cNvPr id="11" name="Picture 10">
              <a:extLst>
                <a:ext uri="{FF2B5EF4-FFF2-40B4-BE49-F238E27FC236}">
                  <a16:creationId xmlns:a16="http://schemas.microsoft.com/office/drawing/2014/main" id="{10EDF4F2-B370-0340-8500-8060EF490560}"/>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89607" y="4353194"/>
              <a:ext cx="2332988" cy="1555325"/>
            </a:xfrm>
            <a:prstGeom prst="rect">
              <a:avLst/>
            </a:prstGeom>
            <a:ln w="57150" cmpd="thickThin">
              <a:solidFill>
                <a:schemeClr val="tx1"/>
              </a:solidFill>
            </a:ln>
          </p:spPr>
        </p:pic>
        <p:sp>
          <p:nvSpPr>
            <p:cNvPr id="12" name="TextBox 11">
              <a:extLst>
                <a:ext uri="{FF2B5EF4-FFF2-40B4-BE49-F238E27FC236}">
                  <a16:creationId xmlns:a16="http://schemas.microsoft.com/office/drawing/2014/main" id="{B79A1151-EDDE-2442-BF26-B0B6AA93FD1D}"/>
                </a:ext>
              </a:extLst>
            </p:cNvPr>
            <p:cNvSpPr txBox="1"/>
            <p:nvPr/>
          </p:nvSpPr>
          <p:spPr>
            <a:xfrm>
              <a:off x="234911" y="3953084"/>
              <a:ext cx="2442380" cy="400110"/>
            </a:xfrm>
            <a:prstGeom prst="rect">
              <a:avLst/>
            </a:prstGeom>
            <a:solidFill>
              <a:schemeClr val="tx1"/>
            </a:solidFill>
          </p:spPr>
          <p:txBody>
            <a:bodyPr wrap="square" rtlCol="0">
              <a:spAutoFit/>
            </a:bodyPr>
            <a:lstStyle/>
            <a:p>
              <a:pPr algn="ctr"/>
              <a:r>
                <a:rPr lang="en-US" sz="2000" i="1" dirty="0">
                  <a:solidFill>
                    <a:schemeClr val="bg1"/>
                  </a:solidFill>
                  <a:latin typeface="Times New Roman" panose="02020603050405020304" pitchFamily="18" charset="0"/>
                  <a:cs typeface="Times New Roman" panose="02020603050405020304" pitchFamily="18" charset="0"/>
                </a:rPr>
                <a:t>ENDF Validation</a:t>
              </a:r>
            </a:p>
          </p:txBody>
        </p:sp>
        <p:sp>
          <p:nvSpPr>
            <p:cNvPr id="13" name="Rectangle 12">
              <a:extLst>
                <a:ext uri="{FF2B5EF4-FFF2-40B4-BE49-F238E27FC236}">
                  <a16:creationId xmlns:a16="http://schemas.microsoft.com/office/drawing/2014/main" id="{6FDFFBC1-8AA9-1645-B812-5B3CD201777C}"/>
                </a:ext>
              </a:extLst>
            </p:cNvPr>
            <p:cNvSpPr/>
            <p:nvPr/>
          </p:nvSpPr>
          <p:spPr>
            <a:xfrm>
              <a:off x="631941" y="4422284"/>
              <a:ext cx="1196161" cy="369332"/>
            </a:xfrm>
            <a:prstGeom prst="rect">
              <a:avLst/>
            </a:prstGeom>
          </p:spPr>
          <p:txBody>
            <a:bodyPr wrap="none">
              <a:spAutoFit/>
            </a:bodyPr>
            <a:lstStyle/>
            <a:p>
              <a:r>
                <a:rPr lang="en-US" i="1" baseline="30000" dirty="0">
                  <a:latin typeface="Times New Roman" panose="02020603050405020304" pitchFamily="18" charset="0"/>
                  <a:cs typeface="Times New Roman" panose="02020603050405020304" pitchFamily="18" charset="0"/>
                </a:rPr>
                <a:t>56</a:t>
              </a:r>
              <a:r>
                <a:rPr lang="en-US" i="1" dirty="0">
                  <a:latin typeface="Times New Roman" panose="02020603050405020304" pitchFamily="18" charset="0"/>
                  <a:cs typeface="Times New Roman" panose="02020603050405020304" pitchFamily="18" charset="0"/>
                </a:rPr>
                <a:t>Fe(n,n’</a:t>
              </a:r>
              <a:r>
                <a:rPr lang="en-US" i="1" dirty="0">
                  <a:latin typeface="Symbol" pitchFamily="2" charset="2"/>
                  <a:cs typeface="Times New Roman" panose="02020603050405020304" pitchFamily="18" charset="0"/>
                </a:rPr>
                <a:t>g</a:t>
              </a:r>
              <a:r>
                <a:rPr lang="en-US" i="1" dirty="0">
                  <a:latin typeface="Times New Roman" panose="02020603050405020304" pitchFamily="18" charset="0"/>
                  <a:cs typeface="Times New Roman" panose="02020603050405020304" pitchFamily="18" charset="0"/>
                </a:rPr>
                <a:t>)</a:t>
              </a:r>
            </a:p>
          </p:txBody>
        </p:sp>
      </p:grpSp>
      <p:sp>
        <p:nvSpPr>
          <p:cNvPr id="15" name="TextBox 14">
            <a:extLst>
              <a:ext uri="{FF2B5EF4-FFF2-40B4-BE49-F238E27FC236}">
                <a16:creationId xmlns:a16="http://schemas.microsoft.com/office/drawing/2014/main" id="{1778D0E7-9F05-764E-9A95-1218CD700C6E}"/>
              </a:ext>
            </a:extLst>
          </p:cNvPr>
          <p:cNvSpPr txBox="1"/>
          <p:nvPr/>
        </p:nvSpPr>
        <p:spPr>
          <a:xfrm>
            <a:off x="3271128" y="1445315"/>
            <a:ext cx="2640694" cy="707886"/>
          </a:xfrm>
          <a:prstGeom prst="rect">
            <a:avLst/>
          </a:prstGeom>
          <a:solidFill>
            <a:schemeClr val="tx1"/>
          </a:solidFill>
          <a:ln w="57150">
            <a:solidFill>
              <a:schemeClr val="tx1"/>
            </a:solidFill>
          </a:ln>
        </p:spPr>
        <p:txBody>
          <a:bodyPr wrap="square" rtlCol="0">
            <a:spAutoFit/>
          </a:bodyPr>
          <a:lstStyle/>
          <a:p>
            <a:pPr algn="ctr"/>
            <a:r>
              <a:rPr lang="en-US" sz="2000" dirty="0">
                <a:solidFill>
                  <a:schemeClr val="bg1"/>
                </a:solidFill>
                <a:latin typeface="Times New Roman"/>
                <a:cs typeface="Times New Roman"/>
              </a:rPr>
              <a:t>Evaluation of (p,x) data for </a:t>
            </a:r>
            <a:r>
              <a:rPr lang="en-US" sz="2000" i="1" dirty="0">
                <a:solidFill>
                  <a:schemeClr val="bg1"/>
                </a:solidFill>
                <a:latin typeface="Times New Roman"/>
                <a:cs typeface="Times New Roman"/>
              </a:rPr>
              <a:t>E</a:t>
            </a:r>
            <a:r>
              <a:rPr lang="en-US" sz="2000" i="1" baseline="-25000" dirty="0">
                <a:solidFill>
                  <a:schemeClr val="bg1"/>
                </a:solidFill>
                <a:latin typeface="Times New Roman"/>
                <a:cs typeface="Times New Roman"/>
              </a:rPr>
              <a:t>p</a:t>
            </a:r>
            <a:r>
              <a:rPr lang="en-US" sz="2000" dirty="0">
                <a:solidFill>
                  <a:schemeClr val="bg1"/>
                </a:solidFill>
                <a:latin typeface="Times New Roman"/>
                <a:cs typeface="Times New Roman"/>
              </a:rPr>
              <a:t> ≥ 100 MeV</a:t>
            </a:r>
          </a:p>
        </p:txBody>
      </p:sp>
      <p:pic>
        <p:nvPicPr>
          <p:cNvPr id="22" name="Content Placeholder 6">
            <a:extLst>
              <a:ext uri="{FF2B5EF4-FFF2-40B4-BE49-F238E27FC236}">
                <a16:creationId xmlns:a16="http://schemas.microsoft.com/office/drawing/2014/main" id="{8CECC626-6BBD-4445-81FF-57E8313ECB9B}"/>
              </a:ext>
            </a:extLst>
          </p:cNvPr>
          <p:cNvPicPr>
            <a:picLocks noGrp="1" noChangeAspect="1"/>
          </p:cNvPicPr>
          <p:nvPr>
            <p:ph idx="1"/>
          </p:nvPr>
        </p:nvPicPr>
        <p:blipFill rotWithShape="1">
          <a:blip r:embed="rId4" cstate="hqprint">
            <a:extLst>
              <a:ext uri="{28A0092B-C50C-407E-A947-70E740481C1C}">
                <a14:useLocalDpi xmlns:a14="http://schemas.microsoft.com/office/drawing/2010/main"/>
              </a:ext>
            </a:extLst>
          </a:blip>
          <a:srcRect l="43055" r="1"/>
          <a:stretch/>
        </p:blipFill>
        <p:spPr>
          <a:xfrm>
            <a:off x="3263747" y="2158883"/>
            <a:ext cx="2658350" cy="2212595"/>
          </a:xfrm>
          <a:ln w="28575">
            <a:solidFill>
              <a:schemeClr val="tx1"/>
            </a:solidFill>
          </a:ln>
        </p:spPr>
      </p:pic>
      <p:sp>
        <p:nvSpPr>
          <p:cNvPr id="23" name="Rectangle 22">
            <a:extLst>
              <a:ext uri="{FF2B5EF4-FFF2-40B4-BE49-F238E27FC236}">
                <a16:creationId xmlns:a16="http://schemas.microsoft.com/office/drawing/2014/main" id="{8D8BBDDD-2E59-914C-AB16-541A105A953C}"/>
              </a:ext>
            </a:extLst>
          </p:cNvPr>
          <p:cNvSpPr/>
          <p:nvPr/>
        </p:nvSpPr>
        <p:spPr bwMode="auto">
          <a:xfrm>
            <a:off x="3263746" y="4009318"/>
            <a:ext cx="831598" cy="3621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5" name="Rectangle 24">
            <a:extLst>
              <a:ext uri="{FF2B5EF4-FFF2-40B4-BE49-F238E27FC236}">
                <a16:creationId xmlns:a16="http://schemas.microsoft.com/office/drawing/2014/main" id="{23D481EF-98FD-F34C-8ECD-4919CAAA5719}"/>
              </a:ext>
            </a:extLst>
          </p:cNvPr>
          <p:cNvSpPr/>
          <p:nvPr/>
        </p:nvSpPr>
        <p:spPr>
          <a:xfrm>
            <a:off x="3263746" y="4388328"/>
            <a:ext cx="2658350" cy="400110"/>
          </a:xfrm>
          <a:prstGeom prst="rect">
            <a:avLst/>
          </a:prstGeom>
          <a:solidFill>
            <a:schemeClr val="tx1"/>
          </a:solidFill>
          <a:ln w="50800">
            <a:solidFill>
              <a:schemeClr val="tx1"/>
            </a:solidFill>
          </a:ln>
        </p:spPr>
        <p:txBody>
          <a:bodyPr wrap="square">
            <a:spAutoFit/>
          </a:bodyPr>
          <a:lstStyle/>
          <a:p>
            <a:pPr algn="ctr"/>
            <a:r>
              <a:rPr lang="en-US" sz="2000" i="1" dirty="0">
                <a:solidFill>
                  <a:schemeClr val="bg1"/>
                </a:solidFill>
                <a:latin typeface="Times New Roman" panose="02020603050405020304" pitchFamily="18" charset="0"/>
                <a:cs typeface="Times New Roman" panose="02020603050405020304" pitchFamily="18" charset="0"/>
              </a:rPr>
              <a:t>TREND (BNL &amp; LANL)</a:t>
            </a:r>
          </a:p>
        </p:txBody>
      </p:sp>
      <p:grpSp>
        <p:nvGrpSpPr>
          <p:cNvPr id="31" name="Group 30">
            <a:extLst>
              <a:ext uri="{FF2B5EF4-FFF2-40B4-BE49-F238E27FC236}">
                <a16:creationId xmlns:a16="http://schemas.microsoft.com/office/drawing/2014/main" id="{1F97A795-58EC-AD4B-9333-FCE2DF088B1F}"/>
              </a:ext>
            </a:extLst>
          </p:cNvPr>
          <p:cNvGrpSpPr/>
          <p:nvPr/>
        </p:nvGrpSpPr>
        <p:grpSpPr>
          <a:xfrm>
            <a:off x="6363373" y="1445315"/>
            <a:ext cx="2442380" cy="2086991"/>
            <a:chOff x="6329467" y="1711618"/>
            <a:chExt cx="2442380" cy="2086991"/>
          </a:xfrm>
        </p:grpSpPr>
        <p:sp>
          <p:nvSpPr>
            <p:cNvPr id="26" name="TextBox 25">
              <a:extLst>
                <a:ext uri="{FF2B5EF4-FFF2-40B4-BE49-F238E27FC236}">
                  <a16:creationId xmlns:a16="http://schemas.microsoft.com/office/drawing/2014/main" id="{28DF12B5-CBCD-3641-BB89-BB0A5A001C99}"/>
                </a:ext>
              </a:extLst>
            </p:cNvPr>
            <p:cNvSpPr txBox="1"/>
            <p:nvPr/>
          </p:nvSpPr>
          <p:spPr>
            <a:xfrm>
              <a:off x="6342634" y="1711618"/>
              <a:ext cx="2395497" cy="353943"/>
            </a:xfrm>
            <a:prstGeom prst="rect">
              <a:avLst/>
            </a:prstGeom>
            <a:solidFill>
              <a:schemeClr val="tx1"/>
            </a:solidFill>
            <a:ln w="57150">
              <a:solidFill>
                <a:schemeClr val="tx1"/>
              </a:solidFill>
            </a:ln>
          </p:spPr>
          <p:txBody>
            <a:bodyPr wrap="square" rtlCol="0">
              <a:spAutoFit/>
            </a:bodyPr>
            <a:lstStyle/>
            <a:p>
              <a:pPr algn="ctr"/>
              <a:r>
                <a:rPr lang="en-US" sz="1700" dirty="0">
                  <a:solidFill>
                    <a:schemeClr val="bg1"/>
                  </a:solidFill>
                  <a:latin typeface="Times New Roman"/>
                  <a:cs typeface="Times New Roman"/>
                </a:rPr>
                <a:t>New FPY &amp; (n,n’</a:t>
              </a:r>
              <a:r>
                <a:rPr lang="en-US" sz="1700" dirty="0">
                  <a:solidFill>
                    <a:schemeClr val="bg1"/>
                  </a:solidFill>
                  <a:latin typeface="Symbol" pitchFamily="2" charset="2"/>
                  <a:cs typeface="Times New Roman"/>
                </a:rPr>
                <a:t>g</a:t>
              </a:r>
              <a:r>
                <a:rPr lang="en-US" sz="1700" dirty="0">
                  <a:solidFill>
                    <a:schemeClr val="bg1"/>
                  </a:solidFill>
                  <a:latin typeface="Times New Roman"/>
                  <a:cs typeface="Times New Roman"/>
                </a:rPr>
                <a:t>) data </a:t>
              </a:r>
            </a:p>
          </p:txBody>
        </p:sp>
        <p:pic>
          <p:nvPicPr>
            <p:cNvPr id="28" name="Picture 27" descr="A picture containing indoor, building, table, sitting&#10;&#10;Description automatically generated">
              <a:extLst>
                <a:ext uri="{FF2B5EF4-FFF2-40B4-BE49-F238E27FC236}">
                  <a16:creationId xmlns:a16="http://schemas.microsoft.com/office/drawing/2014/main" id="{9DDF3DF0-8E51-0E4F-AB11-0BFC70ADCA9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8565" b="32939"/>
            <a:stretch/>
          </p:blipFill>
          <p:spPr>
            <a:xfrm>
              <a:off x="6352909" y="2067737"/>
              <a:ext cx="2395497" cy="1356038"/>
            </a:xfrm>
            <a:prstGeom prst="rect">
              <a:avLst/>
            </a:prstGeom>
            <a:ln w="25400">
              <a:solidFill>
                <a:schemeClr val="tx1"/>
              </a:solidFill>
            </a:ln>
          </p:spPr>
        </p:pic>
        <p:sp>
          <p:nvSpPr>
            <p:cNvPr id="30" name="TextBox 29">
              <a:extLst>
                <a:ext uri="{FF2B5EF4-FFF2-40B4-BE49-F238E27FC236}">
                  <a16:creationId xmlns:a16="http://schemas.microsoft.com/office/drawing/2014/main" id="{0B0036B1-FD1C-FF47-9A79-9A7603ADAD86}"/>
                </a:ext>
              </a:extLst>
            </p:cNvPr>
            <p:cNvSpPr txBox="1"/>
            <p:nvPr/>
          </p:nvSpPr>
          <p:spPr>
            <a:xfrm>
              <a:off x="6329467" y="3444666"/>
              <a:ext cx="2442380" cy="353943"/>
            </a:xfrm>
            <a:prstGeom prst="rect">
              <a:avLst/>
            </a:prstGeom>
            <a:solidFill>
              <a:schemeClr val="tx1"/>
            </a:solidFill>
          </p:spPr>
          <p:txBody>
            <a:bodyPr wrap="square" rtlCol="0">
              <a:spAutoFit/>
            </a:bodyPr>
            <a:lstStyle/>
            <a:p>
              <a:pPr algn="ctr"/>
              <a:r>
                <a:rPr lang="en-US" sz="1700" i="1" dirty="0">
                  <a:solidFill>
                    <a:schemeClr val="bg1"/>
                  </a:solidFill>
                  <a:latin typeface="Times New Roman" panose="02020603050405020304" pitchFamily="18" charset="0"/>
                  <a:cs typeface="Times New Roman" panose="02020603050405020304" pitchFamily="18" charset="0"/>
                </a:rPr>
                <a:t>FPY covariance database</a:t>
              </a:r>
            </a:p>
          </p:txBody>
        </p:sp>
      </p:grpSp>
      <p:sp>
        <p:nvSpPr>
          <p:cNvPr id="33" name="Rectangle 32">
            <a:extLst>
              <a:ext uri="{FF2B5EF4-FFF2-40B4-BE49-F238E27FC236}">
                <a16:creationId xmlns:a16="http://schemas.microsoft.com/office/drawing/2014/main" id="{5C050604-4330-6A46-9FE2-A5C7DCD1BA52}"/>
              </a:ext>
            </a:extLst>
          </p:cNvPr>
          <p:cNvSpPr/>
          <p:nvPr/>
        </p:nvSpPr>
        <p:spPr>
          <a:xfrm>
            <a:off x="1726699" y="5886846"/>
            <a:ext cx="5690602" cy="461665"/>
          </a:xfrm>
          <a:prstGeom prst="rect">
            <a:avLst/>
          </a:prstGeom>
          <a:solidFill>
            <a:srgbClr val="FFFF00"/>
          </a:solidFill>
          <a:ln>
            <a:solidFill>
              <a:srgbClr val="000000"/>
            </a:solidFill>
          </a:ln>
        </p:spPr>
        <p:txBody>
          <a:bodyPr wrap="square">
            <a:spAutoFit/>
          </a:bodyPr>
          <a:lstStyle/>
          <a:p>
            <a:pPr algn="ctr"/>
            <a:r>
              <a:rPr lang="en-US" sz="2400" i="1" dirty="0">
                <a:latin typeface="Times New Roman" panose="02020603050405020304" pitchFamily="18" charset="0"/>
                <a:cs typeface="Times New Roman" panose="02020603050405020304" pitchFamily="18" charset="0"/>
                <a:hlinkClick r:id="rId6"/>
              </a:rPr>
              <a:t>https://nucleardata.berkeley.edu/#research</a:t>
            </a:r>
            <a:r>
              <a:rPr lang="en-US" sz="2400" i="1" dirty="0">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56C4DB51-CEF4-0A44-8D58-5F30CA60A1B9}"/>
              </a:ext>
            </a:extLst>
          </p:cNvPr>
          <p:cNvSpPr txBox="1"/>
          <p:nvPr/>
        </p:nvSpPr>
        <p:spPr>
          <a:xfrm>
            <a:off x="3456633" y="-321547"/>
            <a:ext cx="184731" cy="369332"/>
          </a:xfrm>
          <a:prstGeom prst="rect">
            <a:avLst/>
          </a:prstGeom>
          <a:noFill/>
        </p:spPr>
        <p:txBody>
          <a:bodyPr wrap="none" rtlCol="0">
            <a:spAutoFit/>
          </a:bodyPr>
          <a:lstStyle/>
          <a:p>
            <a:endParaRPr lang="en-US" dirty="0"/>
          </a:p>
        </p:txBody>
      </p:sp>
      <p:pic>
        <p:nvPicPr>
          <p:cNvPr id="21" name="Picture 20">
            <a:extLst>
              <a:ext uri="{FF2B5EF4-FFF2-40B4-BE49-F238E27FC236}">
                <a16:creationId xmlns:a16="http://schemas.microsoft.com/office/drawing/2014/main" id="{C08263BA-2821-CB4D-B946-E35F0BDF6F87}"/>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5406" t="10473" r="4042" b="5255"/>
          <a:stretch/>
        </p:blipFill>
        <p:spPr>
          <a:xfrm>
            <a:off x="6402377" y="3550331"/>
            <a:ext cx="2379935" cy="2214853"/>
          </a:xfrm>
          <a:prstGeom prst="rect">
            <a:avLst/>
          </a:prstGeom>
          <a:ln w="25400">
            <a:solidFill>
              <a:schemeClr val="tx1"/>
            </a:solidFill>
          </a:ln>
        </p:spPr>
      </p:pic>
      <p:pic>
        <p:nvPicPr>
          <p:cNvPr id="27" name="Picture 26">
            <a:extLst>
              <a:ext uri="{FF2B5EF4-FFF2-40B4-BE49-F238E27FC236}">
                <a16:creationId xmlns:a16="http://schemas.microsoft.com/office/drawing/2014/main" id="{0DAF734B-99E1-504A-B545-AADED97CC11D}"/>
              </a:ext>
            </a:extLst>
          </p:cNvPr>
          <p:cNvPicPr>
            <a:picLocks noChangeAspect="1"/>
          </p:cNvPicPr>
          <p:nvPr/>
        </p:nvPicPr>
        <p:blipFill rotWithShape="1">
          <a:blip r:embed="rId8"/>
          <a:srcRect l="3552" t="29946" r="4495" b="25533"/>
          <a:stretch/>
        </p:blipFill>
        <p:spPr>
          <a:xfrm>
            <a:off x="3263746" y="4825358"/>
            <a:ext cx="2658350" cy="994587"/>
          </a:xfrm>
          <a:prstGeom prst="rect">
            <a:avLst/>
          </a:prstGeom>
          <a:ln w="25400">
            <a:solidFill>
              <a:schemeClr val="tx1"/>
            </a:solidFill>
          </a:ln>
        </p:spPr>
      </p:pic>
    </p:spTree>
    <p:extLst>
      <p:ext uri="{BB962C8B-B14F-4D97-AF65-F5344CB8AC3E}">
        <p14:creationId xmlns:p14="http://schemas.microsoft.com/office/powerpoint/2010/main" val="238039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1024432"/>
          </a:xfrm>
          <a:prstGeom prst="rect">
            <a:avLst/>
          </a:prstGeom>
          <a:solidFill>
            <a:srgbClr val="184581"/>
          </a:solidFill>
        </p:spPr>
        <p:txBody>
          <a:bodyPr vert="horz" lIns="91440" tIns="45720" rIns="91440" bIns="45720" rtlCol="0" anchor="ctr">
            <a:noAutofit/>
          </a:bodyPr>
          <a:lstStyle>
            <a:lvl1pPr algn="l" defTabSz="342900" rtl="0" eaLnBrk="1" latinLnBrk="0" hangingPunct="1">
              <a:spcBef>
                <a:spcPct val="0"/>
              </a:spcBef>
              <a:buNone/>
              <a:defRPr sz="3750" b="1" kern="1200">
                <a:solidFill>
                  <a:srgbClr val="E09E19"/>
                </a:solidFill>
                <a:latin typeface="Georgia"/>
                <a:ea typeface="+mj-ea"/>
                <a:cs typeface="Georgia"/>
              </a:defRPr>
            </a:lvl1pPr>
          </a:lstStyle>
          <a:p>
            <a:pPr algn="ctr"/>
            <a:r>
              <a:rPr lang="en-US" sz="2800" b="0" dirty="0">
                <a:solidFill>
                  <a:schemeClr val="bg1"/>
                </a:solidFill>
                <a:latin typeface="Times New Roman" charset="0"/>
                <a:ea typeface="Times New Roman" charset="0"/>
                <a:cs typeface="Times New Roman" charset="0"/>
              </a:rPr>
              <a:t>Aaron is developing a new coincident decay database in collaboration with Bruce Pierson (PNNL)</a:t>
            </a:r>
          </a:p>
        </p:txBody>
      </p:sp>
      <p:sp>
        <p:nvSpPr>
          <p:cNvPr id="6" name="Content Placeholder 2">
            <a:extLst>
              <a:ext uri="{FF2B5EF4-FFF2-40B4-BE49-F238E27FC236}">
                <a16:creationId xmlns:a16="http://schemas.microsoft.com/office/drawing/2014/main" id="{8F8261A9-EBA0-3740-B88E-28641E675C79}"/>
              </a:ext>
            </a:extLst>
          </p:cNvPr>
          <p:cNvSpPr txBox="1">
            <a:spLocks/>
          </p:cNvSpPr>
          <p:nvPr/>
        </p:nvSpPr>
        <p:spPr>
          <a:xfrm>
            <a:off x="116114" y="975665"/>
            <a:ext cx="5922451" cy="2239856"/>
          </a:xfrm>
          <a:prstGeom prst="rect">
            <a:avLst/>
          </a:prstGeom>
        </p:spPr>
        <p:txBody>
          <a:bodyPr/>
          <a:lstStyle>
            <a:lvl1pPr marL="342900" indent="-342900" algn="l" rtl="0" eaLnBrk="1" fontAlgn="base" hangingPunct="1">
              <a:spcBef>
                <a:spcPts val="900"/>
              </a:spcBef>
              <a:spcAft>
                <a:spcPct val="0"/>
              </a:spcAft>
              <a:defRPr sz="2400">
                <a:solidFill>
                  <a:srgbClr val="003366"/>
                </a:solidFill>
                <a:latin typeface="+mn-lt"/>
                <a:ea typeface="+mn-ea"/>
                <a:cs typeface="+mn-cs"/>
              </a:defRPr>
            </a:lvl1pPr>
            <a:lvl2pPr marL="288925" indent="-227013" algn="l" rtl="0" eaLnBrk="1" fontAlgn="base" hangingPunct="1">
              <a:spcBef>
                <a:spcPts val="500"/>
              </a:spcBef>
              <a:spcAft>
                <a:spcPct val="0"/>
              </a:spcAft>
              <a:buSzPct val="85000"/>
              <a:buChar char="–"/>
              <a:defRPr sz="2400">
                <a:solidFill>
                  <a:srgbClr val="003366"/>
                </a:solidFill>
                <a:latin typeface="+mn-lt"/>
                <a:ea typeface="+mn-ea"/>
              </a:defRPr>
            </a:lvl2pPr>
            <a:lvl3pPr marL="573088" indent="-117475" algn="l" rtl="0" eaLnBrk="1" fontAlgn="base" hangingPunct="1">
              <a:spcBef>
                <a:spcPts val="400"/>
              </a:spcBef>
              <a:spcAft>
                <a:spcPct val="0"/>
              </a:spcAft>
              <a:buSzPct val="75000"/>
              <a:buFont typeface="Lucida Grande" pitchFamily="-109" charset="0"/>
              <a:buChar char="–"/>
              <a:defRPr sz="2400">
                <a:solidFill>
                  <a:srgbClr val="003366"/>
                </a:solidFill>
                <a:latin typeface="+mn-lt"/>
                <a:ea typeface="+mn-ea"/>
              </a:defRPr>
            </a:lvl3pPr>
            <a:lvl4pPr marL="909638" indent="-227013" algn="l" rtl="0" eaLnBrk="1" fontAlgn="base" hangingPunct="1">
              <a:spcBef>
                <a:spcPct val="20000"/>
              </a:spcBef>
              <a:spcAft>
                <a:spcPct val="0"/>
              </a:spcAft>
              <a:buSzPct val="75000"/>
              <a:buFont typeface="Lucida Grande" pitchFamily="-109" charset="0"/>
              <a:buChar char="–"/>
              <a:defRPr sz="2400">
                <a:solidFill>
                  <a:srgbClr val="003366"/>
                </a:solidFill>
                <a:latin typeface="+mn-lt"/>
                <a:ea typeface="+mn-ea"/>
              </a:defRPr>
            </a:lvl4pPr>
            <a:lvl5pPr marL="1146175" indent="-236538" algn="l" rtl="0" eaLnBrk="1" fontAlgn="base" hangingPunct="1">
              <a:spcBef>
                <a:spcPct val="20000"/>
              </a:spcBef>
              <a:spcAft>
                <a:spcPct val="0"/>
              </a:spcAft>
              <a:buChar char="»"/>
              <a:defRPr sz="2400">
                <a:solidFill>
                  <a:srgbClr val="003366"/>
                </a:solidFill>
                <a:latin typeface="+mn-lt"/>
                <a:ea typeface="+mn-ea"/>
              </a:defRPr>
            </a:lvl5pPr>
            <a:lvl6pPr marL="2514600" indent="-228600" algn="l" rtl="0" eaLnBrk="1" fontAlgn="base" hangingPunct="1">
              <a:spcBef>
                <a:spcPct val="20000"/>
              </a:spcBef>
              <a:spcAft>
                <a:spcPct val="0"/>
              </a:spcAft>
              <a:buChar char="»"/>
              <a:defRPr sz="2000">
                <a:solidFill>
                  <a:srgbClr val="2C5993"/>
                </a:solidFill>
                <a:latin typeface="+mn-lt"/>
                <a:ea typeface="+mn-ea"/>
              </a:defRPr>
            </a:lvl6pPr>
            <a:lvl7pPr marL="2971800" indent="-228600" algn="l" rtl="0" eaLnBrk="1" fontAlgn="base" hangingPunct="1">
              <a:spcBef>
                <a:spcPct val="20000"/>
              </a:spcBef>
              <a:spcAft>
                <a:spcPct val="0"/>
              </a:spcAft>
              <a:buChar char="»"/>
              <a:defRPr sz="2000">
                <a:solidFill>
                  <a:srgbClr val="2C5993"/>
                </a:solidFill>
                <a:latin typeface="+mn-lt"/>
                <a:ea typeface="+mn-ea"/>
              </a:defRPr>
            </a:lvl7pPr>
            <a:lvl8pPr marL="3429000" indent="-228600" algn="l" rtl="0" eaLnBrk="1" fontAlgn="base" hangingPunct="1">
              <a:spcBef>
                <a:spcPct val="20000"/>
              </a:spcBef>
              <a:spcAft>
                <a:spcPct val="0"/>
              </a:spcAft>
              <a:buChar char="»"/>
              <a:defRPr sz="2000">
                <a:solidFill>
                  <a:srgbClr val="2C5993"/>
                </a:solidFill>
                <a:latin typeface="+mn-lt"/>
                <a:ea typeface="+mn-ea"/>
              </a:defRPr>
            </a:lvl8pPr>
            <a:lvl9pPr marL="3886200" indent="-228600" algn="l" rtl="0" eaLnBrk="1" fontAlgn="base" hangingPunct="1">
              <a:spcBef>
                <a:spcPct val="20000"/>
              </a:spcBef>
              <a:spcAft>
                <a:spcPct val="0"/>
              </a:spcAft>
              <a:buChar char="»"/>
              <a:defRPr sz="2000">
                <a:solidFill>
                  <a:srgbClr val="2C5993"/>
                </a:solidFill>
                <a:latin typeface="+mn-lt"/>
                <a:ea typeface="+mn-ea"/>
              </a:defRPr>
            </a:lvl9pPr>
          </a:lstStyle>
          <a:p>
            <a:pPr lvl="2" indent="-393700">
              <a:buFont typeface="Arial" panose="020B0604020202020204" pitchFamily="34" charset="0"/>
              <a:buChar char="•"/>
            </a:pPr>
            <a:r>
              <a:rPr lang="en-US" sz="2000" kern="0" dirty="0">
                <a:solidFill>
                  <a:schemeClr val="tx1"/>
                </a:solidFill>
                <a:latin typeface="Times New Roman" panose="02020603050405020304" pitchFamily="18" charset="0"/>
                <a:cs typeface="Times New Roman" panose="02020603050405020304" pitchFamily="18" charset="0"/>
              </a:rPr>
              <a:t>DTRA has funded the production of a robust portable </a:t>
            </a:r>
            <a:r>
              <a:rPr lang="en-US" sz="2000" kern="0" dirty="0">
                <a:solidFill>
                  <a:schemeClr val="tx1"/>
                </a:solidFill>
                <a:latin typeface="Symbol" pitchFamily="2" charset="2"/>
                <a:cs typeface="Times New Roman" panose="02020603050405020304" pitchFamily="18" charset="0"/>
              </a:rPr>
              <a:t>g</a:t>
            </a:r>
            <a:r>
              <a:rPr lang="en-US" sz="2000" kern="0" dirty="0">
                <a:solidFill>
                  <a:schemeClr val="tx1"/>
                </a:solidFill>
                <a:latin typeface="Times New Roman" panose="02020603050405020304" pitchFamily="18" charset="0"/>
                <a:cs typeface="Times New Roman" panose="02020603050405020304" pitchFamily="18" charset="0"/>
              </a:rPr>
              <a:t>/X-ray coincidence detector system being developed at PNNL.</a:t>
            </a:r>
          </a:p>
          <a:p>
            <a:pPr lvl="2" indent="-393700">
              <a:buFont typeface="Arial" panose="020B0604020202020204" pitchFamily="34" charset="0"/>
              <a:buChar char="•"/>
            </a:pPr>
            <a:r>
              <a:rPr lang="en-US" sz="2000" kern="0" dirty="0">
                <a:solidFill>
                  <a:schemeClr val="tx1"/>
                </a:solidFill>
                <a:latin typeface="Times New Roman" panose="02020603050405020304" pitchFamily="18" charset="0"/>
                <a:cs typeface="Times New Roman" panose="02020603050405020304" pitchFamily="18" charset="0"/>
              </a:rPr>
              <a:t>Aaron has developed an ENSDF-sourced database that provides </a:t>
            </a:r>
            <a:r>
              <a:rPr lang="en-US" sz="2000" i="1" kern="0" dirty="0">
                <a:solidFill>
                  <a:schemeClr val="tx1"/>
                </a:solidFill>
                <a:latin typeface="Times New Roman" panose="02020603050405020304" pitchFamily="18" charset="0"/>
                <a:cs typeface="Times New Roman" panose="02020603050405020304" pitchFamily="18" charset="0"/>
              </a:rPr>
              <a:t>correct</a:t>
            </a:r>
            <a:r>
              <a:rPr lang="en-US" sz="2000" kern="0" dirty="0">
                <a:solidFill>
                  <a:schemeClr val="tx1"/>
                </a:solidFill>
                <a:latin typeface="Times New Roman" panose="02020603050405020304" pitchFamily="18" charset="0"/>
                <a:cs typeface="Times New Roman" panose="02020603050405020304" pitchFamily="18" charset="0"/>
              </a:rPr>
              <a:t> </a:t>
            </a:r>
            <a:r>
              <a:rPr lang="en-US" sz="2000" i="1" kern="0" dirty="0">
                <a:solidFill>
                  <a:schemeClr val="tx1"/>
                </a:solidFill>
                <a:latin typeface="Times New Roman" panose="02020603050405020304" pitchFamily="18" charset="0"/>
                <a:cs typeface="Times New Roman" panose="02020603050405020304" pitchFamily="18" charset="0"/>
              </a:rPr>
              <a:t>coincident intensities </a:t>
            </a:r>
            <a:r>
              <a:rPr lang="en-US" sz="2000" kern="0" dirty="0">
                <a:solidFill>
                  <a:schemeClr val="tx1"/>
                </a:solidFill>
                <a:latin typeface="Times New Roman" panose="02020603050405020304" pitchFamily="18" charset="0"/>
                <a:cs typeface="Times New Roman" panose="02020603050405020304" pitchFamily="18" charset="0"/>
              </a:rPr>
              <a:t>of </a:t>
            </a:r>
            <a:r>
              <a:rPr lang="en-US" sz="2000" kern="0" dirty="0">
                <a:solidFill>
                  <a:schemeClr val="tx1"/>
                </a:solidFill>
                <a:latin typeface="Symbol" pitchFamily="2" charset="2"/>
                <a:cs typeface="Times New Roman" panose="02020603050405020304" pitchFamily="18" charset="0"/>
              </a:rPr>
              <a:t>g</a:t>
            </a:r>
            <a:r>
              <a:rPr lang="en-US" sz="2000" kern="0" dirty="0">
                <a:solidFill>
                  <a:schemeClr val="tx1"/>
                </a:solidFill>
                <a:latin typeface="Times New Roman" panose="02020603050405020304" pitchFamily="18" charset="0"/>
                <a:cs typeface="Times New Roman" panose="02020603050405020304" pitchFamily="18" charset="0"/>
              </a:rPr>
              <a:t>-rays/X-rays emitted via </a:t>
            </a:r>
            <a:r>
              <a:rPr lang="en-US" sz="2000" kern="0" dirty="0">
                <a:solidFill>
                  <a:schemeClr val="tx1"/>
                </a:solidFill>
                <a:latin typeface="Symbol" pitchFamily="2" charset="2"/>
                <a:cs typeface="Times New Roman" panose="02020603050405020304" pitchFamily="18" charset="0"/>
              </a:rPr>
              <a:t>a</a:t>
            </a:r>
            <a:r>
              <a:rPr lang="en-US" sz="2000" kern="0" dirty="0">
                <a:solidFill>
                  <a:schemeClr val="tx1"/>
                </a:solidFill>
                <a:latin typeface="Times New Roman" panose="02020603050405020304" pitchFamily="18" charset="0"/>
                <a:cs typeface="Times New Roman" panose="02020603050405020304" pitchFamily="18" charset="0"/>
              </a:rPr>
              <a:t>-, </a:t>
            </a:r>
            <a:r>
              <a:rPr lang="en-US" sz="2000" kern="0" dirty="0">
                <a:solidFill>
                  <a:schemeClr val="tx1"/>
                </a:solidFill>
                <a:latin typeface="Symbol" pitchFamily="2" charset="2"/>
                <a:cs typeface="Times New Roman" panose="02020603050405020304" pitchFamily="18" charset="0"/>
              </a:rPr>
              <a:t>b</a:t>
            </a:r>
            <a:r>
              <a:rPr lang="en-US" sz="2000" kern="0" dirty="0">
                <a:solidFill>
                  <a:schemeClr val="tx1"/>
                </a:solidFill>
                <a:latin typeface="Times New Roman" panose="02020603050405020304" pitchFamily="18" charset="0"/>
                <a:cs typeface="Times New Roman" panose="02020603050405020304" pitchFamily="18" charset="0"/>
              </a:rPr>
              <a:t>-, </a:t>
            </a:r>
            <a:r>
              <a:rPr lang="en-US" sz="2000" kern="0" dirty="0">
                <a:solidFill>
                  <a:schemeClr val="tx1"/>
                </a:solidFill>
                <a:latin typeface="Symbol" pitchFamily="2" charset="2"/>
                <a:cs typeface="Times New Roman" panose="02020603050405020304" pitchFamily="18" charset="0"/>
              </a:rPr>
              <a:t>g</a:t>
            </a:r>
            <a:r>
              <a:rPr lang="en-US" sz="2000" kern="0" dirty="0">
                <a:solidFill>
                  <a:schemeClr val="tx1"/>
                </a:solidFill>
                <a:latin typeface="Times New Roman" panose="02020603050405020304" pitchFamily="18" charset="0"/>
                <a:cs typeface="Times New Roman" panose="02020603050405020304" pitchFamily="18" charset="0"/>
              </a:rPr>
              <a:t>- or EC-decay to a specific final level for use with this detector.</a:t>
            </a:r>
          </a:p>
        </p:txBody>
      </p:sp>
      <p:pic>
        <p:nvPicPr>
          <p:cNvPr id="3" name="Picture 2" descr="Diagram, engineering drawing&#10;&#10;Description automatically generated">
            <a:extLst>
              <a:ext uri="{FF2B5EF4-FFF2-40B4-BE49-F238E27FC236}">
                <a16:creationId xmlns:a16="http://schemas.microsoft.com/office/drawing/2014/main" id="{BE4D8393-7899-144C-9C04-AF7EE49EBC7A}"/>
              </a:ext>
            </a:extLst>
          </p:cNvPr>
          <p:cNvPicPr>
            <a:picLocks noChangeAspect="1"/>
          </p:cNvPicPr>
          <p:nvPr/>
        </p:nvPicPr>
        <p:blipFill>
          <a:blip r:embed="rId2"/>
          <a:stretch>
            <a:fillRect/>
          </a:stretch>
        </p:blipFill>
        <p:spPr>
          <a:xfrm>
            <a:off x="6038565" y="1024432"/>
            <a:ext cx="3105435" cy="2191088"/>
          </a:xfrm>
          <a:prstGeom prst="rect">
            <a:avLst/>
          </a:prstGeom>
        </p:spPr>
      </p:pic>
      <p:pic>
        <p:nvPicPr>
          <p:cNvPr id="5" name="Picture 4">
            <a:extLst>
              <a:ext uri="{FF2B5EF4-FFF2-40B4-BE49-F238E27FC236}">
                <a16:creationId xmlns:a16="http://schemas.microsoft.com/office/drawing/2014/main" id="{F3F39906-076E-4A47-9767-D23AE994E980}"/>
              </a:ext>
            </a:extLst>
          </p:cNvPr>
          <p:cNvPicPr>
            <a:picLocks noChangeAspect="1"/>
          </p:cNvPicPr>
          <p:nvPr/>
        </p:nvPicPr>
        <p:blipFill>
          <a:blip r:embed="rId3"/>
          <a:stretch>
            <a:fillRect/>
          </a:stretch>
        </p:blipFill>
        <p:spPr>
          <a:xfrm>
            <a:off x="86397" y="3264371"/>
            <a:ext cx="2044780" cy="3091595"/>
          </a:xfrm>
          <a:prstGeom prst="rect">
            <a:avLst/>
          </a:prstGeom>
        </p:spPr>
      </p:pic>
      <p:pic>
        <p:nvPicPr>
          <p:cNvPr id="8" name="Picture 7">
            <a:extLst>
              <a:ext uri="{FF2B5EF4-FFF2-40B4-BE49-F238E27FC236}">
                <a16:creationId xmlns:a16="http://schemas.microsoft.com/office/drawing/2014/main" id="{8236A619-8942-C24E-A94E-A64E1FC86C75}"/>
              </a:ext>
            </a:extLst>
          </p:cNvPr>
          <p:cNvPicPr>
            <a:picLocks noChangeAspect="1"/>
          </p:cNvPicPr>
          <p:nvPr/>
        </p:nvPicPr>
        <p:blipFill>
          <a:blip r:embed="rId4"/>
          <a:stretch>
            <a:fillRect/>
          </a:stretch>
        </p:blipFill>
        <p:spPr>
          <a:xfrm>
            <a:off x="4597335" y="3264371"/>
            <a:ext cx="2093631" cy="3140446"/>
          </a:xfrm>
          <a:prstGeom prst="rect">
            <a:avLst/>
          </a:prstGeom>
        </p:spPr>
      </p:pic>
      <p:pic>
        <p:nvPicPr>
          <p:cNvPr id="9" name="Picture 8">
            <a:extLst>
              <a:ext uri="{FF2B5EF4-FFF2-40B4-BE49-F238E27FC236}">
                <a16:creationId xmlns:a16="http://schemas.microsoft.com/office/drawing/2014/main" id="{AF4B179B-3F71-8D42-B675-C2A41E9D2C9D}"/>
              </a:ext>
            </a:extLst>
          </p:cNvPr>
          <p:cNvPicPr>
            <a:picLocks noChangeAspect="1"/>
          </p:cNvPicPr>
          <p:nvPr/>
        </p:nvPicPr>
        <p:blipFill>
          <a:blip r:embed="rId5"/>
          <a:stretch>
            <a:fillRect/>
          </a:stretch>
        </p:blipFill>
        <p:spPr>
          <a:xfrm>
            <a:off x="2093326" y="4163977"/>
            <a:ext cx="2453340" cy="1520266"/>
          </a:xfrm>
          <a:prstGeom prst="rect">
            <a:avLst/>
          </a:prstGeom>
        </p:spPr>
      </p:pic>
      <p:pic>
        <p:nvPicPr>
          <p:cNvPr id="10" name="Picture 9">
            <a:extLst>
              <a:ext uri="{FF2B5EF4-FFF2-40B4-BE49-F238E27FC236}">
                <a16:creationId xmlns:a16="http://schemas.microsoft.com/office/drawing/2014/main" id="{C2D03E36-F189-7543-A701-EF48EF99EC7C}"/>
              </a:ext>
            </a:extLst>
          </p:cNvPr>
          <p:cNvPicPr>
            <a:picLocks noChangeAspect="1"/>
          </p:cNvPicPr>
          <p:nvPr/>
        </p:nvPicPr>
        <p:blipFill>
          <a:blip r:embed="rId6"/>
          <a:stretch>
            <a:fillRect/>
          </a:stretch>
        </p:blipFill>
        <p:spPr>
          <a:xfrm>
            <a:off x="6722835" y="4239952"/>
            <a:ext cx="2421165" cy="1544398"/>
          </a:xfrm>
          <a:prstGeom prst="rect">
            <a:avLst/>
          </a:prstGeom>
        </p:spPr>
      </p:pic>
      <p:sp>
        <p:nvSpPr>
          <p:cNvPr id="12" name="Bent-Up Arrow 11">
            <a:extLst>
              <a:ext uri="{FF2B5EF4-FFF2-40B4-BE49-F238E27FC236}">
                <a16:creationId xmlns:a16="http://schemas.microsoft.com/office/drawing/2014/main" id="{39437D14-9852-3B45-9AF4-F6BB3119430E}"/>
              </a:ext>
            </a:extLst>
          </p:cNvPr>
          <p:cNvSpPr/>
          <p:nvPr/>
        </p:nvSpPr>
        <p:spPr bwMode="auto">
          <a:xfrm flipV="1">
            <a:off x="2080258" y="3380234"/>
            <a:ext cx="1555633" cy="810952"/>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3" name="Bent-Up Arrow 12">
            <a:extLst>
              <a:ext uri="{FF2B5EF4-FFF2-40B4-BE49-F238E27FC236}">
                <a16:creationId xmlns:a16="http://schemas.microsoft.com/office/drawing/2014/main" id="{87846DB5-24E4-BA48-BD41-76D14A9EF5B7}"/>
              </a:ext>
            </a:extLst>
          </p:cNvPr>
          <p:cNvSpPr/>
          <p:nvPr/>
        </p:nvSpPr>
        <p:spPr bwMode="auto">
          <a:xfrm flipV="1">
            <a:off x="6553595" y="3552954"/>
            <a:ext cx="1555633" cy="810952"/>
          </a:xfrm>
          <a:prstGeom prst="bentUpArrow">
            <a:avLst/>
          </a:prstGeom>
          <a:solidFill>
            <a:srgbClr val="1F45F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4" name="Down Arrow 13">
            <a:extLst>
              <a:ext uri="{FF2B5EF4-FFF2-40B4-BE49-F238E27FC236}">
                <a16:creationId xmlns:a16="http://schemas.microsoft.com/office/drawing/2014/main" id="{2701893F-4A32-BF47-B377-13BD68536FE4}"/>
              </a:ext>
            </a:extLst>
          </p:cNvPr>
          <p:cNvSpPr/>
          <p:nvPr/>
        </p:nvSpPr>
        <p:spPr bwMode="auto">
          <a:xfrm>
            <a:off x="5496560" y="5298163"/>
            <a:ext cx="147590" cy="511310"/>
          </a:xfrm>
          <a:prstGeom prst="downArrow">
            <a:avLst/>
          </a:prstGeom>
          <a:solidFill>
            <a:srgbClr val="1F45F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8893810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61EC2-4E6A-4441-B697-4C0FE825EE21}"/>
              </a:ext>
            </a:extLst>
          </p:cNvPr>
          <p:cNvSpPr>
            <a:spLocks noGrp="1"/>
          </p:cNvSpPr>
          <p:nvPr>
            <p:ph type="title"/>
          </p:nvPr>
        </p:nvSpPr>
        <p:spPr>
          <a:xfrm>
            <a:off x="0" y="0"/>
            <a:ext cx="9144000" cy="1200342"/>
          </a:xfrm>
          <a:solidFill>
            <a:srgbClr val="003F7A"/>
          </a:solidFill>
        </p:spPr>
        <p:txBody>
          <a:bodyPr/>
          <a:lstStyle/>
          <a:p>
            <a:pPr algn="ctr"/>
            <a:r>
              <a:rPr lang="en-US" sz="3200" b="0" dirty="0">
                <a:solidFill>
                  <a:schemeClr val="bg1"/>
                </a:solidFill>
                <a:latin typeface="Times New Roman" panose="02020603050405020304" pitchFamily="18" charset="0"/>
                <a:cs typeface="Times New Roman" panose="02020603050405020304" pitchFamily="18" charset="0"/>
              </a:rPr>
              <a:t>Bethany is developing NucScholar - A Natural Language Processing for Nuclear Science References</a:t>
            </a:r>
          </a:p>
        </p:txBody>
      </p:sp>
      <p:sp>
        <p:nvSpPr>
          <p:cNvPr id="4" name="Slide Number Placeholder 3">
            <a:extLst>
              <a:ext uri="{FF2B5EF4-FFF2-40B4-BE49-F238E27FC236}">
                <a16:creationId xmlns:a16="http://schemas.microsoft.com/office/drawing/2014/main" id="{69F142AD-05C7-4648-AA1F-F6870DC34693}"/>
              </a:ext>
            </a:extLst>
          </p:cNvPr>
          <p:cNvSpPr>
            <a:spLocks noGrp="1"/>
          </p:cNvSpPr>
          <p:nvPr>
            <p:ph type="sldNum" idx="12"/>
          </p:nvPr>
        </p:nvSpPr>
        <p:spPr/>
        <p:txBody>
          <a:bodyPr/>
          <a:lstStyle/>
          <a:p>
            <a:fld id="{00000000-1234-1234-1234-123412341234}" type="slidenum">
              <a:rPr lang="en-US" smtClean="0"/>
              <a:pPr/>
              <a:t>8</a:t>
            </a:fld>
            <a:endParaRPr lang="en-US" dirty="0"/>
          </a:p>
        </p:txBody>
      </p:sp>
      <p:sp>
        <p:nvSpPr>
          <p:cNvPr id="6" name="Rectangle 5">
            <a:extLst>
              <a:ext uri="{FF2B5EF4-FFF2-40B4-BE49-F238E27FC236}">
                <a16:creationId xmlns:a16="http://schemas.microsoft.com/office/drawing/2014/main" id="{CB8A0A38-AAB9-674C-922F-3FD0240DDEA9}"/>
              </a:ext>
            </a:extLst>
          </p:cNvPr>
          <p:cNvSpPr/>
          <p:nvPr/>
        </p:nvSpPr>
        <p:spPr>
          <a:xfrm>
            <a:off x="139052" y="1346866"/>
            <a:ext cx="5831457" cy="2249730"/>
          </a:xfrm>
          <a:prstGeom prst="rect">
            <a:avLst/>
          </a:prstGeom>
          <a:noFill/>
          <a:ln w="31750">
            <a:solidFill>
              <a:srgbClr val="00555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 name="Picture 7" descr="A person using a computer&#10;&#10;Description automatically generated with medium confidence">
            <a:extLst>
              <a:ext uri="{FF2B5EF4-FFF2-40B4-BE49-F238E27FC236}">
                <a16:creationId xmlns:a16="http://schemas.microsoft.com/office/drawing/2014/main" id="{2B670D50-3DA6-0F4A-AD9C-2BA3BE17807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207723" y="2007954"/>
            <a:ext cx="1462440" cy="975496"/>
          </a:xfrm>
          <a:prstGeom prst="rect">
            <a:avLst/>
          </a:prstGeom>
        </p:spPr>
      </p:pic>
      <p:sp>
        <p:nvSpPr>
          <p:cNvPr id="10" name="Rectangle 9">
            <a:extLst>
              <a:ext uri="{FF2B5EF4-FFF2-40B4-BE49-F238E27FC236}">
                <a16:creationId xmlns:a16="http://schemas.microsoft.com/office/drawing/2014/main" id="{E607B253-248E-924F-9D12-ADAD3E3FDBA8}"/>
              </a:ext>
            </a:extLst>
          </p:cNvPr>
          <p:cNvSpPr/>
          <p:nvPr/>
        </p:nvSpPr>
        <p:spPr>
          <a:xfrm>
            <a:off x="1201069" y="1464140"/>
            <a:ext cx="2170253" cy="408008"/>
          </a:xfrm>
          <a:prstGeom prst="rect">
            <a:avLst/>
          </a:prstGeom>
          <a:ln>
            <a:solidFill>
              <a:srgbClr val="00555D"/>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350" dirty="0">
                <a:latin typeface="Times New Roman" panose="02020603050405020304" pitchFamily="18" charset="0"/>
                <a:cs typeface="Times New Roman" panose="02020603050405020304" pitchFamily="18" charset="0"/>
              </a:rPr>
              <a:t>pdf to text conversion</a:t>
            </a:r>
          </a:p>
        </p:txBody>
      </p:sp>
      <p:cxnSp>
        <p:nvCxnSpPr>
          <p:cNvPr id="16" name="Straight Arrow Connector 15">
            <a:extLst>
              <a:ext uri="{FF2B5EF4-FFF2-40B4-BE49-F238E27FC236}">
                <a16:creationId xmlns:a16="http://schemas.microsoft.com/office/drawing/2014/main" id="{3A2629F4-AFA3-7A4B-A823-085CF0B49A92}"/>
              </a:ext>
            </a:extLst>
          </p:cNvPr>
          <p:cNvCxnSpPr>
            <a:cxnSpLocks/>
            <a:stCxn id="8" idx="1"/>
            <a:endCxn id="6" idx="3"/>
          </p:cNvCxnSpPr>
          <p:nvPr/>
        </p:nvCxnSpPr>
        <p:spPr>
          <a:xfrm flipH="1" flipV="1">
            <a:off x="5970509" y="2471731"/>
            <a:ext cx="1237214" cy="23971"/>
          </a:xfrm>
          <a:prstGeom prst="straightConnector1">
            <a:avLst/>
          </a:prstGeom>
          <a:ln w="38100">
            <a:solidFill>
              <a:schemeClr val="accent3"/>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121C5A3-0B30-1847-954A-29899CA2C269}"/>
              </a:ext>
            </a:extLst>
          </p:cNvPr>
          <p:cNvSpPr txBox="1"/>
          <p:nvPr/>
        </p:nvSpPr>
        <p:spPr>
          <a:xfrm>
            <a:off x="5965774" y="1613639"/>
            <a:ext cx="1184747" cy="784830"/>
          </a:xfrm>
          <a:prstGeom prst="rect">
            <a:avLst/>
          </a:prstGeom>
          <a:noFill/>
        </p:spPr>
        <p:txBody>
          <a:bodyPr wrap="square" rtlCol="0">
            <a:spAutoFit/>
          </a:bodyPr>
          <a:lstStyle/>
          <a:p>
            <a:pPr algn="ctr"/>
            <a:r>
              <a:rPr lang="en-US" sz="1125" dirty="0"/>
              <a:t>Keyword and natural language queries</a:t>
            </a:r>
          </a:p>
        </p:txBody>
      </p:sp>
      <p:cxnSp>
        <p:nvCxnSpPr>
          <p:cNvPr id="25" name="Straight Connector 24">
            <a:extLst>
              <a:ext uri="{FF2B5EF4-FFF2-40B4-BE49-F238E27FC236}">
                <a16:creationId xmlns:a16="http://schemas.microsoft.com/office/drawing/2014/main" id="{81E85DB3-C1AB-624E-AC5E-948C420B5AAB}"/>
              </a:ext>
            </a:extLst>
          </p:cNvPr>
          <p:cNvCxnSpPr>
            <a:stCxn id="10" idx="2"/>
            <a:endCxn id="11" idx="0"/>
          </p:cNvCxnSpPr>
          <p:nvPr/>
        </p:nvCxnSpPr>
        <p:spPr>
          <a:xfrm>
            <a:off x="2286196" y="1872148"/>
            <a:ext cx="0" cy="98581"/>
          </a:xfrm>
          <a:prstGeom prst="line">
            <a:avLst/>
          </a:prstGeom>
          <a:ln w="158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82017DD-66B2-7B4E-889D-4F8E07529CCA}"/>
              </a:ext>
            </a:extLst>
          </p:cNvPr>
          <p:cNvCxnSpPr>
            <a:cxnSpLocks/>
            <a:stCxn id="11" idx="2"/>
            <a:endCxn id="12" idx="0"/>
          </p:cNvCxnSpPr>
          <p:nvPr/>
        </p:nvCxnSpPr>
        <p:spPr>
          <a:xfrm flipH="1">
            <a:off x="877735" y="2378737"/>
            <a:ext cx="1408461" cy="437044"/>
          </a:xfrm>
          <a:prstGeom prst="line">
            <a:avLst/>
          </a:prstGeom>
          <a:ln w="158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A861766-799D-BC44-851A-6B48A3D779A3}"/>
              </a:ext>
            </a:extLst>
          </p:cNvPr>
          <p:cNvCxnSpPr>
            <a:cxnSpLocks/>
            <a:stCxn id="11" idx="2"/>
            <a:endCxn id="13" idx="0"/>
          </p:cNvCxnSpPr>
          <p:nvPr/>
        </p:nvCxnSpPr>
        <p:spPr>
          <a:xfrm flipH="1">
            <a:off x="2273570" y="2378737"/>
            <a:ext cx="12626" cy="437044"/>
          </a:xfrm>
          <a:prstGeom prst="line">
            <a:avLst/>
          </a:prstGeom>
          <a:ln w="158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ED27127-DDB4-7A40-96D3-FBE2AF083A82}"/>
              </a:ext>
            </a:extLst>
          </p:cNvPr>
          <p:cNvCxnSpPr>
            <a:cxnSpLocks/>
            <a:stCxn id="11" idx="2"/>
            <a:endCxn id="14" idx="0"/>
          </p:cNvCxnSpPr>
          <p:nvPr/>
        </p:nvCxnSpPr>
        <p:spPr>
          <a:xfrm>
            <a:off x="2286196" y="2378737"/>
            <a:ext cx="1387192" cy="442521"/>
          </a:xfrm>
          <a:prstGeom prst="line">
            <a:avLst/>
          </a:prstGeom>
          <a:ln w="158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2A9AE10-3E23-934D-9724-47F6D24BA2BD}"/>
              </a:ext>
            </a:extLst>
          </p:cNvPr>
          <p:cNvCxnSpPr>
            <a:cxnSpLocks/>
            <a:stCxn id="11" idx="3"/>
            <a:endCxn id="23" idx="1"/>
          </p:cNvCxnSpPr>
          <p:nvPr/>
        </p:nvCxnSpPr>
        <p:spPr>
          <a:xfrm flipV="1">
            <a:off x="3371322" y="2170147"/>
            <a:ext cx="727605" cy="4586"/>
          </a:xfrm>
          <a:prstGeom prst="line">
            <a:avLst/>
          </a:prstGeom>
          <a:ln w="158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540D199-89BC-7E4D-876A-8EEB56514BA4}"/>
              </a:ext>
            </a:extLst>
          </p:cNvPr>
          <p:cNvCxnSpPr>
            <a:cxnSpLocks/>
            <a:stCxn id="23" idx="1"/>
            <a:endCxn id="14" idx="0"/>
          </p:cNvCxnSpPr>
          <p:nvPr/>
        </p:nvCxnSpPr>
        <p:spPr>
          <a:xfrm flipH="1">
            <a:off x="3673388" y="2170147"/>
            <a:ext cx="425539" cy="651111"/>
          </a:xfrm>
          <a:prstGeom prst="line">
            <a:avLst/>
          </a:prstGeom>
          <a:ln w="15875">
            <a:solidFill>
              <a:schemeClr val="tx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21B14AB-FB22-6E43-8DD6-D94359B7A271}"/>
              </a:ext>
            </a:extLst>
          </p:cNvPr>
          <p:cNvCxnSpPr>
            <a:cxnSpLocks/>
            <a:stCxn id="23" idx="2"/>
            <a:endCxn id="19" idx="0"/>
          </p:cNvCxnSpPr>
          <p:nvPr/>
        </p:nvCxnSpPr>
        <p:spPr>
          <a:xfrm>
            <a:off x="4880580" y="2547803"/>
            <a:ext cx="178592" cy="265540"/>
          </a:xfrm>
          <a:prstGeom prst="line">
            <a:avLst/>
          </a:prstGeom>
          <a:ln w="158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0FAE9C5-DABC-054E-A6BD-76D92FD32E6F}"/>
              </a:ext>
            </a:extLst>
          </p:cNvPr>
          <p:cNvSpPr/>
          <p:nvPr/>
        </p:nvSpPr>
        <p:spPr>
          <a:xfrm>
            <a:off x="1201069" y="1970729"/>
            <a:ext cx="2170253" cy="408008"/>
          </a:xfrm>
          <a:prstGeom prst="rect">
            <a:avLst/>
          </a:prstGeom>
          <a:ln>
            <a:solidFill>
              <a:srgbClr val="00555D"/>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350" dirty="0">
                <a:latin typeface="Times New Roman" panose="02020603050405020304" pitchFamily="18" charset="0"/>
                <a:cs typeface="Times New Roman" panose="02020603050405020304" pitchFamily="18" charset="0"/>
              </a:rPr>
              <a:t>preprocessing</a:t>
            </a:r>
          </a:p>
        </p:txBody>
      </p:sp>
      <p:sp>
        <p:nvSpPr>
          <p:cNvPr id="53" name="TextBox 52">
            <a:extLst>
              <a:ext uri="{FF2B5EF4-FFF2-40B4-BE49-F238E27FC236}">
                <a16:creationId xmlns:a16="http://schemas.microsoft.com/office/drawing/2014/main" id="{6EF7656F-622A-C14F-AF3A-03257B93DCBE}"/>
              </a:ext>
            </a:extLst>
          </p:cNvPr>
          <p:cNvSpPr txBox="1"/>
          <p:nvPr/>
        </p:nvSpPr>
        <p:spPr>
          <a:xfrm>
            <a:off x="7688834" y="2265740"/>
            <a:ext cx="507158" cy="265457"/>
          </a:xfrm>
          <a:prstGeom prst="rect">
            <a:avLst/>
          </a:prstGeom>
          <a:noFill/>
        </p:spPr>
        <p:txBody>
          <a:bodyPr wrap="square" rtlCol="0">
            <a:spAutoFit/>
          </a:bodyPr>
          <a:lstStyle/>
          <a:p>
            <a:r>
              <a:rPr lang="en-US" sz="1125" dirty="0">
                <a:solidFill>
                  <a:schemeClr val="accent6">
                    <a:lumMod val="50000"/>
                  </a:schemeClr>
                </a:solidFill>
              </a:rPr>
              <a:t>User</a:t>
            </a:r>
          </a:p>
        </p:txBody>
      </p:sp>
      <p:sp>
        <p:nvSpPr>
          <p:cNvPr id="12" name="Rectangle 11">
            <a:extLst>
              <a:ext uri="{FF2B5EF4-FFF2-40B4-BE49-F238E27FC236}">
                <a16:creationId xmlns:a16="http://schemas.microsoft.com/office/drawing/2014/main" id="{290D22DE-5E7A-984E-A5E2-68EF4880B704}"/>
              </a:ext>
            </a:extLst>
          </p:cNvPr>
          <p:cNvSpPr/>
          <p:nvPr/>
        </p:nvSpPr>
        <p:spPr>
          <a:xfrm>
            <a:off x="273603" y="2815781"/>
            <a:ext cx="1208263" cy="592085"/>
          </a:xfrm>
          <a:prstGeom prst="rect">
            <a:avLst/>
          </a:prstGeom>
          <a:ln>
            <a:solidFill>
              <a:srgbClr val="00555D"/>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350" dirty="0">
                <a:latin typeface="Times New Roman" panose="02020603050405020304" pitchFamily="18" charset="0"/>
                <a:cs typeface="Times New Roman" panose="02020603050405020304" pitchFamily="18" charset="0"/>
              </a:rPr>
              <a:t>named entity recognition</a:t>
            </a:r>
          </a:p>
        </p:txBody>
      </p:sp>
      <p:sp>
        <p:nvSpPr>
          <p:cNvPr id="13" name="Rectangle 12">
            <a:extLst>
              <a:ext uri="{FF2B5EF4-FFF2-40B4-BE49-F238E27FC236}">
                <a16:creationId xmlns:a16="http://schemas.microsoft.com/office/drawing/2014/main" id="{861167E1-AD8C-D244-B385-A1EC51C371F8}"/>
              </a:ext>
            </a:extLst>
          </p:cNvPr>
          <p:cNvSpPr/>
          <p:nvPr/>
        </p:nvSpPr>
        <p:spPr>
          <a:xfrm>
            <a:off x="1669438" y="2815781"/>
            <a:ext cx="1208263" cy="592085"/>
          </a:xfrm>
          <a:prstGeom prst="rect">
            <a:avLst/>
          </a:prstGeom>
          <a:ln>
            <a:solidFill>
              <a:srgbClr val="00555D"/>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350" dirty="0">
                <a:latin typeface="Times New Roman" panose="02020603050405020304" pitchFamily="18" charset="0"/>
                <a:cs typeface="Times New Roman" panose="02020603050405020304" pitchFamily="18" charset="0"/>
              </a:rPr>
              <a:t>topic</a:t>
            </a:r>
          </a:p>
          <a:p>
            <a:pPr algn="ctr"/>
            <a:r>
              <a:rPr lang="en-US" sz="1350" dirty="0">
                <a:latin typeface="Times New Roman" panose="02020603050405020304" pitchFamily="18" charset="0"/>
                <a:cs typeface="Times New Roman" panose="02020603050405020304" pitchFamily="18" charset="0"/>
              </a:rPr>
              <a:t>modeling</a:t>
            </a:r>
          </a:p>
        </p:txBody>
      </p:sp>
      <p:sp>
        <p:nvSpPr>
          <p:cNvPr id="14" name="Rectangle 13">
            <a:extLst>
              <a:ext uri="{FF2B5EF4-FFF2-40B4-BE49-F238E27FC236}">
                <a16:creationId xmlns:a16="http://schemas.microsoft.com/office/drawing/2014/main" id="{E0BB163D-EB42-504B-8F1A-D5CD6B620FA4}"/>
              </a:ext>
            </a:extLst>
          </p:cNvPr>
          <p:cNvSpPr/>
          <p:nvPr/>
        </p:nvSpPr>
        <p:spPr>
          <a:xfrm>
            <a:off x="3069256" y="2821258"/>
            <a:ext cx="1208263" cy="592085"/>
          </a:xfrm>
          <a:prstGeom prst="rect">
            <a:avLst/>
          </a:prstGeom>
          <a:solidFill>
            <a:schemeClr val="accent2">
              <a:lumMod val="60000"/>
              <a:lumOff val="40000"/>
            </a:schemeClr>
          </a:solidFill>
          <a:ln>
            <a:solidFill>
              <a:srgbClr val="00555D"/>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350" dirty="0">
                <a:latin typeface="Times New Roman" panose="02020603050405020304" pitchFamily="18" charset="0"/>
                <a:cs typeface="Times New Roman" panose="02020603050405020304" pitchFamily="18" charset="0"/>
              </a:rPr>
              <a:t>Semantic similarity (for fine-tuning)</a:t>
            </a:r>
          </a:p>
        </p:txBody>
      </p:sp>
      <p:sp>
        <p:nvSpPr>
          <p:cNvPr id="19" name="Rectangle 18">
            <a:extLst>
              <a:ext uri="{FF2B5EF4-FFF2-40B4-BE49-F238E27FC236}">
                <a16:creationId xmlns:a16="http://schemas.microsoft.com/office/drawing/2014/main" id="{E32CED94-8FC3-AF4F-8966-0F6A174B0264}"/>
              </a:ext>
            </a:extLst>
          </p:cNvPr>
          <p:cNvSpPr/>
          <p:nvPr/>
        </p:nvSpPr>
        <p:spPr>
          <a:xfrm>
            <a:off x="4455040" y="2813343"/>
            <a:ext cx="1208263" cy="592085"/>
          </a:xfrm>
          <a:prstGeom prst="rect">
            <a:avLst/>
          </a:prstGeom>
          <a:solidFill>
            <a:schemeClr val="accent2">
              <a:lumMod val="60000"/>
              <a:lumOff val="40000"/>
            </a:schemeClr>
          </a:solidFill>
          <a:ln>
            <a:solidFill>
              <a:srgbClr val="00555D"/>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350" dirty="0">
                <a:latin typeface="Times New Roman" panose="02020603050405020304" pitchFamily="18" charset="0"/>
                <a:cs typeface="Times New Roman" panose="02020603050405020304" pitchFamily="18" charset="0"/>
              </a:rPr>
              <a:t>BERT QA processing</a:t>
            </a:r>
          </a:p>
        </p:txBody>
      </p:sp>
      <p:sp>
        <p:nvSpPr>
          <p:cNvPr id="23" name="Rectangle 22">
            <a:extLst>
              <a:ext uri="{FF2B5EF4-FFF2-40B4-BE49-F238E27FC236}">
                <a16:creationId xmlns:a16="http://schemas.microsoft.com/office/drawing/2014/main" id="{CFEDAEB0-1F35-F242-9972-30A8C8DB414E}"/>
              </a:ext>
            </a:extLst>
          </p:cNvPr>
          <p:cNvSpPr/>
          <p:nvPr/>
        </p:nvSpPr>
        <p:spPr>
          <a:xfrm>
            <a:off x="4098927" y="1792491"/>
            <a:ext cx="1563305" cy="755312"/>
          </a:xfrm>
          <a:prstGeom prst="rect">
            <a:avLst/>
          </a:prstGeom>
          <a:solidFill>
            <a:schemeClr val="accent2">
              <a:lumMod val="60000"/>
              <a:lumOff val="40000"/>
            </a:schemeClr>
          </a:solidFill>
          <a:ln>
            <a:solidFill>
              <a:srgbClr val="00555D"/>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350" dirty="0">
                <a:latin typeface="Times New Roman" panose="02020603050405020304" pitchFamily="18" charset="0"/>
                <a:cs typeface="Times New Roman" panose="02020603050405020304" pitchFamily="18" charset="0"/>
              </a:rPr>
              <a:t>BERT embeddings index (for fast retrieval)</a:t>
            </a:r>
          </a:p>
        </p:txBody>
      </p:sp>
      <p:pic>
        <p:nvPicPr>
          <p:cNvPr id="24" name="Picture 23">
            <a:extLst>
              <a:ext uri="{FF2B5EF4-FFF2-40B4-BE49-F238E27FC236}">
                <a16:creationId xmlns:a16="http://schemas.microsoft.com/office/drawing/2014/main" id="{37F75235-C272-C843-B641-17BAAA3BC2BD}"/>
              </a:ext>
            </a:extLst>
          </p:cNvPr>
          <p:cNvPicPr>
            <a:picLocks noChangeAspect="1"/>
          </p:cNvPicPr>
          <p:nvPr/>
        </p:nvPicPr>
        <p:blipFill>
          <a:blip r:embed="rId5"/>
          <a:stretch>
            <a:fillRect/>
          </a:stretch>
        </p:blipFill>
        <p:spPr>
          <a:xfrm>
            <a:off x="61948" y="4193233"/>
            <a:ext cx="1613955" cy="2047456"/>
          </a:xfrm>
          <a:prstGeom prst="rect">
            <a:avLst/>
          </a:prstGeom>
        </p:spPr>
      </p:pic>
      <p:pic>
        <p:nvPicPr>
          <p:cNvPr id="27" name="Picture 26">
            <a:extLst>
              <a:ext uri="{FF2B5EF4-FFF2-40B4-BE49-F238E27FC236}">
                <a16:creationId xmlns:a16="http://schemas.microsoft.com/office/drawing/2014/main" id="{5F76FF0E-3CA9-4D49-9D2A-011C862BB7CF}"/>
              </a:ext>
            </a:extLst>
          </p:cNvPr>
          <p:cNvPicPr>
            <a:picLocks noChangeAspect="1"/>
          </p:cNvPicPr>
          <p:nvPr/>
        </p:nvPicPr>
        <p:blipFill>
          <a:blip r:embed="rId6"/>
          <a:stretch>
            <a:fillRect/>
          </a:stretch>
        </p:blipFill>
        <p:spPr>
          <a:xfrm>
            <a:off x="3506448" y="4236977"/>
            <a:ext cx="1897183" cy="2047455"/>
          </a:xfrm>
          <a:prstGeom prst="rect">
            <a:avLst/>
          </a:prstGeom>
        </p:spPr>
      </p:pic>
      <p:pic>
        <p:nvPicPr>
          <p:cNvPr id="28" name="Picture 27">
            <a:extLst>
              <a:ext uri="{FF2B5EF4-FFF2-40B4-BE49-F238E27FC236}">
                <a16:creationId xmlns:a16="http://schemas.microsoft.com/office/drawing/2014/main" id="{5E112715-B7D3-EB4A-82EF-1F672C3AF381}"/>
              </a:ext>
            </a:extLst>
          </p:cNvPr>
          <p:cNvPicPr>
            <a:picLocks noChangeAspect="1"/>
          </p:cNvPicPr>
          <p:nvPr/>
        </p:nvPicPr>
        <p:blipFill>
          <a:blip r:embed="rId7"/>
          <a:stretch>
            <a:fillRect/>
          </a:stretch>
        </p:blipFill>
        <p:spPr>
          <a:xfrm>
            <a:off x="1538840" y="4235554"/>
            <a:ext cx="2000770" cy="2047455"/>
          </a:xfrm>
          <a:prstGeom prst="rect">
            <a:avLst/>
          </a:prstGeom>
        </p:spPr>
      </p:pic>
      <p:pic>
        <p:nvPicPr>
          <p:cNvPr id="30" name="Picture 29">
            <a:extLst>
              <a:ext uri="{FF2B5EF4-FFF2-40B4-BE49-F238E27FC236}">
                <a16:creationId xmlns:a16="http://schemas.microsoft.com/office/drawing/2014/main" id="{E93C04F2-11BF-BA46-B006-98EB2E251C25}"/>
              </a:ext>
            </a:extLst>
          </p:cNvPr>
          <p:cNvPicPr>
            <a:picLocks noChangeAspect="1"/>
          </p:cNvPicPr>
          <p:nvPr/>
        </p:nvPicPr>
        <p:blipFill>
          <a:blip r:embed="rId8"/>
          <a:stretch>
            <a:fillRect/>
          </a:stretch>
        </p:blipFill>
        <p:spPr>
          <a:xfrm>
            <a:off x="5334439" y="4238400"/>
            <a:ext cx="2014218" cy="2047455"/>
          </a:xfrm>
          <a:prstGeom prst="rect">
            <a:avLst/>
          </a:prstGeom>
        </p:spPr>
      </p:pic>
      <p:pic>
        <p:nvPicPr>
          <p:cNvPr id="31" name="Picture 30">
            <a:extLst>
              <a:ext uri="{FF2B5EF4-FFF2-40B4-BE49-F238E27FC236}">
                <a16:creationId xmlns:a16="http://schemas.microsoft.com/office/drawing/2014/main" id="{FB75252D-A50A-BC4C-B4CF-48F4432B842C}"/>
              </a:ext>
            </a:extLst>
          </p:cNvPr>
          <p:cNvPicPr>
            <a:picLocks noChangeAspect="1"/>
          </p:cNvPicPr>
          <p:nvPr/>
        </p:nvPicPr>
        <p:blipFill>
          <a:blip r:embed="rId9"/>
          <a:stretch>
            <a:fillRect/>
          </a:stretch>
        </p:blipFill>
        <p:spPr>
          <a:xfrm>
            <a:off x="7150521" y="4238400"/>
            <a:ext cx="1924779" cy="2011061"/>
          </a:xfrm>
          <a:prstGeom prst="rect">
            <a:avLst/>
          </a:prstGeom>
        </p:spPr>
      </p:pic>
      <p:sp>
        <p:nvSpPr>
          <p:cNvPr id="56" name="TextBox 55">
            <a:extLst>
              <a:ext uri="{FF2B5EF4-FFF2-40B4-BE49-F238E27FC236}">
                <a16:creationId xmlns:a16="http://schemas.microsoft.com/office/drawing/2014/main" id="{C119702A-0E82-BC4F-BFE0-914555571832}"/>
              </a:ext>
            </a:extLst>
          </p:cNvPr>
          <p:cNvSpPr txBox="1"/>
          <p:nvPr/>
        </p:nvSpPr>
        <p:spPr>
          <a:xfrm>
            <a:off x="2414135" y="3749748"/>
            <a:ext cx="4736386" cy="461665"/>
          </a:xfrm>
          <a:prstGeom prst="rect">
            <a:avLst/>
          </a:prstGeom>
          <a:noFill/>
        </p:spPr>
        <p:txBody>
          <a:bodyPr wrap="square">
            <a:spAutoFit/>
          </a:bodyPr>
          <a:lstStyle/>
          <a:p>
            <a:pPr algn="ctr"/>
            <a:r>
              <a:rPr lang="en-US" sz="2400" b="1" i="1" u="sng" dirty="0">
                <a:latin typeface="Times New Roman" panose="02020603050405020304" pitchFamily="18" charset="0"/>
                <a:cs typeface="Times New Roman" panose="02020603050405020304" pitchFamily="18" charset="0"/>
              </a:rPr>
              <a:t>The NucScholar Team</a:t>
            </a:r>
            <a:endParaRPr lang="en-US" sz="2400" b="1" i="1" u="sng" dirty="0"/>
          </a:p>
        </p:txBody>
      </p:sp>
    </p:spTree>
    <p:extLst>
      <p:ext uri="{BB962C8B-B14F-4D97-AF65-F5344CB8AC3E}">
        <p14:creationId xmlns:p14="http://schemas.microsoft.com/office/powerpoint/2010/main" val="1365064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31699-B1BC-1F4E-A18C-A5ED084B00CD}"/>
              </a:ext>
            </a:extLst>
          </p:cNvPr>
          <p:cNvSpPr>
            <a:spLocks noGrp="1"/>
          </p:cNvSpPr>
          <p:nvPr>
            <p:ph type="title"/>
          </p:nvPr>
        </p:nvSpPr>
        <p:spPr/>
        <p:txBody>
          <a:bodyPr/>
          <a:lstStyle/>
          <a:p>
            <a:r>
              <a:rPr lang="en-US" dirty="0"/>
              <a:t>FY21 Publications – Evaluation (5)</a:t>
            </a:r>
          </a:p>
        </p:txBody>
      </p:sp>
      <p:sp>
        <p:nvSpPr>
          <p:cNvPr id="7" name="Rectangle 6">
            <a:extLst>
              <a:ext uri="{FF2B5EF4-FFF2-40B4-BE49-F238E27FC236}">
                <a16:creationId xmlns:a16="http://schemas.microsoft.com/office/drawing/2014/main" id="{B5FA0A40-2997-6B41-86AA-23F26248E903}"/>
              </a:ext>
            </a:extLst>
          </p:cNvPr>
          <p:cNvSpPr/>
          <p:nvPr/>
        </p:nvSpPr>
        <p:spPr>
          <a:xfrm>
            <a:off x="1" y="836615"/>
            <a:ext cx="9144000" cy="5427127"/>
          </a:xfrm>
          <a:prstGeom prst="rect">
            <a:avLst/>
          </a:prstGeom>
        </p:spPr>
        <p:txBody>
          <a:bodyPr wrap="square">
            <a:spAutoFit/>
          </a:bodyPr>
          <a:lstStyle/>
          <a:p>
            <a:pPr marL="342900" marR="0" lvl="0" indent="-342900">
              <a:spcBef>
                <a:spcPts val="0"/>
              </a:spcBef>
              <a:spcAft>
                <a:spcPts val="500"/>
              </a:spcAft>
              <a:buFont typeface="+mj-lt"/>
              <a:buAutoNum type="arabicPeriod"/>
            </a:pPr>
            <a:r>
              <a:rPr lang="en-US" sz="2200" b="1" i="1" dirty="0">
                <a:solidFill>
                  <a:srgbClr val="212529"/>
                </a:solidFill>
                <a:latin typeface="Times New Roman" panose="02020603050405020304" pitchFamily="18" charset="0"/>
                <a:ea typeface="Times New Roman" panose="02020603050405020304" pitchFamily="18" charset="0"/>
              </a:rPr>
              <a:t>P. Vicente-Valdez</a:t>
            </a:r>
            <a:r>
              <a:rPr lang="en-US" sz="2200" dirty="0">
                <a:solidFill>
                  <a:srgbClr val="212529"/>
                </a:solidFill>
                <a:latin typeface="Times New Roman" panose="02020603050405020304" pitchFamily="18" charset="0"/>
                <a:ea typeface="Times New Roman" panose="02020603050405020304" pitchFamily="18" charset="0"/>
              </a:rPr>
              <a:t>, </a:t>
            </a:r>
            <a:r>
              <a:rPr lang="en-US" sz="2200" b="1" i="1" dirty="0">
                <a:solidFill>
                  <a:srgbClr val="212529"/>
                </a:solidFill>
                <a:latin typeface="Times New Roman" panose="02020603050405020304" pitchFamily="18" charset="0"/>
                <a:ea typeface="Times New Roman" panose="02020603050405020304" pitchFamily="18" charset="0"/>
              </a:rPr>
              <a:t>L.A. Bernstein</a:t>
            </a:r>
            <a:r>
              <a:rPr lang="en-US" sz="2200" dirty="0">
                <a:solidFill>
                  <a:srgbClr val="212529"/>
                </a:solidFill>
                <a:latin typeface="Times New Roman" panose="02020603050405020304" pitchFamily="18" charset="0"/>
                <a:ea typeface="Times New Roman" panose="02020603050405020304" pitchFamily="18" charset="0"/>
              </a:rPr>
              <a:t>, and M. Fratoni., "Nuclear data evaluation augmented by machine learning," Ann. Nucl. Energy, 163, 108596 (2021), </a:t>
            </a:r>
            <a:r>
              <a:rPr lang="en-US" sz="2200" dirty="0">
                <a:solidFill>
                  <a:srgbClr val="212529"/>
                </a:solidFill>
                <a:latin typeface="Times New Roman" panose="02020603050405020304" pitchFamily="18" charset="0"/>
                <a:ea typeface="Times New Roman" panose="02020603050405020304" pitchFamily="18" charset="0"/>
                <a:hlinkClick r:id="rId2"/>
              </a:rPr>
              <a:t>https://doi.org/10.1016/j.anucene.2021.108596</a:t>
            </a:r>
            <a:r>
              <a:rPr lang="en-US" sz="2200" dirty="0">
                <a:solidFill>
                  <a:srgbClr val="212529"/>
                </a:solidFill>
                <a:latin typeface="Times New Roman" panose="02020603050405020304" pitchFamily="18" charset="0"/>
                <a:ea typeface="Times New Roman" panose="02020603050405020304" pitchFamily="18" charset="0"/>
              </a:rPr>
              <a:t> </a:t>
            </a:r>
          </a:p>
          <a:p>
            <a:pPr marL="342900" marR="0" lvl="0" indent="-342900">
              <a:spcBef>
                <a:spcPts val="0"/>
              </a:spcBef>
              <a:spcAft>
                <a:spcPts val="500"/>
              </a:spcAft>
              <a:buFont typeface="+mj-lt"/>
              <a:buAutoNum type="arabicPeriod"/>
            </a:pPr>
            <a:r>
              <a:rPr lang="en-US" sz="2200" b="1" i="1" dirty="0">
                <a:solidFill>
                  <a:srgbClr val="212529"/>
                </a:solidFill>
                <a:latin typeface="Times New Roman" panose="02020603050405020304" pitchFamily="18" charset="0"/>
                <a:ea typeface="Times New Roman" panose="02020603050405020304" pitchFamily="18" charset="0"/>
              </a:rPr>
              <a:t>E. F. Matthews</a:t>
            </a:r>
            <a:r>
              <a:rPr lang="en-US" sz="2200" dirty="0">
                <a:solidFill>
                  <a:srgbClr val="212529"/>
                </a:solidFill>
                <a:latin typeface="Times New Roman" panose="02020603050405020304" pitchFamily="18" charset="0"/>
                <a:ea typeface="Times New Roman" panose="02020603050405020304" pitchFamily="18" charset="0"/>
              </a:rPr>
              <a:t>, </a:t>
            </a:r>
            <a:r>
              <a:rPr lang="en-US" sz="2200" b="1" i="1" dirty="0">
                <a:solidFill>
                  <a:srgbClr val="212529"/>
                </a:solidFill>
                <a:latin typeface="Times New Roman" panose="02020603050405020304" pitchFamily="18" charset="0"/>
                <a:ea typeface="Times New Roman" panose="02020603050405020304" pitchFamily="18" charset="0"/>
              </a:rPr>
              <a:t>L. A. Bernstein</a:t>
            </a:r>
            <a:r>
              <a:rPr lang="en-US" sz="2200" dirty="0">
                <a:solidFill>
                  <a:srgbClr val="212529"/>
                </a:solidFill>
                <a:latin typeface="Times New Roman" panose="02020603050405020304" pitchFamily="18" charset="0"/>
                <a:ea typeface="Times New Roman" panose="02020603050405020304" pitchFamily="18" charset="0"/>
              </a:rPr>
              <a:t>, and </a:t>
            </a:r>
            <a:r>
              <a:rPr lang="en-US" sz="2200" b="1" i="1" dirty="0">
                <a:solidFill>
                  <a:srgbClr val="212529"/>
                </a:solidFill>
                <a:latin typeface="Times New Roman" panose="02020603050405020304" pitchFamily="18" charset="0"/>
                <a:ea typeface="Times New Roman" panose="02020603050405020304" pitchFamily="18" charset="0"/>
              </a:rPr>
              <a:t>W. Younes</a:t>
            </a:r>
            <a:r>
              <a:rPr lang="en-US" sz="2200" dirty="0">
                <a:solidFill>
                  <a:srgbClr val="212529"/>
                </a:solidFill>
                <a:latin typeface="Times New Roman" panose="02020603050405020304" pitchFamily="18" charset="0"/>
                <a:ea typeface="Times New Roman" panose="02020603050405020304" pitchFamily="18" charset="0"/>
              </a:rPr>
              <a:t>, “Stochastically estimated covariance matrices for independent and cumulative fission yields in the ENDF/B-VIII.0 and JEFF-3.3 evaluations,” At. Data Nucl. Data Tables, 101441, (2021), </a:t>
            </a:r>
            <a:r>
              <a:rPr lang="en-US" sz="2200" dirty="0">
                <a:solidFill>
                  <a:srgbClr val="212529"/>
                </a:solidFill>
                <a:latin typeface="Times New Roman" panose="02020603050405020304" pitchFamily="18" charset="0"/>
                <a:ea typeface="Times New Roman" panose="02020603050405020304" pitchFamily="18" charset="0"/>
                <a:hlinkClick r:id="rId3"/>
              </a:rPr>
              <a:t>https://doi.org/10.1016/j.adt.2021.101441</a:t>
            </a:r>
            <a:endParaRPr lang="en-US" sz="2200" dirty="0">
              <a:solidFill>
                <a:srgbClr val="212529"/>
              </a:solidFill>
              <a:latin typeface="Times New Roman" panose="02020603050405020304" pitchFamily="18" charset="0"/>
              <a:ea typeface="Times New Roman" panose="02020603050405020304" pitchFamily="18" charset="0"/>
            </a:endParaRPr>
          </a:p>
          <a:p>
            <a:pPr marL="342900" marR="0" lvl="0" indent="-342900">
              <a:spcBef>
                <a:spcPts val="0"/>
              </a:spcBef>
              <a:spcAft>
                <a:spcPts val="500"/>
              </a:spcAft>
              <a:buFont typeface="+mj-lt"/>
              <a:buAutoNum type="arabicPeriod"/>
            </a:pPr>
            <a:r>
              <a:rPr lang="en-US" sz="2200" b="1" i="1" dirty="0">
                <a:solidFill>
                  <a:srgbClr val="212529"/>
                </a:solidFill>
                <a:latin typeface="Times New Roman" panose="02020603050405020304" pitchFamily="18" charset="0"/>
                <a:ea typeface="Times New Roman" panose="02020603050405020304" pitchFamily="18" charset="0"/>
              </a:rPr>
              <a:t>A.M. Hurst</a:t>
            </a:r>
            <a:r>
              <a:rPr lang="en-US" sz="2200" dirty="0">
                <a:solidFill>
                  <a:srgbClr val="212529"/>
                </a:solidFill>
                <a:latin typeface="Times New Roman" panose="02020603050405020304" pitchFamily="18" charset="0"/>
                <a:ea typeface="Times New Roman" panose="02020603050405020304" pitchFamily="18" charset="0"/>
              </a:rPr>
              <a:t>, </a:t>
            </a:r>
            <a:r>
              <a:rPr lang="en-US" sz="2200" b="1" i="1" dirty="0">
                <a:solidFill>
                  <a:srgbClr val="212529"/>
                </a:solidFill>
                <a:latin typeface="Times New Roman" panose="02020603050405020304" pitchFamily="18" charset="0"/>
                <a:ea typeface="Times New Roman" panose="02020603050405020304" pitchFamily="18" charset="0"/>
              </a:rPr>
              <a:t>L.A. Bernstein</a:t>
            </a:r>
            <a:r>
              <a:rPr lang="en-US" sz="2200" dirty="0">
                <a:solidFill>
                  <a:srgbClr val="212529"/>
                </a:solidFill>
                <a:latin typeface="Times New Roman" panose="02020603050405020304" pitchFamily="18" charset="0"/>
                <a:ea typeface="Times New Roman" panose="02020603050405020304" pitchFamily="18" charset="0"/>
              </a:rPr>
              <a:t>, T. Kawano, </a:t>
            </a:r>
            <a:r>
              <a:rPr lang="en-US" sz="2200" b="1" i="1" dirty="0">
                <a:solidFill>
                  <a:srgbClr val="212529"/>
                </a:solidFill>
                <a:latin typeface="Times New Roman" panose="02020603050405020304" pitchFamily="18" charset="0"/>
                <a:ea typeface="Times New Roman" panose="02020603050405020304" pitchFamily="18" charset="0"/>
              </a:rPr>
              <a:t>A.M. Lewis</a:t>
            </a:r>
            <a:r>
              <a:rPr lang="en-US" sz="2200" dirty="0">
                <a:solidFill>
                  <a:srgbClr val="212529"/>
                </a:solidFill>
                <a:latin typeface="Times New Roman" panose="02020603050405020304" pitchFamily="18" charset="0"/>
                <a:ea typeface="Times New Roman" panose="02020603050405020304" pitchFamily="18" charset="0"/>
              </a:rPr>
              <a:t>, and </a:t>
            </a:r>
            <a:r>
              <a:rPr lang="en-US" sz="2200" b="1" i="1" dirty="0">
                <a:solidFill>
                  <a:srgbClr val="212529"/>
                </a:solidFill>
                <a:latin typeface="Times New Roman" panose="02020603050405020304" pitchFamily="18" charset="0"/>
                <a:ea typeface="Times New Roman" panose="02020603050405020304" pitchFamily="18" charset="0"/>
              </a:rPr>
              <a:t>K. Song</a:t>
            </a:r>
            <a:r>
              <a:rPr lang="en-US" sz="2200" dirty="0">
                <a:solidFill>
                  <a:srgbClr val="212529"/>
                </a:solidFill>
                <a:latin typeface="Times New Roman" panose="02020603050405020304" pitchFamily="18" charset="0"/>
                <a:ea typeface="Times New Roman" panose="02020603050405020304" pitchFamily="18" charset="0"/>
              </a:rPr>
              <a:t>, "The Baghdad Atlas: A relational database of inelastic neutron-scattering (n,n′</a:t>
            </a:r>
            <a:r>
              <a:rPr lang="el-GR" sz="2200" dirty="0">
                <a:solidFill>
                  <a:srgbClr val="212529"/>
                </a:solidFill>
                <a:latin typeface="Times New Roman" panose="02020603050405020304" pitchFamily="18" charset="0"/>
                <a:ea typeface="Times New Roman" panose="02020603050405020304" pitchFamily="18" charset="0"/>
              </a:rPr>
              <a:t>γ) </a:t>
            </a:r>
            <a:r>
              <a:rPr lang="en-US" sz="2200" dirty="0">
                <a:solidFill>
                  <a:srgbClr val="212529"/>
                </a:solidFill>
                <a:latin typeface="Times New Roman" panose="02020603050405020304" pitchFamily="18" charset="0"/>
                <a:ea typeface="Times New Roman" panose="02020603050405020304" pitchFamily="18" charset="0"/>
              </a:rPr>
              <a:t>data," Nuc. Inst. Meth. A 995, 165095. (2021), </a:t>
            </a:r>
            <a:r>
              <a:rPr lang="en-US" sz="2200" dirty="0">
                <a:solidFill>
                  <a:srgbClr val="212529"/>
                </a:solidFill>
                <a:latin typeface="Times New Roman" panose="02020603050405020304" pitchFamily="18" charset="0"/>
                <a:ea typeface="Times New Roman" panose="02020603050405020304" pitchFamily="18" charset="0"/>
                <a:hlinkClick r:id="rId4"/>
              </a:rPr>
              <a:t>https://doi.org/10.1016/j.nima.2021.165095</a:t>
            </a:r>
            <a:r>
              <a:rPr lang="en-US" sz="2200" dirty="0">
                <a:solidFill>
                  <a:srgbClr val="212529"/>
                </a:solidFill>
                <a:latin typeface="Times New Roman" panose="02020603050405020304" pitchFamily="18" charset="0"/>
                <a:ea typeface="Times New Roman" panose="02020603050405020304" pitchFamily="18" charset="0"/>
              </a:rPr>
              <a:t> </a:t>
            </a:r>
          </a:p>
          <a:p>
            <a:pPr marL="342900" marR="0" lvl="0" indent="-342900">
              <a:spcBef>
                <a:spcPts val="0"/>
              </a:spcBef>
              <a:spcAft>
                <a:spcPts val="500"/>
              </a:spcAft>
              <a:buFont typeface="+mj-lt"/>
              <a:buAutoNum type="arabicPeriod"/>
            </a:pPr>
            <a:r>
              <a:rPr lang="en-US" sz="2200" dirty="0">
                <a:solidFill>
                  <a:srgbClr val="212529"/>
                </a:solidFill>
                <a:latin typeface="Times New Roman" panose="02020603050405020304" pitchFamily="18" charset="0"/>
                <a:ea typeface="Times New Roman" panose="02020603050405020304" pitchFamily="18" charset="0"/>
              </a:rPr>
              <a:t>B. Singh, </a:t>
            </a:r>
            <a:r>
              <a:rPr lang="en-US" sz="2200" b="1" i="1" dirty="0">
                <a:solidFill>
                  <a:srgbClr val="212529"/>
                </a:solidFill>
                <a:latin typeface="Times New Roman" panose="02020603050405020304" pitchFamily="18" charset="0"/>
                <a:ea typeface="Times New Roman" panose="02020603050405020304" pitchFamily="18" charset="0"/>
              </a:rPr>
              <a:t>J.K. Tuli</a:t>
            </a:r>
            <a:r>
              <a:rPr lang="en-US" sz="2200" dirty="0">
                <a:solidFill>
                  <a:srgbClr val="212529"/>
                </a:solidFill>
                <a:latin typeface="Times New Roman" panose="02020603050405020304" pitchFamily="18" charset="0"/>
                <a:ea typeface="Times New Roman" panose="02020603050405020304" pitchFamily="18" charset="0"/>
              </a:rPr>
              <a:t>, E. Browne.  Nuclear Data Sheets for A=233. 170, 499 (2020). </a:t>
            </a:r>
            <a:r>
              <a:rPr lang="en-US" sz="2200" dirty="0">
                <a:solidFill>
                  <a:srgbClr val="212529"/>
                </a:solidFill>
                <a:latin typeface="Times New Roman" panose="02020603050405020304" pitchFamily="18" charset="0"/>
                <a:ea typeface="Times New Roman" panose="02020603050405020304" pitchFamily="18" charset="0"/>
                <a:hlinkClick r:id="rId5"/>
              </a:rPr>
              <a:t>https://doi.org/10.1016/j.nds.2020.11.002</a:t>
            </a:r>
            <a:r>
              <a:rPr lang="en-US" sz="2200" dirty="0">
                <a:solidFill>
                  <a:srgbClr val="212529"/>
                </a:solidFill>
                <a:latin typeface="Times New Roman" panose="02020603050405020304" pitchFamily="18" charset="0"/>
                <a:ea typeface="Times New Roman" panose="02020603050405020304" pitchFamily="18" charset="0"/>
              </a:rPr>
              <a:t> </a:t>
            </a:r>
          </a:p>
          <a:p>
            <a:pPr marL="342900" marR="0" lvl="0" indent="-342900">
              <a:spcBef>
                <a:spcPts val="0"/>
              </a:spcBef>
              <a:spcAft>
                <a:spcPts val="500"/>
              </a:spcAft>
              <a:buFont typeface="+mj-lt"/>
              <a:buAutoNum type="arabicPeriod"/>
            </a:pPr>
            <a:r>
              <a:rPr lang="en-US" sz="2200" b="1" i="1" dirty="0">
                <a:solidFill>
                  <a:srgbClr val="212529"/>
                </a:solidFill>
                <a:latin typeface="Times New Roman" panose="02020603050405020304" pitchFamily="18" charset="0"/>
                <a:ea typeface="Times New Roman" panose="02020603050405020304" pitchFamily="18" charset="0"/>
              </a:rPr>
              <a:t>M.S. Basunia</a:t>
            </a:r>
            <a:r>
              <a:rPr lang="en-US" sz="2200" dirty="0">
                <a:solidFill>
                  <a:srgbClr val="212529"/>
                </a:solidFill>
                <a:latin typeface="Times New Roman" panose="02020603050405020304" pitchFamily="18" charset="0"/>
                <a:ea typeface="Times New Roman" panose="02020603050405020304" pitchFamily="18" charset="0"/>
              </a:rPr>
              <a:t>, Anagha Chakraborty.  Nuclear Data Sheets for A=23. Vol. 171, January 2021, Pages 1-252. </a:t>
            </a:r>
            <a:r>
              <a:rPr lang="en-US" sz="2200" dirty="0">
                <a:solidFill>
                  <a:srgbClr val="212529"/>
                </a:solidFill>
                <a:latin typeface="Times New Roman" panose="02020603050405020304" pitchFamily="18" charset="0"/>
                <a:ea typeface="Times New Roman" panose="02020603050405020304" pitchFamily="18" charset="0"/>
                <a:hlinkClick r:id="rId6"/>
              </a:rPr>
              <a:t>https://doi.org/10.1016/j.nds.2020.12.001</a:t>
            </a:r>
            <a:r>
              <a:rPr lang="en-US" sz="2200" dirty="0">
                <a:solidFill>
                  <a:srgbClr val="212529"/>
                </a:solidFill>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2384915350"/>
      </p:ext>
    </p:extLst>
  </p:cSld>
  <p:clrMapOvr>
    <a:masterClrMapping/>
  </p:clrMapOvr>
</p:sld>
</file>

<file path=ppt/theme/theme1.xml><?xml version="1.0" encoding="utf-8"?>
<a:theme xmlns:a="http://schemas.openxmlformats.org/drawingml/2006/main" name="4_LBNL_Template_0324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190637</TotalTime>
  <Words>4868</Words>
  <Application>Microsoft Macintosh PowerPoint</Application>
  <PresentationFormat>On-screen Show (4:3)</PresentationFormat>
  <Paragraphs>446</Paragraphs>
  <Slides>23</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Helvetica Light</vt:lpstr>
      <vt:lpstr>Lucida Grande</vt:lpstr>
      <vt:lpstr>Symbol</vt:lpstr>
      <vt:lpstr>Times</vt:lpstr>
      <vt:lpstr>Times New Roman</vt:lpstr>
      <vt:lpstr>4_LBNL_Template_032411</vt:lpstr>
      <vt:lpstr>PowerPoint Presentation</vt:lpstr>
      <vt:lpstr>BLUF: A short talk about lots of stuff </vt:lpstr>
      <vt:lpstr>PowerPoint Presentation</vt:lpstr>
      <vt:lpstr>PowerPoint Presentation</vt:lpstr>
      <vt:lpstr>PowerPoint Presentation</vt:lpstr>
      <vt:lpstr>Berkeley works to address identified evaluation, validation and experimental nuclear data needs that support and complement the “Flagship” nuclear databases</vt:lpstr>
      <vt:lpstr>PowerPoint Presentation</vt:lpstr>
      <vt:lpstr>Bethany is developing NucScholar - A Natural Language Processing for Nuclear Science References</vt:lpstr>
      <vt:lpstr>FY21 Publications – Evaluation (5)</vt:lpstr>
      <vt:lpstr>We are developing a high-energy (p,x) modeling approach as part of a LANL-BNL-LBNL* collaboration (Morgan)</vt:lpstr>
      <vt:lpstr>Curie* - A Python Toolkit for Activation Analysis</vt:lpstr>
      <vt:lpstr>2021 Publications Reaction Measurement/Modeling (4)</vt:lpstr>
      <vt:lpstr>PowerPoint Presentation</vt:lpstr>
      <vt:lpstr>PowerPoint Presentation</vt:lpstr>
      <vt:lpstr>2021 Publications - Rare Isotope Decay Data (4)</vt:lpstr>
      <vt:lpstr>WANDA 2020 and WoNDRAM 2021 Roadmaps call for scintillator quenching data</vt:lpstr>
      <vt:lpstr>2021 Publications Scintillator Characterization (4)</vt:lpstr>
      <vt:lpstr>Future directions: Structure beyond ENSDF</vt:lpstr>
      <vt:lpstr>Google Project X is supporting us to explore the use of electrons and g-rays from the BELLA laser to speed up the decay of nuclear isomers </vt:lpstr>
      <vt:lpstr>PowerPoint Presentation</vt:lpstr>
      <vt:lpstr>2021 Publications Quasicontinuum Structure/Lasers (2)</vt:lpstr>
      <vt:lpstr>CY2020-2021 BAND Ph.D. Dissertations</vt:lpstr>
      <vt:lpstr>NSSC Nuclear Data  Summer School  https://nssc.berkeley.edu/</vt:lpstr>
    </vt:vector>
  </TitlesOfParts>
  <Company>LBNL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Title</dc:title>
  <dc:creator>Paul Fallon</dc:creator>
  <cp:lastModifiedBy>Lee Bernstein</cp:lastModifiedBy>
  <cp:revision>1152</cp:revision>
  <cp:lastPrinted>2021-11-12T01:19:11Z</cp:lastPrinted>
  <dcterms:created xsi:type="dcterms:W3CDTF">2016-09-27T17:58:19Z</dcterms:created>
  <dcterms:modified xsi:type="dcterms:W3CDTF">2021-11-12T17:12:23Z</dcterms:modified>
</cp:coreProperties>
</file>