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9" r:id="rId5"/>
    <p:sldId id="288" r:id="rId6"/>
    <p:sldId id="285" r:id="rId7"/>
    <p:sldId id="301" r:id="rId8"/>
    <p:sldId id="275" r:id="rId9"/>
    <p:sldId id="274" r:id="rId10"/>
    <p:sldId id="281" r:id="rId11"/>
    <p:sldId id="282" r:id="rId12"/>
    <p:sldId id="286" r:id="rId13"/>
    <p:sldId id="283" r:id="rId14"/>
    <p:sldId id="284" r:id="rId15"/>
    <p:sldId id="278" r:id="rId16"/>
    <p:sldId id="280" r:id="rId17"/>
    <p:sldId id="264" r:id="rId18"/>
    <p:sldId id="289" r:id="rId19"/>
    <p:sldId id="290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241"/>
    <a:srgbClr val="A31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6" autoAdjust="0"/>
    <p:restoredTop sz="94660"/>
  </p:normalViewPr>
  <p:slideViewPr>
    <p:cSldViewPr>
      <p:cViewPr>
        <p:scale>
          <a:sx n="125" d="100"/>
          <a:sy n="125" d="100"/>
        </p:scale>
        <p:origin x="6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6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4E9C-7BCC-4935-A49C-94D7947F8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65AE-CBA4-4AC2-9CA0-550A456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3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dc.bnl.gov/nsr/fastsrch_act2.jsp?aname=N.Nic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dc.bnl.gov/nsr/fastsrch_act2.jsp?aname=D.Abriola" TargetMode="External"/><Relationship Id="rId2" Type="http://schemas.openxmlformats.org/officeDocument/2006/relationships/hyperlink" Target="http://www.nndc.bnl.gov/nsr/fastsrch_act2.jsp?aname=N.N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ndc.bnl.gov/nsr/fastsrch_act2.jsp?aname=B.Singh" TargetMode="External"/><Relationship Id="rId5" Type="http://schemas.openxmlformats.org/officeDocument/2006/relationships/hyperlink" Target="http://www.nndc.bnl.gov/nsr/fastsrch_act2.jsp?aname=J.Chen" TargetMode="External"/><Relationship Id="rId4" Type="http://schemas.openxmlformats.org/officeDocument/2006/relationships/hyperlink" Target="http://www.nndc.bnl.gov/nsr/fastsrch_act2.jsp?aname=J.Camer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dc.bnl.gov/nsr/fastsrch_act2.jsp?aname=N.Ni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736" y="304801"/>
            <a:ext cx="10360501" cy="1470025"/>
          </a:xfrm>
        </p:spPr>
        <p:txBody>
          <a:bodyPr>
            <a:noAutofit/>
          </a:bodyPr>
          <a:lstStyle/>
          <a:p>
            <a:r>
              <a:rPr lang="en-US" altLang="ro-RO" sz="4000" b="1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altLang="ro-RO" sz="4000" b="1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ro-RO" sz="4000" b="1" i="1" dirty="0" smtClean="0">
                <a:solidFill>
                  <a:srgbClr val="C00000"/>
                </a:solidFill>
                <a:latin typeface="Times New Roman" pitchFamily="18" charset="0"/>
              </a:rPr>
              <a:t>Texas A&amp;M University</a:t>
            </a:r>
            <a:br>
              <a:rPr lang="en-US" altLang="ro-RO" sz="4000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ro-RO" sz="4000" b="1" i="1" dirty="0" smtClean="0">
                <a:solidFill>
                  <a:srgbClr val="C00000"/>
                </a:solidFill>
                <a:latin typeface="Times New Roman" pitchFamily="18" charset="0"/>
              </a:rPr>
              <a:t>US Nuclear Data Program</a:t>
            </a:r>
            <a:r>
              <a:rPr lang="en-US" altLang="ro-RO" sz="3200" b="1" i="1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altLang="ro-RO" sz="3200" b="1" i="1" dirty="0" smtClean="0">
                <a:solidFill>
                  <a:srgbClr val="CC0000"/>
                </a:solidFill>
                <a:latin typeface="Times New Roman" pitchFamily="18" charset="0"/>
              </a:rPr>
            </a:br>
            <a:endParaRPr lang="en-US" altLang="ro-RO" sz="2400" b="1" i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1676400"/>
            <a:ext cx="11477810" cy="3962400"/>
          </a:xfrm>
        </p:spPr>
        <p:txBody>
          <a:bodyPr>
            <a:normAutofit/>
          </a:bodyPr>
          <a:lstStyle/>
          <a:p>
            <a:endParaRPr lang="en-US" sz="4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TAMU NSDD CENTER</a:t>
            </a:r>
          </a:p>
          <a:p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2021</a:t>
            </a:r>
            <a:endParaRPr lang="en-US" sz="4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/>
          </a:p>
          <a:p>
            <a:r>
              <a:rPr lang="en-US" b="1" i="1" dirty="0" smtClean="0">
                <a:solidFill>
                  <a:srgbClr val="3E824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N. Nica</a:t>
            </a:r>
          </a:p>
          <a:p>
            <a:r>
              <a:rPr lang="en-US" b="1" i="1" dirty="0" smtClean="0">
                <a:solidFill>
                  <a:srgbClr val="3E8241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J.C. Hardy</a:t>
            </a:r>
          </a:p>
        </p:txBody>
      </p:sp>
    </p:spTree>
    <p:extLst>
      <p:ext uri="{BB962C8B-B14F-4D97-AF65-F5344CB8AC3E}">
        <p14:creationId xmlns:p14="http://schemas.microsoft.com/office/powerpoint/2010/main" val="34154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A&amp;M - Cyclotron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FY2021: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219200"/>
            <a:ext cx="1147781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300" b="1" smtClean="0">
                <a:solidFill>
                  <a:srgbClr val="00B050"/>
                </a:solidFill>
              </a:rPr>
              <a:t>15</a:t>
            </a:r>
            <a:r>
              <a:rPr lang="en-US" sz="2300" b="1" dirty="0">
                <a:solidFill>
                  <a:srgbClr val="00B050"/>
                </a:solidFill>
              </a:rPr>
              <a:t>.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300" b="1" i="1" dirty="0">
                <a:solidFill>
                  <a:srgbClr val="00B050"/>
                </a:solidFill>
              </a:rPr>
              <a:t>Nuclear Data Sheets for </a:t>
            </a:r>
            <a:r>
              <a:rPr lang="en-US" sz="2300" b="1" i="1" dirty="0" smtClean="0">
                <a:solidFill>
                  <a:srgbClr val="00B050"/>
                </a:solidFill>
              </a:rPr>
              <a:t>A </a:t>
            </a:r>
            <a:r>
              <a:rPr lang="en-US" sz="2300" b="1" i="1" dirty="0">
                <a:solidFill>
                  <a:srgbClr val="00B050"/>
                </a:solidFill>
              </a:rPr>
              <a:t>=</a:t>
            </a:r>
            <a:r>
              <a:rPr lang="en-US" sz="2300" b="1" i="1" dirty="0" smtClean="0">
                <a:solidFill>
                  <a:srgbClr val="00B050"/>
                </a:solidFill>
              </a:rPr>
              <a:t>153, </a:t>
            </a:r>
            <a:r>
              <a:rPr lang="en-US" sz="2300" b="1" dirty="0" err="1" smtClean="0">
                <a:solidFill>
                  <a:srgbClr val="00B050"/>
                </a:solidFill>
              </a:rPr>
              <a:t>Nucl.Data</a:t>
            </a:r>
            <a:r>
              <a:rPr lang="en-US" sz="2300" b="1" dirty="0" smtClean="0">
                <a:solidFill>
                  <a:srgbClr val="00B050"/>
                </a:solidFill>
              </a:rPr>
              <a:t> </a:t>
            </a:r>
            <a:r>
              <a:rPr lang="en-US" sz="2300" b="1" dirty="0">
                <a:solidFill>
                  <a:srgbClr val="00B050"/>
                </a:solidFill>
              </a:rPr>
              <a:t>Sheets </a:t>
            </a:r>
            <a:r>
              <a:rPr lang="en-US" sz="2300" b="1" dirty="0" smtClean="0">
                <a:solidFill>
                  <a:srgbClr val="00B050"/>
                </a:solidFill>
              </a:rPr>
              <a:t>(2020) (Dec)</a:t>
            </a:r>
            <a:r>
              <a:rPr lang="en-US" sz="2300" b="1" i="1" dirty="0">
                <a:solidFill>
                  <a:srgbClr val="00B050"/>
                </a:solidFill>
              </a:rPr>
              <a:t> </a:t>
            </a:r>
            <a:r>
              <a:rPr lang="en-US" sz="2300" b="1" i="1" dirty="0" smtClean="0">
                <a:solidFill>
                  <a:schemeClr val="accent6">
                    <a:lumMod val="50000"/>
                  </a:schemeClr>
                </a:solidFill>
              </a:rPr>
              <a:t>FY2018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00B050"/>
                </a:solidFill>
              </a:rPr>
              <a:t>	17 nuclei: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Ba,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La,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Ce,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Pr, 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Nd,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Pm,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Sm,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Eu,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Gd,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Tb,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Dy, 		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Ho,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Er,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Tm,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Yb, 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153</a:t>
            </a:r>
            <a:r>
              <a:rPr lang="en-US" sz="2300" b="1" dirty="0" smtClean="0">
                <a:solidFill>
                  <a:srgbClr val="00B050"/>
                </a:solidFill>
              </a:rPr>
              <a:t>Lu</a:t>
            </a:r>
            <a:r>
              <a:rPr lang="en-US" sz="2300" b="1" smtClean="0">
                <a:solidFill>
                  <a:srgbClr val="00B050"/>
                </a:solidFill>
              </a:rPr>
              <a:t>, </a:t>
            </a:r>
            <a:r>
              <a:rPr lang="en-US" sz="2300" b="1" baseline="30000" smtClean="0">
                <a:solidFill>
                  <a:srgbClr val="00B050"/>
                </a:solidFill>
              </a:rPr>
              <a:t>153</a:t>
            </a:r>
            <a:r>
              <a:rPr lang="en-US" sz="2300" b="1" smtClean="0">
                <a:solidFill>
                  <a:srgbClr val="00B050"/>
                </a:solidFill>
              </a:rPr>
              <a:t>Hf</a:t>
            </a:r>
          </a:p>
          <a:p>
            <a:pPr marL="0" indent="0">
              <a:buNone/>
            </a:pPr>
            <a:endParaRPr lang="en-US" sz="1200" b="1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300" b="1" smtClean="0">
                <a:solidFill>
                  <a:srgbClr val="00B050"/>
                </a:solidFill>
              </a:rPr>
              <a:t>16</a:t>
            </a:r>
            <a:r>
              <a:rPr lang="en-US" sz="2300" b="1">
                <a:solidFill>
                  <a:srgbClr val="00B050"/>
                </a:solidFill>
              </a:rPr>
              <a:t>.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2300" b="1">
                <a:solidFill>
                  <a:srgbClr val="00B050"/>
                </a:solidFill>
              </a:rPr>
              <a:t>, </a:t>
            </a:r>
            <a:r>
              <a:rPr lang="en-US" sz="2300" b="1" i="1">
                <a:solidFill>
                  <a:srgbClr val="00B050"/>
                </a:solidFill>
              </a:rPr>
              <a:t>Nuclear Data Sheets for A = 160,  </a:t>
            </a:r>
            <a:r>
              <a:rPr lang="en-US" sz="2300" b="1">
                <a:solidFill>
                  <a:srgbClr val="00B050"/>
                </a:solidFill>
              </a:rPr>
              <a:t>Nucl.Data Sheets 176, 1 (2021) </a:t>
            </a:r>
            <a:r>
              <a:rPr lang="en-US" sz="2300" b="1" i="1">
                <a:solidFill>
                  <a:srgbClr val="C00000"/>
                </a:solidFill>
              </a:rPr>
              <a:t>FY2017</a:t>
            </a:r>
            <a:endParaRPr lang="en-US" sz="2300" b="1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300" b="1">
                <a:solidFill>
                  <a:srgbClr val="00B050"/>
                </a:solidFill>
              </a:rPr>
              <a:t>17 nuclei: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Pr,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Nd,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Pm,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Sm,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Eu,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Gd,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Tb,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Dy,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Ho,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Er,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Tm, 		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Yb,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Lu,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Hf,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Ta, </a:t>
            </a:r>
            <a:r>
              <a:rPr lang="en-US" sz="2300" b="1" baseline="30000">
                <a:solidFill>
                  <a:srgbClr val="00B050"/>
                </a:solidFill>
              </a:rPr>
              <a:t>160</a:t>
            </a:r>
            <a:r>
              <a:rPr lang="en-US" sz="2300" b="1">
                <a:solidFill>
                  <a:srgbClr val="00B050"/>
                </a:solidFill>
              </a:rPr>
              <a:t>W, </a:t>
            </a:r>
            <a:r>
              <a:rPr lang="en-US" sz="2300" b="1" baseline="30000" smtClean="0">
                <a:solidFill>
                  <a:srgbClr val="00B050"/>
                </a:solidFill>
              </a:rPr>
              <a:t>160</a:t>
            </a:r>
            <a:r>
              <a:rPr lang="en-US" sz="2300" b="1" smtClean="0">
                <a:solidFill>
                  <a:srgbClr val="00B050"/>
                </a:solidFill>
              </a:rPr>
              <a:t>Re</a:t>
            </a:r>
          </a:p>
          <a:p>
            <a:pPr marL="0" indent="0">
              <a:buNone/>
            </a:pPr>
            <a:endParaRPr lang="en-US" sz="1200" b="1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300" b="1" smtClean="0">
                <a:solidFill>
                  <a:srgbClr val="00B0F0"/>
                </a:solidFill>
              </a:rPr>
              <a:t>Review</a:t>
            </a:r>
            <a:r>
              <a:rPr lang="en-US" sz="2300" b="1" dirty="0" smtClean="0">
                <a:solidFill>
                  <a:srgbClr val="00B0F0"/>
                </a:solidFill>
              </a:rPr>
              <a:t>:</a:t>
            </a:r>
            <a:r>
              <a:rPr lang="en-US" sz="2300" b="1" dirty="0" smtClean="0">
                <a:solidFill>
                  <a:srgbClr val="00B050"/>
                </a:solidFill>
              </a:rPr>
              <a:t> </a:t>
            </a:r>
            <a:r>
              <a:rPr lang="en-US" sz="2300" b="1" dirty="0">
                <a:solidFill>
                  <a:srgbClr val="00B050"/>
                </a:solidFill>
              </a:rPr>
              <a:t>A </a:t>
            </a:r>
            <a:r>
              <a:rPr lang="en-US" sz="2300" b="1">
                <a:solidFill>
                  <a:srgbClr val="00B050"/>
                </a:solidFill>
              </a:rPr>
              <a:t>= </a:t>
            </a:r>
            <a:r>
              <a:rPr lang="en-US" sz="2300" b="1" smtClean="0">
                <a:solidFill>
                  <a:srgbClr val="00B050"/>
                </a:solidFill>
              </a:rPr>
              <a:t>245, </a:t>
            </a:r>
            <a:r>
              <a:rPr lang="en-US" sz="2300" b="1" dirty="0" smtClean="0">
                <a:solidFill>
                  <a:srgbClr val="00B050"/>
                </a:solidFill>
              </a:rPr>
              <a:t>Review of full mass chain evaluation 	</a:t>
            </a:r>
          </a:p>
          <a:p>
            <a:pPr marL="0" indent="0">
              <a:buNone/>
            </a:pPr>
            <a:r>
              <a:rPr lang="en-US" sz="2300" b="1">
                <a:solidFill>
                  <a:srgbClr val="00B050"/>
                </a:solidFill>
              </a:rPr>
              <a:t>	</a:t>
            </a:r>
            <a:r>
              <a:rPr lang="en-US" sz="2300" b="1" smtClean="0">
                <a:solidFill>
                  <a:srgbClr val="00B050"/>
                </a:solidFill>
              </a:rPr>
              <a:t>9 </a:t>
            </a:r>
            <a:r>
              <a:rPr lang="en-US" sz="2300" b="1" dirty="0">
                <a:solidFill>
                  <a:srgbClr val="00B050"/>
                </a:solidFill>
              </a:rPr>
              <a:t>nuclei</a:t>
            </a:r>
            <a:r>
              <a:rPr lang="en-US" sz="2300" b="1">
                <a:solidFill>
                  <a:srgbClr val="00B050"/>
                </a:solidFill>
              </a:rPr>
              <a:t>: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U,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Pu,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Am,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Cm,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Bk,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Cf,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Es,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Fm, </a:t>
            </a:r>
            <a:r>
              <a:rPr lang="en-US" sz="2300" b="1" baseline="30000" smtClean="0">
                <a:solidFill>
                  <a:srgbClr val="00B050"/>
                </a:solidFill>
              </a:rPr>
              <a:t>245</a:t>
            </a:r>
            <a:r>
              <a:rPr lang="en-US" sz="2300" b="1" smtClean="0">
                <a:solidFill>
                  <a:srgbClr val="00B050"/>
                </a:solidFill>
              </a:rPr>
              <a:t>Nd 			</a:t>
            </a:r>
            <a:endParaRPr lang="en-US" sz="23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18. </a:t>
            </a:r>
            <a:r>
              <a:rPr lang="en-US" sz="23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, A = 147 </a:t>
            </a:r>
            <a:r>
              <a:rPr lang="en-US" sz="2300" b="1">
                <a:solidFill>
                  <a:schemeClr val="tx2">
                    <a:lumMod val="75000"/>
                  </a:schemeClr>
                </a:solidFill>
              </a:rPr>
              <a:t>–  </a:t>
            </a:r>
            <a:r>
              <a:rPr lang="en-US" sz="2300" b="1" i="1" smtClean="0">
                <a:solidFill>
                  <a:schemeClr val="tx2">
                    <a:lumMod val="75000"/>
                  </a:schemeClr>
                </a:solidFill>
              </a:rPr>
              <a:t>After review work</a:t>
            </a:r>
            <a:r>
              <a:rPr lang="en-US" sz="2300" b="1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300" b="1" i="1" dirty="0">
                <a:solidFill>
                  <a:srgbClr val="C00000"/>
                </a:solidFill>
              </a:rPr>
              <a:t>FY2019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	16 nuclei: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I,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Nd, (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Pm-NO),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			</a:t>
            </a:r>
            <a:r>
              <a:rPr lang="en-US" sz="2300" b="1" baseline="30000" dirty="0" smtClean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Eu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2300" b="1" baseline="30000" dirty="0" smtClean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 smtClean="0">
                <a:solidFill>
                  <a:schemeClr val="accent5">
                    <a:lumMod val="75000"/>
                  </a:schemeClr>
                </a:solidFill>
              </a:rPr>
              <a:t>Dy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23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Er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300" b="1" baseline="30000" smtClean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2300" b="1" smtClean="0">
                <a:solidFill>
                  <a:schemeClr val="accent5">
                    <a:lumMod val="75000"/>
                  </a:schemeClr>
                </a:solidFill>
              </a:rPr>
              <a:t>Tm</a:t>
            </a:r>
          </a:p>
          <a:p>
            <a:r>
              <a:rPr lang="en-US" sz="2300" b="1" smtClean="0">
                <a:solidFill>
                  <a:schemeClr val="accent5">
                    <a:lumMod val="75000"/>
                  </a:schemeClr>
                </a:solidFill>
              </a:rPr>
              <a:t>20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300" b="1" i="1">
                <a:solidFill>
                  <a:schemeClr val="accent5">
                    <a:lumMod val="75000"/>
                  </a:schemeClr>
                </a:solidFill>
              </a:rPr>
              <a:t>Nuclear Data Sheets for A = 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b="1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2300" b="1" i="1" smtClean="0">
                <a:solidFill>
                  <a:schemeClr val="accent1">
                    <a:lumMod val="50000"/>
                  </a:schemeClr>
                </a:solidFill>
              </a:rPr>
              <a:t>Submitted </a:t>
            </a:r>
            <a:r>
              <a:rPr lang="en-US" sz="2300" b="1" i="1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2300" b="1" i="1" smtClean="0">
                <a:solidFill>
                  <a:schemeClr val="accent1">
                    <a:lumMod val="50000"/>
                  </a:schemeClr>
                </a:solidFill>
              </a:rPr>
              <a:t>NNDC, </a:t>
            </a:r>
            <a:r>
              <a:rPr lang="en-US" sz="2300" b="1" i="1" smtClean="0">
                <a:solidFill>
                  <a:srgbClr val="C00000"/>
                </a:solidFill>
              </a:rPr>
              <a:t>FY2021</a:t>
            </a:r>
            <a:endParaRPr lang="en-US" sz="2300" b="1" i="1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17 nuclei: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Hf,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Ta,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W,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Re, </a:t>
            </a:r>
            <a:r>
              <a:rPr lang="en-US" sz="2300" b="1" baseline="3000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2300" b="1">
                <a:solidFill>
                  <a:schemeClr val="accent5">
                    <a:lumMod val="75000"/>
                  </a:schemeClr>
                </a:solidFill>
              </a:rPr>
              <a:t>Os 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- Cyclotron Institute,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FY2019</a:t>
            </a:r>
            <a:b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chain evaluations: Statistics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21386"/>
              </p:ext>
            </p:extLst>
          </p:nvPr>
        </p:nvGraphicFramePr>
        <p:xfrm>
          <a:off x="1293812" y="1600200"/>
          <a:ext cx="9296400" cy="474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739"/>
                <a:gridCol w="978739"/>
                <a:gridCol w="978739"/>
                <a:gridCol w="907272"/>
                <a:gridCol w="1089730"/>
                <a:gridCol w="1034404"/>
                <a:gridCol w="990600"/>
                <a:gridCol w="1143000"/>
                <a:gridCol w="1195177"/>
              </a:tblGrid>
              <a:tr h="917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A=153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(published)</a:t>
                      </a:r>
                      <a:endParaRPr lang="en-US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A=160</a:t>
                      </a:r>
                      <a:endParaRPr lang="en-US" sz="9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Evaluation</a:t>
                      </a:r>
                      <a:endParaRPr lang="en-US" sz="120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(published)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900" dirty="0">
                          <a:solidFill>
                            <a:srgbClr val="FFFF00"/>
                          </a:solidFill>
                          <a:effectLst/>
                        </a:rPr>
                        <a:t>A=141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smtClean="0">
                          <a:solidFill>
                            <a:srgbClr val="FFFF00"/>
                          </a:solidFill>
                          <a:effectLst/>
                        </a:rPr>
                        <a:t>Evaluation</a:t>
                      </a:r>
                      <a:endParaRPr lang="en-US" sz="120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FFFF00"/>
                          </a:solidFill>
                          <a:effectLst/>
                        </a:rPr>
                        <a:t>(submitted)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900" dirty="0" smtClean="0">
                          <a:solidFill>
                            <a:srgbClr val="FFFF00"/>
                          </a:solidFill>
                          <a:effectLst/>
                        </a:rPr>
                        <a:t>A=1</a:t>
                      </a:r>
                      <a:r>
                        <a:rPr lang="en-US" sz="1900" dirty="0" smtClean="0">
                          <a:solidFill>
                            <a:srgbClr val="FFFF00"/>
                          </a:solidFill>
                          <a:effectLst/>
                        </a:rPr>
                        <a:t>62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 err="1">
                          <a:solidFill>
                            <a:srgbClr val="FFFF00"/>
                          </a:solidFill>
                          <a:effectLst/>
                        </a:rPr>
                        <a:t>Evaluation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smtClean="0">
                          <a:solidFill>
                            <a:srgbClr val="FFFF00"/>
                          </a:solidFill>
                          <a:effectLst/>
                        </a:rPr>
                        <a:t>submitted)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900" dirty="0">
                          <a:solidFill>
                            <a:srgbClr val="FFFF00"/>
                          </a:solidFill>
                          <a:effectLst/>
                        </a:rPr>
                        <a:t>A=147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 err="1">
                          <a:solidFill>
                            <a:srgbClr val="FFFF00"/>
                          </a:solidFill>
                          <a:effectLst/>
                        </a:rPr>
                        <a:t>Evaluation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FFFF00"/>
                          </a:solidFill>
                          <a:effectLst/>
                        </a:rPr>
                        <a:t>(after review)</a:t>
                      </a:r>
                      <a:endParaRPr lang="en-US" sz="9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900" smtClean="0">
                          <a:solidFill>
                            <a:schemeClr val="bg1"/>
                          </a:solidFill>
                          <a:effectLst/>
                        </a:rPr>
                        <a:t>A=1</a:t>
                      </a:r>
                      <a:r>
                        <a:rPr lang="en-US" sz="1900" smtClean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 err="1">
                          <a:effectLst/>
                        </a:rPr>
                        <a:t>Evaluation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(before </a:t>
                      </a:r>
                      <a:r>
                        <a:rPr lang="en-US" sz="90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</a:t>
                      </a:r>
                      <a:r>
                        <a:rPr lang="en-US" sz="9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900" dirty="0" smtClean="0">
                          <a:solidFill>
                            <a:schemeClr val="bg1"/>
                          </a:solidFill>
                          <a:effectLst/>
                        </a:rPr>
                        <a:t>A=14</a:t>
                      </a:r>
                      <a:r>
                        <a:rPr lang="en-US" sz="1900" dirty="0" smtClean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 err="1">
                          <a:effectLst/>
                        </a:rPr>
                        <a:t>Evaluation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(before </a:t>
                      </a:r>
                      <a:r>
                        <a:rPr lang="en-US" sz="9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900" smtClean="0">
                          <a:solidFill>
                            <a:srgbClr val="FF0000"/>
                          </a:solidFill>
                          <a:effectLst/>
                        </a:rPr>
                        <a:t>A=</a:t>
                      </a:r>
                      <a:r>
                        <a:rPr lang="en-US" sz="1900" smtClean="0">
                          <a:solidFill>
                            <a:srgbClr val="FF0000"/>
                          </a:solidFill>
                          <a:effectLst/>
                        </a:rPr>
                        <a:t>245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rgbClr val="FF0000"/>
                          </a:solidFill>
                          <a:effectLst/>
                        </a:rPr>
                        <a:t>Review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</a:tr>
              <a:tr h="72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Number of Adopted Levels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1532</a:t>
                      </a: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smtClean="0">
                          <a:effectLst/>
                        </a:rPr>
                        <a:t>12</a:t>
                      </a:r>
                      <a:r>
                        <a:rPr lang="en-US" sz="1400" smtClean="0">
                          <a:effectLst/>
                        </a:rPr>
                        <a:t>42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1069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smtClean="0">
                          <a:effectLst/>
                        </a:rPr>
                        <a:t>10</a:t>
                      </a:r>
                      <a:r>
                        <a:rPr lang="en-US" sz="1400" smtClean="0">
                          <a:effectLst/>
                        </a:rPr>
                        <a:t>82</a:t>
                      </a:r>
                      <a:r>
                        <a:rPr lang="ro-RO" sz="1400" dirty="0" smtClean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1318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smtClean="0">
                          <a:effectLst/>
                        </a:rPr>
                        <a:t>1</a:t>
                      </a:r>
                      <a:r>
                        <a:rPr lang="en-US" sz="1400" smtClean="0">
                          <a:effectLst/>
                        </a:rPr>
                        <a:t>131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1219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</a:tr>
              <a:tr h="72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Number of Adopted Gammas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2983</a:t>
                      </a: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smtClean="0">
                          <a:effectLst/>
                        </a:rPr>
                        <a:t>2</a:t>
                      </a:r>
                      <a:r>
                        <a:rPr lang="en-US" sz="1400" smtClean="0">
                          <a:effectLst/>
                        </a:rPr>
                        <a:t>503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1886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smtClean="0">
                          <a:effectLst/>
                        </a:rPr>
                        <a:t>1</a:t>
                      </a:r>
                      <a:r>
                        <a:rPr lang="en-US" sz="1400" smtClean="0">
                          <a:effectLst/>
                        </a:rPr>
                        <a:t>704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2168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2395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1937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</a:tr>
              <a:tr h="72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Number of nuclides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1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1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</a:tr>
              <a:tr h="72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Number of datasets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9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78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9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84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81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84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92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</a:tr>
              <a:tr h="72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Number of lines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2</a:t>
                      </a:r>
                      <a:r>
                        <a:rPr lang="en-US" sz="1400" dirty="0" smtClean="0">
                          <a:effectLst/>
                        </a:rPr>
                        <a:t>6629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smtClean="0">
                          <a:effectLst/>
                        </a:rPr>
                        <a:t>2</a:t>
                      </a:r>
                      <a:r>
                        <a:rPr lang="en-US" sz="1400" smtClean="0">
                          <a:effectLst/>
                        </a:rPr>
                        <a:t>2837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17434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19364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20510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20944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17932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30" marR="78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1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chains: Review, Updates &amp; Editorial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839689"/>
              </p:ext>
            </p:extLst>
          </p:nvPr>
        </p:nvGraphicFramePr>
        <p:xfrm>
          <a:off x="711015" y="2057400"/>
          <a:ext cx="10969944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486"/>
                <a:gridCol w="2937963"/>
                <a:gridCol w="2547009"/>
                <a:gridCol w="2742486"/>
              </a:tblGrid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ens</a:t>
                      </a:r>
                      <a:r>
                        <a:rPr lang="en-US" sz="1600" dirty="0">
                          <a:effectLst/>
                        </a:rPr>
                        <a:t> database file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Publications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Increment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CUT Date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A153_old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31-Dec-2005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A153_new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r>
                        <a:rPr lang="en-US" sz="1600" dirty="0" smtClean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10-Nov-2017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A153_upd.arv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490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16-Aug-2020, </a:t>
                      </a:r>
                      <a:r>
                        <a:rPr lang="en-US" sz="1600" b="1" i="1" smtClean="0">
                          <a:solidFill>
                            <a:srgbClr val="C00000"/>
                          </a:solidFill>
                          <a:effectLst/>
                        </a:rPr>
                        <a:t>+2y9m</a:t>
                      </a:r>
                      <a:endParaRPr lang="en-US" sz="11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11015" y="1567934"/>
            <a:ext cx="11579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Mass Chain 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A153: 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FY2018</a:t>
            </a:r>
            <a:endParaRPr lang="en-US" altLang="en-US" sz="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39196"/>
              </p:ext>
            </p:extLst>
          </p:nvPr>
        </p:nvGraphicFramePr>
        <p:xfrm>
          <a:off x="711015" y="4191000"/>
          <a:ext cx="10969944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486"/>
                <a:gridCol w="2937963"/>
                <a:gridCol w="2547009"/>
                <a:gridCol w="2742486"/>
              </a:tblGrid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ens</a:t>
                      </a:r>
                      <a:r>
                        <a:rPr lang="en-US" sz="1600" dirty="0">
                          <a:effectLst/>
                        </a:rPr>
                        <a:t> database file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Publications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Increment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CUT Date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A160_old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368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1-Jun-2005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A160_new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444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+76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1-Mar-2017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  <a:tr h="274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A160_upd.arv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460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+16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20-May-2021, </a:t>
                      </a:r>
                      <a:r>
                        <a:rPr lang="en-US" sz="1600" b="1" i="1" smtClean="0">
                          <a:solidFill>
                            <a:srgbClr val="C00000"/>
                          </a:solidFill>
                          <a:effectLst/>
                        </a:rPr>
                        <a:t>+4y3m</a:t>
                      </a:r>
                      <a:endParaRPr lang="en-US" sz="11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55" marR="89455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1015" y="3733800"/>
            <a:ext cx="277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Mass </a:t>
            </a:r>
            <a:r>
              <a:rPr lang="en-US" altLang="en-US" b="1" i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Chain </a:t>
            </a:r>
            <a:r>
              <a:rPr lang="en-US" altLang="en-US" b="1" i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A160: </a:t>
            </a:r>
            <a:r>
              <a:rPr lang="en-US" altLang="en-US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FY2016</a:t>
            </a:r>
            <a:endParaRPr lang="en-US" altLang="en-US" sz="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76200"/>
            <a:ext cx="10969943" cy="914400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- Cyclotron Institute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FY2021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990600"/>
            <a:ext cx="1096994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Publications 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USNDP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</a:rPr>
              <a:t>2021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N.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</a:rPr>
              <a:t>Nica TAMU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Nucl.Data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Sheets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 170, 1</a:t>
            </a: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(2020) 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N.Nica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	Nuclear Data Sheets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A=153</a:t>
            </a: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Nucl.Data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Sheets 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176,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 (2020) </a:t>
            </a:r>
          </a:p>
          <a:p>
            <a:pPr marL="0" indent="0">
              <a:buNone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N.Nica</a:t>
            </a:r>
          </a:p>
          <a:p>
            <a:pPr marL="0" indent="0">
              <a:buNone/>
            </a:pP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	Nuclear Data Sheets for </a:t>
            </a: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A=160</a:t>
            </a:r>
            <a:endParaRPr lang="en-US" sz="4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EPJ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Web of Conferences 252, 08001 (2021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600" b="1" smtClean="0">
                <a:solidFill>
                  <a:schemeClr val="tx2">
                    <a:lumMod val="75000"/>
                  </a:schemeClr>
                </a:solidFill>
              </a:rPr>
              <a:t>	Ninel Nica</a:t>
            </a:r>
            <a:endParaRPr lang="en-US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	“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Texas A&amp;M US Nuclear Data Program</a:t>
            </a: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sz="4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EPJ Web of Conferences 252, 08002 (2021) </a:t>
            </a:r>
            <a:endParaRPr lang="en-US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Márcia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Regina Dias Rodrigues, Victor E. Iacob, 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Ninel Nica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Brian Roeder, Gabriel Tabacaru, Kang Wang, Meixiang Yu,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	Paulo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Zanotti-Fregonara, Justin Mabiala,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Jedidiah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Romo, Georgios A. Souliotis and Aldo Bonasera, </a:t>
            </a:r>
            <a:endParaRPr lang="en-US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A novel approach to medical radioisotope production using inverse kinematics”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0" indent="0">
              <a:buNone/>
            </a:pPr>
            <a:endParaRPr lang="en-US" sz="4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EPJ Web of Conferences 252, 08003 (2021)</a:t>
            </a:r>
          </a:p>
          <a:p>
            <a:pPr marL="0" indent="0">
              <a:buNone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	Justin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Mabiala, Marcia R. D. Rodrigues, Georgios A. Souliotis, Victor E. Iacob, 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Ninel Nica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Brian Roeder, Gabriel Tabacaru,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	Kang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Wang, Jedidiah Romo, Dustin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Scriven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Nolan Tenpas and Aldo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Bonasera</a:t>
            </a:r>
          </a:p>
          <a:p>
            <a:pPr marL="0" indent="0">
              <a:buNone/>
            </a:pP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“Enhanced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production of </a:t>
            </a:r>
            <a:r>
              <a:rPr lang="en-US" sz="1600" i="1" baseline="30000">
                <a:solidFill>
                  <a:schemeClr val="tx2">
                    <a:lumMod val="75000"/>
                  </a:schemeClr>
                </a:solidFill>
              </a:rPr>
              <a:t>99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Mo in inverse kinematics heavy ion reactions</a:t>
            </a:r>
            <a:r>
              <a:rPr lang="en-US" sz="1600" i="1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6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- Cyclotron Institute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FY2021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10969943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smtClean="0">
                <a:solidFill>
                  <a:schemeClr val="tx2">
                    <a:lumMod val="75000"/>
                  </a:schemeClr>
                </a:solidFill>
              </a:rPr>
              <a:t>Conferences USNDP 2021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N.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</a:rPr>
              <a:t>Nica TAMU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 Nica,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“TAMU NSDD Evaluation Center Report 2021”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24th Technical Meeting of the NSDD network, IAEA Vienna, May 25, 2021</a:t>
            </a:r>
          </a:p>
          <a:p>
            <a:pPr marL="0" indent="0">
              <a:buNone/>
            </a:pPr>
            <a:endParaRPr lang="en-US" sz="8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 Nica,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“Texas A&amp;M US Nuclear DATA Program @HINPw6”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Hellenic Institute of Nuclear Physics Workshop (HINPw6), organized by National and Kapodistrian University of Athens, May 14-16, 2021</a:t>
            </a:r>
          </a:p>
          <a:p>
            <a:pPr marL="0" indent="0">
              <a:buNone/>
            </a:pPr>
            <a:endParaRPr lang="en-US" sz="8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 Nica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“About difficult evaluation decisions-a case study”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ENSDF 2021 Meeting, Apr 29, 2021, Brookhaven National Laboratory, Upton, NY, USA</a:t>
            </a:r>
          </a:p>
          <a:p>
            <a:pPr marL="0" indent="0">
              <a:buNone/>
            </a:pPr>
            <a:endParaRPr lang="en-US" sz="8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 Nica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“Texas A&amp;M US Nuclear DATA Program”,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DOE Nuclear Data Program Manager's Inspection at the Texas A&amp;M University Nuclear Data Evaluation Center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Mar 24, 2021, TAMU Cyclotron Institute, College Station, TX, USA</a:t>
            </a:r>
          </a:p>
          <a:p>
            <a:pPr marL="0" indent="0">
              <a:buNone/>
            </a:pPr>
            <a:endParaRPr lang="en-US" sz="8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 Nica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“Texas A&amp;M US Nuclear DATA Program“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Virtual Joint Nuclear and Astrophysics Seminar, Feb 26, 2021, TAMU Cyclotron Institute, College Station, TX, USA</a:t>
            </a:r>
          </a:p>
          <a:p>
            <a:pPr marL="0" indent="0">
              <a:buNone/>
            </a:pPr>
            <a:endParaRPr lang="en-US" sz="8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 Nica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“Texas A&amp;M Evaluation Center Report”,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 Nuclear Data Week 2020, USDNP Meeting, Dec 1-4, 2020, Brookhaven National Laboratory, Upton, NY, USA</a:t>
            </a:r>
          </a:p>
          <a:p>
            <a:pPr marL="0" indent="0">
              <a:buNone/>
            </a:pPr>
            <a:endParaRPr lang="en-US" sz="8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N. Nica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i="1">
                <a:solidFill>
                  <a:schemeClr val="tx2">
                    <a:lumMod val="75000"/>
                  </a:schemeClr>
                </a:solidFill>
              </a:rPr>
              <a:t>“Precision Internal Conversion Coefficients Measurements Follow-up”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, Nuclear Data Week 2020, USDNP Meeting, Dec 1-4, 2020, Brookhaven National Laboratory, Upton, NY, USA</a:t>
            </a:r>
          </a:p>
          <a:p>
            <a:pPr marL="0" indent="0">
              <a:buNone/>
            </a:pPr>
            <a:endParaRPr lang="en-US" sz="13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3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300" i="1" dirty="0" smtClean="0">
                <a:solidFill>
                  <a:srgbClr val="0070C0"/>
                </a:solidFill>
              </a:rPr>
              <a:t>	</a:t>
            </a:r>
            <a:r>
              <a:rPr lang="en-US" sz="1300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8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A&amp;M - Cyclotron Institute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 2022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A-chain evaluation FTE: 100%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A=154 full mass chain evaluation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Xundl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big A-chains in the publication pipe!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A=147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evaluator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A=141 with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evaluator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A=162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reviwer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A-Chain Evaluation </a:t>
            </a:r>
            <a:r>
              <a:rPr lang="en-US" b="1" i="1" dirty="0" smtClean="0">
                <a:solidFill>
                  <a:srgbClr val="C00000"/>
                </a:solidFill>
              </a:rPr>
              <a:t>Responsibility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@</a:t>
            </a:r>
            <a:r>
              <a:rPr lang="en-US" b="1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Texas A&amp;M University</a:t>
            </a:r>
            <a:endParaRPr lang="en-US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371600"/>
            <a:ext cx="11579384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Responsibility: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141, 147, 148, 153,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154,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157, 158,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(May 2021)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(Aug 2020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(Oct-2019)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(Nov 2018)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(Feb 2017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(Dec 2015)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 (Nov-2021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with evaluator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 (Sept 2020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with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evaluator)</a:t>
            </a:r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(Mar 2007 – in reviewer)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FY2022: 154 (May 2008) 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FY2023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(Oct 2013)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OBS.: 162 and 154 are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TAMU RESPONSABILITY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ro-RO" sz="3600" b="1" i="1" dirty="0" smtClean="0">
                <a:solidFill>
                  <a:srgbClr val="CC0000"/>
                </a:solidFill>
                <a:latin typeface="Times New Roman" pitchFamily="18" charset="0"/>
              </a:rPr>
              <a:t>Texas </a:t>
            </a:r>
            <a:r>
              <a:rPr lang="en-US" altLang="ro-RO" sz="3600" b="1" i="1" dirty="0">
                <a:solidFill>
                  <a:srgbClr val="CC0000"/>
                </a:solidFill>
                <a:latin typeface="Times New Roman" pitchFamily="18" charset="0"/>
              </a:rPr>
              <a:t>A&amp;M Nuclear Data Program </a:t>
            </a:r>
            <a:br>
              <a:rPr lang="en-US" altLang="ro-RO" sz="3600" b="1" i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altLang="ro-RO" sz="3600" b="1" i="1" dirty="0">
                <a:solidFill>
                  <a:srgbClr val="CC0000"/>
                </a:solidFill>
                <a:latin typeface="Times New Roman" pitchFamily="18" charset="0"/>
              </a:rPr>
              <a:t>under DOE </a:t>
            </a:r>
            <a:r>
              <a:rPr lang="en-US" altLang="ro-RO" sz="3600" b="1" i="1" dirty="0" smtClean="0">
                <a:solidFill>
                  <a:srgbClr val="CC0000"/>
                </a:solidFill>
                <a:latin typeface="Times New Roman" pitchFamily="18" charset="0"/>
              </a:rPr>
              <a:t>Grant and NSDD Data Center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05001"/>
            <a:ext cx="1096994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Promoting Scientific Research Programs related to data evaluation:</a:t>
            </a:r>
          </a:p>
          <a:p>
            <a:pPr lvl="1">
              <a:buFont typeface="Aparajita" panose="020B0604020202020204" pitchFamily="34" charset="0"/>
              <a:buChar char="−"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Possible Follow-up of </a:t>
            </a:r>
            <a:r>
              <a:rPr lang="en-US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ICC Measurements (?)</a:t>
            </a:r>
          </a:p>
          <a:p>
            <a:pPr lvl="1">
              <a:buFont typeface="Aparajita" panose="020B0604020202020204" pitchFamily="34" charset="0"/>
              <a:buChar char="−"/>
            </a:pPr>
            <a:r>
              <a:rPr lang="en-US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recise </a:t>
            </a:r>
            <a:r>
              <a:rPr lang="en-US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half-life measurement for the superallowed β</a:t>
            </a:r>
            <a:r>
              <a:rPr lang="en-US" b="1" i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emitter </a:t>
            </a:r>
            <a:r>
              <a:rPr lang="en-US" b="1" i="1" baseline="30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parajita" panose="020B0604020202020204" pitchFamily="34" charset="0"/>
              <a:buChar char="−"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 Isotopes Production Tests</a:t>
            </a:r>
          </a:p>
          <a:p>
            <a:pPr lvl="1">
              <a:buFont typeface="Aparajita" panose="020B0604020202020204" pitchFamily="34" charset="0"/>
              <a:buChar char="−"/>
            </a:pP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Promoting original research ideas from reevaluating existing data !</a:t>
            </a:r>
          </a:p>
        </p:txBody>
      </p:sp>
    </p:spTree>
    <p:extLst>
      <p:ext uri="{BB962C8B-B14F-4D97-AF65-F5344CB8AC3E}">
        <p14:creationId xmlns:p14="http://schemas.microsoft.com/office/powerpoint/2010/main" val="32779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97" y="123825"/>
            <a:ext cx="10969943" cy="11430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</a:t>
            </a:r>
            <a:r>
              <a:rPr lang="en-US" alt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Center</a:t>
            </a:r>
            <a: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alt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Strategic Priorities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1390651"/>
            <a:ext cx="10969943" cy="51720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Continuing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ENSDF Mass Chain Evaluation (1 FTE)</a:t>
            </a:r>
          </a:p>
          <a:p>
            <a:pPr marL="0" indent="0" algn="just">
              <a:buNone/>
            </a:pP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en-US" sz="2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First </a:t>
            </a:r>
            <a:r>
              <a:rPr lang="en-US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S</a:t>
            </a:r>
            <a:r>
              <a:rPr lang="en-US" sz="2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trategic </a:t>
            </a:r>
            <a:r>
              <a:rPr lang="en-US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P</a:t>
            </a:r>
            <a:r>
              <a:rPr lang="en-US" sz="2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riority according to the Mission Statement. </a:t>
            </a:r>
          </a:p>
          <a:p>
            <a:pPr marL="0" indent="0" algn="just">
              <a:buNone/>
            </a:pP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	All other priorities will be strictly subordinated to this purpose</a:t>
            </a:r>
          </a:p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Produce experimental nuclear data to aid data evaluation</a:t>
            </a:r>
            <a:endParaRPr lang="en-US" sz="21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	Precision Internal Conversion Coefficients Measurements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at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Cyclotron 	Institute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, Texas A&amp;M University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to give USDNP the best approach for 	</a:t>
            </a:r>
            <a:r>
              <a:rPr lang="en-US" sz="21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ENSDF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ICC-calculated values (concluding cases pending on conditions)</a:t>
            </a:r>
          </a:p>
          <a:p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Produce </a:t>
            </a:r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very precise experimental data for testing Standard Model</a:t>
            </a:r>
            <a:r>
              <a:rPr lang="en-US" sz="2100" b="1" dirty="0">
                <a:solidFill>
                  <a:srgbClr val="00B050"/>
                </a:solidFill>
                <a:latin typeface="Arial Black" panose="020B0A04020102020204" pitchFamily="34" charset="0"/>
              </a:rPr>
              <a:t>	Precision </a:t>
            </a:r>
            <a:r>
              <a:rPr lang="en-US" sz="21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T1</a:t>
            </a: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/2 </a:t>
            </a:r>
            <a:r>
              <a:rPr lang="en-US" sz="2100" b="1" dirty="0">
                <a:solidFill>
                  <a:srgbClr val="00B050"/>
                </a:solidFill>
                <a:latin typeface="Arial Black" panose="020B0A04020102020204" pitchFamily="34" charset="0"/>
              </a:rPr>
              <a:t>and BR </a:t>
            </a: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Measurements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at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MARS spectrometer of 	Cyclotron 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Institute,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Texas </a:t>
            </a:r>
            <a:r>
              <a:rPr lang="en-US" sz="21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A&amp;M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University</a:t>
            </a:r>
          </a:p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Experimental studies of Medical Isotopes </a:t>
            </a:r>
            <a:endParaRPr lang="en-US" sz="21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00B050"/>
                </a:solidFill>
                <a:latin typeface="Arial Black" panose="020B0A04020102020204" pitchFamily="34" charset="0"/>
              </a:rPr>
              <a:t>	</a:t>
            </a: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Invers kinematics methodology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</a:t>
            </a:r>
            <a:r>
              <a:rPr lang="en-US" sz="2100" b="1" dirty="0">
                <a:solidFill>
                  <a:srgbClr val="00B0F0"/>
                </a:solidFill>
                <a:latin typeface="Arial Black" panose="020B0A04020102020204" pitchFamily="34" charset="0"/>
              </a:rPr>
              <a:t>Cyclotron Institute, 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Texas A&amp;M 	University </a:t>
            </a:r>
          </a:p>
          <a:p>
            <a:pPr algn="just"/>
            <a:r>
              <a:rPr lang="en-US" sz="2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Reevaluation of data procedures for basic science and data evaluation</a:t>
            </a:r>
            <a:endParaRPr lang="en-US" sz="21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457200" lvl="1" indent="0" algn="just">
              <a:buNone/>
            </a:pPr>
            <a:r>
              <a:rPr lang="en-US" sz="2100" b="1" dirty="0">
                <a:solidFill>
                  <a:srgbClr val="00B050"/>
                </a:solidFill>
                <a:latin typeface="Arial Black" panose="020B0A04020102020204" pitchFamily="34" charset="0"/>
              </a:rPr>
              <a:t>	</a:t>
            </a:r>
            <a:r>
              <a:rPr lang="en-US" sz="2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Level scheme re-concept based on Repeatability</a:t>
            </a:r>
            <a:r>
              <a:rPr lang="en-US" sz="21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a newly revealed 	experimental data evidence</a:t>
            </a:r>
          </a:p>
        </p:txBody>
      </p:sp>
    </p:spTree>
    <p:extLst>
      <p:ext uri="{BB962C8B-B14F-4D97-AF65-F5344CB8AC3E}">
        <p14:creationId xmlns:p14="http://schemas.microsoft.com/office/powerpoint/2010/main" val="3127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06" y="314325"/>
            <a:ext cx="6575239" cy="209232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Texas A&amp;M Evaluation Center:</a:t>
            </a:r>
            <a:br>
              <a:rPr lang="en-US" alt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Data Evaluation Station at Cyclotron Radioactive Ion Beam Facility </a:t>
            </a:r>
            <a:b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assist experiments and </a:t>
            </a:r>
            <a:b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pre-evaluate data</a:t>
            </a:r>
            <a:endParaRPr lang="en-US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cyclotron-logo-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43" y="68385"/>
            <a:ext cx="1523603" cy="72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8" y="2406653"/>
            <a:ext cx="5711924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CIS2011 source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87" y="733791"/>
            <a:ext cx="4864421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3534" y="2024185"/>
            <a:ext cx="27034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00B050"/>
                </a:solidFill>
              </a:rPr>
              <a:t>Focus on the </a:t>
            </a:r>
            <a:r>
              <a:rPr lang="en-US" altLang="en-US" sz="1500" b="1" i="1" dirty="0" smtClean="0">
                <a:solidFill>
                  <a:srgbClr val="00B050"/>
                </a:solidFill>
              </a:rPr>
              <a:t>Light-Ion Guide </a:t>
            </a:r>
            <a:r>
              <a:rPr lang="en-US" altLang="en-US" sz="1500" b="1" i="1" dirty="0">
                <a:solidFill>
                  <a:srgbClr val="00B050"/>
                </a:solidFill>
              </a:rPr>
              <a:t>(LIG</a:t>
            </a:r>
            <a:r>
              <a:rPr lang="en-US" altLang="en-US" sz="1500" b="1" i="1" dirty="0" smtClean="0">
                <a:solidFill>
                  <a:srgbClr val="00B050"/>
                </a:solidFill>
              </a:rPr>
              <a:t>), the Heavy Ion Guide (HIG) </a:t>
            </a:r>
            <a:r>
              <a:rPr lang="en-US" altLang="en-US" sz="1500" b="1" i="1" dirty="0">
                <a:solidFill>
                  <a:srgbClr val="00B050"/>
                </a:solidFill>
              </a:rPr>
              <a:t>and the </a:t>
            </a:r>
            <a:r>
              <a:rPr lang="en-US" altLang="en-US" sz="1500" b="1" i="1" dirty="0" smtClean="0">
                <a:solidFill>
                  <a:srgbClr val="00B050"/>
                </a:solidFill>
              </a:rPr>
              <a:t>Charge-Breeding Electron-Cyclotron-Resonance </a:t>
            </a:r>
            <a:r>
              <a:rPr lang="en-US" altLang="en-US" sz="1500" b="1" i="1" dirty="0">
                <a:solidFill>
                  <a:srgbClr val="00B050"/>
                </a:solidFill>
              </a:rPr>
              <a:t>ion source (CB-ECRIS). </a:t>
            </a:r>
          </a:p>
        </p:txBody>
      </p:sp>
      <p:sp>
        <p:nvSpPr>
          <p:cNvPr id="3" name="Oval 2"/>
          <p:cNvSpPr/>
          <p:nvPr/>
        </p:nvSpPr>
        <p:spPr>
          <a:xfrm>
            <a:off x="2859686" y="2680679"/>
            <a:ext cx="3328488" cy="331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50681" y="687753"/>
            <a:ext cx="5938145" cy="6010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071409" y="2809017"/>
            <a:ext cx="2015844" cy="20443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761" y="3890348"/>
            <a:ext cx="2844059" cy="286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5944" y="542881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74298" y="5227571"/>
            <a:ext cx="1260228" cy="9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589580" y="5428813"/>
            <a:ext cx="8659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TAMUTRAP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0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Nuclear Structure and Decay Data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2600"/>
            <a:ext cx="10969943" cy="48768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Scope: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accomplish mass-chain nuclear structure data evaluation at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University - Cyclotron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regular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and foresee future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gaps in data through targeted experiments</a:t>
            </a:r>
            <a:endParaRPr lang="en-US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2005-2017: under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with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BNL/NNDC</a:t>
            </a:r>
          </a:p>
          <a:p>
            <a:pPr lvl="1" algn="just">
              <a:buFontTx/>
              <a:buChar char="-"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FTE Mass Chain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lvl="1" algn="just">
              <a:buFontTx/>
              <a:buChar char="-"/>
            </a:pP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Nica (PI, evaluator), J.C. Hardy (scientific adviser)</a:t>
            </a:r>
          </a:p>
          <a:p>
            <a:pPr algn="just"/>
            <a:r>
              <a:rPr lang="en-US" sz="28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2018-2021: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NSDD Data Center</a:t>
            </a:r>
          </a:p>
          <a:p>
            <a:pPr lvl="1" algn="just">
              <a:buFontTx/>
              <a:buChar char="-"/>
            </a:pP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FY18: 67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FTE Mass Chain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lvl="1" algn="just">
              <a:buFontTx/>
              <a:buChar char="-"/>
            </a:pPr>
            <a:r>
              <a:rPr lang="en-US" sz="20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FY19-21: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FTE Mass Chain Evaluation</a:t>
            </a:r>
          </a:p>
          <a:p>
            <a:pPr lvl="1" algn="just">
              <a:buFontTx/>
              <a:buChar char="-"/>
            </a:pP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Nica (PI, evaluator), J.C. Hardy (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retiree, scientific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adviser)</a:t>
            </a:r>
          </a:p>
        </p:txBody>
      </p:sp>
    </p:spTree>
    <p:extLst>
      <p:ext uri="{BB962C8B-B14F-4D97-AF65-F5344CB8AC3E}">
        <p14:creationId xmlns:p14="http://schemas.microsoft.com/office/powerpoint/2010/main" val="32009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- Cyclotron Institute </a:t>
            </a:r>
            <a:b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495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Direct Contribution 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USNDP/NSDD: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Evaluation </a:t>
            </a:r>
            <a:endParaRPr lang="en-US" sz="2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endParaRPr lang="en-US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</a:t>
            </a:r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USNDP/NSDD: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BrIcc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the “Frozen Orbitals” calculations </a:t>
            </a:r>
            <a:endParaRPr lang="en-US" sz="2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Ir,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</a:p>
          <a:p>
            <a:pPr lvl="1" algn="just"/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publications</a:t>
            </a:r>
          </a:p>
          <a:p>
            <a:pPr algn="just"/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A&amp;M Contribution </a:t>
            </a:r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Precision Nuclear Data Production: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</a:t>
            </a:r>
            <a:r>
              <a:rPr lang="el-GR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(Standard Model, CKM matrix)</a:t>
            </a:r>
          </a:p>
          <a:p>
            <a:pPr lvl="1" algn="just"/>
            <a:r>
              <a:rPr lang="en-US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i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Branching Ratios, Efficiency calibration</a:t>
            </a:r>
          </a:p>
          <a:p>
            <a:pPr lvl="1" algn="just"/>
            <a:r>
              <a:rPr lang="en-US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publications</a:t>
            </a:r>
            <a:endParaRPr lang="en-US" sz="2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Medical Radioisotopes</a:t>
            </a:r>
          </a:p>
          <a:p>
            <a:pPr lvl="1" algn="just"/>
            <a:r>
              <a:rPr lang="en-US" sz="26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Cu,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</a:p>
          <a:p>
            <a:pPr lvl="1" algn="just"/>
            <a:r>
              <a:rPr lang="en-US"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publications</a:t>
            </a:r>
            <a:endParaRPr lang="en-US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Chain Evaluation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nuclei,  20 A-chains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533400"/>
            <a:ext cx="11477810" cy="6324600"/>
          </a:xfrm>
        </p:spPr>
        <p:txBody>
          <a:bodyPr>
            <a:normAutofit fontScale="25000" lnSpcReduction="20000"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1. 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106, 813 (2005)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8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Bk,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Cf,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Fm,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Md,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No,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252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Lr</a:t>
            </a:r>
          </a:p>
          <a:p>
            <a:endParaRPr lang="en-US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108, 1287 (2007)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16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3. 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3"/>
              </a:rPr>
              <a:t>D.Abriola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et al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.,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84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110, 2815 (2009)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nucleus: 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84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110, 749 (2009)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16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 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Tm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111, 525 (2010)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14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 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Kr,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Zr,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Mo,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Tc,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Rh,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Ag,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Cd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4"/>
              </a:rPr>
              <a:t>J.Cameron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5"/>
              </a:rPr>
              <a:t>J.Chen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6"/>
              </a:rPr>
              <a:t>B.Singh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113, 365 (2012)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10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Mg,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Al,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Si,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Cl,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K,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Ca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4"/>
              </a:rPr>
              <a:t>J.Cameron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6"/>
              </a:rPr>
              <a:t>B.Singh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113, 1 (2012)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10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Mg,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Al,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Si,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Cl,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K,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36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Ca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8.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6"/>
              </a:rPr>
              <a:t>B.Singh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113, 1563 (2012)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11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Mg,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Al,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Si,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Cl,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K,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Ca 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9.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6"/>
              </a:rPr>
              <a:t>B.Singh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113, 1115 (2012)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12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Ni,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Zn,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Kr,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77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117, 1 (2014)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16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148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Tm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11.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122, 1 (2014)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	16 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12.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132, 1 (2016)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	15 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Hf,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157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W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13.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141, 1 (2017)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	15 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Hf,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158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W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14.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– 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Sheets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154,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 (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2018)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	17 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140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15.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A =155,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</a:rPr>
              <a:t>155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, 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 Sheets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160, 1 (2019)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16 nuclei: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Pr,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Hf,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 155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Ta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</a:rPr>
              <a:t>16.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, A =153, </a:t>
            </a:r>
            <a:r>
              <a:rPr lang="en-US" sz="3600" b="1" i="1">
                <a:solidFill>
                  <a:schemeClr val="accent5">
                    <a:lumMod val="75000"/>
                  </a:schemeClr>
                </a:solidFill>
              </a:rPr>
              <a:t>Nuclear Data Sheets for A = 153,  Nucl.Data Sheets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170, 1 (2020) </a:t>
            </a:r>
          </a:p>
          <a:p>
            <a:pPr marL="0" indent="0">
              <a:buNone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	16 nuclei: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Pr, 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3600" b="1" baseline="3000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3600" b="1" baseline="30000" smtClean="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</a:rPr>
              <a:t>Hf</a:t>
            </a:r>
          </a:p>
          <a:p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</a:rPr>
              <a:t>17.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A =160,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i="1" smtClean="0">
                <a:solidFill>
                  <a:schemeClr val="accent5">
                    <a:lumMod val="75000"/>
                  </a:schemeClr>
                </a:solidFill>
              </a:rPr>
              <a:t>,  Nucl.Data </a:t>
            </a:r>
            <a:r>
              <a:rPr lang="en-US" sz="3600" b="1" i="1">
                <a:solidFill>
                  <a:schemeClr val="accent5">
                    <a:lumMod val="75000"/>
                  </a:schemeClr>
                </a:solidFill>
              </a:rPr>
              <a:t>Sheets </a:t>
            </a:r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</a:rPr>
              <a:t>176,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1 (</a:t>
            </a:r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</a:rPr>
              <a:t>2021)</a:t>
            </a:r>
            <a:endParaRPr lang="en-US" sz="36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	17 nuclei: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Hf,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Ta, 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W, </a:t>
            </a:r>
            <a:r>
              <a:rPr lang="en-US" sz="3600" b="1" baseline="30000" dirty="0" smtClean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Re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Chain Evaluation: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nuclei</a:t>
            </a:r>
            <a:r>
              <a:rPr lang="en-US" sz="28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A-chains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533400"/>
            <a:ext cx="1147781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16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A =153, 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153,  </a:t>
            </a:r>
            <a:r>
              <a:rPr lang="en-US" sz="900" b="1" i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 Sheets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170, 1 (2020) </a:t>
            </a:r>
          </a:p>
          <a:p>
            <a:pPr marL="0" indent="0">
              <a:buNone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	16 nuclei: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La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Ce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Pm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Sm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Eu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Gd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Tb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Dy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Ho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Er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Tm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Yb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</a:rPr>
              <a:t>Lu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153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Hf</a:t>
            </a:r>
            <a:endParaRPr lang="en-US" sz="9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17. 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A =160, 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160,  </a:t>
            </a:r>
            <a:r>
              <a:rPr lang="en-US" sz="900" b="1" i="1" dirty="0" err="1">
                <a:solidFill>
                  <a:schemeClr val="accent5">
                    <a:lumMod val="75000"/>
                  </a:schemeClr>
                </a:solidFill>
              </a:rPr>
              <a:t>Nucl.Data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 Sheets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176, 1 (2021)</a:t>
            </a:r>
            <a:endParaRPr lang="en-US" sz="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	17 nuclei: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Hf,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Ta,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W,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Re</a:t>
            </a:r>
          </a:p>
          <a:p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18. 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</a:t>
            </a:r>
            <a:r>
              <a:rPr lang="en-US" sz="900" b="1" i="1" dirty="0" smtClean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i="1" dirty="0">
                <a:solidFill>
                  <a:srgbClr val="0070C0"/>
                </a:solidFill>
              </a:rPr>
              <a:t>submitted to </a:t>
            </a:r>
            <a:r>
              <a:rPr lang="en-US" sz="900" b="1" i="1" dirty="0" err="1">
                <a:solidFill>
                  <a:srgbClr val="0070C0"/>
                </a:solidFill>
              </a:rPr>
              <a:t>NNDC</a:t>
            </a:r>
            <a:r>
              <a:rPr lang="en-US" sz="900" b="1" i="1" dirty="0">
                <a:solidFill>
                  <a:srgbClr val="0070C0"/>
                </a:solidFill>
              </a:rPr>
              <a:t> (</a:t>
            </a:r>
            <a:r>
              <a:rPr lang="en-US" sz="900" b="1" i="1" dirty="0" err="1">
                <a:solidFill>
                  <a:srgbClr val="0070C0"/>
                </a:solidFill>
              </a:rPr>
              <a:t>FY19</a:t>
            </a:r>
            <a:r>
              <a:rPr lang="en-US" sz="900" b="1" i="1" dirty="0" smtClean="0">
                <a:solidFill>
                  <a:srgbClr val="0070C0"/>
                </a:solidFill>
              </a:rPr>
              <a:t>) , after review (with evaluator)</a:t>
            </a:r>
            <a:endParaRPr lang="en-US" sz="9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	16 nuclei: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 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 (</a:t>
            </a:r>
            <a:r>
              <a:rPr lang="en-US" sz="900" b="1" i="1" baseline="30000" dirty="0" smtClean="0">
                <a:solidFill>
                  <a:srgbClr val="0070C0"/>
                </a:solidFill>
              </a:rPr>
              <a:t>147</a:t>
            </a:r>
            <a:r>
              <a:rPr lang="en-US" sz="900" b="1" i="1" dirty="0" smtClean="0">
                <a:solidFill>
                  <a:srgbClr val="0070C0"/>
                </a:solidFill>
              </a:rPr>
              <a:t>Pm </a:t>
            </a:r>
            <a:r>
              <a:rPr lang="en-US" sz="900" b="1" i="1" dirty="0" err="1" smtClean="0">
                <a:solidFill>
                  <a:srgbClr val="0070C0"/>
                </a:solidFill>
              </a:rPr>
              <a:t>Balraj</a:t>
            </a:r>
            <a:r>
              <a:rPr lang="en-US" sz="900" b="1" i="1" dirty="0" smtClean="0">
                <a:solidFill>
                  <a:srgbClr val="0070C0"/>
                </a:solidFill>
              </a:rPr>
              <a:t> Singh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),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147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Tm</a:t>
            </a:r>
          </a:p>
          <a:p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19. 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US" sz="900" b="1" i="1" dirty="0">
                <a:solidFill>
                  <a:srgbClr val="0070C0"/>
                </a:solidFill>
              </a:rPr>
              <a:t>submitted to NNDC (</a:t>
            </a:r>
            <a:r>
              <a:rPr lang="en-US" sz="900" b="1" i="1" dirty="0" err="1" smtClean="0">
                <a:solidFill>
                  <a:srgbClr val="0070C0"/>
                </a:solidFill>
              </a:rPr>
              <a:t>FY20</a:t>
            </a:r>
            <a:r>
              <a:rPr lang="en-US" sz="900" b="1" i="1" dirty="0">
                <a:solidFill>
                  <a:srgbClr val="0070C0"/>
                </a:solidFill>
              </a:rPr>
              <a:t>), after review (with evaluator)</a:t>
            </a:r>
            <a:endParaRPr lang="en-US" sz="9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17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Sb,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Te,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I,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Xe,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Cs,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Ba,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La,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Ce,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Pr,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Nd,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Pm,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Sm,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Eu,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Gd,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Tb,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Dy,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141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Ho</a:t>
            </a:r>
          </a:p>
          <a:p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20. 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</a:t>
            </a:r>
            <a:r>
              <a:rPr lang="en-US" sz="900" b="1" i="1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900" b="1" i="1" dirty="0">
                <a:solidFill>
                  <a:srgbClr val="0070C0"/>
                </a:solidFill>
              </a:rPr>
              <a:t>submitted to </a:t>
            </a:r>
            <a:r>
              <a:rPr lang="en-US" sz="900" b="1" i="1" dirty="0" err="1">
                <a:solidFill>
                  <a:srgbClr val="0070C0"/>
                </a:solidFill>
              </a:rPr>
              <a:t>NNDC</a:t>
            </a:r>
            <a:r>
              <a:rPr lang="en-US" sz="900" b="1" i="1" dirty="0">
                <a:solidFill>
                  <a:srgbClr val="0070C0"/>
                </a:solidFill>
              </a:rPr>
              <a:t> (</a:t>
            </a:r>
            <a:r>
              <a:rPr lang="en-US" sz="900" b="1" i="1" dirty="0" err="1" smtClean="0">
                <a:solidFill>
                  <a:srgbClr val="0070C0"/>
                </a:solidFill>
              </a:rPr>
              <a:t>FY21</a:t>
            </a:r>
            <a:r>
              <a:rPr lang="en-US" sz="900" b="1" i="1" dirty="0" smtClean="0">
                <a:solidFill>
                  <a:srgbClr val="0070C0"/>
                </a:solidFill>
              </a:rPr>
              <a:t>), with reviewer</a:t>
            </a:r>
            <a:endParaRPr lang="en-US" sz="900" b="1" i="1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17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nuclei: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Pm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Sm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Eu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Gd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Tb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Dy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Ho,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Er,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Tm,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Yb,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Lu,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Hf,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Ta,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Re,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162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Os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9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21. </a:t>
            </a:r>
            <a:r>
              <a:rPr lang="en-US" sz="900" b="1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N.Nica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i="1" dirty="0">
                <a:solidFill>
                  <a:schemeClr val="accent5">
                    <a:lumMod val="75000"/>
                  </a:schemeClr>
                </a:solidFill>
              </a:rPr>
              <a:t>Nuclear Data Sheets for A = </a:t>
            </a:r>
            <a:r>
              <a:rPr lang="en-US" sz="900" b="1" i="1" dirty="0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900" b="1" i="1" dirty="0" smtClean="0">
                <a:solidFill>
                  <a:srgbClr val="0070C0"/>
                </a:solidFill>
              </a:rPr>
              <a:t>in progress (</a:t>
            </a:r>
            <a:r>
              <a:rPr lang="en-US" sz="900" b="1" i="1" dirty="0" err="1" smtClean="0">
                <a:solidFill>
                  <a:srgbClr val="0070C0"/>
                </a:solidFill>
              </a:rPr>
              <a:t>FY22</a:t>
            </a:r>
            <a:r>
              <a:rPr lang="en-US" sz="900" b="1" i="1" dirty="0" smtClean="0">
                <a:solidFill>
                  <a:srgbClr val="0070C0"/>
                </a:solidFill>
              </a:rPr>
              <a:t>)</a:t>
            </a:r>
            <a:endParaRPr lang="en-US" sz="900" b="1" i="1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17 nuclei: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Ba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La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Ce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Pm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Sm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Eu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Gd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Tb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Dy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Ho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Er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Tm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Yb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Lu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900" b="1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b="1" baseline="30000" dirty="0" err="1" smtClean="0">
                <a:solidFill>
                  <a:schemeClr val="accent5">
                    <a:lumMod val="75000"/>
                  </a:schemeClr>
                </a:solidFill>
              </a:rPr>
              <a:t>154</a:t>
            </a:r>
            <a:r>
              <a:rPr lang="en-US" sz="900" b="1" dirty="0" err="1" smtClean="0">
                <a:solidFill>
                  <a:schemeClr val="accent5">
                    <a:lumMod val="75000"/>
                  </a:schemeClr>
                </a:solidFill>
              </a:rPr>
              <a:t>Hf</a:t>
            </a:r>
            <a:endParaRPr lang="en-US" sz="9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sz="9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9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34255"/>
              </p:ext>
            </p:extLst>
          </p:nvPr>
        </p:nvGraphicFramePr>
        <p:xfrm>
          <a:off x="1015736" y="533400"/>
          <a:ext cx="9873795" cy="549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orelDRAW" r:id="rId3" imgW="9879840" imgH="7320960" progId="CorelDraw.Graphic.16">
                  <p:embed/>
                </p:oleObj>
              </mc:Choice>
              <mc:Fallback>
                <p:oleObj name="CorelDRAW" r:id="rId3" imgW="9879840" imgH="73209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736" y="533400"/>
                        <a:ext cx="9873795" cy="549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15735" y="1295400"/>
            <a:ext cx="558654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15736" y="2286000"/>
            <a:ext cx="279327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721" y="1316475"/>
            <a:ext cx="5789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nuclei,  20 A-chains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5726" y="2057401"/>
            <a:ext cx="453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publications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45513"/>
              </p:ext>
            </p:extLst>
          </p:nvPr>
        </p:nvGraphicFramePr>
        <p:xfrm>
          <a:off x="1015736" y="533400"/>
          <a:ext cx="9873795" cy="549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3" imgW="9879840" imgH="7320960" progId="CorelDraw.Graphic.16">
                  <p:embed/>
                </p:oleObj>
              </mc:Choice>
              <mc:Fallback>
                <p:oleObj name="CorelDRAW" r:id="rId3" imgW="9879840" imgH="73209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736" y="533400"/>
                        <a:ext cx="9873795" cy="549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15735" y="1295400"/>
            <a:ext cx="558654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15736" y="2286000"/>
            <a:ext cx="279327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721" y="1316475"/>
            <a:ext cx="5789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nuclei,  20 A-chains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5726" y="2057401"/>
            <a:ext cx="453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publications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8612" y="2133600"/>
            <a:ext cx="1905000" cy="1905000"/>
          </a:xfrm>
          <a:prstGeom prst="ellipse">
            <a:avLst/>
          </a:prstGeom>
          <a:solidFill>
            <a:srgbClr val="00B0F0">
              <a:alpha val="13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466012" y="2819400"/>
            <a:ext cx="45141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>
              <a:buFont typeface="Wingdings"/>
              <a:buChar char="ß"/>
            </a:pPr>
            <a:r>
              <a:rPr lang="en-US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sz="32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LARGE!</a:t>
            </a:r>
            <a:endParaRPr lang="en-US" sz="3200" b="1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/>
              <a:buChar char="ß"/>
            </a:pPr>
            <a:r>
              <a:rPr lang="en-US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COMPLX</a:t>
            </a:r>
          </a:p>
          <a:p>
            <a:pPr marL="571500" indent="-571500" algn="l">
              <a:buFont typeface="Wingdings"/>
              <a:buChar char="ß"/>
            </a:pPr>
            <a:r>
              <a:rPr lang="en-US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A-chain/FY</a:t>
            </a:r>
            <a:endParaRPr lang="en-US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0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A&amp;M - Cyclotron Institute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15" y="1143000"/>
            <a:ext cx="11071516" cy="50292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 Precision Measurements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600" b="1" i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sz="2400" b="1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93m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ICC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(PRC)</a:t>
            </a:r>
            <a:endParaRPr lang="en-US" sz="2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ICC measurement in the series of </a:t>
            </a:r>
            <a:r>
              <a:rPr lang="en-US" sz="24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 measurements </a:t>
            </a:r>
            <a:endParaRPr lang="en-US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 calculations adopted by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USNDP, NSDD, DDEP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b="1" i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cases to extend the (93-197) A-number interval </a:t>
            </a:r>
          </a:p>
          <a:p>
            <a:pPr lvl="1">
              <a:buFontTx/>
              <a:buChar char="-"/>
            </a:pPr>
            <a:r>
              <a:rPr lang="en-US" sz="2400" b="1" i="1" baseline="30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198m</a:t>
            </a:r>
            <a:r>
              <a:rPr lang="en-US" sz="24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Au,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115.2 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-keV </a:t>
            </a:r>
            <a:r>
              <a:rPr lang="ro-RO" altLang="ro-RO" sz="2400" b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4, multiple IT </a:t>
            </a:r>
            <a:r>
              <a:rPr lang="el-GR" altLang="ro-RO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T</a:t>
            </a:r>
            <a:r>
              <a:rPr lang="en-US" altLang="ro-RO" sz="2400" b="1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=2.3 </a:t>
            </a:r>
            <a:r>
              <a:rPr lang="en-US" altLang="ro-RO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altLang="ro-RO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Very difficult </a:t>
            </a:r>
            <a:r>
              <a:rPr lang="en-US" altLang="ro-RO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altLang="ro-RO" sz="2400" b="1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ro-RO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  <a:r>
              <a:rPr lang="en-US" altLang="ro-RO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Doable </a:t>
            </a:r>
            <a:r>
              <a:rPr lang="en-US" altLang="ro-RO" sz="2400" b="1" baseline="-25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endParaRPr lang="en-US" sz="2400" b="1" i="1" baseline="-2500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b="1" i="1" baseline="30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58m</a:t>
            </a:r>
            <a:r>
              <a:rPr lang="en-US" sz="24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Co,   </a:t>
            </a:r>
            <a:r>
              <a:rPr lang="ro-RO" altLang="ro-RO" sz="2400" b="1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</a:rPr>
              <a:t>4.9-keV </a:t>
            </a:r>
            <a:r>
              <a:rPr lang="ro-RO" altLang="ro-RO" sz="2400" b="1">
                <a:solidFill>
                  <a:srgbClr val="0070C0"/>
                </a:solidFill>
                <a:latin typeface="Times New Roman" pitchFamily="18" charset="0"/>
              </a:rPr>
              <a:t>M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</a:rPr>
              <a:t>4, single IT </a:t>
            </a:r>
            <a:r>
              <a:rPr lang="el-GR" altLang="ro-RO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</a:rPr>
              <a:t> , 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o-RO" sz="2400" b="1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ro-RO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=9.1 </a:t>
            </a:r>
            <a:r>
              <a:rPr lang="ro-RO" altLang="ro-RO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o-RO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altLang="ro-RO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Doable </a:t>
            </a:r>
            <a:r>
              <a:rPr lang="en-US" altLang="ro-RO" sz="2400" b="1" baseline="-25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endParaRPr lang="en-US" sz="2400" b="1" i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en-US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A&amp;M - Cyclotron Institute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295400"/>
            <a:ext cx="10868369" cy="518160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l-GR" sz="24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4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Precision Measurements</a:t>
            </a:r>
          </a:p>
          <a:p>
            <a:pPr marL="400050" lvl="2" indent="0"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baseline="30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half-life measurement for 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superallowed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emitter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baseline="30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b="1" i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>
              <a:buNone/>
            </a:pP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(Oct 2021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lvl="2" indent="0">
              <a:buNone/>
            </a:pPr>
            <a:r>
              <a:rPr lang="en-US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in progress</a:t>
            </a:r>
          </a:p>
          <a:p>
            <a:pPr marL="400050" lvl="2" indent="0">
              <a:buNone/>
            </a:pPr>
            <a:r>
              <a:rPr lang="en-US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baseline="30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u="sng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400" b="1" i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Isotopes,</a:t>
            </a:r>
            <a:r>
              <a:rPr lang="en-US" sz="24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K500 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- MARS </a:t>
            </a:r>
            <a:endParaRPr lang="en-US" sz="2400" b="1" i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>
              <a:buNone/>
            </a:pP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b="1" i="1" baseline="30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approach to medical radioisotope production using inverse kinematics”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00050" lvl="2" indent="0">
              <a:buNone/>
            </a:pPr>
            <a:r>
              <a:rPr lang="en-US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Web of Conferences 252, 08002 (2021) </a:t>
            </a:r>
          </a:p>
          <a:p>
            <a:pPr marL="400050" lvl="2" indent="0">
              <a:buNone/>
            </a:pPr>
            <a:r>
              <a:rPr lang="en-US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lvl="2" indent="0">
              <a:buNone/>
            </a:pP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baseline="30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“Enhanced 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b="1" i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in inverse kinematics heavy ion reactions”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00050" lvl="2" indent="0">
              <a:buNone/>
            </a:pPr>
            <a:r>
              <a:rPr lang="en-US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Web of Conferences 252, 08003 (2021)</a:t>
            </a:r>
          </a:p>
          <a:p>
            <a:pPr marL="400050" lvl="2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98156</TotalTime>
  <Words>781</Words>
  <Application>Microsoft Office PowerPoint</Application>
  <PresentationFormat>Custom</PresentationFormat>
  <Paragraphs>418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CorelDRAW</vt:lpstr>
      <vt:lpstr> Texas A&amp;M University US Nuclear Data Program </vt:lpstr>
      <vt:lpstr>  Evaluation of Nuclear Structure and Decay Data  OVERVIEW </vt:lpstr>
      <vt:lpstr>Texas A&amp;M - Cyclotron Institute  Contributions</vt:lpstr>
      <vt:lpstr>Mass Chain Evaluation: 280 nuclei,  20 A-chains</vt:lpstr>
      <vt:lpstr>Mass Chain Evaluation: 280 nuclei,  20 A-chains</vt:lpstr>
      <vt:lpstr>PowerPoint Presentation</vt:lpstr>
      <vt:lpstr>PowerPoint Presentation</vt:lpstr>
      <vt:lpstr> Texas A&amp;M - Cyclotron Institute  </vt:lpstr>
      <vt:lpstr> Texas A&amp;M - Cyclotron Institute  </vt:lpstr>
      <vt:lpstr> Texas A&amp;M - Cyclotron Institute, FY2021: </vt:lpstr>
      <vt:lpstr>Texas A&amp;M - Cyclotron Institute, FY2019 Mass chain evaluations: Statistics</vt:lpstr>
      <vt:lpstr>Mass chains: Review, Updates &amp; Editorial</vt:lpstr>
      <vt:lpstr>Texas A&amp;M - Cyclotron Institute, FY2021 Publications</vt:lpstr>
      <vt:lpstr>Texas A&amp;M - Cyclotron Institute, FY2021 Conferences</vt:lpstr>
      <vt:lpstr> Texas A&amp;M - Cyclotron Institute  FY 2022 </vt:lpstr>
      <vt:lpstr>A-Chain Evaluation Responsibility @Texas A&amp;M University</vt:lpstr>
      <vt:lpstr>Texas A&amp;M Nuclear Data Program  under DOE Grant and NSDD Data Center</vt:lpstr>
      <vt:lpstr>Texas A&amp;M Evaluation Center Strategic Priorities</vt:lpstr>
      <vt:lpstr>Texas A&amp;M Evaluation Center: Data Evaluation Station at Cyclotron Radioactive Ion Beam Facility  to assist experiments and  pre-evaluate data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Nica</dc:creator>
  <cp:lastModifiedBy>ninel nica</cp:lastModifiedBy>
  <cp:revision>370</cp:revision>
  <dcterms:created xsi:type="dcterms:W3CDTF">2016-10-14T17:48:17Z</dcterms:created>
  <dcterms:modified xsi:type="dcterms:W3CDTF">2021-11-12T15:09:21Z</dcterms:modified>
</cp:coreProperties>
</file>