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1" r:id="rId5"/>
    <p:sldId id="263" r:id="rId6"/>
    <p:sldId id="272" r:id="rId7"/>
    <p:sldId id="273" r:id="rId8"/>
    <p:sldId id="274" r:id="rId9"/>
    <p:sldId id="275" r:id="rId10"/>
    <p:sldId id="277" r:id="rId11"/>
    <p:sldId id="264" r:id="rId12"/>
    <p:sldId id="270" r:id="rId13"/>
    <p:sldId id="271" r:id="rId14"/>
    <p:sldId id="278" r:id="rId15"/>
  </p:sldIdLst>
  <p:sldSz cx="12192000" cy="6858000"/>
  <p:notesSz cx="6858000" cy="9144000"/>
  <p:defaultTextStyle>
    <a:lvl1pPr defTabSz="457200">
      <a:defRPr>
        <a:latin typeface="+mn-lt"/>
        <a:ea typeface="+mn-ea"/>
        <a:cs typeface="+mn-cs"/>
        <a:sym typeface="Helvetica"/>
      </a:defRPr>
    </a:lvl1pPr>
    <a:lvl2pPr defTabSz="457200">
      <a:defRPr>
        <a:latin typeface="+mn-lt"/>
        <a:ea typeface="+mn-ea"/>
        <a:cs typeface="+mn-cs"/>
        <a:sym typeface="Helvetica"/>
      </a:defRPr>
    </a:lvl2pPr>
    <a:lvl3pPr defTabSz="457200">
      <a:defRPr>
        <a:latin typeface="+mn-lt"/>
        <a:ea typeface="+mn-ea"/>
        <a:cs typeface="+mn-cs"/>
        <a:sym typeface="Helvetica"/>
      </a:defRPr>
    </a:lvl3pPr>
    <a:lvl4pPr defTabSz="457200">
      <a:defRPr>
        <a:latin typeface="+mn-lt"/>
        <a:ea typeface="+mn-ea"/>
        <a:cs typeface="+mn-cs"/>
        <a:sym typeface="Helvetica"/>
      </a:defRPr>
    </a:lvl4pPr>
    <a:lvl5pPr defTabSz="457200">
      <a:defRPr>
        <a:latin typeface="+mn-lt"/>
        <a:ea typeface="+mn-ea"/>
        <a:cs typeface="+mn-cs"/>
        <a:sym typeface="Helvetica"/>
      </a:defRPr>
    </a:lvl5pPr>
    <a:lvl6pPr defTabSz="457200">
      <a:defRPr>
        <a:latin typeface="+mn-lt"/>
        <a:ea typeface="+mn-ea"/>
        <a:cs typeface="+mn-cs"/>
        <a:sym typeface="Helvetica"/>
      </a:defRPr>
    </a:lvl6pPr>
    <a:lvl7pPr defTabSz="457200">
      <a:defRPr>
        <a:latin typeface="+mn-lt"/>
        <a:ea typeface="+mn-ea"/>
        <a:cs typeface="+mn-cs"/>
        <a:sym typeface="Helvetica"/>
      </a:defRPr>
    </a:lvl7pPr>
    <a:lvl8pPr defTabSz="457200">
      <a:defRPr>
        <a:latin typeface="+mn-lt"/>
        <a:ea typeface="+mn-ea"/>
        <a:cs typeface="+mn-cs"/>
        <a:sym typeface="Helvetica"/>
      </a:defRPr>
    </a:lvl8pPr>
    <a:lvl9pPr defTabSz="457200"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2" autoAdjust="0"/>
    <p:restoredTop sz="94613"/>
  </p:normalViewPr>
  <p:slideViewPr>
    <p:cSldViewPr snapToGrid="0" snapToObjects="1">
      <p:cViewPr varScale="1">
        <p:scale>
          <a:sx n="76" d="100"/>
          <a:sy n="76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43048897411319E-2"/>
          <c:y val="6.5462753950338598E-2"/>
          <c:w val="0.7698945349952061"/>
          <c:h val="0.66591422121896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38100">
              <a:solidFill>
                <a:srgbClr val="000080"/>
              </a:solidFill>
              <a:prstDash val="solid"/>
            </a:ln>
          </c:spPr>
          <c:invertIfNegative val="0"/>
          <c:cat>
            <c:strRef>
              <c:f>Sheet1!$A$5:$A$237</c:f>
              <c:strCache>
                <c:ptCount val="233"/>
                <c:pt idx="0">
                  <c:v>Apil-02</c:v>
                </c:pt>
                <c:pt idx="1">
                  <c:v>May-02</c:v>
                </c:pt>
                <c:pt idx="2">
                  <c:v>June</c:v>
                </c:pt>
                <c:pt idx="3">
                  <c:v>July</c:v>
                </c:pt>
                <c:pt idx="4">
                  <c:v>Aug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Jan-03</c:v>
                </c:pt>
                <c:pt idx="10">
                  <c:v>Feb</c:v>
                </c:pt>
                <c:pt idx="11">
                  <c:v>Mar</c:v>
                </c:pt>
                <c:pt idx="12">
                  <c:v>Apr-03</c:v>
                </c:pt>
                <c:pt idx="13">
                  <c:v>May-03</c:v>
                </c:pt>
                <c:pt idx="14">
                  <c:v>June</c:v>
                </c:pt>
                <c:pt idx="15">
                  <c:v>July</c:v>
                </c:pt>
                <c:pt idx="16">
                  <c:v>Aug</c:v>
                </c:pt>
                <c:pt idx="17">
                  <c:v>Sept</c:v>
                </c:pt>
                <c:pt idx="18">
                  <c:v>Oct</c:v>
                </c:pt>
                <c:pt idx="19">
                  <c:v>Nov</c:v>
                </c:pt>
                <c:pt idx="20">
                  <c:v>Dec</c:v>
                </c:pt>
                <c:pt idx="21">
                  <c:v>Jan-04</c:v>
                </c:pt>
                <c:pt idx="22">
                  <c:v>Feb</c:v>
                </c:pt>
                <c:pt idx="23">
                  <c:v>Mar</c:v>
                </c:pt>
                <c:pt idx="24">
                  <c:v>Apr-04</c:v>
                </c:pt>
                <c:pt idx="25">
                  <c:v>May-04</c:v>
                </c:pt>
                <c:pt idx="26">
                  <c:v>June</c:v>
                </c:pt>
                <c:pt idx="27">
                  <c:v>July</c:v>
                </c:pt>
                <c:pt idx="28">
                  <c:v>Aug</c:v>
                </c:pt>
                <c:pt idx="29">
                  <c:v>Sept</c:v>
                </c:pt>
                <c:pt idx="30">
                  <c:v>Oct</c:v>
                </c:pt>
                <c:pt idx="31">
                  <c:v>Nov</c:v>
                </c:pt>
                <c:pt idx="32">
                  <c:v>Dec</c:v>
                </c:pt>
                <c:pt idx="33">
                  <c:v>Jan-05</c:v>
                </c:pt>
                <c:pt idx="34">
                  <c:v>Feb</c:v>
                </c:pt>
                <c:pt idx="35">
                  <c:v>Mar</c:v>
                </c:pt>
                <c:pt idx="36">
                  <c:v>Apr-05</c:v>
                </c:pt>
                <c:pt idx="37">
                  <c:v>May-05</c:v>
                </c:pt>
                <c:pt idx="38">
                  <c:v>June</c:v>
                </c:pt>
                <c:pt idx="39">
                  <c:v>July</c:v>
                </c:pt>
                <c:pt idx="40">
                  <c:v>Aug</c:v>
                </c:pt>
                <c:pt idx="41">
                  <c:v>Sept</c:v>
                </c:pt>
                <c:pt idx="42">
                  <c:v>Oct</c:v>
                </c:pt>
                <c:pt idx="43">
                  <c:v>Nov</c:v>
                </c:pt>
                <c:pt idx="44">
                  <c:v>Dec</c:v>
                </c:pt>
                <c:pt idx="45">
                  <c:v>Jan-06</c:v>
                </c:pt>
                <c:pt idx="46">
                  <c:v>Feb</c:v>
                </c:pt>
                <c:pt idx="47">
                  <c:v>Mar</c:v>
                </c:pt>
                <c:pt idx="48">
                  <c:v>Apr-06</c:v>
                </c:pt>
                <c:pt idx="49">
                  <c:v>May-06</c:v>
                </c:pt>
                <c:pt idx="50">
                  <c:v>June</c:v>
                </c:pt>
                <c:pt idx="51">
                  <c:v>July</c:v>
                </c:pt>
                <c:pt idx="52">
                  <c:v>Aug</c:v>
                </c:pt>
                <c:pt idx="53">
                  <c:v>Sept</c:v>
                </c:pt>
                <c:pt idx="54">
                  <c:v>Oct</c:v>
                </c:pt>
                <c:pt idx="55">
                  <c:v>Nov</c:v>
                </c:pt>
                <c:pt idx="56">
                  <c:v>Dec</c:v>
                </c:pt>
                <c:pt idx="57">
                  <c:v>Jan-07</c:v>
                </c:pt>
                <c:pt idx="58">
                  <c:v>Feb</c:v>
                </c:pt>
                <c:pt idx="59">
                  <c:v>Mar</c:v>
                </c:pt>
                <c:pt idx="60">
                  <c:v>Apr-07</c:v>
                </c:pt>
                <c:pt idx="61">
                  <c:v>May-07</c:v>
                </c:pt>
                <c:pt idx="62">
                  <c:v>June</c:v>
                </c:pt>
                <c:pt idx="63">
                  <c:v>July</c:v>
                </c:pt>
                <c:pt idx="64">
                  <c:v>Aug</c:v>
                </c:pt>
                <c:pt idx="65">
                  <c:v>Sept</c:v>
                </c:pt>
                <c:pt idx="66">
                  <c:v>Oct</c:v>
                </c:pt>
                <c:pt idx="67">
                  <c:v>Nov</c:v>
                </c:pt>
                <c:pt idx="68">
                  <c:v>Dec</c:v>
                </c:pt>
                <c:pt idx="69">
                  <c:v>Jan-08</c:v>
                </c:pt>
                <c:pt idx="70">
                  <c:v>Feb</c:v>
                </c:pt>
                <c:pt idx="71">
                  <c:v>Mar</c:v>
                </c:pt>
                <c:pt idx="72">
                  <c:v>Apr-08</c:v>
                </c:pt>
                <c:pt idx="73">
                  <c:v>May-08</c:v>
                </c:pt>
                <c:pt idx="74">
                  <c:v>June</c:v>
                </c:pt>
                <c:pt idx="75">
                  <c:v>July</c:v>
                </c:pt>
                <c:pt idx="76">
                  <c:v>Aug</c:v>
                </c:pt>
                <c:pt idx="77">
                  <c:v>Sept</c:v>
                </c:pt>
                <c:pt idx="78">
                  <c:v>Oct</c:v>
                </c:pt>
                <c:pt idx="79">
                  <c:v>Nov</c:v>
                </c:pt>
                <c:pt idx="80">
                  <c:v>Dec</c:v>
                </c:pt>
                <c:pt idx="81">
                  <c:v>Jan-09</c:v>
                </c:pt>
                <c:pt idx="82">
                  <c:v>Feb</c:v>
                </c:pt>
                <c:pt idx="83">
                  <c:v>Mar</c:v>
                </c:pt>
                <c:pt idx="84">
                  <c:v>Apr-09</c:v>
                </c:pt>
                <c:pt idx="85">
                  <c:v>May-09</c:v>
                </c:pt>
                <c:pt idx="86">
                  <c:v>June</c:v>
                </c:pt>
                <c:pt idx="87">
                  <c:v>July</c:v>
                </c:pt>
                <c:pt idx="88">
                  <c:v>Aug</c:v>
                </c:pt>
                <c:pt idx="89">
                  <c:v>Sept</c:v>
                </c:pt>
                <c:pt idx="90">
                  <c:v>Oct</c:v>
                </c:pt>
                <c:pt idx="91">
                  <c:v>Nov</c:v>
                </c:pt>
                <c:pt idx="92">
                  <c:v>Dec</c:v>
                </c:pt>
                <c:pt idx="93">
                  <c:v>Jan-10</c:v>
                </c:pt>
                <c:pt idx="94">
                  <c:v>Feb</c:v>
                </c:pt>
                <c:pt idx="95">
                  <c:v>Mar</c:v>
                </c:pt>
                <c:pt idx="96">
                  <c:v>Apr-10</c:v>
                </c:pt>
                <c:pt idx="97">
                  <c:v>May-10</c:v>
                </c:pt>
                <c:pt idx="98">
                  <c:v>June</c:v>
                </c:pt>
                <c:pt idx="99">
                  <c:v>July</c:v>
                </c:pt>
                <c:pt idx="100">
                  <c:v>Aug</c:v>
                </c:pt>
                <c:pt idx="101">
                  <c:v>Sept</c:v>
                </c:pt>
                <c:pt idx="102">
                  <c:v>Oct</c:v>
                </c:pt>
                <c:pt idx="103">
                  <c:v>Nov</c:v>
                </c:pt>
                <c:pt idx="104">
                  <c:v>Dec</c:v>
                </c:pt>
                <c:pt idx="105">
                  <c:v>Jan-11</c:v>
                </c:pt>
                <c:pt idx="106">
                  <c:v>Feb</c:v>
                </c:pt>
                <c:pt idx="107">
                  <c:v>Mar</c:v>
                </c:pt>
                <c:pt idx="108">
                  <c:v>Apr-11</c:v>
                </c:pt>
                <c:pt idx="109">
                  <c:v>May-11</c:v>
                </c:pt>
                <c:pt idx="110">
                  <c:v>June</c:v>
                </c:pt>
                <c:pt idx="111">
                  <c:v>July</c:v>
                </c:pt>
                <c:pt idx="112">
                  <c:v>Aug</c:v>
                </c:pt>
                <c:pt idx="113">
                  <c:v>Sept</c:v>
                </c:pt>
                <c:pt idx="114">
                  <c:v>Oct</c:v>
                </c:pt>
                <c:pt idx="115">
                  <c:v>Nov</c:v>
                </c:pt>
                <c:pt idx="116">
                  <c:v>Dec</c:v>
                </c:pt>
                <c:pt idx="117">
                  <c:v>Jan-12</c:v>
                </c:pt>
                <c:pt idx="118">
                  <c:v>Feb</c:v>
                </c:pt>
                <c:pt idx="119">
                  <c:v>Mar</c:v>
                </c:pt>
                <c:pt idx="120">
                  <c:v>Apr-12</c:v>
                </c:pt>
                <c:pt idx="121">
                  <c:v>May-12</c:v>
                </c:pt>
                <c:pt idx="122">
                  <c:v>June</c:v>
                </c:pt>
                <c:pt idx="123">
                  <c:v>July</c:v>
                </c:pt>
                <c:pt idx="124">
                  <c:v>Aug</c:v>
                </c:pt>
                <c:pt idx="125">
                  <c:v>Sept</c:v>
                </c:pt>
                <c:pt idx="126">
                  <c:v>Oct</c:v>
                </c:pt>
                <c:pt idx="127">
                  <c:v>Nov</c:v>
                </c:pt>
                <c:pt idx="128">
                  <c:v>Dec</c:v>
                </c:pt>
                <c:pt idx="129">
                  <c:v>Jan-13</c:v>
                </c:pt>
                <c:pt idx="130">
                  <c:v>Feb</c:v>
                </c:pt>
                <c:pt idx="131">
                  <c:v>Mar</c:v>
                </c:pt>
                <c:pt idx="132">
                  <c:v>Apr-13</c:v>
                </c:pt>
                <c:pt idx="133">
                  <c:v>May-13</c:v>
                </c:pt>
                <c:pt idx="134">
                  <c:v>June</c:v>
                </c:pt>
                <c:pt idx="135">
                  <c:v>July</c:v>
                </c:pt>
                <c:pt idx="136">
                  <c:v>Aug</c:v>
                </c:pt>
                <c:pt idx="137">
                  <c:v>Sept</c:v>
                </c:pt>
                <c:pt idx="138">
                  <c:v>Oct</c:v>
                </c:pt>
                <c:pt idx="139">
                  <c:v>Nov</c:v>
                </c:pt>
                <c:pt idx="140">
                  <c:v>Dec</c:v>
                </c:pt>
                <c:pt idx="141">
                  <c:v>Jan-14</c:v>
                </c:pt>
                <c:pt idx="142">
                  <c:v>Feb</c:v>
                </c:pt>
                <c:pt idx="143">
                  <c:v>Mar</c:v>
                </c:pt>
                <c:pt idx="144">
                  <c:v>Apr-14</c:v>
                </c:pt>
                <c:pt idx="145">
                  <c:v>May-14</c:v>
                </c:pt>
                <c:pt idx="146">
                  <c:v>June</c:v>
                </c:pt>
                <c:pt idx="147">
                  <c:v>July</c:v>
                </c:pt>
                <c:pt idx="148">
                  <c:v>Aug</c:v>
                </c:pt>
                <c:pt idx="149">
                  <c:v>Sept</c:v>
                </c:pt>
                <c:pt idx="150">
                  <c:v>Oct</c:v>
                </c:pt>
                <c:pt idx="151">
                  <c:v>Nov</c:v>
                </c:pt>
                <c:pt idx="152">
                  <c:v>Dec</c:v>
                </c:pt>
                <c:pt idx="153">
                  <c:v>Jan</c:v>
                </c:pt>
                <c:pt idx="154">
                  <c:v>Feb</c:v>
                </c:pt>
                <c:pt idx="155">
                  <c:v>March</c:v>
                </c:pt>
                <c:pt idx="156">
                  <c:v>Apr-15</c:v>
                </c:pt>
                <c:pt idx="157">
                  <c:v>May-15</c:v>
                </c:pt>
                <c:pt idx="158">
                  <c:v>June</c:v>
                </c:pt>
                <c:pt idx="159">
                  <c:v>July</c:v>
                </c:pt>
                <c:pt idx="160">
                  <c:v>Aug</c:v>
                </c:pt>
                <c:pt idx="161">
                  <c:v>Sept</c:v>
                </c:pt>
                <c:pt idx="162">
                  <c:v>Oct</c:v>
                </c:pt>
                <c:pt idx="163">
                  <c:v>Nov</c:v>
                </c:pt>
                <c:pt idx="164">
                  <c:v>Dec</c:v>
                </c:pt>
                <c:pt idx="165">
                  <c:v>Jan</c:v>
                </c:pt>
                <c:pt idx="166">
                  <c:v>Feb</c:v>
                </c:pt>
                <c:pt idx="167">
                  <c:v>March</c:v>
                </c:pt>
                <c:pt idx="168">
                  <c:v>Apr-16</c:v>
                </c:pt>
                <c:pt idx="169">
                  <c:v>May-16</c:v>
                </c:pt>
                <c:pt idx="170">
                  <c:v>June</c:v>
                </c:pt>
                <c:pt idx="171">
                  <c:v>July</c:v>
                </c:pt>
                <c:pt idx="172">
                  <c:v>Aug</c:v>
                </c:pt>
                <c:pt idx="173">
                  <c:v>Sept</c:v>
                </c:pt>
                <c:pt idx="174">
                  <c:v>Oct</c:v>
                </c:pt>
                <c:pt idx="175">
                  <c:v>Nov</c:v>
                </c:pt>
                <c:pt idx="176">
                  <c:v>Dec</c:v>
                </c:pt>
                <c:pt idx="177">
                  <c:v>Jan</c:v>
                </c:pt>
                <c:pt idx="178">
                  <c:v>Feb</c:v>
                </c:pt>
                <c:pt idx="179">
                  <c:v>March</c:v>
                </c:pt>
                <c:pt idx="180">
                  <c:v>Apr-17</c:v>
                </c:pt>
                <c:pt idx="181">
                  <c:v>May</c:v>
                </c:pt>
                <c:pt idx="182">
                  <c:v>June</c:v>
                </c:pt>
                <c:pt idx="183">
                  <c:v>July</c:v>
                </c:pt>
                <c:pt idx="184">
                  <c:v>Aug</c:v>
                </c:pt>
                <c:pt idx="185">
                  <c:v>Sept</c:v>
                </c:pt>
                <c:pt idx="186">
                  <c:v>Oct</c:v>
                </c:pt>
                <c:pt idx="187">
                  <c:v>Nov</c:v>
                </c:pt>
                <c:pt idx="188">
                  <c:v>Dec</c:v>
                </c:pt>
                <c:pt idx="189">
                  <c:v>Jan</c:v>
                </c:pt>
                <c:pt idx="190">
                  <c:v>Feb</c:v>
                </c:pt>
                <c:pt idx="191">
                  <c:v>March</c:v>
                </c:pt>
                <c:pt idx="192">
                  <c:v>Apr-18</c:v>
                </c:pt>
                <c:pt idx="193">
                  <c:v>June</c:v>
                </c:pt>
                <c:pt idx="194">
                  <c:v>July</c:v>
                </c:pt>
                <c:pt idx="195">
                  <c:v>Aug</c:v>
                </c:pt>
                <c:pt idx="196">
                  <c:v>Sept</c:v>
                </c:pt>
                <c:pt idx="197">
                  <c:v>Oct</c:v>
                </c:pt>
                <c:pt idx="198">
                  <c:v>Nov</c:v>
                </c:pt>
                <c:pt idx="199">
                  <c:v>Dec</c:v>
                </c:pt>
                <c:pt idx="200">
                  <c:v>Jan</c:v>
                </c:pt>
                <c:pt idx="201">
                  <c:v>Feb</c:v>
                </c:pt>
                <c:pt idx="202">
                  <c:v>March</c:v>
                </c:pt>
                <c:pt idx="203">
                  <c:v>Apr</c:v>
                </c:pt>
                <c:pt idx="204">
                  <c:v>May-19</c:v>
                </c:pt>
                <c:pt idx="205">
                  <c:v>June</c:v>
                </c:pt>
                <c:pt idx="206">
                  <c:v>July</c:v>
                </c:pt>
                <c:pt idx="207">
                  <c:v>Aug</c:v>
                </c:pt>
                <c:pt idx="208">
                  <c:v>Sept</c:v>
                </c:pt>
                <c:pt idx="209">
                  <c:v>Oct</c:v>
                </c:pt>
                <c:pt idx="210">
                  <c:v>Nov</c:v>
                </c:pt>
                <c:pt idx="211">
                  <c:v>Dec</c:v>
                </c:pt>
                <c:pt idx="212">
                  <c:v>Jan</c:v>
                </c:pt>
                <c:pt idx="213">
                  <c:v>Feb</c:v>
                </c:pt>
                <c:pt idx="214">
                  <c:v>March</c:v>
                </c:pt>
                <c:pt idx="215">
                  <c:v>Apr</c:v>
                </c:pt>
                <c:pt idx="216">
                  <c:v>May-20</c:v>
                </c:pt>
                <c:pt idx="217">
                  <c:v>June</c:v>
                </c:pt>
                <c:pt idx="218">
                  <c:v>July</c:v>
                </c:pt>
                <c:pt idx="219">
                  <c:v>Aug</c:v>
                </c:pt>
                <c:pt idx="220">
                  <c:v>Sept</c:v>
                </c:pt>
                <c:pt idx="221">
                  <c:v>Oct</c:v>
                </c:pt>
                <c:pt idx="222">
                  <c:v>Nov</c:v>
                </c:pt>
                <c:pt idx="223">
                  <c:v>Dec</c:v>
                </c:pt>
                <c:pt idx="224">
                  <c:v>Jan-21</c:v>
                </c:pt>
                <c:pt idx="225">
                  <c:v>Feb</c:v>
                </c:pt>
                <c:pt idx="226">
                  <c:v>March</c:v>
                </c:pt>
                <c:pt idx="227">
                  <c:v>April</c:v>
                </c:pt>
                <c:pt idx="228">
                  <c:v>May-21</c:v>
                </c:pt>
                <c:pt idx="229">
                  <c:v>June</c:v>
                </c:pt>
                <c:pt idx="230">
                  <c:v>July</c:v>
                </c:pt>
                <c:pt idx="231">
                  <c:v>Aug</c:v>
                </c:pt>
                <c:pt idx="232">
                  <c:v>Sept</c:v>
                </c:pt>
              </c:strCache>
            </c:strRef>
          </c:cat>
          <c:val>
            <c:numRef>
              <c:f>Sheet1!$B$5:$B$237</c:f>
              <c:numCache>
                <c:formatCode>General</c:formatCode>
                <c:ptCount val="233"/>
                <c:pt idx="0">
                  <c:v>2097</c:v>
                </c:pt>
                <c:pt idx="1">
                  <c:v>2371</c:v>
                </c:pt>
                <c:pt idx="2">
                  <c:v>1377</c:v>
                </c:pt>
                <c:pt idx="3">
                  <c:v>1880</c:v>
                </c:pt>
                <c:pt idx="4">
                  <c:v>1681</c:v>
                </c:pt>
                <c:pt idx="5">
                  <c:v>2318</c:v>
                </c:pt>
                <c:pt idx="6">
                  <c:v>3167</c:v>
                </c:pt>
                <c:pt idx="7">
                  <c:v>3973</c:v>
                </c:pt>
                <c:pt idx="8">
                  <c:v>2665</c:v>
                </c:pt>
                <c:pt idx="9">
                  <c:v>2751</c:v>
                </c:pt>
                <c:pt idx="10">
                  <c:v>2925</c:v>
                </c:pt>
                <c:pt idx="11">
                  <c:v>3696</c:v>
                </c:pt>
                <c:pt idx="12">
                  <c:v>4085</c:v>
                </c:pt>
                <c:pt idx="13">
                  <c:v>3589</c:v>
                </c:pt>
                <c:pt idx="14">
                  <c:v>3359</c:v>
                </c:pt>
                <c:pt idx="15">
                  <c:v>3687</c:v>
                </c:pt>
                <c:pt idx="16">
                  <c:v>3368</c:v>
                </c:pt>
                <c:pt idx="17">
                  <c:v>3356</c:v>
                </c:pt>
                <c:pt idx="18">
                  <c:v>4047</c:v>
                </c:pt>
                <c:pt idx="19">
                  <c:v>3499</c:v>
                </c:pt>
                <c:pt idx="20">
                  <c:v>2833</c:v>
                </c:pt>
                <c:pt idx="21">
                  <c:v>2970</c:v>
                </c:pt>
                <c:pt idx="22">
                  <c:v>4457</c:v>
                </c:pt>
                <c:pt idx="23">
                  <c:v>4384</c:v>
                </c:pt>
                <c:pt idx="24">
                  <c:v>3540</c:v>
                </c:pt>
                <c:pt idx="25">
                  <c:v>4626</c:v>
                </c:pt>
                <c:pt idx="26">
                  <c:v>4002</c:v>
                </c:pt>
                <c:pt idx="27">
                  <c:v>3222</c:v>
                </c:pt>
                <c:pt idx="28">
                  <c:v>3146</c:v>
                </c:pt>
                <c:pt idx="29">
                  <c:v>3931</c:v>
                </c:pt>
                <c:pt idx="30">
                  <c:v>5063</c:v>
                </c:pt>
                <c:pt idx="31">
                  <c:v>4693</c:v>
                </c:pt>
                <c:pt idx="32">
                  <c:v>4868</c:v>
                </c:pt>
                <c:pt idx="33">
                  <c:v>5334</c:v>
                </c:pt>
                <c:pt idx="34">
                  <c:v>6219</c:v>
                </c:pt>
                <c:pt idx="35">
                  <c:v>5134</c:v>
                </c:pt>
                <c:pt idx="36">
                  <c:v>1840</c:v>
                </c:pt>
                <c:pt idx="37">
                  <c:v>5139</c:v>
                </c:pt>
                <c:pt idx="38">
                  <c:v>3561</c:v>
                </c:pt>
                <c:pt idx="39">
                  <c:v>3952</c:v>
                </c:pt>
                <c:pt idx="40">
                  <c:v>3623</c:v>
                </c:pt>
                <c:pt idx="41">
                  <c:v>4918</c:v>
                </c:pt>
                <c:pt idx="42">
                  <c:v>4874</c:v>
                </c:pt>
                <c:pt idx="43">
                  <c:v>5080</c:v>
                </c:pt>
                <c:pt idx="44">
                  <c:v>4290</c:v>
                </c:pt>
                <c:pt idx="45">
                  <c:v>4905</c:v>
                </c:pt>
                <c:pt idx="46">
                  <c:v>4065</c:v>
                </c:pt>
                <c:pt idx="47">
                  <c:v>4456</c:v>
                </c:pt>
                <c:pt idx="48">
                  <c:v>3853</c:v>
                </c:pt>
                <c:pt idx="49">
                  <c:v>4523</c:v>
                </c:pt>
                <c:pt idx="50">
                  <c:v>4063</c:v>
                </c:pt>
                <c:pt idx="51">
                  <c:v>3030</c:v>
                </c:pt>
                <c:pt idx="52">
                  <c:v>3447</c:v>
                </c:pt>
                <c:pt idx="53">
                  <c:v>3470</c:v>
                </c:pt>
                <c:pt idx="54">
                  <c:v>4777</c:v>
                </c:pt>
                <c:pt idx="55">
                  <c:v>5190</c:v>
                </c:pt>
                <c:pt idx="56">
                  <c:v>4298</c:v>
                </c:pt>
                <c:pt idx="57">
                  <c:v>5193</c:v>
                </c:pt>
                <c:pt idx="58">
                  <c:v>4819</c:v>
                </c:pt>
                <c:pt idx="59">
                  <c:v>4899</c:v>
                </c:pt>
                <c:pt idx="60">
                  <c:v>4163</c:v>
                </c:pt>
                <c:pt idx="61">
                  <c:v>3852</c:v>
                </c:pt>
                <c:pt idx="62">
                  <c:v>3702</c:v>
                </c:pt>
                <c:pt idx="63">
                  <c:v>2517</c:v>
                </c:pt>
                <c:pt idx="64">
                  <c:v>3763</c:v>
                </c:pt>
                <c:pt idx="65">
                  <c:v>4450</c:v>
                </c:pt>
                <c:pt idx="66">
                  <c:v>5105</c:v>
                </c:pt>
                <c:pt idx="67">
                  <c:v>4400</c:v>
                </c:pt>
                <c:pt idx="68">
                  <c:v>3342</c:v>
                </c:pt>
                <c:pt idx="69">
                  <c:v>5403</c:v>
                </c:pt>
                <c:pt idx="70">
                  <c:v>4349</c:v>
                </c:pt>
                <c:pt idx="71">
                  <c:v>4111</c:v>
                </c:pt>
                <c:pt idx="72">
                  <c:v>3554</c:v>
                </c:pt>
                <c:pt idx="73">
                  <c:v>4481</c:v>
                </c:pt>
                <c:pt idx="74">
                  <c:v>3425</c:v>
                </c:pt>
                <c:pt idx="75">
                  <c:v>2951</c:v>
                </c:pt>
                <c:pt idx="76">
                  <c:v>5035</c:v>
                </c:pt>
                <c:pt idx="77">
                  <c:v>3411</c:v>
                </c:pt>
                <c:pt idx="78">
                  <c:v>4404</c:v>
                </c:pt>
                <c:pt idx="79">
                  <c:v>3721</c:v>
                </c:pt>
                <c:pt idx="80">
                  <c:v>4326</c:v>
                </c:pt>
                <c:pt idx="81">
                  <c:v>5858</c:v>
                </c:pt>
                <c:pt idx="82">
                  <c:v>6670</c:v>
                </c:pt>
                <c:pt idx="83">
                  <c:v>4013</c:v>
                </c:pt>
                <c:pt idx="84">
                  <c:v>5239</c:v>
                </c:pt>
                <c:pt idx="85">
                  <c:v>4430</c:v>
                </c:pt>
                <c:pt idx="86">
                  <c:v>2747</c:v>
                </c:pt>
                <c:pt idx="87">
                  <c:v>2342</c:v>
                </c:pt>
                <c:pt idx="88">
                  <c:v>4786</c:v>
                </c:pt>
                <c:pt idx="89">
                  <c:v>4738</c:v>
                </c:pt>
                <c:pt idx="90">
                  <c:v>5931</c:v>
                </c:pt>
                <c:pt idx="91">
                  <c:v>5556</c:v>
                </c:pt>
                <c:pt idx="92">
                  <c:v>3860</c:v>
                </c:pt>
                <c:pt idx="93">
                  <c:v>4173</c:v>
                </c:pt>
                <c:pt idx="94">
                  <c:v>5733</c:v>
                </c:pt>
                <c:pt idx="95">
                  <c:v>5158</c:v>
                </c:pt>
                <c:pt idx="96">
                  <c:v>3812</c:v>
                </c:pt>
                <c:pt idx="97">
                  <c:v>7097</c:v>
                </c:pt>
                <c:pt idx="98">
                  <c:v>4471</c:v>
                </c:pt>
                <c:pt idx="99">
                  <c:v>4887</c:v>
                </c:pt>
                <c:pt idx="100">
                  <c:v>3513</c:v>
                </c:pt>
                <c:pt idx="101">
                  <c:v>3920</c:v>
                </c:pt>
                <c:pt idx="102">
                  <c:v>3452</c:v>
                </c:pt>
                <c:pt idx="103">
                  <c:v>3964</c:v>
                </c:pt>
                <c:pt idx="104">
                  <c:v>3307</c:v>
                </c:pt>
                <c:pt idx="105">
                  <c:v>6066</c:v>
                </c:pt>
                <c:pt idx="106">
                  <c:v>4018</c:v>
                </c:pt>
                <c:pt idx="107">
                  <c:v>4985</c:v>
                </c:pt>
                <c:pt idx="108">
                  <c:v>3288</c:v>
                </c:pt>
                <c:pt idx="109">
                  <c:v>5038</c:v>
                </c:pt>
                <c:pt idx="110">
                  <c:v>2869</c:v>
                </c:pt>
                <c:pt idx="111">
                  <c:v>2270</c:v>
                </c:pt>
                <c:pt idx="112">
                  <c:v>2713</c:v>
                </c:pt>
                <c:pt idx="113">
                  <c:v>3376</c:v>
                </c:pt>
                <c:pt idx="114">
                  <c:v>3688</c:v>
                </c:pt>
                <c:pt idx="115">
                  <c:v>4343</c:v>
                </c:pt>
                <c:pt idx="116">
                  <c:v>3028</c:v>
                </c:pt>
                <c:pt idx="117">
                  <c:v>3576</c:v>
                </c:pt>
                <c:pt idx="118">
                  <c:v>4194</c:v>
                </c:pt>
                <c:pt idx="119">
                  <c:v>3794</c:v>
                </c:pt>
                <c:pt idx="120">
                  <c:v>3214</c:v>
                </c:pt>
                <c:pt idx="121">
                  <c:v>5193</c:v>
                </c:pt>
                <c:pt idx="122">
                  <c:v>6473</c:v>
                </c:pt>
                <c:pt idx="123">
                  <c:v>3907</c:v>
                </c:pt>
                <c:pt idx="124">
                  <c:v>4997</c:v>
                </c:pt>
                <c:pt idx="125">
                  <c:v>4636</c:v>
                </c:pt>
                <c:pt idx="126">
                  <c:v>5100</c:v>
                </c:pt>
                <c:pt idx="127">
                  <c:v>4867</c:v>
                </c:pt>
                <c:pt idx="128">
                  <c:v>4279</c:v>
                </c:pt>
                <c:pt idx="129">
                  <c:v>4162</c:v>
                </c:pt>
                <c:pt idx="130">
                  <c:v>4365</c:v>
                </c:pt>
                <c:pt idx="131">
                  <c:v>7540</c:v>
                </c:pt>
                <c:pt idx="132">
                  <c:v>5624</c:v>
                </c:pt>
                <c:pt idx="133">
                  <c:v>4904</c:v>
                </c:pt>
                <c:pt idx="134">
                  <c:v>5568</c:v>
                </c:pt>
                <c:pt idx="135">
                  <c:v>5156</c:v>
                </c:pt>
                <c:pt idx="136">
                  <c:v>4691</c:v>
                </c:pt>
                <c:pt idx="137">
                  <c:v>11109</c:v>
                </c:pt>
                <c:pt idx="138">
                  <c:v>8960</c:v>
                </c:pt>
                <c:pt idx="139">
                  <c:v>14177</c:v>
                </c:pt>
                <c:pt idx="140">
                  <c:v>9525</c:v>
                </c:pt>
                <c:pt idx="141">
                  <c:v>10195</c:v>
                </c:pt>
                <c:pt idx="142">
                  <c:v>10165</c:v>
                </c:pt>
                <c:pt idx="143">
                  <c:v>9987</c:v>
                </c:pt>
                <c:pt idx="144">
                  <c:v>7276</c:v>
                </c:pt>
                <c:pt idx="145">
                  <c:v>6408</c:v>
                </c:pt>
                <c:pt idx="146">
                  <c:v>8284</c:v>
                </c:pt>
                <c:pt idx="147">
                  <c:v>7134</c:v>
                </c:pt>
                <c:pt idx="148">
                  <c:v>7118</c:v>
                </c:pt>
                <c:pt idx="149">
                  <c:v>7686</c:v>
                </c:pt>
                <c:pt idx="150">
                  <c:v>9509</c:v>
                </c:pt>
                <c:pt idx="151">
                  <c:v>9617</c:v>
                </c:pt>
                <c:pt idx="152">
                  <c:v>7177</c:v>
                </c:pt>
                <c:pt idx="153">
                  <c:v>7020</c:v>
                </c:pt>
                <c:pt idx="154">
                  <c:v>6114</c:v>
                </c:pt>
                <c:pt idx="155">
                  <c:v>7382</c:v>
                </c:pt>
                <c:pt idx="156">
                  <c:v>9992</c:v>
                </c:pt>
                <c:pt idx="157">
                  <c:v>8261</c:v>
                </c:pt>
                <c:pt idx="158">
                  <c:v>7731</c:v>
                </c:pt>
                <c:pt idx="159">
                  <c:v>6621</c:v>
                </c:pt>
                <c:pt idx="160">
                  <c:v>6778</c:v>
                </c:pt>
                <c:pt idx="161">
                  <c:v>7352</c:v>
                </c:pt>
                <c:pt idx="162">
                  <c:v>8053</c:v>
                </c:pt>
                <c:pt idx="163">
                  <c:v>7830</c:v>
                </c:pt>
                <c:pt idx="164">
                  <c:v>9588</c:v>
                </c:pt>
                <c:pt idx="165">
                  <c:v>7944</c:v>
                </c:pt>
                <c:pt idx="166">
                  <c:v>11442</c:v>
                </c:pt>
                <c:pt idx="167">
                  <c:v>7440</c:v>
                </c:pt>
                <c:pt idx="168">
                  <c:v>10901</c:v>
                </c:pt>
                <c:pt idx="169">
                  <c:v>6317</c:v>
                </c:pt>
                <c:pt idx="170">
                  <c:v>9949</c:v>
                </c:pt>
                <c:pt idx="171">
                  <c:v>5603</c:v>
                </c:pt>
                <c:pt idx="172">
                  <c:v>8068</c:v>
                </c:pt>
                <c:pt idx="173">
                  <c:v>9578</c:v>
                </c:pt>
                <c:pt idx="174">
                  <c:v>8634</c:v>
                </c:pt>
                <c:pt idx="175">
                  <c:v>11811</c:v>
                </c:pt>
                <c:pt idx="176">
                  <c:v>8183</c:v>
                </c:pt>
                <c:pt idx="177">
                  <c:v>5699</c:v>
                </c:pt>
                <c:pt idx="178">
                  <c:v>4371</c:v>
                </c:pt>
                <c:pt idx="179">
                  <c:v>5630</c:v>
                </c:pt>
                <c:pt idx="180">
                  <c:v>8984</c:v>
                </c:pt>
                <c:pt idx="181">
                  <c:v>23497</c:v>
                </c:pt>
                <c:pt idx="182">
                  <c:v>6283</c:v>
                </c:pt>
                <c:pt idx="183">
                  <c:v>14797</c:v>
                </c:pt>
                <c:pt idx="184">
                  <c:v>8956</c:v>
                </c:pt>
                <c:pt idx="185">
                  <c:v>10398</c:v>
                </c:pt>
                <c:pt idx="186">
                  <c:v>8137</c:v>
                </c:pt>
                <c:pt idx="187">
                  <c:v>6095</c:v>
                </c:pt>
                <c:pt idx="188">
                  <c:v>8432</c:v>
                </c:pt>
                <c:pt idx="189">
                  <c:v>8082</c:v>
                </c:pt>
                <c:pt idx="190">
                  <c:v>4924</c:v>
                </c:pt>
                <c:pt idx="191">
                  <c:v>5579</c:v>
                </c:pt>
                <c:pt idx="192">
                  <c:v>5348</c:v>
                </c:pt>
                <c:pt idx="193">
                  <c:v>7445</c:v>
                </c:pt>
                <c:pt idx="194">
                  <c:v>7546</c:v>
                </c:pt>
                <c:pt idx="195">
                  <c:v>5312</c:v>
                </c:pt>
                <c:pt idx="196">
                  <c:v>6394</c:v>
                </c:pt>
                <c:pt idx="197">
                  <c:v>7476</c:v>
                </c:pt>
                <c:pt idx="198">
                  <c:v>8678</c:v>
                </c:pt>
                <c:pt idx="199">
                  <c:v>8380</c:v>
                </c:pt>
                <c:pt idx="200">
                  <c:v>10576</c:v>
                </c:pt>
                <c:pt idx="201">
                  <c:v>6618</c:v>
                </c:pt>
                <c:pt idx="202">
                  <c:v>8292</c:v>
                </c:pt>
                <c:pt idx="203">
                  <c:v>6634</c:v>
                </c:pt>
                <c:pt idx="204">
                  <c:v>8324</c:v>
                </c:pt>
                <c:pt idx="205">
                  <c:v>9860</c:v>
                </c:pt>
                <c:pt idx="206">
                  <c:v>8156</c:v>
                </c:pt>
                <c:pt idx="207">
                  <c:v>7286</c:v>
                </c:pt>
                <c:pt idx="208">
                  <c:v>8468</c:v>
                </c:pt>
                <c:pt idx="209">
                  <c:v>7886</c:v>
                </c:pt>
                <c:pt idx="210">
                  <c:v>5287</c:v>
                </c:pt>
                <c:pt idx="211">
                  <c:v>5205</c:v>
                </c:pt>
                <c:pt idx="212">
                  <c:v>8245</c:v>
                </c:pt>
                <c:pt idx="213">
                  <c:v>5220</c:v>
                </c:pt>
                <c:pt idx="214">
                  <c:v>4970</c:v>
                </c:pt>
                <c:pt idx="215">
                  <c:v>14133</c:v>
                </c:pt>
                <c:pt idx="216">
                  <c:v>7697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2552</c:v>
                </c:pt>
                <c:pt idx="230">
                  <c:v>4132</c:v>
                </c:pt>
                <c:pt idx="231">
                  <c:v>2913</c:v>
                </c:pt>
                <c:pt idx="232">
                  <c:v>3605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E-425B-9AE1-AB3703E0E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859424"/>
        <c:axId val="1"/>
      </c:barChart>
      <c:catAx>
        <c:axId val="21985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7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Web Hits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98594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11892410" y="6606545"/>
            <a:ext cx="264495" cy="2616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502920"/>
          </a:xfrm>
          <a:prstGeom prst="rect">
            <a:avLst/>
          </a:prstGeom>
          <a:gradFill>
            <a:gsLst>
              <a:gs pos="46000">
                <a:srgbClr val="42A59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42A59D"/>
              </a:gs>
              <a:gs pos="87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4000" y="0"/>
            <a:ext cx="1200550" cy="546437"/>
          </a:xfrm>
          <a:prstGeom prst="rect">
            <a:avLst/>
          </a:prstGeom>
        </p:spPr>
      </p:pic>
      <p:sp>
        <p:nvSpPr>
          <p:cNvPr id="5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6358370"/>
            <a:ext cx="1019311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56" y="6355080"/>
            <a:ext cx="1831230" cy="50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31" y="6355080"/>
            <a:ext cx="1093304" cy="50292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42A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141661" y="6510191"/>
            <a:ext cx="3472889" cy="261610"/>
          </a:xfrm>
          <a:prstGeom prst="rect">
            <a:avLst/>
          </a:prstGeom>
          <a:ln w="12700">
            <a:miter lim="400000"/>
          </a:ln>
        </p:spPr>
        <p:txBody>
          <a:bodyPr wrap="square" lIns="38100" tIns="38100" rIns="38100" bIns="38100" anchor="ctr">
            <a:spAutoFit/>
          </a:bodyPr>
          <a:lstStyle>
            <a:lvl1pPr algn="ctr" defTabSz="914400">
              <a:defRPr sz="1200">
                <a:solidFill>
                  <a:schemeClr val="tx1"/>
                </a:solidFill>
                <a:uFill>
                  <a:solidFill>
                    <a:srgbClr val="6C6C6C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l"/>
            <a:r>
              <a:rPr lang="en-US" dirty="0" smtClean="0"/>
              <a:t>USNDP</a:t>
            </a:r>
            <a:r>
              <a:rPr lang="en-US" baseline="0" dirty="0" smtClean="0"/>
              <a:t> Meeting Nov. 2021           </a:t>
            </a:r>
            <a:r>
              <a:rPr lang="en-US" dirty="0" smtClean="0"/>
              <a:t>          </a:t>
            </a:r>
            <a:fld id="{82E025AF-40F1-3D44-A93D-686C748C42C9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8900" tIns="88900" rIns="88900" bIns="88900"/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</a:t>
            </a:r>
            <a:r>
              <a:rPr sz="2400" dirty="0" smtClean="0">
                <a:uFill>
                  <a:solidFill/>
                </a:uFill>
              </a:rPr>
              <a:t>Five</a:t>
            </a:r>
            <a:endParaRPr sz="2400" dirty="0">
              <a:uFill>
                <a:solidFill/>
              </a:u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1332411"/>
          </a:xfrm>
          <a:prstGeom prst="rect">
            <a:avLst/>
          </a:prstGeom>
          <a:gradFill>
            <a:gsLst>
              <a:gs pos="46000">
                <a:srgbClr val="42A59D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42A59D"/>
              </a:gs>
              <a:gs pos="87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40092" y="177126"/>
            <a:ext cx="2149058" cy="978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6358370"/>
            <a:ext cx="1019311" cy="502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56" y="6355080"/>
            <a:ext cx="1831230" cy="502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31" y="6355080"/>
            <a:ext cx="1093304" cy="5029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42A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8141661" y="6510191"/>
            <a:ext cx="3472889" cy="261610"/>
          </a:xfrm>
          <a:prstGeom prst="rect">
            <a:avLst/>
          </a:prstGeom>
          <a:ln w="12700">
            <a:miter lim="400000"/>
          </a:ln>
        </p:spPr>
        <p:txBody>
          <a:bodyPr wrap="square" lIns="38100" tIns="38100" rIns="38100" bIns="38100" anchor="ctr">
            <a:spAutoFit/>
          </a:bodyPr>
          <a:lstStyle>
            <a:lvl1pPr algn="ctr" defTabSz="914400">
              <a:defRPr sz="1200">
                <a:solidFill>
                  <a:schemeClr val="tx1"/>
                </a:solidFill>
                <a:uFill>
                  <a:solidFill>
                    <a:srgbClr val="6C6C6C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l"/>
            <a:r>
              <a:rPr lang="en-US" dirty="0" smtClean="0"/>
              <a:t>USNDP</a:t>
            </a:r>
            <a:r>
              <a:rPr lang="en-US" baseline="0" dirty="0" smtClean="0"/>
              <a:t> Meeting Nov. 2021           </a:t>
            </a:r>
            <a:r>
              <a:rPr lang="en-US" dirty="0" smtClean="0"/>
              <a:t>          </a:t>
            </a:r>
            <a:fld id="{82E025AF-40F1-3D44-A93D-686C748C42C9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ransition spd="med"/>
  <p:txStyles>
    <p:titleStyle>
      <a:lvl1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1pPr>
      <a:lvl2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2pPr>
      <a:lvl3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3pPr>
      <a:lvl4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4pPr>
      <a:lvl5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5pPr>
      <a:lvl6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6pPr>
      <a:lvl7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7pPr>
      <a:lvl8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8pPr>
      <a:lvl9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54000" indent="-2540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1pPr>
      <a:lvl2pPr marL="728133" indent="-270933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2pPr>
      <a:lvl3pPr marL="9144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3pPr>
      <a:lvl4pPr marL="1371600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4pPr>
      <a:lvl5pPr marL="18288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5pPr>
      <a:lvl6pPr marL="34308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6pPr>
      <a:lvl7pPr marL="37864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7pPr>
      <a:lvl8pPr marL="41420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8pPr>
      <a:lvl9pPr marL="4497613" indent="-979713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1pPr>
      <a:lvl2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2pPr>
      <a:lvl3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3pPr>
      <a:lvl4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4pPr>
      <a:lvl5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5pPr>
      <a:lvl6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6pPr>
      <a:lvl7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7pPr>
      <a:lvl8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8pPr>
      <a:lvl9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863526" y="1818042"/>
            <a:ext cx="8464948" cy="41974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buSzTx/>
              <a:buNone/>
            </a:pPr>
            <a:r>
              <a:rPr lang="en-US" sz="5400" dirty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  <a:t>TUNL Contributions in the </a:t>
            </a:r>
            <a:br>
              <a:rPr lang="en-US" sz="5400" dirty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</a:br>
            <a:r>
              <a:rPr lang="en-US" sz="5400" dirty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  <a:t>US Nuclear Data </a:t>
            </a:r>
            <a:r>
              <a:rPr lang="en-US" sz="5400" dirty="0" smtClean="0">
                <a:solidFill>
                  <a:srgbClr val="3333CC"/>
                </a:solidFill>
                <a:uFillTx/>
                <a:latin typeface="Times New Roman"/>
                <a:ea typeface="+mj-ea"/>
                <a:cs typeface="+mj-cs"/>
              </a:rPr>
              <a:t>Program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J.H. Kelley - USNDP Structure Group Leader: </a:t>
            </a:r>
            <a:r>
              <a:rPr lang="en-US" dirty="0" smtClean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(9 months), </a:t>
            </a:r>
            <a:endParaRPr lang="en-US" dirty="0">
              <a:solidFill>
                <a:srgbClr val="000000"/>
              </a:solidFill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J. Purcell (emeritus 0.1 FTE</a:t>
            </a:r>
            <a:r>
              <a:rPr lang="en-US" dirty="0" smtClean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), G</a:t>
            </a: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Sheu</a:t>
            </a: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 (Adm. Assist. 0.75 FTE)</a:t>
            </a:r>
          </a:p>
          <a:p>
            <a:pPr marL="0" indent="0">
              <a:buSzTx/>
              <a:buNone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2571751"/>
            <a:ext cx="5177271" cy="3534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</a:t>
            </a:r>
            <a:r>
              <a:rPr lang="en-US" baseline="30000" dirty="0"/>
              <a:t>18</a:t>
            </a:r>
            <a:r>
              <a:rPr lang="en-US" dirty="0"/>
              <a:t>N (with TUNL REU student)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36" y="1657353"/>
            <a:ext cx="5495925" cy="148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036" y="841664"/>
            <a:ext cx="723467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There is a bit more to the story….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23291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Activities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8618" y="936587"/>
            <a:ext cx="8686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Times New Roman"/>
              </a:rPr>
              <a:t>eXperimental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Unevaluated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Nuclear Data Library</a:t>
            </a:r>
          </a:p>
          <a:p>
            <a:pPr lvl="1" defTabSz="914400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41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data sets/year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(~36 articles)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Compilation of ground state decay &amp;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-decay references and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Compilation of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p,X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and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,X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 excitation functions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Compilation of thermal neutron capture references and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Maintain TUNL Dissertations online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869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metrics (April 2002-present)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2021: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=40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 (est.)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685800" y="57150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Using Analog - finding issues with excluding new search engine "robots"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10641"/>
              </p:ext>
            </p:extLst>
          </p:nvPr>
        </p:nvGraphicFramePr>
        <p:xfrm>
          <a:off x="135467" y="1604211"/>
          <a:ext cx="13147396" cy="423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132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34497"/>
              </p:ext>
            </p:extLst>
          </p:nvPr>
        </p:nvGraphicFramePr>
        <p:xfrm>
          <a:off x="158876" y="289870"/>
          <a:ext cx="3958083" cy="59944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41442">
                  <a:extLst>
                    <a:ext uri="{9D8B030D-6E8A-4147-A177-3AD203B41FA5}">
                      <a16:colId xmlns:a16="http://schemas.microsoft.com/office/drawing/2014/main" val="260088003"/>
                    </a:ext>
                  </a:extLst>
                </a:gridCol>
                <a:gridCol w="607237">
                  <a:extLst>
                    <a:ext uri="{9D8B030D-6E8A-4147-A177-3AD203B41FA5}">
                      <a16:colId xmlns:a16="http://schemas.microsoft.com/office/drawing/2014/main" val="1780838855"/>
                    </a:ext>
                  </a:extLst>
                </a:gridCol>
                <a:gridCol w="585156">
                  <a:extLst>
                    <a:ext uri="{9D8B030D-6E8A-4147-A177-3AD203B41FA5}">
                      <a16:colId xmlns:a16="http://schemas.microsoft.com/office/drawing/2014/main" val="974543873"/>
                    </a:ext>
                  </a:extLst>
                </a:gridCol>
                <a:gridCol w="728685">
                  <a:extLst>
                    <a:ext uri="{9D8B030D-6E8A-4147-A177-3AD203B41FA5}">
                      <a16:colId xmlns:a16="http://schemas.microsoft.com/office/drawing/2014/main" val="1335091822"/>
                    </a:ext>
                  </a:extLst>
                </a:gridCol>
                <a:gridCol w="695563">
                  <a:extLst>
                    <a:ext uri="{9D8B030D-6E8A-4147-A177-3AD203B41FA5}">
                      <a16:colId xmlns:a16="http://schemas.microsoft.com/office/drawing/2014/main" val="13770427"/>
                    </a:ext>
                  </a:extLst>
                </a:gridCol>
              </a:tblGrid>
              <a:tr h="24783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FY </a:t>
                      </a:r>
                      <a:r>
                        <a:rPr lang="en-US" sz="1500" u="none" strike="noStrike" dirty="0" smtClean="0">
                          <a:effectLst/>
                        </a:rPr>
                        <a:t>2021 </a:t>
                      </a:r>
                      <a:r>
                        <a:rPr lang="en-US" sz="1500" u="none" strike="noStrike" dirty="0">
                          <a:effectLst/>
                        </a:rPr>
                        <a:t>FTE Distribution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529076"/>
                  </a:ext>
                </a:extLst>
              </a:tr>
              <a:tr h="15421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FTE Distribution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322282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PhD Permanent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PhD Temporary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Technical &amp; Admin.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Graduate Students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519303329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I. NNDC Facility Operation 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3538294047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Management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1046968211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Secretarial/Administrative Support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464631338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Library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2863924157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Computer Operations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1823810784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II. Coordination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0.05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3354010334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National Coordination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0.05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367865433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International Coordination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59444016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III. Nuclear Physics Databases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3356129675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Science References, NSR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4117806747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Exper. Nucl. Structure Data, XUNDL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4079015722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Eval. Nucl. Structure Data, ENSDF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450718211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Numerical Nuclear Data, NuDat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2511246460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Reaction Data Bibliography, CINDA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2132672260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Experimental Reaction Data, CSISRS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1358495497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Evaluated Nuclear Data File, ENDF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3522740082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Database Software Maintenance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3532724034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Future Database System Develop.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1272045631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IV. Information Dissemination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0.40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2760281173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Data Sheets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2775972580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Customer Services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1744604502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Web Maintenance &amp; Development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0.40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4236808880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V. Nuclear Structure Physics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0.70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0.10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0.35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3793343385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NSR Abstract Preparation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1221117791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Compilation of Exper. Structure Data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0.10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0.10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774525597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</a:t>
                      </a:r>
                      <a:r>
                        <a:rPr lang="en-US" sz="400" u="none" strike="noStrike" dirty="0" err="1">
                          <a:effectLst/>
                        </a:rPr>
                        <a:t>Eval</a:t>
                      </a:r>
                      <a:r>
                        <a:rPr lang="en-US" sz="400" u="none" strike="noStrike" dirty="0">
                          <a:effectLst/>
                        </a:rPr>
                        <a:t>. of Masses &amp; Nuclides for ENSDF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0.60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0.10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0.25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505776585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Ground &amp; Metastable State Properties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42793759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 dirty="0">
                          <a:effectLst/>
                        </a:rPr>
                        <a:t>    Radioactive Decay Data Evaluation 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3749894643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Thermal Capture Gamma Data Eval.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2756141984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Light Mass Eval. for Nucl. Physics A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249991919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Structure Data Measurement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1754347573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ENSDF Evaluation Support Codes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1896646634"/>
                  </a:ext>
                </a:extLst>
              </a:tr>
              <a:tr h="1266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VI. Nuclear Reaction Physics 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1355415283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Experimental Data Compilation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1582114785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ENDF Manuals and Documentation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4151245755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ENDF Evaluations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3699055588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Reaction Standards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458607163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Nuclear Model Development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2880217542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Nucl. Reaction Data Measurements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442434379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Astrophysics Nuclear Data Needs 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2470634876"/>
                  </a:ext>
                </a:extLst>
              </a:tr>
              <a:tr h="11015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Covariances development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185633360"/>
                  </a:ext>
                </a:extLst>
              </a:tr>
              <a:tr h="1993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 Reactor anti-neutrino &amp; decay heat calculations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1805279210"/>
                  </a:ext>
                </a:extLst>
              </a:tr>
              <a:tr h="11565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    Verification and Validation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332584771"/>
                  </a:ext>
                </a:extLst>
              </a:tr>
              <a:tr h="13768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DOE-SC Nucl. Data Funded Staff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0.75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010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0.75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2798488679"/>
                  </a:ext>
                </a:extLst>
              </a:tr>
              <a:tr h="121166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Staff Supported by Other Funds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>
                          <a:effectLst/>
                        </a:rPr>
                        <a:t>0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4287509157"/>
                  </a:ext>
                </a:extLst>
              </a:tr>
              <a:tr h="13768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TOTAL STAFF</a:t>
                      </a:r>
                      <a:endParaRPr lang="en-US" sz="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0.75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 smtClean="0">
                          <a:effectLst/>
                        </a:rPr>
                        <a:t>0.10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0.75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u="none" strike="noStrike" dirty="0">
                          <a:effectLst/>
                        </a:rPr>
                        <a:t>0</a:t>
                      </a:r>
                      <a:endParaRPr lang="en-US" sz="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extLst>
                  <a:ext uri="{0D108BD9-81ED-4DB2-BD59-A6C34878D82A}">
                    <a16:rowId xmlns:a16="http://schemas.microsoft.com/office/drawing/2014/main" val="59727986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608182"/>
              </p:ext>
            </p:extLst>
          </p:nvPr>
        </p:nvGraphicFramePr>
        <p:xfrm>
          <a:off x="4477766" y="2215261"/>
          <a:ext cx="6692900" cy="27241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58924">
                  <a:extLst>
                    <a:ext uri="{9D8B030D-6E8A-4147-A177-3AD203B41FA5}">
                      <a16:colId xmlns:a16="http://schemas.microsoft.com/office/drawing/2014/main" val="1652471800"/>
                    </a:ext>
                  </a:extLst>
                </a:gridCol>
                <a:gridCol w="1010609">
                  <a:extLst>
                    <a:ext uri="{9D8B030D-6E8A-4147-A177-3AD203B41FA5}">
                      <a16:colId xmlns:a16="http://schemas.microsoft.com/office/drawing/2014/main" val="1604161507"/>
                    </a:ext>
                  </a:extLst>
                </a:gridCol>
                <a:gridCol w="829462">
                  <a:extLst>
                    <a:ext uri="{9D8B030D-6E8A-4147-A177-3AD203B41FA5}">
                      <a16:colId xmlns:a16="http://schemas.microsoft.com/office/drawing/2014/main" val="1189989160"/>
                    </a:ext>
                  </a:extLst>
                </a:gridCol>
                <a:gridCol w="3193905">
                  <a:extLst>
                    <a:ext uri="{9D8B030D-6E8A-4147-A177-3AD203B41FA5}">
                      <a16:colId xmlns:a16="http://schemas.microsoft.com/office/drawing/2014/main" val="861717710"/>
                    </a:ext>
                  </a:extLst>
                </a:gridCol>
              </a:tblGrid>
              <a:tr h="4286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FY </a:t>
                      </a:r>
                      <a:r>
                        <a:rPr lang="en-US" sz="2600" u="none" strike="noStrike" dirty="0" smtClean="0">
                          <a:effectLst/>
                        </a:rPr>
                        <a:t>2021 </a:t>
                      </a:r>
                      <a:r>
                        <a:rPr lang="en-US" sz="2600" u="none" strike="noStrike" dirty="0">
                          <a:effectLst/>
                        </a:rPr>
                        <a:t>Metrics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8317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NSR Compilations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19809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EXFOR Compilations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1158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XUNDL Compilations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36 </a:t>
                      </a:r>
                      <a:r>
                        <a:rPr lang="en-US" sz="1100" u="none" strike="noStrike" dirty="0">
                          <a:effectLst/>
                        </a:rPr>
                        <a:t>articles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878357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Compilations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80908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ENSDF Evaluations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1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>
                          <a:latin typeface="Times New Roman"/>
                        </a:rPr>
                        <a:t>13</a:t>
                      </a:r>
                      <a:r>
                        <a:rPr lang="en-US" dirty="0" smtClean="0">
                          <a:latin typeface="Times New Roman"/>
                        </a:rPr>
                        <a:t>F, </a:t>
                      </a:r>
                      <a:r>
                        <a:rPr lang="en-US" baseline="30000" dirty="0" smtClean="0">
                          <a:latin typeface="Times New Roman"/>
                        </a:rPr>
                        <a:t>17</a:t>
                      </a:r>
                      <a:r>
                        <a:rPr lang="en-US" baseline="0" dirty="0" smtClean="0">
                          <a:latin typeface="Times New Roman"/>
                        </a:rPr>
                        <a:t>O</a:t>
                      </a:r>
                      <a:r>
                        <a:rPr lang="en-US" dirty="0" smtClean="0">
                          <a:latin typeface="Times New Roman"/>
                        </a:rPr>
                        <a:t>, </a:t>
                      </a:r>
                      <a:r>
                        <a:rPr lang="en-US" baseline="30000" dirty="0" smtClean="0">
                          <a:latin typeface="Times New Roman"/>
                        </a:rPr>
                        <a:t>18</a:t>
                      </a:r>
                      <a:r>
                        <a:rPr lang="en-US" baseline="0" dirty="0" smtClean="0">
                          <a:latin typeface="Times New Roman"/>
                        </a:rPr>
                        <a:t>N</a:t>
                      </a:r>
                      <a:endParaRPr kumimoji="0" lang="en-US" sz="2800" b="0" i="0" u="none" strike="noStrike" kern="0" cap="none" spc="0" normalizeH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33114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ENDF Evaluations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6023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Evaluations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986515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effectLst/>
                        </a:rPr>
                        <a:t>Diseminations</a:t>
                      </a:r>
                      <a:r>
                        <a:rPr lang="en-US" sz="1200" u="none" strike="noStrike" dirty="0" smtClean="0">
                          <a:effectLst/>
                        </a:rPr>
                        <a:t> (k)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837774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Articles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84984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Reports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625204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Invited Talks</a:t>
                      </a:r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8491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891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success story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1178559"/>
            <a:ext cx="5120641" cy="3840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5" y="802639"/>
            <a:ext cx="7003628" cy="5252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804" y="748591"/>
            <a:ext cx="6851225" cy="3919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429" y="3027877"/>
            <a:ext cx="5703963" cy="313257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2057400" y="3374569"/>
            <a:ext cx="1894839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 flipV="1">
            <a:off x="467361" y="3614057"/>
            <a:ext cx="3484878" cy="97969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 flipV="1">
            <a:off x="467361" y="3842657"/>
            <a:ext cx="3484878" cy="9797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 flipV="1">
            <a:off x="467361" y="4114800"/>
            <a:ext cx="479696" cy="87083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0496" y="588578"/>
            <a:ext cx="1914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69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TUNL Primary Responsibilities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2200" y="2016249"/>
            <a:ext cx="6697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 are responsible for nuclear structure evaluation in the A=2-20 mass region</a:t>
            </a:r>
          </a:p>
          <a:p>
            <a:pPr marL="742950" lvl="3" indent="-285750" algn="l" defTabSz="9144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ENSDF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files for A=2-20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XUNDL from A=2-20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Web interface for A=3-20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86" y="545656"/>
            <a:ext cx="4831551" cy="5774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041" y="1401518"/>
            <a:ext cx="360285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Nuclear Structure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8019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Activities</a:t>
            </a:r>
            <a:endParaRPr lang="en-US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500" y="933694"/>
            <a:ext cx="10950784" cy="50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smtClean="0">
                <a:solidFill>
                  <a:srgbClr val="000000"/>
                </a:solidFill>
                <a:latin typeface="Times New Roman"/>
              </a:rPr>
              <a:t>Prepared/updated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ENSDF datasets for 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baseline="30000" dirty="0" smtClean="0">
                <a:latin typeface="Times New Roman"/>
              </a:rPr>
              <a:t>13</a:t>
            </a:r>
            <a:r>
              <a:rPr lang="en-US" dirty="0">
                <a:latin typeface="Times New Roman"/>
              </a:rPr>
              <a:t>F</a:t>
            </a:r>
            <a:r>
              <a:rPr lang="en-US" dirty="0" smtClean="0">
                <a:latin typeface="Times New Roman"/>
              </a:rPr>
              <a:t>, </a:t>
            </a:r>
            <a:r>
              <a:rPr lang="en-US" baseline="30000" dirty="0" smtClean="0">
                <a:latin typeface="Times New Roman"/>
              </a:rPr>
              <a:t>17</a:t>
            </a:r>
            <a:r>
              <a:rPr lang="en-US" dirty="0" smtClean="0">
                <a:latin typeface="Times New Roman"/>
              </a:rPr>
              <a:t>O, </a:t>
            </a:r>
            <a:r>
              <a:rPr lang="en-US" baseline="30000" dirty="0" smtClean="0">
                <a:latin typeface="Times New Roman"/>
              </a:rPr>
              <a:t>18</a:t>
            </a:r>
            <a:r>
              <a:rPr lang="en-US" dirty="0" smtClean="0">
                <a:latin typeface="Times New Roman"/>
              </a:rPr>
              <a:t>N(with REU)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Times New Roman"/>
            </a:endParaRP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Maintain up-to-date </a:t>
            </a:r>
            <a:r>
              <a:rPr lang="en-US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-decay lifetimes for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=2-20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pPr lvl="0" defTabSz="914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Work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in progress: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Preparing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=13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ENSDF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file</a:t>
            </a:r>
          </a:p>
          <a:p>
            <a:pPr lvl="1" defTabSz="91440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Preparing evaluations of </a:t>
            </a:r>
            <a:r>
              <a:rPr lang="en-US" baseline="30000" dirty="0" smtClean="0">
                <a:solidFill>
                  <a:srgbClr val="000000"/>
                </a:solidFill>
                <a:latin typeface="Times New Roman"/>
              </a:rPr>
              <a:t>18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Ne and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=5</a:t>
            </a:r>
            <a:endParaRPr lang="en-US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260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-decay lifetimes</a:t>
            </a:r>
            <a:endParaRPr lang="en-US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500" y="1419827"/>
            <a:ext cx="482800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defTabSz="914400" eaLnBrk="1" hangingPunct="1">
              <a:lnSpc>
                <a:spcPct val="90000"/>
              </a:lnSpc>
              <a:buNone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Research Experience for Undergraduate Project 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Susan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Olmstead</a:t>
            </a:r>
            <a:r>
              <a:rPr lang="en-US" sz="2000" dirty="0" smtClean="0"/>
              <a:t>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in 2015: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Compiled relevant articles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Use McMaster data group’s Java averaging program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Evaluated lifetimes using a variety of averaging methods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Produced a table of recommended values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044" y="485031"/>
            <a:ext cx="3572812" cy="3629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043" y="4086356"/>
            <a:ext cx="1820500" cy="27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08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-decay </a:t>
            </a:r>
            <a:r>
              <a:rPr lang="en-US" dirty="0" smtClean="0"/>
              <a:t>lifetimes -continued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2507277" y="2438341"/>
            <a:ext cx="516262" cy="906256"/>
          </a:xfrm>
          <a:prstGeom prst="up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" y="3177657"/>
            <a:ext cx="8184995" cy="3038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" y="582516"/>
            <a:ext cx="7841514" cy="185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20" y="1236139"/>
            <a:ext cx="4026545" cy="3513403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6200000">
            <a:off x="7556341" y="3234638"/>
            <a:ext cx="389680" cy="609599"/>
          </a:xfrm>
          <a:prstGeom prst="downArrow">
            <a:avLst/>
          </a:prstGeom>
          <a:solidFill>
            <a:srgbClr val="00CC99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17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</a:t>
            </a:r>
            <a:r>
              <a:rPr lang="en-US" baseline="30000" dirty="0" smtClean="0"/>
              <a:t>18</a:t>
            </a:r>
            <a:r>
              <a:rPr lang="en-US" dirty="0" smtClean="0"/>
              <a:t>N (with TUNL REU student)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344" y="773672"/>
            <a:ext cx="659282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New work compiled for XUNDL motivated an evaluation on </a:t>
            </a:r>
            <a:r>
              <a:rPr kumimoji="0" lang="en-US" sz="18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18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N.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2475738"/>
            <a:ext cx="2895579" cy="3739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030" y="2475738"/>
            <a:ext cx="1863592" cy="3638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566" y="2860874"/>
            <a:ext cx="2042626" cy="2868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704" y="1218438"/>
            <a:ext cx="673417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46" y="657104"/>
            <a:ext cx="8953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22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</a:t>
            </a:r>
            <a:r>
              <a:rPr lang="en-US" baseline="30000" dirty="0"/>
              <a:t>18</a:t>
            </a:r>
            <a:r>
              <a:rPr lang="en-US" dirty="0"/>
              <a:t>N (with TUNL REU student)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795528"/>
            <a:ext cx="263347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Progress was murky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1155712"/>
            <a:ext cx="7049072" cy="4897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440" y="1658393"/>
            <a:ext cx="4127862" cy="44038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70632" y="4059936"/>
            <a:ext cx="713232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3553968" y="4056888"/>
            <a:ext cx="1064091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4682067" y="4047744"/>
            <a:ext cx="831765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1261872" y="4227576"/>
            <a:ext cx="713232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4501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</a:t>
            </a:r>
            <a:r>
              <a:rPr lang="en-US" baseline="30000" dirty="0"/>
              <a:t>18</a:t>
            </a:r>
            <a:r>
              <a:rPr lang="en-US" dirty="0"/>
              <a:t>N (with TUNL REU student)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65" y="2039112"/>
            <a:ext cx="6546429" cy="3846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1441774"/>
            <a:ext cx="5009616" cy="471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665" y="976745"/>
            <a:ext cx="579014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Improved capabilities painted a new picture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27364" y="5268191"/>
            <a:ext cx="3958936" cy="20782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>
            <a:off x="727364" y="5430982"/>
            <a:ext cx="2327563" cy="20782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24695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</a:t>
            </a:r>
            <a:r>
              <a:rPr lang="en-US" baseline="30000" dirty="0"/>
              <a:t>18</a:t>
            </a:r>
            <a:r>
              <a:rPr lang="en-US" dirty="0"/>
              <a:t>N (with TUNL REU student)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39" y="588579"/>
            <a:ext cx="4292377" cy="3318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037" y="4502970"/>
            <a:ext cx="3437658" cy="1122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26" y="2919846"/>
            <a:ext cx="5911637" cy="3311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45" y="937085"/>
            <a:ext cx="5309450" cy="321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44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737</Words>
  <Application>Microsoft Office PowerPoint</Application>
  <PresentationFormat>Widescreen</PresentationFormat>
  <Paragraphs>307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Helvetica</vt:lpstr>
      <vt:lpstr>Helvetica Neue</vt:lpstr>
      <vt:lpstr>Symbol</vt:lpstr>
      <vt:lpstr>Times New Roman</vt:lpstr>
      <vt:lpstr>Default</vt:lpstr>
      <vt:lpstr>PowerPoint Presentation</vt:lpstr>
      <vt:lpstr>TUNL Primary Responsibilities</vt:lpstr>
      <vt:lpstr>Evaluation Activities</vt:lpstr>
      <vt:lpstr>Comments on b-decay lifetimes</vt:lpstr>
      <vt:lpstr>b-decay lifetimes -continued</vt:lpstr>
      <vt:lpstr>Evaluation of 18N (with TUNL REU student)</vt:lpstr>
      <vt:lpstr>Evaluation of 18N (with TUNL REU student)</vt:lpstr>
      <vt:lpstr>Evaluation of 18N (with TUNL REU student)</vt:lpstr>
      <vt:lpstr>Evaluation of 18N (with TUNL REU student)</vt:lpstr>
      <vt:lpstr>Evaluation of 18N (with TUNL REU student)</vt:lpstr>
      <vt:lpstr>Compilation Activities</vt:lpstr>
      <vt:lpstr>Website metrics (April 2002-present)</vt:lpstr>
      <vt:lpstr>PowerPoint Presentation</vt:lpstr>
      <vt:lpstr>A success 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Ned Kelley</cp:lastModifiedBy>
  <cp:revision>73</cp:revision>
  <dcterms:modified xsi:type="dcterms:W3CDTF">2021-11-12T19:52:16Z</dcterms:modified>
</cp:coreProperties>
</file>