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9" r:id="rId1"/>
  </p:sldMasterIdLst>
  <p:notesMasterIdLst>
    <p:notesMasterId r:id="rId30"/>
  </p:notesMasterIdLst>
  <p:handoutMasterIdLst>
    <p:handoutMasterId r:id="rId31"/>
  </p:handoutMasterIdLst>
  <p:sldIdLst>
    <p:sldId id="493" r:id="rId2"/>
    <p:sldId id="547" r:id="rId3"/>
    <p:sldId id="548" r:id="rId4"/>
    <p:sldId id="573" r:id="rId5"/>
    <p:sldId id="576" r:id="rId6"/>
    <p:sldId id="575" r:id="rId7"/>
    <p:sldId id="582" r:id="rId8"/>
    <p:sldId id="562" r:id="rId9"/>
    <p:sldId id="559" r:id="rId10"/>
    <p:sldId id="584" r:id="rId11"/>
    <p:sldId id="581" r:id="rId12"/>
    <p:sldId id="567" r:id="rId13"/>
    <p:sldId id="577" r:id="rId14"/>
    <p:sldId id="583" r:id="rId15"/>
    <p:sldId id="580" r:id="rId16"/>
    <p:sldId id="578" r:id="rId17"/>
    <p:sldId id="579" r:id="rId18"/>
    <p:sldId id="552" r:id="rId19"/>
    <p:sldId id="585" r:id="rId20"/>
    <p:sldId id="537" r:id="rId21"/>
    <p:sldId id="555" r:id="rId22"/>
    <p:sldId id="557" r:id="rId23"/>
    <p:sldId id="556" r:id="rId24"/>
    <p:sldId id="571" r:id="rId25"/>
    <p:sldId id="551" r:id="rId26"/>
    <p:sldId id="570" r:id="rId27"/>
    <p:sldId id="560" r:id="rId28"/>
    <p:sldId id="569" r:id="rId2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5" userDrawn="1">
          <p15:clr>
            <a:srgbClr val="A4A3A4"/>
          </p15:clr>
        </p15:guide>
        <p15:guide id="2" orient="horz" pos="4002" userDrawn="1">
          <p15:clr>
            <a:srgbClr val="A4A3A4"/>
          </p15:clr>
        </p15:guide>
        <p15:guide id="3" pos="288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rmann, Cynthia 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11D9A5"/>
    <a:srgbClr val="0F4F97"/>
    <a:srgbClr val="F6CE86"/>
    <a:srgbClr val="AEF8E5"/>
    <a:srgbClr val="0A8464"/>
    <a:srgbClr val="0DB78A"/>
    <a:srgbClr val="D68F10"/>
    <a:srgbClr val="F1B13D"/>
    <a:srgbClr val="10D6A2"/>
    <a:srgbClr val="2DEF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57" autoAdjust="0"/>
    <p:restoredTop sz="95732" autoAdjust="0"/>
  </p:normalViewPr>
  <p:slideViewPr>
    <p:cSldViewPr snapToGrid="0">
      <p:cViewPr varScale="1">
        <p:scale>
          <a:sx n="140" d="100"/>
          <a:sy n="140" d="100"/>
        </p:scale>
        <p:origin x="1592" y="192"/>
      </p:cViewPr>
      <p:guideLst>
        <p:guide orient="horz" pos="905"/>
        <p:guide orient="horz" pos="400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165" d="100"/>
          <a:sy n="165" d="100"/>
        </p:scale>
        <p:origin x="-5256" y="-11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vl1pPr>
          </a:lstStyle>
          <a:p>
            <a:endParaRPr lang="en-US" dirty="0">
              <a:latin typeface="Arial"/>
            </a:endParaRPr>
          </a:p>
        </p:txBody>
      </p:sp>
      <p:sp>
        <p:nvSpPr>
          <p:cNvPr id="3" name="Date Placeholder 2"/>
          <p:cNvSpPr>
            <a:spLocks noGrp="1"/>
          </p:cNvSpPr>
          <p:nvPr>
            <p:ph type="dt" sz="quarter" idx="1"/>
          </p:nvPr>
        </p:nvSpPr>
        <p:spPr>
          <a:xfrm>
            <a:off x="3978132" y="2"/>
            <a:ext cx="3043343" cy="465455"/>
          </a:xfrm>
          <a:prstGeom prst="rect">
            <a:avLst/>
          </a:prstGeom>
        </p:spPr>
        <p:txBody>
          <a:bodyPr vert="horz" lIns="93253" tIns="46627" rIns="93253" bIns="46627" rtlCol="0"/>
          <a:lstStyle>
            <a:lvl1pPr algn="r">
              <a:defRPr sz="1100"/>
            </a:lvl1pPr>
          </a:lstStyle>
          <a:p>
            <a:fld id="{7A1D2F2F-8618-2143-A89B-2D6D3F007EBC}" type="datetimeFigureOut">
              <a:rPr lang="en-US" smtClean="0">
                <a:latin typeface="Arial"/>
              </a:rPr>
              <a:pPr/>
              <a:t>11/16/21</a:t>
            </a:fld>
            <a:endParaRPr lang="en-US" dirty="0">
              <a:latin typeface="Arial"/>
            </a:endParaRPr>
          </a:p>
        </p:txBody>
      </p:sp>
      <p:sp>
        <p:nvSpPr>
          <p:cNvPr id="4" name="Footer Placeholder 3"/>
          <p:cNvSpPr>
            <a:spLocks noGrp="1"/>
          </p:cNvSpPr>
          <p:nvPr>
            <p:ph type="ftr" sz="quarter" idx="2"/>
          </p:nvPr>
        </p:nvSpPr>
        <p:spPr>
          <a:xfrm>
            <a:off x="0" y="8842031"/>
            <a:ext cx="3043343" cy="465455"/>
          </a:xfrm>
          <a:prstGeom prst="rect">
            <a:avLst/>
          </a:prstGeom>
        </p:spPr>
        <p:txBody>
          <a:bodyPr vert="horz" lIns="93253" tIns="46627" rIns="93253" bIns="46627" rtlCol="0" anchor="b"/>
          <a:lstStyle>
            <a:lvl1pPr algn="l">
              <a:defRPr sz="1100"/>
            </a:lvl1pPr>
          </a:lstStyle>
          <a:p>
            <a:endParaRPr lang="en-US" dirty="0">
              <a:latin typeface="Arial"/>
            </a:endParaRPr>
          </a:p>
        </p:txBody>
      </p:sp>
      <p:sp>
        <p:nvSpPr>
          <p:cNvPr id="5" name="Slide Number Placeholder 4"/>
          <p:cNvSpPr>
            <a:spLocks noGrp="1"/>
          </p:cNvSpPr>
          <p:nvPr>
            <p:ph type="sldNum" sz="quarter" idx="3"/>
          </p:nvPr>
        </p:nvSpPr>
        <p:spPr>
          <a:xfrm>
            <a:off x="3978132" y="8842031"/>
            <a:ext cx="3043343" cy="465455"/>
          </a:xfrm>
          <a:prstGeom prst="rect">
            <a:avLst/>
          </a:prstGeom>
        </p:spPr>
        <p:txBody>
          <a:bodyPr vert="horz" lIns="93253" tIns="46627" rIns="93253" bIns="46627" rtlCol="0" anchor="b"/>
          <a:lstStyle>
            <a:lvl1pPr algn="r">
              <a:defRPr sz="1100"/>
            </a:lvl1pPr>
          </a:lstStyle>
          <a:p>
            <a:fld id="{CE221CE3-F987-1944-AB66-8BE5522C5EC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332284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atin typeface="Arial"/>
              </a:defRPr>
            </a:lvl1pPr>
          </a:lstStyle>
          <a:p>
            <a:endParaRPr lang="en-US" dirty="0"/>
          </a:p>
        </p:txBody>
      </p:sp>
      <p:sp>
        <p:nvSpPr>
          <p:cNvPr id="3" name="Date Placeholder 2"/>
          <p:cNvSpPr>
            <a:spLocks noGrp="1"/>
          </p:cNvSpPr>
          <p:nvPr>
            <p:ph type="dt" idx="1"/>
          </p:nvPr>
        </p:nvSpPr>
        <p:spPr>
          <a:xfrm>
            <a:off x="3978132" y="2"/>
            <a:ext cx="3043343" cy="465455"/>
          </a:xfrm>
          <a:prstGeom prst="rect">
            <a:avLst/>
          </a:prstGeom>
        </p:spPr>
        <p:txBody>
          <a:bodyPr vert="horz" lIns="93253" tIns="46627" rIns="93253" bIns="46627" rtlCol="0"/>
          <a:lstStyle>
            <a:lvl1pPr algn="r">
              <a:defRPr sz="1100">
                <a:latin typeface="Arial"/>
              </a:defRPr>
            </a:lvl1pPr>
          </a:lstStyle>
          <a:p>
            <a:fld id="{D8B0A143-2353-BE4A-A6C4-57C9AE3FBC68}" type="datetimeFigureOut">
              <a:rPr lang="en-US" smtClean="0"/>
              <a:pPr/>
              <a:t>11/16/21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53" tIns="46627" rIns="93253" bIns="46627"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53" tIns="46627" rIns="93253" bIns="466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53" tIns="46627" rIns="93253" bIns="46627" rtlCol="0" anchor="b"/>
          <a:lstStyle>
            <a:lvl1pPr algn="l">
              <a:defRPr sz="1100">
                <a:latin typeface="Arial"/>
              </a:defRPr>
            </a:lvl1pPr>
          </a:lstStyle>
          <a:p>
            <a:endParaRPr lang="en-US" dirty="0"/>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253" tIns="46627" rIns="93253" bIns="46627" rtlCol="0" anchor="b"/>
          <a:lstStyle>
            <a:lvl1pPr algn="r">
              <a:defRPr sz="1100">
                <a:latin typeface="Arial"/>
              </a:defRPr>
            </a:lvl1pPr>
          </a:lstStyle>
          <a:p>
            <a:fld id="{4CFDF800-FE0E-A944-8AC1-D57C07B352FC}" type="slidenum">
              <a:rPr lang="en-US" smtClean="0"/>
              <a:pPr/>
              <a:t>‹#›</a:t>
            </a:fld>
            <a:endParaRPr lang="en-US" dirty="0"/>
          </a:p>
        </p:txBody>
      </p:sp>
    </p:spTree>
    <p:extLst>
      <p:ext uri="{BB962C8B-B14F-4D97-AF65-F5344CB8AC3E}">
        <p14:creationId xmlns:p14="http://schemas.microsoft.com/office/powerpoint/2010/main" val="3516765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1</a:t>
            </a:fld>
            <a:endParaRPr lang="en-US" dirty="0"/>
          </a:p>
        </p:txBody>
      </p:sp>
    </p:spTree>
    <p:extLst>
      <p:ext uri="{BB962C8B-B14F-4D97-AF65-F5344CB8AC3E}">
        <p14:creationId xmlns:p14="http://schemas.microsoft.com/office/powerpoint/2010/main" val="1448349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A3D2A3-E316-5B4D-B559-0EBDF6B1377B}"/>
              </a:ext>
            </a:extLst>
          </p:cNvPr>
          <p:cNvPicPr>
            <a:picLocks noChangeAspect="1"/>
          </p:cNvPicPr>
          <p:nvPr userDrawn="1"/>
        </p:nvPicPr>
        <p:blipFill>
          <a:blip r:embed="rId2">
            <a:alphaModFix/>
          </a:blip>
          <a:stretch>
            <a:fillRect/>
          </a:stretch>
        </p:blipFill>
        <p:spPr>
          <a:xfrm>
            <a:off x="0" y="3575304"/>
            <a:ext cx="9144000" cy="2743200"/>
          </a:xfrm>
          <a:prstGeom prst="rect">
            <a:avLst/>
          </a:prstGeom>
          <a:gradFill flip="none" rotWithShape="1">
            <a:gsLst>
              <a:gs pos="0">
                <a:schemeClr val="accent1">
                  <a:lumMod val="0"/>
                  <a:lumOff val="100000"/>
                </a:schemeClr>
              </a:gs>
              <a:gs pos="35000">
                <a:schemeClr val="accent1">
                  <a:lumMod val="0"/>
                  <a:lumOff val="100000"/>
                </a:schemeClr>
              </a:gs>
              <a:gs pos="100000">
                <a:schemeClr val="bg1"/>
              </a:gs>
            </a:gsLst>
            <a:lin ang="2700000" scaled="1"/>
            <a:tileRect/>
          </a:gradFill>
        </p:spPr>
      </p:pic>
      <p:sp>
        <p:nvSpPr>
          <p:cNvPr id="8" name="Rectangle 7">
            <a:extLst>
              <a:ext uri="{FF2B5EF4-FFF2-40B4-BE49-F238E27FC236}">
                <a16:creationId xmlns:a16="http://schemas.microsoft.com/office/drawing/2014/main" id="{D6D9C9D9-72EC-6D46-9AAD-E59A139F1299}"/>
              </a:ext>
            </a:extLst>
          </p:cNvPr>
          <p:cNvSpPr/>
          <p:nvPr userDrawn="1"/>
        </p:nvSpPr>
        <p:spPr bwMode="auto">
          <a:xfrm>
            <a:off x="-378" y="3193257"/>
            <a:ext cx="9144378" cy="1028423"/>
          </a:xfrm>
          <a:prstGeom prst="rect">
            <a:avLst/>
          </a:prstGeom>
          <a:gradFill flip="none" rotWithShape="1">
            <a:gsLst>
              <a:gs pos="0">
                <a:schemeClr val="bg1">
                  <a:alpha val="0"/>
                  <a:lumMod val="0"/>
                  <a:lumOff val="100000"/>
                </a:schemeClr>
              </a:gs>
              <a:gs pos="51000">
                <a:schemeClr val="bg1"/>
              </a:gs>
            </a:gsLst>
            <a:lin ang="16200000" scaled="1"/>
            <a:tileRect/>
          </a:gradFill>
          <a:ln>
            <a:noFill/>
            <a:headEnd/>
            <a:tailEnd/>
          </a:ln>
          <a:effectLst/>
        </p:spPr>
        <p:style>
          <a:lnRef idx="1">
            <a:schemeClr val="accent1"/>
          </a:lnRef>
          <a:fillRef idx="2">
            <a:schemeClr val="accent1"/>
          </a:fillRef>
          <a:effectRef idx="1">
            <a:schemeClr val="accent1"/>
          </a:effectRef>
          <a:fontRef idx="minor">
            <a:schemeClr val="dk1"/>
          </a:fontRef>
        </p:style>
        <p:txBody>
          <a:bodyPr rtlCol="0" anchor="b">
            <a:prstTxWarp prst="textNoShape">
              <a:avLst/>
            </a:prstTxWarp>
          </a:bodyPr>
          <a:lstStyle/>
          <a:p>
            <a:pPr algn="ctr">
              <a:spcBef>
                <a:spcPct val="0"/>
              </a:spcBef>
            </a:pPr>
            <a:endParaRPr lang="en-US" sz="1600" dirty="0">
              <a:solidFill>
                <a:srgbClr val="000000"/>
              </a:solidFill>
            </a:endParaRPr>
          </a:p>
        </p:txBody>
      </p:sp>
      <p:sp>
        <p:nvSpPr>
          <p:cNvPr id="19" name="Rectangle 18"/>
          <p:cNvSpPr/>
          <p:nvPr userDrawn="1"/>
        </p:nvSpPr>
        <p:spPr>
          <a:xfrm>
            <a:off x="-378" y="6316956"/>
            <a:ext cx="9144000" cy="544880"/>
          </a:xfrm>
          <a:prstGeom prst="rect">
            <a:avLst/>
          </a:prstGeom>
          <a:gradFill flip="none" rotWithShape="1">
            <a:gsLst>
              <a:gs pos="0">
                <a:srgbClr val="294861"/>
              </a:gs>
              <a:gs pos="46000">
                <a:schemeClr val="accent1">
                  <a:lumMod val="50000"/>
                </a:schemeClr>
              </a:gs>
              <a:gs pos="100000">
                <a:srgbClr val="4388B8"/>
              </a:gs>
            </a:gsLst>
            <a:lin ang="16200000" scaled="1"/>
            <a:tileRect/>
          </a:gradFill>
          <a:ln>
            <a:no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10" name="Title 9"/>
          <p:cNvSpPr>
            <a:spLocks noGrp="1"/>
          </p:cNvSpPr>
          <p:nvPr>
            <p:ph type="title" hasCustomPrompt="1"/>
          </p:nvPr>
        </p:nvSpPr>
        <p:spPr>
          <a:xfrm>
            <a:off x="457200" y="565126"/>
            <a:ext cx="8229600" cy="1447576"/>
          </a:xfrm>
        </p:spPr>
        <p:txBody>
          <a:bodyPr anchor="b" anchorCtr="0"/>
          <a:lstStyle>
            <a:lvl1pPr>
              <a:lnSpc>
                <a:spcPts val="3800"/>
              </a:lnSpc>
              <a:defRPr sz="3600" b="1" i="0">
                <a:solidFill>
                  <a:schemeClr val="accent1">
                    <a:lumMod val="75000"/>
                  </a:schemeClr>
                </a:solidFill>
                <a:effectLst/>
                <a:latin typeface="Arial"/>
                <a:cs typeface="Arial"/>
              </a:defRPr>
            </a:lvl1pPr>
          </a:lstStyle>
          <a:p>
            <a:r>
              <a:rPr lang="en-US" dirty="0"/>
              <a:t>Click to edit </a:t>
            </a:r>
            <a:br>
              <a:rPr lang="en-US" dirty="0"/>
            </a:br>
            <a:r>
              <a:rPr lang="en-US" dirty="0"/>
              <a:t>Master title style</a:t>
            </a:r>
          </a:p>
        </p:txBody>
      </p:sp>
      <p:sp>
        <p:nvSpPr>
          <p:cNvPr id="12" name="Text Placeholder 11"/>
          <p:cNvSpPr>
            <a:spLocks noGrp="1"/>
          </p:cNvSpPr>
          <p:nvPr>
            <p:ph type="body" sz="quarter" idx="13"/>
          </p:nvPr>
        </p:nvSpPr>
        <p:spPr>
          <a:xfrm>
            <a:off x="457201" y="2024863"/>
            <a:ext cx="5629274" cy="369888"/>
          </a:xfrm>
        </p:spPr>
        <p:txBody>
          <a:bodyPr>
            <a:noAutofit/>
          </a:bodyPr>
          <a:lstStyle>
            <a:lvl1pPr>
              <a:lnSpc>
                <a:spcPts val="2200"/>
              </a:lnSpc>
              <a:buNone/>
              <a:defRPr sz="2000" b="0">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4" name="TextBox 13"/>
          <p:cNvSpPr txBox="1"/>
          <p:nvPr userDrawn="1"/>
        </p:nvSpPr>
        <p:spPr>
          <a:xfrm>
            <a:off x="68386" y="6416000"/>
            <a:ext cx="4503614" cy="435504"/>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800" kern="1200" dirty="0">
                <a:solidFill>
                  <a:schemeClr val="bg1"/>
                </a:solidFill>
                <a:effectLst/>
                <a:latin typeface="Arial"/>
                <a:ea typeface="+mn-ea"/>
                <a:cs typeface="Arial"/>
              </a:rPr>
              <a:t>LLNL-PRES-829231</a:t>
            </a:r>
          </a:p>
          <a:p>
            <a:pPr marL="0" algn="l" defTabSz="457200" rtl="0" eaLnBrk="1" latinLnBrk="0" hangingPunct="1">
              <a:lnSpc>
                <a:spcPct val="90000"/>
              </a:lnSpc>
              <a:spcAft>
                <a:spcPts val="600"/>
              </a:spcAft>
            </a:pPr>
            <a:r>
              <a:rPr lang="en-US" sz="700" kern="1200" dirty="0">
                <a:solidFill>
                  <a:schemeClr val="bg1"/>
                </a:solidFill>
                <a:effectLst/>
                <a:latin typeface="Arial"/>
                <a:ea typeface="+mn-ea"/>
                <a:cs typeface="Arial"/>
              </a:rPr>
              <a:t>This work was performed under the auspices of the</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U.S. Department of Energy by Lawrence Livermore National Laboratory under contract DE-AC52-07NA27344.</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Lawrence Livermore National Security, LLC</a:t>
            </a:r>
          </a:p>
        </p:txBody>
      </p:sp>
      <p:pic>
        <p:nvPicPr>
          <p:cNvPr id="18" name="Picture 17" descr="LLNL_Logo_WHT-LR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57062" y="6446832"/>
            <a:ext cx="1865376" cy="314705"/>
          </a:xfrm>
          <a:prstGeom prst="rect">
            <a:avLst/>
          </a:prstGeom>
        </p:spPr>
      </p:pic>
      <p:sp>
        <p:nvSpPr>
          <p:cNvPr id="20" name="Rectangle 19"/>
          <p:cNvSpPr/>
          <p:nvPr userDrawn="1"/>
        </p:nvSpPr>
        <p:spPr>
          <a:xfrm>
            <a:off x="0" y="0"/>
            <a:ext cx="9144000" cy="112889"/>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3" name="Text Placeholder 2"/>
          <p:cNvSpPr>
            <a:spLocks noGrp="1"/>
          </p:cNvSpPr>
          <p:nvPr>
            <p:ph type="body" sz="quarter" idx="14" hasCustomPrompt="1"/>
          </p:nvPr>
        </p:nvSpPr>
        <p:spPr>
          <a:xfrm>
            <a:off x="4572001" y="3096715"/>
            <a:ext cx="4572000" cy="477838"/>
          </a:xfrm>
        </p:spPr>
        <p:txBody>
          <a:bodyPr rIns="182880" anchor="b" anchorCtr="0">
            <a:noAutofit/>
          </a:bodyPr>
          <a:lstStyle>
            <a:lvl1pPr marL="57150" indent="0" algn="r">
              <a:spcBef>
                <a:spcPts val="0"/>
              </a:spcBef>
              <a:buNone/>
              <a:defRPr sz="1600" b="0"/>
            </a:lvl1pPr>
            <a:lvl2pPr marL="342900" indent="0" algn="r">
              <a:buNone/>
              <a:defRPr sz="1600" b="0"/>
            </a:lvl2pPr>
            <a:lvl3pPr marL="628650" indent="0" algn="r">
              <a:buNone/>
              <a:defRPr sz="1600" b="0"/>
            </a:lvl3pPr>
            <a:lvl4pPr marL="857250" indent="0" algn="r">
              <a:buNone/>
              <a:defRPr sz="1600" b="0"/>
            </a:lvl4pPr>
            <a:lvl5pPr marL="1085850" indent="0" algn="r">
              <a:buNone/>
              <a:defRPr sz="1600" b="0"/>
            </a:lvl5pPr>
          </a:lstStyle>
          <a:p>
            <a:pPr lvl="0"/>
            <a:r>
              <a:rPr lang="en-US" dirty="0"/>
              <a:t>Authors Name</a:t>
            </a:r>
          </a:p>
          <a:p>
            <a:pPr lvl="0"/>
            <a:r>
              <a:rPr lang="en-US" dirty="0"/>
              <a:t>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736" cy="607808"/>
          </a:xfrm>
          <a:prstGeom prst="rect">
            <a:avLst/>
          </a:prstGeom>
        </p:spPr>
      </p:pic>
    </p:spTree>
    <p:extLst>
      <p:ext uri="{BB962C8B-B14F-4D97-AF65-F5344CB8AC3E}">
        <p14:creationId xmlns:p14="http://schemas.microsoft.com/office/powerpoint/2010/main" val="312718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bIns="0"/>
          <a:lstStyle>
            <a:lvl1pPr eaLnBrk="1" latinLnBrk="0" hangingPunct="1">
              <a:spcBef>
                <a:spcPts val="1800"/>
              </a:spcBef>
              <a:spcAft>
                <a:spcPts val="0"/>
              </a:spcAft>
              <a:defRPr/>
            </a:lvl1pPr>
            <a:lvl2pPr eaLnBrk="1" latinLnBrk="0" hangingPunct="1">
              <a:spcAft>
                <a:spcPts val="0"/>
              </a:spcAft>
              <a:defRPr/>
            </a:lvl2pPr>
            <a:lvl3pPr eaLnBrk="1" latinLnBrk="0" hangingPunct="1">
              <a:spcAft>
                <a:spcPts val="0"/>
              </a:spcAft>
              <a:defRPr/>
            </a:lvl3pPr>
            <a:lvl4pPr eaLnBrk="1" latinLnBrk="0" hangingPunct="1">
              <a:spcAft>
                <a:spcPts val="0"/>
              </a:spcAft>
              <a:defRPr/>
            </a:lvl4pPr>
            <a:lvl5pPr eaLnBrk="1" latinLnBrk="0" hangingPunct="1">
              <a:spcAft>
                <a:spcPts val="0"/>
              </a:spcAft>
              <a:defRPr/>
            </a:lvl5p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1"/>
          <p:cNvSpPr>
            <a:spLocks noGrp="1"/>
          </p:cNvSpPr>
          <p:nvPr>
            <p:ph type="title"/>
          </p:nvPr>
        </p:nvSpPr>
        <p:spPr>
          <a:xfrm>
            <a:off x="457200" y="219509"/>
            <a:ext cx="8229600" cy="1008771"/>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with side-text-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with side-text-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726214"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0831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Content Placeholder 2"/>
          <p:cNvSpPr>
            <a:spLocks noGrp="1"/>
          </p:cNvSpPr>
          <p:nvPr>
            <p:ph idx="10"/>
          </p:nvPr>
        </p:nvSpPr>
        <p:spPr>
          <a:xfrm>
            <a:off x="4718649"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29412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
        <p:nvSpPr>
          <p:cNvPr id="6" name="Title 5"/>
          <p:cNvSpPr>
            <a:spLocks noGrp="1"/>
          </p:cNvSpPr>
          <p:nvPr>
            <p:ph type="title"/>
          </p:nvPr>
        </p:nvSpPr>
        <p:spPr>
          <a:xfrm>
            <a:off x="1" y="2"/>
            <a:ext cx="9143999" cy="1228907"/>
          </a:xfrm>
          <a:solidFill>
            <a:schemeClr val="bg1"/>
          </a:solidFill>
          <a:effectLst/>
        </p:spPr>
        <p:txBody>
          <a:bodyPr vert="horz" lIns="457200" rIns="45720" rtlCol="0" anchor="ctr" anchorCtr="0">
            <a:normAutofit/>
            <a:scene3d>
              <a:camera prst="orthographicFront"/>
              <a:lightRig rig="threePt" dir="t">
                <a:rot lat="0" lon="0" rev="4800000"/>
              </a:lightRig>
            </a:scene3d>
            <a:sp3d prstMaterial="matte"/>
          </a:bodyPr>
          <a:lstStyle>
            <a:lvl1pPr marL="233363" indent="0" algn="l" rtl="0" eaLnBrk="1" latinLnBrk="0" hangingPunct="1">
              <a:lnSpc>
                <a:spcPct val="90000"/>
              </a:lnSpc>
              <a:spcBef>
                <a:spcPct val="0"/>
              </a:spcBef>
              <a:buNone/>
              <a:defRPr kumimoji="0" lang="en-US" sz="3200" b="1" kern="1200" dirty="0">
                <a:solidFill>
                  <a:schemeClr val="accent1">
                    <a:lumMod val="75000"/>
                  </a:schemeClr>
                </a:solidFill>
                <a:effectLst/>
                <a:latin typeface="Calibri" panose="020F0502020204030204" pitchFamily="34" charset="0"/>
                <a:ea typeface="+mj-ea"/>
                <a:cs typeface="Calibri" panose="020F050202020403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sz="1800" dirty="0">
              <a:latin typeface="Arial"/>
            </a:endParaRPr>
          </a:p>
        </p:txBody>
      </p:sp>
      <p:pic>
        <p:nvPicPr>
          <p:cNvPr id="8" name="Picture 7">
            <a:extLst>
              <a:ext uri="{FF2B5EF4-FFF2-40B4-BE49-F238E27FC236}">
                <a16:creationId xmlns:a16="http://schemas.microsoft.com/office/drawing/2014/main" id="{9C590909-6878-E44E-9AA0-07880FBE8AE0}"/>
              </a:ext>
            </a:extLst>
          </p:cNvPr>
          <p:cNvPicPr>
            <a:picLocks noChangeAspect="1"/>
          </p:cNvPicPr>
          <p:nvPr userDrawn="1"/>
        </p:nvPicPr>
        <p:blipFill rotWithShape="1">
          <a:blip r:embed="rId12" cstate="print">
            <a:extLst>
              <a:ext uri="{28A0092B-C50C-407E-A947-70E740481C1C}">
                <a14:useLocalDpi xmlns:a14="http://schemas.microsoft.com/office/drawing/2010/main"/>
              </a:ext>
            </a:extLst>
          </a:blip>
          <a:srcRect/>
          <a:stretch/>
        </p:blipFill>
        <p:spPr>
          <a:xfrm>
            <a:off x="128016" y="6492240"/>
            <a:ext cx="2743200" cy="283464"/>
          </a:xfrm>
          <a:prstGeom prst="rect">
            <a:avLst/>
          </a:prstGeom>
        </p:spPr>
      </p:pic>
      <p:sp>
        <p:nvSpPr>
          <p:cNvPr id="3" name="Text Placeholder 2"/>
          <p:cNvSpPr>
            <a:spLocks noGrp="1"/>
          </p:cNvSpPr>
          <p:nvPr>
            <p:ph type="body" idx="1"/>
          </p:nvPr>
        </p:nvSpPr>
        <p:spPr>
          <a:xfrm>
            <a:off x="457200" y="1441524"/>
            <a:ext cx="8229600" cy="4906889"/>
          </a:xfrm>
          <a:prstGeom prst="rect">
            <a:avLst/>
          </a:prstGeom>
        </p:spPr>
        <p:txBody>
          <a:bodyPr vert="horz" lIns="0" tIns="0" rIns="0" bIns="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latin typeface="Arial"/>
            </a:endParaRPr>
          </a:p>
        </p:txBody>
      </p:sp>
      <p:sp>
        <p:nvSpPr>
          <p:cNvPr id="19" name="Slide Number Placeholder 7"/>
          <p:cNvSpPr txBox="1">
            <a:spLocks/>
          </p:cNvSpPr>
          <p:nvPr/>
        </p:nvSpPr>
        <p:spPr>
          <a:xfrm>
            <a:off x="8826124" y="6403254"/>
            <a:ext cx="317877" cy="454747"/>
          </a:xfrm>
          <a:prstGeom prst="rect">
            <a:avLst/>
          </a:prstGeom>
        </p:spPr>
        <p:txBody>
          <a:bodyPr rIns="45720" anchor="ctr" anchorCtr="0"/>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1000" b="0" i="0" u="none" strike="noStrike" kern="1200" cap="none" spc="0" normalizeH="0" baseline="0" noProof="0" smtClean="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endParaRPr>
          </a:p>
        </p:txBody>
      </p:sp>
      <p:sp>
        <p:nvSpPr>
          <p:cNvPr id="14" name="TextBox 13"/>
          <p:cNvSpPr txBox="1"/>
          <p:nvPr/>
        </p:nvSpPr>
        <p:spPr>
          <a:xfrm>
            <a:off x="484954" y="6698648"/>
            <a:ext cx="873871" cy="92333"/>
          </a:xfrm>
          <a:prstGeom prst="rect">
            <a:avLst/>
          </a:prstGeom>
          <a:noFill/>
        </p:spPr>
        <p:txBody>
          <a:bodyPr wrap="square" lIns="0" tIns="0" rIns="0" bIns="0" rtlCol="0" anchor="b" anchorCtr="0">
            <a:spAutoFit/>
          </a:bodyPr>
          <a:lstStyle/>
          <a:p>
            <a:pPr algn="l"/>
            <a:r>
              <a:rPr lang="en-US" sz="600" dirty="0">
                <a:latin typeface="Arial"/>
                <a:cs typeface="Arial"/>
              </a:rPr>
              <a:t>LLNL-PRES-xxxxxx</a:t>
            </a:r>
          </a:p>
        </p:txBody>
      </p:sp>
      <p:sp>
        <p:nvSpPr>
          <p:cNvPr id="2" name="Title Placeholder 1"/>
          <p:cNvSpPr>
            <a:spLocks noGrp="1"/>
          </p:cNvSpPr>
          <p:nvPr>
            <p:ph type="title"/>
          </p:nvPr>
        </p:nvSpPr>
        <p:spPr>
          <a:xfrm>
            <a:off x="457200" y="220136"/>
            <a:ext cx="8229600" cy="1005840"/>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cxnSp>
        <p:nvCxnSpPr>
          <p:cNvPr id="5" name="Straight Connector 4"/>
          <p:cNvCxnSpPr/>
          <p:nvPr/>
        </p:nvCxnSpPr>
        <p:spPr>
          <a:xfrm>
            <a:off x="-6058" y="1267155"/>
            <a:ext cx="9150059" cy="0"/>
          </a:xfrm>
          <a:prstGeom prst="line">
            <a:avLst/>
          </a:prstGeom>
          <a:ln w="38100" cmpd="sng">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54311BD-8720-D040-927F-1192591CB67C}"/>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7909560" y="6446520"/>
            <a:ext cx="978408" cy="374904"/>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5" r:id="rId4"/>
    <p:sldLayoutId id="2147483722" r:id="rId5"/>
    <p:sldLayoutId id="2147483721" r:id="rId6"/>
    <p:sldLayoutId id="2147483717" r:id="rId7"/>
    <p:sldLayoutId id="2147483718" r:id="rId8"/>
    <p:sldLayoutId id="2147483719" r:id="rId9"/>
    <p:sldLayoutId id="2147483723" r:id="rId10"/>
  </p:sldLayoutIdLst>
  <p:hf hdr="0" ftr="0" dt="0"/>
  <p:txStyles>
    <p:titleStyle>
      <a:lvl1pPr algn="l" rtl="0" eaLnBrk="1" latinLnBrk="0" hangingPunct="1">
        <a:lnSpc>
          <a:spcPct val="90000"/>
        </a:lnSpc>
        <a:spcBef>
          <a:spcPct val="0"/>
        </a:spcBef>
        <a:buNone/>
        <a:defRPr kumimoji="0" sz="3200" b="1" kern="1200">
          <a:solidFill>
            <a:schemeClr val="accent1">
              <a:lumMod val="75000"/>
            </a:schemeClr>
          </a:solidFill>
          <a:effectLst/>
          <a:latin typeface="Calibri" panose="020F0502020204030204" pitchFamily="34" charset="0"/>
          <a:ea typeface="+mj-ea"/>
          <a:cs typeface="Calibri" panose="020F0502020204030204" pitchFamily="34" charset="0"/>
        </a:defRPr>
      </a:lvl1pPr>
    </p:titleStyle>
    <p:bodyStyle>
      <a:lvl1pPr marL="285750" indent="-228600" algn="l" rtl="0" eaLnBrk="1" latinLnBrk="0" hangingPunct="1">
        <a:spcBef>
          <a:spcPts val="1800"/>
        </a:spcBef>
        <a:spcAft>
          <a:spcPts val="0"/>
        </a:spcAft>
        <a:buClr>
          <a:schemeClr val="accent1">
            <a:lumMod val="75000"/>
          </a:schemeClr>
        </a:buClr>
        <a:buSzPct val="90000"/>
        <a:buFont typeface="Wingdings" charset="2"/>
        <a:buChar char="§"/>
        <a:tabLst/>
        <a:defRPr kumimoji="0" sz="2400" b="0" kern="1200">
          <a:solidFill>
            <a:schemeClr val="tx1"/>
          </a:solidFill>
          <a:latin typeface="Calibri" panose="020F0502020204030204" pitchFamily="34" charset="0"/>
          <a:ea typeface="+mn-ea"/>
          <a:cs typeface="Calibri" panose="020F0502020204030204" pitchFamily="34" charset="0"/>
        </a:defRPr>
      </a:lvl1pPr>
      <a:lvl2pPr marL="628650" indent="-285750" algn="l" rtl="0" eaLnBrk="1" latinLnBrk="0" hangingPunct="1">
        <a:spcBef>
          <a:spcPts val="0"/>
        </a:spcBef>
        <a:spcAft>
          <a:spcPts val="0"/>
        </a:spcAft>
        <a:buClrTx/>
        <a:buSzPct val="90000"/>
        <a:buFont typeface="Calibri" panose="020F0502020204030204" pitchFamily="34" charset="0"/>
        <a:buChar char="—"/>
        <a:defRPr kumimoji="0" sz="2000" kern="1200">
          <a:solidFill>
            <a:schemeClr val="tx1"/>
          </a:solidFill>
          <a:latin typeface="Calibri" panose="020F0502020204030204" pitchFamily="34" charset="0"/>
          <a:ea typeface="+mn-ea"/>
          <a:cs typeface="Calibri" panose="020F0502020204030204" pitchFamily="34" charset="0"/>
        </a:defRPr>
      </a:lvl2pPr>
      <a:lvl3pPr marL="800100" indent="-171450" algn="l" rtl="0" eaLnBrk="1" latinLnBrk="0" hangingPunct="1">
        <a:spcBef>
          <a:spcPts val="0"/>
        </a:spcBef>
        <a:spcAft>
          <a:spcPts val="0"/>
        </a:spcAft>
        <a:buClrTx/>
        <a:buSzPct val="90000"/>
        <a:buFont typeface="Arial" panose="020B0604020202020204" pitchFamily="34" charset="0"/>
        <a:buChar char="•"/>
        <a:defRPr kumimoji="0" sz="1800" kern="1200">
          <a:solidFill>
            <a:schemeClr val="tx1"/>
          </a:solidFill>
          <a:latin typeface="Calibri" panose="020F0502020204030204" pitchFamily="34" charset="0"/>
          <a:ea typeface="+mn-ea"/>
          <a:cs typeface="Calibri" panose="020F0502020204030204" pitchFamily="34" charset="0"/>
        </a:defRPr>
      </a:lvl3pPr>
      <a:lvl4pPr marL="1028700" indent="-171450" algn="l" rtl="0" eaLnBrk="1" latinLnBrk="0" hangingPunct="1">
        <a:spcBef>
          <a:spcPts val="0"/>
        </a:spcBef>
        <a:spcAft>
          <a:spcPts val="0"/>
        </a:spcAft>
        <a:buClrTx/>
        <a:buSzPct val="100000"/>
        <a:buFont typeface="Lucida Grande"/>
        <a:buChar char="–"/>
        <a:defRPr kumimoji="0" sz="1600" kern="1200">
          <a:solidFill>
            <a:schemeClr val="tx1"/>
          </a:solidFill>
          <a:latin typeface="Calibri" panose="020F0502020204030204" pitchFamily="34" charset="0"/>
          <a:ea typeface="+mn-ea"/>
          <a:cs typeface="Calibri" panose="020F0502020204030204" pitchFamily="34" charset="0"/>
        </a:defRPr>
      </a:lvl4pPr>
      <a:lvl5pPr marL="1257300" indent="-171450" algn="l" rtl="0" eaLnBrk="1" latinLnBrk="0" hangingPunct="1">
        <a:spcBef>
          <a:spcPts val="0"/>
        </a:spcBef>
        <a:spcAft>
          <a:spcPts val="0"/>
        </a:spcAft>
        <a:buClrTx/>
        <a:buFont typeface="Arial"/>
        <a:buChar char="•"/>
        <a:tabLst>
          <a:tab pos="1200150" algn="l"/>
        </a:tabLst>
        <a:defRPr kumimoji="0" lang="en-US" sz="1600" kern="1200" smtClean="0">
          <a:solidFill>
            <a:schemeClr val="tx1"/>
          </a:solidFill>
          <a:latin typeface="Calibri" panose="020F0502020204030204" pitchFamily="34" charset="0"/>
          <a:ea typeface="+mn-ea"/>
          <a:cs typeface="Calibri" panose="020F0502020204030204"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github.com/LLNL"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39148" y="565126"/>
            <a:ext cx="9004852" cy="1447576"/>
          </a:xfrm>
        </p:spPr>
        <p:txBody>
          <a:bodyPr/>
          <a:lstStyle/>
          <a:p>
            <a:r>
              <a:rPr lang="en-US" b="0" dirty="0"/>
              <a:t>FUDGE: LLNL nuclear data infrastructure</a:t>
            </a:r>
            <a:endParaRPr lang="en-US" sz="3200" dirty="0">
              <a:latin typeface="Calibri" panose="020F0502020204030204" pitchFamily="34" charset="0"/>
              <a:cs typeface="Calibri" panose="020F0502020204030204" pitchFamily="34" charset="0"/>
            </a:endParaRPr>
          </a:p>
        </p:txBody>
      </p:sp>
      <p:sp>
        <p:nvSpPr>
          <p:cNvPr id="11" name="Text Placeholder 10"/>
          <p:cNvSpPr>
            <a:spLocks noGrp="1"/>
          </p:cNvSpPr>
          <p:nvPr>
            <p:ph type="body" sz="quarter" idx="13"/>
          </p:nvPr>
        </p:nvSpPr>
        <p:spPr/>
        <p:txBody>
          <a:bodyPr/>
          <a:lstStyle/>
          <a:p>
            <a:pPr marL="58738" indent="-1588"/>
            <a:r>
              <a:rPr lang="en-US" dirty="0">
                <a:latin typeface="Calibri" panose="020F0502020204030204" pitchFamily="34" charset="0"/>
                <a:cs typeface="Calibri" panose="020F0502020204030204" pitchFamily="34" charset="0"/>
              </a:rPr>
              <a:t>Presented at CSEWG</a:t>
            </a:r>
          </a:p>
        </p:txBody>
      </p:sp>
      <p:sp>
        <p:nvSpPr>
          <p:cNvPr id="5" name="Text Placeholder 4"/>
          <p:cNvSpPr>
            <a:spLocks noGrp="1"/>
          </p:cNvSpPr>
          <p:nvPr>
            <p:ph type="body" sz="quarter" idx="14"/>
          </p:nvPr>
        </p:nvSpPr>
        <p:spPr/>
        <p:txBody>
          <a:bodyPr/>
          <a:lstStyle/>
          <a:p>
            <a:pPr lvl="0"/>
            <a:r>
              <a:rPr lang="en-US" dirty="0"/>
              <a:t>Bret Beck</a:t>
            </a:r>
          </a:p>
        </p:txBody>
      </p:sp>
      <p:sp>
        <p:nvSpPr>
          <p:cNvPr id="9" name="Text Placeholder 10"/>
          <p:cNvSpPr txBox="1">
            <a:spLocks/>
          </p:cNvSpPr>
          <p:nvPr/>
        </p:nvSpPr>
        <p:spPr>
          <a:xfrm>
            <a:off x="492103" y="3640568"/>
            <a:ext cx="3278508" cy="397500"/>
          </a:xfrm>
          <a:prstGeom prst="rect">
            <a:avLst/>
          </a:prstGeom>
        </p:spPr>
        <p:txBody>
          <a:bodyPr vert="horz" lIns="0" tIns="91440" rIns="0" rtlCol="0" anchor="ctr" anchorCtr="0">
            <a:noAutofit/>
          </a:bodyPr>
          <a:lstStyle/>
          <a:p>
            <a:pPr lvl="0">
              <a:lnSpc>
                <a:spcPct val="80000"/>
              </a:lnSpc>
            </a:pPr>
            <a:r>
              <a:rPr lang="en-US" sz="1600" dirty="0">
                <a:cs typeface="Lucida Handwriting"/>
              </a:rPr>
              <a:t>Nov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261E6-5C2C-4F49-ABE1-24084F7E97BE}"/>
              </a:ext>
            </a:extLst>
          </p:cNvPr>
          <p:cNvSpPr>
            <a:spLocks noGrp="1"/>
          </p:cNvSpPr>
          <p:nvPr>
            <p:ph type="title"/>
          </p:nvPr>
        </p:nvSpPr>
        <p:spPr/>
        <p:txBody>
          <a:bodyPr/>
          <a:lstStyle/>
          <a:p>
            <a:r>
              <a:rPr lang="en-US" dirty="0"/>
              <a:t>Plotting example for ‘n + U230’ via pyQt5 and matplotlib</a:t>
            </a:r>
          </a:p>
        </p:txBody>
      </p:sp>
      <p:sp>
        <p:nvSpPr>
          <p:cNvPr id="4" name="TextBox 3">
            <a:extLst>
              <a:ext uri="{FF2B5EF4-FFF2-40B4-BE49-F238E27FC236}">
                <a16:creationId xmlns:a16="http://schemas.microsoft.com/office/drawing/2014/main" id="{8E6BABF8-8A5E-6E48-B35D-A1D6E08772B5}"/>
              </a:ext>
            </a:extLst>
          </p:cNvPr>
          <p:cNvSpPr txBox="1"/>
          <p:nvPr/>
        </p:nvSpPr>
        <p:spPr>
          <a:xfrm>
            <a:off x="173935" y="1283741"/>
            <a:ext cx="8796131" cy="2893100"/>
          </a:xfrm>
          <a:prstGeom prst="rect">
            <a:avLst/>
          </a:prstGeom>
          <a:solidFill>
            <a:schemeClr val="accent6">
              <a:lumMod val="20000"/>
              <a:lumOff val="80000"/>
            </a:schemeClr>
          </a:solidFill>
          <a:ln w="28575">
            <a:solidFill>
              <a:schemeClr val="tx1"/>
            </a:solidFill>
          </a:ln>
        </p:spPr>
        <p:txBody>
          <a:bodyPr wrap="square" rtlCol="0">
            <a:spAutoFit/>
          </a:bodyPr>
          <a:lstStyle/>
          <a:p>
            <a:r>
              <a:rPr lang="en-US" sz="1400" dirty="0">
                <a:latin typeface="Courier" pitchFamily="2" charset="0"/>
              </a:rPr>
              <a:t>from fudge import map as </a:t>
            </a:r>
            <a:r>
              <a:rPr lang="en-US" sz="1400" dirty="0" err="1">
                <a:latin typeface="Courier" pitchFamily="2" charset="0"/>
              </a:rPr>
              <a:t>mapModule</a:t>
            </a:r>
            <a:endParaRPr lang="en-US" sz="1400" dirty="0">
              <a:latin typeface="Courier" pitchFamily="2" charset="0"/>
            </a:endParaRPr>
          </a:p>
          <a:p>
            <a:endParaRPr lang="en-US" sz="1400" dirty="0">
              <a:latin typeface="Courier" pitchFamily="2" charset="0"/>
            </a:endParaRPr>
          </a:p>
          <a:p>
            <a:r>
              <a:rPr lang="en-US" sz="1400" dirty="0">
                <a:latin typeface="Courier" pitchFamily="2" charset="0"/>
              </a:rPr>
              <a:t>map = </a:t>
            </a:r>
            <a:r>
              <a:rPr lang="en-US" sz="1400" dirty="0" err="1">
                <a:latin typeface="Courier" pitchFamily="2" charset="0"/>
              </a:rPr>
              <a:t>mapModule.Map.readXML</a:t>
            </a:r>
            <a:r>
              <a:rPr lang="en-US" sz="1400" dirty="0">
                <a:latin typeface="Courier" pitchFamily="2" charset="0"/>
              </a:rPr>
              <a:t>( 'ENDF-VIII.0/</a:t>
            </a:r>
            <a:r>
              <a:rPr lang="en-US" sz="1400" dirty="0" err="1">
                <a:latin typeface="Courier" pitchFamily="2" charset="0"/>
              </a:rPr>
              <a:t>all.map</a:t>
            </a:r>
            <a:r>
              <a:rPr lang="en-US" sz="1400" dirty="0">
                <a:latin typeface="Courier" pitchFamily="2" charset="0"/>
              </a:rPr>
              <a:t>' )</a:t>
            </a:r>
          </a:p>
          <a:p>
            <a:r>
              <a:rPr lang="en-US" sz="1400" dirty="0" err="1">
                <a:latin typeface="Courier" pitchFamily="2" charset="0"/>
              </a:rPr>
              <a:t>protare</a:t>
            </a:r>
            <a:r>
              <a:rPr lang="en-US" sz="1400" dirty="0">
                <a:latin typeface="Courier" pitchFamily="2" charset="0"/>
              </a:rPr>
              <a:t> = </a:t>
            </a:r>
            <a:r>
              <a:rPr lang="en-US" sz="1400" dirty="0" err="1">
                <a:latin typeface="Courier" pitchFamily="2" charset="0"/>
              </a:rPr>
              <a:t>map.findAllOf</a:t>
            </a:r>
            <a:r>
              <a:rPr lang="en-US" sz="1400" dirty="0">
                <a:latin typeface="Courier" pitchFamily="2" charset="0"/>
              </a:rPr>
              <a:t>('n', 'U230')[0].</a:t>
            </a:r>
            <a:r>
              <a:rPr lang="en-US" sz="1400" dirty="0" err="1">
                <a:latin typeface="Courier" pitchFamily="2" charset="0"/>
              </a:rPr>
              <a:t>protare</a:t>
            </a:r>
            <a:r>
              <a:rPr lang="en-US" sz="1400" dirty="0">
                <a:latin typeface="Courier" pitchFamily="2" charset="0"/>
              </a:rPr>
              <a:t>()</a:t>
            </a:r>
          </a:p>
          <a:p>
            <a:endParaRPr lang="en-US" sz="1400" dirty="0">
              <a:latin typeface="Courier" pitchFamily="2" charset="0"/>
            </a:endParaRPr>
          </a:p>
          <a:p>
            <a:r>
              <a:rPr lang="en-US" sz="1400" dirty="0" err="1">
                <a:latin typeface="Courier" pitchFamily="2" charset="0"/>
              </a:rPr>
              <a:t>crossSections</a:t>
            </a:r>
            <a:r>
              <a:rPr lang="en-US" sz="1400" dirty="0">
                <a:latin typeface="Courier" pitchFamily="2" charset="0"/>
              </a:rPr>
              <a:t> = []</a:t>
            </a:r>
          </a:p>
          <a:p>
            <a:r>
              <a:rPr lang="en-US" sz="1400" dirty="0">
                <a:latin typeface="Courier" pitchFamily="2" charset="0"/>
              </a:rPr>
              <a:t>for reaction in </a:t>
            </a:r>
            <a:r>
              <a:rPr lang="en-US" sz="1400" dirty="0" err="1">
                <a:latin typeface="Courier" pitchFamily="2" charset="0"/>
              </a:rPr>
              <a:t>protare.reactions</a:t>
            </a:r>
            <a:r>
              <a:rPr lang="en-US" sz="1400" dirty="0">
                <a:latin typeface="Courier" pitchFamily="2" charset="0"/>
              </a:rPr>
              <a:t>:</a:t>
            </a:r>
          </a:p>
          <a:p>
            <a:r>
              <a:rPr lang="en-US" sz="1400" dirty="0">
                <a:latin typeface="Courier" pitchFamily="2" charset="0"/>
              </a:rPr>
              <a:t>  </a:t>
            </a:r>
            <a:r>
              <a:rPr lang="en-US" sz="1400" dirty="0" err="1">
                <a:latin typeface="Courier" pitchFamily="2" charset="0"/>
              </a:rPr>
              <a:t>crossSection</a:t>
            </a:r>
            <a:r>
              <a:rPr lang="en-US" sz="1400" dirty="0">
                <a:latin typeface="Courier" pitchFamily="2" charset="0"/>
              </a:rPr>
              <a:t> = </a:t>
            </a:r>
            <a:r>
              <a:rPr lang="en-US" sz="1400" dirty="0" err="1">
                <a:latin typeface="Courier" pitchFamily="2" charset="0"/>
              </a:rPr>
              <a:t>reaction.crossSection.toPointwiseLinear</a:t>
            </a:r>
            <a:r>
              <a:rPr lang="en-US" sz="1400" dirty="0">
                <a:latin typeface="Courier" pitchFamily="2" charset="0"/>
              </a:rPr>
              <a:t>( </a:t>
            </a:r>
            <a:r>
              <a:rPr lang="en-US" sz="1400" dirty="0" err="1">
                <a:latin typeface="Courier" pitchFamily="2" charset="0"/>
              </a:rPr>
              <a:t>lowerEps</a:t>
            </a:r>
            <a:r>
              <a:rPr lang="en-US" sz="1400" dirty="0">
                <a:latin typeface="Courier" pitchFamily="2" charset="0"/>
              </a:rPr>
              <a:t>=1e-7 )</a:t>
            </a:r>
          </a:p>
          <a:p>
            <a:r>
              <a:rPr lang="en-US" sz="1400" dirty="0">
                <a:latin typeface="Courier" pitchFamily="2" charset="0"/>
              </a:rPr>
              <a:t>  </a:t>
            </a:r>
            <a:r>
              <a:rPr lang="en-US" sz="1400" dirty="0" err="1">
                <a:latin typeface="Courier" pitchFamily="2" charset="0"/>
              </a:rPr>
              <a:t>crossSection.plotLegendKey</a:t>
            </a:r>
            <a:r>
              <a:rPr lang="en-US" sz="1400" dirty="0">
                <a:latin typeface="Courier" pitchFamily="2" charset="0"/>
              </a:rPr>
              <a:t> = str( reaction )</a:t>
            </a:r>
          </a:p>
          <a:p>
            <a:r>
              <a:rPr lang="en-US" sz="1400" dirty="0">
                <a:latin typeface="Courier" pitchFamily="2" charset="0"/>
              </a:rPr>
              <a:t>  </a:t>
            </a:r>
            <a:r>
              <a:rPr lang="en-US" sz="1400" dirty="0" err="1">
                <a:latin typeface="Courier" pitchFamily="2" charset="0"/>
              </a:rPr>
              <a:t>crossSections.append</a:t>
            </a:r>
            <a:r>
              <a:rPr lang="en-US" sz="1400" dirty="0">
                <a:latin typeface="Courier" pitchFamily="2" charset="0"/>
              </a:rPr>
              <a:t>( </a:t>
            </a:r>
            <a:r>
              <a:rPr lang="en-US" sz="1400" dirty="0" err="1">
                <a:latin typeface="Courier" pitchFamily="2" charset="0"/>
              </a:rPr>
              <a:t>crossSection</a:t>
            </a:r>
            <a:r>
              <a:rPr lang="en-US" sz="1400" dirty="0">
                <a:latin typeface="Courier" pitchFamily="2" charset="0"/>
              </a:rPr>
              <a:t> )</a:t>
            </a:r>
          </a:p>
          <a:p>
            <a:endParaRPr lang="en-US" sz="1400" dirty="0">
              <a:latin typeface="Courier" pitchFamily="2" charset="0"/>
            </a:endParaRPr>
          </a:p>
          <a:p>
            <a:r>
              <a:rPr lang="en-US" sz="1400" dirty="0" err="1">
                <a:latin typeface="Courier" pitchFamily="2" charset="0"/>
              </a:rPr>
              <a:t>crossSection.multiPlot</a:t>
            </a:r>
            <a:r>
              <a:rPr lang="en-US" sz="1400" dirty="0">
                <a:latin typeface="Courier" pitchFamily="2" charset="0"/>
              </a:rPr>
              <a:t>( </a:t>
            </a:r>
            <a:r>
              <a:rPr lang="en-US" sz="1400" dirty="0" err="1">
                <a:latin typeface="Courier" pitchFamily="2" charset="0"/>
              </a:rPr>
              <a:t>crossSections</a:t>
            </a:r>
            <a:r>
              <a:rPr lang="en-US" sz="1400" dirty="0">
                <a:latin typeface="Courier" pitchFamily="2" charset="0"/>
              </a:rPr>
              <a:t>, </a:t>
            </a:r>
            <a:r>
              <a:rPr lang="en-US" sz="1400" dirty="0" err="1">
                <a:latin typeface="Courier" pitchFamily="2" charset="0"/>
              </a:rPr>
              <a:t>rangeMin</a:t>
            </a:r>
            <a:r>
              <a:rPr lang="en-US" sz="1400" dirty="0">
                <a:latin typeface="Courier" pitchFamily="2" charset="0"/>
              </a:rPr>
              <a:t> = 1e-5, </a:t>
            </a:r>
            <a:r>
              <a:rPr lang="en-US" sz="1400" dirty="0" err="1">
                <a:latin typeface="Courier" pitchFamily="2" charset="0"/>
              </a:rPr>
              <a:t>xylog</a:t>
            </a:r>
            <a:r>
              <a:rPr lang="en-US" sz="1400" dirty="0">
                <a:latin typeface="Courier" pitchFamily="2" charset="0"/>
              </a:rPr>
              <a:t> = 3,</a:t>
            </a:r>
          </a:p>
          <a:p>
            <a:r>
              <a:rPr lang="en-US" sz="1400" dirty="0">
                <a:latin typeface="Courier" pitchFamily="2" charset="0"/>
              </a:rPr>
              <a:t>  title='n + U230', </a:t>
            </a:r>
            <a:r>
              <a:rPr lang="en-US" sz="1400" dirty="0" err="1">
                <a:latin typeface="Courier" pitchFamily="2" charset="0"/>
              </a:rPr>
              <a:t>xLabel</a:t>
            </a:r>
            <a:r>
              <a:rPr lang="en-US" sz="1400" dirty="0">
                <a:latin typeface="Courier" pitchFamily="2" charset="0"/>
              </a:rPr>
              <a:t>='Neutron energy [eV]', </a:t>
            </a:r>
            <a:r>
              <a:rPr lang="en-US" sz="1400" dirty="0" err="1">
                <a:latin typeface="Courier" pitchFamily="2" charset="0"/>
              </a:rPr>
              <a:t>yLabel</a:t>
            </a:r>
            <a:r>
              <a:rPr lang="en-US" sz="1400" dirty="0">
                <a:latin typeface="Courier" pitchFamily="2" charset="0"/>
              </a:rPr>
              <a:t>='Cross section [b]' ) </a:t>
            </a:r>
          </a:p>
        </p:txBody>
      </p:sp>
      <p:sp>
        <p:nvSpPr>
          <p:cNvPr id="5" name="TextBox 4">
            <a:extLst>
              <a:ext uri="{FF2B5EF4-FFF2-40B4-BE49-F238E27FC236}">
                <a16:creationId xmlns:a16="http://schemas.microsoft.com/office/drawing/2014/main" id="{46AE7912-3F01-444B-B785-E1BDDD8471E9}"/>
              </a:ext>
            </a:extLst>
          </p:cNvPr>
          <p:cNvSpPr txBox="1"/>
          <p:nvPr/>
        </p:nvSpPr>
        <p:spPr>
          <a:xfrm>
            <a:off x="1182756" y="5015022"/>
            <a:ext cx="1796902" cy="369332"/>
          </a:xfrm>
          <a:prstGeom prst="rect">
            <a:avLst/>
          </a:prstGeom>
          <a:solidFill>
            <a:schemeClr val="accent3">
              <a:lumMod val="20000"/>
              <a:lumOff val="80000"/>
            </a:schemeClr>
          </a:solidFill>
          <a:ln w="28575">
            <a:solidFill>
              <a:schemeClr val="tx1"/>
            </a:solidFill>
          </a:ln>
        </p:spPr>
        <p:txBody>
          <a:bodyPr wrap="none" rtlCol="0">
            <a:spAutoFit/>
          </a:bodyPr>
          <a:lstStyle/>
          <a:p>
            <a:r>
              <a:rPr lang="en-US" dirty="0"/>
              <a:t>Plot is interactive</a:t>
            </a:r>
          </a:p>
        </p:txBody>
      </p:sp>
      <p:pic>
        <p:nvPicPr>
          <p:cNvPr id="3" name="Picture 2">
            <a:extLst>
              <a:ext uri="{FF2B5EF4-FFF2-40B4-BE49-F238E27FC236}">
                <a16:creationId xmlns:a16="http://schemas.microsoft.com/office/drawing/2014/main" id="{828C992F-6EAA-984C-B847-1937B81DCEC6}"/>
              </a:ext>
            </a:extLst>
          </p:cNvPr>
          <p:cNvPicPr>
            <a:picLocks noChangeAspect="1"/>
          </p:cNvPicPr>
          <p:nvPr/>
        </p:nvPicPr>
        <p:blipFill>
          <a:blip r:embed="rId2"/>
          <a:stretch>
            <a:fillRect/>
          </a:stretch>
        </p:blipFill>
        <p:spPr>
          <a:xfrm>
            <a:off x="3415682" y="4209876"/>
            <a:ext cx="4448960" cy="2400248"/>
          </a:xfrm>
          <a:prstGeom prst="rect">
            <a:avLst/>
          </a:prstGeom>
        </p:spPr>
      </p:pic>
    </p:spTree>
    <p:extLst>
      <p:ext uri="{BB962C8B-B14F-4D97-AF65-F5344CB8AC3E}">
        <p14:creationId xmlns:p14="http://schemas.microsoft.com/office/powerpoint/2010/main" val="2749785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56840-1DD3-6E43-B755-61BA2FA99E59}"/>
              </a:ext>
            </a:extLst>
          </p:cNvPr>
          <p:cNvSpPr>
            <a:spLocks noGrp="1"/>
          </p:cNvSpPr>
          <p:nvPr>
            <p:ph type="title"/>
          </p:nvPr>
        </p:nvSpPr>
        <p:spPr/>
        <p:txBody>
          <a:bodyPr/>
          <a:lstStyle/>
          <a:p>
            <a:r>
              <a:rPr lang="en-US" dirty="0"/>
              <a:t>Check for missing gamma data in ENDF-VIII.0</a:t>
            </a:r>
          </a:p>
        </p:txBody>
      </p:sp>
      <p:sp>
        <p:nvSpPr>
          <p:cNvPr id="3" name="TextBox 2">
            <a:extLst>
              <a:ext uri="{FF2B5EF4-FFF2-40B4-BE49-F238E27FC236}">
                <a16:creationId xmlns:a16="http://schemas.microsoft.com/office/drawing/2014/main" id="{BA3150E3-C13F-274E-83C9-F5B1C986854C}"/>
              </a:ext>
            </a:extLst>
          </p:cNvPr>
          <p:cNvSpPr txBox="1"/>
          <p:nvPr/>
        </p:nvSpPr>
        <p:spPr>
          <a:xfrm>
            <a:off x="173935" y="1361663"/>
            <a:ext cx="8796131" cy="4247317"/>
          </a:xfrm>
          <a:prstGeom prst="rect">
            <a:avLst/>
          </a:prstGeom>
          <a:solidFill>
            <a:schemeClr val="accent6">
              <a:lumMod val="20000"/>
              <a:lumOff val="80000"/>
            </a:schemeClr>
          </a:solidFill>
          <a:ln w="28575">
            <a:solidFill>
              <a:schemeClr val="tx1"/>
            </a:solidFill>
          </a:ln>
        </p:spPr>
        <p:txBody>
          <a:bodyPr wrap="square" rtlCol="0">
            <a:spAutoFit/>
          </a:bodyPr>
          <a:lstStyle/>
          <a:p>
            <a:r>
              <a:rPr lang="en-US" dirty="0">
                <a:latin typeface="Courier" pitchFamily="2" charset="0"/>
              </a:rPr>
              <a:t>from fudge import map as </a:t>
            </a:r>
            <a:r>
              <a:rPr lang="en-US" dirty="0" err="1">
                <a:latin typeface="Courier" pitchFamily="2" charset="0"/>
              </a:rPr>
              <a:t>mapModule</a:t>
            </a:r>
            <a:endParaRPr lang="en-US" dirty="0">
              <a:latin typeface="Courier" pitchFamily="2" charset="0"/>
            </a:endParaRPr>
          </a:p>
          <a:p>
            <a:r>
              <a:rPr lang="en-US" dirty="0">
                <a:latin typeface="Courier" pitchFamily="2" charset="0"/>
              </a:rPr>
              <a:t>from </a:t>
            </a:r>
            <a:r>
              <a:rPr lang="en-US" dirty="0" err="1">
                <a:latin typeface="Courier" pitchFamily="2" charset="0"/>
              </a:rPr>
              <a:t>fudge.productData.distributions</a:t>
            </a:r>
            <a:r>
              <a:rPr lang="en-US" dirty="0">
                <a:latin typeface="Courier" pitchFamily="2" charset="0"/>
              </a:rPr>
              <a:t> import unspecified</a:t>
            </a:r>
          </a:p>
          <a:p>
            <a:endParaRPr lang="en-US" dirty="0">
              <a:latin typeface="Courier" pitchFamily="2" charset="0"/>
            </a:endParaRPr>
          </a:p>
          <a:p>
            <a:r>
              <a:rPr lang="en-US" dirty="0">
                <a:latin typeface="Courier" pitchFamily="2" charset="0"/>
              </a:rPr>
              <a:t>map = </a:t>
            </a:r>
            <a:r>
              <a:rPr lang="en-US" dirty="0" err="1">
                <a:latin typeface="Courier" pitchFamily="2" charset="0"/>
              </a:rPr>
              <a:t>mapModule.Map.readXML</a:t>
            </a:r>
            <a:r>
              <a:rPr lang="en-US" dirty="0">
                <a:latin typeface="Courier" pitchFamily="2" charset="0"/>
              </a:rPr>
              <a:t>( 'ENDF-VIII.0/</a:t>
            </a:r>
            <a:r>
              <a:rPr lang="en-US" dirty="0" err="1">
                <a:latin typeface="Courier" pitchFamily="2" charset="0"/>
              </a:rPr>
              <a:t>all.map</a:t>
            </a:r>
            <a:r>
              <a:rPr lang="en-US" dirty="0">
                <a:latin typeface="Courier" pitchFamily="2" charset="0"/>
              </a:rPr>
              <a:t>' )</a:t>
            </a:r>
          </a:p>
          <a:p>
            <a:endParaRPr lang="en-US" dirty="0">
              <a:latin typeface="Courier" pitchFamily="2" charset="0"/>
            </a:endParaRPr>
          </a:p>
          <a:p>
            <a:r>
              <a:rPr lang="en-US" dirty="0">
                <a:latin typeface="Courier" pitchFamily="2" charset="0"/>
              </a:rPr>
              <a:t>neutrons = </a:t>
            </a:r>
            <a:r>
              <a:rPr lang="en-US" dirty="0" err="1">
                <a:latin typeface="Courier" pitchFamily="2" charset="0"/>
              </a:rPr>
              <a:t>map.findAllOf</a:t>
            </a:r>
            <a:r>
              <a:rPr lang="en-US" dirty="0">
                <a:latin typeface="Courier" pitchFamily="2" charset="0"/>
              </a:rPr>
              <a:t>( 'n' )	</a:t>
            </a:r>
            <a:r>
              <a:rPr lang="en-US" sz="1600" dirty="0">
                <a:latin typeface="Courier" pitchFamily="2" charset="0"/>
              </a:rPr>
              <a:t># First argument is projectile</a:t>
            </a:r>
          </a:p>
          <a:p>
            <a:endParaRPr lang="en-US" dirty="0">
              <a:latin typeface="Courier" pitchFamily="2" charset="0"/>
            </a:endParaRPr>
          </a:p>
          <a:p>
            <a:r>
              <a:rPr lang="en-US" dirty="0">
                <a:latin typeface="Courier" pitchFamily="2" charset="0"/>
              </a:rPr>
              <a:t>for </a:t>
            </a:r>
            <a:r>
              <a:rPr lang="en-US" dirty="0" err="1">
                <a:latin typeface="Courier" pitchFamily="2" charset="0"/>
              </a:rPr>
              <a:t>mapProtare</a:t>
            </a:r>
            <a:r>
              <a:rPr lang="en-US" dirty="0">
                <a:latin typeface="Courier" pitchFamily="2" charset="0"/>
              </a:rPr>
              <a:t> in neutrons:</a:t>
            </a:r>
          </a:p>
          <a:p>
            <a:r>
              <a:rPr lang="en-US" dirty="0">
                <a:latin typeface="Courier" pitchFamily="2" charset="0"/>
              </a:rPr>
              <a:t>    </a:t>
            </a:r>
            <a:r>
              <a:rPr lang="en-US" dirty="0" err="1">
                <a:latin typeface="Courier" pitchFamily="2" charset="0"/>
              </a:rPr>
              <a:t>protare</a:t>
            </a:r>
            <a:r>
              <a:rPr lang="en-US" dirty="0">
                <a:latin typeface="Courier" pitchFamily="2" charset="0"/>
              </a:rPr>
              <a:t> = </a:t>
            </a:r>
            <a:r>
              <a:rPr lang="en-US" dirty="0" err="1">
                <a:latin typeface="Courier" pitchFamily="2" charset="0"/>
              </a:rPr>
              <a:t>mapProtare.protare</a:t>
            </a:r>
            <a:r>
              <a:rPr lang="en-US" dirty="0">
                <a:latin typeface="Courier" pitchFamily="2" charset="0"/>
              </a:rPr>
              <a:t>()</a:t>
            </a:r>
          </a:p>
          <a:p>
            <a:r>
              <a:rPr lang="en-US" dirty="0">
                <a:latin typeface="Courier" pitchFamily="2" charset="0"/>
              </a:rPr>
              <a:t>    for reaction in </a:t>
            </a:r>
            <a:r>
              <a:rPr lang="en-US" dirty="0" err="1">
                <a:latin typeface="Courier" pitchFamily="2" charset="0"/>
              </a:rPr>
              <a:t>protare.reactions</a:t>
            </a:r>
            <a:r>
              <a:rPr lang="en-US" dirty="0">
                <a:latin typeface="Courier" pitchFamily="2" charset="0"/>
              </a:rPr>
              <a:t>:</a:t>
            </a:r>
          </a:p>
          <a:p>
            <a:r>
              <a:rPr lang="en-US" dirty="0">
                <a:latin typeface="Courier" pitchFamily="2" charset="0"/>
              </a:rPr>
              <a:t>        for product in </a:t>
            </a:r>
            <a:r>
              <a:rPr lang="en-US" dirty="0" err="1">
                <a:latin typeface="Courier" pitchFamily="2" charset="0"/>
              </a:rPr>
              <a:t>reaction.outputChannel.products</a:t>
            </a:r>
            <a:r>
              <a:rPr lang="en-US" dirty="0">
                <a:latin typeface="Courier" pitchFamily="2" charset="0"/>
              </a:rPr>
              <a:t>:</a:t>
            </a:r>
          </a:p>
          <a:p>
            <a:r>
              <a:rPr lang="en-US" dirty="0">
                <a:latin typeface="Courier" pitchFamily="2" charset="0"/>
              </a:rPr>
              <a:t>            if </a:t>
            </a:r>
            <a:r>
              <a:rPr lang="en-US" dirty="0" err="1">
                <a:latin typeface="Courier" pitchFamily="2" charset="0"/>
              </a:rPr>
              <a:t>product.id</a:t>
            </a:r>
            <a:r>
              <a:rPr lang="en-US" dirty="0">
                <a:latin typeface="Courier" pitchFamily="2" charset="0"/>
              </a:rPr>
              <a:t> == 'photon':</a:t>
            </a:r>
          </a:p>
          <a:p>
            <a:r>
              <a:rPr lang="en-US" dirty="0">
                <a:latin typeface="Courier" pitchFamily="2" charset="0"/>
              </a:rPr>
              <a:t>                distribution = </a:t>
            </a:r>
            <a:r>
              <a:rPr lang="en-US" dirty="0" err="1">
                <a:latin typeface="Courier" pitchFamily="2" charset="0"/>
              </a:rPr>
              <a:t>product.distribution</a:t>
            </a:r>
            <a:r>
              <a:rPr lang="en-US" dirty="0">
                <a:latin typeface="Courier" pitchFamily="2" charset="0"/>
              </a:rPr>
              <a:t>[0]</a:t>
            </a:r>
          </a:p>
          <a:p>
            <a:r>
              <a:rPr lang="en-US" dirty="0">
                <a:latin typeface="Courier" pitchFamily="2" charset="0"/>
              </a:rPr>
              <a:t>                if </a:t>
            </a:r>
            <a:r>
              <a:rPr lang="en-US" dirty="0" err="1">
                <a:latin typeface="Courier" pitchFamily="2" charset="0"/>
              </a:rPr>
              <a:t>isinstance</a:t>
            </a:r>
            <a:r>
              <a:rPr lang="en-US" dirty="0">
                <a:latin typeface="Courier" pitchFamily="2" charset="0"/>
              </a:rPr>
              <a:t>(distribution, </a:t>
            </a:r>
            <a:r>
              <a:rPr lang="en-US" dirty="0" err="1">
                <a:latin typeface="Courier" pitchFamily="2" charset="0"/>
              </a:rPr>
              <a:t>unspecified.form</a:t>
            </a:r>
            <a:r>
              <a:rPr lang="en-US" dirty="0">
                <a:latin typeface="Courier" pitchFamily="2" charset="0"/>
              </a:rPr>
              <a:t> ):</a:t>
            </a:r>
          </a:p>
          <a:p>
            <a:r>
              <a:rPr lang="en-US" dirty="0">
                <a:latin typeface="Courier" pitchFamily="2" charset="0"/>
              </a:rPr>
              <a:t>                    print( </a:t>
            </a:r>
            <a:r>
              <a:rPr lang="en-US" dirty="0" err="1">
                <a:latin typeface="Courier" pitchFamily="2" charset="0"/>
              </a:rPr>
              <a:t>product.toXLink</a:t>
            </a:r>
            <a:r>
              <a:rPr lang="en-US" dirty="0">
                <a:latin typeface="Courier" pitchFamily="2" charset="0"/>
              </a:rPr>
              <a:t>() )</a:t>
            </a:r>
          </a:p>
        </p:txBody>
      </p:sp>
      <p:sp>
        <p:nvSpPr>
          <p:cNvPr id="4" name="TextBox 3">
            <a:extLst>
              <a:ext uri="{FF2B5EF4-FFF2-40B4-BE49-F238E27FC236}">
                <a16:creationId xmlns:a16="http://schemas.microsoft.com/office/drawing/2014/main" id="{B758A5BB-388F-494E-84C0-D525D7295C83}"/>
              </a:ext>
            </a:extLst>
          </p:cNvPr>
          <p:cNvSpPr txBox="1"/>
          <p:nvPr/>
        </p:nvSpPr>
        <p:spPr>
          <a:xfrm>
            <a:off x="188844" y="5764545"/>
            <a:ext cx="8869736" cy="400110"/>
          </a:xfrm>
          <a:prstGeom prst="rect">
            <a:avLst/>
          </a:prstGeom>
          <a:solidFill>
            <a:schemeClr val="accent3">
              <a:lumMod val="20000"/>
              <a:lumOff val="80000"/>
            </a:schemeClr>
          </a:solidFill>
          <a:ln w="28575">
            <a:solidFill>
              <a:schemeClr val="tx1"/>
            </a:solidFill>
          </a:ln>
        </p:spPr>
        <p:txBody>
          <a:bodyPr wrap="square" rtlCol="0">
            <a:spAutoFit/>
          </a:bodyPr>
          <a:lstStyle/>
          <a:p>
            <a:pPr algn="ctr"/>
            <a:r>
              <a:rPr lang="en-US" sz="2000" dirty="0"/>
              <a:t>This example ignores nesting of products, but the code I used did include nesting.</a:t>
            </a:r>
          </a:p>
        </p:txBody>
      </p:sp>
    </p:spTree>
    <p:extLst>
      <p:ext uri="{BB962C8B-B14F-4D97-AF65-F5344CB8AC3E}">
        <p14:creationId xmlns:p14="http://schemas.microsoft.com/office/powerpoint/2010/main" val="2728523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AE7E8-4985-E84B-8967-8B954A16675F}"/>
              </a:ext>
            </a:extLst>
          </p:cNvPr>
          <p:cNvSpPr>
            <a:spLocks noGrp="1"/>
          </p:cNvSpPr>
          <p:nvPr>
            <p:ph idx="1"/>
          </p:nvPr>
        </p:nvSpPr>
        <p:spPr/>
        <p:txBody>
          <a:bodyPr/>
          <a:lstStyle/>
          <a:p>
            <a:r>
              <a:rPr lang="en-US" dirty="0"/>
              <a:t>We are developing scripts to make it easier to examine and process GNDS files.</a:t>
            </a:r>
          </a:p>
          <a:p>
            <a:r>
              <a:rPr lang="en-US" dirty="0"/>
              <a:t>Some examples include:</a:t>
            </a:r>
          </a:p>
          <a:p>
            <a:pPr lvl="1"/>
            <a:r>
              <a:rPr lang="en-US" dirty="0" err="1"/>
              <a:t>processProtare.py</a:t>
            </a:r>
            <a:r>
              <a:rPr lang="en-US" dirty="0"/>
              <a:t>: 	Processes for Monte Carlo and multi-group transport</a:t>
            </a:r>
          </a:p>
          <a:p>
            <a:pPr lvl="1"/>
            <a:r>
              <a:rPr lang="en-US" dirty="0" err="1"/>
              <a:t>peek.py</a:t>
            </a:r>
            <a:r>
              <a:rPr lang="en-US" dirty="0"/>
              <a:t>: 		Prints each reaction and brief information about 					each reaction's products.</a:t>
            </a:r>
          </a:p>
          <a:p>
            <a:pPr lvl="1"/>
            <a:r>
              <a:rPr lang="en-US" dirty="0" err="1"/>
              <a:t>temperatures.py</a:t>
            </a:r>
            <a:r>
              <a:rPr lang="en-US" dirty="0"/>
              <a:t>: 	List all temperature data in a GNDS file</a:t>
            </a:r>
          </a:p>
          <a:p>
            <a:pPr lvl="1"/>
            <a:r>
              <a:rPr lang="en-US" dirty="0" err="1"/>
              <a:t>checkGNDS.py</a:t>
            </a:r>
            <a:r>
              <a:rPr lang="en-US" dirty="0"/>
              <a:t>:	Check the physics in a GNDS file (e.g., positive cross</a:t>
            </a:r>
            <a:br>
              <a:rPr lang="en-US" dirty="0"/>
            </a:br>
            <a:r>
              <a:rPr lang="en-US" dirty="0"/>
              <a:t>				sections, normalize distributions)</a:t>
            </a:r>
          </a:p>
          <a:p>
            <a:pPr lvl="1"/>
            <a:r>
              <a:rPr lang="en-US" dirty="0" err="1"/>
              <a:t>diffGNDS.py</a:t>
            </a:r>
            <a:r>
              <a:rPr lang="en-US" dirty="0"/>
              <a:t>: 	Does a partial diff of two GNDS files</a:t>
            </a:r>
          </a:p>
          <a:p>
            <a:pPr lvl="1"/>
            <a:r>
              <a:rPr lang="en-US" dirty="0" err="1"/>
              <a:t>buildMapFile.py</a:t>
            </a:r>
            <a:r>
              <a:rPr lang="en-US" dirty="0"/>
              <a:t>: 	Creates a map file from a list of GNDS files</a:t>
            </a:r>
          </a:p>
          <a:p>
            <a:pPr lvl="1"/>
            <a:r>
              <a:rPr lang="en-US" dirty="0" err="1"/>
              <a:t>checkMap.py</a:t>
            </a:r>
            <a:r>
              <a:rPr lang="en-US" dirty="0"/>
              <a:t>:	Check a map file and all it reference</a:t>
            </a:r>
          </a:p>
        </p:txBody>
      </p:sp>
      <p:sp>
        <p:nvSpPr>
          <p:cNvPr id="3" name="Title 2">
            <a:extLst>
              <a:ext uri="{FF2B5EF4-FFF2-40B4-BE49-F238E27FC236}">
                <a16:creationId xmlns:a16="http://schemas.microsoft.com/office/drawing/2014/main" id="{1CA36FB4-9B72-4D4D-B9E3-E9533E25DFAD}"/>
              </a:ext>
            </a:extLst>
          </p:cNvPr>
          <p:cNvSpPr>
            <a:spLocks noGrp="1"/>
          </p:cNvSpPr>
          <p:nvPr>
            <p:ph type="title"/>
          </p:nvPr>
        </p:nvSpPr>
        <p:spPr/>
        <p:txBody>
          <a:bodyPr/>
          <a:lstStyle/>
          <a:p>
            <a:r>
              <a:rPr lang="en-US" dirty="0"/>
              <a:t>FUDGE scripts </a:t>
            </a:r>
          </a:p>
        </p:txBody>
      </p:sp>
    </p:spTree>
    <p:extLst>
      <p:ext uri="{BB962C8B-B14F-4D97-AF65-F5344CB8AC3E}">
        <p14:creationId xmlns:p14="http://schemas.microsoft.com/office/powerpoint/2010/main" val="3832750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45E290-834E-A440-BB2D-45CA5C3DD740}"/>
              </a:ext>
            </a:extLst>
          </p:cNvPr>
          <p:cNvSpPr>
            <a:spLocks noGrp="1"/>
          </p:cNvSpPr>
          <p:nvPr>
            <p:ph idx="1"/>
          </p:nvPr>
        </p:nvSpPr>
        <p:spPr/>
        <p:txBody>
          <a:bodyPr/>
          <a:lstStyle/>
          <a:p>
            <a:r>
              <a:rPr lang="en-US" dirty="0"/>
              <a:t>Improving URR probability table building</a:t>
            </a:r>
          </a:p>
          <a:p>
            <a:pPr lvl="1"/>
            <a:r>
              <a:rPr lang="en-US" dirty="0"/>
              <a:t>We are working with BNL on this (Dave Brown and Matteo </a:t>
            </a:r>
            <a:r>
              <a:rPr lang="en-US" dirty="0" err="1"/>
              <a:t>Vorabbi</a:t>
            </a:r>
            <a:r>
              <a:rPr lang="en-US" dirty="0"/>
              <a:t>)</a:t>
            </a:r>
          </a:p>
          <a:p>
            <a:pPr lvl="1"/>
            <a:r>
              <a:rPr lang="en-US" dirty="0"/>
              <a:t>Currently, not automatic in FUDGE</a:t>
            </a:r>
          </a:p>
          <a:p>
            <a:r>
              <a:rPr lang="en-US" dirty="0"/>
              <a:t>Adding a multi-group sums node to reduce load time for deterministic transport codes</a:t>
            </a:r>
          </a:p>
          <a:p>
            <a:pPr lvl="1"/>
            <a:r>
              <a:rPr lang="en-US" dirty="0"/>
              <a:t>Initially, this will go under the “</a:t>
            </a:r>
            <a:r>
              <a:rPr lang="en-US" dirty="0" err="1"/>
              <a:t>applicationData</a:t>
            </a:r>
            <a:r>
              <a:rPr lang="en-US" dirty="0"/>
              <a:t>” node</a:t>
            </a:r>
          </a:p>
          <a:p>
            <a:r>
              <a:rPr lang="en-US" dirty="0"/>
              <a:t>Additional ACE support</a:t>
            </a:r>
          </a:p>
          <a:p>
            <a:pPr lvl="1"/>
            <a:r>
              <a:rPr lang="en-US" dirty="0"/>
              <a:t>Currently supports GNDS to ACE for neutrons transport including TNSL</a:t>
            </a:r>
          </a:p>
          <a:p>
            <a:r>
              <a:rPr lang="en-US" dirty="0"/>
              <a:t>Update codes for GPUs where possible and beneficial (e.g., heating cross sections, calculating multi-group transfer matrices)</a:t>
            </a:r>
          </a:p>
        </p:txBody>
      </p:sp>
      <p:sp>
        <p:nvSpPr>
          <p:cNvPr id="3" name="Title 2">
            <a:extLst>
              <a:ext uri="{FF2B5EF4-FFF2-40B4-BE49-F238E27FC236}">
                <a16:creationId xmlns:a16="http://schemas.microsoft.com/office/drawing/2014/main" id="{AEF9022E-0957-E041-BD8C-E7BE39FB6C5D}"/>
              </a:ext>
            </a:extLst>
          </p:cNvPr>
          <p:cNvSpPr>
            <a:spLocks noGrp="1"/>
          </p:cNvSpPr>
          <p:nvPr>
            <p:ph type="title"/>
          </p:nvPr>
        </p:nvSpPr>
        <p:spPr/>
        <p:txBody>
          <a:bodyPr/>
          <a:lstStyle/>
          <a:p>
            <a:r>
              <a:rPr lang="en-US" dirty="0"/>
              <a:t>Some of what are we working on in FUDGE</a:t>
            </a:r>
          </a:p>
        </p:txBody>
      </p:sp>
    </p:spTree>
    <p:extLst>
      <p:ext uri="{BB962C8B-B14F-4D97-AF65-F5344CB8AC3E}">
        <p14:creationId xmlns:p14="http://schemas.microsoft.com/office/powerpoint/2010/main" val="1168948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C0B7535-F57A-6149-9D8F-C0E090152679}"/>
              </a:ext>
            </a:extLst>
          </p:cNvPr>
          <p:cNvSpPr>
            <a:spLocks noGrp="1"/>
          </p:cNvSpPr>
          <p:nvPr>
            <p:ph idx="1"/>
          </p:nvPr>
        </p:nvSpPr>
        <p:spPr/>
        <p:txBody>
          <a:bodyPr/>
          <a:lstStyle/>
          <a:p>
            <a:r>
              <a:rPr lang="en-US" dirty="0"/>
              <a:t>We have been doing some needed refactoring of FUDGE</a:t>
            </a:r>
          </a:p>
          <a:p>
            <a:r>
              <a:rPr lang="en-US" dirty="0"/>
              <a:t>Latest release includes most of the refactoring but still have more to do</a:t>
            </a:r>
          </a:p>
          <a:p>
            <a:r>
              <a:rPr lang="en-US" dirty="0"/>
              <a:t>Hope to complete refactoring by January 2022 and do another release</a:t>
            </a:r>
          </a:p>
          <a:p>
            <a:r>
              <a:rPr lang="en-US" dirty="0"/>
              <a:t>That said, anyone interested in FUDGE should get the latest release and play with it since a few small changes should be needed to update scripts for the January release</a:t>
            </a:r>
          </a:p>
        </p:txBody>
      </p:sp>
      <p:sp>
        <p:nvSpPr>
          <p:cNvPr id="3" name="Title 2">
            <a:extLst>
              <a:ext uri="{FF2B5EF4-FFF2-40B4-BE49-F238E27FC236}">
                <a16:creationId xmlns:a16="http://schemas.microsoft.com/office/drawing/2014/main" id="{9EDC95CB-712E-9346-B805-DFB0DFC274FB}"/>
              </a:ext>
            </a:extLst>
          </p:cNvPr>
          <p:cNvSpPr>
            <a:spLocks noGrp="1"/>
          </p:cNvSpPr>
          <p:nvPr>
            <p:ph type="title"/>
          </p:nvPr>
        </p:nvSpPr>
        <p:spPr/>
        <p:txBody>
          <a:bodyPr/>
          <a:lstStyle/>
          <a:p>
            <a:r>
              <a:rPr lang="en-US" dirty="0"/>
              <a:t>FUDGE refactoring</a:t>
            </a:r>
          </a:p>
        </p:txBody>
      </p:sp>
    </p:spTree>
    <p:extLst>
      <p:ext uri="{BB962C8B-B14F-4D97-AF65-F5344CB8AC3E}">
        <p14:creationId xmlns:p14="http://schemas.microsoft.com/office/powerpoint/2010/main" val="4246034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055547-0D40-484C-9A4C-F1650D1B1156}"/>
              </a:ext>
            </a:extLst>
          </p:cNvPr>
          <p:cNvSpPr>
            <a:spLocks noGrp="1"/>
          </p:cNvSpPr>
          <p:nvPr>
            <p:ph idx="1"/>
          </p:nvPr>
        </p:nvSpPr>
        <p:spPr/>
        <p:txBody>
          <a:bodyPr/>
          <a:lstStyle/>
          <a:p>
            <a:r>
              <a:rPr lang="en-US" dirty="0"/>
              <a:t>Caleb Mattoon will be talking on TNSL data and FUDGE</a:t>
            </a:r>
          </a:p>
          <a:p>
            <a:pPr lvl="1"/>
            <a:r>
              <a:rPr lang="en-US" dirty="0"/>
              <a:t>Talk Wednesday at 10:00 am EST</a:t>
            </a:r>
          </a:p>
          <a:p>
            <a:pPr lvl="1"/>
            <a:r>
              <a:rPr lang="en-US" dirty="0"/>
              <a:t>“TNSL Implementation and Testing in FUDGE”</a:t>
            </a:r>
            <a:br>
              <a:rPr lang="en-US" dirty="0"/>
            </a:br>
            <a:endParaRPr lang="en-US" dirty="0"/>
          </a:p>
          <a:p>
            <a:r>
              <a:rPr lang="en-US" dirty="0"/>
              <a:t>Kyle Wendt will be talking on EMU</a:t>
            </a:r>
          </a:p>
          <a:p>
            <a:pPr lvl="1"/>
            <a:r>
              <a:rPr lang="en-US" dirty="0"/>
              <a:t>Talk today at 17:35 EST</a:t>
            </a:r>
          </a:p>
          <a:p>
            <a:pPr lvl="1"/>
            <a:r>
              <a:rPr lang="en-US" dirty="0"/>
              <a:t>“An Uncertainty Quantification Toolkit for GNDS Formatted Libraries”</a:t>
            </a:r>
          </a:p>
          <a:p>
            <a:pPr lvl="1"/>
            <a:r>
              <a:rPr lang="en-US" dirty="0"/>
              <a:t>Evaluated Means and Uncertainties (EMU)</a:t>
            </a:r>
          </a:p>
          <a:p>
            <a:pPr lvl="1"/>
            <a:r>
              <a:rPr lang="en-US" dirty="0"/>
              <a:t>Generates realizations from mean and covariance data</a:t>
            </a:r>
          </a:p>
          <a:p>
            <a:pPr lvl="1"/>
            <a:r>
              <a:rPr lang="en-US" dirty="0"/>
              <a:t>Uses FUDGE to read/write and modify data.</a:t>
            </a:r>
          </a:p>
          <a:p>
            <a:pPr lvl="1"/>
            <a:r>
              <a:rPr lang="en-US" dirty="0"/>
              <a:t>Also generates processed files </a:t>
            </a:r>
          </a:p>
          <a:p>
            <a:pPr lvl="1"/>
            <a:endParaRPr lang="en-US" dirty="0"/>
          </a:p>
          <a:p>
            <a:pPr marL="342900" lvl="1" indent="0">
              <a:buNone/>
            </a:pPr>
            <a:endParaRPr lang="en-US" dirty="0"/>
          </a:p>
        </p:txBody>
      </p:sp>
      <p:sp>
        <p:nvSpPr>
          <p:cNvPr id="3" name="Title 2">
            <a:extLst>
              <a:ext uri="{FF2B5EF4-FFF2-40B4-BE49-F238E27FC236}">
                <a16:creationId xmlns:a16="http://schemas.microsoft.com/office/drawing/2014/main" id="{9588AFC3-A4D8-E447-8026-916E07CC24FD}"/>
              </a:ext>
            </a:extLst>
          </p:cNvPr>
          <p:cNvSpPr>
            <a:spLocks noGrp="1"/>
          </p:cNvSpPr>
          <p:nvPr>
            <p:ph type="title"/>
          </p:nvPr>
        </p:nvSpPr>
        <p:spPr/>
        <p:txBody>
          <a:bodyPr/>
          <a:lstStyle/>
          <a:p>
            <a:r>
              <a:rPr lang="en-US" dirty="0"/>
              <a:t>Other talks related to FUDGE</a:t>
            </a:r>
          </a:p>
        </p:txBody>
      </p:sp>
    </p:spTree>
    <p:extLst>
      <p:ext uri="{BB962C8B-B14F-4D97-AF65-F5344CB8AC3E}">
        <p14:creationId xmlns:p14="http://schemas.microsoft.com/office/powerpoint/2010/main" val="2958946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0B71CD-4455-964D-8404-E13D6489C997}"/>
              </a:ext>
            </a:extLst>
          </p:cNvPr>
          <p:cNvSpPr>
            <a:spLocks noGrp="1"/>
          </p:cNvSpPr>
          <p:nvPr>
            <p:ph idx="1"/>
          </p:nvPr>
        </p:nvSpPr>
        <p:spPr/>
        <p:txBody>
          <a:bodyPr>
            <a:normAutofit lnSpcReduction="10000"/>
          </a:bodyPr>
          <a:lstStyle/>
          <a:p>
            <a:r>
              <a:rPr lang="en-US" dirty="0"/>
              <a:t>A collection of packages for transport codes to read GNDS files</a:t>
            </a:r>
          </a:p>
          <a:p>
            <a:pPr lvl="1"/>
            <a:r>
              <a:rPr lang="en-US" dirty="0"/>
              <a:t>Mainly written in C++</a:t>
            </a:r>
          </a:p>
          <a:p>
            <a:r>
              <a:rPr lang="en-US" dirty="0"/>
              <a:t>GIDI+ consists of the following packages: </a:t>
            </a:r>
          </a:p>
          <a:p>
            <a:pPr lvl="1"/>
            <a:r>
              <a:rPr lang="en-US" dirty="0" err="1"/>
              <a:t>PoPI</a:t>
            </a:r>
            <a:r>
              <a:rPr lang="en-US" dirty="0"/>
              <a:t>: Property of Particles Interface</a:t>
            </a:r>
          </a:p>
          <a:p>
            <a:pPr lvl="2"/>
            <a:r>
              <a:rPr lang="en-US" dirty="0"/>
              <a:t>Reads </a:t>
            </a:r>
            <a:r>
              <a:rPr lang="en-US" dirty="0" err="1"/>
              <a:t>PoPs</a:t>
            </a:r>
            <a:r>
              <a:rPr lang="en-US" dirty="0"/>
              <a:t> data</a:t>
            </a:r>
          </a:p>
          <a:p>
            <a:pPr lvl="1"/>
            <a:r>
              <a:rPr lang="en-US" dirty="0"/>
              <a:t>GIDI: General Interaction Data Interface</a:t>
            </a:r>
          </a:p>
          <a:p>
            <a:pPr lvl="2"/>
            <a:r>
              <a:rPr lang="en-US" dirty="0"/>
              <a:t>Read in a GNDS </a:t>
            </a:r>
            <a:r>
              <a:rPr lang="en-US" dirty="0" err="1"/>
              <a:t>reactionSuite</a:t>
            </a:r>
            <a:r>
              <a:rPr lang="en-US" dirty="0"/>
              <a:t> file</a:t>
            </a:r>
          </a:p>
          <a:p>
            <a:pPr lvl="2"/>
            <a:r>
              <a:rPr lang="en-US" dirty="0"/>
              <a:t>Supports map files</a:t>
            </a:r>
          </a:p>
          <a:p>
            <a:pPr lvl="2"/>
            <a:r>
              <a:rPr lang="en-US" dirty="0"/>
              <a:t>Includes support for multi-group data including collapsing</a:t>
            </a:r>
          </a:p>
          <a:p>
            <a:pPr lvl="2"/>
            <a:r>
              <a:rPr lang="en-US" dirty="0"/>
              <a:t>Currently, only reads GNDS data needed by transport codes</a:t>
            </a:r>
          </a:p>
          <a:p>
            <a:pPr lvl="1"/>
            <a:r>
              <a:rPr lang="en-US" dirty="0"/>
              <a:t>MCGIDI: Monte Carlo GIDI</a:t>
            </a:r>
          </a:p>
          <a:p>
            <a:pPr lvl="2"/>
            <a:r>
              <a:rPr lang="en-US" dirty="0"/>
              <a:t>For use in Monte Carlo transport codes</a:t>
            </a:r>
          </a:p>
          <a:p>
            <a:pPr lvl="2"/>
            <a:r>
              <a:rPr lang="en-US" dirty="0"/>
              <a:t>Extracts needed data from a GIDI instance</a:t>
            </a:r>
          </a:p>
          <a:p>
            <a:pPr lvl="2"/>
            <a:r>
              <a:rPr lang="en-US" dirty="0"/>
              <a:t>Has cross section, energy deposition, etc. lookup functions by temperature and energy</a:t>
            </a:r>
          </a:p>
          <a:p>
            <a:pPr lvl="2"/>
            <a:r>
              <a:rPr lang="en-US" dirty="0"/>
              <a:t>Has reaction, distribution sampling functions.</a:t>
            </a:r>
          </a:p>
          <a:p>
            <a:pPr lvl="1"/>
            <a:r>
              <a:rPr lang="en-US" dirty="0"/>
              <a:t>plus other packages rarely called directly by transport codes</a:t>
            </a:r>
          </a:p>
        </p:txBody>
      </p:sp>
      <p:sp>
        <p:nvSpPr>
          <p:cNvPr id="3" name="Title 2">
            <a:extLst>
              <a:ext uri="{FF2B5EF4-FFF2-40B4-BE49-F238E27FC236}">
                <a16:creationId xmlns:a16="http://schemas.microsoft.com/office/drawing/2014/main" id="{8E9CB204-914E-B64C-ADCD-BD3ECE5477F3}"/>
              </a:ext>
            </a:extLst>
          </p:cNvPr>
          <p:cNvSpPr>
            <a:spLocks noGrp="1"/>
          </p:cNvSpPr>
          <p:nvPr>
            <p:ph type="title"/>
          </p:nvPr>
        </p:nvSpPr>
        <p:spPr/>
        <p:txBody>
          <a:bodyPr/>
          <a:lstStyle/>
          <a:p>
            <a:r>
              <a:rPr lang="en-US" dirty="0"/>
              <a:t>GIDI+</a:t>
            </a:r>
          </a:p>
        </p:txBody>
      </p:sp>
    </p:spTree>
    <p:extLst>
      <p:ext uri="{BB962C8B-B14F-4D97-AF65-F5344CB8AC3E}">
        <p14:creationId xmlns:p14="http://schemas.microsoft.com/office/powerpoint/2010/main" val="1356823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945E290-834E-A440-BB2D-45CA5C3DD740}"/>
              </a:ext>
            </a:extLst>
          </p:cNvPr>
          <p:cNvSpPr>
            <a:spLocks noGrp="1"/>
          </p:cNvSpPr>
          <p:nvPr>
            <p:ph idx="1"/>
          </p:nvPr>
        </p:nvSpPr>
        <p:spPr/>
        <p:txBody>
          <a:bodyPr>
            <a:normAutofit/>
          </a:bodyPr>
          <a:lstStyle/>
          <a:p>
            <a:r>
              <a:rPr lang="en-US" dirty="0"/>
              <a:t>Decreasing load times</a:t>
            </a:r>
          </a:p>
          <a:p>
            <a:pPr lvl="1"/>
            <a:r>
              <a:rPr lang="en-US" dirty="0"/>
              <a:t>‘lazy reading’</a:t>
            </a:r>
          </a:p>
          <a:p>
            <a:pPr lvl="1"/>
            <a:r>
              <a:rPr lang="en-US" dirty="0"/>
              <a:t>Summed data for deterministic transport codes </a:t>
            </a:r>
          </a:p>
          <a:p>
            <a:r>
              <a:rPr lang="en-US" dirty="0"/>
              <a:t>Direct sampling of elastic TNSL data</a:t>
            </a:r>
          </a:p>
          <a:p>
            <a:pPr lvl="1"/>
            <a:r>
              <a:rPr lang="en-US" dirty="0"/>
              <a:t>from S(E,T) for coherent elastic</a:t>
            </a:r>
          </a:p>
          <a:p>
            <a:pPr lvl="1"/>
            <a:r>
              <a:rPr lang="en-US" dirty="0"/>
              <a:t>from </a:t>
            </a:r>
            <a:r>
              <a:rPr lang="en-US" dirty="0" err="1"/>
              <a:t>DebyeWaller</a:t>
            </a:r>
            <a:r>
              <a:rPr lang="en-US" dirty="0"/>
              <a:t> - W’(T) – for incoherent elastic</a:t>
            </a:r>
          </a:p>
          <a:p>
            <a:r>
              <a:rPr lang="en-US" dirty="0"/>
              <a:t>Updating the version in GEANT4</a:t>
            </a:r>
          </a:p>
          <a:p>
            <a:pPr lvl="1"/>
            <a:r>
              <a:rPr lang="en-US" dirty="0"/>
              <a:t>Current version is many years old and does not read GNDS</a:t>
            </a:r>
          </a:p>
          <a:p>
            <a:pPr lvl="1"/>
            <a:r>
              <a:rPr lang="en-US" dirty="0"/>
              <a:t>We have funding to work on improving diagnostic gammas</a:t>
            </a:r>
          </a:p>
          <a:p>
            <a:pPr lvl="2"/>
            <a:r>
              <a:rPr lang="en-US" dirty="0"/>
              <a:t>Dave Brown and BNL leading effort</a:t>
            </a:r>
          </a:p>
          <a:p>
            <a:r>
              <a:rPr lang="en-US" dirty="0"/>
              <a:t>Add physical unit support</a:t>
            </a:r>
          </a:p>
          <a:p>
            <a:pPr lvl="1"/>
            <a:r>
              <a:rPr lang="en-US" dirty="0"/>
              <a:t>Already in FUDGE</a:t>
            </a:r>
          </a:p>
        </p:txBody>
      </p:sp>
      <p:sp>
        <p:nvSpPr>
          <p:cNvPr id="3" name="Title 2">
            <a:extLst>
              <a:ext uri="{FF2B5EF4-FFF2-40B4-BE49-F238E27FC236}">
                <a16:creationId xmlns:a16="http://schemas.microsoft.com/office/drawing/2014/main" id="{AEF9022E-0957-E041-BD8C-E7BE39FB6C5D}"/>
              </a:ext>
            </a:extLst>
          </p:cNvPr>
          <p:cNvSpPr>
            <a:spLocks noGrp="1"/>
          </p:cNvSpPr>
          <p:nvPr>
            <p:ph type="title"/>
          </p:nvPr>
        </p:nvSpPr>
        <p:spPr/>
        <p:txBody>
          <a:bodyPr/>
          <a:lstStyle/>
          <a:p>
            <a:r>
              <a:rPr lang="en-US" dirty="0"/>
              <a:t>What are we working on in GIDI+</a:t>
            </a:r>
          </a:p>
        </p:txBody>
      </p:sp>
    </p:spTree>
    <p:extLst>
      <p:ext uri="{BB962C8B-B14F-4D97-AF65-F5344CB8AC3E}">
        <p14:creationId xmlns:p14="http://schemas.microsoft.com/office/powerpoint/2010/main" val="1967822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8A861B-B5E7-4C4D-9DEA-763B755CCBFA}"/>
              </a:ext>
            </a:extLst>
          </p:cNvPr>
          <p:cNvSpPr>
            <a:spLocks noGrp="1"/>
          </p:cNvSpPr>
          <p:nvPr>
            <p:ph idx="1"/>
          </p:nvPr>
        </p:nvSpPr>
        <p:spPr/>
        <p:txBody>
          <a:bodyPr>
            <a:normAutofit/>
          </a:bodyPr>
          <a:lstStyle/>
          <a:p>
            <a:r>
              <a:rPr lang="en-US" dirty="0"/>
              <a:t>We are releasing all codes under </a:t>
            </a:r>
            <a:r>
              <a:rPr lang="en-US" dirty="0">
                <a:hlinkClick r:id="rId2"/>
              </a:rPr>
              <a:t>https://github.com/LLNL</a:t>
            </a:r>
            <a:endParaRPr lang="en-US" dirty="0"/>
          </a:p>
          <a:p>
            <a:pPr lvl="1"/>
            <a:r>
              <a:rPr lang="en-US" dirty="0"/>
              <a:t>FUDGE</a:t>
            </a:r>
          </a:p>
          <a:p>
            <a:pPr lvl="2"/>
            <a:r>
              <a:rPr lang="en-US" dirty="0"/>
              <a:t>https://</a:t>
            </a:r>
            <a:r>
              <a:rPr lang="en-US" dirty="0" err="1"/>
              <a:t>github.com</a:t>
            </a:r>
            <a:r>
              <a:rPr lang="en-US" dirty="0"/>
              <a:t>/LLNL/fudge</a:t>
            </a:r>
          </a:p>
          <a:p>
            <a:pPr lvl="2"/>
            <a:r>
              <a:rPr lang="en-US" dirty="0"/>
              <a:t>Version 5.0</a:t>
            </a:r>
          </a:p>
          <a:p>
            <a:pPr lvl="2"/>
            <a:r>
              <a:rPr lang="en-US" dirty="0"/>
              <a:t>Python 3.6+</a:t>
            </a:r>
          </a:p>
          <a:p>
            <a:pPr lvl="2"/>
            <a:r>
              <a:rPr lang="en-US" dirty="0"/>
              <a:t>Pip install – instructions on </a:t>
            </a:r>
            <a:r>
              <a:rPr lang="en-US" dirty="0" err="1"/>
              <a:t>github</a:t>
            </a:r>
            <a:r>
              <a:rPr lang="en-US" dirty="0"/>
              <a:t> site</a:t>
            </a:r>
          </a:p>
          <a:p>
            <a:pPr lvl="2"/>
            <a:r>
              <a:rPr lang="en-US" dirty="0"/>
              <a:t>BSD license (will switch to MIT license)</a:t>
            </a:r>
          </a:p>
          <a:p>
            <a:pPr lvl="2"/>
            <a:r>
              <a:rPr lang="en-US" dirty="0"/>
              <a:t>GNDS format is </a:t>
            </a:r>
            <a:r>
              <a:rPr lang="en-US" dirty="0">
                <a:solidFill>
                  <a:srgbClr val="FF0000"/>
                </a:solidFill>
              </a:rPr>
              <a:t>2.0.LLNL_4 </a:t>
            </a:r>
            <a:r>
              <a:rPr lang="en-US" dirty="0"/>
              <a:t>which should be the same as 2.0 if there are no further changes to GNDS 2.0 specifications (except for TNSL data)</a:t>
            </a:r>
          </a:p>
          <a:p>
            <a:pPr lvl="1"/>
            <a:r>
              <a:rPr lang="en-US" dirty="0"/>
              <a:t>GIDI+</a:t>
            </a:r>
          </a:p>
          <a:p>
            <a:pPr lvl="2"/>
            <a:r>
              <a:rPr lang="en-US" dirty="0"/>
              <a:t>https://</a:t>
            </a:r>
            <a:r>
              <a:rPr lang="en-US" dirty="0" err="1"/>
              <a:t>github.com</a:t>
            </a:r>
            <a:r>
              <a:rPr lang="en-US" dirty="0"/>
              <a:t>/LLNL/</a:t>
            </a:r>
            <a:r>
              <a:rPr lang="en-US" dirty="0" err="1"/>
              <a:t>gidiplus</a:t>
            </a:r>
            <a:endParaRPr lang="en-US" dirty="0"/>
          </a:p>
          <a:p>
            <a:pPr lvl="2"/>
            <a:r>
              <a:rPr lang="en-US" dirty="0"/>
              <a:t>Version </a:t>
            </a:r>
            <a:r>
              <a:rPr lang="en-US" dirty="0">
                <a:solidFill>
                  <a:srgbClr val="FF0000"/>
                </a:solidFill>
              </a:rPr>
              <a:t>3.22.??</a:t>
            </a:r>
          </a:p>
          <a:p>
            <a:pPr lvl="2"/>
            <a:r>
              <a:rPr lang="en-US" dirty="0"/>
              <a:t>C++11</a:t>
            </a:r>
          </a:p>
          <a:p>
            <a:pPr lvl="2"/>
            <a:r>
              <a:rPr lang="en-US" dirty="0"/>
              <a:t>GNDS format is 2.0.LLNL_4 (and 2.0?)</a:t>
            </a:r>
          </a:p>
          <a:p>
            <a:r>
              <a:rPr lang="en-US" dirty="0"/>
              <a:t>Releasing all codes under MIT license, except currently FUDGE</a:t>
            </a:r>
          </a:p>
        </p:txBody>
      </p:sp>
      <p:sp>
        <p:nvSpPr>
          <p:cNvPr id="3" name="Title 2">
            <a:extLst>
              <a:ext uri="{FF2B5EF4-FFF2-40B4-BE49-F238E27FC236}">
                <a16:creationId xmlns:a16="http://schemas.microsoft.com/office/drawing/2014/main" id="{3F84FBB1-9877-4F42-8219-47335DE495C8}"/>
              </a:ext>
            </a:extLst>
          </p:cNvPr>
          <p:cNvSpPr>
            <a:spLocks noGrp="1"/>
          </p:cNvSpPr>
          <p:nvPr>
            <p:ph type="title"/>
          </p:nvPr>
        </p:nvSpPr>
        <p:spPr/>
        <p:txBody>
          <a:bodyPr/>
          <a:lstStyle/>
          <a:p>
            <a:r>
              <a:rPr lang="en-US" dirty="0"/>
              <a:t>Code releases</a:t>
            </a:r>
          </a:p>
        </p:txBody>
      </p:sp>
    </p:spTree>
    <p:extLst>
      <p:ext uri="{BB962C8B-B14F-4D97-AF65-F5344CB8AC3E}">
        <p14:creationId xmlns:p14="http://schemas.microsoft.com/office/powerpoint/2010/main" val="3420282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CDB7B0-159F-D243-BEEE-DF63C2C84DE7}"/>
              </a:ext>
            </a:extLst>
          </p:cNvPr>
          <p:cNvSpPr>
            <a:spLocks noGrp="1"/>
          </p:cNvSpPr>
          <p:nvPr>
            <p:ph idx="1"/>
          </p:nvPr>
        </p:nvSpPr>
        <p:spPr/>
        <p:txBody>
          <a:bodyPr/>
          <a:lstStyle/>
          <a:p>
            <a:r>
              <a:rPr lang="en-US" dirty="0"/>
              <a:t>Latest releases of FUDGE and GIDI+ will be available in a few days.</a:t>
            </a:r>
          </a:p>
          <a:p>
            <a:r>
              <a:rPr lang="en-US" dirty="0"/>
              <a:t>Plan to do another release around 1 Jan. </a:t>
            </a:r>
            <a:r>
              <a:rPr lang="en-US"/>
              <a:t>2022.</a:t>
            </a:r>
          </a:p>
          <a:p>
            <a:r>
              <a:rPr lang="en-US" dirty="0"/>
              <a:t>If you find any issues with FUDGE or GIDI+ please let us know</a:t>
            </a:r>
          </a:p>
          <a:p>
            <a:r>
              <a:rPr lang="en-US" dirty="0"/>
              <a:t>We plan to also release EMU (see Kyle Wendt)</a:t>
            </a:r>
          </a:p>
          <a:p>
            <a:r>
              <a:rPr lang="en-US" dirty="0"/>
              <a:t>We need you to look at the latest 2.0* including</a:t>
            </a:r>
          </a:p>
          <a:p>
            <a:pPr lvl="1"/>
            <a:r>
              <a:rPr lang="en-US" dirty="0"/>
              <a:t>The specification document</a:t>
            </a:r>
          </a:p>
          <a:p>
            <a:pPr lvl="1"/>
            <a:r>
              <a:rPr lang="en-US" dirty="0"/>
              <a:t>the NEA files</a:t>
            </a:r>
          </a:p>
          <a:p>
            <a:pPr lvl="1"/>
            <a:r>
              <a:rPr lang="en-US" dirty="0"/>
              <a:t>What FUDGE is doing (i.e., it is doing something wrong)</a:t>
            </a:r>
          </a:p>
        </p:txBody>
      </p:sp>
      <p:sp>
        <p:nvSpPr>
          <p:cNvPr id="3" name="Title 2">
            <a:extLst>
              <a:ext uri="{FF2B5EF4-FFF2-40B4-BE49-F238E27FC236}">
                <a16:creationId xmlns:a16="http://schemas.microsoft.com/office/drawing/2014/main" id="{16B31FDD-272F-8B40-8762-9CF49E92B163}"/>
              </a:ext>
            </a:extLst>
          </p:cNvPr>
          <p:cNvSpPr>
            <a:spLocks noGrp="1"/>
          </p:cNvSpPr>
          <p:nvPr>
            <p:ph type="title"/>
          </p:nvPr>
        </p:nvSpPr>
        <p:spPr/>
        <p:txBody>
          <a:bodyPr/>
          <a:lstStyle/>
          <a:p>
            <a:r>
              <a:rPr lang="en-US" dirty="0"/>
              <a:t>Final comment</a:t>
            </a:r>
          </a:p>
        </p:txBody>
      </p:sp>
    </p:spTree>
    <p:extLst>
      <p:ext uri="{BB962C8B-B14F-4D97-AF65-F5344CB8AC3E}">
        <p14:creationId xmlns:p14="http://schemas.microsoft.com/office/powerpoint/2010/main" val="990816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01E3D4C-9D59-3E44-A0F9-D3A5E1AABD7B}"/>
              </a:ext>
            </a:extLst>
          </p:cNvPr>
          <p:cNvSpPr>
            <a:spLocks noGrp="1"/>
          </p:cNvSpPr>
          <p:nvPr>
            <p:ph idx="1"/>
          </p:nvPr>
        </p:nvSpPr>
        <p:spPr/>
        <p:txBody>
          <a:bodyPr>
            <a:normAutofit lnSpcReduction="10000"/>
          </a:bodyPr>
          <a:lstStyle/>
          <a:p>
            <a:r>
              <a:rPr lang="en-US" dirty="0"/>
              <a:t>For Updating Data and Generating Evaluations (FUDGE)</a:t>
            </a:r>
          </a:p>
          <a:p>
            <a:r>
              <a:rPr lang="en-US" dirty="0"/>
              <a:t>Use to read/write, plot, modify and process GNDS data</a:t>
            </a:r>
          </a:p>
          <a:p>
            <a:pPr lvl="1"/>
            <a:r>
              <a:rPr lang="en-US" dirty="0"/>
              <a:t>Processing for Monte Carlo and multi-group transport.</a:t>
            </a:r>
          </a:p>
          <a:p>
            <a:r>
              <a:rPr lang="en-US" dirty="0"/>
              <a:t>User interface is python 3.6+.</a:t>
            </a:r>
          </a:p>
          <a:p>
            <a:pPr lvl="1"/>
            <a:r>
              <a:rPr lang="en-US" dirty="0"/>
              <a:t>Computationally intensive stuff written in C and C++.</a:t>
            </a:r>
          </a:p>
          <a:p>
            <a:pPr lvl="2"/>
            <a:r>
              <a:rPr lang="en-US" dirty="0"/>
              <a:t>E.g., heating cross sections, multi-grouping distributions.</a:t>
            </a:r>
          </a:p>
          <a:p>
            <a:pPr lvl="2"/>
            <a:r>
              <a:rPr lang="en-US" dirty="0"/>
              <a:t>Users do not interact directly with the C and C++ codes, the python interface handles that.</a:t>
            </a:r>
          </a:p>
          <a:p>
            <a:r>
              <a:rPr lang="en-US" dirty="0"/>
              <a:t>FUDGE is like a toolkit but we are writing many scripts that are included in the bin directory</a:t>
            </a:r>
          </a:p>
          <a:p>
            <a:r>
              <a:rPr lang="en-US" dirty="0"/>
              <a:t>FUDGE can convert ENDF-6 (and LLNL ENDL) files into GNDS, and GNDS to ENDF-6.</a:t>
            </a:r>
          </a:p>
        </p:txBody>
      </p:sp>
      <p:sp>
        <p:nvSpPr>
          <p:cNvPr id="3" name="Title 2">
            <a:extLst>
              <a:ext uri="{FF2B5EF4-FFF2-40B4-BE49-F238E27FC236}">
                <a16:creationId xmlns:a16="http://schemas.microsoft.com/office/drawing/2014/main" id="{6E563AE3-51B6-9242-A0E9-83F13A4043AF}"/>
              </a:ext>
            </a:extLst>
          </p:cNvPr>
          <p:cNvSpPr>
            <a:spLocks noGrp="1"/>
          </p:cNvSpPr>
          <p:nvPr>
            <p:ph type="title"/>
          </p:nvPr>
        </p:nvSpPr>
        <p:spPr/>
        <p:txBody>
          <a:bodyPr/>
          <a:lstStyle/>
          <a:p>
            <a:r>
              <a:rPr lang="en-US" dirty="0"/>
              <a:t>Overview of FUDGE</a:t>
            </a:r>
          </a:p>
        </p:txBody>
      </p:sp>
    </p:spTree>
    <p:extLst>
      <p:ext uri="{BB962C8B-B14F-4D97-AF65-F5344CB8AC3E}">
        <p14:creationId xmlns:p14="http://schemas.microsoft.com/office/powerpoint/2010/main" val="2641961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4527171"/>
            <a:ext cx="4399351" cy="1569660"/>
          </a:xfrm>
          <a:prstGeom prst="rect">
            <a:avLst/>
          </a:prstGeom>
        </p:spPr>
        <p:txBody>
          <a:bodyPr wrap="square" anchor="b" anchorCtr="0">
            <a:spAutoFit/>
          </a:bodyPr>
          <a:lstStyle/>
          <a:p>
            <a:r>
              <a:rPr lang="en-US" sz="800" b="1" dirty="0">
                <a:solidFill>
                  <a:schemeClr val="bg1"/>
                </a:solidFill>
              </a:rPr>
              <a:t>Disclaimer</a:t>
            </a:r>
          </a:p>
          <a:p>
            <a:r>
              <a:rPr lang="en-US" sz="800" dirty="0">
                <a:solidFill>
                  <a:schemeClr val="bg1"/>
                </a:solidFill>
              </a:rPr>
              <a:t>This document was prepared as an account of work sponsored by an agency of the United 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lang="en-US" sz="1050" b="0" i="0" dirty="0">
              <a:solidFill>
                <a:schemeClr val="bg1"/>
              </a:solidFill>
              <a:effectLst/>
              <a:latin typeface="Open Sans" panose="020B0606030504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4DC1A-177B-A94D-845D-AE6CC7C5EB30}"/>
              </a:ext>
            </a:extLst>
          </p:cNvPr>
          <p:cNvSpPr>
            <a:spLocks noGrp="1"/>
          </p:cNvSpPr>
          <p:nvPr>
            <p:ph idx="1"/>
          </p:nvPr>
        </p:nvSpPr>
        <p:spPr/>
        <p:txBody>
          <a:bodyPr>
            <a:normAutofit fontScale="92500" lnSpcReduction="20000"/>
          </a:bodyPr>
          <a:lstStyle/>
          <a:p>
            <a:r>
              <a:rPr lang="en-US" dirty="0" err="1"/>
              <a:t>PoPI</a:t>
            </a:r>
            <a:endParaRPr lang="en-US" dirty="0"/>
          </a:p>
          <a:p>
            <a:pPr lvl="1"/>
            <a:r>
              <a:rPr lang="en-US" dirty="0"/>
              <a:t>Properties of Particle Interface</a:t>
            </a:r>
          </a:p>
          <a:p>
            <a:pPr lvl="1"/>
            <a:r>
              <a:rPr lang="en-US" dirty="0"/>
              <a:t>C++ API to read and allow access to GNDS </a:t>
            </a:r>
            <a:r>
              <a:rPr lang="en-US" dirty="0" err="1"/>
              <a:t>PoPs</a:t>
            </a:r>
            <a:r>
              <a:rPr lang="en-US" dirty="0"/>
              <a:t> data</a:t>
            </a:r>
          </a:p>
          <a:p>
            <a:r>
              <a:rPr lang="en-US" dirty="0"/>
              <a:t>GIDI</a:t>
            </a:r>
          </a:p>
          <a:p>
            <a:pPr lvl="1"/>
            <a:r>
              <a:rPr lang="en-US" dirty="0"/>
              <a:t>General Interaction Data Interface</a:t>
            </a:r>
          </a:p>
          <a:p>
            <a:pPr lvl="1"/>
            <a:r>
              <a:rPr lang="en-US" dirty="0"/>
              <a:t>C++ API to read and access to GNDS data</a:t>
            </a:r>
          </a:p>
          <a:p>
            <a:pPr lvl="1"/>
            <a:r>
              <a:rPr lang="en-US" dirty="0"/>
              <a:t>Developed to give access for transport codes</a:t>
            </a:r>
          </a:p>
          <a:p>
            <a:pPr lvl="1"/>
            <a:r>
              <a:rPr lang="en-US" dirty="0"/>
              <a:t>Follows outline of GNDS</a:t>
            </a:r>
          </a:p>
          <a:p>
            <a:pPr lvl="1"/>
            <a:r>
              <a:rPr lang="en-US" dirty="0"/>
              <a:t>Has Map and </a:t>
            </a:r>
            <a:r>
              <a:rPr lang="en-US" dirty="0" err="1"/>
              <a:t>Protare</a:t>
            </a:r>
            <a:r>
              <a:rPr lang="en-US" dirty="0"/>
              <a:t> classes</a:t>
            </a:r>
          </a:p>
          <a:p>
            <a:r>
              <a:rPr lang="en-US" dirty="0"/>
              <a:t>MCGIDI</a:t>
            </a:r>
          </a:p>
          <a:p>
            <a:pPr lvl="1"/>
            <a:r>
              <a:rPr lang="en-US" dirty="0"/>
              <a:t>Monte Carlo General Interaction Data Interface</a:t>
            </a:r>
          </a:p>
          <a:p>
            <a:pPr lvl="1"/>
            <a:r>
              <a:rPr lang="en-US" dirty="0"/>
              <a:t>C++ API for use in Monte Carlo transport codes</a:t>
            </a:r>
          </a:p>
          <a:p>
            <a:pPr lvl="1"/>
            <a:r>
              <a:rPr lang="en-US" dirty="0"/>
              <a:t>Extracts data from a GIDI::</a:t>
            </a:r>
            <a:r>
              <a:rPr lang="en-US" dirty="0" err="1"/>
              <a:t>Protare</a:t>
            </a:r>
            <a:endParaRPr lang="en-US" dirty="0"/>
          </a:p>
          <a:p>
            <a:pPr lvl="1"/>
            <a:r>
              <a:rPr lang="en-US" dirty="0"/>
              <a:t>Stores data in more suitable way for Monte Carlo transport</a:t>
            </a:r>
          </a:p>
          <a:p>
            <a:pPr lvl="1"/>
            <a:r>
              <a:rPr lang="en-US" dirty="0"/>
              <a:t>Cross section look up by temperature and projectile energy for host code</a:t>
            </a:r>
          </a:p>
          <a:p>
            <a:pPr lvl="1"/>
            <a:r>
              <a:rPr lang="en-US" dirty="0"/>
              <a:t>Samples a reaction for a </a:t>
            </a:r>
            <a:r>
              <a:rPr lang="en-US" dirty="0" err="1"/>
              <a:t>protare</a:t>
            </a:r>
            <a:endParaRPr lang="en-US" dirty="0"/>
          </a:p>
          <a:p>
            <a:pPr lvl="1"/>
            <a:r>
              <a:rPr lang="en-US" dirty="0"/>
              <a:t>Samples outgoing particle data for a reaction</a:t>
            </a:r>
          </a:p>
        </p:txBody>
      </p:sp>
      <p:sp>
        <p:nvSpPr>
          <p:cNvPr id="3" name="Title 2">
            <a:extLst>
              <a:ext uri="{FF2B5EF4-FFF2-40B4-BE49-F238E27FC236}">
                <a16:creationId xmlns:a16="http://schemas.microsoft.com/office/drawing/2014/main" id="{9E7B6C26-C3F3-7B46-8CC7-BC951BD21456}"/>
              </a:ext>
            </a:extLst>
          </p:cNvPr>
          <p:cNvSpPr>
            <a:spLocks noGrp="1"/>
          </p:cNvSpPr>
          <p:nvPr>
            <p:ph type="title"/>
          </p:nvPr>
        </p:nvSpPr>
        <p:spPr/>
        <p:txBody>
          <a:bodyPr/>
          <a:lstStyle/>
          <a:p>
            <a:r>
              <a:rPr lang="en-US" dirty="0"/>
              <a:t>GIDI+ main user packages</a:t>
            </a:r>
          </a:p>
        </p:txBody>
      </p:sp>
    </p:spTree>
    <p:extLst>
      <p:ext uri="{BB962C8B-B14F-4D97-AF65-F5344CB8AC3E}">
        <p14:creationId xmlns:p14="http://schemas.microsoft.com/office/powerpoint/2010/main" val="2347754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8B1FA7-A1D6-3E40-96B3-BD6A1E762D5E}"/>
              </a:ext>
            </a:extLst>
          </p:cNvPr>
          <p:cNvSpPr>
            <a:spLocks noGrp="1"/>
          </p:cNvSpPr>
          <p:nvPr>
            <p:ph idx="1"/>
          </p:nvPr>
        </p:nvSpPr>
        <p:spPr>
          <a:xfrm>
            <a:off x="394380" y="1441524"/>
            <a:ext cx="8229600" cy="4906889"/>
          </a:xfrm>
        </p:spPr>
        <p:txBody>
          <a:bodyPr/>
          <a:lstStyle/>
          <a:p>
            <a:r>
              <a:rPr lang="en-US" dirty="0"/>
              <a:t>To use GIDI and MCGIDI requires additional packages. GIDI, MCGIDI and these additional packages are dubbed GIDI+.</a:t>
            </a:r>
          </a:p>
          <a:p>
            <a:pPr lvl="1"/>
            <a:r>
              <a:rPr lang="en-US" dirty="0"/>
              <a:t>pugixml-1.8</a:t>
            </a:r>
          </a:p>
          <a:p>
            <a:pPr lvl="2"/>
            <a:r>
              <a:rPr lang="en-US" dirty="0"/>
              <a:t>Third party XML parser</a:t>
            </a:r>
          </a:p>
          <a:p>
            <a:pPr lvl="2"/>
            <a:r>
              <a:rPr lang="en-US" dirty="0"/>
              <a:t>Written in C++</a:t>
            </a:r>
          </a:p>
          <a:p>
            <a:pPr lvl="1"/>
            <a:r>
              <a:rPr lang="en-US" dirty="0" err="1"/>
              <a:t>statusMessageReporting</a:t>
            </a:r>
            <a:endParaRPr lang="en-US" dirty="0"/>
          </a:p>
          <a:p>
            <a:pPr lvl="2"/>
            <a:r>
              <a:rPr lang="en-US" dirty="0"/>
              <a:t>Handles message passing between C packages</a:t>
            </a:r>
          </a:p>
          <a:p>
            <a:pPr lvl="2"/>
            <a:r>
              <a:rPr lang="en-US" dirty="0"/>
              <a:t>Written in C</a:t>
            </a:r>
          </a:p>
          <a:p>
            <a:pPr lvl="1"/>
            <a:r>
              <a:rPr lang="en-US" dirty="0" err="1"/>
              <a:t>numericalFunctions</a:t>
            </a:r>
            <a:endParaRPr lang="en-US" dirty="0"/>
          </a:p>
          <a:p>
            <a:pPr lvl="2"/>
            <a:r>
              <a:rPr lang="en-US" dirty="0"/>
              <a:t>Supports 1d numerical functions including addition, multiplication</a:t>
            </a:r>
          </a:p>
          <a:p>
            <a:pPr lvl="2"/>
            <a:r>
              <a:rPr lang="en-US" dirty="0"/>
              <a:t>Written in C</a:t>
            </a:r>
          </a:p>
          <a:p>
            <a:pPr lvl="1"/>
            <a:r>
              <a:rPr lang="en-US" dirty="0" err="1"/>
              <a:t>PoPI</a:t>
            </a:r>
            <a:endParaRPr lang="en-US" dirty="0"/>
          </a:p>
          <a:p>
            <a:pPr lvl="1"/>
            <a:r>
              <a:rPr lang="en-US" dirty="0"/>
              <a:t>GIDI</a:t>
            </a:r>
          </a:p>
          <a:p>
            <a:pPr lvl="1"/>
            <a:r>
              <a:rPr lang="en-US" dirty="0"/>
              <a:t>MCGIDI</a:t>
            </a:r>
          </a:p>
        </p:txBody>
      </p:sp>
      <p:sp>
        <p:nvSpPr>
          <p:cNvPr id="3" name="Title 2">
            <a:extLst>
              <a:ext uri="{FF2B5EF4-FFF2-40B4-BE49-F238E27FC236}">
                <a16:creationId xmlns:a16="http://schemas.microsoft.com/office/drawing/2014/main" id="{C452831F-C91C-0B42-9BDD-B2E1FDB4F4C8}"/>
              </a:ext>
            </a:extLst>
          </p:cNvPr>
          <p:cNvSpPr>
            <a:spLocks noGrp="1"/>
          </p:cNvSpPr>
          <p:nvPr>
            <p:ph type="title"/>
          </p:nvPr>
        </p:nvSpPr>
        <p:spPr/>
        <p:txBody>
          <a:bodyPr/>
          <a:lstStyle/>
          <a:p>
            <a:r>
              <a:rPr lang="en-US" dirty="0"/>
              <a:t>GIDI+ (or </a:t>
            </a:r>
            <a:r>
              <a:rPr lang="en-US" dirty="0" err="1"/>
              <a:t>gidiplus</a:t>
            </a:r>
            <a:r>
              <a:rPr lang="en-US" dirty="0"/>
              <a:t>)</a:t>
            </a:r>
          </a:p>
        </p:txBody>
      </p:sp>
      <p:sp>
        <p:nvSpPr>
          <p:cNvPr id="4" name="TextBox 3">
            <a:extLst>
              <a:ext uri="{FF2B5EF4-FFF2-40B4-BE49-F238E27FC236}">
                <a16:creationId xmlns:a16="http://schemas.microsoft.com/office/drawing/2014/main" id="{9822DBBA-4BF8-ED45-B569-23B47FCF2741}"/>
              </a:ext>
            </a:extLst>
          </p:cNvPr>
          <p:cNvSpPr txBox="1"/>
          <p:nvPr/>
        </p:nvSpPr>
        <p:spPr>
          <a:xfrm>
            <a:off x="265246" y="5815683"/>
            <a:ext cx="8613508" cy="400110"/>
          </a:xfrm>
          <a:prstGeom prst="rect">
            <a:avLst/>
          </a:prstGeom>
          <a:solidFill>
            <a:schemeClr val="accent6">
              <a:lumMod val="20000"/>
              <a:lumOff val="80000"/>
            </a:schemeClr>
          </a:solidFill>
          <a:ln w="28575">
            <a:solidFill>
              <a:schemeClr val="tx1"/>
            </a:solidFill>
          </a:ln>
        </p:spPr>
        <p:txBody>
          <a:bodyPr wrap="square" rtlCol="0">
            <a:spAutoFit/>
          </a:bodyPr>
          <a:lstStyle/>
          <a:p>
            <a:pPr algn="ctr"/>
            <a:r>
              <a:rPr lang="en-US" sz="2000" dirty="0" err="1"/>
              <a:t>statusMessageReporting</a:t>
            </a:r>
            <a:r>
              <a:rPr lang="en-US" sz="2000" dirty="0"/>
              <a:t> and </a:t>
            </a:r>
            <a:r>
              <a:rPr lang="en-US" sz="2000" dirty="0" err="1"/>
              <a:t>numericalFunctions</a:t>
            </a:r>
            <a:r>
              <a:rPr lang="en-US" sz="2000" dirty="0"/>
              <a:t> are also used by FUDGE.</a:t>
            </a:r>
          </a:p>
        </p:txBody>
      </p:sp>
    </p:spTree>
    <p:extLst>
      <p:ext uri="{BB962C8B-B14F-4D97-AF65-F5344CB8AC3E}">
        <p14:creationId xmlns:p14="http://schemas.microsoft.com/office/powerpoint/2010/main" val="1110077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D80B83-6676-B746-B2A5-DCA213767462}"/>
              </a:ext>
            </a:extLst>
          </p:cNvPr>
          <p:cNvSpPr>
            <a:spLocks noGrp="1"/>
          </p:cNvSpPr>
          <p:nvPr>
            <p:ph idx="1"/>
          </p:nvPr>
        </p:nvSpPr>
        <p:spPr/>
        <p:txBody>
          <a:bodyPr/>
          <a:lstStyle/>
          <a:p>
            <a:r>
              <a:rPr lang="en-US" dirty="0"/>
              <a:t>Property of Particles Interface (</a:t>
            </a:r>
            <a:r>
              <a:rPr lang="en-US" dirty="0" err="1"/>
              <a:t>PoPI</a:t>
            </a:r>
            <a:r>
              <a:rPr lang="en-US" dirty="0"/>
              <a:t>)</a:t>
            </a:r>
          </a:p>
          <a:p>
            <a:r>
              <a:rPr lang="en-US" dirty="0"/>
              <a:t>Implements the </a:t>
            </a:r>
            <a:r>
              <a:rPr lang="en-US" dirty="0" err="1"/>
              <a:t>PoPs</a:t>
            </a:r>
            <a:r>
              <a:rPr lang="en-US" dirty="0"/>
              <a:t> part of GNDS</a:t>
            </a:r>
          </a:p>
          <a:p>
            <a:r>
              <a:rPr lang="en-US" dirty="0"/>
              <a:t>Uses strings for particle IDs as defined in GNDS</a:t>
            </a:r>
          </a:p>
          <a:p>
            <a:pPr lvl="1"/>
            <a:r>
              <a:rPr lang="en-US" dirty="0"/>
              <a:t>(e.g., “O16”, “n”, “U235”, “u235_e6”)</a:t>
            </a:r>
          </a:p>
          <a:p>
            <a:r>
              <a:rPr lang="en-US" dirty="0"/>
              <a:t>Current LLNL </a:t>
            </a:r>
            <a:r>
              <a:rPr lang="en-US" dirty="0" err="1"/>
              <a:t>PoPs</a:t>
            </a:r>
            <a:r>
              <a:rPr lang="en-US" dirty="0"/>
              <a:t> files</a:t>
            </a:r>
          </a:p>
          <a:p>
            <a:pPr lvl="1"/>
            <a:r>
              <a:rPr lang="en-US" dirty="0" err="1">
                <a:solidFill>
                  <a:srgbClr val="FF0000"/>
                </a:solidFill>
              </a:rPr>
              <a:t>pops.xml</a:t>
            </a:r>
            <a:r>
              <a:rPr lang="en-US" dirty="0"/>
              <a:t> 			(currently only defines ground state nuclei)</a:t>
            </a:r>
          </a:p>
          <a:p>
            <a:pPr lvl="1"/>
            <a:r>
              <a:rPr lang="en-US" dirty="0" err="1">
                <a:solidFill>
                  <a:srgbClr val="FF0000"/>
                </a:solidFill>
              </a:rPr>
              <a:t>metastables_alias.xml</a:t>
            </a:r>
            <a:r>
              <a:rPr lang="en-US" dirty="0">
                <a:solidFill>
                  <a:srgbClr val="FF0000"/>
                </a:solidFill>
              </a:rPr>
              <a:t> 	</a:t>
            </a:r>
            <a:r>
              <a:rPr lang="en-US" dirty="0"/>
              <a:t>(e.g., “Am242_m1” for “Am242_e2”)</a:t>
            </a:r>
          </a:p>
          <a:p>
            <a:pPr lvl="1"/>
            <a:r>
              <a:rPr lang="en-US" dirty="0" err="1">
                <a:solidFill>
                  <a:srgbClr val="FF0000"/>
                </a:solidFill>
              </a:rPr>
              <a:t>LLNL_alias.xml</a:t>
            </a:r>
            <a:r>
              <a:rPr lang="en-US" dirty="0">
                <a:solidFill>
                  <a:srgbClr val="FF0000"/>
                </a:solidFill>
              </a:rPr>
              <a:t> 		</a:t>
            </a:r>
            <a:r>
              <a:rPr lang="en-US" dirty="0"/>
              <a:t>(e.g., “92235” for “U235”)</a:t>
            </a:r>
          </a:p>
          <a:p>
            <a:pPr lvl="1"/>
            <a:endParaRPr lang="en-US" dirty="0"/>
          </a:p>
        </p:txBody>
      </p:sp>
      <p:sp>
        <p:nvSpPr>
          <p:cNvPr id="3" name="Title 2">
            <a:extLst>
              <a:ext uri="{FF2B5EF4-FFF2-40B4-BE49-F238E27FC236}">
                <a16:creationId xmlns:a16="http://schemas.microsoft.com/office/drawing/2014/main" id="{4F7EF121-70EA-6449-9C17-B72C5727D25C}"/>
              </a:ext>
            </a:extLst>
          </p:cNvPr>
          <p:cNvSpPr>
            <a:spLocks noGrp="1"/>
          </p:cNvSpPr>
          <p:nvPr>
            <p:ph type="title"/>
          </p:nvPr>
        </p:nvSpPr>
        <p:spPr/>
        <p:txBody>
          <a:bodyPr/>
          <a:lstStyle/>
          <a:p>
            <a:r>
              <a:rPr lang="en-US" dirty="0" err="1"/>
              <a:t>PoPI</a:t>
            </a:r>
            <a:r>
              <a:rPr lang="en-US" dirty="0"/>
              <a:t> C++ API</a:t>
            </a:r>
          </a:p>
        </p:txBody>
      </p:sp>
    </p:spTree>
    <p:extLst>
      <p:ext uri="{BB962C8B-B14F-4D97-AF65-F5344CB8AC3E}">
        <p14:creationId xmlns:p14="http://schemas.microsoft.com/office/powerpoint/2010/main" val="3223897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137C9-90B6-2B47-BEA3-B6374BE1BEF2}"/>
              </a:ext>
            </a:extLst>
          </p:cNvPr>
          <p:cNvSpPr>
            <a:spLocks noGrp="1"/>
          </p:cNvSpPr>
          <p:nvPr>
            <p:ph type="title"/>
          </p:nvPr>
        </p:nvSpPr>
        <p:spPr/>
        <p:txBody>
          <a:bodyPr/>
          <a:lstStyle/>
          <a:p>
            <a:r>
              <a:rPr lang="en-US" dirty="0"/>
              <a:t>Simple </a:t>
            </a:r>
            <a:r>
              <a:rPr lang="en-US" dirty="0" err="1"/>
              <a:t>PoPI</a:t>
            </a:r>
            <a:r>
              <a:rPr lang="en-US" dirty="0"/>
              <a:t> example</a:t>
            </a:r>
          </a:p>
        </p:txBody>
      </p:sp>
      <p:sp>
        <p:nvSpPr>
          <p:cNvPr id="3" name="TextBox 2">
            <a:extLst>
              <a:ext uri="{FF2B5EF4-FFF2-40B4-BE49-F238E27FC236}">
                <a16:creationId xmlns:a16="http://schemas.microsoft.com/office/drawing/2014/main" id="{DEF510C0-58AE-0147-B767-E48F26B44771}"/>
              </a:ext>
            </a:extLst>
          </p:cNvPr>
          <p:cNvSpPr txBox="1"/>
          <p:nvPr/>
        </p:nvSpPr>
        <p:spPr>
          <a:xfrm>
            <a:off x="457200" y="1857275"/>
            <a:ext cx="8140148" cy="2554545"/>
          </a:xfrm>
          <a:prstGeom prst="rect">
            <a:avLst/>
          </a:prstGeom>
          <a:solidFill>
            <a:schemeClr val="accent5">
              <a:lumMod val="20000"/>
              <a:lumOff val="80000"/>
            </a:schemeClr>
          </a:solidFill>
          <a:ln w="28575">
            <a:solidFill>
              <a:schemeClr val="tx1"/>
            </a:solidFill>
          </a:ln>
        </p:spPr>
        <p:txBody>
          <a:bodyPr wrap="square" rtlCol="0">
            <a:spAutoFit/>
          </a:bodyPr>
          <a:lstStyle/>
          <a:p>
            <a:r>
              <a:rPr lang="en-US" sz="2000" dirty="0" err="1"/>
              <a:t>PoPI</a:t>
            </a:r>
            <a:r>
              <a:rPr lang="en-US" sz="2000" dirty="0"/>
              <a:t>::Database pops( "</a:t>
            </a:r>
            <a:r>
              <a:rPr lang="en-US" sz="2000" dirty="0" err="1"/>
              <a:t>pops.xml</a:t>
            </a:r>
            <a:r>
              <a:rPr lang="en-US" sz="2000" dirty="0"/>
              <a:t>" );</a:t>
            </a:r>
          </a:p>
          <a:p>
            <a:r>
              <a:rPr lang="en-US" sz="2000" dirty="0" err="1"/>
              <a:t>pops.addFile</a:t>
            </a:r>
            <a:r>
              <a:rPr lang="en-US" sz="2000" dirty="0"/>
              <a:t>( "</a:t>
            </a:r>
            <a:r>
              <a:rPr lang="en-US" sz="2000" dirty="0" err="1"/>
              <a:t>metastables_alias.xml</a:t>
            </a:r>
            <a:r>
              <a:rPr lang="en-US" sz="2000" dirty="0"/>
              <a:t>" )</a:t>
            </a:r>
          </a:p>
          <a:p>
            <a:endParaRPr lang="en-US" sz="2000" dirty="0"/>
          </a:p>
          <a:p>
            <a:r>
              <a:rPr lang="en-US" sz="2000" dirty="0" err="1"/>
              <a:t>PoPI</a:t>
            </a:r>
            <a:r>
              <a:rPr lang="en-US" sz="2000" dirty="0"/>
              <a:t>::Particle const &amp;O16 = </a:t>
            </a:r>
            <a:r>
              <a:rPr lang="en-US" sz="2000" dirty="0" err="1"/>
              <a:t>pops.get</a:t>
            </a:r>
            <a:r>
              <a:rPr lang="en-US" sz="2000" dirty="0"/>
              <a:t>&lt;</a:t>
            </a:r>
            <a:r>
              <a:rPr lang="en-US" sz="2000" dirty="0" err="1"/>
              <a:t>PoPI</a:t>
            </a:r>
            <a:r>
              <a:rPr lang="en-US" sz="2000" dirty="0"/>
              <a:t>::Particle&gt;( "O16" );</a:t>
            </a:r>
          </a:p>
          <a:p>
            <a:r>
              <a:rPr lang="en-US" sz="2000" dirty="0"/>
              <a:t>		//		       O16 = </a:t>
            </a:r>
            <a:r>
              <a:rPr lang="en-US" sz="2000" dirty="0" err="1"/>
              <a:t>pops.particle</a:t>
            </a:r>
            <a:r>
              <a:rPr lang="en-US" sz="2000" dirty="0"/>
              <a:t>( "O16" );</a:t>
            </a:r>
          </a:p>
          <a:p>
            <a:endParaRPr lang="en-US" sz="2000" dirty="0"/>
          </a:p>
          <a:p>
            <a:r>
              <a:rPr lang="en-US" sz="2000" dirty="0"/>
              <a:t>std::</a:t>
            </a:r>
            <a:r>
              <a:rPr lang="en-US" sz="2000" dirty="0" err="1"/>
              <a:t>cout</a:t>
            </a:r>
            <a:r>
              <a:rPr lang="en-US" sz="2000" dirty="0"/>
              <a:t> &lt;&lt; "O16 -&gt; " &lt;&lt; O16_3.ID( ) &lt;&lt; std::</a:t>
            </a:r>
            <a:r>
              <a:rPr lang="en-US" sz="2000" dirty="0" err="1"/>
              <a:t>endl</a:t>
            </a:r>
            <a:r>
              <a:rPr lang="en-US" sz="2000" dirty="0"/>
              <a:t>;</a:t>
            </a:r>
          </a:p>
          <a:p>
            <a:r>
              <a:rPr lang="en-US" sz="2000" dirty="0"/>
              <a:t>std::</a:t>
            </a:r>
            <a:r>
              <a:rPr lang="en-US" sz="2000" dirty="0" err="1"/>
              <a:t>cout</a:t>
            </a:r>
            <a:r>
              <a:rPr lang="en-US" sz="2000" dirty="0"/>
              <a:t> &lt;&lt; "mass = " &lt;&lt; O16_3.massValue( "</a:t>
            </a:r>
            <a:r>
              <a:rPr lang="en-US" sz="2000" dirty="0" err="1"/>
              <a:t>amu</a:t>
            </a:r>
            <a:r>
              <a:rPr lang="en-US" sz="2000" dirty="0"/>
              <a:t>" ) &lt;&lt; std::</a:t>
            </a:r>
            <a:r>
              <a:rPr lang="en-US" sz="2000" dirty="0" err="1"/>
              <a:t>endl</a:t>
            </a:r>
            <a:r>
              <a:rPr lang="en-US" sz="2000" dirty="0"/>
              <a:t>;</a:t>
            </a:r>
          </a:p>
        </p:txBody>
      </p:sp>
      <p:sp>
        <p:nvSpPr>
          <p:cNvPr id="4" name="TextBox 3">
            <a:extLst>
              <a:ext uri="{FF2B5EF4-FFF2-40B4-BE49-F238E27FC236}">
                <a16:creationId xmlns:a16="http://schemas.microsoft.com/office/drawing/2014/main" id="{4EA09836-0142-3D4B-BF1B-3F4E68CD7F03}"/>
              </a:ext>
            </a:extLst>
          </p:cNvPr>
          <p:cNvSpPr txBox="1"/>
          <p:nvPr/>
        </p:nvSpPr>
        <p:spPr>
          <a:xfrm>
            <a:off x="457200" y="4996953"/>
            <a:ext cx="1861505" cy="707886"/>
          </a:xfrm>
          <a:prstGeom prst="rect">
            <a:avLst/>
          </a:prstGeom>
          <a:solidFill>
            <a:schemeClr val="accent3">
              <a:lumMod val="20000"/>
              <a:lumOff val="80000"/>
            </a:schemeClr>
          </a:solidFill>
          <a:ln w="28575">
            <a:solidFill>
              <a:schemeClr val="tx1"/>
            </a:solidFill>
          </a:ln>
        </p:spPr>
        <p:txBody>
          <a:bodyPr wrap="square" rtlCol="0">
            <a:spAutoFit/>
          </a:bodyPr>
          <a:lstStyle/>
          <a:p>
            <a:r>
              <a:rPr lang="en-US" sz="2000" dirty="0"/>
              <a:t>O16 -&gt; O16</a:t>
            </a:r>
          </a:p>
          <a:p>
            <a:r>
              <a:rPr lang="en-US" sz="2000" dirty="0"/>
              <a:t>mass = 15.9949</a:t>
            </a:r>
          </a:p>
        </p:txBody>
      </p:sp>
    </p:spTree>
    <p:extLst>
      <p:ext uri="{BB962C8B-B14F-4D97-AF65-F5344CB8AC3E}">
        <p14:creationId xmlns:p14="http://schemas.microsoft.com/office/powerpoint/2010/main" val="729685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8B7A82-87D4-EF48-8CFA-9513C784D6C7}"/>
              </a:ext>
            </a:extLst>
          </p:cNvPr>
          <p:cNvSpPr>
            <a:spLocks noGrp="1"/>
          </p:cNvSpPr>
          <p:nvPr>
            <p:ph idx="1"/>
          </p:nvPr>
        </p:nvSpPr>
        <p:spPr>
          <a:xfrm>
            <a:off x="73291" y="1347170"/>
            <a:ext cx="8997417" cy="4974278"/>
          </a:xfrm>
        </p:spPr>
        <p:txBody>
          <a:bodyPr>
            <a:normAutofit/>
          </a:bodyPr>
          <a:lstStyle/>
          <a:p>
            <a:r>
              <a:rPr lang="en-US" dirty="0"/>
              <a:t>General Interaction Data Interface (GIDI)</a:t>
            </a:r>
          </a:p>
          <a:p>
            <a:r>
              <a:rPr lang="en-US" dirty="0"/>
              <a:t>A C++ API for reading a GNDS </a:t>
            </a:r>
            <a:r>
              <a:rPr lang="en-US" dirty="0" err="1"/>
              <a:t>reactionSuite</a:t>
            </a:r>
            <a:r>
              <a:rPr lang="en-US" dirty="0"/>
              <a:t>.</a:t>
            </a:r>
          </a:p>
          <a:p>
            <a:pPr lvl="1"/>
            <a:r>
              <a:rPr lang="en-US" dirty="0"/>
              <a:t>Uses </a:t>
            </a:r>
            <a:r>
              <a:rPr lang="en-US" dirty="0" err="1"/>
              <a:t>PoPI</a:t>
            </a:r>
            <a:r>
              <a:rPr lang="en-US" dirty="0"/>
              <a:t> to read the </a:t>
            </a:r>
            <a:r>
              <a:rPr lang="en-US" dirty="0" err="1"/>
              <a:t>PoPs</a:t>
            </a:r>
            <a:r>
              <a:rPr lang="en-US" dirty="0"/>
              <a:t> part.</a:t>
            </a:r>
          </a:p>
          <a:p>
            <a:r>
              <a:rPr lang="en-US" dirty="0"/>
              <a:t>Retrieving and collapsing multi-group data for use in deterministic codes (or Monte Carlo but that is better handled by MCGIDI).</a:t>
            </a:r>
          </a:p>
          <a:p>
            <a:r>
              <a:rPr lang="en-US" dirty="0" err="1"/>
              <a:t>Protare</a:t>
            </a:r>
            <a:r>
              <a:rPr lang="en-US" dirty="0"/>
              <a:t> is a virtual class. Actual classes are </a:t>
            </a:r>
            <a:r>
              <a:rPr lang="en-US" dirty="0" err="1"/>
              <a:t>ProtareSingleton</a:t>
            </a:r>
            <a:r>
              <a:rPr lang="en-US" dirty="0"/>
              <a:t>, </a:t>
            </a:r>
            <a:r>
              <a:rPr lang="en-US" dirty="0" err="1"/>
              <a:t>ProtareComposite</a:t>
            </a:r>
            <a:r>
              <a:rPr lang="en-US" dirty="0"/>
              <a:t> and </a:t>
            </a:r>
            <a:r>
              <a:rPr lang="en-US" dirty="0" err="1"/>
              <a:t>ProtareTNSL</a:t>
            </a:r>
            <a:r>
              <a:rPr lang="en-US" dirty="0"/>
              <a:t>.</a:t>
            </a:r>
          </a:p>
          <a:p>
            <a:r>
              <a:rPr lang="en-US" dirty="0"/>
              <a:t>Support reading/writing GNDS 1.10 and 2.0(?) but, like FUDGE, uses 2.0 internally.</a:t>
            </a:r>
          </a:p>
        </p:txBody>
      </p:sp>
      <p:sp>
        <p:nvSpPr>
          <p:cNvPr id="3" name="Title 2">
            <a:extLst>
              <a:ext uri="{FF2B5EF4-FFF2-40B4-BE49-F238E27FC236}">
                <a16:creationId xmlns:a16="http://schemas.microsoft.com/office/drawing/2014/main" id="{E36DCAF7-782B-FE4E-85C5-E67DF383FF59}"/>
              </a:ext>
            </a:extLst>
          </p:cNvPr>
          <p:cNvSpPr>
            <a:spLocks noGrp="1"/>
          </p:cNvSpPr>
          <p:nvPr>
            <p:ph type="title"/>
          </p:nvPr>
        </p:nvSpPr>
        <p:spPr/>
        <p:txBody>
          <a:bodyPr/>
          <a:lstStyle/>
          <a:p>
            <a:r>
              <a:rPr lang="en-US" dirty="0"/>
              <a:t>GIDI C++ API</a:t>
            </a:r>
          </a:p>
        </p:txBody>
      </p:sp>
    </p:spTree>
    <p:extLst>
      <p:ext uri="{BB962C8B-B14F-4D97-AF65-F5344CB8AC3E}">
        <p14:creationId xmlns:p14="http://schemas.microsoft.com/office/powerpoint/2010/main" val="1536978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05106-89A8-3847-B7AA-5C0B273D4F6D}"/>
              </a:ext>
            </a:extLst>
          </p:cNvPr>
          <p:cNvSpPr>
            <a:spLocks noGrp="1"/>
          </p:cNvSpPr>
          <p:nvPr>
            <p:ph type="title"/>
          </p:nvPr>
        </p:nvSpPr>
        <p:spPr/>
        <p:txBody>
          <a:bodyPr/>
          <a:lstStyle/>
          <a:p>
            <a:r>
              <a:rPr lang="en-US" dirty="0"/>
              <a:t>Simple GIDI example</a:t>
            </a:r>
          </a:p>
        </p:txBody>
      </p:sp>
      <p:sp>
        <p:nvSpPr>
          <p:cNvPr id="3" name="TextBox 2">
            <a:extLst>
              <a:ext uri="{FF2B5EF4-FFF2-40B4-BE49-F238E27FC236}">
                <a16:creationId xmlns:a16="http://schemas.microsoft.com/office/drawing/2014/main" id="{90CC63BF-1B20-A04B-985F-9808876FE607}"/>
              </a:ext>
            </a:extLst>
          </p:cNvPr>
          <p:cNvSpPr txBox="1"/>
          <p:nvPr/>
        </p:nvSpPr>
        <p:spPr>
          <a:xfrm>
            <a:off x="73291" y="1401434"/>
            <a:ext cx="8997417" cy="2862322"/>
          </a:xfrm>
          <a:prstGeom prst="rect">
            <a:avLst/>
          </a:prstGeom>
          <a:solidFill>
            <a:schemeClr val="accent5">
              <a:lumMod val="20000"/>
              <a:lumOff val="80000"/>
            </a:schemeClr>
          </a:solidFill>
          <a:ln w="28575">
            <a:solidFill>
              <a:schemeClr val="tx1"/>
            </a:solidFill>
          </a:ln>
        </p:spPr>
        <p:txBody>
          <a:bodyPr wrap="square" rtlCol="0">
            <a:spAutoFit/>
          </a:bodyPr>
          <a:lstStyle/>
          <a:p>
            <a:r>
              <a:rPr lang="en-US" dirty="0"/>
              <a:t>GIDI::Map map( “</a:t>
            </a:r>
            <a:r>
              <a:rPr lang="en-US" dirty="0" err="1"/>
              <a:t>test.map</a:t>
            </a:r>
            <a:r>
              <a:rPr lang="en-US" dirty="0"/>
              <a:t>”, pops );</a:t>
            </a:r>
          </a:p>
          <a:p>
            <a:endParaRPr lang="en-US" dirty="0"/>
          </a:p>
          <a:p>
            <a:r>
              <a:rPr lang="en-US" dirty="0"/>
              <a:t>GIDI::Construction::Settings construction( GIDI::Construction::</a:t>
            </a:r>
            <a:r>
              <a:rPr lang="en-US" dirty="0" err="1"/>
              <a:t>e_all</a:t>
            </a:r>
            <a:r>
              <a:rPr lang="en-US" dirty="0"/>
              <a:t>,</a:t>
            </a:r>
          </a:p>
          <a:p>
            <a:r>
              <a:rPr lang="en-US" dirty="0"/>
              <a:t>								     GIDI::Construction::</a:t>
            </a:r>
            <a:r>
              <a:rPr lang="en-US" dirty="0" err="1"/>
              <a:t>e_nuclearAndAtomic</a:t>
            </a:r>
            <a:r>
              <a:rPr lang="en-US" dirty="0"/>
              <a:t> );</a:t>
            </a:r>
          </a:p>
          <a:p>
            <a:r>
              <a:rPr lang="en-US" dirty="0"/>
              <a:t>GIDI::</a:t>
            </a:r>
            <a:r>
              <a:rPr lang="en-US" dirty="0" err="1"/>
              <a:t>Protare</a:t>
            </a:r>
            <a:r>
              <a:rPr lang="en-US" dirty="0"/>
              <a:t> *</a:t>
            </a:r>
            <a:r>
              <a:rPr lang="en-US" dirty="0" err="1"/>
              <a:t>protare</a:t>
            </a:r>
            <a:r>
              <a:rPr lang="en-US" dirty="0"/>
              <a:t> = </a:t>
            </a:r>
            <a:r>
              <a:rPr lang="en-US" dirty="0" err="1"/>
              <a:t>map.protare</a:t>
            </a:r>
            <a:r>
              <a:rPr lang="en-US" dirty="0"/>
              <a:t>( construction, pops, </a:t>
            </a:r>
            <a:r>
              <a:rPr lang="en-US" dirty="0" err="1"/>
              <a:t>PoPI</a:t>
            </a:r>
            <a:r>
              <a:rPr lang="en-US" dirty="0"/>
              <a:t>::IDs::neutron, "O16" );</a:t>
            </a:r>
          </a:p>
          <a:p>
            <a:endParaRPr lang="en-US" dirty="0"/>
          </a:p>
          <a:p>
            <a:r>
              <a:rPr lang="en-US" dirty="0"/>
              <a:t>GIDI::Styles::</a:t>
            </a:r>
            <a:r>
              <a:rPr lang="en-US" dirty="0" err="1"/>
              <a:t>TemperatureInfos</a:t>
            </a:r>
            <a:r>
              <a:rPr lang="en-US" dirty="0"/>
              <a:t> temperatures = </a:t>
            </a:r>
            <a:r>
              <a:rPr lang="en-US" dirty="0" err="1"/>
              <a:t>protare</a:t>
            </a:r>
            <a:r>
              <a:rPr lang="en-US" dirty="0"/>
              <a:t>-&gt;temperatures( );</a:t>
            </a:r>
          </a:p>
          <a:p>
            <a:endParaRPr lang="en-US" dirty="0"/>
          </a:p>
          <a:p>
            <a:r>
              <a:rPr lang="en-US" dirty="0"/>
              <a:t>GIDI::Settings::MG settings( </a:t>
            </a:r>
            <a:r>
              <a:rPr lang="en-US" dirty="0" err="1"/>
              <a:t>protare</a:t>
            </a:r>
            <a:r>
              <a:rPr lang="en-US" dirty="0"/>
              <a:t>-&gt;projectile( ).ID( ), label, true );</a:t>
            </a:r>
          </a:p>
          <a:p>
            <a:r>
              <a:rPr lang="en-US" dirty="0"/>
              <a:t>GIDI::Vector </a:t>
            </a:r>
            <a:r>
              <a:rPr lang="en-US" dirty="0" err="1"/>
              <a:t>crossSection</a:t>
            </a:r>
            <a:r>
              <a:rPr lang="en-US" dirty="0"/>
              <a:t> = </a:t>
            </a:r>
            <a:r>
              <a:rPr lang="en-US" dirty="0" err="1"/>
              <a:t>protare</a:t>
            </a:r>
            <a:r>
              <a:rPr lang="en-US" dirty="0"/>
              <a:t>-&gt;</a:t>
            </a:r>
            <a:r>
              <a:rPr lang="en-US" dirty="0" err="1"/>
              <a:t>multiGroupCrossSection</a:t>
            </a:r>
            <a:r>
              <a:rPr lang="en-US" dirty="0"/>
              <a:t>( settings, particles );</a:t>
            </a:r>
          </a:p>
        </p:txBody>
      </p:sp>
      <p:sp>
        <p:nvSpPr>
          <p:cNvPr id="5" name="TextBox 4">
            <a:extLst>
              <a:ext uri="{FF2B5EF4-FFF2-40B4-BE49-F238E27FC236}">
                <a16:creationId xmlns:a16="http://schemas.microsoft.com/office/drawing/2014/main" id="{C05B1D22-11EC-1044-B7F2-B44581CB0178}"/>
              </a:ext>
            </a:extLst>
          </p:cNvPr>
          <p:cNvSpPr txBox="1"/>
          <p:nvPr/>
        </p:nvSpPr>
        <p:spPr>
          <a:xfrm>
            <a:off x="32937" y="5108715"/>
            <a:ext cx="9078126" cy="1077218"/>
          </a:xfrm>
          <a:prstGeom prst="rect">
            <a:avLst/>
          </a:prstGeom>
          <a:noFill/>
        </p:spPr>
        <p:txBody>
          <a:bodyPr wrap="none" rtlCol="0">
            <a:spAutoFit/>
          </a:bodyPr>
          <a:lstStyle/>
          <a:p>
            <a:r>
              <a:rPr lang="en-US" sz="800" dirty="0">
                <a:solidFill>
                  <a:srgbClr val="FF0000"/>
                </a:solidFill>
                <a:latin typeface="Courier New" panose="02070309020205020404" pitchFamily="49" charset="0"/>
                <a:cs typeface="Courier New" panose="02070309020205020404" pitchFamily="49" charset="0"/>
              </a:rPr>
              <a:t>(venv-3.7.2)</a:t>
            </a:r>
            <a:r>
              <a:rPr lang="en-US" sz="800" dirty="0">
                <a:latin typeface="Courier New" panose="02070309020205020404" pitchFamily="49" charset="0"/>
                <a:cs typeface="Courier New" panose="02070309020205020404" pitchFamily="49" charset="0"/>
              </a:rPr>
              <a:t> # </a:t>
            </a:r>
            <a:r>
              <a:rPr lang="en-US" sz="800" dirty="0" err="1">
                <a:latin typeface="Courier New" panose="02070309020205020404" pitchFamily="49" charset="0"/>
                <a:cs typeface="Courier New" panose="02070309020205020404" pitchFamily="49" charset="0"/>
              </a:rPr>
              <a:t>temperatures.py</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GIDI_plus</a:t>
            </a:r>
            <a:r>
              <a:rPr lang="en-US" sz="800" dirty="0">
                <a:latin typeface="Courier New" panose="02070309020205020404" pitchFamily="49" charset="0"/>
                <a:cs typeface="Courier New" panose="02070309020205020404" pitchFamily="49" charset="0"/>
              </a:rPr>
              <a:t>/GIDI/Test/Data/MG_MC3Ts/neutrons/n-008_O_016.xml </a:t>
            </a:r>
          </a:p>
          <a:p>
            <a:r>
              <a:rPr lang="en-US" sz="800" dirty="0">
                <a:latin typeface="Courier New" panose="02070309020205020404" pitchFamily="49" charset="0"/>
                <a:cs typeface="Courier New" panose="02070309020205020404" pitchFamily="49" charset="0"/>
              </a:rPr>
              <a:t>/g/g16/beck6/Git/</a:t>
            </a:r>
            <a:r>
              <a:rPr lang="en-US" sz="800" dirty="0" err="1">
                <a:latin typeface="Courier New" panose="02070309020205020404" pitchFamily="49" charset="0"/>
                <a:cs typeface="Courier New" panose="02070309020205020404" pitchFamily="49" charset="0"/>
              </a:rPr>
              <a:t>GIDI_plus</a:t>
            </a:r>
            <a:r>
              <a:rPr lang="en-US" sz="800" dirty="0">
                <a:latin typeface="Courier New" panose="02070309020205020404" pitchFamily="49" charset="0"/>
                <a:cs typeface="Courier New" panose="02070309020205020404" pitchFamily="49" charset="0"/>
              </a:rPr>
              <a:t>/GIDI/Test/Data/MG_MC3Ts/neutrons/n-008_O_016.xml</a:t>
            </a:r>
          </a:p>
          <a:p>
            <a:r>
              <a:rPr lang="en-US" sz="800" dirty="0">
                <a:latin typeface="Courier New" panose="02070309020205020404" pitchFamily="49" charset="0"/>
                <a:cs typeface="Courier New" panose="02070309020205020404" pitchFamily="49" charset="0"/>
              </a:rPr>
              <a:t>  temperature 0.0 K: eval</a:t>
            </a:r>
          </a:p>
          <a:p>
            <a:r>
              <a:rPr lang="en-US" sz="800" dirty="0">
                <a:latin typeface="Courier New" panose="02070309020205020404" pitchFamily="49" charset="0"/>
                <a:cs typeface="Courier New" panose="02070309020205020404" pitchFamily="49" charset="0"/>
              </a:rPr>
              <a:t>         temperature [K]         heated           </a:t>
            </a:r>
            <a:r>
              <a:rPr lang="en-US" sz="800" dirty="0" err="1">
                <a:latin typeface="Courier New" panose="02070309020205020404" pitchFamily="49" charset="0"/>
                <a:cs typeface="Courier New" panose="02070309020205020404" pitchFamily="49" charset="0"/>
              </a:rPr>
              <a:t>griddedCrossSection</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URR_probabilityTables</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heatedMultiGroup</a:t>
            </a:r>
            <a:r>
              <a:rPr lang="en-US" sz="800" dirty="0">
                <a:latin typeface="Courier New" panose="02070309020205020404" pitchFamily="49" charset="0"/>
                <a:cs typeface="Courier New" panose="02070309020205020404" pitchFamily="49" charset="0"/>
              </a:rPr>
              <a:t>       </a:t>
            </a:r>
            <a:r>
              <a:rPr lang="en-US" sz="800" dirty="0" err="1">
                <a:latin typeface="Courier New" panose="02070309020205020404" pitchFamily="49" charset="0"/>
                <a:cs typeface="Courier New" panose="02070309020205020404" pitchFamily="49" charset="0"/>
              </a:rPr>
              <a:t>SnElasticUpScatter</a:t>
            </a:r>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a:t>
            </a:r>
          </a:p>
          <a:p>
            <a:r>
              <a:rPr lang="en-US" sz="800" dirty="0">
                <a:latin typeface="Courier New" panose="02070309020205020404" pitchFamily="49" charset="0"/>
                <a:cs typeface="Courier New" panose="02070309020205020404" pitchFamily="49" charset="0"/>
              </a:rPr>
              <a:t>                   300.1       heated_000            MonteCarlo_000                                  MultiGroup_000                             </a:t>
            </a:r>
          </a:p>
          <a:p>
            <a:r>
              <a:rPr lang="en-US" sz="800" dirty="0">
                <a:latin typeface="Courier New" panose="02070309020205020404" pitchFamily="49" charset="0"/>
                <a:cs typeface="Courier New" panose="02070309020205020404" pitchFamily="49" charset="0"/>
              </a:rPr>
              <a:t>                1.16e+04       heated_001            MonteCarlo_001                                  MultiGroup_001                             </a:t>
            </a:r>
          </a:p>
          <a:p>
            <a:r>
              <a:rPr lang="en-US" sz="800" dirty="0">
                <a:latin typeface="Courier New" panose="02070309020205020404" pitchFamily="49" charset="0"/>
                <a:cs typeface="Courier New" panose="02070309020205020404" pitchFamily="49" charset="0"/>
              </a:rPr>
              <a:t>                1.16e+06       heated_002            MonteCarlo_002                                  MultiGroup_002</a:t>
            </a:r>
          </a:p>
        </p:txBody>
      </p:sp>
      <p:sp>
        <p:nvSpPr>
          <p:cNvPr id="6" name="TextBox 5">
            <a:extLst>
              <a:ext uri="{FF2B5EF4-FFF2-40B4-BE49-F238E27FC236}">
                <a16:creationId xmlns:a16="http://schemas.microsoft.com/office/drawing/2014/main" id="{C962C3F9-4A0F-6347-A9FE-805CBC8C8F89}"/>
              </a:ext>
            </a:extLst>
          </p:cNvPr>
          <p:cNvSpPr txBox="1"/>
          <p:nvPr/>
        </p:nvSpPr>
        <p:spPr>
          <a:xfrm>
            <a:off x="59636" y="4641571"/>
            <a:ext cx="6207212" cy="369332"/>
          </a:xfrm>
          <a:prstGeom prst="rect">
            <a:avLst/>
          </a:prstGeom>
          <a:noFill/>
        </p:spPr>
        <p:txBody>
          <a:bodyPr wrap="none" rtlCol="0">
            <a:spAutoFit/>
          </a:bodyPr>
          <a:lstStyle/>
          <a:p>
            <a:r>
              <a:rPr lang="en-US" dirty="0"/>
              <a:t>typedef std::vector&lt;</a:t>
            </a:r>
            <a:r>
              <a:rPr lang="en-US" dirty="0">
                <a:solidFill>
                  <a:srgbClr val="FF0000"/>
                </a:solidFill>
              </a:rPr>
              <a:t>Styles::</a:t>
            </a:r>
            <a:r>
              <a:rPr lang="en-US" dirty="0" err="1">
                <a:solidFill>
                  <a:srgbClr val="FF0000"/>
                </a:solidFill>
              </a:rPr>
              <a:t>TemperatureInfo</a:t>
            </a:r>
            <a:r>
              <a:rPr lang="en-US" dirty="0"/>
              <a:t>&gt; </a:t>
            </a:r>
            <a:r>
              <a:rPr lang="en-US" dirty="0" err="1"/>
              <a:t>TemperatureInfos</a:t>
            </a:r>
            <a:r>
              <a:rPr lang="en-US" dirty="0"/>
              <a:t>;</a:t>
            </a:r>
          </a:p>
        </p:txBody>
      </p:sp>
    </p:spTree>
    <p:extLst>
      <p:ext uri="{BB962C8B-B14F-4D97-AF65-F5344CB8AC3E}">
        <p14:creationId xmlns:p14="http://schemas.microsoft.com/office/powerpoint/2010/main" val="1850915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8B7A82-87D4-EF48-8CFA-9513C784D6C7}"/>
              </a:ext>
            </a:extLst>
          </p:cNvPr>
          <p:cNvSpPr>
            <a:spLocks noGrp="1"/>
          </p:cNvSpPr>
          <p:nvPr>
            <p:ph idx="1"/>
          </p:nvPr>
        </p:nvSpPr>
        <p:spPr/>
        <p:txBody>
          <a:bodyPr/>
          <a:lstStyle/>
          <a:p>
            <a:pPr>
              <a:buFont typeface="Wingdings" pitchFamily="2" charset="2"/>
              <a:buChar char="§"/>
            </a:pPr>
            <a:r>
              <a:rPr lang="en-US" sz="2000" dirty="0"/>
              <a:t>Monte Carlo GIDI (MCGIDI)</a:t>
            </a:r>
          </a:p>
          <a:p>
            <a:pPr>
              <a:buFont typeface="Wingdings" pitchFamily="2" charset="2"/>
              <a:buChar char="§"/>
            </a:pPr>
            <a:r>
              <a:rPr lang="en-US" sz="2000" dirty="0"/>
              <a:t>A C++ API for Monte Carlo transport codes</a:t>
            </a:r>
          </a:p>
          <a:p>
            <a:pPr>
              <a:buFont typeface="Wingdings" pitchFamily="2" charset="2"/>
              <a:buChar char="§"/>
            </a:pPr>
            <a:r>
              <a:rPr lang="en-US" sz="2000" dirty="0"/>
              <a:t>Can do LLNL model A and B (MCNP) </a:t>
            </a:r>
            <a:r>
              <a:rPr lang="en-US" sz="2000" dirty="0" err="1"/>
              <a:t>upscatter</a:t>
            </a:r>
            <a:r>
              <a:rPr lang="en-US" sz="2000" dirty="0"/>
              <a:t> for outgoing particles</a:t>
            </a:r>
          </a:p>
          <a:p>
            <a:pPr>
              <a:buFont typeface="Wingdings" pitchFamily="2" charset="2"/>
              <a:buChar char="§"/>
            </a:pPr>
            <a:r>
              <a:rPr lang="en-US" sz="2000" dirty="0"/>
              <a:t>Supports broadcasting for MPI and GPUs</a:t>
            </a:r>
          </a:p>
          <a:p>
            <a:pPr>
              <a:buFont typeface="Wingdings" pitchFamily="2" charset="2"/>
              <a:buChar char="§"/>
            </a:pPr>
            <a:r>
              <a:rPr lang="en-US" sz="2000" dirty="0"/>
              <a:t>Implemented in LLNL’s Monte Carlo transport code Mercury</a:t>
            </a:r>
          </a:p>
        </p:txBody>
      </p:sp>
      <p:sp>
        <p:nvSpPr>
          <p:cNvPr id="3" name="Title 2">
            <a:extLst>
              <a:ext uri="{FF2B5EF4-FFF2-40B4-BE49-F238E27FC236}">
                <a16:creationId xmlns:a16="http://schemas.microsoft.com/office/drawing/2014/main" id="{E36DCAF7-782B-FE4E-85C5-E67DF383FF59}"/>
              </a:ext>
            </a:extLst>
          </p:cNvPr>
          <p:cNvSpPr>
            <a:spLocks noGrp="1"/>
          </p:cNvSpPr>
          <p:nvPr>
            <p:ph type="title"/>
          </p:nvPr>
        </p:nvSpPr>
        <p:spPr/>
        <p:txBody>
          <a:bodyPr/>
          <a:lstStyle/>
          <a:p>
            <a:r>
              <a:rPr lang="en-US" dirty="0"/>
              <a:t>MCGIDI C++ API for GNDS</a:t>
            </a:r>
          </a:p>
        </p:txBody>
      </p:sp>
    </p:spTree>
    <p:extLst>
      <p:ext uri="{BB962C8B-B14F-4D97-AF65-F5344CB8AC3E}">
        <p14:creationId xmlns:p14="http://schemas.microsoft.com/office/powerpoint/2010/main" val="412281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53A98-AB70-344E-95AE-8B93BC0E862C}"/>
              </a:ext>
            </a:extLst>
          </p:cNvPr>
          <p:cNvSpPr>
            <a:spLocks noGrp="1"/>
          </p:cNvSpPr>
          <p:nvPr>
            <p:ph type="title"/>
          </p:nvPr>
        </p:nvSpPr>
        <p:spPr/>
        <p:txBody>
          <a:bodyPr/>
          <a:lstStyle/>
          <a:p>
            <a:r>
              <a:rPr lang="en-US" dirty="0"/>
              <a:t>Simple MCGIDI example</a:t>
            </a:r>
          </a:p>
        </p:txBody>
      </p:sp>
      <p:sp>
        <p:nvSpPr>
          <p:cNvPr id="3" name="TextBox 2">
            <a:extLst>
              <a:ext uri="{FF2B5EF4-FFF2-40B4-BE49-F238E27FC236}">
                <a16:creationId xmlns:a16="http://schemas.microsoft.com/office/drawing/2014/main" id="{5BAA542F-7AE5-D84B-AA5E-676D214DB2A1}"/>
              </a:ext>
            </a:extLst>
          </p:cNvPr>
          <p:cNvSpPr txBox="1"/>
          <p:nvPr/>
        </p:nvSpPr>
        <p:spPr>
          <a:xfrm>
            <a:off x="216444" y="1523558"/>
            <a:ext cx="8711113" cy="3970318"/>
          </a:xfrm>
          <a:prstGeom prst="rect">
            <a:avLst/>
          </a:prstGeom>
          <a:solidFill>
            <a:schemeClr val="accent5">
              <a:lumMod val="20000"/>
              <a:lumOff val="80000"/>
            </a:schemeClr>
          </a:solidFill>
          <a:ln w="28575">
            <a:solidFill>
              <a:schemeClr val="tx1"/>
            </a:solidFill>
          </a:ln>
        </p:spPr>
        <p:txBody>
          <a:bodyPr wrap="square" rtlCol="0">
            <a:spAutoFit/>
          </a:bodyPr>
          <a:lstStyle/>
          <a:p>
            <a:r>
              <a:rPr lang="en-US" dirty="0"/>
              <a:t>double energy = 14.1, </a:t>
            </a:r>
            <a:r>
              <a:rPr lang="en-US" dirty="0" err="1"/>
              <a:t>crossSection</a:t>
            </a:r>
            <a:r>
              <a:rPr lang="en-US" dirty="0"/>
              <a:t>, </a:t>
            </a:r>
            <a:r>
              <a:rPr lang="en-US" dirty="0" err="1"/>
              <a:t>reactionCrossSection</a:t>
            </a:r>
            <a:r>
              <a:rPr lang="en-US" dirty="0"/>
              <a:t>;</a:t>
            </a:r>
          </a:p>
          <a:p>
            <a:endParaRPr lang="en-US" dirty="0"/>
          </a:p>
          <a:p>
            <a:r>
              <a:rPr lang="en-US" dirty="0"/>
              <a:t>MCGIDI::</a:t>
            </a:r>
            <a:r>
              <a:rPr lang="en-US" dirty="0" err="1"/>
              <a:t>DomainHash</a:t>
            </a:r>
            <a:r>
              <a:rPr lang="en-US" dirty="0"/>
              <a:t> </a:t>
            </a:r>
            <a:r>
              <a:rPr lang="en-US" dirty="0" err="1"/>
              <a:t>domainHash</a:t>
            </a:r>
            <a:r>
              <a:rPr lang="en-US" dirty="0"/>
              <a:t>( 4000, 1e-8, 10 );</a:t>
            </a:r>
          </a:p>
          <a:p>
            <a:r>
              <a:rPr lang="en-US" dirty="0"/>
              <a:t>MCGIDI::</a:t>
            </a:r>
            <a:r>
              <a:rPr lang="en-US" dirty="0" err="1"/>
              <a:t>Protare</a:t>
            </a:r>
            <a:r>
              <a:rPr lang="en-US" dirty="0"/>
              <a:t> *</a:t>
            </a:r>
            <a:r>
              <a:rPr lang="en-US" dirty="0" err="1"/>
              <a:t>MCProtare</a:t>
            </a:r>
            <a:r>
              <a:rPr lang="en-US" dirty="0"/>
              <a:t> = MCGIDI::</a:t>
            </a:r>
            <a:r>
              <a:rPr lang="en-US" dirty="0" err="1">
                <a:solidFill>
                  <a:srgbClr val="FF0000"/>
                </a:solidFill>
              </a:rPr>
              <a:t>protareFromGIDIProtare</a:t>
            </a:r>
            <a:r>
              <a:rPr lang="en-US" dirty="0"/>
              <a:t>( </a:t>
            </a:r>
            <a:r>
              <a:rPr lang="en-US" dirty="0">
                <a:solidFill>
                  <a:srgbClr val="FF0000"/>
                </a:solidFill>
              </a:rPr>
              <a:t>*</a:t>
            </a:r>
            <a:r>
              <a:rPr lang="en-US" dirty="0" err="1">
                <a:solidFill>
                  <a:srgbClr val="FF0000"/>
                </a:solidFill>
              </a:rPr>
              <a:t>protare</a:t>
            </a:r>
            <a:r>
              <a:rPr lang="en-US" dirty="0"/>
              <a:t>, pops, MC</a:t>
            </a:r>
          </a:p>
          <a:p>
            <a:r>
              <a:rPr lang="en-US" dirty="0"/>
              <a:t>				particles, </a:t>
            </a:r>
            <a:r>
              <a:rPr lang="en-US" dirty="0" err="1"/>
              <a:t>domainHash</a:t>
            </a:r>
            <a:r>
              <a:rPr lang="en-US" dirty="0"/>
              <a:t>, temperatures, </a:t>
            </a:r>
            <a:r>
              <a:rPr lang="en-US" dirty="0" err="1"/>
              <a:t>reactionsToExclude</a:t>
            </a:r>
            <a:r>
              <a:rPr lang="en-US" dirty="0"/>
              <a:t> );</a:t>
            </a:r>
          </a:p>
          <a:p>
            <a:endParaRPr lang="en-US" dirty="0"/>
          </a:p>
          <a:p>
            <a:r>
              <a:rPr lang="en-US" dirty="0"/>
              <a:t>int </a:t>
            </a:r>
            <a:r>
              <a:rPr lang="en-US" dirty="0" err="1"/>
              <a:t>hashIndex</a:t>
            </a:r>
            <a:r>
              <a:rPr lang="en-US" dirty="0"/>
              <a:t> = </a:t>
            </a:r>
            <a:r>
              <a:rPr lang="en-US" dirty="0" err="1"/>
              <a:t>domainHash.</a:t>
            </a:r>
            <a:r>
              <a:rPr lang="en-US" dirty="0" err="1">
                <a:solidFill>
                  <a:srgbClr val="FF0000"/>
                </a:solidFill>
              </a:rPr>
              <a:t>index</a:t>
            </a:r>
            <a:r>
              <a:rPr lang="en-US" dirty="0"/>
              <a:t>( energy );</a:t>
            </a:r>
          </a:p>
          <a:p>
            <a:r>
              <a:rPr lang="en-US" dirty="0" err="1"/>
              <a:t>crossSection</a:t>
            </a:r>
            <a:r>
              <a:rPr lang="en-US" dirty="0"/>
              <a:t> = </a:t>
            </a:r>
            <a:r>
              <a:rPr lang="en-US" dirty="0" err="1"/>
              <a:t>MCProtare</a:t>
            </a:r>
            <a:r>
              <a:rPr lang="en-US" dirty="0"/>
              <a:t>-&gt;</a:t>
            </a:r>
            <a:r>
              <a:rPr lang="en-US" dirty="0" err="1">
                <a:solidFill>
                  <a:srgbClr val="FF0000"/>
                </a:solidFill>
              </a:rPr>
              <a:t>crossSection</a:t>
            </a:r>
            <a:r>
              <a:rPr lang="en-US" dirty="0"/>
              <a:t>( </a:t>
            </a:r>
            <a:r>
              <a:rPr lang="en-US" dirty="0" err="1"/>
              <a:t>URR_infos</a:t>
            </a:r>
            <a:r>
              <a:rPr lang="en-US" dirty="0"/>
              <a:t>, </a:t>
            </a:r>
            <a:r>
              <a:rPr lang="en-US" dirty="0" err="1"/>
              <a:t>hashIndex</a:t>
            </a:r>
            <a:r>
              <a:rPr lang="en-US" dirty="0"/>
              <a:t>, temperature, energy );</a:t>
            </a:r>
          </a:p>
          <a:p>
            <a:r>
              <a:rPr lang="en-US" dirty="0" err="1"/>
              <a:t>reactionCrossSection</a:t>
            </a:r>
            <a:r>
              <a:rPr lang="en-US" dirty="0"/>
              <a:t> = </a:t>
            </a:r>
            <a:r>
              <a:rPr lang="en-US" dirty="0" err="1"/>
              <a:t>MCProtare</a:t>
            </a:r>
            <a:r>
              <a:rPr lang="en-US" dirty="0"/>
              <a:t>-&gt;</a:t>
            </a:r>
            <a:r>
              <a:rPr lang="en-US" dirty="0" err="1">
                <a:solidFill>
                  <a:srgbClr val="FF0000"/>
                </a:solidFill>
              </a:rPr>
              <a:t>reactionCrossSection</a:t>
            </a:r>
            <a:r>
              <a:rPr lang="en-US" dirty="0"/>
              <a:t>( </a:t>
            </a:r>
            <a:r>
              <a:rPr lang="en-US" dirty="0" err="1"/>
              <a:t>ir</a:t>
            </a:r>
            <a:r>
              <a:rPr lang="en-US" dirty="0"/>
              <a:t>, </a:t>
            </a:r>
            <a:r>
              <a:rPr lang="en-US" dirty="0" err="1"/>
              <a:t>URR_infos</a:t>
            </a:r>
            <a:r>
              <a:rPr lang="en-US" dirty="0"/>
              <a:t>, </a:t>
            </a:r>
            <a:r>
              <a:rPr lang="en-US" dirty="0" err="1"/>
              <a:t>hashIndex</a:t>
            </a:r>
            <a:r>
              <a:rPr lang="en-US" dirty="0"/>
              <a:t>,</a:t>
            </a:r>
          </a:p>
          <a:p>
            <a:r>
              <a:rPr lang="en-US" dirty="0"/>
              <a:t>				temperature, energy );</a:t>
            </a:r>
          </a:p>
          <a:p>
            <a:endParaRPr lang="en-US" dirty="0"/>
          </a:p>
          <a:p>
            <a:r>
              <a:rPr lang="en-US" dirty="0"/>
              <a:t>int </a:t>
            </a:r>
            <a:r>
              <a:rPr lang="en-US" dirty="0" err="1"/>
              <a:t>reactionIndex</a:t>
            </a:r>
            <a:r>
              <a:rPr lang="en-US" dirty="0"/>
              <a:t> = </a:t>
            </a:r>
            <a:r>
              <a:rPr lang="en-US" dirty="0" err="1"/>
              <a:t>MCProtare</a:t>
            </a:r>
            <a:r>
              <a:rPr lang="en-US" dirty="0"/>
              <a:t>-&gt;</a:t>
            </a:r>
            <a:r>
              <a:rPr lang="en-US" dirty="0" err="1">
                <a:solidFill>
                  <a:srgbClr val="FF0000"/>
                </a:solidFill>
              </a:rPr>
              <a:t>sampleReaction</a:t>
            </a:r>
            <a:r>
              <a:rPr lang="en-US" dirty="0"/>
              <a:t>( </a:t>
            </a:r>
            <a:r>
              <a:rPr lang="en-US" dirty="0" err="1"/>
              <a:t>URR_infos</a:t>
            </a:r>
            <a:r>
              <a:rPr lang="en-US" dirty="0"/>
              <a:t>, </a:t>
            </a:r>
            <a:r>
              <a:rPr lang="en-US" dirty="0" err="1"/>
              <a:t>hashIndex</a:t>
            </a:r>
            <a:r>
              <a:rPr lang="en-US" dirty="0"/>
              <a:t>,</a:t>
            </a:r>
          </a:p>
          <a:p>
            <a:r>
              <a:rPr lang="en-US" dirty="0"/>
              <a:t>					temperature, energy, </a:t>
            </a:r>
            <a:r>
              <a:rPr lang="en-US" dirty="0" err="1"/>
              <a:t>crossSection</a:t>
            </a:r>
            <a:r>
              <a:rPr lang="en-US" dirty="0"/>
              <a:t>, </a:t>
            </a:r>
            <a:r>
              <a:rPr lang="en-US" dirty="0" err="1"/>
              <a:t>rng</a:t>
            </a:r>
            <a:r>
              <a:rPr lang="en-US" dirty="0"/>
              <a:t>, </a:t>
            </a:r>
            <a:r>
              <a:rPr lang="en-US" dirty="0" err="1"/>
              <a:t>rngState</a:t>
            </a:r>
            <a:r>
              <a:rPr lang="en-US" dirty="0"/>
              <a:t> );</a:t>
            </a:r>
          </a:p>
          <a:p>
            <a:r>
              <a:rPr lang="en-US" dirty="0"/>
              <a:t>reaction-&gt;</a:t>
            </a:r>
            <a:r>
              <a:rPr lang="en-US" dirty="0" err="1"/>
              <a:t>sampleProducts</a:t>
            </a:r>
            <a:r>
              <a:rPr lang="en-US" dirty="0"/>
              <a:t>( </a:t>
            </a:r>
            <a:r>
              <a:rPr lang="en-US" dirty="0" err="1"/>
              <a:t>MCProtare</a:t>
            </a:r>
            <a:r>
              <a:rPr lang="en-US" dirty="0"/>
              <a:t>, energy, input, products );</a:t>
            </a:r>
          </a:p>
        </p:txBody>
      </p:sp>
    </p:spTree>
    <p:extLst>
      <p:ext uri="{BB962C8B-B14F-4D97-AF65-F5344CB8AC3E}">
        <p14:creationId xmlns:p14="http://schemas.microsoft.com/office/powerpoint/2010/main" val="2385627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F916A8-47AC-404F-94F0-91F8A70D274B}"/>
              </a:ext>
            </a:extLst>
          </p:cNvPr>
          <p:cNvSpPr>
            <a:spLocks noGrp="1"/>
          </p:cNvSpPr>
          <p:nvPr>
            <p:ph idx="1"/>
          </p:nvPr>
        </p:nvSpPr>
        <p:spPr>
          <a:xfrm>
            <a:off x="457200" y="1441524"/>
            <a:ext cx="8413474" cy="4906889"/>
          </a:xfrm>
        </p:spPr>
        <p:txBody>
          <a:bodyPr/>
          <a:lstStyle/>
          <a:p>
            <a:r>
              <a:rPr lang="en-US" dirty="0"/>
              <a:t>FUDGE command to process a GNDS file for deterministic and Monte Carlo transport at 3 temperatures (MeV/k)</a:t>
            </a:r>
            <a:br>
              <a:rPr lang="en-US" dirty="0"/>
            </a:br>
            <a:endParaRPr lang="en-US" sz="1600" dirty="0"/>
          </a:p>
          <a:p>
            <a:r>
              <a:rPr lang="en-US" dirty="0"/>
              <a:t>Output (i.e., processed) file contains</a:t>
            </a:r>
          </a:p>
          <a:p>
            <a:pPr lvl="1"/>
            <a:r>
              <a:rPr lang="en-US" sz="1800" dirty="0"/>
              <a:t>evaluation data</a:t>
            </a:r>
          </a:p>
          <a:p>
            <a:pPr lvl="1"/>
            <a:r>
              <a:rPr lang="en-US" sz="1800" dirty="0"/>
              <a:t>Reconstructed cross sections (if needed)</a:t>
            </a:r>
          </a:p>
          <a:p>
            <a:pPr lvl="1"/>
            <a:r>
              <a:rPr lang="en-US" sz="1800" dirty="0"/>
              <a:t>Coulomb + nuclear elastic </a:t>
            </a:r>
            <a:r>
              <a:rPr lang="en-US" sz="1800" dirty="0">
                <a:latin typeface="Symbol" pitchFamily="2" charset="2"/>
              </a:rPr>
              <a:t>m</a:t>
            </a:r>
            <a:r>
              <a:rPr lang="en-US" sz="1800" dirty="0"/>
              <a:t> cutoff (if needed)</a:t>
            </a:r>
          </a:p>
          <a:p>
            <a:pPr lvl="1"/>
            <a:r>
              <a:rPr lang="en-US" sz="1800" dirty="0"/>
              <a:t>average product data (needed for energy deposition - KERMA)</a:t>
            </a:r>
          </a:p>
          <a:p>
            <a:pPr lvl="1"/>
            <a:r>
              <a:rPr lang="en-US" sz="1800" dirty="0"/>
              <a:t>pdf/</a:t>
            </a:r>
            <a:r>
              <a:rPr lang="en-US" sz="1800" dirty="0" err="1"/>
              <a:t>cdf</a:t>
            </a:r>
            <a:r>
              <a:rPr lang="en-US" sz="1800" dirty="0"/>
              <a:t> data for distributions (e.g., P(E’|E))</a:t>
            </a:r>
          </a:p>
          <a:p>
            <a:pPr lvl="1"/>
            <a:r>
              <a:rPr lang="en-US" sz="1800" dirty="0"/>
              <a:t>heated cross sections (at 3 temperatures in example above)</a:t>
            </a:r>
          </a:p>
          <a:p>
            <a:pPr lvl="1"/>
            <a:r>
              <a:rPr lang="en-US" sz="1800" dirty="0"/>
              <a:t>Common grid heated cross section for Monte Carlo (ditto)</a:t>
            </a:r>
          </a:p>
          <a:p>
            <a:pPr lvl="1"/>
            <a:r>
              <a:rPr lang="en-US" sz="1800" dirty="0"/>
              <a:t>multi-group data (ditto)</a:t>
            </a:r>
          </a:p>
          <a:p>
            <a:pPr lvl="1"/>
            <a:r>
              <a:rPr lang="en-US" sz="1800" dirty="0"/>
              <a:t>TNSL data, if present, are processed </a:t>
            </a:r>
          </a:p>
          <a:p>
            <a:endParaRPr lang="en-US" dirty="0"/>
          </a:p>
        </p:txBody>
      </p:sp>
      <p:sp>
        <p:nvSpPr>
          <p:cNvPr id="3" name="Title 2">
            <a:extLst>
              <a:ext uri="{FF2B5EF4-FFF2-40B4-BE49-F238E27FC236}">
                <a16:creationId xmlns:a16="http://schemas.microsoft.com/office/drawing/2014/main" id="{5E0258B6-2735-F64C-A1DA-1461E14F079E}"/>
              </a:ext>
            </a:extLst>
          </p:cNvPr>
          <p:cNvSpPr>
            <a:spLocks noGrp="1"/>
          </p:cNvSpPr>
          <p:nvPr>
            <p:ph type="title"/>
          </p:nvPr>
        </p:nvSpPr>
        <p:spPr/>
        <p:txBody>
          <a:bodyPr/>
          <a:lstStyle/>
          <a:p>
            <a:r>
              <a:rPr lang="en-US" dirty="0"/>
              <a:t>FUDGE processing example for transport codes</a:t>
            </a:r>
          </a:p>
        </p:txBody>
      </p:sp>
      <p:sp>
        <p:nvSpPr>
          <p:cNvPr id="4" name="TextBox 3">
            <a:extLst>
              <a:ext uri="{FF2B5EF4-FFF2-40B4-BE49-F238E27FC236}">
                <a16:creationId xmlns:a16="http://schemas.microsoft.com/office/drawing/2014/main" id="{9549950F-A158-8F42-AA53-DB3D224DF9AC}"/>
              </a:ext>
            </a:extLst>
          </p:cNvPr>
          <p:cNvSpPr txBox="1"/>
          <p:nvPr/>
        </p:nvSpPr>
        <p:spPr>
          <a:xfrm>
            <a:off x="273326" y="2204446"/>
            <a:ext cx="8597348" cy="338554"/>
          </a:xfrm>
          <a:prstGeom prst="rect">
            <a:avLst/>
          </a:prstGeom>
          <a:noFill/>
        </p:spPr>
        <p:txBody>
          <a:bodyPr wrap="square" rtlCol="0">
            <a:spAutoFit/>
          </a:bodyPr>
          <a:lstStyle/>
          <a:p>
            <a:pPr algn="ctr"/>
            <a:r>
              <a:rPr lang="en-US" sz="1600" dirty="0">
                <a:solidFill>
                  <a:srgbClr val="FF0000"/>
                </a:solidFill>
              </a:rPr>
              <a:t>bin/</a:t>
            </a:r>
            <a:r>
              <a:rPr lang="en-US" sz="1600" dirty="0" err="1">
                <a:solidFill>
                  <a:srgbClr val="FF0000"/>
                </a:solidFill>
              </a:rPr>
              <a:t>processProtare.py</a:t>
            </a:r>
            <a:r>
              <a:rPr lang="en-US" sz="1600" dirty="0">
                <a:solidFill>
                  <a:srgbClr val="FF0000"/>
                </a:solidFill>
              </a:rPr>
              <a:t> -mc -mg -t 2.58522e-08 -t 1e-07 -t 1e-4 </a:t>
            </a:r>
            <a:r>
              <a:rPr lang="en-US" sz="1600" dirty="0" err="1">
                <a:solidFill>
                  <a:srgbClr val="FF0000"/>
                </a:solidFill>
              </a:rPr>
              <a:t>gnds.file.xml</a:t>
            </a:r>
            <a:endParaRPr lang="en-US" sz="1600" dirty="0">
              <a:solidFill>
                <a:srgbClr val="FF0000"/>
              </a:solidFill>
            </a:endParaRPr>
          </a:p>
        </p:txBody>
      </p:sp>
      <p:sp>
        <p:nvSpPr>
          <p:cNvPr id="5" name="Rectangle 7">
            <a:extLst>
              <a:ext uri="{FF2B5EF4-FFF2-40B4-BE49-F238E27FC236}">
                <a16:creationId xmlns:a16="http://schemas.microsoft.com/office/drawing/2014/main" id="{372A0159-5D1B-F843-BC88-934F18759391}"/>
              </a:ext>
            </a:extLst>
          </p:cNvPr>
          <p:cNvSpPr>
            <a:spLocks noChangeArrowheads="1"/>
          </p:cNvSpPr>
          <p:nvPr/>
        </p:nvSpPr>
        <p:spPr bwMode="auto">
          <a:xfrm>
            <a:off x="1401417" y="5820057"/>
            <a:ext cx="6341166" cy="369332"/>
          </a:xfrm>
          <a:prstGeom prst="rect">
            <a:avLst/>
          </a:prstGeom>
          <a:solidFill>
            <a:schemeClr val="accent1">
              <a:lumMod val="75000"/>
            </a:schemeClr>
          </a:solidFill>
          <a:ln w="9525">
            <a:noFill/>
            <a:miter lim="800000"/>
            <a:headEnd/>
            <a:tailEnd/>
          </a:ln>
        </p:spPr>
        <p:txBody>
          <a:bodyPr wrap="square" anchor="b" anchorCtr="0">
            <a:spAutoFit/>
          </a:bodyPr>
          <a:lstStyle/>
          <a:p>
            <a:pPr algn="ctr" eaLnBrk="0" hangingPunct="0"/>
            <a:r>
              <a:rPr lang="en-US" dirty="0">
                <a:solidFill>
                  <a:schemeClr val="bg1"/>
                </a:solidFill>
                <a:latin typeface="Calibri" panose="020F0502020204030204" pitchFamily="34" charset="0"/>
                <a:cs typeface="Calibri" panose="020F0502020204030204" pitchFamily="34" charset="0"/>
              </a:rPr>
              <a:t>URR processing is done separately, still needs to be integrate in.</a:t>
            </a:r>
          </a:p>
        </p:txBody>
      </p:sp>
    </p:spTree>
    <p:extLst>
      <p:ext uri="{BB962C8B-B14F-4D97-AF65-F5344CB8AC3E}">
        <p14:creationId xmlns:p14="http://schemas.microsoft.com/office/powerpoint/2010/main" val="874742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414F8E-1AFD-DF45-A382-51A44C13E61B}"/>
              </a:ext>
            </a:extLst>
          </p:cNvPr>
          <p:cNvSpPr>
            <a:spLocks noGrp="1"/>
          </p:cNvSpPr>
          <p:nvPr>
            <p:ph idx="1"/>
          </p:nvPr>
        </p:nvSpPr>
        <p:spPr/>
        <p:txBody>
          <a:bodyPr/>
          <a:lstStyle/>
          <a:p>
            <a:r>
              <a:rPr lang="en-US" dirty="0"/>
              <a:t>GNDS 2.0 has not been officially released but it is most likely complete except for a few minor requests.</a:t>
            </a:r>
          </a:p>
          <a:p>
            <a:r>
              <a:rPr lang="en-US" dirty="0"/>
              <a:t>FUDGE is up-to-date to handle GNDS 2.0</a:t>
            </a:r>
          </a:p>
          <a:p>
            <a:pPr lvl="1"/>
            <a:r>
              <a:rPr lang="en-US" dirty="0"/>
              <a:t>Except for TNSL (see Caleb) and that’s because the specification are still being tweaked.</a:t>
            </a:r>
          </a:p>
          <a:p>
            <a:r>
              <a:rPr lang="en-US" dirty="0"/>
              <a:t>Internally, FUDGE looks a lot like GNDS 2.0</a:t>
            </a:r>
          </a:p>
          <a:p>
            <a:pPr lvl="1"/>
            <a:r>
              <a:rPr lang="en-US" dirty="0"/>
              <a:t>I will show examples later</a:t>
            </a:r>
          </a:p>
          <a:p>
            <a:r>
              <a:rPr lang="en-US" dirty="0"/>
              <a:t>Since GNDS 2.0 is not finalized, FUDGE writes the format as ‘2.0.LLNL_4’.</a:t>
            </a:r>
          </a:p>
          <a:p>
            <a:pPr lvl="1"/>
            <a:r>
              <a:rPr lang="en-US" dirty="0"/>
              <a:t>We have generated ‘2.0.LLNL_4’ file for ENDF/B-VIII.0 that the OECD/NEA will make available (see Michael Fleming)</a:t>
            </a:r>
          </a:p>
        </p:txBody>
      </p:sp>
      <p:sp>
        <p:nvSpPr>
          <p:cNvPr id="3" name="Title 2">
            <a:extLst>
              <a:ext uri="{FF2B5EF4-FFF2-40B4-BE49-F238E27FC236}">
                <a16:creationId xmlns:a16="http://schemas.microsoft.com/office/drawing/2014/main" id="{35FC00C6-4050-5F42-A91F-9667421C71BD}"/>
              </a:ext>
            </a:extLst>
          </p:cNvPr>
          <p:cNvSpPr>
            <a:spLocks noGrp="1"/>
          </p:cNvSpPr>
          <p:nvPr>
            <p:ph type="title"/>
          </p:nvPr>
        </p:nvSpPr>
        <p:spPr/>
        <p:txBody>
          <a:bodyPr/>
          <a:lstStyle/>
          <a:p>
            <a:r>
              <a:rPr lang="en-US" dirty="0"/>
              <a:t>GNDS 2.0 support in FUDGE</a:t>
            </a:r>
          </a:p>
        </p:txBody>
      </p:sp>
    </p:spTree>
    <p:extLst>
      <p:ext uri="{BB962C8B-B14F-4D97-AF65-F5344CB8AC3E}">
        <p14:creationId xmlns:p14="http://schemas.microsoft.com/office/powerpoint/2010/main" val="3187019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4AA4DD-1BFB-7845-ADB6-E08D8B104E36}"/>
              </a:ext>
            </a:extLst>
          </p:cNvPr>
          <p:cNvSpPr>
            <a:spLocks noGrp="1"/>
          </p:cNvSpPr>
          <p:nvPr>
            <p:ph idx="1"/>
          </p:nvPr>
        </p:nvSpPr>
        <p:spPr/>
        <p:txBody>
          <a:bodyPr>
            <a:normAutofit lnSpcReduction="10000"/>
          </a:bodyPr>
          <a:lstStyle/>
          <a:p>
            <a:r>
              <a:rPr lang="en-US" dirty="0"/>
              <a:t>For example, in GNDS 2.0 the top node “</a:t>
            </a:r>
            <a:r>
              <a:rPr lang="en-US" dirty="0" err="1"/>
              <a:t>reactionSuite</a:t>
            </a:r>
            <a:r>
              <a:rPr lang="en-US" dirty="0"/>
              <a:t>” has the following child nodes:</a:t>
            </a:r>
            <a:br>
              <a:rPr lang="en-US" dirty="0"/>
            </a:br>
            <a:br>
              <a:rPr lang="en-US" dirty="0"/>
            </a:br>
            <a:br>
              <a:rPr lang="en-US" dirty="0"/>
            </a:br>
            <a:endParaRPr lang="en-US" dirty="0"/>
          </a:p>
          <a:p>
            <a:r>
              <a:rPr lang="en-US" dirty="0"/>
              <a:t>All of these are automatically created by the “</a:t>
            </a:r>
            <a:r>
              <a:rPr lang="en-US" dirty="0" err="1"/>
              <a:t>reactionSuite</a:t>
            </a:r>
            <a:r>
              <a:rPr lang="en-US" dirty="0"/>
              <a:t>” constructor (i.e., “__</a:t>
            </a:r>
            <a:r>
              <a:rPr lang="en-US" dirty="0" err="1"/>
              <a:t>init</a:t>
            </a:r>
            <a:r>
              <a:rPr lang="en-US" dirty="0"/>
              <a:t>__”) except for the “resonances” node and I will try to fix that.</a:t>
            </a:r>
          </a:p>
          <a:p>
            <a:r>
              <a:rPr lang="en-US" dirty="0"/>
              <a:t>All child nodes but “</a:t>
            </a:r>
            <a:r>
              <a:rPr lang="en-US" dirty="0" err="1"/>
              <a:t>PoPs</a:t>
            </a:r>
            <a:r>
              <a:rPr lang="en-US" dirty="0"/>
              <a:t>”, “resonances”, “sums” and “resonances” have an ”add” method to add an object.</a:t>
            </a:r>
          </a:p>
          <a:p>
            <a:r>
              <a:rPr lang="en-US" dirty="0"/>
              <a:t>Adding an instance to reactions example</a:t>
            </a:r>
          </a:p>
          <a:p>
            <a:pPr lvl="1"/>
            <a:r>
              <a:rPr lang="en-US" dirty="0" err="1"/>
              <a:t>reactionSuite.reactions.add</a:t>
            </a:r>
            <a:r>
              <a:rPr lang="en-US" dirty="0"/>
              <a:t>( reaction )</a:t>
            </a:r>
          </a:p>
        </p:txBody>
      </p:sp>
      <p:sp>
        <p:nvSpPr>
          <p:cNvPr id="3" name="Title 2">
            <a:extLst>
              <a:ext uri="{FF2B5EF4-FFF2-40B4-BE49-F238E27FC236}">
                <a16:creationId xmlns:a16="http://schemas.microsoft.com/office/drawing/2014/main" id="{A1FBD4BC-E4FF-EC48-9BB1-1E00516E2603}"/>
              </a:ext>
            </a:extLst>
          </p:cNvPr>
          <p:cNvSpPr>
            <a:spLocks noGrp="1"/>
          </p:cNvSpPr>
          <p:nvPr>
            <p:ph type="title"/>
          </p:nvPr>
        </p:nvSpPr>
        <p:spPr/>
        <p:txBody>
          <a:bodyPr/>
          <a:lstStyle/>
          <a:p>
            <a:r>
              <a:rPr lang="en-US" dirty="0"/>
              <a:t>FUDGE creates many “nodes” automatically</a:t>
            </a:r>
          </a:p>
        </p:txBody>
      </p:sp>
      <p:sp>
        <p:nvSpPr>
          <p:cNvPr id="4" name="TextBox 3">
            <a:extLst>
              <a:ext uri="{FF2B5EF4-FFF2-40B4-BE49-F238E27FC236}">
                <a16:creationId xmlns:a16="http://schemas.microsoft.com/office/drawing/2014/main" id="{5C3D9B1C-9B60-4C4C-988C-9D5721BCA179}"/>
              </a:ext>
            </a:extLst>
          </p:cNvPr>
          <p:cNvSpPr txBox="1"/>
          <p:nvPr/>
        </p:nvSpPr>
        <p:spPr>
          <a:xfrm>
            <a:off x="1307535" y="2113220"/>
            <a:ext cx="7057766" cy="1077218"/>
          </a:xfrm>
          <a:prstGeom prst="rect">
            <a:avLst/>
          </a:prstGeom>
          <a:solidFill>
            <a:schemeClr val="accent6">
              <a:lumMod val="20000"/>
              <a:lumOff val="80000"/>
            </a:schemeClr>
          </a:solidFill>
          <a:ln w="28575">
            <a:solidFill>
              <a:schemeClr val="tx1"/>
            </a:solidFill>
          </a:ln>
        </p:spPr>
        <p:txBody>
          <a:bodyPr wrap="none" rtlCol="0">
            <a:spAutoFit/>
          </a:bodyPr>
          <a:lstStyle/>
          <a:p>
            <a:r>
              <a:rPr lang="en-US" sz="1600" dirty="0" err="1"/>
              <a:t>externalFiles</a:t>
            </a:r>
            <a:r>
              <a:rPr lang="en-US" sz="1600" dirty="0"/>
              <a:t>				styles				</a:t>
            </a:r>
            <a:r>
              <a:rPr lang="en-US" sz="1600" dirty="0" err="1"/>
              <a:t>PoPs</a:t>
            </a:r>
            <a:endParaRPr lang="en-US" sz="1600" dirty="0"/>
          </a:p>
          <a:p>
            <a:r>
              <a:rPr lang="en-US" sz="1600" dirty="0"/>
              <a:t>resonances				reactions				</a:t>
            </a:r>
            <a:r>
              <a:rPr lang="en-US" sz="1600" dirty="0" err="1"/>
              <a:t>orphanProducts</a:t>
            </a:r>
            <a:endParaRPr lang="en-US" sz="1600" dirty="0"/>
          </a:p>
          <a:p>
            <a:r>
              <a:rPr lang="en-US" sz="1600" dirty="0"/>
              <a:t>sums						productions			</a:t>
            </a:r>
            <a:r>
              <a:rPr lang="en-US" sz="1600" dirty="0" err="1"/>
              <a:t>incompleteReactions</a:t>
            </a:r>
            <a:endParaRPr lang="en-US" sz="1600" dirty="0"/>
          </a:p>
          <a:p>
            <a:r>
              <a:rPr lang="en-US" sz="1600" dirty="0" err="1"/>
              <a:t>fissionComponents</a:t>
            </a:r>
            <a:r>
              <a:rPr lang="en-US" sz="1600" dirty="0"/>
              <a:t> 	 		</a:t>
            </a:r>
            <a:r>
              <a:rPr lang="en-US" sz="1600" dirty="0" err="1"/>
              <a:t>applicationData</a:t>
            </a:r>
            <a:endParaRPr lang="en-US" sz="1600" dirty="0"/>
          </a:p>
        </p:txBody>
      </p:sp>
    </p:spTree>
    <p:extLst>
      <p:ext uri="{BB962C8B-B14F-4D97-AF65-F5344CB8AC3E}">
        <p14:creationId xmlns:p14="http://schemas.microsoft.com/office/powerpoint/2010/main" val="1188883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4414F8E-1AFD-DF45-A382-51A44C13E61B}"/>
              </a:ext>
            </a:extLst>
          </p:cNvPr>
          <p:cNvSpPr>
            <a:spLocks noGrp="1"/>
          </p:cNvSpPr>
          <p:nvPr>
            <p:ph idx="1"/>
          </p:nvPr>
        </p:nvSpPr>
        <p:spPr/>
        <p:txBody>
          <a:bodyPr/>
          <a:lstStyle/>
          <a:p>
            <a:r>
              <a:rPr lang="en-US" dirty="0"/>
              <a:t>The documentation node in GNDS 2.0 allows one to record a lot of information (thanks mainly to Dave Brown).</a:t>
            </a:r>
          </a:p>
          <a:p>
            <a:r>
              <a:rPr lang="en-US" dirty="0"/>
              <a:t>Child nodes are:</a:t>
            </a:r>
            <a:br>
              <a:rPr lang="en-US" dirty="0"/>
            </a:br>
            <a:r>
              <a:rPr lang="en-US" dirty="0"/>
              <a:t>	authors, contributors, collaborations, dates, copyright, 	acknowledgements, keywords, </a:t>
            </a:r>
            <a:r>
              <a:rPr lang="en-US" dirty="0" err="1"/>
              <a:t>relatedItems</a:t>
            </a:r>
            <a:r>
              <a:rPr lang="en-US" dirty="0"/>
              <a:t>, title,</a:t>
            </a:r>
            <a:br>
              <a:rPr lang="en-US" dirty="0"/>
            </a:br>
            <a:r>
              <a:rPr lang="en-US" dirty="0"/>
              <a:t>	abstract, body, </a:t>
            </a:r>
            <a:r>
              <a:rPr lang="en-US" dirty="0" err="1"/>
              <a:t>computerCodes</a:t>
            </a:r>
            <a:r>
              <a:rPr lang="en-US" dirty="0"/>
              <a:t>, </a:t>
            </a:r>
            <a:r>
              <a:rPr lang="en-US" dirty="0" err="1"/>
              <a:t>experimentalDataSets</a:t>
            </a:r>
            <a:r>
              <a:rPr lang="en-US" dirty="0"/>
              <a:t>, 	bibliography and </a:t>
            </a:r>
            <a:r>
              <a:rPr lang="en-US" dirty="0" err="1"/>
              <a:t>endfCompatible</a:t>
            </a:r>
            <a:r>
              <a:rPr lang="en-US" dirty="0"/>
              <a:t>.</a:t>
            </a:r>
          </a:p>
          <a:p>
            <a:r>
              <a:rPr lang="en-US" dirty="0"/>
              <a:t>All child nodes are automatically created by the documentation constructor</a:t>
            </a:r>
          </a:p>
          <a:p>
            <a:r>
              <a:rPr lang="en-US" dirty="0"/>
              <a:t>Next slide show how to populate </a:t>
            </a:r>
            <a:r>
              <a:rPr lang="en-US" dirty="0">
                <a:solidFill>
                  <a:srgbClr val="FF0000"/>
                </a:solidFill>
              </a:rPr>
              <a:t>title</a:t>
            </a:r>
            <a:r>
              <a:rPr lang="en-US" dirty="0"/>
              <a:t> and </a:t>
            </a:r>
            <a:r>
              <a:rPr lang="en-US" dirty="0">
                <a:solidFill>
                  <a:srgbClr val="FF0000"/>
                </a:solidFill>
              </a:rPr>
              <a:t>abstract</a:t>
            </a:r>
            <a:r>
              <a:rPr lang="en-US" dirty="0"/>
              <a:t> nodes.</a:t>
            </a:r>
          </a:p>
          <a:p>
            <a:pPr marL="57150" indent="0">
              <a:buNone/>
            </a:pPr>
            <a:endParaRPr lang="en-US" dirty="0"/>
          </a:p>
          <a:p>
            <a:endParaRPr lang="en-US" dirty="0"/>
          </a:p>
        </p:txBody>
      </p:sp>
      <p:sp>
        <p:nvSpPr>
          <p:cNvPr id="3" name="Title 2">
            <a:extLst>
              <a:ext uri="{FF2B5EF4-FFF2-40B4-BE49-F238E27FC236}">
                <a16:creationId xmlns:a16="http://schemas.microsoft.com/office/drawing/2014/main" id="{35FC00C6-4050-5F42-A91F-9667421C71BD}"/>
              </a:ext>
            </a:extLst>
          </p:cNvPr>
          <p:cNvSpPr>
            <a:spLocks noGrp="1"/>
          </p:cNvSpPr>
          <p:nvPr>
            <p:ph type="title"/>
          </p:nvPr>
        </p:nvSpPr>
        <p:spPr>
          <a:xfrm>
            <a:off x="377687" y="219509"/>
            <a:ext cx="8388626" cy="1008771"/>
          </a:xfrm>
        </p:spPr>
        <p:txBody>
          <a:bodyPr/>
          <a:lstStyle/>
          <a:p>
            <a:r>
              <a:rPr lang="en-US" dirty="0"/>
              <a:t>GNDS 2.0 documentation node support in FUDGE</a:t>
            </a:r>
          </a:p>
        </p:txBody>
      </p:sp>
    </p:spTree>
    <p:extLst>
      <p:ext uri="{BB962C8B-B14F-4D97-AF65-F5344CB8AC3E}">
        <p14:creationId xmlns:p14="http://schemas.microsoft.com/office/powerpoint/2010/main" val="1091493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42EDD-A5C6-6344-9AC7-EC79F08F91CE}"/>
              </a:ext>
            </a:extLst>
          </p:cNvPr>
          <p:cNvSpPr>
            <a:spLocks noGrp="1"/>
          </p:cNvSpPr>
          <p:nvPr>
            <p:ph type="title"/>
          </p:nvPr>
        </p:nvSpPr>
        <p:spPr/>
        <p:txBody>
          <a:bodyPr/>
          <a:lstStyle/>
          <a:p>
            <a:r>
              <a:rPr lang="en-US" dirty="0"/>
              <a:t>Documentation example</a:t>
            </a:r>
          </a:p>
        </p:txBody>
      </p:sp>
      <p:sp>
        <p:nvSpPr>
          <p:cNvPr id="3" name="TextBox 2">
            <a:extLst>
              <a:ext uri="{FF2B5EF4-FFF2-40B4-BE49-F238E27FC236}">
                <a16:creationId xmlns:a16="http://schemas.microsoft.com/office/drawing/2014/main" id="{3401EB60-6797-0E4A-B9DA-6CFB72E95C04}"/>
              </a:ext>
            </a:extLst>
          </p:cNvPr>
          <p:cNvSpPr txBox="1"/>
          <p:nvPr/>
        </p:nvSpPr>
        <p:spPr>
          <a:xfrm>
            <a:off x="236841" y="1321904"/>
            <a:ext cx="7069821" cy="3170099"/>
          </a:xfrm>
          <a:prstGeom prst="rect">
            <a:avLst/>
          </a:prstGeom>
          <a:solidFill>
            <a:schemeClr val="accent6">
              <a:lumMod val="20000"/>
              <a:lumOff val="80000"/>
            </a:schemeClr>
          </a:solidFill>
          <a:ln w="28575">
            <a:solidFill>
              <a:schemeClr val="tx1"/>
            </a:solidFill>
          </a:ln>
        </p:spPr>
        <p:txBody>
          <a:bodyPr wrap="none" rtlCol="0">
            <a:spAutoFit/>
          </a:bodyPr>
          <a:lstStyle/>
          <a:p>
            <a:r>
              <a:rPr lang="en-US" sz="2000" dirty="0"/>
              <a:t>from </a:t>
            </a:r>
            <a:r>
              <a:rPr lang="en-US" sz="2000" dirty="0" err="1"/>
              <a:t>xData.Documentation</a:t>
            </a:r>
            <a:r>
              <a:rPr lang="en-US" sz="2000" dirty="0"/>
              <a:t> import documentation </a:t>
            </a:r>
          </a:p>
          <a:p>
            <a:endParaRPr lang="en-US" sz="2000" dirty="0"/>
          </a:p>
          <a:p>
            <a:r>
              <a:rPr lang="en-US" sz="2000" dirty="0"/>
              <a:t>doc = </a:t>
            </a:r>
            <a:r>
              <a:rPr lang="en-US" sz="2000" dirty="0" err="1"/>
              <a:t>documentation.Documentation</a:t>
            </a:r>
            <a:r>
              <a:rPr lang="en-US" sz="2000" dirty="0"/>
              <a:t>( </a:t>
            </a:r>
            <a:r>
              <a:rPr lang="en-US" sz="2000" dirty="0" err="1"/>
              <a:t>doi</a:t>
            </a:r>
            <a:r>
              <a:rPr lang="en-US" sz="2000" dirty="0"/>
              <a:t>="12.23134/8821.322" )</a:t>
            </a:r>
          </a:p>
          <a:p>
            <a:endParaRPr lang="en-US" sz="2000" dirty="0"/>
          </a:p>
          <a:p>
            <a:r>
              <a:rPr lang="en-US" sz="2000" dirty="0" err="1"/>
              <a:t>doc.title.body</a:t>
            </a:r>
            <a:r>
              <a:rPr lang="en-US" sz="2000" dirty="0"/>
              <a:t> = "This is the title."</a:t>
            </a:r>
          </a:p>
          <a:p>
            <a:endParaRPr lang="en-US" sz="2000" dirty="0"/>
          </a:p>
          <a:p>
            <a:r>
              <a:rPr lang="en-US" sz="2000" dirty="0" err="1"/>
              <a:t>doc.abstract.body</a:t>
            </a:r>
            <a:r>
              <a:rPr lang="en-US" sz="2000" dirty="0"/>
              <a:t> = "Pythagoras' theorem is $a^2 + b^2 = c^2$."</a:t>
            </a:r>
          </a:p>
          <a:p>
            <a:r>
              <a:rPr lang="en-US" sz="2000" dirty="0" err="1"/>
              <a:t>doc.abstract.markup</a:t>
            </a:r>
            <a:r>
              <a:rPr lang="en-US" sz="2000" dirty="0"/>
              <a:t> = "latex"</a:t>
            </a:r>
          </a:p>
          <a:p>
            <a:endParaRPr lang="en-US" sz="2000" dirty="0"/>
          </a:p>
          <a:p>
            <a:r>
              <a:rPr lang="en-US" sz="2000" dirty="0"/>
              <a:t>print( </a:t>
            </a:r>
            <a:r>
              <a:rPr lang="en-US" sz="2000" dirty="0" err="1"/>
              <a:t>doc.toXML</a:t>
            </a:r>
            <a:r>
              <a:rPr lang="en-US" sz="2000" dirty="0"/>
              <a:t>() )</a:t>
            </a:r>
          </a:p>
        </p:txBody>
      </p:sp>
      <p:sp>
        <p:nvSpPr>
          <p:cNvPr id="5" name="TextBox 4">
            <a:extLst>
              <a:ext uri="{FF2B5EF4-FFF2-40B4-BE49-F238E27FC236}">
                <a16:creationId xmlns:a16="http://schemas.microsoft.com/office/drawing/2014/main" id="{489EDDD8-073B-1940-B37C-F6AB392992F5}"/>
              </a:ext>
            </a:extLst>
          </p:cNvPr>
          <p:cNvSpPr txBox="1"/>
          <p:nvPr/>
        </p:nvSpPr>
        <p:spPr>
          <a:xfrm>
            <a:off x="236841" y="4537717"/>
            <a:ext cx="8670319" cy="1200329"/>
          </a:xfrm>
          <a:prstGeom prst="rect">
            <a:avLst/>
          </a:prstGeom>
          <a:solidFill>
            <a:schemeClr val="accent4">
              <a:lumMod val="20000"/>
              <a:lumOff val="80000"/>
            </a:schemeClr>
          </a:solidFill>
          <a:ln w="28575">
            <a:solidFill>
              <a:schemeClr val="tx1"/>
            </a:solidFill>
          </a:ln>
        </p:spPr>
        <p:txBody>
          <a:bodyPr wrap="square" rtlCol="0">
            <a:spAutoFit/>
          </a:bodyPr>
          <a:lstStyle/>
          <a:p>
            <a:r>
              <a:rPr lang="en-US" dirty="0"/>
              <a:t>&lt;documentation </a:t>
            </a:r>
            <a:r>
              <a:rPr lang="en-US" dirty="0" err="1"/>
              <a:t>doi</a:t>
            </a:r>
            <a:r>
              <a:rPr lang="en-US" dirty="0"/>
              <a:t>="12.23134/8821.322"&gt;</a:t>
            </a:r>
          </a:p>
          <a:p>
            <a:r>
              <a:rPr lang="en-US" dirty="0"/>
              <a:t>  &lt;title&gt;&lt;![CDATA[</a:t>
            </a:r>
            <a:r>
              <a:rPr lang="en-US" dirty="0">
                <a:solidFill>
                  <a:srgbClr val="FF0000"/>
                </a:solidFill>
              </a:rPr>
              <a:t>This is the title.</a:t>
            </a:r>
            <a:r>
              <a:rPr lang="en-US" dirty="0"/>
              <a:t>]]&gt;&lt;/title&gt;</a:t>
            </a:r>
          </a:p>
          <a:p>
            <a:r>
              <a:rPr lang="en-US" dirty="0"/>
              <a:t>  &lt;abstract markup="latex"&gt;</a:t>
            </a:r>
          </a:p>
          <a:p>
            <a:r>
              <a:rPr lang="en-US" dirty="0"/>
              <a:t>      &lt;![CDATA[</a:t>
            </a:r>
            <a:r>
              <a:rPr lang="en-US" dirty="0">
                <a:solidFill>
                  <a:srgbClr val="FF0000"/>
                </a:solidFill>
              </a:rPr>
              <a:t>Pythagoras's theorem is $a^2 + b^2 = c^2$.</a:t>
            </a:r>
            <a:r>
              <a:rPr lang="en-US" dirty="0"/>
              <a:t>]]&gt;&lt;/abstract&gt;&lt;/documentation&gt;</a:t>
            </a:r>
          </a:p>
        </p:txBody>
      </p:sp>
      <p:sp>
        <p:nvSpPr>
          <p:cNvPr id="7" name="TextBox 6">
            <a:extLst>
              <a:ext uri="{FF2B5EF4-FFF2-40B4-BE49-F238E27FC236}">
                <a16:creationId xmlns:a16="http://schemas.microsoft.com/office/drawing/2014/main" id="{C0C72A0D-E812-B44B-A422-F44ECD67ECCA}"/>
              </a:ext>
            </a:extLst>
          </p:cNvPr>
          <p:cNvSpPr txBox="1"/>
          <p:nvPr/>
        </p:nvSpPr>
        <p:spPr>
          <a:xfrm>
            <a:off x="457200" y="5814240"/>
            <a:ext cx="8229600" cy="461665"/>
          </a:xfrm>
          <a:prstGeom prst="rect">
            <a:avLst/>
          </a:prstGeom>
          <a:solidFill>
            <a:schemeClr val="accent3">
              <a:lumMod val="20000"/>
              <a:lumOff val="80000"/>
            </a:schemeClr>
          </a:solidFill>
          <a:ln w="28575">
            <a:solidFill>
              <a:schemeClr val="tx1"/>
            </a:solidFill>
          </a:ln>
        </p:spPr>
        <p:txBody>
          <a:bodyPr wrap="square" rtlCol="0">
            <a:spAutoFit/>
          </a:bodyPr>
          <a:lstStyle/>
          <a:p>
            <a:pPr algn="ctr"/>
            <a:r>
              <a:rPr lang="en-US" sz="2400" dirty="0"/>
              <a:t>Note, only nodes that have been populated are written to a file.</a:t>
            </a:r>
          </a:p>
        </p:txBody>
      </p:sp>
    </p:spTree>
    <p:extLst>
      <p:ext uri="{BB962C8B-B14F-4D97-AF65-F5344CB8AC3E}">
        <p14:creationId xmlns:p14="http://schemas.microsoft.com/office/powerpoint/2010/main" val="2567357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9CF2-1B4E-3B43-9E77-0941D2451B27}"/>
              </a:ext>
            </a:extLst>
          </p:cNvPr>
          <p:cNvSpPr>
            <a:spLocks noGrp="1"/>
          </p:cNvSpPr>
          <p:nvPr>
            <p:ph type="title"/>
          </p:nvPr>
        </p:nvSpPr>
        <p:spPr>
          <a:xfrm>
            <a:off x="367748" y="220136"/>
            <a:ext cx="8408504" cy="1005840"/>
          </a:xfrm>
        </p:spPr>
        <p:txBody>
          <a:bodyPr/>
          <a:lstStyle/>
          <a:p>
            <a:r>
              <a:rPr lang="en-US" dirty="0"/>
              <a:t>GNDS 2.0 map file supported in FUDGE and GIDI+</a:t>
            </a:r>
          </a:p>
        </p:txBody>
      </p:sp>
      <p:sp>
        <p:nvSpPr>
          <p:cNvPr id="3" name="TextBox 2">
            <a:extLst>
              <a:ext uri="{FF2B5EF4-FFF2-40B4-BE49-F238E27FC236}">
                <a16:creationId xmlns:a16="http://schemas.microsoft.com/office/drawing/2014/main" id="{3F83B414-115D-1B41-BE0E-8ED7A7A8224F}"/>
              </a:ext>
            </a:extLst>
          </p:cNvPr>
          <p:cNvSpPr txBox="1"/>
          <p:nvPr/>
        </p:nvSpPr>
        <p:spPr>
          <a:xfrm>
            <a:off x="457200" y="1391482"/>
            <a:ext cx="8229600" cy="4278094"/>
          </a:xfrm>
          <a:prstGeom prst="rect">
            <a:avLst/>
          </a:prstGeom>
          <a:solidFill>
            <a:schemeClr val="accent6">
              <a:lumMod val="20000"/>
              <a:lumOff val="80000"/>
            </a:schemeClr>
          </a:solidFill>
          <a:ln w="28575">
            <a:solidFill>
              <a:schemeClr val="tx1"/>
            </a:solidFill>
          </a:ln>
        </p:spPr>
        <p:txBody>
          <a:bodyPr wrap="square" rtlCol="0">
            <a:spAutoFit/>
          </a:bodyPr>
          <a:lstStyle/>
          <a:p>
            <a:r>
              <a:rPr lang="en-US" sz="1600" dirty="0"/>
              <a:t>&lt;map library="Example" format="2.0"&gt;</a:t>
            </a:r>
          </a:p>
          <a:p>
            <a:endParaRPr lang="en-US" sz="1600" dirty="0"/>
          </a:p>
          <a:p>
            <a:r>
              <a:rPr lang="en-US" sz="1600" dirty="0"/>
              <a:t>&lt;</a:t>
            </a:r>
            <a:r>
              <a:rPr lang="en-US" sz="1600" dirty="0" err="1"/>
              <a:t>protare</a:t>
            </a:r>
            <a:r>
              <a:rPr lang="en-US" sz="1600" dirty="0"/>
              <a:t> projectile="n"  target="O16"  evaluation="</a:t>
            </a:r>
            <a:r>
              <a:rPr lang="en-US" sz="1600" dirty="0" err="1"/>
              <a:t>fromJoe</a:t>
            </a:r>
            <a:r>
              <a:rPr lang="en-US" sz="1600" dirty="0"/>
              <a:t>"</a:t>
            </a:r>
          </a:p>
          <a:p>
            <a:r>
              <a:rPr lang="en-US" sz="1600" dirty="0"/>
              <a:t>				path="</a:t>
            </a:r>
            <a:r>
              <a:rPr lang="en-US" sz="1600" dirty="0" err="1"/>
              <a:t>fromJoe</a:t>
            </a:r>
            <a:r>
              <a:rPr lang="en-US" sz="1600" dirty="0"/>
              <a:t>/n-008_O_016.xml"/&gt;</a:t>
            </a:r>
          </a:p>
          <a:p>
            <a:r>
              <a:rPr lang="en-US" sz="1600" dirty="0"/>
              <a:t>&lt;</a:t>
            </a:r>
            <a:r>
              <a:rPr lang="en-US" sz="1600" dirty="0" err="1"/>
              <a:t>protare</a:t>
            </a:r>
            <a:r>
              <a:rPr lang="en-US" sz="1600" dirty="0"/>
              <a:t> projectile="n"  target="U235"  evaluation="</a:t>
            </a:r>
            <a:r>
              <a:rPr lang="en-US" sz="1600" dirty="0" err="1"/>
              <a:t>fromJoe</a:t>
            </a:r>
            <a:r>
              <a:rPr lang="en-US" sz="1600" dirty="0"/>
              <a:t>"</a:t>
            </a:r>
          </a:p>
          <a:p>
            <a:r>
              <a:rPr lang="en-US" sz="1600" dirty="0"/>
              <a:t>				path="</a:t>
            </a:r>
            <a:r>
              <a:rPr lang="en-US" sz="1600" dirty="0" err="1"/>
              <a:t>fromJoe</a:t>
            </a:r>
            <a:r>
              <a:rPr lang="en-US" sz="1600" dirty="0"/>
              <a:t>/n-092_U_235.xml"/&gt;</a:t>
            </a:r>
          </a:p>
          <a:p>
            <a:endParaRPr lang="en-US" sz="1600" dirty="0"/>
          </a:p>
          <a:p>
            <a:r>
              <a:rPr lang="en-US" sz="1600" dirty="0"/>
              <a:t>&lt;</a:t>
            </a:r>
            <a:r>
              <a:rPr lang="en-US" sz="1600" dirty="0" err="1"/>
              <a:t>protare</a:t>
            </a:r>
            <a:r>
              <a:rPr lang="en-US" sz="1600" dirty="0"/>
              <a:t> projectile="n"  target="U235"  evaluation="Ian"</a:t>
            </a:r>
          </a:p>
          <a:p>
            <a:r>
              <a:rPr lang="en-US" sz="1600" dirty="0"/>
              <a:t>				path="</a:t>
            </a:r>
            <a:r>
              <a:rPr lang="en-US" sz="1600" dirty="0" err="1"/>
              <a:t>fromIan</a:t>
            </a:r>
            <a:r>
              <a:rPr lang="en-US" sz="1600" dirty="0"/>
              <a:t>/n-092_U_235.xml"/&gt;</a:t>
            </a:r>
          </a:p>
          <a:p>
            <a:r>
              <a:rPr lang="en-US" sz="1600" dirty="0"/>
              <a:t>&lt;</a:t>
            </a:r>
            <a:r>
              <a:rPr lang="en-US" sz="1600" dirty="0" err="1"/>
              <a:t>protare</a:t>
            </a:r>
            <a:r>
              <a:rPr lang="en-US" sz="1600" dirty="0"/>
              <a:t> projectile="n"  target="U238"  evaluation="Ian"</a:t>
            </a:r>
          </a:p>
          <a:p>
            <a:r>
              <a:rPr lang="en-US" sz="1600" dirty="0"/>
              <a:t>				path="</a:t>
            </a:r>
            <a:r>
              <a:rPr lang="en-US" sz="1600" dirty="0" err="1"/>
              <a:t>fromIan</a:t>
            </a:r>
            <a:r>
              <a:rPr lang="en-US" sz="1600" dirty="0"/>
              <a:t>/n-092_U_238.xml"/&gt;</a:t>
            </a:r>
          </a:p>
          <a:p>
            <a:endParaRPr lang="en-US" sz="1600" dirty="0"/>
          </a:p>
          <a:p>
            <a:r>
              <a:rPr lang="en-US" sz="1600" dirty="0"/>
              <a:t>&lt;TNSL projectile="n"  target="</a:t>
            </a:r>
            <a:r>
              <a:rPr lang="en-US" sz="1600" dirty="0" err="1"/>
              <a:t>OinBeO</a:t>
            </a:r>
            <a:r>
              <a:rPr lang="en-US" sz="1600" dirty="0"/>
              <a:t>"  evaluation="ENDF/B-8.0"</a:t>
            </a:r>
          </a:p>
          <a:p>
            <a:r>
              <a:rPr lang="en-US" sz="1600" dirty="0"/>
              <a:t>				path="</a:t>
            </a:r>
            <a:r>
              <a:rPr lang="en-US" sz="1600" dirty="0" err="1"/>
              <a:t>tsl</a:t>
            </a:r>
            <a:r>
              <a:rPr lang="en-US" sz="1600" dirty="0"/>
              <a:t>/</a:t>
            </a:r>
            <a:r>
              <a:rPr lang="en-US" sz="1600" dirty="0" err="1"/>
              <a:t>tsl-OinBeO.xml</a:t>
            </a:r>
            <a:r>
              <a:rPr lang="en-US" sz="1600" dirty="0"/>
              <a:t>"&gt;</a:t>
            </a:r>
          </a:p>
          <a:p>
            <a:r>
              <a:rPr lang="en-US" sz="1600" dirty="0"/>
              <a:t>				</a:t>
            </a:r>
            <a:r>
              <a:rPr lang="en-US" sz="1600" dirty="0" err="1">
                <a:solidFill>
                  <a:srgbClr val="FF0000"/>
                </a:solidFill>
              </a:rPr>
              <a:t>standardTarget</a:t>
            </a:r>
            <a:r>
              <a:rPr lang="en-US" sz="1600" dirty="0">
                <a:solidFill>
                  <a:srgbClr val="FF0000"/>
                </a:solidFill>
              </a:rPr>
              <a:t>="O16" </a:t>
            </a:r>
            <a:r>
              <a:rPr lang="en-US" sz="1600" dirty="0" err="1">
                <a:solidFill>
                  <a:srgbClr val="FF0000"/>
                </a:solidFill>
              </a:rPr>
              <a:t>standardEvaluation</a:t>
            </a:r>
            <a:r>
              <a:rPr lang="en-US" sz="1600" dirty="0">
                <a:solidFill>
                  <a:srgbClr val="FF0000"/>
                </a:solidFill>
              </a:rPr>
              <a:t>="ENDF/B-8.0</a:t>
            </a:r>
            <a:r>
              <a:rPr lang="en-US" sz="1600" dirty="0"/>
              <a:t>"/&gt;</a:t>
            </a:r>
          </a:p>
          <a:p>
            <a:endParaRPr lang="en-US" sz="1600" dirty="0"/>
          </a:p>
          <a:p>
            <a:r>
              <a:rPr lang="en-US" sz="1600" dirty="0"/>
              <a:t>&lt;import </a:t>
            </a:r>
            <a:r>
              <a:rPr lang="en-US" sz="1600" dirty="0" err="1"/>
              <a:t>production.map</a:t>
            </a:r>
            <a:r>
              <a:rPr lang="en-US" sz="1600" dirty="0"/>
              <a:t>&gt;&lt;/map&gt;</a:t>
            </a:r>
          </a:p>
        </p:txBody>
      </p:sp>
      <p:sp>
        <p:nvSpPr>
          <p:cNvPr id="4" name="TextBox 3">
            <a:extLst>
              <a:ext uri="{FF2B5EF4-FFF2-40B4-BE49-F238E27FC236}">
                <a16:creationId xmlns:a16="http://schemas.microsoft.com/office/drawing/2014/main" id="{8B3A8826-9B5F-D149-8A38-09FD942D86E9}"/>
              </a:ext>
            </a:extLst>
          </p:cNvPr>
          <p:cNvSpPr txBox="1"/>
          <p:nvPr/>
        </p:nvSpPr>
        <p:spPr>
          <a:xfrm>
            <a:off x="457200" y="5814240"/>
            <a:ext cx="8229600" cy="461665"/>
          </a:xfrm>
          <a:prstGeom prst="rect">
            <a:avLst/>
          </a:prstGeom>
          <a:solidFill>
            <a:schemeClr val="accent3">
              <a:lumMod val="20000"/>
              <a:lumOff val="80000"/>
            </a:schemeClr>
          </a:solidFill>
          <a:ln w="28575">
            <a:solidFill>
              <a:schemeClr val="tx1"/>
            </a:solidFill>
          </a:ln>
        </p:spPr>
        <p:txBody>
          <a:bodyPr wrap="square" rtlCol="0">
            <a:spAutoFit/>
          </a:bodyPr>
          <a:lstStyle/>
          <a:p>
            <a:pPr algn="ctr"/>
            <a:r>
              <a:rPr lang="en-US" sz="2400" dirty="0"/>
              <a:t>A map file supports nesting which is used by EMU.</a:t>
            </a:r>
          </a:p>
        </p:txBody>
      </p:sp>
    </p:spTree>
    <p:extLst>
      <p:ext uri="{BB962C8B-B14F-4D97-AF65-F5344CB8AC3E}">
        <p14:creationId xmlns:p14="http://schemas.microsoft.com/office/powerpoint/2010/main" val="3020646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AD6A79-005A-174D-ACA5-E50C841F1EFB}"/>
              </a:ext>
            </a:extLst>
          </p:cNvPr>
          <p:cNvSpPr>
            <a:spLocks noGrp="1"/>
          </p:cNvSpPr>
          <p:nvPr>
            <p:ph idx="1"/>
          </p:nvPr>
        </p:nvSpPr>
        <p:spPr>
          <a:xfrm>
            <a:off x="457200" y="1312315"/>
            <a:ext cx="8229600" cy="5018911"/>
          </a:xfrm>
        </p:spPr>
        <p:txBody>
          <a:bodyPr>
            <a:normAutofit lnSpcReduction="10000"/>
          </a:bodyPr>
          <a:lstStyle/>
          <a:p>
            <a:r>
              <a:rPr lang="en-US" sz="2000" dirty="0"/>
              <a:t>Multi-group boundaries format uses GNDS &lt;group&gt; node to store the label and boundaries for a group.</a:t>
            </a:r>
            <a:br>
              <a:rPr lang="en-US" sz="1800" dirty="0"/>
            </a:br>
            <a:br>
              <a:rPr lang="en-US" sz="1800" dirty="0"/>
            </a:br>
            <a:br>
              <a:rPr lang="en-US" sz="1800" dirty="0"/>
            </a:br>
            <a:br>
              <a:rPr lang="en-US" sz="1800" dirty="0"/>
            </a:br>
            <a:br>
              <a:rPr lang="en-US" sz="1800" dirty="0"/>
            </a:br>
            <a:br>
              <a:rPr lang="en-US" sz="2000" dirty="0"/>
            </a:br>
            <a:r>
              <a:rPr lang="en-US" sz="2000" dirty="0"/>
              <a:t>/path/to/FUDGE/bin/</a:t>
            </a:r>
            <a:r>
              <a:rPr lang="en-US" sz="2000" dirty="0" err="1"/>
              <a:t>addMultigroup.py</a:t>
            </a:r>
            <a:r>
              <a:rPr lang="en-US" sz="2000" dirty="0"/>
              <a:t> -h</a:t>
            </a:r>
          </a:p>
          <a:p>
            <a:r>
              <a:rPr lang="en-US" sz="2000" dirty="0"/>
              <a:t>Flux stored as f(</a:t>
            </a:r>
            <a:r>
              <a:rPr lang="en-US" sz="2000" dirty="0" err="1"/>
              <a:t>T,E,mu</a:t>
            </a:r>
            <a:r>
              <a:rPr lang="en-US" sz="2000" dirty="0"/>
              <a:t>) using a GNDS 3d function.</a:t>
            </a:r>
            <a:br>
              <a:rPr lang="en-US" sz="2000" dirty="0"/>
            </a:br>
            <a:br>
              <a:rPr lang="en-US" dirty="0"/>
            </a:br>
            <a:br>
              <a:rPr lang="en-US" dirty="0"/>
            </a:br>
            <a:br>
              <a:rPr lang="en-US" dirty="0"/>
            </a:br>
            <a:br>
              <a:rPr lang="en-US" sz="2000" dirty="0"/>
            </a:br>
            <a:br>
              <a:rPr lang="en-US" sz="2000" dirty="0"/>
            </a:br>
            <a:br>
              <a:rPr lang="en-US" sz="2000" dirty="0"/>
            </a:br>
            <a:br>
              <a:rPr lang="en-US" sz="2000" dirty="0"/>
            </a:br>
            <a:r>
              <a:rPr lang="en-US" sz="2000" dirty="0"/>
              <a:t>/path/to/FUDGE/bin/</a:t>
            </a:r>
            <a:r>
              <a:rPr lang="en-US" sz="2000" dirty="0" err="1"/>
              <a:t>addFlux.py</a:t>
            </a:r>
            <a:r>
              <a:rPr lang="en-US" sz="2000" dirty="0"/>
              <a:t> -h</a:t>
            </a:r>
          </a:p>
          <a:p>
            <a:endParaRPr lang="en-US" sz="2000" dirty="0"/>
          </a:p>
        </p:txBody>
      </p:sp>
      <p:sp>
        <p:nvSpPr>
          <p:cNvPr id="2" name="Title 1">
            <a:extLst>
              <a:ext uri="{FF2B5EF4-FFF2-40B4-BE49-F238E27FC236}">
                <a16:creationId xmlns:a16="http://schemas.microsoft.com/office/drawing/2014/main" id="{3C443B8A-4D11-7B46-ACA9-90A5D4A3E7AF}"/>
              </a:ext>
            </a:extLst>
          </p:cNvPr>
          <p:cNvSpPr>
            <a:spLocks noGrp="1"/>
          </p:cNvSpPr>
          <p:nvPr>
            <p:ph type="title"/>
          </p:nvPr>
        </p:nvSpPr>
        <p:spPr>
          <a:xfrm>
            <a:off x="208722" y="219509"/>
            <a:ext cx="8726556" cy="1008771"/>
          </a:xfrm>
        </p:spPr>
        <p:txBody>
          <a:bodyPr/>
          <a:lstStyle/>
          <a:p>
            <a:r>
              <a:rPr lang="en-US" dirty="0"/>
              <a:t>LLNL also has multi-group boundaries and flux files</a:t>
            </a:r>
          </a:p>
        </p:txBody>
      </p:sp>
      <p:sp>
        <p:nvSpPr>
          <p:cNvPr id="4" name="TextBox 3">
            <a:extLst>
              <a:ext uri="{FF2B5EF4-FFF2-40B4-BE49-F238E27FC236}">
                <a16:creationId xmlns:a16="http://schemas.microsoft.com/office/drawing/2014/main" id="{6ED0D8E6-7A5A-8D4D-A2CE-5904530DFEDB}"/>
              </a:ext>
            </a:extLst>
          </p:cNvPr>
          <p:cNvSpPr txBox="1"/>
          <p:nvPr/>
        </p:nvSpPr>
        <p:spPr>
          <a:xfrm>
            <a:off x="685800" y="1888826"/>
            <a:ext cx="7772400" cy="1077218"/>
          </a:xfrm>
          <a:prstGeom prst="rect">
            <a:avLst/>
          </a:prstGeom>
          <a:solidFill>
            <a:schemeClr val="accent6">
              <a:lumMod val="20000"/>
              <a:lumOff val="80000"/>
            </a:schemeClr>
          </a:solidFill>
          <a:ln w="28575">
            <a:solidFill>
              <a:schemeClr val="tx1"/>
            </a:solidFill>
          </a:ln>
        </p:spPr>
        <p:txBody>
          <a:bodyPr wrap="square" rtlCol="0">
            <a:spAutoFit/>
          </a:bodyPr>
          <a:lstStyle/>
          <a:p>
            <a:r>
              <a:rPr lang="en-US" sz="1600" dirty="0"/>
              <a:t>&lt;group label="</a:t>
            </a:r>
            <a:r>
              <a:rPr lang="en-US" sz="1600" dirty="0">
                <a:solidFill>
                  <a:srgbClr val="FF0000"/>
                </a:solidFill>
              </a:rPr>
              <a:t>LLNL_gid_23</a:t>
            </a:r>
            <a:r>
              <a:rPr lang="en-US" sz="1600" dirty="0"/>
              <a:t>"&gt;</a:t>
            </a:r>
          </a:p>
          <a:p>
            <a:r>
              <a:rPr lang="en-US" sz="1600" dirty="0"/>
              <a:t>    &lt;grid index="0" label="energy" unit="MeV" style="boundaries"&gt;</a:t>
            </a:r>
          </a:p>
          <a:p>
            <a:r>
              <a:rPr lang="en-US" sz="1600" dirty="0"/>
              <a:t>      &lt;values&gt;2.0908e-6 2.0908e-4 1.8817e-3 .010245 .07002 0.27097 .7527 15.754&lt;/values&gt;</a:t>
            </a:r>
          </a:p>
          <a:p>
            <a:r>
              <a:rPr lang="en-US" sz="1600" dirty="0"/>
              <a:t>          &lt;/grid&gt;&lt;/group&gt;</a:t>
            </a:r>
          </a:p>
        </p:txBody>
      </p:sp>
      <p:sp>
        <p:nvSpPr>
          <p:cNvPr id="5" name="TextBox 4">
            <a:extLst>
              <a:ext uri="{FF2B5EF4-FFF2-40B4-BE49-F238E27FC236}">
                <a16:creationId xmlns:a16="http://schemas.microsoft.com/office/drawing/2014/main" id="{2F61C487-ED5D-9648-9832-B874C5E88AF6}"/>
              </a:ext>
            </a:extLst>
          </p:cNvPr>
          <p:cNvSpPr txBox="1"/>
          <p:nvPr/>
        </p:nvSpPr>
        <p:spPr>
          <a:xfrm>
            <a:off x="522515" y="3921609"/>
            <a:ext cx="8098971" cy="2031325"/>
          </a:xfrm>
          <a:prstGeom prst="rect">
            <a:avLst/>
          </a:prstGeom>
          <a:solidFill>
            <a:schemeClr val="accent6">
              <a:lumMod val="20000"/>
              <a:lumOff val="80000"/>
            </a:schemeClr>
          </a:solidFill>
          <a:ln w="28575">
            <a:solidFill>
              <a:schemeClr val="tx1"/>
            </a:solidFill>
          </a:ln>
        </p:spPr>
        <p:txBody>
          <a:bodyPr wrap="square" rtlCol="0">
            <a:spAutoFit/>
          </a:bodyPr>
          <a:lstStyle/>
          <a:p>
            <a:r>
              <a:rPr lang="en-US" sz="1400" dirty="0"/>
              <a:t>&lt;XYs3d label="</a:t>
            </a:r>
            <a:r>
              <a:rPr lang="en-US" sz="1400" dirty="0">
                <a:solidFill>
                  <a:srgbClr val="FF0000"/>
                </a:solidFill>
              </a:rPr>
              <a:t>LLNL_fid_1</a:t>
            </a:r>
            <a:r>
              <a:rPr lang="en-US" sz="1400" dirty="0"/>
              <a:t>"&gt;</a:t>
            </a:r>
          </a:p>
          <a:p>
            <a:r>
              <a:rPr lang="en-US" sz="1400" dirty="0"/>
              <a:t>    &lt;axes&gt;</a:t>
            </a:r>
          </a:p>
          <a:p>
            <a:r>
              <a:rPr lang="en-US" sz="1400" dirty="0"/>
              <a:t>      &lt;axis index="3" label="temperature" unit="MeV/k"/&gt;</a:t>
            </a:r>
          </a:p>
          <a:p>
            <a:r>
              <a:rPr lang="en-US" sz="1400" dirty="0"/>
              <a:t>      &lt;axis index="2" label="</a:t>
            </a:r>
            <a:r>
              <a:rPr lang="en-US" sz="1400" dirty="0" err="1"/>
              <a:t>energy_in</a:t>
            </a:r>
            <a:r>
              <a:rPr lang="en-US" sz="1400" dirty="0"/>
              <a:t>" unit="MeV"/&gt;</a:t>
            </a:r>
          </a:p>
          <a:p>
            <a:r>
              <a:rPr lang="en-US" sz="1400" dirty="0"/>
              <a:t>      &lt;axis index="1" label="mu" unit=""/&gt;</a:t>
            </a:r>
          </a:p>
          <a:p>
            <a:r>
              <a:rPr lang="en-US" sz="1400" dirty="0"/>
              <a:t>      &lt;axis index="0" label="flux" unit="1/s"/&gt;&lt;/axes&gt;</a:t>
            </a:r>
          </a:p>
          <a:p>
            <a:r>
              <a:rPr lang="en-US" sz="1400" dirty="0"/>
              <a:t>    &lt;XYs2d </a:t>
            </a:r>
            <a:r>
              <a:rPr lang="en-US" sz="1400" dirty="0" err="1"/>
              <a:t>outerDomainValue</a:t>
            </a:r>
            <a:r>
              <a:rPr lang="en-US" sz="1400" dirty="0"/>
              <a:t>="0.0"&gt;</a:t>
            </a:r>
          </a:p>
          <a:p>
            <a:r>
              <a:rPr lang="en-US" sz="1400" dirty="0"/>
              <a:t>      &lt;Legendre </a:t>
            </a:r>
            <a:r>
              <a:rPr lang="en-US" sz="1400" dirty="0" err="1"/>
              <a:t>outerDomainValue</a:t>
            </a:r>
            <a:r>
              <a:rPr lang="en-US" sz="1400" dirty="0"/>
              <a:t>="0.0"&gt;&lt;values&gt;85&lt;/values&gt;&lt;/Legendre&gt;</a:t>
            </a:r>
          </a:p>
          <a:p>
            <a:r>
              <a:rPr lang="en-US" sz="1400" dirty="0"/>
              <a:t>      &lt;Legendre </a:t>
            </a:r>
            <a:r>
              <a:rPr lang="en-US" sz="1400" dirty="0" err="1"/>
              <a:t>outerDomainValue</a:t>
            </a:r>
            <a:r>
              <a:rPr lang="en-US" sz="1400" dirty="0"/>
              <a:t>="21.0"&gt;&lt;values&gt;85&lt;/values&gt;&lt;/Legendre&gt;&lt;/XYs2d&gt;&lt;/XYs3d&gt;</a:t>
            </a:r>
          </a:p>
        </p:txBody>
      </p:sp>
    </p:spTree>
    <p:extLst>
      <p:ext uri="{BB962C8B-B14F-4D97-AF65-F5344CB8AC3E}">
        <p14:creationId xmlns:p14="http://schemas.microsoft.com/office/powerpoint/2010/main" val="943708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_PPT_UNC_V7.06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tileRect/>
        </a:gradFill>
        <a:ln>
          <a:solidFill>
            <a:schemeClr val="accent1">
              <a:lumMod val="75000"/>
            </a:schemeClr>
          </a:solidFill>
          <a:headEnd/>
          <a:tailEnd/>
        </a:ln>
      </a:spPr>
      <a:bodyPr rtlCol="0" anchor="b">
        <a:prstTxWarp prst="textNoShape">
          <a:avLst/>
        </a:prstTxWarp>
      </a:bodyPr>
      <a:lstStyle>
        <a:defPPr algn="ctr">
          <a:spcBef>
            <a:spcPct val="0"/>
          </a:spcBef>
          <a:defRPr sz="1600" dirty="0">
            <a:solidFill>
              <a:srgbClr val="000000"/>
            </a:solidFill>
          </a:defRPr>
        </a:defPPr>
      </a:lstStyle>
      <a:style>
        <a:lnRef idx="1">
          <a:schemeClr val="accent1"/>
        </a:lnRef>
        <a:fillRef idx="2">
          <a:schemeClr val="accent1"/>
        </a:fillRef>
        <a:effectRef idx="1">
          <a:schemeClr val="accent1"/>
        </a:effectRef>
        <a:fontRef idx="minor">
          <a:schemeClr val="dk1"/>
        </a:fontRef>
      </a:style>
    </a:spDef>
    <a:lnDef>
      <a:spPr>
        <a:ln w="28575" cmpd="sng">
          <a:solidFill>
            <a:schemeClr val="accent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D114F82E-376B-4ACC-A94E-6CC45E223DFA}" vid="{F6807AF6-4644-4B72-BCA3-01426733B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2015_PPT_UNC_V7</Template>
  <TotalTime>7035</TotalTime>
  <Words>3353</Words>
  <Application>Microsoft Macintosh PowerPoint</Application>
  <PresentationFormat>On-screen Show (4:3)</PresentationFormat>
  <Paragraphs>327</Paragraphs>
  <Slides>28</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Courier</vt:lpstr>
      <vt:lpstr>Courier New</vt:lpstr>
      <vt:lpstr>Lucida Grande</vt:lpstr>
      <vt:lpstr>Open Sans</vt:lpstr>
      <vt:lpstr>Symbol</vt:lpstr>
      <vt:lpstr>Wingdings</vt:lpstr>
      <vt:lpstr>Wingdings 2</vt:lpstr>
      <vt:lpstr>2015_PPT_UNC_V7.06 (1)</vt:lpstr>
      <vt:lpstr>FUDGE: LLNL nuclear data infrastructure</vt:lpstr>
      <vt:lpstr>Overview of FUDGE</vt:lpstr>
      <vt:lpstr>FUDGE processing example for transport codes</vt:lpstr>
      <vt:lpstr>GNDS 2.0 support in FUDGE</vt:lpstr>
      <vt:lpstr>FUDGE creates many “nodes” automatically</vt:lpstr>
      <vt:lpstr>GNDS 2.0 documentation node support in FUDGE</vt:lpstr>
      <vt:lpstr>Documentation example</vt:lpstr>
      <vt:lpstr>GNDS 2.0 map file supported in FUDGE and GIDI+</vt:lpstr>
      <vt:lpstr>LLNL also has multi-group boundaries and flux files</vt:lpstr>
      <vt:lpstr>Plotting example for ‘n + U230’ via pyQt5 and matplotlib</vt:lpstr>
      <vt:lpstr>Check for missing gamma data in ENDF-VIII.0</vt:lpstr>
      <vt:lpstr>FUDGE scripts </vt:lpstr>
      <vt:lpstr>Some of what are we working on in FUDGE</vt:lpstr>
      <vt:lpstr>FUDGE refactoring</vt:lpstr>
      <vt:lpstr>Other talks related to FUDGE</vt:lpstr>
      <vt:lpstr>GIDI+</vt:lpstr>
      <vt:lpstr>What are we working on in GIDI+</vt:lpstr>
      <vt:lpstr>Code releases</vt:lpstr>
      <vt:lpstr>Final comment</vt:lpstr>
      <vt:lpstr>PowerPoint Presentation</vt:lpstr>
      <vt:lpstr>GIDI+ main user packages</vt:lpstr>
      <vt:lpstr>GIDI+ (or gidiplus)</vt:lpstr>
      <vt:lpstr>PoPI C++ API</vt:lpstr>
      <vt:lpstr>Simple PoPI example</vt:lpstr>
      <vt:lpstr>GIDI C++ API</vt:lpstr>
      <vt:lpstr>Simple GIDI example</vt:lpstr>
      <vt:lpstr>MCGIDI C++ API for GNDS</vt:lpstr>
      <vt:lpstr>Simple MCGIDI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Should not exceed two lines</dc:title>
  <dc:creator>Beck, Bret</dc:creator>
  <cp:lastModifiedBy>Beck, Bret</cp:lastModifiedBy>
  <cp:revision>192</cp:revision>
  <cp:lastPrinted>2018-03-02T18:19:44Z</cp:lastPrinted>
  <dcterms:created xsi:type="dcterms:W3CDTF">2019-05-14T16:03:43Z</dcterms:created>
  <dcterms:modified xsi:type="dcterms:W3CDTF">2021-11-16T16:23:28Z</dcterms:modified>
</cp:coreProperties>
</file>