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2" r:id="rId6"/>
    <p:sldId id="304" r:id="rId7"/>
    <p:sldId id="307" r:id="rId8"/>
    <p:sldId id="309" r:id="rId9"/>
    <p:sldId id="305" r:id="rId10"/>
    <p:sldId id="308" r:id="rId11"/>
    <p:sldId id="303" r:id="rId12"/>
    <p:sldId id="310" r:id="rId13"/>
    <p:sldId id="311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CAD836-B786-7D92-09F1-DE01867BB274}" name="Bostelmann, Rike" initials="BR" userId="S::f78@ornl.gov::f281b821-9ba4-4002-b49f-2650aa29e8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by, Elizabeth" initials="KE" lastIdx="37" clrIdx="0">
    <p:extLst>
      <p:ext uri="{19B8F6BF-5375-455C-9EA6-DF929625EA0E}">
        <p15:presenceInfo xmlns:p15="http://schemas.microsoft.com/office/powerpoint/2012/main" userId="S::53k@ornl.gov::805935d8-fb76-468e-9ee0-b0e455565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F1"/>
    <a:srgbClr val="CEE0E3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0"/>
    <p:restoredTop sz="94694"/>
  </p:normalViewPr>
  <p:slideViewPr>
    <p:cSldViewPr snapToGrid="0">
      <p:cViewPr varScale="1">
        <p:scale>
          <a:sx n="144" d="100"/>
          <a:sy n="144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11/15/21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4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7347857" y="6531130"/>
            <a:ext cx="4523225" cy="23511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Isotope Effects in Thermal Neutron Scattering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ADCA-1E7F-944F-A308-7F1CDC89E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997204" cy="978729"/>
          </a:xfrm>
        </p:spPr>
        <p:txBody>
          <a:bodyPr/>
          <a:lstStyle/>
          <a:p>
            <a:r>
              <a:rPr lang="en-US" b="1"/>
              <a:t>Isotope Effects in Thermal Neutron Scattering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25A53-EC82-FF44-93C6-DDCA20010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79" y="2711451"/>
            <a:ext cx="10784401" cy="2028101"/>
          </a:xfrm>
        </p:spPr>
        <p:txBody>
          <a:bodyPr/>
          <a:lstStyle/>
          <a:p>
            <a:r>
              <a:rPr lang="en-US" dirty="0"/>
              <a:t>Chris W. Chapman, Andrew Holcomb, Doro </a:t>
            </a:r>
            <a:r>
              <a:rPr lang="en-US" dirty="0" err="1"/>
              <a:t>Wiarda</a:t>
            </a:r>
            <a:endParaRPr lang="en-US" dirty="0"/>
          </a:p>
          <a:p>
            <a:r>
              <a:rPr lang="en-US" dirty="0"/>
              <a:t>Oak Ridge National Laboratory</a:t>
            </a:r>
          </a:p>
          <a:p>
            <a:endParaRPr lang="en-US" dirty="0"/>
          </a:p>
          <a:p>
            <a:r>
              <a:rPr lang="en-US" dirty="0"/>
              <a:t>Cross Section Evaluation Working Group Meeting</a:t>
            </a:r>
            <a:br>
              <a:rPr lang="en-US" dirty="0"/>
            </a:br>
            <a:r>
              <a:rPr lang="en-US" dirty="0"/>
              <a:t>15-19 November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[1] https://www.ncnr.nist.gov/resources/n-lengths/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6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/>
              </a:rPr>
              <a:t>AMPX links Thermal Scattering Law (TSL) libraries to isotopes in the resolved resonance region</a:t>
            </a:r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TSL eval explicitly names isotope, we only bind TSL data to that isotope</a:t>
            </a:r>
            <a:endParaRPr lang="en-US" dirty="0"/>
          </a:p>
          <a:p>
            <a:pPr lvl="2">
              <a:buClr>
                <a:srgbClr val="000000"/>
              </a:buClr>
            </a:pPr>
            <a:r>
              <a:rPr lang="en-US" dirty="0">
                <a:ea typeface="+mn-lt"/>
                <a:cs typeface="+mn-lt"/>
              </a:rPr>
              <a:t>tsl-013_Al_027, tsl-026_Fe_05</a:t>
            </a:r>
            <a:endParaRPr lang="en-US" dirty="0">
              <a:ea typeface="+mn-lt"/>
              <a:cs typeface="Arial"/>
            </a:endParaRPr>
          </a:p>
          <a:p>
            <a:pPr marL="687070" lvl="1">
              <a:buClr>
                <a:srgbClr val="000000"/>
              </a:buClr>
            </a:pPr>
            <a:r>
              <a:rPr lang="en-US" dirty="0">
                <a:cs typeface="Arial"/>
              </a:rPr>
              <a:t>Otherwise, assumes all isotopes can apply the TSL eval</a:t>
            </a:r>
          </a:p>
          <a:p>
            <a:pPr lvl="2">
              <a:buClr>
                <a:srgbClr val="000000"/>
              </a:buClr>
            </a:pPr>
            <a:r>
              <a:rPr lang="en-US" dirty="0">
                <a:ea typeface="+mn-lt"/>
                <a:cs typeface="+mn-lt"/>
              </a:rPr>
              <a:t>tsl-reactor-graphite-10P -&gt; </a:t>
            </a:r>
            <a:r>
              <a:rPr lang="en-US" baseline="30000" dirty="0">
                <a:ea typeface="+mn-lt"/>
                <a:cs typeface="+mn-lt"/>
              </a:rPr>
              <a:t>12</a:t>
            </a:r>
            <a:r>
              <a:rPr lang="en-US" dirty="0">
                <a:ea typeface="+mn-lt"/>
                <a:cs typeface="+mn-lt"/>
              </a:rPr>
              <a:t>C-10p-graphite, </a:t>
            </a:r>
            <a:r>
              <a:rPr lang="en-US" baseline="30000" dirty="0">
                <a:ea typeface="+mn-lt"/>
                <a:cs typeface="+mn-lt"/>
              </a:rPr>
              <a:t>13</a:t>
            </a:r>
            <a:r>
              <a:rPr lang="en-US" dirty="0">
                <a:ea typeface="+mn-lt"/>
                <a:cs typeface="+mn-lt"/>
              </a:rPr>
              <a:t>C-10p-graphite</a:t>
            </a:r>
            <a:endParaRPr lang="en-US" dirty="0">
              <a:cs typeface="Arial"/>
            </a:endParaRPr>
          </a:p>
          <a:p>
            <a:pPr lvl="2"/>
            <a:r>
              <a:rPr lang="en-US" dirty="0">
                <a:cs typeface="Arial"/>
              </a:rPr>
              <a:t>U-UO</a:t>
            </a:r>
            <a:r>
              <a:rPr lang="en-US" baseline="-25000" dirty="0">
                <a:cs typeface="Arial"/>
              </a:rPr>
              <a:t>2 </a:t>
            </a:r>
            <a:r>
              <a:rPr lang="en-US" dirty="0">
                <a:cs typeface="Arial"/>
              </a:rPr>
              <a:t>-&gt; </a:t>
            </a:r>
            <a:r>
              <a:rPr lang="en-US" baseline="30000" dirty="0">
                <a:cs typeface="Arial"/>
              </a:rPr>
              <a:t>233</a:t>
            </a:r>
            <a:r>
              <a:rPr lang="en-US" dirty="0">
                <a:cs typeface="Arial"/>
              </a:rPr>
              <a:t>UO</a:t>
            </a:r>
            <a:r>
              <a:rPr lang="en-US" baseline="-25000" dirty="0">
                <a:cs typeface="Arial"/>
              </a:rPr>
              <a:t>2</a:t>
            </a:r>
            <a:r>
              <a:rPr lang="en-US" dirty="0">
                <a:cs typeface="Arial"/>
              </a:rPr>
              <a:t> + </a:t>
            </a:r>
            <a:r>
              <a:rPr lang="en-US" baseline="30000" dirty="0">
                <a:cs typeface="Arial"/>
              </a:rPr>
              <a:t>234</a:t>
            </a:r>
            <a:r>
              <a:rPr lang="en-US" dirty="0">
                <a:cs typeface="Arial"/>
              </a:rPr>
              <a:t>UO</a:t>
            </a:r>
            <a:r>
              <a:rPr lang="en-US" baseline="-25000" dirty="0">
                <a:cs typeface="Arial"/>
              </a:rPr>
              <a:t>2 </a:t>
            </a:r>
            <a:r>
              <a:rPr lang="en-US" dirty="0">
                <a:cs typeface="Arial"/>
              </a:rPr>
              <a:t>+ </a:t>
            </a:r>
            <a:r>
              <a:rPr lang="en-US" baseline="30000" dirty="0">
                <a:cs typeface="Arial"/>
              </a:rPr>
              <a:t>235</a:t>
            </a:r>
            <a:r>
              <a:rPr lang="en-US" dirty="0">
                <a:cs typeface="Arial"/>
              </a:rPr>
              <a:t>UO</a:t>
            </a:r>
            <a:r>
              <a:rPr lang="en-US" baseline="-25000" dirty="0">
                <a:cs typeface="Arial"/>
              </a:rPr>
              <a:t>2 </a:t>
            </a:r>
            <a:r>
              <a:rPr lang="en-US" dirty="0">
                <a:cs typeface="Arial"/>
              </a:rPr>
              <a:t>+ … </a:t>
            </a:r>
            <a:endParaRPr lang="en-US" dirty="0"/>
          </a:p>
          <a:p>
            <a:pPr lvl="2"/>
            <a:r>
              <a:rPr lang="en-US" dirty="0">
                <a:cs typeface="Arial"/>
              </a:rPr>
              <a:t>Zr-</a:t>
            </a:r>
            <a:r>
              <a:rPr lang="en-US" dirty="0" err="1">
                <a:cs typeface="Arial"/>
              </a:rPr>
              <a:t>ZrH</a:t>
            </a:r>
            <a:r>
              <a:rPr lang="en-US" dirty="0">
                <a:cs typeface="Arial"/>
              </a:rPr>
              <a:t> -&gt; </a:t>
            </a:r>
            <a:r>
              <a:rPr lang="en-US" baseline="30000" dirty="0">
                <a:cs typeface="Arial"/>
              </a:rPr>
              <a:t>90</a:t>
            </a:r>
            <a:r>
              <a:rPr lang="en-US" dirty="0">
                <a:cs typeface="Arial"/>
              </a:rPr>
              <a:t>ZrH + </a:t>
            </a:r>
            <a:r>
              <a:rPr lang="en-US" baseline="30000" dirty="0">
                <a:cs typeface="Arial"/>
              </a:rPr>
              <a:t>91</a:t>
            </a:r>
            <a:r>
              <a:rPr lang="en-US" dirty="0">
                <a:cs typeface="Arial"/>
              </a:rPr>
              <a:t>ZrH + </a:t>
            </a:r>
            <a:r>
              <a:rPr lang="en-US" baseline="30000" dirty="0">
                <a:cs typeface="Arial"/>
              </a:rPr>
              <a:t>92</a:t>
            </a:r>
            <a:r>
              <a:rPr lang="en-US" dirty="0">
                <a:cs typeface="Arial"/>
              </a:rPr>
              <a:t>ZrH + …</a:t>
            </a:r>
          </a:p>
          <a:p>
            <a:r>
              <a:rPr lang="en-US" dirty="0"/>
              <a:t>No guidance is given in the TSL files or the ENDF format if this is acceptable or advised</a:t>
            </a:r>
          </a:p>
          <a:p>
            <a:r>
              <a:rPr lang="en-US" dirty="0"/>
              <a:t>This can lead to some issues…</a:t>
            </a:r>
          </a:p>
        </p:txBody>
      </p:sp>
    </p:spTree>
    <p:extLst>
      <p:ext uri="{BB962C8B-B14F-4D97-AF65-F5344CB8AC3E}">
        <p14:creationId xmlns:p14="http://schemas.microsoft.com/office/powerpoint/2010/main" val="132455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 Scattering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Isotopes of the same element can have significantly different scattering lengths and, therefore, different bound/free scattering cross sections</a:t>
            </a:r>
          </a:p>
          <a:p>
            <a:r>
              <a:rPr lang="en-US" dirty="0"/>
              <a:t>Element-specific bound/free scattering cross section given in File 7, but not sub-divided into isotopic distribution</a:t>
            </a:r>
          </a:p>
          <a:p>
            <a:r>
              <a:rPr lang="en-US" dirty="0"/>
              <a:t>User must rely on either description in the ENDF file or references, which may not provide necessary description</a:t>
            </a:r>
          </a:p>
          <a:p>
            <a:r>
              <a:rPr lang="en-US" dirty="0"/>
              <a:t>Different from issue in incoherent elastic bound scattering cross section issue (#13)</a:t>
            </a:r>
          </a:p>
        </p:txBody>
      </p:sp>
    </p:spTree>
    <p:extLst>
      <p:ext uri="{BB962C8B-B14F-4D97-AF65-F5344CB8AC3E}">
        <p14:creationId xmlns:p14="http://schemas.microsoft.com/office/powerpoint/2010/main" val="55438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978729"/>
          </a:xfrm>
        </p:spPr>
        <p:txBody>
          <a:bodyPr/>
          <a:lstStyle/>
          <a:p>
            <a:r>
              <a:rPr lang="en-US" b="1" dirty="0"/>
              <a:t>Different Scattering Lengths – Comparison of Elemental and Isotopic Free Scattering Cross Sections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6"/>
            <a:ext cx="11430000" cy="3606422"/>
          </a:xfrm>
        </p:spPr>
        <p:txBody>
          <a:bodyPr/>
          <a:lstStyle/>
          <a:p>
            <a:r>
              <a:rPr lang="en-US" dirty="0"/>
              <a:t>Examples [1]: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Up to 50% difference between isotopic &amp; elemental scattering </a:t>
            </a:r>
            <a:r>
              <a:rPr lang="en-US" dirty="0" err="1"/>
              <a:t>xs</a:t>
            </a:r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1DCCD6-5EA9-431F-8E75-3143337CD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33554"/>
              </p:ext>
            </p:extLst>
          </p:nvPr>
        </p:nvGraphicFramePr>
        <p:xfrm>
          <a:off x="751942" y="2113086"/>
          <a:ext cx="445802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72">
                  <a:extLst>
                    <a:ext uri="{9D8B030D-6E8A-4147-A177-3AD203B41FA5}">
                      <a16:colId xmlns:a16="http://schemas.microsoft.com/office/drawing/2014/main" val="1793695411"/>
                    </a:ext>
                  </a:extLst>
                </a:gridCol>
                <a:gridCol w="1416939">
                  <a:extLst>
                    <a:ext uri="{9D8B030D-6E8A-4147-A177-3AD203B41FA5}">
                      <a16:colId xmlns:a16="http://schemas.microsoft.com/office/drawing/2014/main" val="3638580417"/>
                    </a:ext>
                  </a:extLst>
                </a:gridCol>
                <a:gridCol w="1888810">
                  <a:extLst>
                    <a:ext uri="{9D8B030D-6E8A-4147-A177-3AD203B41FA5}">
                      <a16:colId xmlns:a16="http://schemas.microsoft.com/office/drawing/2014/main" val="20209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Isotope/Material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Weight pct.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Scattering </a:t>
                      </a:r>
                      <a:r>
                        <a:rPr lang="en-US" err="1"/>
                        <a:t>xs</a:t>
                      </a:r>
                      <a:r>
                        <a:rPr lang="en-US"/>
                        <a:t> [b]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2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90</a:t>
                      </a:r>
                      <a:r>
                        <a:rPr lang="en-US"/>
                        <a:t>Zr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51.45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4.99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0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91</a:t>
                      </a:r>
                      <a:r>
                        <a:rPr lang="en-US"/>
                        <a:t>Zr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11.32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9.49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2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92</a:t>
                      </a:r>
                      <a:r>
                        <a:rPr lang="en-US"/>
                        <a:t>Zr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17.19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6.75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94</a:t>
                      </a:r>
                      <a:r>
                        <a:rPr lang="en-US"/>
                        <a:t>Zr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17.28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8.22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96</a:t>
                      </a:r>
                      <a:r>
                        <a:rPr lang="en-US"/>
                        <a:t>Zr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2.76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3.72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4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err="1"/>
                        <a:t>nat</a:t>
                      </a:r>
                      <a:r>
                        <a:rPr lang="en-US" dirty="0" err="1"/>
                        <a:t>Zr</a:t>
                      </a:r>
                      <a:endParaRPr lang="en-US" dirty="0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6.32</a:t>
                      </a:r>
                    </a:p>
                  </a:txBody>
                  <a:tcPr>
                    <a:solidFill>
                      <a:srgbClr val="CE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871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Zr-</a:t>
                      </a:r>
                      <a:r>
                        <a:rPr lang="en-US" err="1"/>
                        <a:t>ZrH</a:t>
                      </a:r>
                      <a:endParaRPr lang="en-US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6.34</a:t>
                      </a:r>
                    </a:p>
                  </a:txBody>
                  <a:tcPr>
                    <a:solidFill>
                      <a:srgbClr val="CE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858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FFB117-FA6A-406D-8F51-CC4256361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24215"/>
              </p:ext>
            </p:extLst>
          </p:nvPr>
        </p:nvGraphicFramePr>
        <p:xfrm>
          <a:off x="6982038" y="2113086"/>
          <a:ext cx="441144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82">
                  <a:extLst>
                    <a:ext uri="{9D8B030D-6E8A-4147-A177-3AD203B41FA5}">
                      <a16:colId xmlns:a16="http://schemas.microsoft.com/office/drawing/2014/main" val="1793695411"/>
                    </a:ext>
                  </a:extLst>
                </a:gridCol>
                <a:gridCol w="1349929">
                  <a:extLst>
                    <a:ext uri="{9D8B030D-6E8A-4147-A177-3AD203B41FA5}">
                      <a16:colId xmlns:a16="http://schemas.microsoft.com/office/drawing/2014/main" val="3638580417"/>
                    </a:ext>
                  </a:extLst>
                </a:gridCol>
                <a:gridCol w="1842230">
                  <a:extLst>
                    <a:ext uri="{9D8B030D-6E8A-4147-A177-3AD203B41FA5}">
                      <a16:colId xmlns:a16="http://schemas.microsoft.com/office/drawing/2014/main" val="2020991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Isotope/Material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Weight pct.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Free Scattering </a:t>
                      </a:r>
                      <a:r>
                        <a:rPr lang="en-US" err="1"/>
                        <a:t>xs</a:t>
                      </a:r>
                      <a:r>
                        <a:rPr lang="en-US"/>
                        <a:t> [b]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329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28</a:t>
                      </a:r>
                      <a:r>
                        <a:rPr lang="en-US"/>
                        <a:t>Si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92.23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1.98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308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29</a:t>
                      </a:r>
                      <a:r>
                        <a:rPr lang="en-US"/>
                        <a:t>Si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4.67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2.60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52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/>
                        <a:t>30</a:t>
                      </a:r>
                      <a:r>
                        <a:rPr lang="en-US"/>
                        <a:t>Si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3.1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2.47</a:t>
                      </a:r>
                    </a:p>
                  </a:txBody>
                  <a:tcPr>
                    <a:solidFill>
                      <a:srgbClr val="E8F0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30000" dirty="0" err="1"/>
                        <a:t>nat</a:t>
                      </a:r>
                      <a:r>
                        <a:rPr lang="en-US" dirty="0" err="1"/>
                        <a:t>Si</a:t>
                      </a:r>
                      <a:endParaRPr lang="en-US" dirty="0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2.02</a:t>
                      </a:r>
                    </a:p>
                  </a:txBody>
                  <a:tcPr>
                    <a:solidFill>
                      <a:srgbClr val="CE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Si-</a:t>
                      </a:r>
                      <a:r>
                        <a:rPr lang="en-US" err="1"/>
                        <a:t>SiC</a:t>
                      </a:r>
                      <a:endParaRPr lang="en-US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EE0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2.042</a:t>
                      </a:r>
                    </a:p>
                  </a:txBody>
                  <a:tcPr>
                    <a:solidFill>
                      <a:srgbClr val="CE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8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33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Different Scattering Lengths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lvl="1" indent="0">
              <a:buNone/>
            </a:pPr>
            <a:endParaRPr lang="en-US"/>
          </a:p>
          <a:p>
            <a:pPr lvl="1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FDB45-FA9C-DC4B-AE9D-DF8FB5CB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13816"/>
            <a:ext cx="12192000" cy="279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6787EC-075A-9740-B33B-34C142A3D2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4064000"/>
            <a:ext cx="12192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3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Resonances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isotopes have resonances near (or sometimes IN) the thermal range</a:t>
            </a:r>
          </a:p>
          <a:p>
            <a:r>
              <a:rPr lang="en-US" dirty="0"/>
              <a:t>Resonance theory is not currently incorporated into thermal scattering evaluations</a:t>
            </a:r>
          </a:p>
          <a:p>
            <a:r>
              <a:rPr lang="en-US" dirty="0"/>
              <a:t>These can have a noticeable effect on the thermal scattering cross section</a:t>
            </a:r>
          </a:p>
        </p:txBody>
      </p:sp>
    </p:spTree>
    <p:extLst>
      <p:ext uri="{BB962C8B-B14F-4D97-AF65-F5344CB8AC3E}">
        <p14:creationId xmlns:p14="http://schemas.microsoft.com/office/powerpoint/2010/main" val="84417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Resonances</a:t>
            </a:r>
          </a:p>
        </p:txBody>
      </p:sp>
      <p:pic>
        <p:nvPicPr>
          <p:cNvPr id="7" name="Content Placeholder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5980CF77-0E62-0145-848F-3788CACD1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370" y="813817"/>
            <a:ext cx="10184610" cy="5728842"/>
          </a:xfrm>
        </p:spPr>
      </p:pic>
    </p:spTree>
    <p:extLst>
      <p:ext uri="{BB962C8B-B14F-4D97-AF65-F5344CB8AC3E}">
        <p14:creationId xmlns:p14="http://schemas.microsoft.com/office/powerpoint/2010/main" val="54780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Should information about the isotopic composition be provided in ENDF TSL files?</a:t>
            </a:r>
          </a:p>
          <a:p>
            <a:r>
              <a:rPr lang="en-US"/>
              <a:t>Can anything be done regarding low-lying resonances?</a:t>
            </a:r>
          </a:p>
          <a:p>
            <a:pPr lvl="1"/>
            <a:r>
              <a:rPr lang="en-US"/>
              <a:t>Try and match the TSL cross section with the resonance at a specific cutoff energy (tricky, but doable)?</a:t>
            </a:r>
          </a:p>
          <a:p>
            <a:pPr lvl="1"/>
            <a:r>
              <a:rPr lang="en-US"/>
              <a:t>Implement resonances in thermal scattering (very difficult)?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58B9-CA1B-3647-91A0-A57371DC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9D34-3392-7249-AF5B-479FE4063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work was supported by the Nuclear Criticality Safety Program, funded and managed by the National Nuclear Security Administration for the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428154200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template 16x9_180808" id="{EF133236-4FD1-4E83-B0AC-464DEE56453C}" vid="{ECDBAF0C-67FD-47C6-9CC9-5310617ED09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38e4deb0-de08-4adb-aafc-d8ff0254417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38e4deb0-de08-4adb-aafc-d8ff025441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1497</TotalTime>
  <Words>427</Words>
  <Application>Microsoft Macintosh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Century Gothic</vt:lpstr>
      <vt:lpstr>ORNL</vt:lpstr>
      <vt:lpstr>Isotope Effects in Thermal Neutron Scattering</vt:lpstr>
      <vt:lpstr>Background</vt:lpstr>
      <vt:lpstr>Different Scattering Lengths</vt:lpstr>
      <vt:lpstr>Different Scattering Lengths – Comparison of Elemental and Isotopic Free Scattering Cross Sections</vt:lpstr>
      <vt:lpstr>Different Scattering Lengths</vt:lpstr>
      <vt:lpstr>Resonances</vt:lpstr>
      <vt:lpstr>Resonances</vt:lpstr>
      <vt:lpstr>Discussion</vt:lpstr>
      <vt:lpstr>Acknowledgements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Chapman, Chris</dc:creator>
  <cp:keywords/>
  <dc:description/>
  <cp:lastModifiedBy>Chapman, Chris</cp:lastModifiedBy>
  <cp:revision>10</cp:revision>
  <dcterms:created xsi:type="dcterms:W3CDTF">2020-10-01T18:34:29Z</dcterms:created>
  <dcterms:modified xsi:type="dcterms:W3CDTF">2021-11-15T13:33:09Z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