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handoutMasterIdLst>
    <p:handoutMasterId r:id="rId27"/>
  </p:handoutMasterIdLst>
  <p:sldIdLst>
    <p:sldId id="256" r:id="rId2"/>
    <p:sldId id="542" r:id="rId3"/>
    <p:sldId id="476" r:id="rId4"/>
    <p:sldId id="482" r:id="rId5"/>
    <p:sldId id="481" r:id="rId6"/>
    <p:sldId id="483" r:id="rId7"/>
    <p:sldId id="485" r:id="rId8"/>
    <p:sldId id="526" r:id="rId9"/>
    <p:sldId id="508" r:id="rId10"/>
    <p:sldId id="511" r:id="rId11"/>
    <p:sldId id="506" r:id="rId12"/>
    <p:sldId id="477" r:id="rId13"/>
    <p:sldId id="478" r:id="rId14"/>
    <p:sldId id="480" r:id="rId15"/>
    <p:sldId id="479" r:id="rId16"/>
    <p:sldId id="503" r:id="rId17"/>
    <p:sldId id="527" r:id="rId18"/>
    <p:sldId id="528" r:id="rId19"/>
    <p:sldId id="541" r:id="rId20"/>
    <p:sldId id="529" r:id="rId21"/>
    <p:sldId id="533" r:id="rId22"/>
    <p:sldId id="535" r:id="rId23"/>
    <p:sldId id="532" r:id="rId24"/>
    <p:sldId id="310" r:id="rId25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1pPr>
    <a:lvl2pPr marL="4572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2pPr>
    <a:lvl3pPr marL="9144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3pPr>
    <a:lvl4pPr marL="13716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4pPr>
    <a:lvl5pPr marL="1828800" algn="just" rtl="0" eaLnBrk="0" fontAlgn="base" hangingPunct="0">
      <a:lnSpc>
        <a:spcPct val="125000"/>
      </a:lnSpc>
      <a:spcBef>
        <a:spcPct val="10000"/>
      </a:spcBef>
      <a:spcAft>
        <a:spcPct val="10000"/>
      </a:spcAft>
      <a:buSzPct val="65000"/>
      <a:buChar char="n"/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Arial" charset="0"/>
        <a:ea typeface="MS Mincho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" userDrawn="1">
          <p15:clr>
            <a:srgbClr val="A4A3A4"/>
          </p15:clr>
        </p15:guide>
        <p15:guide id="2" pos="57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car.cabellos@upm.es" initials="o" lastIdx="1" clrIdx="0">
    <p:extLst>
      <p:ext uri="{19B8F6BF-5375-455C-9EA6-DF929625EA0E}">
        <p15:presenceInfo xmlns:p15="http://schemas.microsoft.com/office/powerpoint/2012/main" userId="oscar.cabellos@upm.e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FF0000"/>
    <a:srgbClr val="00FFFF"/>
    <a:srgbClr val="FF00FF"/>
    <a:srgbClr val="2D2DB9"/>
    <a:srgbClr val="0066FF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7336" autoAdjust="0"/>
  </p:normalViewPr>
  <p:slideViewPr>
    <p:cSldViewPr showGuides="1">
      <p:cViewPr varScale="1">
        <p:scale>
          <a:sx n="110" d="100"/>
          <a:sy n="110" d="100"/>
        </p:scale>
        <p:origin x="1164" y="108"/>
      </p:cViewPr>
      <p:guideLst>
        <p:guide orient="horz" pos="28"/>
        <p:guide pos="57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6949D-120D-49EB-96E6-22CC0F9D9F22}" type="datetimeFigureOut">
              <a:rPr lang="es-ES" smtClean="0"/>
              <a:pPr/>
              <a:t>15/11/2021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3E184-1011-42CF-AC2F-DC4362D9B36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718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C1018A9-E8EE-4994-B6E6-A01FB2A7C6D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07029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4404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5462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005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180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190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298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10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1018A9-E8EE-4994-B6E6-A01FB2A7C6D6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562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5 Rectángulo"/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Covariance Session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, November 15, 2021.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59772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  <a:ln/>
        </p:spPr>
        <p:txBody>
          <a:bodyPr/>
          <a:lstStyle>
            <a:lvl1pPr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Rectángulo">
            <a:extLst>
              <a:ext uri="{FF2B5EF4-FFF2-40B4-BE49-F238E27FC236}">
                <a16:creationId xmlns:a16="http://schemas.microsoft.com/office/drawing/2014/main" id="{F6C35201-E2EF-46BD-BDB2-701F6FA783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524625"/>
            <a:ext cx="9144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sz="1200" b="1" i="1" noProof="0" dirty="0">
                <a:solidFill>
                  <a:schemeClr val="tx1"/>
                </a:solidFill>
                <a:cs typeface="Times New Roman" pitchFamily="18" charset="0"/>
              </a:rPr>
              <a:t>CSEWG Covariance Session </a:t>
            </a:r>
            <a:r>
              <a:rPr lang="en-US" sz="1200" b="1" i="1" noProof="0" dirty="0">
                <a:solidFill>
                  <a:schemeClr val="tx1"/>
                </a:solidFill>
                <a:cs typeface="Times New Roman" pitchFamily="18" charset="0"/>
              </a:rPr>
              <a:t>, November 15, 2021. O. Cabellos (UPM)</a:t>
            </a:r>
          </a:p>
        </p:txBody>
      </p:sp>
    </p:spTree>
    <p:extLst>
      <p:ext uri="{BB962C8B-B14F-4D97-AF65-F5344CB8AC3E}">
        <p14:creationId xmlns:p14="http://schemas.microsoft.com/office/powerpoint/2010/main" val="112375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C369124-A69B-4C0F-A931-0E372B67152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228600"/>
            <a:ext cx="601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876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b="1">
          <a:solidFill>
            <a:schemeClr val="tx1"/>
          </a:solidFill>
          <a:latin typeface="Verdana" pitchFamily="34" charset="0"/>
        </a:defRPr>
      </a:lvl9pPr>
    </p:titleStyle>
    <p:bodyStyle>
      <a:lvl1pPr marL="227013" indent="-227013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5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6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7"/>
        </a:buBlip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Blip>
          <a:blip r:embed="rId8"/>
        </a:buBlip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lnSpc>
          <a:spcPct val="125000"/>
        </a:lnSpc>
        <a:spcBef>
          <a:spcPct val="10000"/>
        </a:spcBef>
        <a:spcAft>
          <a:spcPct val="10000"/>
        </a:spcAft>
        <a:buSzPct val="65000"/>
        <a:buChar char="•"/>
        <a:defRPr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6867" y="3756689"/>
            <a:ext cx="7664896" cy="2264599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en-US" sz="1800" b="1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O. Cabellos</a:t>
            </a:r>
          </a:p>
          <a:p>
            <a:pPr>
              <a:lnSpc>
                <a:spcPct val="100000"/>
              </a:lnSpc>
            </a:pPr>
            <a:r>
              <a:rPr lang="en-US" sz="1600" i="1" dirty="0">
                <a:solidFill>
                  <a:schemeClr val="accent2"/>
                </a:solidFill>
                <a:cs typeface="Times New Roman" pitchFamily="18" charset="0"/>
              </a:rPr>
              <a:t>Universidad </a:t>
            </a:r>
            <a:r>
              <a:rPr lang="en-US" sz="1600" i="1" dirty="0" err="1">
                <a:solidFill>
                  <a:schemeClr val="accent2"/>
                </a:solidFill>
                <a:cs typeface="Times New Roman" pitchFamily="18" charset="0"/>
              </a:rPr>
              <a:t>Politécnica</a:t>
            </a:r>
            <a:r>
              <a:rPr lang="en-US" sz="1600" i="1" dirty="0">
                <a:solidFill>
                  <a:schemeClr val="accent2"/>
                </a:solidFill>
                <a:cs typeface="Times New Roman" pitchFamily="18" charset="0"/>
              </a:rPr>
              <a:t> de Madrid (UPM)</a:t>
            </a:r>
            <a:r>
              <a:rPr lang="en-US" sz="1600" dirty="0">
                <a:solidFill>
                  <a:schemeClr val="accent2"/>
                </a:solidFill>
                <a:cs typeface="Times New Roman" pitchFamily="18" charset="0"/>
              </a:rPr>
              <a:t>, Madrid, Spain</a:t>
            </a:r>
            <a:endParaRPr lang="en-US" sz="16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accent2"/>
                </a:solidFill>
              </a:rPr>
              <a:t>E-mail: </a:t>
            </a:r>
            <a:r>
              <a:rPr lang="en-US" sz="1600" u="sng" dirty="0">
                <a:solidFill>
                  <a:schemeClr val="accent2"/>
                </a:solidFill>
              </a:rPr>
              <a:t>oscar.cabellos@upm.es</a:t>
            </a:r>
          </a:p>
          <a:p>
            <a:pPr>
              <a:lnSpc>
                <a:spcPct val="100000"/>
              </a:lnSpc>
            </a:pPr>
            <a:endParaRPr lang="en-US" sz="1600" u="sng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WPEC/SG46 Participants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solidFill>
                  <a:schemeClr val="accent2"/>
                </a:solidFill>
              </a:rPr>
              <a:t>Special thanks to JAEA, CIEMAT, UPM and SCK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5A355F-7FCC-43B2-B4AF-553A95AABA83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116213" y="1643099"/>
            <a:ext cx="8928991" cy="1361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3200" b="1" i="1" dirty="0">
                <a:solidFill>
                  <a:schemeClr val="accent2"/>
                </a:solidFill>
              </a:rPr>
              <a:t>WPEC/SG46 TAR exercise: </a:t>
            </a:r>
          </a:p>
          <a:p>
            <a:pPr algn="ctr">
              <a:buNone/>
            </a:pPr>
            <a:r>
              <a:rPr lang="en-GB" sz="3200" b="1" i="1" dirty="0">
                <a:solidFill>
                  <a:schemeClr val="accent2"/>
                </a:solidFill>
              </a:rPr>
              <a:t>Preliminary Results</a:t>
            </a:r>
            <a:endParaRPr lang="en-US" sz="32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6931" y="49213"/>
            <a:ext cx="6362144" cy="50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Processing Covariances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57E01B7-CC13-4940-B4D5-8B464DBA83AD}"/>
              </a:ext>
            </a:extLst>
          </p:cNvPr>
          <p:cNvSpPr txBox="1"/>
          <p:nvPr/>
        </p:nvSpPr>
        <p:spPr>
          <a:xfrm>
            <a:off x="107504" y="1199442"/>
            <a:ext cx="7770063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Issues in evaluated files</a:t>
            </a:r>
          </a:p>
        </p:txBody>
      </p:sp>
      <p:graphicFrame>
        <p:nvGraphicFramePr>
          <p:cNvPr id="3" name="Tabla 7">
            <a:extLst>
              <a:ext uri="{FF2B5EF4-FFF2-40B4-BE49-F238E27FC236}">
                <a16:creationId xmlns:a16="http://schemas.microsoft.com/office/drawing/2014/main" id="{97FCAECF-8339-4EC8-952C-8CD19C1EA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755797"/>
              </p:ext>
            </p:extLst>
          </p:nvPr>
        </p:nvGraphicFramePr>
        <p:xfrm>
          <a:off x="34489" y="1555479"/>
          <a:ext cx="9100802" cy="4328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1167">
                  <a:extLst>
                    <a:ext uri="{9D8B030D-6E8A-4147-A177-3AD203B41FA5}">
                      <a16:colId xmlns:a16="http://schemas.microsoft.com/office/drawing/2014/main" val="759460005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1534433328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1870798800"/>
                    </a:ext>
                  </a:extLst>
                </a:gridCol>
                <a:gridCol w="2619075">
                  <a:extLst>
                    <a:ext uri="{9D8B030D-6E8A-4147-A177-3AD203B41FA5}">
                      <a16:colId xmlns:a16="http://schemas.microsoft.com/office/drawing/2014/main" val="41061981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/>
                        <a:t>ND </a:t>
                      </a:r>
                    </a:p>
                    <a:p>
                      <a:r>
                        <a:rPr lang="es-ES" sz="1600" dirty="0" err="1"/>
                        <a:t>Evaluation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Large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procesed</a:t>
                      </a:r>
                      <a:r>
                        <a:rPr lang="es-ES" sz="1600" dirty="0"/>
                        <a:t> </a:t>
                      </a:r>
                    </a:p>
                    <a:p>
                      <a:r>
                        <a:rPr lang="es-ES" sz="1600" dirty="0" err="1"/>
                        <a:t>uncertainties</a:t>
                      </a:r>
                      <a:r>
                        <a:rPr lang="es-ES" sz="1600" dirty="0"/>
                        <a:t> </a:t>
                      </a:r>
                    </a:p>
                    <a:p>
                      <a:r>
                        <a:rPr lang="es-ES" sz="1600" dirty="0"/>
                        <a:t>(&gt; 100%)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Lack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of</a:t>
                      </a:r>
                      <a:r>
                        <a:rPr lang="es-ES" sz="1600" dirty="0"/>
                        <a:t> ND </a:t>
                      </a:r>
                      <a:r>
                        <a:rPr lang="es-ES" sz="1600" dirty="0" err="1"/>
                        <a:t>covariances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err="1"/>
                        <a:t>Processed</a:t>
                      </a:r>
                      <a:r>
                        <a:rPr lang="es-ES" sz="1600" dirty="0"/>
                        <a:t> </a:t>
                      </a:r>
                      <a:r>
                        <a:rPr lang="es-ES" sz="1600" dirty="0" err="1"/>
                        <a:t>null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70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ENDF/B-VIII.0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B10(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n,n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’) – g=2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Cr52(n, 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n,alpha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- g=2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O16(</a:t>
                      </a:r>
                      <a:r>
                        <a:rPr lang="en-GB" sz="140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n,n</a:t>
                      </a: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’) – g=1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O16(n, elastic-P1) – g=5-7</a:t>
                      </a:r>
                    </a:p>
                    <a:p>
                      <a:pPr marL="0" algn="l" defTabSz="914400" rtl="0" eaLnBrk="1" fontAlgn="b" latinLnBrk="0" hangingPunct="1"/>
                      <a:endParaRPr lang="en-GB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 MF33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Fe56 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Pb206(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n,p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), Pb206(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Pb207(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n,p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), Pb207(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Pb208(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n,p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), Pb208(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 MF34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B10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Cr52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Fe56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Ni58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Pu240, Pu241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No MF35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Pu-241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Processed null values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B10(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 – g=1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B10(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’) – g=3-7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Cr52(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n,n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’) – g=3-7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Ni58(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n,p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 – g=3-7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Ni58(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n,alpha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) –g=3-7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Na23(n,elasticP1) - g=7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Pu239(CHI) – g=7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Pu240(CHI) –g=7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</a:rPr>
                        <a:t>Fail NJOY2016.63: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U235(n,elasticP1)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U238(n,elasticP1)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bg1"/>
                          </a:solidFill>
                        </a:rPr>
                        <a:t>Pu239(n,elasticP1)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8945950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62EA505-9C75-4F74-A4C4-5154B9E315FA}"/>
              </a:ext>
            </a:extLst>
          </p:cNvPr>
          <p:cNvSpPr txBox="1"/>
          <p:nvPr/>
        </p:nvSpPr>
        <p:spPr>
          <a:xfrm>
            <a:off x="107504" y="6024490"/>
            <a:ext cx="4598124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Note: </a:t>
            </a:r>
            <a:r>
              <a:rPr lang="en-GB" sz="1400" b="1" dirty="0">
                <a:solidFill>
                  <a:schemeClr val="bg1"/>
                </a:solidFill>
              </a:rPr>
              <a:t>See Appendix I.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85977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E594492-AE66-4923-973B-ACB5A7CFFE99}"/>
                  </a:ext>
                </a:extLst>
              </p:cNvPr>
              <p:cNvSpPr txBox="1"/>
              <p:nvPr/>
            </p:nvSpPr>
            <p:spPr>
              <a:xfrm>
                <a:off x="2746360" y="49684"/>
                <a:ext cx="6362144" cy="959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41300" indent="-342900" algn="r">
                  <a:buSzPct val="100000"/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Values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for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Cost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parameters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(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Symbol" panose="05050102010706020507" pitchFamily="18" charset="2"/>
                      </a:rPr>
                      <m:t>l</m:t>
                    </m:r>
                    <m:r>
                      <m:rPr>
                        <m:nor/>
                      </m:rPr>
                      <a:rPr lang="es-ES" sz="2400" b="1" i="0" baseline="-25000" smtClean="0">
                        <a:solidFill>
                          <a:schemeClr val="tx1"/>
                        </a:solidFill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)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related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to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each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cross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−</m:t>
                    </m:r>
                    <m:r>
                      <m:rPr>
                        <m:nor/>
                      </m:rPr>
                      <a:rPr lang="es-ES" sz="2400" b="1" i="0" smtClean="0">
                        <a:solidFill>
                          <a:schemeClr val="tx1"/>
                        </a:solidFill>
                        <a:latin typeface="+mn-lt"/>
                      </a:rPr>
                      <m:t>section</m:t>
                    </m:r>
                  </m:oMath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E594492-AE66-4923-973B-ACB5A7CF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360" y="49684"/>
                <a:ext cx="6362144" cy="959622"/>
              </a:xfrm>
              <a:prstGeom prst="rect">
                <a:avLst/>
              </a:prstGeom>
              <a:blipFill>
                <a:blip r:embed="rId2"/>
                <a:stretch>
                  <a:fillRect r="-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135CF3B-119D-4514-B0F6-E435B6AE1149}"/>
                  </a:ext>
                </a:extLst>
              </p:cNvPr>
              <p:cNvSpPr txBox="1"/>
              <p:nvPr/>
            </p:nvSpPr>
            <p:spPr>
              <a:xfrm>
                <a:off x="107504" y="1412776"/>
                <a:ext cx="8280920" cy="335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GB" sz="1400" b="1" dirty="0"/>
                  <a:t>Table 2</a:t>
                </a:r>
                <a:r>
                  <a:rPr lang="en-GB" sz="1400" dirty="0"/>
                  <a:t>. Different set of values for the cost parameters</a:t>
                </a:r>
                <a:r>
                  <a:rPr lang="en-GB" sz="1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s-ES" sz="1400" b="1" i="0" smtClean="0">
                        <a:solidFill>
                          <a:schemeClr val="bg1"/>
                        </a:solidFill>
                        <a:latin typeface="Symbol" panose="05050102010706020507" pitchFamily="18" charset="2"/>
                      </a:rPr>
                      <m:t>l</m:t>
                    </m:r>
                    <m:r>
                      <m:rPr>
                        <m:nor/>
                      </m:rPr>
                      <a:rPr lang="es-ES" sz="1400" b="1" i="0" baseline="-25000" smtClean="0">
                        <a:solidFill>
                          <a:schemeClr val="bg1"/>
                        </a:solidFill>
                        <a:latin typeface="+mn-lt"/>
                      </a:rPr>
                      <m:t>i</m:t>
                    </m:r>
                  </m:oMath>
                </a14:m>
                <a:r>
                  <a:rPr lang="en-GB" sz="1400" dirty="0">
                    <a:solidFill>
                      <a:schemeClr val="bg1"/>
                    </a:solidFill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3135CF3B-119D-4514-B0F6-E435B6AE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12776"/>
                <a:ext cx="8280920" cy="335156"/>
              </a:xfrm>
              <a:prstGeom prst="rect">
                <a:avLst/>
              </a:prstGeom>
              <a:blipFill>
                <a:blip r:embed="rId3"/>
                <a:stretch>
                  <a:fillRect l="-221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a 2">
                <a:extLst>
                  <a:ext uri="{FF2B5EF4-FFF2-40B4-BE49-F238E27FC236}">
                    <a16:creationId xmlns:a16="http://schemas.microsoft.com/office/drawing/2014/main" id="{B1F14E02-92DB-49E6-97C6-EADCDC2333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862624"/>
                  </p:ext>
                </p:extLst>
              </p:nvPr>
            </p:nvGraphicFramePr>
            <p:xfrm>
              <a:off x="179512" y="1844824"/>
              <a:ext cx="7270496" cy="259588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4854893">
                      <a:extLst>
                        <a:ext uri="{9D8B030D-6E8A-4147-A177-3AD203B41FA5}">
                          <a16:colId xmlns:a16="http://schemas.microsoft.com/office/drawing/2014/main" val="3876409278"/>
                        </a:ext>
                      </a:extLst>
                    </a:gridCol>
                    <a:gridCol w="792543">
                      <a:extLst>
                        <a:ext uri="{9D8B030D-6E8A-4147-A177-3AD203B41FA5}">
                          <a16:colId xmlns:a16="http://schemas.microsoft.com/office/drawing/2014/main" val="331117475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3818481902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4677936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Isotopes and reactions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kern="1200" noProof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cost parameters (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en-US" sz="1800" b="1" kern="1200" noProof="0" smtClean="0">
                                  <a:solidFill>
                                    <a:schemeClr val="lt1"/>
                                  </a:solidFill>
                                  <a:latin typeface="Symbol" panose="05050102010706020507" pitchFamily="18" charset="2"/>
                                  <a:ea typeface="+mn-ea"/>
                                  <a:cs typeface="+mn-cs"/>
                                </a:rPr>
                                <m:t>l</m:t>
                              </m:r>
                              <m:r>
                                <m:rPr>
                                  <m:nor/>
                                </m:rPr>
                                <a:rPr lang="en-US" sz="1800" b="1" kern="1200" baseline="-25000" noProof="0" smtClean="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m:t>i</m:t>
                              </m:r>
                            </m:oMath>
                          </a14:m>
                          <a:r>
                            <a:rPr lang="en-US" sz="1800" b="1" kern="1200" noProof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533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noProof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430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aseline="30000" noProof="0"/>
                            <a:t>235</a:t>
                          </a:r>
                          <a:r>
                            <a:rPr lang="en-US" noProof="0"/>
                            <a:t>U, </a:t>
                          </a:r>
                          <a:r>
                            <a:rPr lang="en-US" baseline="30000" noProof="0"/>
                            <a:t>238</a:t>
                          </a:r>
                          <a:r>
                            <a:rPr lang="en-US" noProof="0"/>
                            <a:t>U and </a:t>
                          </a:r>
                          <a:r>
                            <a:rPr lang="en-US" baseline="30000" noProof="0"/>
                            <a:t>239</a:t>
                          </a:r>
                          <a:r>
                            <a:rPr lang="en-US" noProof="0"/>
                            <a:t>Pu – capture, fission, </a:t>
                          </a:r>
                          <a:r>
                            <a:rPr lang="en-US" noProof="0">
                              <a:latin typeface="Symbol" panose="05050102010706020507" pitchFamily="18" charset="2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78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noProof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Other fuel isotopes – </a:t>
                          </a:r>
                          <a:r>
                            <a:rPr lang="en-US" noProof="0"/>
                            <a:t>capture, fission, </a:t>
                          </a:r>
                          <a:r>
                            <a:rPr lang="en-US" noProof="0">
                              <a:latin typeface="Symbol" panose="05050102010706020507" pitchFamily="18" charset="2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177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Non-fuel isotopes – capture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442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All isotopes – elastic scattering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62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/>
                            <a:t>All isotopes – inelastic scattering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4158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a 2">
                <a:extLst>
                  <a:ext uri="{FF2B5EF4-FFF2-40B4-BE49-F238E27FC236}">
                    <a16:creationId xmlns:a16="http://schemas.microsoft.com/office/drawing/2014/main" id="{B1F14E02-92DB-49E6-97C6-EADCDC2333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9862624"/>
                  </p:ext>
                </p:extLst>
              </p:nvPr>
            </p:nvGraphicFramePr>
            <p:xfrm>
              <a:off x="179512" y="1844824"/>
              <a:ext cx="7270496" cy="2595880"/>
            </p:xfrm>
            <a:graphic>
              <a:graphicData uri="http://schemas.openxmlformats.org/drawingml/2006/table">
                <a:tbl>
                  <a:tblPr firstRow="1" firstCol="1" bandRow="1">
                    <a:tableStyleId>{93296810-A885-4BE3-A3E7-6D5BEEA58F35}</a:tableStyleId>
                  </a:tblPr>
                  <a:tblGrid>
                    <a:gridCol w="4854893">
                      <a:extLst>
                        <a:ext uri="{9D8B030D-6E8A-4147-A177-3AD203B41FA5}">
                          <a16:colId xmlns:a16="http://schemas.microsoft.com/office/drawing/2014/main" val="3876409278"/>
                        </a:ext>
                      </a:extLst>
                    </a:gridCol>
                    <a:gridCol w="792543">
                      <a:extLst>
                        <a:ext uri="{9D8B030D-6E8A-4147-A177-3AD203B41FA5}">
                          <a16:colId xmlns:a16="http://schemas.microsoft.com/office/drawing/2014/main" val="331117475"/>
                        </a:ext>
                      </a:extLst>
                    </a:gridCol>
                    <a:gridCol w="805180">
                      <a:extLst>
                        <a:ext uri="{9D8B030D-6E8A-4147-A177-3AD203B41FA5}">
                          <a16:colId xmlns:a16="http://schemas.microsoft.com/office/drawing/2014/main" val="3818481902"/>
                        </a:ext>
                      </a:extLst>
                    </a:gridCol>
                    <a:gridCol w="817880">
                      <a:extLst>
                        <a:ext uri="{9D8B030D-6E8A-4147-A177-3AD203B41FA5}">
                          <a16:colId xmlns:a16="http://schemas.microsoft.com/office/drawing/2014/main" val="46779363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Isotopes and reactions</a:t>
                          </a:r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01008" t="-8197" r="-1008" b="-6245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465334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 noProof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Set C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64305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baseline="30000" noProof="0"/>
                            <a:t>235</a:t>
                          </a:r>
                          <a:r>
                            <a:rPr lang="en-US" noProof="0"/>
                            <a:t>U, </a:t>
                          </a:r>
                          <a:r>
                            <a:rPr lang="en-US" baseline="30000" noProof="0"/>
                            <a:t>238</a:t>
                          </a:r>
                          <a:r>
                            <a:rPr lang="en-US" noProof="0"/>
                            <a:t>U and </a:t>
                          </a:r>
                          <a:r>
                            <a:rPr lang="en-US" baseline="30000" noProof="0"/>
                            <a:t>239</a:t>
                          </a:r>
                          <a:r>
                            <a:rPr lang="en-US" noProof="0"/>
                            <a:t>Pu – capture, fission, </a:t>
                          </a:r>
                          <a:r>
                            <a:rPr lang="en-US" noProof="0">
                              <a:latin typeface="Symbol" panose="05050102010706020507" pitchFamily="18" charset="2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7678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1" kern="1200" noProof="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Other fuel isotopes – </a:t>
                          </a:r>
                          <a:r>
                            <a:rPr lang="en-US" noProof="0"/>
                            <a:t>capture, fission, </a:t>
                          </a:r>
                          <a:r>
                            <a:rPr lang="en-US" noProof="0">
                              <a:latin typeface="Symbol" panose="05050102010706020507" pitchFamily="18" charset="2"/>
                            </a:rPr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83177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Non-fuel isotopes – capture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04420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noProof="0"/>
                            <a:t>All isotopes – elastic scattering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562173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noProof="0"/>
                            <a:t>All isotopes – inelastic scattering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>
                              <a:solidFill>
                                <a:schemeClr val="bg1"/>
                              </a:solidFill>
                            </a:rPr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noProof="0" dirty="0">
                              <a:solidFill>
                                <a:schemeClr val="bg1"/>
                              </a:solidFill>
                            </a:rPr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941589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A8D5F415-6A1D-4798-A75D-6D550F581C0C}"/>
              </a:ext>
            </a:extLst>
          </p:cNvPr>
          <p:cNvSpPr txBox="1"/>
          <p:nvPr/>
        </p:nvSpPr>
        <p:spPr>
          <a:xfrm>
            <a:off x="107504" y="5661248"/>
            <a:ext cx="828092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M.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Salvatores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et al., “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OECD/NEA WPEC Subgroup 26 Final Report: Uncertainty and Target Accuracy Assessment for Innovative Systems Using Recent Covariance Data Evaluations”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OECD/NEA/Nuclear Science, 2008.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70F5A98-30F2-4C22-9E86-0FC85931CDA7}"/>
              </a:ext>
            </a:extLst>
          </p:cNvPr>
          <p:cNvSpPr txBox="1"/>
          <p:nvPr/>
        </p:nvSpPr>
        <p:spPr>
          <a:xfrm>
            <a:off x="323528" y="4703403"/>
            <a:ext cx="4585062" cy="786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Additional set of values: </a:t>
            </a:r>
          </a:p>
          <a:p>
            <a:pPr marL="531813" lvl="1" indent="-258763" algn="l">
              <a:spcBef>
                <a:spcPts val="600"/>
              </a:spcBef>
              <a:buSzPct val="100000"/>
              <a:buFont typeface="Symbol" panose="05050102010706020507" pitchFamily="18" charset="2"/>
              <a:buChar char="-"/>
            </a:pPr>
            <a:r>
              <a:rPr lang="en-GB" dirty="0"/>
              <a:t>Add energy dependence?</a:t>
            </a:r>
          </a:p>
        </p:txBody>
      </p:sp>
    </p:spTree>
    <p:extLst>
      <p:ext uri="{BB962C8B-B14F-4D97-AF65-F5344CB8AC3E}">
        <p14:creationId xmlns:p14="http://schemas.microsoft.com/office/powerpoint/2010/main" val="297143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B16D08-D2A1-424E-BA3B-B93CE7A0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6" name="Picture 6" descr="Imagen relacionada">
            <a:extLst>
              <a:ext uri="{FF2B5EF4-FFF2-40B4-BE49-F238E27FC236}">
                <a16:creationId xmlns:a16="http://schemas.microsoft.com/office/drawing/2014/main" id="{CD0D7C09-8387-4C6B-B7DA-471F1A249F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3" t="9746" r="27085" b="4189"/>
          <a:stretch/>
        </p:blipFill>
        <p:spPr bwMode="auto">
          <a:xfrm>
            <a:off x="152430" y="1268760"/>
            <a:ext cx="2259330" cy="231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0692E13F-A9FA-4611-BB68-386ED04FE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7339"/>
            <a:ext cx="1655847" cy="15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43916898-D4CC-4DAD-9684-822F5FCFA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400" y="1557339"/>
            <a:ext cx="2893993" cy="1541994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24740459-0C23-4A8E-A60F-8C6888377281}"/>
              </a:ext>
            </a:extLst>
          </p:cNvPr>
          <p:cNvSpPr txBox="1"/>
          <p:nvPr/>
        </p:nvSpPr>
        <p:spPr>
          <a:xfrm>
            <a:off x="4581172" y="3150339"/>
            <a:ext cx="4060448" cy="334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None/>
            </a:pP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P. </a:t>
            </a:r>
            <a:r>
              <a:rPr lang="en-US" sz="12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Sciora</a:t>
            </a:r>
            <a:r>
              <a:rPr lang="en-US" sz="1200" dirty="0">
                <a:solidFill>
                  <a:srgbClr val="002060"/>
                </a:solidFill>
                <a:latin typeface="Century Gothic" panose="020B0502020202020204" pitchFamily="34" charset="0"/>
              </a:rPr>
              <a:t>, ESNII+ deliverable D6.1.1-1</a:t>
            </a:r>
            <a:endParaRPr lang="es-ES" sz="1200" b="1" i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18C4A8B7-6486-4D69-834C-6FF6E8A556B3}"/>
              </a:ext>
            </a:extLst>
          </p:cNvPr>
          <p:cNvSpPr txBox="1"/>
          <p:nvPr/>
        </p:nvSpPr>
        <p:spPr>
          <a:xfrm>
            <a:off x="49145" y="5853172"/>
            <a:ext cx="503310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P. Romojaro et al.,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Joint CIEMAT and UPM contribution: ASTRID, ESFR, ALFRED and MYRRHA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WPEC/SG46, June 2019.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C5586697-1D94-4E46-92CB-B50B8236819D}"/>
              </a:ext>
            </a:extLst>
          </p:cNvPr>
          <p:cNvSpPr txBox="1"/>
          <p:nvPr/>
        </p:nvSpPr>
        <p:spPr>
          <a:xfrm>
            <a:off x="152429" y="3867968"/>
            <a:ext cx="5033099" cy="159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Core Power – medium size: 1500MWth / </a:t>
            </a:r>
            <a:r>
              <a:rPr lang="en-GB" sz="1200" b="1" dirty="0"/>
              <a:t>600 MWe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Sodium-cooled fast reactor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Fuel type: MOX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177 Inner FA, Pu content (%) 24.3wt%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114 Outer FA, , Pu content (%) 20.7wt%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Active fuel: 90 cm (fissile height) + 20 cm (axial blanket)</a:t>
            </a:r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1D3B9788-F578-41EA-9F08-80A879FC36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193"/>
          <a:stretch/>
        </p:blipFill>
        <p:spPr>
          <a:xfrm>
            <a:off x="5082245" y="3509717"/>
            <a:ext cx="3694302" cy="288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233DFD6A-DE23-4898-BD7B-A733F0277C9C}"/>
              </a:ext>
            </a:extLst>
          </p:cNvPr>
          <p:cNvSpPr txBox="1"/>
          <p:nvPr/>
        </p:nvSpPr>
        <p:spPr>
          <a:xfrm>
            <a:off x="2746360" y="49387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New reactor systems in WPEC/SG46: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ASTRID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A65F681-A3B8-4E61-B75F-B3B2CBE6C904}"/>
              </a:ext>
            </a:extLst>
          </p:cNvPr>
          <p:cNvSpPr txBox="1"/>
          <p:nvPr/>
        </p:nvSpPr>
        <p:spPr>
          <a:xfrm>
            <a:off x="6876256" y="4751271"/>
            <a:ext cx="111210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050" i="1" dirty="0"/>
              <a:t>main region</a:t>
            </a:r>
            <a:endParaRPr lang="en-GB" sz="1050" i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5D5E82A-3011-43C6-A563-419F1131CAAB}"/>
              </a:ext>
            </a:extLst>
          </p:cNvPr>
          <p:cNvCxnSpPr>
            <a:cxnSpLocks/>
          </p:cNvCxnSpPr>
          <p:nvPr/>
        </p:nvCxnSpPr>
        <p:spPr bwMode="auto">
          <a:xfrm>
            <a:off x="6790232" y="4976812"/>
            <a:ext cx="1382168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416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B16D08-D2A1-424E-BA3B-B93CE7A0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D88F8CF-066F-4105-8A48-EB81FD393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869" y="1521307"/>
            <a:ext cx="1630676" cy="1620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4930EA4-FBDE-4866-B944-8DB2D28DD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169" y="1557338"/>
            <a:ext cx="2406432" cy="150778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9CE02CD-0D32-41D8-BCBF-5D4E17F918F5}"/>
              </a:ext>
            </a:extLst>
          </p:cNvPr>
          <p:cNvSpPr txBox="1"/>
          <p:nvPr/>
        </p:nvSpPr>
        <p:spPr>
          <a:xfrm>
            <a:off x="4583045" y="3153492"/>
            <a:ext cx="4144678" cy="31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A. 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Rineiski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et al., ESFR-SMART deliverable D1.1.2</a:t>
            </a:r>
            <a:endParaRPr lang="es-ES" sz="1100" b="1" i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CD8E737-DF0F-45BA-926F-6F6911DD5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2" y="1340768"/>
            <a:ext cx="1906438" cy="2215727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4F017946-DC96-41DF-A3B8-CBC44B130D09}"/>
              </a:ext>
            </a:extLst>
          </p:cNvPr>
          <p:cNvSpPr txBox="1"/>
          <p:nvPr/>
        </p:nvSpPr>
        <p:spPr>
          <a:xfrm>
            <a:off x="388007" y="3791689"/>
            <a:ext cx="5553225" cy="190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Core Power – commercial size: 3600MWth / </a:t>
            </a:r>
            <a:r>
              <a:rPr lang="en-GB" sz="1200" b="1" dirty="0"/>
              <a:t>1500 MWe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Sodium-cooled fast reactor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Fuel type: MOX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216 Inner FA, Pu content (%) 17.99wt%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288 Outer FA, , Pu content (%) 17.99wt%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24 control rods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Active fuel region height (inner core): 75 cm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1AB590C-83C8-40EB-8984-CA76E688D46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481"/>
          <a:stretch/>
        </p:blipFill>
        <p:spPr>
          <a:xfrm>
            <a:off x="5087101" y="3512373"/>
            <a:ext cx="3637537" cy="2880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1D7780B-4ABF-4E0A-8A86-54AE222551CF}"/>
              </a:ext>
            </a:extLst>
          </p:cNvPr>
          <p:cNvSpPr txBox="1"/>
          <p:nvPr/>
        </p:nvSpPr>
        <p:spPr>
          <a:xfrm>
            <a:off x="-9216" y="5853172"/>
            <a:ext cx="524293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A. Jiménez-Carrascosa et al.,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Joint UPM and CIEMAT contribution: Progress on European Sodium Fast Reactor (ESFR)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WPEC/SG46, November 2020.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8D8FE0-FC36-42ED-9F0B-E994F8B627CF}"/>
              </a:ext>
            </a:extLst>
          </p:cNvPr>
          <p:cNvSpPr txBox="1"/>
          <p:nvPr/>
        </p:nvSpPr>
        <p:spPr>
          <a:xfrm>
            <a:off x="2746360" y="49387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New reactor systems in WPEC/SG46: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ESFR-SMART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51AEE8C-AEE6-425F-9CCC-FE5F5FD2E3DA}"/>
              </a:ext>
            </a:extLst>
          </p:cNvPr>
          <p:cNvSpPr txBox="1"/>
          <p:nvPr/>
        </p:nvSpPr>
        <p:spPr>
          <a:xfrm>
            <a:off x="6876256" y="4751271"/>
            <a:ext cx="111210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050" i="1" dirty="0"/>
              <a:t>main region</a:t>
            </a:r>
            <a:endParaRPr lang="en-GB" sz="1050" i="1" dirty="0"/>
          </a:p>
        </p:txBody>
      </p: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319AFA91-0975-4E0F-89F0-9152EA551AD6}"/>
              </a:ext>
            </a:extLst>
          </p:cNvPr>
          <p:cNvCxnSpPr>
            <a:cxnSpLocks/>
          </p:cNvCxnSpPr>
          <p:nvPr/>
        </p:nvCxnSpPr>
        <p:spPr bwMode="auto">
          <a:xfrm>
            <a:off x="6790232" y="4976812"/>
            <a:ext cx="1382168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6C5BE8C-DF9B-4F2F-A08B-05DA410D68D3}"/>
              </a:ext>
            </a:extLst>
          </p:cNvPr>
          <p:cNvSpPr txBox="1"/>
          <p:nvPr/>
        </p:nvSpPr>
        <p:spPr>
          <a:xfrm>
            <a:off x="5462223" y="4952373"/>
            <a:ext cx="3077518" cy="274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n-US" sz="1050" i="1" dirty="0"/>
              <a:t>6             5                    4            3       2          1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54779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B16D08-D2A1-424E-BA3B-B93CE7A0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D12397F-A565-4F9E-BF97-FC90D412B99C}"/>
              </a:ext>
            </a:extLst>
          </p:cNvPr>
          <p:cNvSpPr txBox="1"/>
          <p:nvPr/>
        </p:nvSpPr>
        <p:spPr>
          <a:xfrm>
            <a:off x="107503" y="4621485"/>
            <a:ext cx="4969321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K.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Sugino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, et al.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Models of the 750MWe JSFR core, WPEC/SG46, November 2018</a:t>
            </a:r>
            <a:endParaRPr lang="en-US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K. Yokoyama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Reactivity and Sensitivity Calculation Results with Leakage and Non-leakage Components  for Sodium Void Reactivity of the 750MWe JSFR Core, WPEC/SG46, November 2020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K. Yokoyama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Input Information for SG46 Target Accuracy Requirements (TAR) Exercise using Models of 750MWe JSFR Core, WPEC/SG46, April 2021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4E6A5E2-A248-4C8F-94BC-0E9518CEB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19803"/>
            <a:ext cx="2362668" cy="3110231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90EF3CB-1041-4048-AEA8-9A3745A64B3C}"/>
              </a:ext>
            </a:extLst>
          </p:cNvPr>
          <p:cNvSpPr txBox="1"/>
          <p:nvPr/>
        </p:nvSpPr>
        <p:spPr>
          <a:xfrm>
            <a:off x="2614188" y="1254109"/>
            <a:ext cx="6422308" cy="2174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Core Power : </a:t>
            </a:r>
            <a:r>
              <a:rPr lang="en-GB" sz="1200" b="1" dirty="0"/>
              <a:t>750 MWe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Sodium-cooled Fast Reactor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184 Inner FA (126 pins+1 dummy): </a:t>
            </a:r>
            <a:r>
              <a:rPr lang="es-ES" sz="1200" dirty="0"/>
              <a:t>19</a:t>
            </a:r>
            <a:r>
              <a:rPr lang="pl-PL" sz="1200" dirty="0"/>
              <a:t>.</a:t>
            </a:r>
            <a:r>
              <a:rPr lang="es-ES" sz="1200" dirty="0"/>
              <a:t>1</a:t>
            </a:r>
            <a:r>
              <a:rPr lang="pl-PL" sz="1200" dirty="0"/>
              <a:t> wt.% </a:t>
            </a:r>
            <a:r>
              <a:rPr lang="es-ES" sz="1200" dirty="0"/>
              <a:t>Pu/HM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94 Outer FA (126 pins+1 dummy): </a:t>
            </a:r>
            <a:r>
              <a:rPr lang="pl-PL" sz="1200" dirty="0"/>
              <a:t>2</a:t>
            </a:r>
            <a:r>
              <a:rPr lang="es-ES" sz="1200" dirty="0"/>
              <a:t>5</a:t>
            </a:r>
            <a:r>
              <a:rPr lang="pl-PL" sz="1200" dirty="0"/>
              <a:t>.</a:t>
            </a:r>
            <a:r>
              <a:rPr lang="es-ES" sz="1200" dirty="0"/>
              <a:t>3</a:t>
            </a:r>
            <a:r>
              <a:rPr lang="pl-PL" sz="1200" dirty="0"/>
              <a:t> wt.%</a:t>
            </a:r>
            <a:r>
              <a:rPr lang="es-ES" sz="1200" dirty="0"/>
              <a:t> Pu/HM</a:t>
            </a:r>
            <a:endParaRPr lang="en-GB" sz="1200" baseline="-25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31 Control Rod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Active fuel: 100 cm</a:t>
            </a:r>
          </a:p>
          <a:p>
            <a:pPr>
              <a:buNone/>
            </a:pPr>
            <a:r>
              <a:rPr lang="en-US" sz="1200" b="1" dirty="0"/>
              <a:t>Ref:</a:t>
            </a:r>
            <a:r>
              <a:rPr lang="en-US" sz="1200" dirty="0"/>
              <a:t> T. Kan, et al, Proc. Int. Conf. of ICAPP2017, April 24-28, 2017, Fukui and Kyoto, Japan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12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B759883-A9BC-40EB-8252-51650A51DD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874"/>
          <a:stretch/>
        </p:blipFill>
        <p:spPr>
          <a:xfrm>
            <a:off x="5083680" y="3509717"/>
            <a:ext cx="3708329" cy="288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600D5ED-B456-44E9-87D9-95598BB8E3A4}"/>
              </a:ext>
            </a:extLst>
          </p:cNvPr>
          <p:cNvSpPr txBox="1"/>
          <p:nvPr/>
        </p:nvSpPr>
        <p:spPr>
          <a:xfrm>
            <a:off x="2746931" y="49387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New reactor systems in WPEC/SG46: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J-SFR750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C710615-1C1E-42F5-91E2-9FBD0699EA2B}"/>
              </a:ext>
            </a:extLst>
          </p:cNvPr>
          <p:cNvSpPr txBox="1"/>
          <p:nvPr/>
        </p:nvSpPr>
        <p:spPr>
          <a:xfrm>
            <a:off x="6876256" y="4751271"/>
            <a:ext cx="111210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050" i="1" dirty="0"/>
              <a:t>main region</a:t>
            </a:r>
            <a:endParaRPr lang="en-GB" sz="1050" i="1" dirty="0"/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F8CB3BC7-34F4-4597-96CF-9512F10CC60B}"/>
              </a:ext>
            </a:extLst>
          </p:cNvPr>
          <p:cNvCxnSpPr>
            <a:cxnSpLocks/>
          </p:cNvCxnSpPr>
          <p:nvPr/>
        </p:nvCxnSpPr>
        <p:spPr bwMode="auto">
          <a:xfrm>
            <a:off x="6790232" y="4976812"/>
            <a:ext cx="1382168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210951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9B16D08-D2A1-424E-BA3B-B93CE7A0CD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B373E95-AE85-4C86-92DD-E6EAEE606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849" y="1550166"/>
            <a:ext cx="2098805" cy="152516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052D336-9310-44B5-B77A-B7EB85175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36" y="1224278"/>
            <a:ext cx="2683778" cy="1944000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F14D378-0129-4FF8-BC49-8131D9EA9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50407"/>
            <a:ext cx="2016224" cy="21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D12397F-A565-4F9E-BF97-FC90D412B99C}"/>
              </a:ext>
            </a:extLst>
          </p:cNvPr>
          <p:cNvSpPr txBox="1"/>
          <p:nvPr/>
        </p:nvSpPr>
        <p:spPr>
          <a:xfrm>
            <a:off x="4572000" y="3140968"/>
            <a:ext cx="3888432" cy="31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G. Grasso et al., ESNII+ deliverable D6.1.1-3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E29D24-C26C-4C80-835A-DBA4E0450541}"/>
              </a:ext>
            </a:extLst>
          </p:cNvPr>
          <p:cNvSpPr txBox="1"/>
          <p:nvPr/>
        </p:nvSpPr>
        <p:spPr>
          <a:xfrm>
            <a:off x="174554" y="3651394"/>
            <a:ext cx="5544616" cy="1907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Core Power – demonstrator: 300 </a:t>
            </a:r>
            <a:r>
              <a:rPr lang="en-GB" sz="1200" dirty="0" err="1"/>
              <a:t>MWth</a:t>
            </a:r>
            <a:r>
              <a:rPr lang="en-GB" sz="1200" dirty="0"/>
              <a:t> / </a:t>
            </a:r>
            <a:r>
              <a:rPr lang="en-GB" sz="1200" b="1" dirty="0"/>
              <a:t>125 MWe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Lead-cooled Fast Reactor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Fuel type:  MOX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57 Inner FA, Pu content (%) 21.8wt%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sz="1100" dirty="0"/>
              <a:t>114 Outer FA, , Pu content (%) 27.9wt%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12 Control Rod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200" dirty="0"/>
              <a:t>Active fuel: 81 cm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051CAA6-1F8C-4729-94FC-58C97B4AF2C3}"/>
              </a:ext>
            </a:extLst>
          </p:cNvPr>
          <p:cNvSpPr txBox="1"/>
          <p:nvPr/>
        </p:nvSpPr>
        <p:spPr>
          <a:xfrm>
            <a:off x="52912" y="5530880"/>
            <a:ext cx="531117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Reference: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G. Grasso et al,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current ALFRED code design, WPEC/SG46, June 2019. 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P. Romojaro et al.,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Joint CIEMAT and UPM contribution: ASTRID, ESFR, ALFRED and MYRRHA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WPEC/SG46, June 2019.</a:t>
            </a:r>
          </a:p>
          <a:p>
            <a:pPr marL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G. Grasso, TAR update: Application to ALFRED, WPEC/SG46, April 2021.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845653B-C9CE-4FB2-A717-0DD93F3AD0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7648"/>
          <a:stretch/>
        </p:blipFill>
        <p:spPr>
          <a:xfrm>
            <a:off x="5084765" y="3509717"/>
            <a:ext cx="3630171" cy="288000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5E7FF27-F0BC-4016-A08A-8A14A2C7BF1D}"/>
              </a:ext>
            </a:extLst>
          </p:cNvPr>
          <p:cNvSpPr txBox="1"/>
          <p:nvPr/>
        </p:nvSpPr>
        <p:spPr>
          <a:xfrm>
            <a:off x="2751841" y="45640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New reactor systems in WPEC/SG46: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ALFRED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2A6DBFF-7734-4591-B0EF-1ED50298D021}"/>
              </a:ext>
            </a:extLst>
          </p:cNvPr>
          <p:cNvSpPr txBox="1"/>
          <p:nvPr/>
        </p:nvSpPr>
        <p:spPr>
          <a:xfrm>
            <a:off x="6876256" y="4751271"/>
            <a:ext cx="1112100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1050" i="1" dirty="0"/>
              <a:t>main region</a:t>
            </a:r>
            <a:endParaRPr lang="en-GB" sz="1050" i="1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B7EEF7D-E59E-4EBF-A2F4-017436C7789C}"/>
              </a:ext>
            </a:extLst>
          </p:cNvPr>
          <p:cNvCxnSpPr>
            <a:cxnSpLocks/>
          </p:cNvCxnSpPr>
          <p:nvPr/>
        </p:nvCxnSpPr>
        <p:spPr bwMode="auto">
          <a:xfrm>
            <a:off x="6790232" y="4976812"/>
            <a:ext cx="1382168" cy="0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57156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6360" y="49387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Preliminary Results: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Uncertainty Quantification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E0C40FD-3FB4-4A8B-B0F3-0B18BE98D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3399750"/>
              </p:ext>
            </p:extLst>
          </p:nvPr>
        </p:nvGraphicFramePr>
        <p:xfrm>
          <a:off x="110370" y="1556792"/>
          <a:ext cx="8680956" cy="4377353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3219450">
                  <a:extLst>
                    <a:ext uri="{9D8B030D-6E8A-4147-A177-3AD203B41FA5}">
                      <a16:colId xmlns:a16="http://schemas.microsoft.com/office/drawing/2014/main" val="1770351000"/>
                    </a:ext>
                  </a:extLst>
                </a:gridCol>
                <a:gridCol w="1144588">
                  <a:extLst>
                    <a:ext uri="{9D8B030D-6E8A-4147-A177-3AD203B41FA5}">
                      <a16:colId xmlns:a16="http://schemas.microsoft.com/office/drawing/2014/main" val="1905179544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1804013044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830340007"/>
                    </a:ext>
                  </a:extLst>
                </a:gridCol>
                <a:gridCol w="1063625">
                  <a:extLst>
                    <a:ext uri="{9D8B030D-6E8A-4147-A177-3AD203B41FA5}">
                      <a16:colId xmlns:a16="http://schemas.microsoft.com/office/drawing/2014/main" val="3461912658"/>
                    </a:ext>
                  </a:extLst>
                </a:gridCol>
                <a:gridCol w="1253043">
                  <a:extLst>
                    <a:ext uri="{9D8B030D-6E8A-4147-A177-3AD203B41FA5}">
                      <a16:colId xmlns:a16="http://schemas.microsoft.com/office/drawing/2014/main" val="3362031184"/>
                    </a:ext>
                  </a:extLst>
                </a:gridCol>
              </a:tblGrid>
              <a:tr h="365423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ENDF/B-VII.1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effectLst/>
                        </a:rPr>
                        <a:t>ENDF/B-VIII.0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JEFF-3.3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JENDL-4.0u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Target</a:t>
                      </a:r>
                      <a:endParaRPr lang="en-GB" sz="14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853880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ALFRED-00-keff (in pcm)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701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rgbClr val="0000FF"/>
                          </a:solidFill>
                          <a:effectLst/>
                        </a:rPr>
                        <a:t>865</a:t>
                      </a:r>
                      <a:endParaRPr lang="en-GB" sz="1400" b="1" i="0" u="none" strike="noStrike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827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675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435 </a:t>
                      </a:r>
                      <a:r>
                        <a:rPr lang="es-ES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89236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ALFRED-01-coolant-density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57.0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35.0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62.3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64.7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64849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ALFRED-02-doppler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9.4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6.1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4.9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02215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81895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ASTRID-00-keff (in pcm)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988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894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728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</a:t>
                      </a:r>
                      <a:r>
                        <a:rPr lang="es-ES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20197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ASTRID-01-fullvoid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20.0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21.6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16.5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18.8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75453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23276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ESFR-00-keff (in pcm)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1199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961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774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300 </a:t>
                      </a:r>
                      <a:r>
                        <a:rPr lang="es-ES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57857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ESFR-01-fullvoid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10.8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13.2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9.3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10.9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246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ESFR-02-temp-coef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4.6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3.4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3.3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8255726"/>
                  </a:ext>
                </a:extLst>
              </a:tr>
              <a:tr h="18165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ESFR-03-control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1.7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1.4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3352943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27488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JSFR_KEFF (in pcm)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951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400" b="1" u="none" strike="noStrike" kern="1200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903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750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</a:t>
                      </a:r>
                      <a:r>
                        <a:rPr lang="es-ES" sz="1400" b="1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pcm</a:t>
                      </a:r>
                      <a:endParaRPr lang="en-GB" sz="1400" b="1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066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JSFR_BRS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</a:t>
                      </a:r>
                      <a:endParaRPr lang="en-GB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5.6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5.8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6.1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422116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JSFR_CRW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3.0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2.3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970407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JSFR_DOP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3.9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3.5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3.0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34557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err="1">
                          <a:effectLst/>
                        </a:rPr>
                        <a:t>JSFR_Power</a:t>
                      </a:r>
                      <a:r>
                        <a:rPr lang="en-GB" sz="1400" u="none" strike="noStrike" dirty="0">
                          <a:effectLst/>
                        </a:rPr>
                        <a:t>  distribution (F49)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1.6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1.7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1.7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1.3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1035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JSFR_SVR (in %)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bg1"/>
                          </a:solidFill>
                          <a:effectLst/>
                        </a:rPr>
                        <a:t>4.6</a:t>
                      </a:r>
                      <a:endParaRPr lang="en-GB" sz="14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5.9</a:t>
                      </a:r>
                      <a:endParaRPr lang="en-GB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3.9</a:t>
                      </a:r>
                      <a:endParaRPr lang="en-GB" sz="1400" b="0" i="0" u="none" strike="noStrike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4.8</a:t>
                      </a:r>
                      <a:endParaRPr lang="en-GB" sz="14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3%</a:t>
                      </a:r>
                      <a:endParaRPr lang="en-GB" sz="14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763166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2A2F7F0E-E341-41CA-B8FD-A412E03A5FE5}"/>
              </a:ext>
            </a:extLst>
          </p:cNvPr>
          <p:cNvSpPr txBox="1"/>
          <p:nvPr/>
        </p:nvSpPr>
        <p:spPr>
          <a:xfrm>
            <a:off x="107504" y="1196752"/>
            <a:ext cx="828092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400" b="1" dirty="0"/>
              <a:t>Table 3</a:t>
            </a:r>
            <a:r>
              <a:rPr lang="en-GB" sz="1400" dirty="0"/>
              <a:t>. Uncertainties quantification due to nuclear data and preliminary SG46 TAR values</a:t>
            </a:r>
            <a:endParaRPr lang="en-GB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F67482-8158-47F3-80DD-BE68020B5C21}"/>
              </a:ext>
            </a:extLst>
          </p:cNvPr>
          <p:cNvSpPr txBox="1"/>
          <p:nvPr/>
        </p:nvSpPr>
        <p:spPr>
          <a:xfrm>
            <a:off x="140526" y="6052746"/>
            <a:ext cx="828092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SzPct val="100000"/>
              <a:buFont typeface="Wingdings" panose="05000000000000000000" pitchFamily="2" charset="2"/>
              <a:buChar char="q"/>
            </a:pPr>
            <a:r>
              <a:rPr lang="en-GB" sz="1400" dirty="0"/>
              <a:t>UQ performed with sandwich formula and using the full ND covariance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40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1739873" y="45406"/>
            <a:ext cx="7370256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1) Preliminary TAR Results:</a:t>
            </a:r>
          </a:p>
          <a:p>
            <a:pPr algn="r">
              <a:buSzPct val="100000"/>
              <a:buNone/>
            </a:pPr>
            <a:r>
              <a:rPr lang="en-GB" sz="2000" b="1" dirty="0">
                <a:solidFill>
                  <a:schemeClr val="tx1"/>
                </a:solidFill>
              </a:rPr>
              <a:t>Methodology: </a:t>
            </a:r>
            <a:r>
              <a:rPr lang="en-GB" sz="2000" b="1" u="sng" dirty="0">
                <a:solidFill>
                  <a:schemeClr val="tx1"/>
                </a:solidFill>
              </a:rPr>
              <a:t>No correlations .vs. correlations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94151-BFBB-45C8-B188-81A106FE2C5F}"/>
              </a:ext>
            </a:extLst>
          </p:cNvPr>
          <p:cNvSpPr txBox="1"/>
          <p:nvPr/>
        </p:nvSpPr>
        <p:spPr>
          <a:xfrm>
            <a:off x="401390" y="1193722"/>
            <a:ext cx="8658378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J-SFR: TAR preliminary results for ENDF/B-VIII.0, “set A” cost parameters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DDB1C-5248-4552-9756-87E87393A580}"/>
              </a:ext>
            </a:extLst>
          </p:cNvPr>
          <p:cNvSpPr txBox="1"/>
          <p:nvPr/>
        </p:nvSpPr>
        <p:spPr>
          <a:xfrm>
            <a:off x="18078" y="5714672"/>
            <a:ext cx="9115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TAR JSFR/</a:t>
            </a:r>
            <a:r>
              <a:rPr lang="en-GB" sz="1400" b="1" dirty="0" err="1"/>
              <a:t>keff</a:t>
            </a:r>
            <a:r>
              <a:rPr lang="en-GB" sz="1400" b="1" dirty="0"/>
              <a:t> value : </a:t>
            </a:r>
            <a:r>
              <a:rPr lang="en-GB" b="1" dirty="0"/>
              <a:t>200 pcm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Ref.: K. Yokoyama, Input Information for SG46 Target Accuracy Requirements (TAR) Exercise using Models of 750MWe JSFR Core, WPEC/SG46 November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ABF29F-B9E9-4AD4-AE9B-3E6948F69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232383"/>
              </p:ext>
            </p:extLst>
          </p:nvPr>
        </p:nvGraphicFramePr>
        <p:xfrm>
          <a:off x="323850" y="2426609"/>
          <a:ext cx="4030663" cy="239395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fe-56(n,inelastic)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n,inelastic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A3F6E4F-1E5B-48FB-BCCC-18BD70245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515973"/>
              </p:ext>
            </p:extLst>
          </p:nvPr>
        </p:nvGraphicFramePr>
        <p:xfrm>
          <a:off x="4855346" y="2426609"/>
          <a:ext cx="4030663" cy="239395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18.4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9.3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fe-56(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18.9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0.9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8.4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4.6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5.0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4.0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AABFB-57F7-4BE5-8587-D6E932A9ECD1}"/>
              </a:ext>
            </a:extLst>
          </p:cNvPr>
          <p:cNvSpPr txBox="1"/>
          <p:nvPr/>
        </p:nvSpPr>
        <p:spPr>
          <a:xfrm>
            <a:off x="334005" y="1703432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4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No-correlations</a:t>
            </a:r>
            <a:r>
              <a:rPr lang="en-GB" sz="1400" dirty="0"/>
              <a:t> in TAR exercise.</a:t>
            </a:r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E5271B-9D0D-4272-A0A4-A3FF7AC42ACA}"/>
              </a:ext>
            </a:extLst>
          </p:cNvPr>
          <p:cNvSpPr txBox="1"/>
          <p:nvPr/>
        </p:nvSpPr>
        <p:spPr>
          <a:xfrm>
            <a:off x="4839141" y="1711390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5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Correlations*</a:t>
            </a:r>
            <a:r>
              <a:rPr lang="en-GB" sz="1400" dirty="0"/>
              <a:t> in TAR exercise.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3F889B-740A-46FB-BB83-FCB6438E92B7}"/>
              </a:ext>
            </a:extLst>
          </p:cNvPr>
          <p:cNvSpPr txBox="1"/>
          <p:nvPr/>
        </p:nvSpPr>
        <p:spPr>
          <a:xfrm>
            <a:off x="4758357" y="4863240"/>
            <a:ext cx="41447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b="1" dirty="0"/>
              <a:t>* Ref: </a:t>
            </a:r>
            <a:r>
              <a:rPr lang="en-GB" sz="1000" dirty="0"/>
              <a:t>G. Palmiotti et al., “Nuclear Data Target Accuracies for </a:t>
            </a:r>
            <a:r>
              <a:rPr lang="en-GB" sz="1000" dirty="0" err="1"/>
              <a:t>GenIV</a:t>
            </a:r>
            <a:r>
              <a:rPr lang="en-GB" sz="1000" dirty="0"/>
              <a:t> Systems Based on the Use of New Covariance Data”, ND2010</a:t>
            </a:r>
            <a:endParaRPr lang="en-GB" sz="8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AC0ECA7-0E3E-4633-B1AE-05773E97C3F8}"/>
              </a:ext>
            </a:extLst>
          </p:cNvPr>
          <p:cNvSpPr txBox="1"/>
          <p:nvPr/>
        </p:nvSpPr>
        <p:spPr>
          <a:xfrm>
            <a:off x="4788024" y="5229200"/>
            <a:ext cx="4297363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i="1" dirty="0"/>
              <a:t>“The impact of correlation terms is very significant in TAR assessments evaluation and produces very stringent requirements in ND”, Ref. : ND2010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E4B469C-6FAC-4F61-8422-D6854BFCFAC7}"/>
              </a:ext>
            </a:extLst>
          </p:cNvPr>
          <p:cNvSpPr txBox="1"/>
          <p:nvPr/>
        </p:nvSpPr>
        <p:spPr>
          <a:xfrm>
            <a:off x="321062" y="5093893"/>
            <a:ext cx="4346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</a:t>
            </a:r>
            <a:r>
              <a:rPr lang="en-GB" sz="1200" b="1" u="sng" dirty="0"/>
              <a:t>ENDF/B-VIII.0</a:t>
            </a:r>
            <a:r>
              <a:rPr lang="en-GB" sz="1200" b="1" dirty="0"/>
              <a:t>: 969 pcm</a:t>
            </a:r>
          </a:p>
        </p:txBody>
      </p:sp>
    </p:spTree>
    <p:extLst>
      <p:ext uri="{BB962C8B-B14F-4D97-AF65-F5344CB8AC3E}">
        <p14:creationId xmlns:p14="http://schemas.microsoft.com/office/powerpoint/2010/main" val="160895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7985" y="46708"/>
            <a:ext cx="636214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2) Preliminary TAR Results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Cost parameters: </a:t>
            </a:r>
            <a:r>
              <a:rPr lang="en-GB" sz="2400" b="1" u="sng" dirty="0">
                <a:solidFill>
                  <a:schemeClr val="tx1"/>
                </a:solidFill>
              </a:rPr>
              <a:t>set A</a:t>
            </a:r>
            <a:r>
              <a:rPr lang="en-GB" sz="2400" b="1" dirty="0">
                <a:solidFill>
                  <a:schemeClr val="tx1"/>
                </a:solidFill>
              </a:rPr>
              <a:t> .vs. </a:t>
            </a:r>
            <a:r>
              <a:rPr lang="en-GB" sz="2400" b="1" u="sng" dirty="0">
                <a:solidFill>
                  <a:schemeClr val="tx1"/>
                </a:solidFill>
              </a:rPr>
              <a:t>set 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94151-BFBB-45C8-B188-81A106FE2C5F}"/>
              </a:ext>
            </a:extLst>
          </p:cNvPr>
          <p:cNvSpPr txBox="1"/>
          <p:nvPr/>
        </p:nvSpPr>
        <p:spPr>
          <a:xfrm>
            <a:off x="401390" y="1193721"/>
            <a:ext cx="8923138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J-SFR: TAR preliminary results for ENDF/B-VIII.0, “set A – set C” cost param.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DDB1C-5248-4552-9756-87E87393A580}"/>
              </a:ext>
            </a:extLst>
          </p:cNvPr>
          <p:cNvSpPr txBox="1"/>
          <p:nvPr/>
        </p:nvSpPr>
        <p:spPr>
          <a:xfrm>
            <a:off x="18078" y="5714672"/>
            <a:ext cx="9115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TAR JSFR/</a:t>
            </a:r>
            <a:r>
              <a:rPr lang="en-GB" sz="1400" b="1" dirty="0" err="1"/>
              <a:t>keff</a:t>
            </a:r>
            <a:r>
              <a:rPr lang="en-GB" sz="1400" b="1" dirty="0"/>
              <a:t> value : </a:t>
            </a:r>
            <a:r>
              <a:rPr lang="en-GB" b="1" dirty="0"/>
              <a:t>200 pcm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Ref.: K. Yokoyama, Input Information for SG46 Target Accuracy Requirements (TAR) Exercise using Models of 750MWe JSFR Core, WPEC/SG46 November 2019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4ABF29F-B9E9-4AD4-AE9B-3E6948F69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620281"/>
              </p:ext>
            </p:extLst>
          </p:nvPr>
        </p:nvGraphicFramePr>
        <p:xfrm>
          <a:off x="323850" y="2426609"/>
          <a:ext cx="4030663" cy="239395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18.4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9.3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fe-56(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18.9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8.4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4.6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5.2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1.5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5.0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7.5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4.0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n,gamma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solidFill>
                            <a:schemeClr val="bg1"/>
                          </a:solidFill>
                          <a:effectLst/>
                        </a:rPr>
                        <a:t>3.7</a:t>
                      </a:r>
                      <a:endParaRPr lang="en-GB" sz="11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pu-239(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n,fission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0.4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10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1.9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4A3F6E4F-1E5B-48FB-BCCC-18BD70245A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36307"/>
              </p:ext>
            </p:extLst>
          </p:nvPr>
        </p:nvGraphicFramePr>
        <p:xfrm>
          <a:off x="4855346" y="2426609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fe-56(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n,inelastic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AABFB-57F7-4BE5-8587-D6E932A9ECD1}"/>
              </a:ext>
            </a:extLst>
          </p:cNvPr>
          <p:cNvSpPr txBox="1"/>
          <p:nvPr/>
        </p:nvSpPr>
        <p:spPr>
          <a:xfrm>
            <a:off x="334005" y="1703432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6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A.</a:t>
            </a:r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E5271B-9D0D-4272-A0A4-A3FF7AC42ACA}"/>
              </a:ext>
            </a:extLst>
          </p:cNvPr>
          <p:cNvSpPr txBox="1"/>
          <p:nvPr/>
        </p:nvSpPr>
        <p:spPr>
          <a:xfrm>
            <a:off x="4839141" y="1711390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Table7 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Correlations*</a:t>
            </a:r>
            <a:r>
              <a:rPr lang="en-GB" sz="1400" dirty="0"/>
              <a:t> in TAR exercise – set C.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65C4B3E-62FE-4336-8BC2-70DA543384CF}"/>
              </a:ext>
            </a:extLst>
          </p:cNvPr>
          <p:cNvSpPr txBox="1"/>
          <p:nvPr/>
        </p:nvSpPr>
        <p:spPr>
          <a:xfrm>
            <a:off x="321062" y="5093893"/>
            <a:ext cx="4346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</a:t>
            </a:r>
            <a:r>
              <a:rPr lang="en-GB" sz="1200" b="1" u="sng" dirty="0"/>
              <a:t>ENDF/B-VIII.0</a:t>
            </a:r>
            <a:r>
              <a:rPr lang="en-GB" sz="1200" b="1" dirty="0"/>
              <a:t>: 969 pcm</a:t>
            </a:r>
          </a:p>
        </p:txBody>
      </p:sp>
    </p:spTree>
    <p:extLst>
      <p:ext uri="{BB962C8B-B14F-4D97-AF65-F5344CB8AC3E}">
        <p14:creationId xmlns:p14="http://schemas.microsoft.com/office/powerpoint/2010/main" val="217787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97872B9-3024-4CD6-916D-C8047ADC1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18" y="1199090"/>
            <a:ext cx="3854564" cy="252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6A2B607-E274-4E87-93C0-ABDE1F281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263" y="1196752"/>
            <a:ext cx="3854564" cy="2520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800658A-E823-4FB4-98A8-3862BB40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6" y="3800085"/>
            <a:ext cx="3854564" cy="252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13CF6C9-0612-483A-A82B-1BA57A83FD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298" y="3799461"/>
            <a:ext cx="3854564" cy="2520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528E5AF-76F6-4859-8CC1-00428630374E}"/>
              </a:ext>
            </a:extLst>
          </p:cNvPr>
          <p:cNvSpPr txBox="1"/>
          <p:nvPr/>
        </p:nvSpPr>
        <p:spPr>
          <a:xfrm>
            <a:off x="938010" y="49387"/>
            <a:ext cx="8170494" cy="10441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TAR preliminary results </a:t>
            </a:r>
          </a:p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System JSFR - ENDF/B-VIII.0</a:t>
            </a:r>
          </a:p>
        </p:txBody>
      </p:sp>
      <p:sp>
        <p:nvSpPr>
          <p:cNvPr id="9" name="Flecha: curvada hacia la derecha 8">
            <a:extLst>
              <a:ext uri="{FF2B5EF4-FFF2-40B4-BE49-F238E27FC236}">
                <a16:creationId xmlns:a16="http://schemas.microsoft.com/office/drawing/2014/main" id="{47FCCD3A-736D-48E1-9ADE-6E0F1065ACD1}"/>
              </a:ext>
            </a:extLst>
          </p:cNvPr>
          <p:cNvSpPr/>
          <p:nvPr/>
        </p:nvSpPr>
        <p:spPr bwMode="auto">
          <a:xfrm rot="10536224" flipH="1">
            <a:off x="6469637" y="4912858"/>
            <a:ext cx="308729" cy="385465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id="{94C1452F-B299-492A-89AA-2C69B92C4611}"/>
              </a:ext>
            </a:extLst>
          </p:cNvPr>
          <p:cNvSpPr/>
          <p:nvPr/>
        </p:nvSpPr>
        <p:spPr bwMode="auto">
          <a:xfrm rot="10536224" flipV="1">
            <a:off x="3503998" y="5640829"/>
            <a:ext cx="258607" cy="241822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solidFill>
            <a:srgbClr val="00B050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302AC7C6-06E0-4A8E-B87B-D8930CF188A0}"/>
              </a:ext>
            </a:extLst>
          </p:cNvPr>
          <p:cNvSpPr/>
          <p:nvPr/>
        </p:nvSpPr>
        <p:spPr bwMode="auto">
          <a:xfrm rot="10536224" flipV="1">
            <a:off x="3523214" y="2430799"/>
            <a:ext cx="258607" cy="468905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576399E9-7EE5-495E-A7F6-AE681E5B7158}"/>
              </a:ext>
            </a:extLst>
          </p:cNvPr>
          <p:cNvSpPr/>
          <p:nvPr/>
        </p:nvSpPr>
        <p:spPr bwMode="auto">
          <a:xfrm rot="10536224" flipV="1">
            <a:off x="8325605" y="2901623"/>
            <a:ext cx="258607" cy="239417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3" name="Flecha: curvada hacia la derecha 12">
            <a:extLst>
              <a:ext uri="{FF2B5EF4-FFF2-40B4-BE49-F238E27FC236}">
                <a16:creationId xmlns:a16="http://schemas.microsoft.com/office/drawing/2014/main" id="{C6F5DF50-88A4-48D3-9F3A-3AD54BC8143A}"/>
              </a:ext>
            </a:extLst>
          </p:cNvPr>
          <p:cNvSpPr/>
          <p:nvPr/>
        </p:nvSpPr>
        <p:spPr bwMode="auto">
          <a:xfrm rot="10536224" flipV="1">
            <a:off x="7410672" y="4818808"/>
            <a:ext cx="258607" cy="501075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4" name="Flecha: curvada hacia la derecha 13">
            <a:extLst>
              <a:ext uri="{FF2B5EF4-FFF2-40B4-BE49-F238E27FC236}">
                <a16:creationId xmlns:a16="http://schemas.microsoft.com/office/drawing/2014/main" id="{B7BAD403-C665-46CD-A922-3551DA110484}"/>
              </a:ext>
            </a:extLst>
          </p:cNvPr>
          <p:cNvSpPr/>
          <p:nvPr/>
        </p:nvSpPr>
        <p:spPr bwMode="auto">
          <a:xfrm rot="10536224" flipV="1">
            <a:off x="3523212" y="5466887"/>
            <a:ext cx="258607" cy="163715"/>
          </a:xfrm>
          <a:prstGeom prst="curvedRightArrow">
            <a:avLst>
              <a:gd name="adj1" fmla="val 20103"/>
              <a:gd name="adj2" fmla="val 34984"/>
              <a:gd name="adj3" fmla="val 21769"/>
            </a:avLst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8130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106491-729D-470B-AD89-0BB3BE8E5D97}"/>
              </a:ext>
            </a:extLst>
          </p:cNvPr>
          <p:cNvSpPr txBox="1"/>
          <p:nvPr/>
        </p:nvSpPr>
        <p:spPr>
          <a:xfrm>
            <a:off x="2880320" y="47408"/>
            <a:ext cx="6228184" cy="578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800" b="1" dirty="0">
                <a:solidFill>
                  <a:schemeClr val="tx1"/>
                </a:solidFill>
              </a:rPr>
              <a:t>Outline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60AA53B-72F9-4DB2-8F0B-F02308E142FD}"/>
              </a:ext>
            </a:extLst>
          </p:cNvPr>
          <p:cNvSpPr/>
          <p:nvPr/>
        </p:nvSpPr>
        <p:spPr>
          <a:xfrm>
            <a:off x="107504" y="1225423"/>
            <a:ext cx="9036496" cy="4795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000" i="1" dirty="0">
                <a:latin typeface="+mn-lt"/>
              </a:rPr>
              <a:t>Legacy Work WPEC/SG26 (2005-2008)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i="1" dirty="0">
                <a:latin typeface="+mn-lt"/>
              </a:rPr>
              <a:t>WPEC/SG46 (2019-2021)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000" i="1" dirty="0">
                <a:latin typeface="+mn-lt"/>
              </a:rPr>
              <a:t>Target Accuracy Requirements: Necessity of “Expert Judgment”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i="1" dirty="0">
                <a:latin typeface="+mn-lt"/>
              </a:rPr>
              <a:t>Methodology: The inverse problem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i="1" dirty="0">
                <a:latin typeface="+mn-lt"/>
              </a:rPr>
              <a:t>TAR Benchmark Specifications</a:t>
            </a:r>
          </a:p>
          <a:p>
            <a:pPr lvl="1" algn="l">
              <a:buNone/>
            </a:pPr>
            <a:r>
              <a:rPr lang="en-US" sz="1800" i="1" u="sng" dirty="0">
                <a:solidFill>
                  <a:srgbClr val="0000FF"/>
                </a:solidFill>
                <a:latin typeface="+mn-lt"/>
              </a:rPr>
              <a:t>https://oecd-nea.org/download/wpec/sg46/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i="1" dirty="0">
                <a:latin typeface="+mn-lt"/>
              </a:rPr>
              <a:t>Processing Covariances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000" i="1" dirty="0">
                <a:latin typeface="+mn-lt"/>
              </a:rPr>
              <a:t>New reactor systems in WPEC/SG46: ASTRID, ESFR-SMART, JSFR750 and ALFRED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000" b="1" i="1" dirty="0">
                <a:latin typeface="+mn-lt"/>
              </a:rPr>
              <a:t>Preliminary Results</a:t>
            </a:r>
            <a:r>
              <a:rPr lang="en-GB" sz="2000" i="1" dirty="0">
                <a:latin typeface="+mn-lt"/>
              </a:rPr>
              <a:t>: Uncertainty Quantification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GB" sz="2000" b="1" i="1" dirty="0">
                <a:latin typeface="+mn-lt"/>
              </a:rPr>
              <a:t>Preliminary TAR Results for ENDF/B-VIII.0</a:t>
            </a:r>
          </a:p>
        </p:txBody>
      </p:sp>
    </p:spTree>
    <p:extLst>
      <p:ext uri="{BB962C8B-B14F-4D97-AF65-F5344CB8AC3E}">
        <p14:creationId xmlns:p14="http://schemas.microsoft.com/office/powerpoint/2010/main" val="1333539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7422" y="49387"/>
            <a:ext cx="6362144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3) Preliminary TAR Results</a:t>
            </a:r>
          </a:p>
          <a:p>
            <a:pPr algn="r">
              <a:buSzPct val="100000"/>
              <a:buNone/>
            </a:pPr>
            <a:r>
              <a:rPr lang="en-GB" sz="2000" b="1" dirty="0">
                <a:solidFill>
                  <a:schemeClr val="tx1"/>
                </a:solidFill>
              </a:rPr>
              <a:t>Different ND evaluations: </a:t>
            </a:r>
            <a:r>
              <a:rPr lang="en-GB" sz="2000" b="1" u="sng" dirty="0">
                <a:solidFill>
                  <a:schemeClr val="tx1"/>
                </a:solidFill>
              </a:rPr>
              <a:t>ENDF/B-VIII.0</a:t>
            </a:r>
            <a:r>
              <a:rPr lang="en-GB" sz="2000" b="1" dirty="0">
                <a:solidFill>
                  <a:schemeClr val="tx1"/>
                </a:solidFill>
              </a:rPr>
              <a:t> .vs. </a:t>
            </a:r>
            <a:r>
              <a:rPr lang="en-GB" sz="2000" b="1" u="sng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94151-BFBB-45C8-B188-81A106FE2C5F}"/>
              </a:ext>
            </a:extLst>
          </p:cNvPr>
          <p:cNvSpPr txBox="1"/>
          <p:nvPr/>
        </p:nvSpPr>
        <p:spPr>
          <a:xfrm>
            <a:off x="401390" y="1193721"/>
            <a:ext cx="8923138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J-SFR: TAR preliminary results for ENDF/B-VIII.0 and other evaluations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DDB1C-5248-4552-9756-87E87393A580}"/>
              </a:ext>
            </a:extLst>
          </p:cNvPr>
          <p:cNvSpPr txBox="1"/>
          <p:nvPr/>
        </p:nvSpPr>
        <p:spPr>
          <a:xfrm>
            <a:off x="18078" y="5714672"/>
            <a:ext cx="9115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TAR JSFR/</a:t>
            </a:r>
            <a:r>
              <a:rPr lang="en-GB" sz="1400" b="1" dirty="0" err="1"/>
              <a:t>keff</a:t>
            </a:r>
            <a:r>
              <a:rPr lang="en-GB" sz="1400" b="1" dirty="0"/>
              <a:t> value : </a:t>
            </a:r>
            <a:r>
              <a:rPr lang="en-GB" b="1" dirty="0"/>
              <a:t>200 pcm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Ref.: K. Yokoyama, Input Information for SG46 Target Accuracy Requirements (TAR) Exercise using Models of 750MWe JSFR Core, WPEC/SG46 November 2019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AABFB-57F7-4BE5-8587-D6E932A9ECD1}"/>
              </a:ext>
            </a:extLst>
          </p:cNvPr>
          <p:cNvSpPr txBox="1"/>
          <p:nvPr/>
        </p:nvSpPr>
        <p:spPr>
          <a:xfrm>
            <a:off x="334005" y="1703432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8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C, ENDF/B-VIII.0 </a:t>
            </a:r>
            <a:endParaRPr lang="en-GB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2E5271B-9D0D-4272-A0A4-A3FF7AC42ACA}"/>
              </a:ext>
            </a:extLst>
          </p:cNvPr>
          <p:cNvSpPr txBox="1"/>
          <p:nvPr/>
        </p:nvSpPr>
        <p:spPr>
          <a:xfrm>
            <a:off x="4839141" y="1711390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9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Correlations*</a:t>
            </a:r>
            <a:r>
              <a:rPr lang="en-GB" sz="1400" dirty="0"/>
              <a:t> in TAR exercise – set C. ENDF/B-VII.1</a:t>
            </a:r>
            <a:endParaRPr lang="en-GB" dirty="0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897F53EE-49AD-4C9C-86C0-2F68568CDA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4308778"/>
              </p:ext>
            </p:extLst>
          </p:nvPr>
        </p:nvGraphicFramePr>
        <p:xfrm>
          <a:off x="323528" y="2420888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fe-56(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n,inelastic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E004C3BB-5B18-4697-8ECD-A6C5D7388D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50435"/>
              </p:ext>
            </p:extLst>
          </p:nvPr>
        </p:nvGraphicFramePr>
        <p:xfrm>
          <a:off x="4856559" y="2420888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6350" marR="6350" marT="635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n,elastic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fe-56(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pu-240(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n,chi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o-16(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n-GB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n,elastic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CADAAFE2-4D4D-4136-9062-2E4F07C2B40D}"/>
              </a:ext>
            </a:extLst>
          </p:cNvPr>
          <p:cNvSpPr txBox="1"/>
          <p:nvPr/>
        </p:nvSpPr>
        <p:spPr>
          <a:xfrm>
            <a:off x="321062" y="5093893"/>
            <a:ext cx="434673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</a:t>
            </a:r>
            <a:r>
              <a:rPr lang="en-GB" sz="1200" b="1" u="sng" dirty="0"/>
              <a:t>ENDF/B-VIII.0</a:t>
            </a:r>
            <a:r>
              <a:rPr lang="en-GB" sz="1200" b="1" dirty="0"/>
              <a:t>: 969 pcm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ECEC3A8-9CEE-49CC-9698-A5EC245DB54B}"/>
              </a:ext>
            </a:extLst>
          </p:cNvPr>
          <p:cNvSpPr txBox="1"/>
          <p:nvPr/>
        </p:nvSpPr>
        <p:spPr>
          <a:xfrm>
            <a:off x="4867761" y="5093893"/>
            <a:ext cx="41593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</a:t>
            </a:r>
            <a:r>
              <a:rPr lang="en-GB" sz="1200" b="1" u="sng" dirty="0"/>
              <a:t>ENDF/B-VII.1</a:t>
            </a:r>
            <a:r>
              <a:rPr lang="en-GB" sz="1200" b="1" dirty="0"/>
              <a:t>: 951 pcm</a:t>
            </a:r>
          </a:p>
        </p:txBody>
      </p:sp>
    </p:spTree>
    <p:extLst>
      <p:ext uri="{BB962C8B-B14F-4D97-AF65-F5344CB8AC3E}">
        <p14:creationId xmlns:p14="http://schemas.microsoft.com/office/powerpoint/2010/main" val="245622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6360" y="49213"/>
            <a:ext cx="6362144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4) Preliminary TAR Results</a:t>
            </a:r>
          </a:p>
          <a:p>
            <a:pPr algn="r">
              <a:buSzPct val="100000"/>
              <a:buNone/>
            </a:pPr>
            <a:r>
              <a:rPr lang="en-GB" sz="2000" b="1" dirty="0">
                <a:solidFill>
                  <a:schemeClr val="tx1"/>
                </a:solidFill>
              </a:rPr>
              <a:t>Different ND evaluations: </a:t>
            </a:r>
            <a:r>
              <a:rPr lang="en-GB" sz="2000" b="1" u="sng" dirty="0" err="1">
                <a:solidFill>
                  <a:schemeClr val="tx1"/>
                </a:solidFill>
              </a:rPr>
              <a:t>keff</a:t>
            </a:r>
            <a:r>
              <a:rPr lang="en-GB" sz="2000" b="1" dirty="0">
                <a:solidFill>
                  <a:schemeClr val="tx1"/>
                </a:solidFill>
              </a:rPr>
              <a:t> .vs. </a:t>
            </a:r>
            <a:r>
              <a:rPr lang="en-GB" sz="2000" b="1" u="sng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94151-BFBB-45C8-B188-81A106FE2C5F}"/>
              </a:ext>
            </a:extLst>
          </p:cNvPr>
          <p:cNvSpPr txBox="1"/>
          <p:nvPr/>
        </p:nvSpPr>
        <p:spPr>
          <a:xfrm>
            <a:off x="401390" y="1193721"/>
            <a:ext cx="8742610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J-SFR: TAR preliminary results for ENDF/B-VIII.0: Other integral parameters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DDB1C-5248-4552-9756-87E87393A580}"/>
              </a:ext>
            </a:extLst>
          </p:cNvPr>
          <p:cNvSpPr txBox="1"/>
          <p:nvPr/>
        </p:nvSpPr>
        <p:spPr>
          <a:xfrm>
            <a:off x="18078" y="5714672"/>
            <a:ext cx="9115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TAR JSFR/</a:t>
            </a:r>
            <a:r>
              <a:rPr lang="en-GB" sz="1400" b="1" dirty="0" err="1"/>
              <a:t>keff</a:t>
            </a:r>
            <a:r>
              <a:rPr lang="en-GB" sz="1400" b="1" dirty="0"/>
              <a:t> value : </a:t>
            </a:r>
            <a:r>
              <a:rPr lang="en-GB" b="1" dirty="0"/>
              <a:t>200 pcm			      TAR JSFR/SVR value: 3%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Ref.: K. Yokoyama, Input Information for SG46 Target Accuracy Requirements (TAR) Exercise using Models of 750MWe JSFR Core, WPEC/SG46 November 2019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AABFB-57F7-4BE5-8587-D6E932A9ECD1}"/>
              </a:ext>
            </a:extLst>
          </p:cNvPr>
          <p:cNvSpPr txBox="1"/>
          <p:nvPr/>
        </p:nvSpPr>
        <p:spPr>
          <a:xfrm>
            <a:off x="334005" y="1703432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10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C, ENDF/B-VIII.0: </a:t>
            </a:r>
            <a:r>
              <a:rPr lang="en-GB" sz="1400" b="1" dirty="0" err="1">
                <a:solidFill>
                  <a:srgbClr val="FF0000"/>
                </a:solidFill>
              </a:rPr>
              <a:t>keff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5E29ED0A-85AA-4A8B-900B-4E165B56BCEC}"/>
              </a:ext>
            </a:extLst>
          </p:cNvPr>
          <p:cNvSpPr txBox="1"/>
          <p:nvPr/>
        </p:nvSpPr>
        <p:spPr>
          <a:xfrm>
            <a:off x="4603685" y="1700808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11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C, ENDF/B-VIII.0: </a:t>
            </a:r>
            <a:r>
              <a:rPr lang="en-GB" b="1" dirty="0">
                <a:solidFill>
                  <a:srgbClr val="FF0000"/>
                </a:solidFill>
              </a:rPr>
              <a:t>SVR</a:t>
            </a:r>
          </a:p>
        </p:txBody>
      </p:sp>
      <p:graphicFrame>
        <p:nvGraphicFramePr>
          <p:cNvPr id="19" name="Tabla 12">
            <a:extLst>
              <a:ext uri="{FF2B5EF4-FFF2-40B4-BE49-F238E27FC236}">
                <a16:creationId xmlns:a16="http://schemas.microsoft.com/office/drawing/2014/main" id="{093BF055-A352-41F8-A3B8-353D1320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250195"/>
              </p:ext>
            </p:extLst>
          </p:nvPr>
        </p:nvGraphicFramePr>
        <p:xfrm>
          <a:off x="4861817" y="2420888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na-23(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na-23(n,inelastic)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na-23(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o-16(n,elastic-P1)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58.5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na-23(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o-16(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55.1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pu-240(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na-23(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u-238(n,elastic-P1)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graphicFrame>
        <p:nvGraphicFramePr>
          <p:cNvPr id="20" name="Tabla 12">
            <a:extLst>
              <a:ext uri="{FF2B5EF4-FFF2-40B4-BE49-F238E27FC236}">
                <a16:creationId xmlns:a16="http://schemas.microsoft.com/office/drawing/2014/main" id="{8F7CF782-F16C-46A1-ADAF-A6BA5C6F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713073"/>
              </p:ext>
            </p:extLst>
          </p:nvPr>
        </p:nvGraphicFramePr>
        <p:xfrm>
          <a:off x="323528" y="2423512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fe-56(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n,inelastic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sp>
        <p:nvSpPr>
          <p:cNvPr id="21" name="CuadroTexto 14">
            <a:extLst>
              <a:ext uri="{FF2B5EF4-FFF2-40B4-BE49-F238E27FC236}">
                <a16:creationId xmlns:a16="http://schemas.microsoft.com/office/drawing/2014/main" id="{CC259DD6-BE8E-4E80-97D3-8C985FCC6FF3}"/>
              </a:ext>
            </a:extLst>
          </p:cNvPr>
          <p:cNvSpPr txBox="1"/>
          <p:nvPr/>
        </p:nvSpPr>
        <p:spPr>
          <a:xfrm>
            <a:off x="334005" y="5093893"/>
            <a:ext cx="4663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ENDF/B-VIII.0: 969 pcm</a:t>
            </a:r>
          </a:p>
        </p:txBody>
      </p:sp>
      <p:sp>
        <p:nvSpPr>
          <p:cNvPr id="22" name="CuadroTexto 15">
            <a:extLst>
              <a:ext uri="{FF2B5EF4-FFF2-40B4-BE49-F238E27FC236}">
                <a16:creationId xmlns:a16="http://schemas.microsoft.com/office/drawing/2014/main" id="{77E96A8E-C048-4DBF-82C8-D3E03CC44BD8}"/>
              </a:ext>
            </a:extLst>
          </p:cNvPr>
          <p:cNvSpPr txBox="1"/>
          <p:nvPr/>
        </p:nvSpPr>
        <p:spPr>
          <a:xfrm>
            <a:off x="4869540" y="5097864"/>
            <a:ext cx="4319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SVR </a:t>
            </a:r>
            <a:r>
              <a:rPr lang="en-GB" sz="1200" b="1" dirty="0" err="1"/>
              <a:t>unc</a:t>
            </a:r>
            <a:r>
              <a:rPr lang="en-GB" sz="1200" b="1" dirty="0"/>
              <a:t>. due to ND with ENDF/B-VIII.0: 5.9%</a:t>
            </a:r>
          </a:p>
        </p:txBody>
      </p:sp>
    </p:spTree>
    <p:extLst>
      <p:ext uri="{BB962C8B-B14F-4D97-AF65-F5344CB8AC3E}">
        <p14:creationId xmlns:p14="http://schemas.microsoft.com/office/powerpoint/2010/main" val="1093692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6931" y="49387"/>
            <a:ext cx="6362144" cy="96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SzPct val="100000"/>
              <a:buNone/>
            </a:pPr>
            <a:r>
              <a:rPr lang="en-GB" sz="2400" b="1" dirty="0">
                <a:solidFill>
                  <a:schemeClr val="tx1"/>
                </a:solidFill>
              </a:rPr>
              <a:t>5) Preliminary TAR Results</a:t>
            </a:r>
          </a:p>
          <a:p>
            <a:pPr algn="r">
              <a:buSzPct val="100000"/>
              <a:buNone/>
            </a:pPr>
            <a:r>
              <a:rPr lang="en-GB" sz="2000" b="1" dirty="0">
                <a:solidFill>
                  <a:schemeClr val="tx1"/>
                </a:solidFill>
              </a:rPr>
              <a:t>Different systems: </a:t>
            </a:r>
            <a:r>
              <a:rPr lang="en-GB" sz="2000" b="1" u="sng" dirty="0">
                <a:solidFill>
                  <a:schemeClr val="tx1"/>
                </a:solidFill>
              </a:rPr>
              <a:t>JSFR</a:t>
            </a:r>
            <a:r>
              <a:rPr lang="en-GB" sz="2000" b="1" dirty="0">
                <a:solidFill>
                  <a:schemeClr val="tx1"/>
                </a:solidFill>
              </a:rPr>
              <a:t> .vs. </a:t>
            </a:r>
            <a:r>
              <a:rPr lang="en-GB" sz="2000" b="1" u="sng" dirty="0">
                <a:solidFill>
                  <a:schemeClr val="tx1"/>
                </a:solidFill>
              </a:rPr>
              <a:t>Others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94151-BFBB-45C8-B188-81A106FE2C5F}"/>
              </a:ext>
            </a:extLst>
          </p:cNvPr>
          <p:cNvSpPr txBox="1"/>
          <p:nvPr/>
        </p:nvSpPr>
        <p:spPr>
          <a:xfrm>
            <a:off x="401390" y="1193721"/>
            <a:ext cx="8742610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TAR preliminary results for ENDF/B-VIII.0: Other systems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DDB1C-5248-4552-9756-87E87393A580}"/>
              </a:ext>
            </a:extLst>
          </p:cNvPr>
          <p:cNvSpPr txBox="1"/>
          <p:nvPr/>
        </p:nvSpPr>
        <p:spPr>
          <a:xfrm>
            <a:off x="18078" y="5714672"/>
            <a:ext cx="91158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6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TAR JSFR/</a:t>
            </a:r>
            <a:r>
              <a:rPr lang="en-GB" sz="1400" b="1" dirty="0" err="1"/>
              <a:t>keff</a:t>
            </a:r>
            <a:r>
              <a:rPr lang="en-GB" sz="1400" b="1" dirty="0"/>
              <a:t> value : </a:t>
            </a:r>
            <a:r>
              <a:rPr lang="en-GB" b="1" dirty="0"/>
              <a:t>200 pcm			      TAR ESFR/</a:t>
            </a:r>
            <a:r>
              <a:rPr lang="en-GB" b="1" dirty="0" err="1"/>
              <a:t>keff</a:t>
            </a:r>
            <a:r>
              <a:rPr lang="en-GB" b="1" dirty="0"/>
              <a:t> value: 300 pcm</a:t>
            </a:r>
            <a:endParaRPr lang="en-GB" sz="1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dirty="0"/>
              <a:t>Ref.: K. Yokoyama, Input Information for SG46 Target Accuracy Requirements (TAR) Exercise using Models of 750MWe JSFR Core, WPEC/SG46 November 2019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04AABFB-57F7-4BE5-8587-D6E932A9ECD1}"/>
              </a:ext>
            </a:extLst>
          </p:cNvPr>
          <p:cNvSpPr txBox="1"/>
          <p:nvPr/>
        </p:nvSpPr>
        <p:spPr>
          <a:xfrm>
            <a:off x="334005" y="1703432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12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C, ENDF/B-VIII.0:  </a:t>
            </a:r>
            <a:r>
              <a:rPr lang="en-GB" sz="1400" b="1" dirty="0">
                <a:solidFill>
                  <a:srgbClr val="FF0000"/>
                </a:solidFill>
              </a:rPr>
              <a:t>J-SFR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8" name="CuadroTexto 10">
            <a:extLst>
              <a:ext uri="{FF2B5EF4-FFF2-40B4-BE49-F238E27FC236}">
                <a16:creationId xmlns:a16="http://schemas.microsoft.com/office/drawing/2014/main" id="{5E29ED0A-85AA-4A8B-900B-4E165B56BCEC}"/>
              </a:ext>
            </a:extLst>
          </p:cNvPr>
          <p:cNvSpPr txBox="1"/>
          <p:nvPr/>
        </p:nvSpPr>
        <p:spPr>
          <a:xfrm>
            <a:off x="4603685" y="1700808"/>
            <a:ext cx="414477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dirty="0"/>
              <a:t>Table 13</a:t>
            </a:r>
            <a:r>
              <a:rPr lang="en-GB" sz="1400" dirty="0"/>
              <a:t>. Target accuracy requirement on top-10 most important reactions. </a:t>
            </a:r>
            <a:r>
              <a:rPr lang="en-GB" sz="1400" b="1" dirty="0"/>
              <a:t>Correlations</a:t>
            </a:r>
            <a:r>
              <a:rPr lang="en-GB" sz="1400" dirty="0"/>
              <a:t> in TAR exercise - set C, ENDF/B-VIII.0: </a:t>
            </a:r>
            <a:r>
              <a:rPr lang="en-GB" sz="1400" b="1" dirty="0">
                <a:solidFill>
                  <a:srgbClr val="FF0000"/>
                </a:solidFill>
              </a:rPr>
              <a:t>ESFR</a:t>
            </a:r>
            <a:endParaRPr lang="en-GB" b="1" dirty="0">
              <a:solidFill>
                <a:srgbClr val="FF0000"/>
              </a:solidFill>
            </a:endParaRPr>
          </a:p>
        </p:txBody>
      </p:sp>
      <p:graphicFrame>
        <p:nvGraphicFramePr>
          <p:cNvPr id="19" name="Tabla 12">
            <a:extLst>
              <a:ext uri="{FF2B5EF4-FFF2-40B4-BE49-F238E27FC236}">
                <a16:creationId xmlns:a16="http://schemas.microsoft.com/office/drawing/2014/main" id="{093BF055-A352-41F8-A3B8-353D1320D7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82282"/>
              </p:ext>
            </p:extLst>
          </p:nvPr>
        </p:nvGraphicFramePr>
        <p:xfrm>
          <a:off x="4861817" y="2420888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n,fission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fe-56(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pu-239(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n,gamma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u-238(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</a:t>
                      </a:r>
                    </a:p>
                  </a:txBody>
                  <a:tcPr marL="7620" marR="7620" marT="762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o-16(</a:t>
                      </a:r>
                      <a:r>
                        <a:rPr lang="es-E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n,inelastic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265.2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7620" marR="7620" marT="7620" marB="0" anchor="b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graphicFrame>
        <p:nvGraphicFramePr>
          <p:cNvPr id="20" name="Tabla 12">
            <a:extLst>
              <a:ext uri="{FF2B5EF4-FFF2-40B4-BE49-F238E27FC236}">
                <a16:creationId xmlns:a16="http://schemas.microsoft.com/office/drawing/2014/main" id="{8F7CF782-F16C-46A1-ADAF-A6BA5C6F90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2243828"/>
              </p:ext>
            </p:extLst>
          </p:nvPr>
        </p:nvGraphicFramePr>
        <p:xfrm>
          <a:off x="323528" y="2423512"/>
          <a:ext cx="4030663" cy="25781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815898611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461243786"/>
                    </a:ext>
                  </a:extLst>
                </a:gridCol>
                <a:gridCol w="563563">
                  <a:extLst>
                    <a:ext uri="{9D8B030D-6E8A-4147-A177-3AD203B41FA5}">
                      <a16:colId xmlns:a16="http://schemas.microsoft.com/office/drawing/2014/main" val="904437731"/>
                    </a:ext>
                  </a:extLst>
                </a:gridCol>
                <a:gridCol w="593725">
                  <a:extLst>
                    <a:ext uri="{9D8B030D-6E8A-4147-A177-3AD203B41FA5}">
                      <a16:colId xmlns:a16="http://schemas.microsoft.com/office/drawing/2014/main" val="1210882762"/>
                    </a:ext>
                  </a:extLst>
                </a:gridCol>
                <a:gridCol w="515937">
                  <a:extLst>
                    <a:ext uri="{9D8B030D-6E8A-4147-A177-3AD203B41FA5}">
                      <a16:colId xmlns:a16="http://schemas.microsoft.com/office/drawing/2014/main" val="649172378"/>
                    </a:ext>
                  </a:extLst>
                </a:gridCol>
                <a:gridCol w="773113">
                  <a:extLst>
                    <a:ext uri="{9D8B030D-6E8A-4147-A177-3AD203B41FA5}">
                      <a16:colId xmlns:a16="http://schemas.microsoft.com/office/drawing/2014/main" val="63606468"/>
                    </a:ext>
                  </a:extLst>
                </a:gridCol>
              </a:tblGrid>
              <a:tr h="5524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Rank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#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Reaction</a:t>
                      </a:r>
                    </a:p>
                    <a:p>
                      <a:pPr algn="ctr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Energy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Group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Current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Target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Rel. </a:t>
                      </a:r>
                      <a:r>
                        <a:rPr lang="en-GB" sz="1100" u="none" strike="noStrike" dirty="0" err="1">
                          <a:effectLst/>
                        </a:rPr>
                        <a:t>Unc</a:t>
                      </a:r>
                      <a:r>
                        <a:rPr lang="en-GB" sz="1100" u="none" strike="noStrike" dirty="0">
                          <a:effectLst/>
                        </a:rPr>
                        <a:t>.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Reduction </a:t>
                      </a:r>
                    </a:p>
                    <a:p>
                      <a:pPr algn="ctr" fontAlgn="b"/>
                      <a:r>
                        <a:rPr lang="en-GB" sz="1100" u="none" strike="noStrike" dirty="0">
                          <a:effectLst/>
                        </a:rPr>
                        <a:t>(%)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586642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19578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2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9418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3093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fe-56(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n,inelastic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06744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35558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06960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4.0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45808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u-238(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73079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n,fission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6156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pu-239(</a:t>
                      </a:r>
                      <a:r>
                        <a:rPr lang="en-GB" sz="110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n,gamma</a:t>
                      </a:r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9.3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</a:t>
                      </a: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3278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GB" sz="11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u-238(</a:t>
                      </a:r>
                      <a:r>
                        <a:rPr lang="en-GB" sz="11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n,inelastic</a:t>
                      </a:r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5.7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1.3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1.8</a:t>
                      </a:r>
                      <a:endParaRPr lang="en-GB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291818"/>
                  </a:ext>
                </a:extLst>
              </a:tr>
            </a:tbl>
          </a:graphicData>
        </a:graphic>
      </p:graphicFrame>
      <p:sp>
        <p:nvSpPr>
          <p:cNvPr id="21" name="CuadroTexto 14">
            <a:extLst>
              <a:ext uri="{FF2B5EF4-FFF2-40B4-BE49-F238E27FC236}">
                <a16:creationId xmlns:a16="http://schemas.microsoft.com/office/drawing/2014/main" id="{CC259DD6-BE8E-4E80-97D3-8C985FCC6FF3}"/>
              </a:ext>
            </a:extLst>
          </p:cNvPr>
          <p:cNvSpPr txBox="1"/>
          <p:nvPr/>
        </p:nvSpPr>
        <p:spPr>
          <a:xfrm>
            <a:off x="332237" y="5093893"/>
            <a:ext cx="46634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ENDF/B-VIII.0: 969 pcm</a:t>
            </a:r>
          </a:p>
        </p:txBody>
      </p:sp>
      <p:sp>
        <p:nvSpPr>
          <p:cNvPr id="12" name="CuadroTexto 14">
            <a:extLst>
              <a:ext uri="{FF2B5EF4-FFF2-40B4-BE49-F238E27FC236}">
                <a16:creationId xmlns:a16="http://schemas.microsoft.com/office/drawing/2014/main" id="{CA7E8823-DD5B-4058-831B-4C4FE0013F76}"/>
              </a:ext>
            </a:extLst>
          </p:cNvPr>
          <p:cNvSpPr txBox="1"/>
          <p:nvPr/>
        </p:nvSpPr>
        <p:spPr>
          <a:xfrm>
            <a:off x="4869486" y="5096217"/>
            <a:ext cx="42644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/>
              <a:t>Total </a:t>
            </a:r>
            <a:r>
              <a:rPr lang="en-GB" sz="1200" b="1" dirty="0" err="1"/>
              <a:t>keff</a:t>
            </a:r>
            <a:r>
              <a:rPr lang="en-GB" sz="1200" b="1" dirty="0"/>
              <a:t> </a:t>
            </a:r>
            <a:r>
              <a:rPr lang="en-GB" sz="1200" b="1" dirty="0" err="1"/>
              <a:t>unc</a:t>
            </a:r>
            <a:r>
              <a:rPr lang="en-GB" sz="1200" b="1" dirty="0"/>
              <a:t>. due to ND with ENDF/B-VIII.0: 928 pcm</a:t>
            </a:r>
          </a:p>
        </p:txBody>
      </p:sp>
    </p:spTree>
    <p:extLst>
      <p:ext uri="{BB962C8B-B14F-4D97-AF65-F5344CB8AC3E}">
        <p14:creationId xmlns:p14="http://schemas.microsoft.com/office/powerpoint/2010/main" val="3739840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46931" y="49213"/>
            <a:ext cx="6362144" cy="50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5DAB6F3-7B7C-4C2C-938F-C9C4EAD89FD3}"/>
              </a:ext>
            </a:extLst>
          </p:cNvPr>
          <p:cNvSpPr/>
          <p:nvPr/>
        </p:nvSpPr>
        <p:spPr>
          <a:xfrm>
            <a:off x="107504" y="1225423"/>
            <a:ext cx="9036496" cy="490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SzPct val="100000"/>
              <a:buFont typeface="Wingdings" panose="05000000000000000000" pitchFamily="2" charset="2"/>
              <a:buChar char="q"/>
            </a:pPr>
            <a:r>
              <a:rPr lang="en-US" sz="2000" b="1" i="1" dirty="0">
                <a:latin typeface="+mn-lt"/>
              </a:rPr>
              <a:t>1</a:t>
            </a:r>
            <a:r>
              <a:rPr lang="en-US" sz="2000" b="1" i="1" baseline="30000" dirty="0">
                <a:latin typeface="+mn-lt"/>
              </a:rPr>
              <a:t>st</a:t>
            </a:r>
            <a:r>
              <a:rPr lang="en-US" sz="2000" b="1" i="1" dirty="0">
                <a:latin typeface="+mn-lt"/>
              </a:rPr>
              <a:t> Phase: Definition of TAR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So far, ALFRED, ASTRID, ESFR-SMART and JSFR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b="1" i="1" dirty="0">
                <a:solidFill>
                  <a:srgbClr val="FF0000"/>
                </a:solidFill>
                <a:latin typeface="+mn-lt"/>
              </a:rPr>
              <a:t>More reactors + sensitivity profiles: SMR, MSR, …Other systems ?</a:t>
            </a:r>
          </a:p>
          <a:p>
            <a:pPr marL="342900" indent="-342900" algn="l">
              <a:buSzPct val="100000"/>
              <a:buFont typeface="Wingdings" panose="05000000000000000000" pitchFamily="2" charset="2"/>
              <a:buChar char="q"/>
            </a:pPr>
            <a:r>
              <a:rPr lang="en-US" sz="2000" b="1" i="1" dirty="0">
                <a:latin typeface="+mn-lt"/>
              </a:rPr>
              <a:t>2nd Phase: Uncertainty Quantifications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Different libraries and associate covariance data (e.g. ENDF/B-VIII.0)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Assessment of 7-energy groups</a:t>
            </a:r>
          </a:p>
          <a:p>
            <a:pPr marL="342900" indent="-342900" algn="l">
              <a:buSzPct val="100000"/>
              <a:buFont typeface="Wingdings" panose="05000000000000000000" pitchFamily="2" charset="2"/>
              <a:buChar char="q"/>
            </a:pPr>
            <a:r>
              <a:rPr lang="en-US" sz="2000" b="1" i="1" dirty="0">
                <a:latin typeface="+mn-lt"/>
              </a:rPr>
              <a:t>3rd Phase: Performing TAR with inverse approach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7-energy groups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Correlation and no-correlation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Different set of cost parameters</a:t>
            </a:r>
          </a:p>
          <a:p>
            <a:pPr marL="800100" lvl="1" indent="-342900" algn="l">
              <a:buSzPct val="100000"/>
              <a:buFont typeface="Wingdings" panose="05000000000000000000" pitchFamily="2" charset="2"/>
              <a:buChar char="§"/>
            </a:pPr>
            <a:r>
              <a:rPr lang="en-US" sz="2000" i="1" dirty="0">
                <a:latin typeface="+mn-lt"/>
              </a:rPr>
              <a:t>One system and all parameters: e.g. JSFR</a:t>
            </a:r>
          </a:p>
        </p:txBody>
      </p:sp>
    </p:spTree>
    <p:extLst>
      <p:ext uri="{BB962C8B-B14F-4D97-AF65-F5344CB8AC3E}">
        <p14:creationId xmlns:p14="http://schemas.microsoft.com/office/powerpoint/2010/main" val="34051917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F33C0-E148-41D4-A15D-A7C3D2E3B7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AB7BE67-6280-4243-9A61-A8D8D0E0B9B0}"/>
              </a:ext>
            </a:extLst>
          </p:cNvPr>
          <p:cNvSpPr/>
          <p:nvPr/>
        </p:nvSpPr>
        <p:spPr>
          <a:xfrm>
            <a:off x="80146" y="2420888"/>
            <a:ext cx="9001125" cy="1893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i="1" dirty="0">
                <a:latin typeface="+mn-lt"/>
              </a:rPr>
              <a:t>This work is part of the </a:t>
            </a:r>
            <a:r>
              <a:rPr lang="en-US" sz="2400" i="1" dirty="0"/>
              <a:t>SANDA project (Supplying Accurate Nuclear Data for energy and non-energy Applications) </a:t>
            </a:r>
            <a:r>
              <a:rPr lang="en-US" sz="2400" i="1" dirty="0">
                <a:latin typeface="+mn-lt"/>
              </a:rPr>
              <a:t>that has received funding from the European Union’s H2020/Euratom under grant agreement No. 847552</a:t>
            </a:r>
          </a:p>
        </p:txBody>
      </p:sp>
      <p:sp>
        <p:nvSpPr>
          <p:cNvPr id="7" name="Rettangolo 7">
            <a:extLst>
              <a:ext uri="{FF2B5EF4-FFF2-40B4-BE49-F238E27FC236}">
                <a16:creationId xmlns:a16="http://schemas.microsoft.com/office/drawing/2014/main" id="{FC6727BA-ED82-4E2D-B053-8EA09E025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296" y="1289848"/>
            <a:ext cx="66301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sz="2800" b="1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1914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106491-729D-470B-AD89-0BB3BE8E5D97}"/>
              </a:ext>
            </a:extLst>
          </p:cNvPr>
          <p:cNvSpPr txBox="1"/>
          <p:nvPr/>
        </p:nvSpPr>
        <p:spPr>
          <a:xfrm>
            <a:off x="2880320" y="49387"/>
            <a:ext cx="6228184" cy="8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Legacy Work WPEC/SG26 (2005-2008)</a:t>
            </a:r>
          </a:p>
          <a:p>
            <a:pPr algn="r">
              <a:buSzPct val="100000"/>
              <a:buNone/>
            </a:pPr>
            <a:r>
              <a:rPr lang="en-GB" sz="1600" u="sng" dirty="0">
                <a:solidFill>
                  <a:srgbClr val="CCFFFF"/>
                </a:solidFill>
              </a:rPr>
              <a:t>https://oecd-nea.org/download/wpec/volume26/volume26.pdf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BD20EF7-D8C8-4D76-A8B5-EBFE17F0253E}"/>
              </a:ext>
            </a:extLst>
          </p:cNvPr>
          <p:cNvSpPr txBox="1"/>
          <p:nvPr/>
        </p:nvSpPr>
        <p:spPr>
          <a:xfrm>
            <a:off x="166860" y="1100536"/>
            <a:ext cx="1872208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buFont typeface="Courier New" panose="02070309020205020404" pitchFamily="49" charset="0"/>
              <a:buChar char="o"/>
            </a:pPr>
            <a:r>
              <a:rPr lang="en-GB" sz="1800" b="1" dirty="0"/>
              <a:t>Systems</a:t>
            </a: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900E0579-1AE0-485C-99B5-8EAA70CA4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98317"/>
              </p:ext>
            </p:extLst>
          </p:nvPr>
        </p:nvGraphicFramePr>
        <p:xfrm>
          <a:off x="166860" y="1530464"/>
          <a:ext cx="4667568" cy="24384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143568">
                  <a:extLst>
                    <a:ext uri="{9D8B030D-6E8A-4147-A177-3AD203B41FA5}">
                      <a16:colId xmlns:a16="http://schemas.microsoft.com/office/drawing/2014/main" val="349912446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26173958"/>
                    </a:ext>
                  </a:extLst>
                </a:gridCol>
              </a:tblGrid>
              <a:tr h="267216"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ABTR: 250 MWth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>
                          <a:solidFill>
                            <a:schemeClr val="bg1"/>
                          </a:solidFill>
                        </a:rPr>
                        <a:t>Na coole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69108"/>
                  </a:ext>
                </a:extLst>
              </a:tr>
              <a:tr h="2672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SFR: (Burner: CR=0.25) 840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MWth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Na cooled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64368"/>
                  </a:ext>
                </a:extLst>
              </a:tr>
              <a:tr h="2672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EFR: 3600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MWth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Na cooled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81833"/>
                  </a:ext>
                </a:extLst>
              </a:tr>
              <a:tr h="2672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GFR: 2400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MWth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He cooled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61772"/>
                  </a:ext>
                </a:extLst>
              </a:tr>
              <a:tr h="2672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LFR: 900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MWth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Pb cooled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50354"/>
                  </a:ext>
                </a:extLst>
              </a:tr>
              <a:tr h="267216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ADMAB: 377 </a:t>
                      </a:r>
                      <a:r>
                        <a:rPr lang="en-GB" sz="1400" dirty="0" err="1">
                          <a:solidFill>
                            <a:schemeClr val="bg1"/>
                          </a:solidFill>
                        </a:rPr>
                        <a:t>MWth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Pb-Bi cooled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099730"/>
                  </a:ext>
                </a:extLst>
              </a:tr>
              <a:tr h="21962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VHTR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TRISO fuel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450858"/>
                  </a:ext>
                </a:extLst>
              </a:tr>
              <a:tr h="219629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Extended BU PWR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8.5wo%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042505"/>
                  </a:ext>
                </a:extLst>
              </a:tr>
            </a:tbl>
          </a:graphicData>
        </a:graphic>
      </p:graphicFrame>
      <p:graphicFrame>
        <p:nvGraphicFramePr>
          <p:cNvPr id="10" name="Tabla 3">
            <a:extLst>
              <a:ext uri="{FF2B5EF4-FFF2-40B4-BE49-F238E27FC236}">
                <a16:creationId xmlns:a16="http://schemas.microsoft.com/office/drawing/2014/main" id="{F6C76F83-33F2-43CC-B17C-2B0385246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73224"/>
              </p:ext>
            </p:extLst>
          </p:nvPr>
        </p:nvGraphicFramePr>
        <p:xfrm>
          <a:off x="169818" y="4426881"/>
          <a:ext cx="4664610" cy="1524000"/>
        </p:xfrm>
        <a:graphic>
          <a:graphicData uri="http://schemas.openxmlformats.org/drawingml/2006/table">
            <a:tbl>
              <a:tblPr bandRow="1">
                <a:tableStyleId>{E8B1032C-EA38-4F05-BA0D-38AFFFC7BED3}</a:tableStyleId>
              </a:tblPr>
              <a:tblGrid>
                <a:gridCol w="3592842">
                  <a:extLst>
                    <a:ext uri="{9D8B030D-6E8A-4147-A177-3AD203B41FA5}">
                      <a16:colId xmlns:a16="http://schemas.microsoft.com/office/drawing/2014/main" val="3499124463"/>
                    </a:ext>
                  </a:extLst>
                </a:gridCol>
                <a:gridCol w="1071768">
                  <a:extLst>
                    <a:ext uri="{9D8B030D-6E8A-4147-A177-3AD203B41FA5}">
                      <a16:colId xmlns:a16="http://schemas.microsoft.com/office/drawing/2014/main" val="3726173958"/>
                    </a:ext>
                  </a:extLst>
                </a:gridCol>
              </a:tblGrid>
              <a:tr h="200171">
                <a:tc>
                  <a:txBody>
                    <a:bodyPr/>
                    <a:lstStyle/>
                    <a:p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Criticality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 (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keff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(in 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69108"/>
                  </a:ext>
                </a:extLst>
              </a:tr>
              <a:tr h="217660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Local Power Peak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(in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6164368"/>
                  </a:ext>
                </a:extLst>
              </a:tr>
              <a:tr h="2001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Burnup reactivity swing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(in 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pcm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781833"/>
                  </a:ext>
                </a:extLst>
              </a:tr>
              <a:tr h="200171"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Reactivity coefficients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(in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661772"/>
                  </a:ext>
                </a:extLst>
              </a:tr>
              <a:tr h="200171">
                <a:tc>
                  <a:txBody>
                    <a:bodyPr/>
                    <a:lstStyle/>
                    <a:p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Nuclide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inventories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s-ES" sz="1400" dirty="0" err="1">
                          <a:solidFill>
                            <a:schemeClr val="bg1"/>
                          </a:solidFill>
                        </a:rPr>
                        <a:t>transmutation</a:t>
                      </a:r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 at EOL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dirty="0">
                          <a:solidFill>
                            <a:schemeClr val="bg1"/>
                          </a:solidFill>
                        </a:rPr>
                        <a:t>(in %)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50354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7AF8DF92-01EF-4CBB-BF59-BB6516932C55}"/>
              </a:ext>
            </a:extLst>
          </p:cNvPr>
          <p:cNvSpPr txBox="1"/>
          <p:nvPr/>
        </p:nvSpPr>
        <p:spPr>
          <a:xfrm>
            <a:off x="0" y="3994194"/>
            <a:ext cx="4667568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563" indent="-182563" algn="l">
              <a:buFont typeface="Courier New" panose="02070309020205020404" pitchFamily="49" charset="0"/>
              <a:buChar char="o"/>
            </a:pPr>
            <a:r>
              <a:rPr lang="en-GB" sz="1800" b="1" dirty="0"/>
              <a:t>Integral parameters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B78434E-766C-4471-84BA-8B0970A94046}"/>
              </a:ext>
            </a:extLst>
          </p:cNvPr>
          <p:cNvSpPr txBox="1"/>
          <p:nvPr/>
        </p:nvSpPr>
        <p:spPr>
          <a:xfrm>
            <a:off x="4932040" y="1239965"/>
            <a:ext cx="4192860" cy="873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9863" indent="-271463" algn="l">
              <a:buSzPct val="100000"/>
              <a:buFont typeface="Courier New" panose="02070309020205020404" pitchFamily="49" charset="0"/>
              <a:buChar char="o"/>
            </a:pPr>
            <a:r>
              <a:rPr lang="en-GB" dirty="0"/>
              <a:t>A first list of data priorities (i.e</a:t>
            </a:r>
            <a:r>
              <a:rPr lang="en-GB" b="1" dirty="0"/>
              <a:t>. for uncertainty reduction</a:t>
            </a:r>
            <a:r>
              <a:rPr lang="en-GB" dirty="0"/>
              <a:t>) for GEN-IV reactors was established and implemented in the HPRL at NEA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3A2D0AE-9DEC-4F1B-AE09-28DA30622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240" y="2148876"/>
            <a:ext cx="3807331" cy="181998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C0F10EB2-3355-4DD7-A568-7EE6C53A4A50}"/>
              </a:ext>
            </a:extLst>
          </p:cNvPr>
          <p:cNvSpPr txBox="1"/>
          <p:nvPr/>
        </p:nvSpPr>
        <p:spPr>
          <a:xfrm>
            <a:off x="5184068" y="4196493"/>
            <a:ext cx="394083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None/>
            </a:pPr>
            <a:r>
              <a:rPr lang="en-GB" i="1" u="sng" dirty="0"/>
              <a:t>TAR Exercise in WPEC/SG26:</a:t>
            </a:r>
          </a:p>
          <a:p>
            <a:pPr marL="184150" indent="-1841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1" dirty="0"/>
              <a:t>Covariance data matrices: </a:t>
            </a:r>
            <a:r>
              <a:rPr lang="en-GB" b="1" i="1" dirty="0"/>
              <a:t>BOLNA</a:t>
            </a:r>
            <a:endParaRPr lang="en-GB" i="1" dirty="0"/>
          </a:p>
          <a:p>
            <a:pPr marL="184150" indent="-1841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1" dirty="0"/>
              <a:t>Energy structure: “</a:t>
            </a:r>
            <a:r>
              <a:rPr lang="en-GB" b="1" i="1" dirty="0"/>
              <a:t>15 energy groups </a:t>
            </a:r>
            <a:r>
              <a:rPr lang="en-GB" i="1" dirty="0"/>
              <a:t>(based on physical considerations)”</a:t>
            </a:r>
          </a:p>
          <a:p>
            <a:pPr marL="184150" indent="-1841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i="1" dirty="0"/>
              <a:t>No-correlations in energy, reactions and isotopes are considered </a:t>
            </a:r>
            <a:r>
              <a:rPr lang="en-GB" b="1" i="1" dirty="0"/>
              <a:t>in TAR exercise</a:t>
            </a:r>
          </a:p>
          <a:p>
            <a:pPr marL="184150" indent="-1841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b="1" i="1" dirty="0"/>
              <a:t>14 </a:t>
            </a:r>
            <a:r>
              <a:rPr lang="en-GB" i="1" dirty="0"/>
              <a:t>HPRL entries based on SG26 studies!</a:t>
            </a:r>
          </a:p>
        </p:txBody>
      </p:sp>
    </p:spTree>
    <p:extLst>
      <p:ext uri="{BB962C8B-B14F-4D97-AF65-F5344CB8AC3E}">
        <p14:creationId xmlns:p14="http://schemas.microsoft.com/office/powerpoint/2010/main" val="298677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58F05-DD22-4BB4-A289-C49BDBC77141}"/>
              </a:ext>
            </a:extLst>
          </p:cNvPr>
          <p:cNvSpPr txBox="1"/>
          <p:nvPr/>
        </p:nvSpPr>
        <p:spPr>
          <a:xfrm>
            <a:off x="2746360" y="49387"/>
            <a:ext cx="6362144" cy="8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WPEC/SG46 (2019-2021)</a:t>
            </a:r>
          </a:p>
          <a:p>
            <a:pPr algn="r">
              <a:buSzPct val="100000"/>
              <a:buNone/>
            </a:pPr>
            <a:r>
              <a:rPr lang="en-GB" sz="1600" u="sng" dirty="0">
                <a:solidFill>
                  <a:srgbClr val="CCFFFF"/>
                </a:solidFill>
              </a:rPr>
              <a:t>https://oecd-nea.org/download/wpec/sg46/</a:t>
            </a:r>
            <a:endParaRPr lang="en-GB" sz="16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6A72E3C-9DB4-42D2-8A1B-3C82432003C8}"/>
              </a:ext>
            </a:extLst>
          </p:cNvPr>
          <p:cNvSpPr txBox="1"/>
          <p:nvPr/>
        </p:nvSpPr>
        <p:spPr>
          <a:xfrm>
            <a:off x="94183" y="1268760"/>
            <a:ext cx="8955634" cy="471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1" indent="-271463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b="1" dirty="0">
                <a:solidFill>
                  <a:srgbClr val="0000FF"/>
                </a:solidFill>
              </a:rPr>
              <a:t>WPEC/SG46 </a:t>
            </a:r>
            <a:r>
              <a:rPr lang="en-GB" sz="1800" dirty="0">
                <a:solidFill>
                  <a:srgbClr val="0000FF"/>
                </a:solidFill>
              </a:rPr>
              <a:t>is again a new </a:t>
            </a:r>
            <a:r>
              <a:rPr lang="en-GB" sz="1800" b="1" dirty="0">
                <a:solidFill>
                  <a:srgbClr val="0000FF"/>
                </a:solidFill>
              </a:rPr>
              <a:t>bridge</a:t>
            </a:r>
            <a:r>
              <a:rPr lang="en-GB" sz="1800" dirty="0">
                <a:solidFill>
                  <a:srgbClr val="0000FF"/>
                </a:solidFill>
              </a:rPr>
              <a:t> between ND evaluators and end-users in the utilisation of integral experiments</a:t>
            </a:r>
            <a:endParaRPr lang="en-GB" sz="1800" dirty="0"/>
          </a:p>
          <a:p>
            <a:pPr marL="627063" lvl="1" indent="-271463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dirty="0"/>
              <a:t>WPEC/SG46 to provide </a:t>
            </a:r>
            <a:r>
              <a:rPr lang="en-GB" sz="1800" b="1" dirty="0"/>
              <a:t>updated target accuracies for nuclear data uncertainty reduction</a:t>
            </a:r>
          </a:p>
          <a:p>
            <a:pPr marL="1098550" lvl="2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600" i="1" dirty="0">
                <a:solidFill>
                  <a:srgbClr val="0000FF"/>
                </a:solidFill>
              </a:rPr>
              <a:t>“It is essential to </a:t>
            </a:r>
            <a:r>
              <a:rPr lang="en-GB" sz="1600" b="1" i="1" u="sng" dirty="0">
                <a:solidFill>
                  <a:srgbClr val="0000FF"/>
                </a:solidFill>
              </a:rPr>
              <a:t>verify the status of design target accuracies </a:t>
            </a:r>
            <a:r>
              <a:rPr lang="en-GB" sz="1600" i="1" dirty="0">
                <a:solidFill>
                  <a:srgbClr val="0000FF"/>
                </a:solidFill>
              </a:rPr>
              <a:t>and their potential evolution (reactor operation and fuel cycle parameters)”</a:t>
            </a:r>
          </a:p>
          <a:p>
            <a:pPr marL="1098550" lvl="2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600" i="1" dirty="0"/>
              <a:t>New reactors concepts are presently explored besides Gen-IV, MA burners, and ADS: MSR, SMR, micro reactors, and test reactors</a:t>
            </a:r>
          </a:p>
          <a:p>
            <a:pPr marL="627063" lvl="1" indent="-271463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b="1" dirty="0"/>
              <a:t>TAR WPEC/SG46 methodology </a:t>
            </a:r>
            <a:r>
              <a:rPr lang="en-GB" sz="1800" dirty="0"/>
              <a:t>based on:</a:t>
            </a:r>
          </a:p>
          <a:p>
            <a:pPr marL="1098550" lvl="2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600" i="1" dirty="0"/>
              <a:t>New covariance data matrices: ENDF/B-VIII.0, JEFF-3.3 and JENDL-4.0u</a:t>
            </a:r>
          </a:p>
          <a:p>
            <a:pPr marL="1098550" lvl="2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600" i="1" dirty="0"/>
              <a:t>Using correlations in energy, reactions and isotopes</a:t>
            </a:r>
          </a:p>
          <a:p>
            <a:pPr marL="1098550" lvl="2" indent="-28575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GB" sz="1600" i="1" dirty="0"/>
              <a:t>Energy structure: “7 energy groups (based on physical considerations)”</a:t>
            </a:r>
          </a:p>
          <a:p>
            <a:pPr marL="627063" lvl="1" indent="-271463" algn="l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800" i="1" dirty="0"/>
              <a:t>“The </a:t>
            </a:r>
            <a:r>
              <a:rPr lang="en-GB" sz="1800" b="1" i="1" dirty="0"/>
              <a:t>HPRL</a:t>
            </a:r>
            <a:r>
              <a:rPr lang="en-GB" sz="1800" i="1" dirty="0"/>
              <a:t> will certainly benefit from an update, to motivate and focus new experiments and to meet potential new requirements”</a:t>
            </a:r>
          </a:p>
        </p:txBody>
      </p:sp>
    </p:spTree>
    <p:extLst>
      <p:ext uri="{BB962C8B-B14F-4D97-AF65-F5344CB8AC3E}">
        <p14:creationId xmlns:p14="http://schemas.microsoft.com/office/powerpoint/2010/main" val="3941381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106491-729D-470B-AD89-0BB3BE8E5D97}"/>
              </a:ext>
            </a:extLst>
          </p:cNvPr>
          <p:cNvSpPr txBox="1"/>
          <p:nvPr/>
        </p:nvSpPr>
        <p:spPr>
          <a:xfrm>
            <a:off x="2880320" y="49806"/>
            <a:ext cx="6228184" cy="970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Target Accuracy Requirements: </a:t>
            </a:r>
            <a:r>
              <a:rPr lang="en-GB" sz="2400" i="1" dirty="0">
                <a:solidFill>
                  <a:schemeClr val="tx1"/>
                </a:solidFill>
              </a:rPr>
              <a:t>Necessity of “Expert Judgment”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6B43779-979C-4663-84F2-E711F046A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305447"/>
            <a:ext cx="6627043" cy="491560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F1D346E-B8F3-45DF-819B-B5821883EB98}"/>
              </a:ext>
            </a:extLst>
          </p:cNvPr>
          <p:cNvSpPr txBox="1"/>
          <p:nvPr/>
        </p:nvSpPr>
        <p:spPr>
          <a:xfrm>
            <a:off x="2234555" y="6189469"/>
            <a:ext cx="45720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buNone/>
            </a:pPr>
            <a:r>
              <a:rPr lang="es-ES" dirty="0"/>
              <a:t>Ref. Evgeny Ivanov (WPEC/S46, Nov.2020)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9488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58F05-DD22-4BB4-A289-C49BDBC77141}"/>
              </a:ext>
            </a:extLst>
          </p:cNvPr>
          <p:cNvSpPr txBox="1"/>
          <p:nvPr/>
        </p:nvSpPr>
        <p:spPr>
          <a:xfrm>
            <a:off x="2746360" y="48996"/>
            <a:ext cx="6362144" cy="8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Methodology: The inverse problem</a:t>
            </a:r>
          </a:p>
          <a:p>
            <a:pPr algn="r">
              <a:buSzPct val="100000"/>
              <a:buNone/>
            </a:pPr>
            <a:r>
              <a:rPr lang="en-GB" sz="1600" u="sng" dirty="0">
                <a:solidFill>
                  <a:srgbClr val="CCFFFF"/>
                </a:solidFill>
              </a:rPr>
              <a:t>https://oecd-nea.org/download/wpec/sg46/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9EDF5D8-21AD-46B3-BA61-B6C489A2EB7B}"/>
                  </a:ext>
                </a:extLst>
              </p:cNvPr>
              <p:cNvSpPr txBox="1"/>
              <p:nvPr/>
            </p:nvSpPr>
            <p:spPr>
              <a:xfrm>
                <a:off x="401390" y="1285836"/>
                <a:ext cx="8481531" cy="11666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algn="l">
                  <a:buSzPct val="100000"/>
                  <a:buFont typeface="Wingdings" panose="05000000000000000000" pitchFamily="2" charset="2"/>
                  <a:buChar char="q"/>
                </a:pPr>
                <a:r>
                  <a:rPr lang="en-GB" sz="1800" dirty="0"/>
                  <a:t>The </a:t>
                </a:r>
                <a:r>
                  <a:rPr lang="en-GB" sz="1800" b="1" dirty="0"/>
                  <a:t>“inverse problem”:</a:t>
                </a:r>
              </a:p>
              <a:p>
                <a:pPr marL="641350" lvl="1" indent="-285750" algn="l"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1600" dirty="0"/>
                  <a:t>To define the TAR on design parameters: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s-E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s-E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</m:oMath>
                </a14:m>
                <a:endParaRPr lang="en-GB" sz="1600" dirty="0"/>
              </a:p>
              <a:p>
                <a:pPr marL="641350" lvl="1" indent="-285750" algn="l">
                  <a:buSzPct val="100000"/>
                  <a:buFont typeface="Wingdings" panose="05000000000000000000" pitchFamily="2" charset="2"/>
                  <a:buChar char="§"/>
                </a:pPr>
                <a:r>
                  <a:rPr lang="en-GB" sz="1600" dirty="0"/>
                  <a:t>To find out </a:t>
                </a:r>
                <a:r>
                  <a:rPr lang="en-GB" sz="1600" b="1" u="sng" dirty="0"/>
                  <a:t>the required reduction in the cross-section uncertainties:</a:t>
                </a:r>
                <a:r>
                  <a:rPr lang="en-GB" sz="1600" b="1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F9EDF5D8-21AD-46B3-BA61-B6C489A2EB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90" y="1285836"/>
                <a:ext cx="8481531" cy="1166666"/>
              </a:xfrm>
              <a:prstGeom prst="rect">
                <a:avLst/>
              </a:prstGeom>
              <a:blipFill>
                <a:blip r:embed="rId3"/>
                <a:stretch>
                  <a:fillRect l="-503" b="-5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5DF21AC-E831-471F-A893-47ACDD819586}"/>
                  </a:ext>
                </a:extLst>
              </p:cNvPr>
              <p:cNvSpPr txBox="1"/>
              <p:nvPr/>
            </p:nvSpPr>
            <p:spPr>
              <a:xfrm>
                <a:off x="2555776" y="2573613"/>
                <a:ext cx="6578168" cy="1579663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cost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parameter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related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with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each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cross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−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section</m:t>
                      </m:r>
                    </m:oMath>
                  </m:oMathPara>
                </a14:m>
                <a:endParaRPr lang="en-GB" sz="1200" dirty="0">
                  <a:latin typeface="+mn-lt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s-E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ES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ES" sz="12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uncertainty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cross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−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section</m:t>
                      </m:r>
                      <m:r>
                        <m:rPr>
                          <m:nor/>
                        </m:rPr>
                        <a:rPr lang="es-ES" sz="1200" b="0" i="0" smtClean="0">
                          <a:latin typeface="+mn-lt"/>
                        </a:rPr>
                        <m:t> </m:t>
                      </m:r>
                      <m:d>
                        <m:dPr>
                          <m:ctrlPr>
                            <a:rPr lang="es-E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.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e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. 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standard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s-ES" sz="1200" b="0" i="0" smtClean="0">
                              <a:latin typeface="+mn-lt"/>
                            </a:rPr>
                            <m:t>deviation</m:t>
                          </m:r>
                        </m:e>
                      </m:d>
                    </m:oMath>
                  </m:oMathPara>
                </a14:m>
                <a:endParaRPr lang="es-ES" sz="1200" b="0" dirty="0">
                  <a:latin typeface="+mn-lt"/>
                </a:endParaRPr>
              </a:p>
              <a:p>
                <a:pPr marL="180975" indent="-180975">
                  <a:buNone/>
                </a:pPr>
                <a:r>
                  <a:rPr lang="en-GB" sz="1200" dirty="0"/>
                  <a:t>K: total number of reactions-energy groups whose uncertainty is to be determined </a:t>
                </a:r>
              </a:p>
              <a:p>
                <a:pPr marL="357188" lvl="1" indent="-174625">
                  <a:buSzPct val="100000"/>
                  <a:buFont typeface="Courier New" panose="02070309020205020404" pitchFamily="49" charset="0"/>
                  <a:buChar char="o"/>
                </a:pPr>
                <a:r>
                  <a:rPr lang="en-GB" sz="1100" dirty="0"/>
                  <a:t>ISOTOPES: </a:t>
                </a:r>
                <a:r>
                  <a:rPr lang="es-ES" sz="1100" baseline="30000" dirty="0"/>
                  <a:t>10</a:t>
                </a:r>
                <a:r>
                  <a:rPr lang="es-ES" sz="1100" dirty="0"/>
                  <a:t>B, </a:t>
                </a:r>
                <a:r>
                  <a:rPr lang="es-ES" sz="1100" baseline="30000" dirty="0"/>
                  <a:t>16</a:t>
                </a:r>
                <a:r>
                  <a:rPr lang="es-ES" sz="1100" dirty="0"/>
                  <a:t>O, </a:t>
                </a:r>
                <a:r>
                  <a:rPr lang="es-ES" sz="1100" baseline="30000" dirty="0"/>
                  <a:t>52</a:t>
                </a:r>
                <a:r>
                  <a:rPr lang="es-ES" sz="1100" dirty="0"/>
                  <a:t>Cr, </a:t>
                </a:r>
                <a:r>
                  <a:rPr lang="es-ES" sz="1100" baseline="30000" dirty="0"/>
                  <a:t>56</a:t>
                </a:r>
                <a:r>
                  <a:rPr lang="es-ES" sz="1100" dirty="0"/>
                  <a:t>Fe, </a:t>
                </a:r>
                <a:r>
                  <a:rPr lang="es-ES" sz="1100" baseline="30000" dirty="0"/>
                  <a:t>58</a:t>
                </a:r>
                <a:r>
                  <a:rPr lang="es-ES" sz="1100" dirty="0"/>
                  <a:t>Ni, </a:t>
                </a:r>
                <a:r>
                  <a:rPr lang="es-ES" sz="1100" baseline="30000" dirty="0"/>
                  <a:t>235,238</a:t>
                </a:r>
                <a:r>
                  <a:rPr lang="es-ES" sz="1100" dirty="0"/>
                  <a:t>U, </a:t>
                </a:r>
                <a:r>
                  <a:rPr lang="es-ES" sz="1100" baseline="30000" dirty="0"/>
                  <a:t>239,240,241</a:t>
                </a:r>
                <a:r>
                  <a:rPr lang="es-ES" sz="1100" dirty="0"/>
                  <a:t>Pu , </a:t>
                </a:r>
                <a:r>
                  <a:rPr lang="es-ES" sz="1100" baseline="30000" dirty="0"/>
                  <a:t>206,207,208</a:t>
                </a:r>
                <a:r>
                  <a:rPr lang="es-ES" sz="1100" dirty="0"/>
                  <a:t>Pb,</a:t>
                </a:r>
                <a:r>
                  <a:rPr lang="es-ES" sz="1100" baseline="30000" dirty="0"/>
                  <a:t>23</a:t>
                </a:r>
                <a:r>
                  <a:rPr lang="es-ES" sz="1100" dirty="0"/>
                  <a:t>Na + </a:t>
                </a:r>
                <a:r>
                  <a:rPr lang="es-ES" sz="1100" dirty="0" err="1"/>
                  <a:t>others</a:t>
                </a:r>
                <a:r>
                  <a:rPr lang="es-ES" sz="1100" dirty="0"/>
                  <a:t> </a:t>
                </a:r>
                <a:r>
                  <a:rPr lang="en-GB" sz="1100" dirty="0"/>
                  <a:t>(e.g. </a:t>
                </a:r>
                <a:r>
                  <a:rPr lang="en-GB" sz="1100" baseline="30000" dirty="0"/>
                  <a:t>35</a:t>
                </a:r>
                <a:r>
                  <a:rPr lang="en-GB" sz="1100" dirty="0"/>
                  <a:t>Cl)?</a:t>
                </a:r>
              </a:p>
              <a:p>
                <a:pPr marL="357188" lvl="1" indent="-174625">
                  <a:buSzPct val="100000"/>
                  <a:buFont typeface="Courier New" panose="02070309020205020404" pitchFamily="49" charset="0"/>
                  <a:buChar char="o"/>
                </a:pPr>
                <a:r>
                  <a:rPr lang="en-GB" sz="1100" dirty="0"/>
                  <a:t>REACTIONS: </a:t>
                </a:r>
                <a:r>
                  <a:rPr lang="en-GB" sz="1100" dirty="0" err="1">
                    <a:latin typeface="Symbol" panose="05050102010706020507" pitchFamily="18" charset="2"/>
                  </a:rPr>
                  <a:t>s</a:t>
                </a:r>
                <a:r>
                  <a:rPr lang="en-GB" sz="1100" baseline="-25000" dirty="0" err="1"/>
                  <a:t>cap</a:t>
                </a:r>
                <a:r>
                  <a:rPr lang="en-GB" sz="1100" dirty="0"/>
                  <a:t>, </a:t>
                </a:r>
                <a:r>
                  <a:rPr lang="es-ES" sz="1100" dirty="0">
                    <a:latin typeface="Symbol" panose="05050102010706020507" pitchFamily="18" charset="2"/>
                  </a:rPr>
                  <a:t>s</a:t>
                </a:r>
                <a:r>
                  <a:rPr lang="en-GB" sz="1100" baseline="-25000" dirty="0" err="1"/>
                  <a:t>fiss</a:t>
                </a:r>
                <a:r>
                  <a:rPr lang="en-GB" sz="1100" dirty="0"/>
                  <a:t>, </a:t>
                </a:r>
                <a:r>
                  <a:rPr lang="es-ES" sz="1100" dirty="0">
                    <a:latin typeface="Symbol" panose="05050102010706020507" pitchFamily="18" charset="2"/>
                  </a:rPr>
                  <a:t>n</a:t>
                </a:r>
                <a:r>
                  <a:rPr lang="es-ES" sz="1100" dirty="0"/>
                  <a:t> , </a:t>
                </a:r>
                <a:r>
                  <a:rPr lang="el-GR" sz="1100" dirty="0"/>
                  <a:t> </a:t>
                </a:r>
                <a:r>
                  <a:rPr lang="es-ES" sz="1100" dirty="0">
                    <a:latin typeface="Symbol" panose="05050102010706020507" pitchFamily="18" charset="2"/>
                  </a:rPr>
                  <a:t>s</a:t>
                </a:r>
                <a:r>
                  <a:rPr lang="en-GB" sz="1100" baseline="-25000" dirty="0"/>
                  <a:t>el</a:t>
                </a:r>
                <a:r>
                  <a:rPr lang="en-GB" sz="1100" dirty="0"/>
                  <a:t>, </a:t>
                </a:r>
                <a:r>
                  <a:rPr lang="es-ES" sz="1100" dirty="0">
                    <a:latin typeface="Symbol" panose="05050102010706020507" pitchFamily="18" charset="2"/>
                  </a:rPr>
                  <a:t>s</a:t>
                </a:r>
                <a:r>
                  <a:rPr lang="en-GB" sz="1100" baseline="-25000" dirty="0" err="1"/>
                  <a:t>inel</a:t>
                </a:r>
                <a:r>
                  <a:rPr lang="en-GB" sz="1100" dirty="0"/>
                  <a:t>, PFNS and elastic-P1</a:t>
                </a:r>
                <a:r>
                  <a:rPr lang="en-GB" sz="1100" dirty="0">
                    <a:latin typeface="Symbol" panose="05050102010706020507" pitchFamily="18" charset="2"/>
                  </a:rPr>
                  <a:t> </a:t>
                </a:r>
                <a:r>
                  <a:rPr lang="en-GB" sz="1200" dirty="0"/>
                  <a:t>+ others (e.g. (</a:t>
                </a:r>
                <a:r>
                  <a:rPr lang="en-GB" sz="1200" dirty="0" err="1"/>
                  <a:t>n,p</a:t>
                </a:r>
                <a:r>
                  <a:rPr lang="en-GB" sz="1200" dirty="0"/>
                  <a:t>), n(alpha))?</a:t>
                </a:r>
              </a:p>
              <a:p>
                <a:pPr marL="357188" lvl="1" indent="-174625">
                  <a:buSzPct val="100000"/>
                  <a:buFont typeface="Courier New" panose="02070309020205020404" pitchFamily="49" charset="0"/>
                  <a:buChar char="o"/>
                </a:pPr>
                <a:r>
                  <a:rPr lang="en-GB" sz="1100" dirty="0"/>
                  <a:t>ENERGY Groups: 7g</a:t>
                </a: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65DF21AC-E831-471F-A893-47ACDD819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573613"/>
                <a:ext cx="6578168" cy="1579663"/>
              </a:xfrm>
              <a:prstGeom prst="rect">
                <a:avLst/>
              </a:prstGeom>
              <a:blipFill>
                <a:blip r:embed="rId4"/>
                <a:stretch>
                  <a:fillRect b="-1533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A08A479A-7B24-46FC-8516-0ED889350192}"/>
              </a:ext>
            </a:extLst>
          </p:cNvPr>
          <p:cNvSpPr txBox="1"/>
          <p:nvPr/>
        </p:nvSpPr>
        <p:spPr>
          <a:xfrm>
            <a:off x="485800" y="4257312"/>
            <a:ext cx="4572000" cy="36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/>
              <a:t>The </a:t>
            </a:r>
            <a:r>
              <a:rPr lang="en-GB" sz="1600" b="1" u="sng" dirty="0"/>
              <a:t>objective function</a:t>
            </a:r>
            <a:r>
              <a:rPr lang="en-GB" sz="1600" b="1" dirty="0"/>
              <a:t> </a:t>
            </a:r>
            <a:r>
              <a:rPr lang="en-GB" sz="1600" dirty="0"/>
              <a:t>is constrained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A92E116-4098-4A34-9DC7-A963A7B16C69}"/>
                  </a:ext>
                </a:extLst>
              </p:cNvPr>
              <p:cNvSpPr txBox="1"/>
              <p:nvPr/>
            </p:nvSpPr>
            <p:spPr>
              <a:xfrm>
                <a:off x="683568" y="4690308"/>
                <a:ext cx="6912768" cy="335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100000"/>
                  <a:buNone/>
                </a:pPr>
                <a:r>
                  <a:rPr lang="en-GB" dirty="0"/>
                  <a:t>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A92E116-4098-4A34-9DC7-A963A7B1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690308"/>
                <a:ext cx="6912768" cy="335156"/>
              </a:xfrm>
              <a:prstGeom prst="rect">
                <a:avLst/>
              </a:prstGeom>
              <a:blipFill>
                <a:blip r:embed="rId5"/>
                <a:stretch>
                  <a:fillRect l="-265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D5A9CFC-9A07-4DB7-BD11-445DB388CB59}"/>
                  </a:ext>
                </a:extLst>
              </p:cNvPr>
              <p:cNvSpPr txBox="1"/>
              <p:nvPr/>
            </p:nvSpPr>
            <p:spPr>
              <a:xfrm>
                <a:off x="683568" y="5005743"/>
                <a:ext cx="6912768" cy="367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100000"/>
                  <a:buNone/>
                </a:pPr>
                <a:r>
                  <a:rPr lang="en-GB" dirty="0"/>
                  <a:t>2)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s-ES" b="1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𝒏𝒊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</m:sSubSup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𝒄𝒐𝒓𝒓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𝒊𝒊</m:t>
                            </m:r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bSup>
                          <m:sSubSupPr>
                            <m:ctrlPr>
                              <a:rPr lang="en-GB" b="1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1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s-ES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</m:sSubSup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s-ES" b="1" i="1">
                                <a:latin typeface="Cambria Math" panose="02040503050406030204" pitchFamily="18" charset="0"/>
                              </a:rPr>
                              <m:t>𝒏𝒊</m:t>
                            </m:r>
                          </m:sub>
                          <m:sup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nary>
                    <m:r>
                      <a:rPr lang="es-E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s-E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s-E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D5A9CFC-9A07-4DB7-BD11-445DB388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05743"/>
                <a:ext cx="6912768" cy="367473"/>
              </a:xfrm>
              <a:prstGeom prst="rect">
                <a:avLst/>
              </a:prstGeom>
              <a:blipFill>
                <a:blip r:embed="rId6"/>
                <a:stretch>
                  <a:fillRect l="-265" t="-70000" b="-1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300F4E3-264E-4C69-BC3F-8873BD9C929D}"/>
                  </a:ext>
                </a:extLst>
              </p:cNvPr>
              <p:cNvSpPr txBox="1"/>
              <p:nvPr/>
            </p:nvSpPr>
            <p:spPr>
              <a:xfrm>
                <a:off x="722025" y="5458315"/>
                <a:ext cx="7128792" cy="9598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s-ES" i="1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s-ES" i="0">
                        <a:latin typeface="+mn-lt"/>
                      </a:rPr>
                      <m:t>sensitivity</m:t>
                    </m:r>
                    <m:r>
                      <m:rPr>
                        <m:nor/>
                      </m:rPr>
                      <a:rPr lang="es-ES" i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i="0">
                        <a:latin typeface="+mn-lt"/>
                      </a:rPr>
                      <m:t>coefficient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for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the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integral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parameter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sSub>
                      <m:sSubPr>
                        <m:ctrlPr>
                          <a:rPr lang="es-E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dirty="0">
                    <a:latin typeface="+mn-lt"/>
                  </a:rPr>
                  <a:t> </a:t>
                </a:r>
              </a:p>
              <a:p>
                <a:pPr marL="285750" indent="-285750"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𝑐𝑜𝑟𝑟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</m:sSub>
                    <m:r>
                      <a:rPr lang="es-E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correlation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between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and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 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i</m:t>
                    </m:r>
                    <m:r>
                      <m:rPr>
                        <m:nor/>
                      </m:rPr>
                      <a:rPr lang="es-ES" b="0" i="0" smtClean="0">
                        <a:latin typeface="+mn-lt"/>
                      </a:rPr>
                      <m:t>′</m:t>
                    </m:r>
                  </m:oMath>
                </a14:m>
                <a:endParaRPr lang="es-ES" b="0" dirty="0">
                  <a:latin typeface="+mn-lt"/>
                </a:endParaRPr>
              </a:p>
              <a:p>
                <a:pPr marL="285750" indent="-285750">
                  <a:buSzPct val="100000"/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s-E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s-E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: target accuracies on the N-integral parameters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300F4E3-264E-4C69-BC3F-8873BD9C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25" y="5458315"/>
                <a:ext cx="7128792" cy="959878"/>
              </a:xfrm>
              <a:prstGeom prst="rect">
                <a:avLst/>
              </a:prstGeom>
              <a:blipFill>
                <a:blip r:embed="rId7"/>
                <a:stretch>
                  <a:fillRect l="-171" b="-63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C983C0-A3D6-4EB6-BFF7-D0BF12EA4082}"/>
                  </a:ext>
                </a:extLst>
              </p:cNvPr>
              <p:cNvSpPr txBox="1"/>
              <p:nvPr/>
            </p:nvSpPr>
            <p:spPr>
              <a:xfrm>
                <a:off x="270181" y="2482742"/>
                <a:ext cx="807730" cy="1039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𝑇𝑜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𝑚𝑖𝑛𝑖𝑚𝑖𝑧𝑒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: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s-E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GB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𝜆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GB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s-E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=1,…, 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mr>
                      </m:m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C983C0-A3D6-4EB6-BFF7-D0BF12EA4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81" y="2482742"/>
                <a:ext cx="807730" cy="1039067"/>
              </a:xfrm>
              <a:prstGeom prst="rect">
                <a:avLst/>
              </a:prstGeom>
              <a:blipFill>
                <a:blip r:embed="rId8"/>
                <a:stretch>
                  <a:fillRect r="-1323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ángulo 14">
            <a:extLst>
              <a:ext uri="{FF2B5EF4-FFF2-40B4-BE49-F238E27FC236}">
                <a16:creationId xmlns:a16="http://schemas.microsoft.com/office/drawing/2014/main" id="{B1ED44D0-EE4A-4952-9770-BC7DEA6320F9}"/>
              </a:ext>
            </a:extLst>
          </p:cNvPr>
          <p:cNvSpPr/>
          <p:nvPr/>
        </p:nvSpPr>
        <p:spPr bwMode="auto">
          <a:xfrm>
            <a:off x="107504" y="2581517"/>
            <a:ext cx="2376264" cy="1039067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E01131-5EE9-4A34-BED0-48C60EA8EB3C}"/>
              </a:ext>
            </a:extLst>
          </p:cNvPr>
          <p:cNvSpPr/>
          <p:nvPr/>
        </p:nvSpPr>
        <p:spPr bwMode="auto">
          <a:xfrm>
            <a:off x="449110" y="4662941"/>
            <a:ext cx="8371362" cy="1733708"/>
          </a:xfrm>
          <a:prstGeom prst="rect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4F7AE4A-4866-4CBA-ABF4-273F368B45E4}"/>
              </a:ext>
            </a:extLst>
          </p:cNvPr>
          <p:cNvSpPr/>
          <p:nvPr/>
        </p:nvSpPr>
        <p:spPr bwMode="auto">
          <a:xfrm>
            <a:off x="2080183" y="5051591"/>
            <a:ext cx="2448272" cy="335156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9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45B4B8E-125E-4316-82FD-BDDC7770947A}"/>
              </a:ext>
            </a:extLst>
          </p:cNvPr>
          <p:cNvSpPr txBox="1"/>
          <p:nvPr/>
        </p:nvSpPr>
        <p:spPr>
          <a:xfrm>
            <a:off x="5057800" y="4440478"/>
            <a:ext cx="1798280" cy="33515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/>
              <a:t>correlation terms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F82086F3-4E51-4C9F-A123-6356A2FA90E5}"/>
              </a:ext>
            </a:extLst>
          </p:cNvPr>
          <p:cNvCxnSpPr>
            <a:stCxn id="17" idx="1"/>
            <a:endCxn id="11" idx="2"/>
          </p:cNvCxnSpPr>
          <p:nvPr/>
        </p:nvCxnSpPr>
        <p:spPr bwMode="auto">
          <a:xfrm flipH="1">
            <a:off x="4139952" y="4608056"/>
            <a:ext cx="917848" cy="417408"/>
          </a:xfrm>
          <a:prstGeom prst="straightConnector1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468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7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58F05-DD22-4BB4-A289-C49BDBC77141}"/>
              </a:ext>
            </a:extLst>
          </p:cNvPr>
          <p:cNvSpPr txBox="1"/>
          <p:nvPr/>
        </p:nvSpPr>
        <p:spPr>
          <a:xfrm>
            <a:off x="2746360" y="49387"/>
            <a:ext cx="6362144" cy="8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Methodology: The inverse problem</a:t>
            </a:r>
          </a:p>
          <a:p>
            <a:pPr algn="r">
              <a:buSzPct val="100000"/>
              <a:buNone/>
            </a:pPr>
            <a:r>
              <a:rPr lang="en-GB" sz="1600" u="sng" dirty="0">
                <a:solidFill>
                  <a:srgbClr val="CCFFFF"/>
                </a:solidFill>
              </a:rPr>
              <a:t>https://oecd-nea.org/download/wpec/sg46/</a:t>
            </a:r>
            <a:endParaRPr lang="en-GB" sz="16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08A479A-7B24-46FC-8516-0ED889350192}"/>
              </a:ext>
            </a:extLst>
          </p:cNvPr>
          <p:cNvSpPr txBox="1"/>
          <p:nvPr/>
        </p:nvSpPr>
        <p:spPr>
          <a:xfrm>
            <a:off x="319306" y="2636912"/>
            <a:ext cx="4572000" cy="369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600" dirty="0"/>
              <a:t>The </a:t>
            </a:r>
            <a:r>
              <a:rPr lang="en-GB" sz="1600" u="sng" dirty="0"/>
              <a:t>objective function </a:t>
            </a:r>
            <a:r>
              <a:rPr lang="en-GB" sz="1600" dirty="0"/>
              <a:t>is constrained to: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A92E116-4098-4A34-9DC7-A963A7B16C69}"/>
                  </a:ext>
                </a:extLst>
              </p:cNvPr>
              <p:cNvSpPr txBox="1"/>
              <p:nvPr/>
            </p:nvSpPr>
            <p:spPr>
              <a:xfrm>
                <a:off x="830037" y="2959942"/>
                <a:ext cx="6912768" cy="335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100000"/>
                  <a:buNone/>
                </a:pPr>
                <a:r>
                  <a:rPr lang="en-GB" dirty="0"/>
                  <a:t>1)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E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GB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s-E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𝒊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𝑲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2A92E116-4098-4A34-9DC7-A963A7B16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037" y="2959942"/>
                <a:ext cx="6912768" cy="335156"/>
              </a:xfrm>
              <a:prstGeom prst="rect">
                <a:avLst/>
              </a:prstGeom>
              <a:blipFill>
                <a:blip r:embed="rId3"/>
                <a:stretch>
                  <a:fillRect l="-265" b="-181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D5A9CFC-9A07-4DB7-BD11-445DB388CB59}"/>
                  </a:ext>
                </a:extLst>
              </p:cNvPr>
              <p:cNvSpPr txBox="1"/>
              <p:nvPr/>
            </p:nvSpPr>
            <p:spPr>
              <a:xfrm>
                <a:off x="822276" y="4743732"/>
                <a:ext cx="6912768" cy="367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SzPct val="100000"/>
                  <a:buNone/>
                </a:pPr>
                <a:r>
                  <a:rPr lang="en-GB" dirty="0"/>
                  <a:t>2</a:t>
                </a:r>
                <a:r>
                  <a:rPr lang="en-GB" dirty="0">
                    <a:solidFill>
                      <a:srgbClr val="0000FF"/>
                    </a:solidFill>
                  </a:rPr>
                  <a:t>)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pHide m:val="on"/>
                        <m:ctrlPr>
                          <a:rPr lang="en-GB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𝑛𝑖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GB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s-E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s-ES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GB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𝒏𝒊</m:t>
                            </m:r>
                          </m:sub>
                          <m:sup/>
                        </m:sSubSup>
                        <m:sSubSup>
                          <m:sSubSupPr>
                            <m:ctrlPr>
                              <a:rPr lang="en-GB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·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/>
                        </m:sSubSup>
                        <m:r>
                          <a:rPr lang="es-ES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·</m:t>
                        </m:r>
                        <m:sSub>
                          <m:sSubPr>
                            <m:ctrlP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𝒄𝒐𝒓𝒓</m:t>
                            </m:r>
                          </m:e>
                          <m:sub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𝒊𝒊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b>
                        </m:sSub>
                        <m:sSubSup>
                          <m:sSubSupPr>
                            <m:ctrlPr>
                              <a:rPr lang="en-GB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sSubSup>
                              <m:sSubSupPr>
                                <m:ctrlPr>
                                  <a:rPr lang="en-GB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E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·</m:t>
                                </m:r>
                                <m:r>
                                  <a:rPr lang="es-ES" b="1" i="1" smtClean="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a:rPr lang="es-E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E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s-E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</m:sSubSup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s-E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𝒏𝒊</m:t>
                            </m:r>
                          </m:sub>
                          <m:sup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nary>
                    <m:r>
                      <a:rPr lang="es-E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s-E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s-E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s-E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ES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E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r>
                      <a:rPr lang="es-E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s-E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=1…</m:t>
                    </m:r>
                    <m:r>
                      <a:rPr lang="es-ES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9D5A9CFC-9A07-4DB7-BD11-445DB388C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276" y="4743732"/>
                <a:ext cx="6912768" cy="367473"/>
              </a:xfrm>
              <a:prstGeom prst="rect">
                <a:avLst/>
              </a:prstGeom>
              <a:blipFill>
                <a:blip r:embed="rId4"/>
                <a:stretch>
                  <a:fillRect l="-265" t="-70000" b="-13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C983C0-A3D6-4EB6-BFF7-D0BF12EA4082}"/>
                  </a:ext>
                </a:extLst>
              </p:cNvPr>
              <p:cNvSpPr txBox="1"/>
              <p:nvPr/>
            </p:nvSpPr>
            <p:spPr>
              <a:xfrm>
                <a:off x="755576" y="1579419"/>
                <a:ext cx="807730" cy="103906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𝑻𝒐</m:t>
                      </m:r>
                      <m:r>
                        <a:rPr lang="es-E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𝒎𝒊𝒏𝒊𝒎𝒊𝒛𝒆</m:t>
                      </m:r>
                      <m:r>
                        <a:rPr lang="es-ES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E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es-E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s-ES" b="1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/>
                                  <m:e>
                                    <m:f>
                                      <m:fPr>
                                        <m:ctrlPr>
                                          <a:rPr lang="en-GB" b="1" i="1">
                                            <a:solidFill>
                                              <a:srgbClr val="0000FF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GB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𝝀</m:t>
                                            </m:r>
                                          </m:e>
                                          <m:sub>
                                            <m:r>
                                              <a:rPr lang="es-ES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GB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GB" b="1" i="1" smtClean="0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∆</m:t>
                                            </m:r>
                                            <m:r>
                                              <a:rPr lang="es-ES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s-ES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𝒊</m:t>
                                            </m:r>
                                          </m:sub>
                                          <m:sup>
                                            <m:r>
                                              <a:rPr lang="es-ES" b="1" i="1">
                                                <a:solidFill>
                                                  <a:srgbClr val="0000FF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𝟐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nary>
                              </m:e>
                            </m:d>
                          </m:e>
                        </m:mr>
                        <m:mr>
                          <m:e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,…, </m:t>
                            </m:r>
                            <m:r>
                              <a:rPr lang="es-ES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mr>
                      </m:m>
                    </m:oMath>
                  </m:oMathPara>
                </a14:m>
                <a:endParaRPr lang="en-GB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C983C0-A3D6-4EB6-BFF7-D0BF12EA4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79419"/>
                <a:ext cx="807730" cy="1039067"/>
              </a:xfrm>
              <a:prstGeom prst="rect">
                <a:avLst/>
              </a:prstGeom>
              <a:blipFill>
                <a:blip r:embed="rId5"/>
                <a:stretch>
                  <a:fillRect r="-148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adroTexto 16">
            <a:extLst>
              <a:ext uri="{FF2B5EF4-FFF2-40B4-BE49-F238E27FC236}">
                <a16:creationId xmlns:a16="http://schemas.microsoft.com/office/drawing/2014/main" id="{16B793A1-2B9D-4BD3-91DE-75B36CEF1712}"/>
              </a:ext>
            </a:extLst>
          </p:cNvPr>
          <p:cNvSpPr txBox="1"/>
          <p:nvPr/>
        </p:nvSpPr>
        <p:spPr>
          <a:xfrm>
            <a:off x="401390" y="1285836"/>
            <a:ext cx="7770063" cy="4045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Who is involved in TAR exercise?</a:t>
            </a:r>
          </a:p>
        </p:txBody>
      </p:sp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13047451-B508-4D10-B47A-59939CA1ECC6}"/>
              </a:ext>
            </a:extLst>
          </p:cNvPr>
          <p:cNvSpPr/>
          <p:nvPr/>
        </p:nvSpPr>
        <p:spPr bwMode="auto">
          <a:xfrm>
            <a:off x="6487572" y="4365104"/>
            <a:ext cx="2610544" cy="826633"/>
          </a:xfrm>
          <a:prstGeom prst="wedgeRectCallout">
            <a:avLst>
              <a:gd name="adj1" fmla="val -100326"/>
              <a:gd name="adj2" fmla="val 3912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Reactor Designers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Safety margins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Licensing</a:t>
            </a:r>
          </a:p>
        </p:txBody>
      </p:sp>
      <p:sp>
        <p:nvSpPr>
          <p:cNvPr id="19" name="Bocadillo: rectángulo 18">
            <a:extLst>
              <a:ext uri="{FF2B5EF4-FFF2-40B4-BE49-F238E27FC236}">
                <a16:creationId xmlns:a16="http://schemas.microsoft.com/office/drawing/2014/main" id="{D207C1CC-73F9-44B4-9E53-DC7B419E6C16}"/>
              </a:ext>
            </a:extLst>
          </p:cNvPr>
          <p:cNvSpPr/>
          <p:nvPr/>
        </p:nvSpPr>
        <p:spPr bwMode="auto">
          <a:xfrm>
            <a:off x="4328872" y="1654738"/>
            <a:ext cx="4770923" cy="766150"/>
          </a:xfrm>
          <a:prstGeom prst="wedgeRectCallout">
            <a:avLst>
              <a:gd name="adj1" fmla="val -82891"/>
              <a:gd name="adj2" fmla="val -7296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ND D</a:t>
            </a:r>
            <a:r>
              <a:rPr lang="en-US" b="1" dirty="0"/>
              <a:t>ifferential measurement experts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Cost parameters assigned to isotopes, reactions, and/or energy group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2" name="Bocadillo: rectángulo 21">
            <a:extLst>
              <a:ext uri="{FF2B5EF4-FFF2-40B4-BE49-F238E27FC236}">
                <a16:creationId xmlns:a16="http://schemas.microsoft.com/office/drawing/2014/main" id="{0A480492-BF7C-4A80-BE46-8406E53C7194}"/>
              </a:ext>
            </a:extLst>
          </p:cNvPr>
          <p:cNvSpPr/>
          <p:nvPr/>
        </p:nvSpPr>
        <p:spPr bwMode="auto">
          <a:xfrm>
            <a:off x="35496" y="5383371"/>
            <a:ext cx="7921804" cy="1046440"/>
          </a:xfrm>
          <a:prstGeom prst="wedgeRectCallout">
            <a:avLst>
              <a:gd name="adj1" fmla="val -36575"/>
              <a:gd name="adj2" fmla="val -78656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TAR Solving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Assumptions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Inverse method + others ML/AI?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GB" sz="1000" b="1" dirty="0"/>
              <a:t>Note: </a:t>
            </a:r>
            <a:r>
              <a:rPr lang="en-GB" sz="1000" dirty="0"/>
              <a:t>TAR calculations performed by UPM using the solver DONLP2 (</a:t>
            </a:r>
            <a:r>
              <a:rPr lang="en-GB" sz="1000" dirty="0" err="1"/>
              <a:t>Spelluci</a:t>
            </a:r>
            <a:r>
              <a:rPr lang="en-GB" sz="1000" dirty="0"/>
              <a:t> P., 1998)</a:t>
            </a:r>
          </a:p>
          <a:p>
            <a:pPr marL="269875" lvl="1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600" dirty="0"/>
              <a:t> </a:t>
            </a:r>
          </a:p>
          <a:p>
            <a:pPr marL="444500" lvl="2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800" b="1" dirty="0"/>
              <a:t>Ref.:</a:t>
            </a:r>
            <a:r>
              <a:rPr lang="en-GB" sz="800" dirty="0"/>
              <a:t> </a:t>
            </a:r>
            <a:r>
              <a:rPr lang="en-GB" sz="800" dirty="0" err="1"/>
              <a:t>Spellucci</a:t>
            </a:r>
            <a:r>
              <a:rPr lang="en-GB" sz="800" dirty="0"/>
              <a:t>, P. “</a:t>
            </a:r>
            <a:r>
              <a:rPr lang="en-GB" sz="800" i="1" dirty="0"/>
              <a:t>An SQP method for general nonlinear programs using only equality constrained subproblems”</a:t>
            </a:r>
            <a:r>
              <a:rPr lang="en-GB" sz="800" dirty="0"/>
              <a:t>. Math. Program. 82, 413–448 (1998)</a:t>
            </a:r>
            <a:endParaRPr lang="en-US" sz="800" dirty="0"/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0" name="Bocadillo: rectángulo 19">
            <a:extLst>
              <a:ext uri="{FF2B5EF4-FFF2-40B4-BE49-F238E27FC236}">
                <a16:creationId xmlns:a16="http://schemas.microsoft.com/office/drawing/2014/main" id="{514EA7BE-9463-4C27-91C6-7010CB0757AE}"/>
              </a:ext>
            </a:extLst>
          </p:cNvPr>
          <p:cNvSpPr/>
          <p:nvPr/>
        </p:nvSpPr>
        <p:spPr bwMode="auto">
          <a:xfrm>
            <a:off x="44205" y="3634533"/>
            <a:ext cx="4468324" cy="1009102"/>
          </a:xfrm>
          <a:prstGeom prst="wedgeRectCallout">
            <a:avLst>
              <a:gd name="adj1" fmla="val -20454"/>
              <a:gd name="adj2" fmla="val -85895"/>
            </a:avLst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" name="Bocadillo: rectángulo 1">
            <a:extLst>
              <a:ext uri="{FF2B5EF4-FFF2-40B4-BE49-F238E27FC236}">
                <a16:creationId xmlns:a16="http://schemas.microsoft.com/office/drawing/2014/main" id="{70C16C21-698D-43C2-AAFC-A83021307ABA}"/>
              </a:ext>
            </a:extLst>
          </p:cNvPr>
          <p:cNvSpPr/>
          <p:nvPr/>
        </p:nvSpPr>
        <p:spPr bwMode="auto">
          <a:xfrm>
            <a:off x="44204" y="3634534"/>
            <a:ext cx="4468323" cy="1009103"/>
          </a:xfrm>
          <a:prstGeom prst="wedgeRectCallout">
            <a:avLst>
              <a:gd name="adj1" fmla="val 728"/>
              <a:gd name="adj2" fmla="val -86054"/>
            </a:avLst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1257300" marR="0" indent="-228600" algn="just" defTabSz="969963" rtl="0" eaLnBrk="0" fontAlgn="base" latinLnBrk="0" hangingPunct="0">
              <a:lnSpc>
                <a:spcPct val="125000"/>
              </a:lnSpc>
              <a:spcBef>
                <a:spcPct val="10000"/>
              </a:spcBef>
              <a:spcAft>
                <a:spcPct val="10000"/>
              </a:spcAft>
              <a:buClrTx/>
              <a:buSzPct val="65000"/>
              <a:buFontTx/>
              <a:buBlip>
                <a:blip r:embed="rId6"/>
              </a:buBlip>
              <a:tabLst/>
            </a:pPr>
            <a:endParaRPr kumimoji="0" lang="en-GB" sz="1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500F5E8-1F99-4F04-8A7C-61A66FAF156B}"/>
              </a:ext>
            </a:extLst>
          </p:cNvPr>
          <p:cNvSpPr txBox="1"/>
          <p:nvPr/>
        </p:nvSpPr>
        <p:spPr>
          <a:xfrm>
            <a:off x="45884" y="3606696"/>
            <a:ext cx="459812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ND Evaluator</a:t>
            </a:r>
            <a:r>
              <a:rPr lang="en-US" b="1" dirty="0"/>
              <a:t>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Uncertainties for all MATs/MTs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Credible uncertainties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Mathematically “definite positive” for full covariance data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Lower uncertainty achievable in nuclear data</a:t>
            </a:r>
          </a:p>
        </p:txBody>
      </p:sp>
      <p:sp>
        <p:nvSpPr>
          <p:cNvPr id="18" name="Bocadillo: rectángulo 17">
            <a:extLst>
              <a:ext uri="{FF2B5EF4-FFF2-40B4-BE49-F238E27FC236}">
                <a16:creationId xmlns:a16="http://schemas.microsoft.com/office/drawing/2014/main" id="{928E3B11-A173-4FAC-B71F-FF05DD2AB6C8}"/>
              </a:ext>
            </a:extLst>
          </p:cNvPr>
          <p:cNvSpPr/>
          <p:nvPr/>
        </p:nvSpPr>
        <p:spPr bwMode="auto">
          <a:xfrm>
            <a:off x="6570539" y="5294289"/>
            <a:ext cx="2538536" cy="826633"/>
          </a:xfrm>
          <a:prstGeom prst="wedgeRectCallout">
            <a:avLst>
              <a:gd name="adj1" fmla="val -128357"/>
              <a:gd name="adj2" fmla="val -77065"/>
            </a:avLst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Reactor Physicists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Reactor Model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Sensitivity Profiles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  <p:sp>
        <p:nvSpPr>
          <p:cNvPr id="21" name="Bocadillo: rectángulo 20">
            <a:extLst>
              <a:ext uri="{FF2B5EF4-FFF2-40B4-BE49-F238E27FC236}">
                <a16:creationId xmlns:a16="http://schemas.microsoft.com/office/drawing/2014/main" id="{58C95D84-CBFD-4344-AA97-E32011CB4866}"/>
              </a:ext>
            </a:extLst>
          </p:cNvPr>
          <p:cNvSpPr/>
          <p:nvPr/>
        </p:nvSpPr>
        <p:spPr bwMode="auto">
          <a:xfrm>
            <a:off x="5492925" y="2492896"/>
            <a:ext cx="3606870" cy="1828851"/>
          </a:xfrm>
          <a:prstGeom prst="wedgeRectCallout">
            <a:avLst>
              <a:gd name="adj1" fmla="val -84869"/>
              <a:gd name="adj2" fmla="val 78425"/>
            </a:avLst>
          </a:prstGeom>
          <a:solidFill>
            <a:schemeClr val="tx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269875" indent="-182563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kumimoji="0" lang="es-ES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MS Mincho" pitchFamily="49" charset="-128"/>
              </a:rPr>
              <a:t>ND Processing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AMPX/NJOY codes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Issues to be solved: </a:t>
            </a:r>
          </a:p>
          <a:p>
            <a:pPr marL="539750" lvl="2" indent="-95250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100" dirty="0"/>
              <a:t>MF34/O16-P</a:t>
            </a:r>
            <a:r>
              <a:rPr lang="en-US" sz="1100" baseline="-25000" dirty="0"/>
              <a:t>1</a:t>
            </a:r>
            <a:r>
              <a:rPr lang="en-US" sz="1100" dirty="0"/>
              <a:t> for JENDL</a:t>
            </a:r>
          </a:p>
          <a:p>
            <a:pPr marL="539750" lvl="2" indent="-95250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100" dirty="0"/>
              <a:t>MF34/235U and 238U in ENDF/B-VIII.0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Limitations in NJOY: unique Ein value for MF35/PFNS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en-US" sz="1200" dirty="0"/>
              <a:t>Correlations between MATs-MTs-Energy to be processed and used</a:t>
            </a:r>
          </a:p>
          <a:p>
            <a:pPr marL="444500" lvl="1" indent="-174625" algn="l" defTabSz="96996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437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EBEEBF-ED11-4612-9450-A994D33235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524625"/>
            <a:ext cx="533400" cy="304800"/>
          </a:xfrm>
        </p:spPr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058F05-DD22-4BB4-A289-C49BDBC77141}"/>
              </a:ext>
            </a:extLst>
          </p:cNvPr>
          <p:cNvSpPr txBox="1"/>
          <p:nvPr/>
        </p:nvSpPr>
        <p:spPr>
          <a:xfrm>
            <a:off x="2746360" y="46651"/>
            <a:ext cx="6362144" cy="893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TAR Benchmark Specifications:</a:t>
            </a:r>
          </a:p>
          <a:p>
            <a:pPr algn="r">
              <a:buSzPct val="100000"/>
              <a:buNone/>
            </a:pPr>
            <a:r>
              <a:rPr lang="en-GB" sz="1600" u="sng" dirty="0">
                <a:solidFill>
                  <a:srgbClr val="CCFFFF"/>
                </a:solidFill>
              </a:rPr>
              <a:t>https://oecd-nea.org/download/wpec/sg46/</a:t>
            </a:r>
            <a:endParaRPr lang="en-GB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EDF5D8-21AD-46B3-BA61-B6C489A2EB7B}"/>
              </a:ext>
            </a:extLst>
          </p:cNvPr>
          <p:cNvSpPr txBox="1"/>
          <p:nvPr/>
        </p:nvSpPr>
        <p:spPr>
          <a:xfrm>
            <a:off x="113358" y="1270243"/>
            <a:ext cx="431462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Benchmark Specifications: WPEC/SG46 Exercise on Target Accuracy Requirement (TAR)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q"/>
            </a:pPr>
            <a:endParaRPr lang="en-GB" sz="600" dirty="0"/>
          </a:p>
          <a:p>
            <a:pPr lvl="1" indent="-187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sz="1800" i="1" dirty="0"/>
              <a:t>WPEC/SG46, May 2021</a:t>
            </a:r>
            <a:endParaRPr lang="en-GB" sz="1800" b="1" i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850637A-7CA9-4E6F-8AF3-54DF3CE229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735179"/>
              </p:ext>
            </p:extLst>
          </p:nvPr>
        </p:nvGraphicFramePr>
        <p:xfrm>
          <a:off x="323851" y="3062954"/>
          <a:ext cx="4255206" cy="24334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86808">
                  <a:extLst>
                    <a:ext uri="{9D8B030D-6E8A-4147-A177-3AD203B41FA5}">
                      <a16:colId xmlns:a16="http://schemas.microsoft.com/office/drawing/2014/main" val="374447412"/>
                    </a:ext>
                  </a:extLst>
                </a:gridCol>
                <a:gridCol w="1162635">
                  <a:extLst>
                    <a:ext uri="{9D8B030D-6E8A-4147-A177-3AD203B41FA5}">
                      <a16:colId xmlns:a16="http://schemas.microsoft.com/office/drawing/2014/main" val="679474357"/>
                    </a:ext>
                  </a:extLst>
                </a:gridCol>
                <a:gridCol w="1157341">
                  <a:extLst>
                    <a:ext uri="{9D8B030D-6E8A-4147-A177-3AD203B41FA5}">
                      <a16:colId xmlns:a16="http://schemas.microsoft.com/office/drawing/2014/main" val="933234592"/>
                    </a:ext>
                  </a:extLst>
                </a:gridCol>
                <a:gridCol w="1348422">
                  <a:extLst>
                    <a:ext uri="{9D8B030D-6E8A-4147-A177-3AD203B41FA5}">
                      <a16:colId xmlns:a16="http://schemas.microsoft.com/office/drawing/2014/main" val="3781233797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Group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  <a:latin typeface="Arial Narrow" panose="020B060602020203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#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Lower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Energy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(eV)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Upper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Energy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(eV)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1028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1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2.23130 10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1.96403 10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Threshold fertile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870575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2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4.97871 10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2.23130 10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Above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Threshold inelastic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75962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3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6.73795 10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4.97871 10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Continuum to URR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039591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 dirty="0">
                          <a:effectLst/>
                        </a:rPr>
                        <a:t>4</a:t>
                      </a:r>
                      <a:endParaRPr lang="en-US" sz="1100" noProof="0" dirty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2.03468 10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6.73795 10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URR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17220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5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2.26033 10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2.03468 10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RRR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19665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6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5.40000 10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2.26033 10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EPITHERMAL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601142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noProof="0">
                          <a:effectLst/>
                        </a:rPr>
                        <a:t>7</a:t>
                      </a:r>
                      <a:endParaRPr lang="en-US" sz="1100" noProof="0">
                        <a:effectLst/>
                        <a:latin typeface="Arial Narrow" panose="020B0606020202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1.40000 10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5.40000 10</a:t>
                      </a:r>
                      <a:r>
                        <a:rPr lang="en-US" sz="1100" kern="1200" baseline="300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100" kern="1200" noProof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45573216"/>
                  </a:ext>
                </a:extLst>
              </a:tr>
            </a:tbl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7AE47445-31BE-479A-A06F-2133A9CD2E6F}"/>
              </a:ext>
            </a:extLst>
          </p:cNvPr>
          <p:cNvSpPr txBox="1"/>
          <p:nvPr/>
        </p:nvSpPr>
        <p:spPr>
          <a:xfrm>
            <a:off x="251842" y="2690893"/>
            <a:ext cx="4176142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800"/>
              </a:spcAft>
              <a:buNone/>
            </a:pPr>
            <a:r>
              <a:rPr lang="en-GB" b="1" dirty="0"/>
              <a:t>Table 1. </a:t>
            </a:r>
            <a:r>
              <a:rPr lang="en-GB" dirty="0"/>
              <a:t>Energy group structure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75C0E11-3FBE-41D8-9FEB-8316FFAA64F1}"/>
              </a:ext>
            </a:extLst>
          </p:cNvPr>
          <p:cNvSpPr txBox="1"/>
          <p:nvPr/>
        </p:nvSpPr>
        <p:spPr>
          <a:xfrm>
            <a:off x="8059" y="6205117"/>
            <a:ext cx="8810094" cy="283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GB" sz="1100" u="sng" dirty="0">
                <a:solidFill>
                  <a:srgbClr val="0000FF"/>
                </a:solidFill>
              </a:rPr>
              <a:t>https://oecd-nea.org/download/wpec/sg46/materials/documents/WPEC_SG46_TAR_Exercise-v2_HM41-OC_GP-OC-v1.pdf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B7F7A2C-FF60-49ED-8F30-3DACEB1F790F}"/>
              </a:ext>
            </a:extLst>
          </p:cNvPr>
          <p:cNvSpPr txBox="1"/>
          <p:nvPr/>
        </p:nvSpPr>
        <p:spPr>
          <a:xfrm>
            <a:off x="4932040" y="1159580"/>
            <a:ext cx="3960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l">
              <a:spcBef>
                <a:spcPts val="1200"/>
              </a:spcBef>
              <a:spcAft>
                <a:spcPts val="800"/>
              </a:spcAft>
              <a:buNone/>
              <a:defRPr b="1"/>
            </a:lvl1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/>
              <a:t>Figure 1. </a:t>
            </a:r>
            <a:r>
              <a:rPr lang="en-GB" b="0" dirty="0"/>
              <a:t>Procedure for any specific application to participate in WPEC/SG46 exercise on TAR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95677177-D3D7-4807-953D-94FFF30E8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059" y="1712976"/>
            <a:ext cx="3669739" cy="45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55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414F386-97A4-4CE1-AE98-8B66B7ECA3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147AB2E-21EE-4A4D-BBC5-4E25934C89B2}" type="slidenum">
              <a:rPr lang="es-ES" smtClean="0"/>
              <a:pPr>
                <a:defRPr/>
              </a:pPr>
              <a:t>9</a:t>
            </a:fld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594492-AE66-4923-973B-ACB5A7CFFE99}"/>
              </a:ext>
            </a:extLst>
          </p:cNvPr>
          <p:cNvSpPr txBox="1"/>
          <p:nvPr/>
        </p:nvSpPr>
        <p:spPr>
          <a:xfrm>
            <a:off x="2752748" y="49605"/>
            <a:ext cx="6362144" cy="508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300" indent="-342900" algn="r">
              <a:buSzPct val="100000"/>
              <a:buFont typeface="Wingdings" panose="05000000000000000000" pitchFamily="2" charset="2"/>
              <a:buChar char="q"/>
            </a:pPr>
            <a:r>
              <a:rPr lang="en-GB" sz="2400" b="1" dirty="0">
                <a:solidFill>
                  <a:schemeClr val="tx1"/>
                </a:solidFill>
              </a:rPr>
              <a:t>Processing Covariances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06A03EB-DA6B-4D8C-838B-7D3FD3A73FD0}"/>
              </a:ext>
            </a:extLst>
          </p:cNvPr>
          <p:cNvSpPr txBox="1"/>
          <p:nvPr/>
        </p:nvSpPr>
        <p:spPr>
          <a:xfrm>
            <a:off x="179512" y="1412776"/>
            <a:ext cx="8954432" cy="3942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NJOY2016.63</a:t>
            </a:r>
          </a:p>
          <a:p>
            <a:pPr marL="285750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Processing issues</a:t>
            </a:r>
          </a:p>
          <a:p>
            <a:pPr marL="531813" lvl="1" indent="-258763" algn="l">
              <a:buSzPct val="100000"/>
              <a:buFont typeface="Symbol" panose="05050102010706020507" pitchFamily="18" charset="2"/>
              <a:buChar char="-"/>
            </a:pPr>
            <a:r>
              <a:rPr lang="en-GB" b="1" dirty="0"/>
              <a:t>Discrepancy between NJOY2016 and NJOY99 for JENDL4 MF34 processing in O16 </a:t>
            </a:r>
          </a:p>
          <a:p>
            <a:pPr marL="531813" lvl="2" algn="l">
              <a:buSzPct val="100000"/>
              <a:buNone/>
            </a:pPr>
            <a:r>
              <a:rPr lang="en-GB" dirty="0"/>
              <a:t>Issue #210 · </a:t>
            </a:r>
            <a:r>
              <a:rPr lang="en-GB" dirty="0" err="1"/>
              <a:t>njoy</a:t>
            </a:r>
            <a:r>
              <a:rPr lang="en-GB" dirty="0"/>
              <a:t>/NJOY2016 · GitHub</a:t>
            </a:r>
          </a:p>
          <a:p>
            <a:pPr marL="531813" lvl="1" indent="-258763" algn="l">
              <a:spcBef>
                <a:spcPts val="600"/>
              </a:spcBef>
              <a:buSzPct val="100000"/>
              <a:buFont typeface="Symbol" panose="05050102010706020507" pitchFamily="18" charset="2"/>
              <a:buChar char="-"/>
            </a:pPr>
            <a:r>
              <a:rPr lang="en-GB" dirty="0"/>
              <a:t>ERRORR </a:t>
            </a:r>
            <a:r>
              <a:rPr lang="en-GB" dirty="0" err="1"/>
              <a:t>covout</a:t>
            </a:r>
            <a:r>
              <a:rPr lang="en-GB" dirty="0"/>
              <a:t> subroutine only outputs the first subsubsection covariance matrix </a:t>
            </a:r>
          </a:p>
          <a:p>
            <a:pPr marL="989013" lvl="3" indent="-457200" algn="l">
              <a:buSzPct val="100000"/>
              <a:buNone/>
            </a:pPr>
            <a:r>
              <a:rPr lang="en-GB" dirty="0"/>
              <a:t>Issue #205 · </a:t>
            </a:r>
            <a:r>
              <a:rPr lang="en-GB" dirty="0" err="1"/>
              <a:t>njoy</a:t>
            </a:r>
            <a:r>
              <a:rPr lang="en-GB" dirty="0"/>
              <a:t>/NJOY2016 · GitHub</a:t>
            </a:r>
          </a:p>
          <a:p>
            <a:pPr marL="989013" lvl="3" indent="-457200" algn="l">
              <a:buSzPct val="100000"/>
              <a:buNone/>
            </a:pPr>
            <a:r>
              <a:rPr lang="en-GB" b="1" dirty="0"/>
              <a:t>NJOY2016/ERRORR is now capable of reading MF34 for ENDF/B-VIII.0 </a:t>
            </a:r>
            <a:r>
              <a:rPr lang="en-GB" b="1" dirty="0" err="1"/>
              <a:t>mubar</a:t>
            </a:r>
            <a:r>
              <a:rPr lang="en-GB" b="1" dirty="0"/>
              <a:t> for 235U and 239Pu</a:t>
            </a:r>
          </a:p>
          <a:p>
            <a:pPr marL="531813" lvl="1" indent="-258763" algn="l">
              <a:spcBef>
                <a:spcPts val="600"/>
              </a:spcBef>
              <a:buSzPct val="100000"/>
              <a:buFont typeface="Symbol" panose="05050102010706020507" pitchFamily="18" charset="2"/>
              <a:buChar char="-"/>
            </a:pPr>
            <a:r>
              <a:rPr lang="en-GB" dirty="0"/>
              <a:t>NJOY2016/MF35 may be improved: definition of a weighting function instead of only one Ein value</a:t>
            </a:r>
          </a:p>
          <a:p>
            <a:pPr marL="531813" lvl="1" indent="-258763" algn="l">
              <a:spcBef>
                <a:spcPts val="600"/>
              </a:spcBef>
              <a:buSzPct val="100000"/>
              <a:buFont typeface="Symbol" panose="05050102010706020507" pitchFamily="18" charset="2"/>
              <a:buChar char="-"/>
            </a:pPr>
            <a:r>
              <a:rPr lang="en-GB" dirty="0"/>
              <a:t>Need of definite positive for “full” covariance matrices</a:t>
            </a:r>
          </a:p>
          <a:p>
            <a:pPr marL="285750" lvl="1" indent="-285750" algn="l">
              <a:buSzPct val="100000"/>
              <a:buFont typeface="Wingdings" panose="05000000000000000000" pitchFamily="2" charset="2"/>
              <a:buChar char="q"/>
            </a:pPr>
            <a:r>
              <a:rPr lang="en-GB" sz="1800" b="1" dirty="0"/>
              <a:t>Working on progress</a:t>
            </a:r>
          </a:p>
          <a:p>
            <a:pPr marL="531813" lvl="1" indent="-258763" algn="l">
              <a:spcBef>
                <a:spcPts val="600"/>
              </a:spcBef>
              <a:buSzPct val="100000"/>
              <a:buFont typeface="Symbol" panose="05050102010706020507" pitchFamily="18" charset="2"/>
              <a:buChar char="-"/>
            </a:pPr>
            <a:r>
              <a:rPr lang="en-GB" dirty="0"/>
              <a:t>AMPX –NJOY processing and comparison</a:t>
            </a:r>
          </a:p>
        </p:txBody>
      </p:sp>
    </p:spTree>
    <p:extLst>
      <p:ext uri="{BB962C8B-B14F-4D97-AF65-F5344CB8AC3E}">
        <p14:creationId xmlns:p14="http://schemas.microsoft.com/office/powerpoint/2010/main" val="41250280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ETSII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TSII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1257300" marR="0" indent="-228600" algn="just" defTabSz="969963" rtl="0" eaLnBrk="0" fontAlgn="base" latinLnBrk="0" hangingPunct="0">
          <a:lnSpc>
            <a:spcPct val="125000"/>
          </a:lnSpc>
          <a:spcBef>
            <a:spcPct val="10000"/>
          </a:spcBef>
          <a:spcAft>
            <a:spcPct val="10000"/>
          </a:spcAft>
          <a:buClrTx/>
          <a:buSzPct val="65000"/>
          <a:buFontTx/>
          <a:buBlip>
            <a:blip xmlns:r="http://schemas.openxmlformats.org/officeDocument/2006/relationships" r:embed="rId1"/>
          </a:buBlip>
          <a:tabLst/>
          <a:defRPr kumimoji="0" lang="es-ES" sz="1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Mincho" pitchFamily="49" charset="-128"/>
          </a:defRPr>
        </a:defPPr>
      </a:lstStyle>
    </a:lnDef>
  </a:objectDefaults>
  <a:extraClrSchemeLst>
    <a:extraClrScheme>
      <a:clrScheme name="ETSI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TSI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TSI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13203</TotalTime>
  <Words>4535</Words>
  <Application>Microsoft Office PowerPoint</Application>
  <PresentationFormat>Presentación en pantalla (4:3)</PresentationFormat>
  <Paragraphs>1271</Paragraphs>
  <Slides>24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5" baseType="lpstr">
      <vt:lpstr>Arial</vt:lpstr>
      <vt:lpstr>Arial Narrow</vt:lpstr>
      <vt:lpstr>Calibri</vt:lpstr>
      <vt:lpstr>Cambria Math</vt:lpstr>
      <vt:lpstr>Century Gothic</vt:lpstr>
      <vt:lpstr>Courier New</vt:lpstr>
      <vt:lpstr>Symbol</vt:lpstr>
      <vt:lpstr>Times New Roman</vt:lpstr>
      <vt:lpstr>Verdana</vt:lpstr>
      <vt:lpstr>Wingdings</vt:lpstr>
      <vt:lpstr>ETSII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ifn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</dc:creator>
  <cp:lastModifiedBy>OSCAR LUIS CABELLOS DE FRANCISCO</cp:lastModifiedBy>
  <cp:revision>1345</cp:revision>
  <dcterms:created xsi:type="dcterms:W3CDTF">2011-04-05T11:14:12Z</dcterms:created>
  <dcterms:modified xsi:type="dcterms:W3CDTF">2021-11-15T19:18:57Z</dcterms:modified>
</cp:coreProperties>
</file>