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1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6197"/>
  </p:normalViewPr>
  <p:slideViewPr>
    <p:cSldViewPr snapToGrid="0" snapToObjects="1">
      <p:cViewPr varScale="1">
        <p:scale>
          <a:sx n="116" d="100"/>
          <a:sy n="116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5303-30A1-451E-BA3D-3BEAFB7D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468A8-828B-4CAA-91BD-0799A308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80FE-2E7E-4A7D-8CF5-1FEB8B75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uniqname@umich.edu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81811-31DC-4F05-9399-D95E7125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EF00-6E74-433A-9865-B87F81F9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43DF-9C0B-439E-8DE5-8B0F00C8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88EC3-287E-4E54-9018-D978DD49B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BBD5-3802-4101-B2F5-B56DDC77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67F0-0A03-4838-8AF8-9D22034B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24D0D-EC4D-4D37-9442-1CE4F3A7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6CA59-2F45-4A3F-85CA-18CECAF4F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36791-8FB8-44E4-8648-D4850D74E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2866-D628-4806-B8D0-02C25774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uniqname@umich.edu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1724-D0A1-48C3-88F3-996B5459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D94A-0835-4123-8C0E-8EEDC606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C731-2011-42A8-9C00-188121CA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59FB-4EB5-4D90-8152-BDAB16A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4474-899C-4D79-AD8C-E44B782F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uniqname@umich.edu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2E51-4285-42A4-BE0C-8BF3E82D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100FF-C129-47A0-BBE8-57399B90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9829-8EB0-41D7-8099-87D7CA8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2159-738D-46E9-A93B-0CFD253B1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3650-C545-4C7F-87A2-9C42D08D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924E-9309-48DA-B263-6F709975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4790-7633-4B76-9D65-8EE4A8F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0A79-DC5C-4206-A56C-C7D1A73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50FA-2A25-4653-98DB-09DC3DC0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599E3-1801-46C3-9FA4-A9F110FA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955AB-B16B-42C5-894B-7779EAF2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EB531-F73F-42D7-A2F6-DCDC4951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06A92-10E4-40D0-BEEA-6178D525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521B-2635-4B93-A05D-A66E9A74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73C7-DCB3-41D0-91DD-9E2E77AA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23891-9690-4E0C-8868-C2487FA0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A004D-1F45-4E0D-ABFB-B1202B1A1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FE0BF-5E50-4E9A-9575-E89C4910A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BF591-6903-438C-A521-BA4D298A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5E3E2-10ED-45FB-9499-5376C14E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E71BE-F4F2-43F5-B713-D373A08B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5364-4C51-43D1-897D-797B27CA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281A4-1668-471E-B9D3-EBAA233B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5AF2B-0887-4578-B740-C1FF0B2D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2AA09-CFDB-4FAD-A2F4-CCAA12C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2128F-82DA-4B20-95DD-52C996AE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7AC24-AC02-40E7-984A-67E50D97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4A67-CDA0-4D6A-B732-43C62AAA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DEF4-9F3F-4E55-9F97-A1D26C8A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C1A8-77B3-4603-9FE0-94399F13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514AE-7DE2-49DD-BE8B-6D7BE44C4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B6763-BD1E-437C-A042-B938C579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62BE2-BA68-4142-B80A-56E9EA81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301DE-4575-41F0-AA1B-9D459EDB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5C60-D99C-4B33-A97E-41AFC805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69CBC-F870-46AE-BAAC-33CE2150F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CA8A-2B45-4DBB-A182-CB6FA720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2D1FD-C3E7-47CF-9C08-16D23CF7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uniqname@umich.edu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A1680-EF67-46BD-AEA9-6A4ED3A4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Condensed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F96E2-DB58-4EED-AC48-A545E58A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A7C9C-3D29-416E-AD35-5A9F106A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2951F3-6889-414C-8284-058CB2221328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02FDA-EF1E-49ED-BE08-06A78A78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24FBD-E36D-4869-B5A7-41A2920B1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5DB29-1A6F-4596-8C7A-19695F870BAD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2FDECC0-9CFC-46DE-997F-660B63CAC6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447" y="6330996"/>
            <a:ext cx="501427" cy="501650"/>
          </a:xfrm>
          <a:prstGeom prst="rect">
            <a:avLst/>
          </a:prstGeom>
        </p:spPr>
      </p:pic>
      <p:pic>
        <p:nvPicPr>
          <p:cNvPr id="12" name="Picture 11" descr="A yellow sign&#10;&#10;Description automatically generated">
            <a:extLst>
              <a:ext uri="{FF2B5EF4-FFF2-40B4-BE49-F238E27FC236}">
                <a16:creationId xmlns:a16="http://schemas.microsoft.com/office/drawing/2014/main" id="{678F9D2C-A475-40C0-84D3-C0779D4B3E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" y="6330996"/>
            <a:ext cx="645747" cy="527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BE0449-A146-4C85-95D0-F97B986686FA}"/>
              </a:ext>
            </a:extLst>
          </p:cNvPr>
          <p:cNvSpPr txBox="1"/>
          <p:nvPr/>
        </p:nvSpPr>
        <p:spPr>
          <a:xfrm>
            <a:off x="838201" y="6428023"/>
            <a:ext cx="245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</a:rPr>
              <a:t>stmarin@umich.edu</a:t>
            </a:r>
            <a:endParaRPr lang="en-US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392C6-6B76-4E96-A3B5-D5E595809AD7}"/>
              </a:ext>
            </a:extLst>
          </p:cNvPr>
          <p:cNvSpPr txBox="1"/>
          <p:nvPr/>
        </p:nvSpPr>
        <p:spPr>
          <a:xfrm>
            <a:off x="4866027" y="6443321"/>
            <a:ext cx="245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4A10B-94D4-432F-A466-A99666884DB6}"/>
              </a:ext>
            </a:extLst>
          </p:cNvPr>
          <p:cNvSpPr txBox="1"/>
          <p:nvPr/>
        </p:nvSpPr>
        <p:spPr>
          <a:xfrm>
            <a:off x="9038173" y="6428023"/>
            <a:ext cx="2459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E2A73F-B5E6-4A45-984C-699141C8C56A}" type="slidenum">
              <a:rPr lang="en-US" sz="1400" i="0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7819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Neutron-Gamma Correlations in </a:t>
            </a:r>
            <a:r>
              <a:rPr lang="en-US" b="1" baseline="30000" dirty="0"/>
              <a:t>252</a:t>
            </a:r>
            <a:r>
              <a:rPr lang="en-US" b="1" dirty="0"/>
              <a:t>Cf(sf)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877" y="3899422"/>
            <a:ext cx="6072085" cy="217087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Stefano Marin</a:t>
            </a:r>
            <a:r>
              <a:rPr lang="en-US" sz="3200" b="1" baseline="30000" dirty="0"/>
              <a:t>1</a:t>
            </a:r>
            <a:r>
              <a:rPr lang="en-US" sz="3200" b="1" dirty="0"/>
              <a:t>, </a:t>
            </a:r>
            <a:r>
              <a:rPr lang="en-US" sz="3200" dirty="0"/>
              <a:t>Ramona Vogt</a:t>
            </a:r>
            <a:r>
              <a:rPr lang="en-US" sz="3200" baseline="30000" dirty="0"/>
              <a:t>2,3</a:t>
            </a:r>
          </a:p>
          <a:p>
            <a:endParaRPr lang="en-US" sz="3800" dirty="0"/>
          </a:p>
          <a:p>
            <a:r>
              <a:rPr lang="en-US" sz="2200" dirty="0"/>
              <a:t>1. University of Michigan, Ann Arbor</a:t>
            </a:r>
          </a:p>
          <a:p>
            <a:r>
              <a:rPr lang="en-US" sz="2200" dirty="0"/>
              <a:t>2. Lawrence Livermore National Laboratory</a:t>
            </a:r>
          </a:p>
          <a:p>
            <a:r>
              <a:rPr lang="en-US" sz="2200" dirty="0"/>
              <a:t>3. University of California, Davis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5F495E-74F0-DF48-A672-03AFA0CD4A11}"/>
              </a:ext>
            </a:extLst>
          </p:cNvPr>
          <p:cNvSpPr txBox="1">
            <a:spLocks/>
          </p:cNvSpPr>
          <p:nvPr/>
        </p:nvSpPr>
        <p:spPr>
          <a:xfrm>
            <a:off x="6720562" y="4321108"/>
            <a:ext cx="5129561" cy="191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Nuclear Data Week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CSEWG virtual meeting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Nov 15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94CF5-22BA-584C-9161-DD95ADA63D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85" y="442130"/>
            <a:ext cx="1044806" cy="7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905">
        <p:fade/>
      </p:transition>
    </mc:Choice>
    <mc:Fallback xmlns="">
      <p:transition advTm="1490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9707-3666-6448-BC88-3E93780E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Neutron-Gamma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FC9C-C19F-0C4A-A9C5-2BB0946E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96" y="1690688"/>
            <a:ext cx="4714300" cy="43245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 insight into the physics of the fission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Correlated neutron-gamma emission are a signature of fission, albeit small in magnitude</a:t>
            </a:r>
          </a:p>
          <a:p>
            <a:endParaRPr lang="en-US" dirty="0"/>
          </a:p>
          <a:p>
            <a:r>
              <a:rPr lang="en-US" dirty="0"/>
              <a:t>Correlations introduce systematic bias in asymmetric and inefficient detection systems</a:t>
            </a:r>
          </a:p>
          <a:p>
            <a:endParaRPr lang="en-US" dirty="0"/>
          </a:p>
        </p:txBody>
      </p:sp>
      <p:pic>
        <p:nvPicPr>
          <p:cNvPr id="20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AC99E88-04FE-6843-BB32-306C2757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516" y="1394685"/>
            <a:ext cx="5075104" cy="33449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10A0A1-4CF5-5140-829A-429C50F48783}"/>
              </a:ext>
            </a:extLst>
          </p:cNvPr>
          <p:cNvSpPr txBox="1"/>
          <p:nvPr/>
        </p:nvSpPr>
        <p:spPr>
          <a:xfrm>
            <a:off x="5242662" y="4864874"/>
            <a:ext cx="6949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Neutron-gamma correlations can arise because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Fragment energy and angular momentum conservation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Correlations between excitation energy and angular momentum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009D-1F83-724F-A169-6FBF27EF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Reveals Enhanced n-</a:t>
            </a:r>
            <a:r>
              <a:rPr lang="en-US" dirty="0">
                <a:latin typeface="Symbol" pitchFamily="2" charset="2"/>
              </a:rPr>
              <a:t>g </a:t>
            </a:r>
            <a:r>
              <a:rPr lang="en-US" dirty="0"/>
              <a:t>Correlations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FEC1DB-AFDE-BD44-92CB-719AF41F34BB}"/>
                  </a:ext>
                </a:extLst>
              </p:cNvPr>
              <p:cNvSpPr txBox="1"/>
              <p:nvPr/>
            </p:nvSpPr>
            <p:spPr>
              <a:xfrm>
                <a:off x="6712625" y="1690688"/>
                <a:ext cx="5139801" cy="4055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appearance of enhanced neutron-gamma correlations at 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≈0.4−1.2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2400" dirty="0"/>
                  <a:t>, suggests angular momentum and excitation energy correlations in fragments.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FEC1DB-AFDE-BD44-92CB-719AF41F3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25" y="1690688"/>
                <a:ext cx="5139801" cy="4055726"/>
              </a:xfrm>
              <a:prstGeom prst="rect">
                <a:avLst/>
              </a:prstGeom>
              <a:blipFill>
                <a:blip r:embed="rId2"/>
                <a:stretch>
                  <a:fillRect l="-1970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hart, diagram, histogram&#10;&#10;Description automatically generated">
            <a:extLst>
              <a:ext uri="{FF2B5EF4-FFF2-40B4-BE49-F238E27FC236}">
                <a16:creationId xmlns:a16="http://schemas.microsoft.com/office/drawing/2014/main" id="{12A4FE32-C664-944F-98FF-D659DF18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9" y="1690688"/>
            <a:ext cx="5652849" cy="36607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EBCC3E-9BC1-C847-9EE1-4BE3F062E217}"/>
              </a:ext>
            </a:extLst>
          </p:cNvPr>
          <p:cNvSpPr/>
          <p:nvPr/>
        </p:nvSpPr>
        <p:spPr>
          <a:xfrm>
            <a:off x="206164" y="57323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Stefano Marin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 al. 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“Structure in the Energy-Dependent Event-by-Event Correlations in Neutron Emission of 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252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Cf(sf)”,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Physical Review 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Vol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104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024602. (2021)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28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E1CD-0FBB-0742-9E2C-505970C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More in Depth: Covariance vs.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-25000" dirty="0" err="1">
                <a:latin typeface="Symbol" pitchFamily="2" charset="2"/>
              </a:rPr>
              <a:t>g</a:t>
            </a:r>
            <a:r>
              <a:rPr lang="en-US" baseline="-25000" dirty="0"/>
              <a:t>, </a:t>
            </a:r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/>
              <a:t>n</a:t>
            </a:r>
            <a:r>
              <a:rPr lang="en-US" baseline="-25000" dirty="0" err="1">
                <a:latin typeface="Symbol" pitchFamily="2" charset="2"/>
              </a:rPr>
              <a:t>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388A2-809F-D24F-8B50-2D72B229D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147" y="1605286"/>
                <a:ext cx="4886899" cy="450907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Coincident counts are intimately related to the covariance. </a:t>
                </a:r>
                <a:r>
                  <a:rPr lang="en-US" sz="2000" dirty="0"/>
                  <a:t>In the limit of single-particle detection:</a:t>
                </a:r>
                <a:endParaRPr lang="en-US" sz="2000" b="0" dirty="0"/>
              </a:p>
              <a:p>
                <a:pPr marL="0" indent="0">
                  <a:buNone/>
                </a:pPr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−1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Expressing coincident counts in terms of a covariance allows for a much more in-depth and rigorous analysis:</a:t>
                </a:r>
              </a:p>
              <a:p>
                <a:pPr lvl="1"/>
                <a:r>
                  <a:rPr lang="en-US" sz="1600" dirty="0"/>
                  <a:t>No multiplicity limitation</a:t>
                </a:r>
              </a:p>
              <a:p>
                <a:pPr lvl="1"/>
                <a:r>
                  <a:rPr lang="en-US" sz="1600" dirty="0"/>
                  <a:t>Covariance and means display linear behavior</a:t>
                </a:r>
              </a:p>
              <a:p>
                <a:pPr lvl="1"/>
                <a:r>
                  <a:rPr lang="en-US" sz="1600" dirty="0"/>
                  <a:t>Differential calculus of covariance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388A2-809F-D24F-8B50-2D72B229D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147" y="1605286"/>
                <a:ext cx="4886899" cy="4509075"/>
              </a:xfrm>
              <a:blipFill>
                <a:blip r:embed="rId2"/>
                <a:stretch>
                  <a:fillRect l="-777" t="-1685" r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E470A74-9B5B-1A41-AB76-4EA2F294A56E}"/>
              </a:ext>
            </a:extLst>
          </p:cNvPr>
          <p:cNvGrpSpPr/>
          <p:nvPr/>
        </p:nvGrpSpPr>
        <p:grpSpPr>
          <a:xfrm>
            <a:off x="5573829" y="2099927"/>
            <a:ext cx="5779971" cy="4509074"/>
            <a:chOff x="5724602" y="1910173"/>
            <a:chExt cx="4980707" cy="388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AD65F6B-F01D-5847-A5C8-235391F4D12A}"/>
                    </a:ext>
                  </a:extLst>
                </p:cNvPr>
                <p:cNvSpPr txBox="1"/>
                <p:nvPr/>
              </p:nvSpPr>
              <p:spPr>
                <a:xfrm>
                  <a:off x="5724602" y="3143738"/>
                  <a:ext cx="7217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AD65F6B-F01D-5847-A5C8-235391F4D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602" y="3143738"/>
                  <a:ext cx="721736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4BCA8B0-8A01-F147-AF6D-A21D8DA228D2}"/>
                    </a:ext>
                  </a:extLst>
                </p:cNvPr>
                <p:cNvSpPr txBox="1"/>
                <p:nvPr/>
              </p:nvSpPr>
              <p:spPr>
                <a:xfrm>
                  <a:off x="9978892" y="2963304"/>
                  <a:ext cx="726417" cy="318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4BCA8B0-8A01-F147-AF6D-A21D8DA22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892" y="2963304"/>
                  <a:ext cx="726417" cy="318933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90DE347-97A1-574B-92E5-162D062749DA}"/>
                </a:ext>
              </a:extLst>
            </p:cNvPr>
            <p:cNvGrpSpPr/>
            <p:nvPr/>
          </p:nvGrpSpPr>
          <p:grpSpPr>
            <a:xfrm>
              <a:off x="5919728" y="1910173"/>
              <a:ext cx="4215789" cy="3885552"/>
              <a:chOff x="5842610" y="1890311"/>
              <a:chExt cx="4215789" cy="38855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29066A3-B4D0-E64C-8AAF-AC2B4C723789}"/>
                  </a:ext>
                </a:extLst>
              </p:cNvPr>
              <p:cNvGrpSpPr/>
              <p:nvPr/>
            </p:nvGrpSpPr>
            <p:grpSpPr>
              <a:xfrm>
                <a:off x="5842610" y="1890311"/>
                <a:ext cx="4215789" cy="1538689"/>
                <a:chOff x="5666340" y="2139262"/>
                <a:chExt cx="4215789" cy="1538689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17A6A46B-87F1-AD40-AA3C-2F44A52FFC98}"/>
                    </a:ext>
                  </a:extLst>
                </p:cNvPr>
                <p:cNvGrpSpPr/>
                <p:nvPr/>
              </p:nvGrpSpPr>
              <p:grpSpPr>
                <a:xfrm>
                  <a:off x="5666340" y="2139262"/>
                  <a:ext cx="4215789" cy="1538689"/>
                  <a:chOff x="5666340" y="2139262"/>
                  <a:chExt cx="4215789" cy="1538689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C9C2C32-B73D-704A-AD29-2A4F83645FBA}"/>
                      </a:ext>
                    </a:extLst>
                  </p:cNvPr>
                  <p:cNvSpPr/>
                  <p:nvPr/>
                </p:nvSpPr>
                <p:spPr>
                  <a:xfrm rot="2181468">
                    <a:off x="5666340" y="2679853"/>
                    <a:ext cx="1538689" cy="63897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553F68AB-8CE2-EA4B-AF59-3A2CB0D1EFA8}"/>
                      </a:ext>
                    </a:extLst>
                  </p:cNvPr>
                  <p:cNvSpPr/>
                  <p:nvPr/>
                </p:nvSpPr>
                <p:spPr>
                  <a:xfrm rot="7661712">
                    <a:off x="8793295" y="2589117"/>
                    <a:ext cx="1538689" cy="63897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9FA9DB94-EDB9-9749-BEC7-F5D7C1D9C9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91702" y="2860842"/>
                      <a:ext cx="3073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9FA9DB94-EDB9-9749-BEC7-F5D7C1D9C9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91702" y="2860842"/>
                      <a:ext cx="30739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FC7C469B-7FDE-754B-A7C0-5B588046C8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74676" y="2860842"/>
                      <a:ext cx="299377" cy="29918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FC7C469B-7FDE-754B-A7C0-5B588046C8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74676" y="2860842"/>
                      <a:ext cx="299377" cy="29918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0714" b="-3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4716BD-AB19-5344-8844-C1942EC29FF1}"/>
                  </a:ext>
                </a:extLst>
              </p:cNvPr>
              <p:cNvSpPr/>
              <p:nvPr/>
            </p:nvSpPr>
            <p:spPr>
              <a:xfrm>
                <a:off x="8041086" y="3693482"/>
                <a:ext cx="272590" cy="27259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5232F3-BDDC-344F-8FB7-DFE8A25CAC24}"/>
                      </a:ext>
                    </a:extLst>
                  </p:cNvPr>
                  <p:cNvSpPr txBox="1"/>
                  <p:nvPr/>
                </p:nvSpPr>
                <p:spPr>
                  <a:xfrm>
                    <a:off x="7742550" y="4072493"/>
                    <a:ext cx="8696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252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Cf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sf</m:t>
                              </m:r>
                            </m:e>
                          </m:d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45232F3-BDDC-344F-8FB7-DFE8A25CA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2550" y="4072493"/>
                    <a:ext cx="86966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92102D99-AA45-9C44-A061-C9B12F8AFB0D}"/>
                  </a:ext>
                </a:extLst>
              </p:cNvPr>
              <p:cNvSpPr/>
              <p:nvPr/>
            </p:nvSpPr>
            <p:spPr>
              <a:xfrm rot="18602768">
                <a:off x="6504059" y="2491380"/>
                <a:ext cx="3284483" cy="3284483"/>
              </a:xfrm>
              <a:prstGeom prst="arc">
                <a:avLst>
                  <a:gd name="adj1" fmla="val 17098079"/>
                  <a:gd name="adj2" fmla="val 21522131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22B5397-EBA9-184C-A7D5-7C475F67DF9C}"/>
                      </a:ext>
                    </a:extLst>
                  </p:cNvPr>
                  <p:cNvSpPr txBox="1"/>
                  <p:nvPr/>
                </p:nvSpPr>
                <p:spPr>
                  <a:xfrm>
                    <a:off x="7950477" y="2117257"/>
                    <a:ext cx="391646" cy="2991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22B5397-EBA9-184C-A7D5-7C475F67DF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0477" y="2117257"/>
                    <a:ext cx="391646" cy="2991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556"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895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CF9B-0D0D-2C46-93AA-C195C592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Analysis in Phase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4295A3-6E86-AD43-96F9-2A3A403BDAC1}"/>
                  </a:ext>
                </a:extLst>
              </p:cNvPr>
              <p:cNvSpPr txBox="1"/>
              <p:nvPr/>
            </p:nvSpPr>
            <p:spPr>
              <a:xfrm>
                <a:off x="6817726" y="5360761"/>
                <a:ext cx="5033044" cy="708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4295A3-6E86-AD43-96F9-2A3A403B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6" y="5360761"/>
                <a:ext cx="5033044" cy="708720"/>
              </a:xfrm>
              <a:prstGeom prst="rect">
                <a:avLst/>
              </a:prstGeom>
              <a:blipFill>
                <a:blip r:embed="rId2"/>
                <a:stretch>
                  <a:fillRect l="-50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B332B1E-346E-8440-AB39-915DEFB1BB40}"/>
              </a:ext>
            </a:extLst>
          </p:cNvPr>
          <p:cNvCxnSpPr>
            <a:cxnSpLocks/>
          </p:cNvCxnSpPr>
          <p:nvPr/>
        </p:nvCxnSpPr>
        <p:spPr>
          <a:xfrm flipV="1">
            <a:off x="2220647" y="3357222"/>
            <a:ext cx="1700196" cy="1455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6CF7E4-49FF-6C4D-9D0C-8DFB6B3F8D8F}"/>
              </a:ext>
            </a:extLst>
          </p:cNvPr>
          <p:cNvCxnSpPr>
            <a:cxnSpLocks/>
          </p:cNvCxnSpPr>
          <p:nvPr/>
        </p:nvCxnSpPr>
        <p:spPr>
          <a:xfrm flipH="1">
            <a:off x="1706880" y="3509622"/>
            <a:ext cx="513766" cy="1066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>
            <a:extLst>
              <a:ext uri="{FF2B5EF4-FFF2-40B4-BE49-F238E27FC236}">
                <a16:creationId xmlns:a16="http://schemas.microsoft.com/office/drawing/2014/main" id="{F6B38D55-5E76-124C-821B-A79AC06A8AD3}"/>
              </a:ext>
            </a:extLst>
          </p:cNvPr>
          <p:cNvSpPr/>
          <p:nvPr/>
        </p:nvSpPr>
        <p:spPr>
          <a:xfrm rot="19462543">
            <a:off x="2982565" y="2733998"/>
            <a:ext cx="3528936" cy="3170451"/>
          </a:xfrm>
          <a:prstGeom prst="arc">
            <a:avLst>
              <a:gd name="adj1" fmla="val 16200000"/>
              <a:gd name="adj2" fmla="val 2109579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7B7458D-76CD-7743-A6B4-D6AFA4D5D972}"/>
              </a:ext>
            </a:extLst>
          </p:cNvPr>
          <p:cNvGrpSpPr/>
          <p:nvPr/>
        </p:nvGrpSpPr>
        <p:grpSpPr>
          <a:xfrm>
            <a:off x="341230" y="1419151"/>
            <a:ext cx="8135948" cy="3961044"/>
            <a:chOff x="341230" y="1419151"/>
            <a:chExt cx="8135948" cy="396104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1C4C98D-2AA5-2F4F-92B6-2C30FCE75ECB}"/>
                </a:ext>
              </a:extLst>
            </p:cNvPr>
            <p:cNvGrpSpPr/>
            <p:nvPr/>
          </p:nvGrpSpPr>
          <p:grpSpPr>
            <a:xfrm>
              <a:off x="341230" y="1477804"/>
              <a:ext cx="8135948" cy="3902391"/>
              <a:chOff x="1636630" y="1477804"/>
              <a:chExt cx="8135948" cy="390239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D8860D6-647D-6543-9190-106574FC587E}"/>
                  </a:ext>
                </a:extLst>
              </p:cNvPr>
              <p:cNvGrpSpPr/>
              <p:nvPr/>
            </p:nvGrpSpPr>
            <p:grpSpPr>
              <a:xfrm>
                <a:off x="1636630" y="1477804"/>
                <a:ext cx="8135948" cy="3902391"/>
                <a:chOff x="5886234" y="2030081"/>
                <a:chExt cx="5937619" cy="284796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F1063D6-BEC4-1B41-A662-7B3F5512ED44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886234" y="2134847"/>
                  <a:ext cx="2743200" cy="2743200"/>
                  <a:chOff x="985025" y="1916151"/>
                  <a:chExt cx="3360234" cy="3360234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2031035C-D35E-DC4F-BD2E-572B885C6490}"/>
                      </a:ext>
                    </a:extLst>
                  </p:cNvPr>
                  <p:cNvGrpSpPr/>
                  <p:nvPr/>
                </p:nvGrpSpPr>
                <p:grpSpPr>
                  <a:xfrm>
                    <a:off x="985025" y="1916151"/>
                    <a:ext cx="3360234" cy="3360234"/>
                    <a:chOff x="6460273" y="1330711"/>
                    <a:chExt cx="3360234" cy="3360234"/>
                  </a:xfrm>
                </p:grpSpPr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005D8EA4-EE80-E14A-87A1-7329716E6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186" y="1594624"/>
                      <a:ext cx="2832409" cy="2832409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63397066-A1CE-2642-98A5-11F3E9B43B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273" y="1330711"/>
                      <a:ext cx="3360234" cy="336023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8FDE67F0-A13B-1F4D-BCBB-07CB25154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0665" y="1851102"/>
                      <a:ext cx="2319453" cy="231945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1CDD5127-8DAC-9542-9D63-AF5B1C5DA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4757" y="2165195"/>
                      <a:ext cx="1693128" cy="1693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D0760B31-43DE-9B45-901E-16E52A8D9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2027" y="2432465"/>
                      <a:ext cx="1156725" cy="115672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DF4FA53E-302C-4A48-BF15-48D3E48E19CE}"/>
                      </a:ext>
                    </a:extLst>
                  </p:cNvPr>
                  <p:cNvCxnSpPr>
                    <a:stCxn id="31" idx="2"/>
                    <a:endCxn id="31" idx="6"/>
                  </p:cNvCxnSpPr>
                  <p:nvPr/>
                </p:nvCxnSpPr>
                <p:spPr>
                  <a:xfrm>
                    <a:off x="985025" y="3596268"/>
                    <a:ext cx="3360234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800E8433-AEF1-334B-B0B6-8EFBF56702F3}"/>
                      </a:ext>
                    </a:extLst>
                  </p:cNvPr>
                  <p:cNvCxnSpPr>
                    <a:cxnSpLocks/>
                    <a:stCxn id="31" idx="3"/>
                    <a:endCxn id="31" idx="7"/>
                  </p:cNvCxnSpPr>
                  <p:nvPr/>
                </p:nvCxnSpPr>
                <p:spPr>
                  <a:xfrm flipV="1">
                    <a:off x="1477120" y="2408246"/>
                    <a:ext cx="2376044" cy="2376044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BA229D65-EF49-6740-A809-0875538915DF}"/>
                      </a:ext>
                    </a:extLst>
                  </p:cNvPr>
                  <p:cNvCxnSpPr>
                    <a:cxnSpLocks/>
                    <a:stCxn id="31" idx="1"/>
                    <a:endCxn id="31" idx="5"/>
                  </p:cNvCxnSpPr>
                  <p:nvPr/>
                </p:nvCxnSpPr>
                <p:spPr>
                  <a:xfrm>
                    <a:off x="1477120" y="2408246"/>
                    <a:ext cx="2376044" cy="2376044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3C96E0DC-2A3E-0343-B6D9-9BF857CF95FF}"/>
                      </a:ext>
                    </a:extLst>
                  </p:cNvPr>
                  <p:cNvCxnSpPr>
                    <a:cxnSpLocks/>
                    <a:stCxn id="31" idx="0"/>
                    <a:endCxn id="31" idx="4"/>
                  </p:cNvCxnSpPr>
                  <p:nvPr/>
                </p:nvCxnSpPr>
                <p:spPr>
                  <a:xfrm>
                    <a:off x="2665142" y="1916151"/>
                    <a:ext cx="0" cy="3360234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06A60CB-B504-EB4D-A572-02002D27E6DF}"/>
                    </a:ext>
                  </a:extLst>
                </p:cNvPr>
                <p:cNvGrpSpPr/>
                <p:nvPr/>
              </p:nvGrpSpPr>
              <p:grpSpPr>
                <a:xfrm>
                  <a:off x="9080653" y="2350299"/>
                  <a:ext cx="2743200" cy="2312299"/>
                  <a:chOff x="985025" y="2180064"/>
                  <a:chExt cx="3360234" cy="2832409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3391D70E-2779-1245-8F26-01172901650A}"/>
                      </a:ext>
                    </a:extLst>
                  </p:cNvPr>
                  <p:cNvGrpSpPr/>
                  <p:nvPr/>
                </p:nvGrpSpPr>
                <p:grpSpPr>
                  <a:xfrm>
                    <a:off x="1248938" y="2180064"/>
                    <a:ext cx="2832409" cy="2832409"/>
                    <a:chOff x="6724186" y="1594624"/>
                    <a:chExt cx="2832409" cy="2832409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B5C8E218-46F8-B140-80CC-CFC9BAAF7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186" y="1594624"/>
                      <a:ext cx="2832409" cy="2832409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94889868-6F29-AB44-B5A9-63909CEBDC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0665" y="1851102"/>
                      <a:ext cx="2319453" cy="231945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88B091DB-2FF3-9745-AE7C-8BDBD1B71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4757" y="2165195"/>
                      <a:ext cx="1693128" cy="1693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F016A058-A5DF-0C49-8283-3ACC0F0BE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2027" y="2432465"/>
                      <a:ext cx="1156725" cy="115672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D377DE0-6BE8-7144-8069-30265F1350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5025" y="3596268"/>
                    <a:ext cx="3360234" cy="0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53A2196-1784-4944-8059-94AE5DC5B008}"/>
                      </a:ext>
                    </a:extLst>
                  </p:cNvPr>
                  <p:cNvCxnSpPr>
                    <a:cxnSpLocks/>
                    <a:stCxn id="20" idx="3"/>
                    <a:endCxn id="20" idx="7"/>
                  </p:cNvCxnSpPr>
                  <p:nvPr/>
                </p:nvCxnSpPr>
                <p:spPr>
                  <a:xfrm flipV="1">
                    <a:off x="1663734" y="2594860"/>
                    <a:ext cx="2002816" cy="2002816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847EBBA6-98DC-5A42-81F9-997AFF41009F}"/>
                      </a:ext>
                    </a:extLst>
                  </p:cNvPr>
                  <p:cNvCxnSpPr>
                    <a:cxnSpLocks/>
                    <a:stCxn id="20" idx="1"/>
                    <a:endCxn id="20" idx="5"/>
                  </p:cNvCxnSpPr>
                  <p:nvPr/>
                </p:nvCxnSpPr>
                <p:spPr>
                  <a:xfrm>
                    <a:off x="1663734" y="2594860"/>
                    <a:ext cx="2002816" cy="2002816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2C59A066-E358-AC4E-9334-BDF155519DF7}"/>
                      </a:ext>
                    </a:extLst>
                  </p:cNvPr>
                  <p:cNvCxnSpPr>
                    <a:cxnSpLocks/>
                    <a:stCxn id="20" idx="0"/>
                    <a:endCxn id="20" idx="4"/>
                  </p:cNvCxnSpPr>
                  <p:nvPr/>
                </p:nvCxnSpPr>
                <p:spPr>
                  <a:xfrm>
                    <a:off x="2665142" y="2180064"/>
                    <a:ext cx="0" cy="2832409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2A41A9C9-B383-204A-A7D2-BA9F6620DE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64481" y="2136313"/>
                      <a:ext cx="3234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2A41A9C9-B383-204A-A7D2-BA9F6620DE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64481" y="2136313"/>
                      <a:ext cx="323485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1775AD59-7EEA-994D-AA15-2BDB3AF653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93247" y="2030081"/>
                      <a:ext cx="315471" cy="29918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1775AD59-7EEA-994D-AA15-2BDB3AF653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93247" y="2030081"/>
                      <a:ext cx="315471" cy="29918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B7D1837-8A9B-4D40-97DC-D6C0140BD1A2}"/>
                  </a:ext>
                </a:extLst>
              </p:cNvPr>
              <p:cNvCxnSpPr/>
              <p:nvPr/>
            </p:nvCxnSpPr>
            <p:spPr>
              <a:xfrm flipV="1">
                <a:off x="7893159" y="2853806"/>
                <a:ext cx="948029" cy="6469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458289B-53DC-7E42-BD83-AE651276A5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10007" y="3500776"/>
                <a:ext cx="783152" cy="12944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4AEF110-BD23-1147-A4DC-580C4452D8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37274" y="3213873"/>
                <a:ext cx="755885" cy="2894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B533B7F-93F1-DE46-B463-03EEA217A604}"/>
                    </a:ext>
                  </a:extLst>
                </p:cNvPr>
                <p:cNvSpPr txBox="1"/>
                <p:nvPr/>
              </p:nvSpPr>
              <p:spPr>
                <a:xfrm>
                  <a:off x="2268498" y="1419151"/>
                  <a:ext cx="5225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B533B7F-93F1-DE46-B463-03EEA217A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498" y="1419151"/>
                  <a:ext cx="522579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7143" t="-11111" r="-714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EA35D78-60DB-CB47-AA81-721C9D678DD0}"/>
                    </a:ext>
                  </a:extLst>
                </p:cNvPr>
                <p:cNvSpPr txBox="1"/>
                <p:nvPr/>
              </p:nvSpPr>
              <p:spPr>
                <a:xfrm>
                  <a:off x="2246262" y="1985189"/>
                  <a:ext cx="5225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EA35D78-60DB-CB47-AA81-721C9D678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262" y="1985189"/>
                  <a:ext cx="522579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7143" t="-11111" r="-714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A330C04-3860-F240-9989-FBEA1C5DF909}"/>
                    </a:ext>
                  </a:extLst>
                </p:cNvPr>
                <p:cNvSpPr txBox="1"/>
                <p:nvPr/>
              </p:nvSpPr>
              <p:spPr>
                <a:xfrm>
                  <a:off x="2304326" y="2642455"/>
                  <a:ext cx="52257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A330C04-3860-F240-9989-FBEA1C5DF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326" y="2642455"/>
                  <a:ext cx="522579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7143" t="-5263" r="-7143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67D870C-43E9-4044-80F6-BE6B4101EC9F}"/>
                  </a:ext>
                </a:extLst>
              </p:cNvPr>
              <p:cNvSpPr txBox="1"/>
              <p:nvPr/>
            </p:nvSpPr>
            <p:spPr>
              <a:xfrm>
                <a:off x="6684181" y="1677899"/>
                <a:ext cx="5225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67D870C-43E9-4044-80F6-BE6B4101E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81" y="1677899"/>
                <a:ext cx="522579" cy="215444"/>
              </a:xfrm>
              <a:prstGeom prst="rect">
                <a:avLst/>
              </a:prstGeom>
              <a:blipFill>
                <a:blip r:embed="rId8"/>
                <a:stretch>
                  <a:fillRect l="-7143" t="-11111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A3409B-76E7-6549-9E50-32F2089CA70D}"/>
                  </a:ext>
                </a:extLst>
              </p:cNvPr>
              <p:cNvSpPr txBox="1"/>
              <p:nvPr/>
            </p:nvSpPr>
            <p:spPr>
              <a:xfrm>
                <a:off x="6684182" y="2334108"/>
                <a:ext cx="5225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DA3409B-76E7-6549-9E50-32F2089C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82" y="2334108"/>
                <a:ext cx="522579" cy="215444"/>
              </a:xfrm>
              <a:prstGeom prst="rect">
                <a:avLst/>
              </a:prstGeom>
              <a:blipFill>
                <a:blip r:embed="rId9"/>
                <a:stretch>
                  <a:fillRect l="-7143" t="-11111" r="-7143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746A56-4A9B-A943-97D4-F45F271EA134}"/>
                  </a:ext>
                </a:extLst>
              </p:cNvPr>
              <p:cNvSpPr txBox="1"/>
              <p:nvPr/>
            </p:nvSpPr>
            <p:spPr>
              <a:xfrm>
                <a:off x="6720010" y="2671685"/>
                <a:ext cx="5225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746A56-4A9B-A943-97D4-F45F271E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010" y="2671685"/>
                <a:ext cx="522579" cy="215444"/>
              </a:xfrm>
              <a:prstGeom prst="rect">
                <a:avLst/>
              </a:prstGeom>
              <a:blipFill>
                <a:blip r:embed="rId10"/>
                <a:stretch>
                  <a:fillRect l="-4651" t="-11111" r="-69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206B22B-363F-6E4D-8875-E189D31688F2}"/>
                  </a:ext>
                </a:extLst>
              </p:cNvPr>
              <p:cNvSpPr txBox="1"/>
              <p:nvPr/>
            </p:nvSpPr>
            <p:spPr>
              <a:xfrm>
                <a:off x="3624744" y="2590606"/>
                <a:ext cx="264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206B22B-363F-6E4D-8875-E189D316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44" y="2590606"/>
                <a:ext cx="264496" cy="276999"/>
              </a:xfrm>
              <a:prstGeom prst="rect">
                <a:avLst/>
              </a:prstGeom>
              <a:blipFill>
                <a:blip r:embed="rId11"/>
                <a:stretch>
                  <a:fillRect l="-1818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DF0915-B140-E249-A197-98B6F3BDC033}"/>
                  </a:ext>
                </a:extLst>
              </p:cNvPr>
              <p:cNvSpPr txBox="1"/>
              <p:nvPr/>
            </p:nvSpPr>
            <p:spPr>
              <a:xfrm>
                <a:off x="5667278" y="3156686"/>
                <a:ext cx="256480" cy="2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ADF0915-B140-E249-A197-98B6F3BDC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78" y="3156686"/>
                <a:ext cx="256480" cy="299184"/>
              </a:xfrm>
              <a:prstGeom prst="rect">
                <a:avLst/>
              </a:prstGeom>
              <a:blipFill>
                <a:blip r:embed="rId12"/>
                <a:stretch>
                  <a:fillRect l="-19048" r="-952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1">
                <a:extLst>
                  <a:ext uri="{FF2B5EF4-FFF2-40B4-BE49-F238E27FC236}">
                    <a16:creationId xmlns:a16="http://schemas.microsoft.com/office/drawing/2014/main" id="{FE22786F-5093-8941-BBF7-B1F8970C2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092692"/>
                  </p:ext>
                </p:extLst>
              </p:nvPr>
            </p:nvGraphicFramePr>
            <p:xfrm>
              <a:off x="9175845" y="1545528"/>
              <a:ext cx="2515000" cy="322231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57500">
                      <a:extLst>
                        <a:ext uri="{9D8B030D-6E8A-4147-A177-3AD203B41FA5}">
                          <a16:colId xmlns:a16="http://schemas.microsoft.com/office/drawing/2014/main" val="2437729906"/>
                        </a:ext>
                      </a:extLst>
                    </a:gridCol>
                    <a:gridCol w="1257500">
                      <a:extLst>
                        <a:ext uri="{9D8B030D-6E8A-4147-A177-3AD203B41FA5}">
                          <a16:colId xmlns:a16="http://schemas.microsoft.com/office/drawing/2014/main" val="3286319259"/>
                        </a:ext>
                      </a:extLst>
                    </a:gridCol>
                  </a:tblGrid>
                  <a:tr h="698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baseline="-250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400" b="1" baseline="-25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400" b="1" i="1" baseline="-250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baseline="-250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sub>
                                </m:sSub>
                                <m:r>
                                  <a:rPr lang="en-US" sz="2400" b="1" baseline="-25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400" b="1" i="1" baseline="-250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400" b="1" baseline="-25000" smtClean="0"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70483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0643074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485782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0627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473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1">
                <a:extLst>
                  <a:ext uri="{FF2B5EF4-FFF2-40B4-BE49-F238E27FC236}">
                    <a16:creationId xmlns:a16="http://schemas.microsoft.com/office/drawing/2014/main" id="{FE22786F-5093-8941-BBF7-B1F8970C2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092692"/>
                  </p:ext>
                </p:extLst>
              </p:nvPr>
            </p:nvGraphicFramePr>
            <p:xfrm>
              <a:off x="9175845" y="1545528"/>
              <a:ext cx="2515000" cy="322231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57500">
                      <a:extLst>
                        <a:ext uri="{9D8B030D-6E8A-4147-A177-3AD203B41FA5}">
                          <a16:colId xmlns:a16="http://schemas.microsoft.com/office/drawing/2014/main" val="2437729906"/>
                        </a:ext>
                      </a:extLst>
                    </a:gridCol>
                    <a:gridCol w="1257500">
                      <a:extLst>
                        <a:ext uri="{9D8B030D-6E8A-4147-A177-3AD203B41FA5}">
                          <a16:colId xmlns:a16="http://schemas.microsoft.com/office/drawing/2014/main" val="3286319259"/>
                        </a:ext>
                      </a:extLst>
                    </a:gridCol>
                  </a:tblGrid>
                  <a:tr h="698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00" t="-1818" r="-101000" b="-36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2020" t="-1818" r="-2020" b="-36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2670483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0643074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485782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0627"/>
                      </a:ext>
                    </a:extLst>
                  </a:tr>
                  <a:tr h="6310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4733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52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7047-AACB-DC4B-A7F9-7105EA0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Covariance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6E72D5-18F0-1040-A3C6-CA7DEE48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22" y="2723992"/>
            <a:ext cx="307886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6B7E99-38EF-134A-A410-C6296262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972" y="2723992"/>
            <a:ext cx="3136740" cy="2743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8FCF24-F2D0-9B41-B9A0-002528ACEF7F}"/>
              </a:ext>
            </a:extLst>
          </p:cNvPr>
          <p:cNvGrpSpPr/>
          <p:nvPr/>
        </p:nvGrpSpPr>
        <p:grpSpPr>
          <a:xfrm>
            <a:off x="62536" y="2002968"/>
            <a:ext cx="5467944" cy="3239339"/>
            <a:chOff x="188334" y="1393621"/>
            <a:chExt cx="6145944" cy="3641002"/>
          </a:xfrm>
        </p:grpSpPr>
        <p:pic>
          <p:nvPicPr>
            <p:cNvPr id="17" name="Picture 16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8EE2CCD1-D15B-4649-BA4E-92D15F5C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8189" y="1393621"/>
              <a:ext cx="4946089" cy="36410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359707-CC98-9A49-90F6-82483CBE8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" y="1943100"/>
              <a:ext cx="990600" cy="2971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041FBDE-E02D-7946-B459-47BA342E15F7}"/>
                    </a:ext>
                  </a:extLst>
                </p:cNvPr>
                <p:cNvSpPr/>
                <p:nvPr/>
              </p:nvSpPr>
              <p:spPr>
                <a:xfrm>
                  <a:off x="188334" y="1567507"/>
                  <a:ext cx="1062790" cy="4197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041FBDE-E02D-7946-B459-47BA342E1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34" y="1567507"/>
                  <a:ext cx="1062790" cy="419795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3FAD1-FFF9-8D4C-93A1-D55B6056A3E2}"/>
                  </a:ext>
                </a:extLst>
              </p:cNvPr>
              <p:cNvSpPr txBox="1"/>
              <p:nvPr/>
            </p:nvSpPr>
            <p:spPr>
              <a:xfrm>
                <a:off x="6373402" y="2064501"/>
                <a:ext cx="4913140" cy="347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3FAD1-FFF9-8D4C-93A1-D55B6056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02" y="2064501"/>
                <a:ext cx="4913140" cy="347211"/>
              </a:xfrm>
              <a:prstGeom prst="rect">
                <a:avLst/>
              </a:prstGeom>
              <a:blipFill>
                <a:blip r:embed="rId7"/>
                <a:stretch>
                  <a:fillRect l="-1809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DA68A11-B864-494D-82B6-A0F89A2B3F44}"/>
              </a:ext>
            </a:extLst>
          </p:cNvPr>
          <p:cNvSpPr txBox="1"/>
          <p:nvPr/>
        </p:nvSpPr>
        <p:spPr>
          <a:xfrm>
            <a:off x="5281099" y="1541303"/>
            <a:ext cx="668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Legendre polynomial to collapse angular dimension:</a:t>
            </a:r>
          </a:p>
        </p:txBody>
      </p:sp>
    </p:spTree>
    <p:extLst>
      <p:ext uri="{BB962C8B-B14F-4D97-AF65-F5344CB8AC3E}">
        <p14:creationId xmlns:p14="http://schemas.microsoft.com/office/powerpoint/2010/main" val="29732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5052-4693-884D-89F6-2C93BDDC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7461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5CCE-316B-1D4F-B8A2-C7657748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950912"/>
            <a:ext cx="10774680" cy="4712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 have found evidence of neutron-gamma correlations in phase space. An enhancement of neutron-aligned, band-transition gamma-rays has been observed.</a:t>
            </a:r>
          </a:p>
          <a:p>
            <a:pPr lvl="1"/>
            <a:r>
              <a:rPr lang="en-US" sz="2000" dirty="0"/>
              <a:t>The findings were confirmed with an independent experiment on </a:t>
            </a:r>
            <a:r>
              <a:rPr lang="en-US" sz="2000" baseline="30000" dirty="0"/>
              <a:t>252</a:t>
            </a:r>
            <a:r>
              <a:rPr lang="en-US" sz="2000" dirty="0"/>
              <a:t>Cf(sf). We have also observed a similar enhancement in </a:t>
            </a:r>
            <a:r>
              <a:rPr lang="en-US" sz="2000" baseline="30000" dirty="0"/>
              <a:t>242</a:t>
            </a:r>
            <a:r>
              <a:rPr lang="en-US" sz="2000" dirty="0"/>
              <a:t>Pu(sf).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correlations are small (few %) but, for certain configurations of detector geometry and energy acceptance, can become significant (~10-15%).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better understand the physics of fission fragments giving rise to these correlations we are pursuing two simultaneous investigations: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aseline="30000" dirty="0"/>
              <a:t>239</a:t>
            </a:r>
            <a:r>
              <a:rPr lang="en-US" sz="2000" dirty="0"/>
              <a:t>Pu(</a:t>
            </a:r>
            <a:r>
              <a:rPr lang="en-US" sz="2000" dirty="0" err="1"/>
              <a:t>n,f</a:t>
            </a:r>
            <a:r>
              <a:rPr lang="en-US" sz="2000" dirty="0"/>
              <a:t>) to test the incident-neutron energy dependence of the correlations across a large energy range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baseline="30000" dirty="0"/>
              <a:t>252</a:t>
            </a:r>
            <a:r>
              <a:rPr lang="en-US" sz="2000" dirty="0"/>
              <a:t>Cf(sf) with fragment detectors to gate on the event-by-event excitation energy of the fragments. </a:t>
            </a:r>
            <a:endParaRPr lang="en-US" sz="2000" baseline="30000" dirty="0"/>
          </a:p>
          <a:p>
            <a:pPr marL="971550" lvl="1" indent="-514350">
              <a:buFont typeface="+mj-lt"/>
              <a:buAutoNum type="arabicPeriod"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B5EE4-B456-B341-98F0-DE0A1F9843E7}"/>
              </a:ext>
            </a:extLst>
          </p:cNvPr>
          <p:cNvSpPr/>
          <p:nvPr/>
        </p:nvSpPr>
        <p:spPr>
          <a:xfrm>
            <a:off x="4572000" y="5663247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S. Marin</a:t>
            </a:r>
            <a:r>
              <a:rPr lang="en-US" sz="1400" dirty="0"/>
              <a:t>  et al. “Event-by-event Neutron-Photon Multiplicity Correlations In </a:t>
            </a:r>
            <a:r>
              <a:rPr lang="en-US" sz="1400" baseline="30000" dirty="0"/>
              <a:t>242</a:t>
            </a:r>
            <a:r>
              <a:rPr lang="en-US" sz="1400" dirty="0"/>
              <a:t>Pu(sf)”, </a:t>
            </a:r>
            <a:r>
              <a:rPr lang="en-US" sz="1400" i="1" dirty="0"/>
              <a:t>Proceedings of the Institute for Nuclear Materials Management</a:t>
            </a:r>
            <a:r>
              <a:rPr lang="en-US" sz="1400" dirty="0"/>
              <a:t> (2021).</a:t>
            </a:r>
          </a:p>
        </p:txBody>
      </p:sp>
    </p:spTree>
    <p:extLst>
      <p:ext uri="{BB962C8B-B14F-4D97-AF65-F5344CB8AC3E}">
        <p14:creationId xmlns:p14="http://schemas.microsoft.com/office/powerpoint/2010/main" val="11628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N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NG" id="{9DED0590-8781-4DBD-9C99-EA20F0BC6B9A}" vid="{918644AF-F018-4ED8-8646-BADFA4D79B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464</Words>
  <Application>Microsoft Macintosh PowerPoint</Application>
  <PresentationFormat>Widescreen</PresentationFormat>
  <Paragraphs>86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Symbol</vt:lpstr>
      <vt:lpstr>Times New Roman</vt:lpstr>
      <vt:lpstr>DNNG</vt:lpstr>
      <vt:lpstr>Neutron-Gamma Correlations in 252Cf(sf)</vt:lpstr>
      <vt:lpstr>Importance of Neutron-Gamma Correlations</vt:lpstr>
      <vt:lpstr>Covariance Reveals Enhanced n-g Correlations</vt:lpstr>
      <vt:lpstr>Going More in Depth: Covariance vs. En, Eg, qng</vt:lpstr>
      <vt:lpstr>Covariance Analysis in Phase Space</vt:lpstr>
      <vt:lpstr>Differential Covariance 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Neutron-Gamma Correlation in 252Cf(sf)</dc:title>
  <dc:creator>Marin, Stefano</dc:creator>
  <cp:lastModifiedBy>Marin, Stefano</cp:lastModifiedBy>
  <cp:revision>20</cp:revision>
  <dcterms:created xsi:type="dcterms:W3CDTF">2021-11-11T16:31:44Z</dcterms:created>
  <dcterms:modified xsi:type="dcterms:W3CDTF">2021-11-15T14:33:56Z</dcterms:modified>
</cp:coreProperties>
</file>