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9" r:id="rId4"/>
    <p:sldId id="968" r:id="rId5"/>
    <p:sldId id="258" r:id="rId6"/>
    <p:sldId id="270" r:id="rId7"/>
    <p:sldId id="268" r:id="rId8"/>
    <p:sldId id="259" r:id="rId9"/>
    <p:sldId id="261" r:id="rId10"/>
    <p:sldId id="262" r:id="rId11"/>
    <p:sldId id="263" r:id="rId12"/>
    <p:sldId id="260" r:id="rId13"/>
    <p:sldId id="264" r:id="rId14"/>
    <p:sldId id="272" r:id="rId15"/>
    <p:sldId id="271" r:id="rId16"/>
    <p:sldId id="26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3388-CE8C-480A-9057-F443F7FB9883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A62AE-267E-4501-9299-9C98C13E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ds.iaea.org/IND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nds.iaea.org/publications/indc/indc-nds-081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-nds.iaea.org/INDEN/data/u235ib46o28t6DNcnu5ef0STzt_ENDF.zi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C6C8-D82A-414C-9289-B8930DAF0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686" y="2404534"/>
            <a:ext cx="8196317" cy="1646302"/>
          </a:xfrm>
        </p:spPr>
        <p:txBody>
          <a:bodyPr/>
          <a:lstStyle/>
          <a:p>
            <a:r>
              <a:rPr lang="en-US" sz="4400" dirty="0"/>
              <a:t>On the Reactivity Trends in ENDF/B-VIII.0 With Burnup Due to Uranium Cross Sections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90E66-25E4-462A-840F-3DAF328D4B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Andrej Trkov (JSI), Jan Malec (JSI), Roberto Capote (IAEA)</a:t>
            </a:r>
          </a:p>
          <a:p>
            <a:r>
              <a:rPr lang="en-US" dirty="0"/>
              <a:t>Jo</a:t>
            </a:r>
            <a:r>
              <a:rPr lang="sl-SI" dirty="0"/>
              <a:t>ž</a:t>
            </a:r>
            <a:r>
              <a:rPr lang="en-US" dirty="0" err="1"/>
              <a:t>ef</a:t>
            </a:r>
            <a:r>
              <a:rPr lang="en-US" dirty="0"/>
              <a:t> Stefan Institute</a:t>
            </a:r>
          </a:p>
          <a:p>
            <a:r>
              <a:rPr lang="en-US" dirty="0"/>
              <a:t>Ljubljana, Slovenia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21142-7932-4171-A9CA-1EBDCDF1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CSEWG 15-18 November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E4220-9388-453C-AB42-6389C9AF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1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22552-2FBA-4C6D-831E-BA5F8E45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F0364-C4D2-4452-A314-DBD29956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1798-F732-42F6-862D-5FCE4367D18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60000" contrast="78000"/>
          </a:blip>
          <a:stretch>
            <a:fillRect/>
          </a:stretch>
        </p:blipFill>
        <p:spPr>
          <a:xfrm>
            <a:off x="1747466" y="0"/>
            <a:ext cx="869706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6C0C89-E3FF-4D5A-AF10-81783D818220}"/>
              </a:ext>
            </a:extLst>
          </p:cNvPr>
          <p:cNvSpPr txBox="1"/>
          <p:nvPr/>
        </p:nvSpPr>
        <p:spPr>
          <a:xfrm>
            <a:off x="6096000" y="1912685"/>
            <a:ext cx="3090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‘e80’+U238 V02b (black)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289151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FF7D4-18F1-49EF-B9FB-3366397C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BCAEB-B9E3-4DB4-915D-DF97129C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19FB92-7CDB-414F-84BC-6E49243D325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60000" contrast="69000"/>
          </a:blip>
          <a:stretch>
            <a:fillRect/>
          </a:stretch>
        </p:blipFill>
        <p:spPr>
          <a:xfrm>
            <a:off x="1758000" y="0"/>
            <a:ext cx="867599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D10A64-5D5D-420A-9A75-B250CF47F1E9}"/>
              </a:ext>
            </a:extLst>
          </p:cNvPr>
          <p:cNvSpPr txBox="1"/>
          <p:nvPr/>
        </p:nvSpPr>
        <p:spPr>
          <a:xfrm>
            <a:off x="3565072" y="1831042"/>
            <a:ext cx="3090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30415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E1D3-5B3F-4451-9136-9240D791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WIMS-D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21EC-5DA5-41A2-9B34-0464EC3AB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Full control of the library</a:t>
            </a:r>
          </a:p>
          <a:p>
            <a:r>
              <a:rPr lang="en-US" sz="2400" dirty="0"/>
              <a:t>Runs quickly</a:t>
            </a:r>
          </a:p>
          <a:p>
            <a:r>
              <a:rPr lang="en-US" sz="2400" dirty="0"/>
              <a:t>We are only interested in relative differences</a:t>
            </a:r>
          </a:p>
          <a:p>
            <a:r>
              <a:rPr lang="en-US" sz="2400" dirty="0"/>
              <a:t>We already have a library based on ENDF/B-VIII.0</a:t>
            </a:r>
          </a:p>
          <a:p>
            <a:r>
              <a:rPr lang="en-US" sz="2400" dirty="0"/>
              <a:t>WIMS-D calculations were benchmarked with Serpent and </a:t>
            </a:r>
            <a:r>
              <a:rPr lang="en-US" sz="2400" dirty="0" err="1"/>
              <a:t>OpenMC</a:t>
            </a:r>
            <a:r>
              <a:rPr lang="en-US" sz="2400" dirty="0"/>
              <a:t> on ENDF/B-VIII.0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71867-9EE5-467D-95BF-8E8F5669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F15D2-1149-4CE1-87A5-AB15129D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3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492F-25E7-483D-AD67-1562DB55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Pu-239 buildup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DE77F-ED5E-4488-BBCC-CF243480B3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Enrichment 2.1%</a:t>
            </a:r>
          </a:p>
          <a:p>
            <a:r>
              <a:rPr lang="en-US" sz="2400" dirty="0"/>
              <a:t>Pu-239 continues to increase at high burnup</a:t>
            </a:r>
          </a:p>
          <a:p>
            <a:r>
              <a:rPr lang="en-US" sz="2400" dirty="0"/>
              <a:t>The increase partly compensates reactivity loss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Enrichment 4.75%</a:t>
            </a:r>
          </a:p>
          <a:p>
            <a:r>
              <a:rPr lang="en-US" sz="2400" dirty="0"/>
              <a:t>Pu-239 reaches saturation</a:t>
            </a:r>
          </a:p>
          <a:p>
            <a:r>
              <a:rPr lang="en-US" sz="2400" dirty="0"/>
              <a:t>Its steady concentration does not compensate reactivity loss</a:t>
            </a:r>
          </a:p>
          <a:p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DCC1F-A327-4566-A349-F9B446C2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B8B25-5485-4B07-BFC0-325354F4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13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34FB3B-17A2-4C28-9732-075A7DCC2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632" y="0"/>
            <a:ext cx="4848653" cy="34262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24BD9F-0CB8-4A58-86D3-9E9ED9C7C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632" y="3422798"/>
            <a:ext cx="4861367" cy="34352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75A78FA-8AB4-4E17-86FD-319FA7B97B93}"/>
              </a:ext>
            </a:extLst>
          </p:cNvPr>
          <p:cNvSpPr txBox="1"/>
          <p:nvPr/>
        </p:nvSpPr>
        <p:spPr>
          <a:xfrm>
            <a:off x="8651876" y="1048160"/>
            <a:ext cx="22188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+U235’zt’ (red)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BD23C3-9CF8-435A-A79C-0FEE3D5B3E98}"/>
              </a:ext>
            </a:extLst>
          </p:cNvPr>
          <p:cNvSpPr txBox="1"/>
          <p:nvPr/>
        </p:nvSpPr>
        <p:spPr>
          <a:xfrm>
            <a:off x="8932332" y="4323526"/>
            <a:ext cx="22188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419319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10C947-19F4-49B2-BAF7-C7FFC1EE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BDC54-286A-4628-8098-957AAC0D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2F9837-7676-43FC-9C50-79BCB9B0B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599DF5-3758-4C5D-B9FB-D8B575D6C747}"/>
              </a:ext>
            </a:extLst>
          </p:cNvPr>
          <p:cNvSpPr txBox="1"/>
          <p:nvPr/>
        </p:nvSpPr>
        <p:spPr>
          <a:xfrm>
            <a:off x="6096000" y="1912685"/>
            <a:ext cx="3090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4199837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B0EEB8-E41D-4862-A2D0-9443E988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563985-A1FD-4627-B4C1-4C84AC3C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90F4B-10F6-4BDF-9325-5CD397D4E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8FBDB3-0B2F-4475-9557-FCF1A113EF90}"/>
              </a:ext>
            </a:extLst>
          </p:cNvPr>
          <p:cNvSpPr txBox="1"/>
          <p:nvPr/>
        </p:nvSpPr>
        <p:spPr>
          <a:xfrm>
            <a:off x="6096000" y="1912685"/>
            <a:ext cx="3090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20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2800334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808C-B713-49D3-A516-23CE983F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19D4-223A-4413-B79B-2565F631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0772"/>
            <a:ext cx="9076266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Resonance substitution in U-238 from ENDF/B-VII.1 into ENDF/B-VIII.0 indeed compensates large reactivity loss of with burnup; small contribution comes from U-235</a:t>
            </a:r>
          </a:p>
          <a:p>
            <a:r>
              <a:rPr lang="en-US" sz="2400" dirty="0"/>
              <a:t>The higher capture in the energy region 0.1 – 100 eV in ENDF/B-VII.1 decreases initial reactivity, but enhances Pu-239 production</a:t>
            </a:r>
          </a:p>
          <a:p>
            <a:r>
              <a:rPr lang="en-US" sz="2400" dirty="0"/>
              <a:t>The Pu-239 production at 4.75% enrichment leads to saturation, while at 2.1% enrichment Pu-239 concentration continues to increase </a:t>
            </a:r>
            <a:r>
              <a:rPr lang="en-US" sz="2400" dirty="0">
                <a:sym typeface="Wingdings" panose="05000000000000000000" pitchFamily="2" charset="2"/>
              </a:rPr>
              <a:t> the trend of reactivity loss is stronger at higher enrichments</a:t>
            </a: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66CDF-1A3F-4F6A-B998-3952CAB5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CSEWG 15-18 November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72596-C381-486B-9E44-01DE2081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0EBD51-67F3-4652-B441-A826E0A0B1D0}"/>
              </a:ext>
            </a:extLst>
          </p:cNvPr>
          <p:cNvSpPr txBox="1">
            <a:spLocks/>
          </p:cNvSpPr>
          <p:nvPr/>
        </p:nvSpPr>
        <p:spPr>
          <a:xfrm>
            <a:off x="691184" y="5028477"/>
            <a:ext cx="1082348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New U-238 RRR evaluation desirable</a:t>
            </a:r>
          </a:p>
          <a:p>
            <a:r>
              <a:rPr lang="en-US" sz="2400" dirty="0"/>
              <a:t>Possible solution is offered at: </a:t>
            </a:r>
            <a:r>
              <a:rPr lang="en-US" sz="2400" dirty="0">
                <a:hlinkClick r:id="rId2"/>
              </a:rPr>
              <a:t>nds.iaea.org/INDEN</a:t>
            </a:r>
            <a:r>
              <a:rPr lang="en-US" sz="2400" dirty="0"/>
              <a:t> (U-238 tab, v02b)</a:t>
            </a:r>
          </a:p>
        </p:txBody>
      </p:sp>
    </p:spTree>
    <p:extLst>
      <p:ext uri="{BB962C8B-B14F-4D97-AF65-F5344CB8AC3E}">
        <p14:creationId xmlns:p14="http://schemas.microsoft.com/office/powerpoint/2010/main" val="3326365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EA4B21-23E8-46DE-AD5B-46D9AFA4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DCF453-B591-464D-BCA4-13E93612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B1A0A-EF82-424A-9AE9-BB7CB7E31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4348534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D4BA0A-EF19-4FA4-85D1-1C06C0581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465" y="3420672"/>
            <a:ext cx="4348534" cy="34373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2C6EF-2F51-4EF9-8A1F-A866CFBE4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408" y="0"/>
            <a:ext cx="4852592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6E5AD1-F22D-4075-9CE1-FF3273C208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3408" y="3429000"/>
            <a:ext cx="485259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4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673-B84A-48D6-BBE0-C9200146F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81566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Loss of reactivity with burnup for PWR with ENDF/B-VIII.0 library compared to ENDF/B-VII.1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630450E-3692-4396-A556-A115BB5DE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3" y="2160589"/>
            <a:ext cx="6527799" cy="3880772"/>
          </a:xfrm>
        </p:spPr>
        <p:txBody>
          <a:bodyPr>
            <a:normAutofit/>
          </a:bodyPr>
          <a:lstStyle/>
          <a:p>
            <a:r>
              <a:rPr lang="en-US" sz="2000" dirty="0"/>
              <a:t>Reported by Kang </a:t>
            </a:r>
            <a:r>
              <a:rPr lang="en-US" sz="2000" dirty="0" err="1"/>
              <a:t>Seong</a:t>
            </a:r>
            <a:r>
              <a:rPr lang="en-US" sz="2000" dirty="0"/>
              <a:t> Kim et al. at CSEWG 2019</a:t>
            </a:r>
          </a:p>
          <a:p>
            <a:r>
              <a:rPr lang="en-US" sz="2000" dirty="0"/>
              <a:t>Extensive analysis by Kang </a:t>
            </a:r>
            <a:r>
              <a:rPr lang="en-US" sz="2000" dirty="0" err="1"/>
              <a:t>Seong</a:t>
            </a:r>
            <a:r>
              <a:rPr lang="en-US" sz="2000" dirty="0"/>
              <a:t> Kim and William A. </a:t>
            </a:r>
            <a:r>
              <a:rPr lang="en-US" sz="2000" dirty="0" err="1"/>
              <a:t>Wieselquist</a:t>
            </a:r>
            <a:r>
              <a:rPr lang="en-US" sz="2000" dirty="0"/>
              <a:t> in </a:t>
            </a:r>
            <a:r>
              <a:rPr lang="en-US" sz="2000" dirty="0" err="1"/>
              <a:t>J.Nucl.Eng</a:t>
            </a:r>
            <a:r>
              <a:rPr lang="en-US" sz="2000" dirty="0"/>
              <a:t>. 2021,2, pinpointing the problem to U-238</a:t>
            </a:r>
          </a:p>
          <a:p>
            <a:pPr lvl="1"/>
            <a:r>
              <a:rPr lang="en-US" sz="1800" dirty="0"/>
              <a:t>Criticality prediction of U-238 was benchmarked extensively – small differences overall</a:t>
            </a:r>
          </a:p>
          <a:p>
            <a:pPr lvl="1"/>
            <a:r>
              <a:rPr lang="en-US" sz="1800" dirty="0"/>
              <a:t>Problems appear with burnup:</a:t>
            </a:r>
          </a:p>
          <a:p>
            <a:pPr lvl="2"/>
            <a:r>
              <a:rPr lang="en-US" sz="1600" dirty="0"/>
              <a:t>FP yields library unchanged from ENDF/B-VII.1</a:t>
            </a:r>
          </a:p>
          <a:p>
            <a:pPr lvl="2"/>
            <a:r>
              <a:rPr lang="en-US" sz="1600" dirty="0"/>
              <a:t>Major  FP cross section not so different</a:t>
            </a:r>
          </a:p>
          <a:p>
            <a:pPr lvl="2"/>
            <a:r>
              <a:rPr lang="en-US" sz="1600" dirty="0"/>
              <a:t>Focus on Pu-239 production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3363C08-FD00-4E4E-B2D4-E336014182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3001" y="76109"/>
            <a:ext cx="4699000" cy="6781892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4A1E1-9B43-429B-A45E-66482979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9DAB3-899E-4E00-A48B-70264B38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44AE-1F23-453C-878B-3A3F419C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348732" cy="652669"/>
          </a:xfrm>
        </p:spPr>
        <p:txBody>
          <a:bodyPr>
            <a:noAutofit/>
          </a:bodyPr>
          <a:lstStyle/>
          <a:p>
            <a:r>
              <a:rPr lang="en-US" sz="2000" dirty="0"/>
              <a:t>Differences in reactivity when individual nuclides from ENDF/B-VIII.0 library are substituted into ENDF/B-VII.1 (K.S. Kim et al., </a:t>
            </a:r>
            <a:r>
              <a:rPr lang="en-US" sz="2000" dirty="0" err="1"/>
              <a:t>J.Nucl.Eng</a:t>
            </a:r>
            <a:r>
              <a:rPr lang="en-US" sz="2000" dirty="0"/>
              <a:t>. 2021,2, Fig.2)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5CD1C-4887-420A-996A-C8CA9528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B9E83-9AE6-4807-AE58-5B0E7ECE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04966-5BE0-41A0-B6A7-FCB1DE53957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70000" contrast="79000"/>
          </a:blip>
          <a:stretch>
            <a:fillRect/>
          </a:stretch>
        </p:blipFill>
        <p:spPr>
          <a:xfrm>
            <a:off x="2368418" y="1387929"/>
            <a:ext cx="8327255" cy="547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0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9304DD-7D17-42FF-8FAD-5FE00F0C4CB4}"/>
              </a:ext>
            </a:extLst>
          </p:cNvPr>
          <p:cNvSpPr txBox="1"/>
          <p:nvPr/>
        </p:nvSpPr>
        <p:spPr>
          <a:xfrm>
            <a:off x="-216439" y="1334124"/>
            <a:ext cx="9220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  <a:latin typeface="+mj-lt"/>
              </a:rPr>
              <a:t>Detailed fission-XS shape that follows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better the fluctuating data in the URR</a:t>
            </a:r>
          </a:p>
          <a:p>
            <a:pPr marL="539750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  <a:latin typeface="+mj-lt"/>
              </a:rPr>
              <a:t>Spurious cross-reaction covariance 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elements between the resonance and 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the fast energy ranges removed to avoid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 negative eigenvalues.</a:t>
            </a:r>
          </a:p>
          <a:p>
            <a:pPr marL="539750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  <a:latin typeface="+mj-lt"/>
              </a:rPr>
              <a:t>Cross-covariances between nu-bar and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fission cross section removed for the same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reason.</a:t>
            </a:r>
          </a:p>
          <a:p>
            <a:pPr marL="539750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  <a:latin typeface="+mj-lt"/>
              </a:rPr>
              <a:t>RRR: additional work below 20eV to </a:t>
            </a:r>
          </a:p>
          <a:p>
            <a:pPr marL="254000">
              <a:spcBef>
                <a:spcPts val="200"/>
              </a:spcBef>
            </a:pPr>
            <a:r>
              <a:rPr lang="en-GB" dirty="0">
                <a:solidFill>
                  <a:schemeClr val="tx2"/>
                </a:solidFill>
                <a:latin typeface="+mj-lt"/>
              </a:rPr>
              <a:t>improve agreement with RPI data</a:t>
            </a:r>
            <a:r>
              <a:rPr lang="en-GB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   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endParaRPr lang="en-GB" u="sng" dirty="0">
              <a:solidFill>
                <a:srgbClr val="33333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77E042-7940-4C6B-A7D6-3DAE71ADE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833" y="1540380"/>
            <a:ext cx="7788407" cy="301775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3B236CA-89A4-437B-96F3-C11FEC34D07E}"/>
              </a:ext>
            </a:extLst>
          </p:cNvPr>
          <p:cNvSpPr/>
          <p:nvPr/>
        </p:nvSpPr>
        <p:spPr bwMode="auto">
          <a:xfrm>
            <a:off x="10361511" y="2960576"/>
            <a:ext cx="730188" cy="1638737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4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CE8A18-1849-4598-8154-8E1561D8BFB3}"/>
              </a:ext>
            </a:extLst>
          </p:cNvPr>
          <p:cNvSpPr/>
          <p:nvPr/>
        </p:nvSpPr>
        <p:spPr bwMode="auto">
          <a:xfrm>
            <a:off x="11015499" y="2960576"/>
            <a:ext cx="730188" cy="1638737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4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6C746C-DE35-4101-88BB-214E3008772A}"/>
              </a:ext>
            </a:extLst>
          </p:cNvPr>
          <p:cNvSpPr txBox="1"/>
          <p:nvPr/>
        </p:nvSpPr>
        <p:spPr>
          <a:xfrm>
            <a:off x="5124127" y="4729856"/>
            <a:ext cx="7042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INDC(NDS)-0810</a:t>
            </a:r>
            <a:r>
              <a:rPr lang="en-US" sz="2400" dirty="0"/>
              <a:t>, IAEA INDEN-ACT III meeting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FF0000"/>
                </a:solidFill>
              </a:rPr>
              <a:t>capture decreased from 0.0623 up to 11eV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92A331-8AAD-4BEF-9EE7-BF4264A91B6F}"/>
              </a:ext>
            </a:extLst>
          </p:cNvPr>
          <p:cNvSpPr/>
          <p:nvPr/>
        </p:nvSpPr>
        <p:spPr bwMode="auto">
          <a:xfrm>
            <a:off x="9003761" y="2960576"/>
            <a:ext cx="730188" cy="1638737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4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6FCC59-5E41-4FC6-9FAE-9FDCA7B6031E}"/>
              </a:ext>
            </a:extLst>
          </p:cNvPr>
          <p:cNvSpPr/>
          <p:nvPr/>
        </p:nvSpPr>
        <p:spPr bwMode="auto">
          <a:xfrm>
            <a:off x="8317961" y="2960576"/>
            <a:ext cx="730188" cy="1638737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4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4B2D8C-0748-4DDC-A80F-56B9F709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4" y="319250"/>
            <a:ext cx="11139055" cy="705979"/>
          </a:xfrm>
        </p:spPr>
        <p:txBody>
          <a:bodyPr>
            <a:normAutofit/>
          </a:bodyPr>
          <a:lstStyle/>
          <a:p>
            <a:r>
              <a:rPr lang="en-US" b="1" dirty="0"/>
              <a:t>INDEN update of U-235 evaluation (ORNL/IAEA/JSI)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1E77CC-BFDF-43CA-AC46-B108E5939EF1}"/>
              </a:ext>
            </a:extLst>
          </p:cNvPr>
          <p:cNvSpPr txBox="1"/>
          <p:nvPr/>
        </p:nvSpPr>
        <p:spPr>
          <a:xfrm>
            <a:off x="858983" y="5699401"/>
            <a:ext cx="11762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U-235 file: </a:t>
            </a:r>
            <a:r>
              <a:rPr lang="en-GB" sz="24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nds.iaea.org/INDEN/data/u235ib46o28t6DNcnu5ef0STzt_ENDF.zip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6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6CD7B-55F3-46B4-A7D1-07E9650A8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52855"/>
            <a:ext cx="3854528" cy="1278466"/>
          </a:xfrm>
        </p:spPr>
        <p:txBody>
          <a:bodyPr>
            <a:normAutofit/>
          </a:bodyPr>
          <a:lstStyle/>
          <a:p>
            <a:r>
              <a:rPr lang="en-US" sz="2800" dirty="0"/>
              <a:t>What is different in ENDF/B-VIII.0 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E3DEF-245F-43DB-A84A-8BD708CE3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2" y="1831321"/>
            <a:ext cx="4727425" cy="41091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U-238 in ENDF/B-VIII.0 is a CIELO evaluation (</a:t>
            </a:r>
            <a:r>
              <a:rPr lang="da-DK" sz="1800" dirty="0"/>
              <a:t>R. Capote, A.Trkov et al., </a:t>
            </a:r>
            <a:r>
              <a:rPr lang="en-US" sz="1800" dirty="0" err="1"/>
              <a:t>Nucl.Data</a:t>
            </a:r>
            <a:r>
              <a:rPr lang="en-US" sz="1800" dirty="0"/>
              <a:t> Sheets 148 (2018) 254-292)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Thermal reactors </a:t>
            </a:r>
            <a:r>
              <a:rPr lang="en-US" sz="1800" dirty="0">
                <a:sym typeface="Wingdings" panose="05000000000000000000" pitchFamily="2" charset="2"/>
              </a:rPr>
              <a:t> let us focus on the lower r</a:t>
            </a:r>
            <a:r>
              <a:rPr lang="en-US" sz="1800" dirty="0"/>
              <a:t>esonance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Slight change was made in ENDF/B-VIII.0 to the bound level widths to fit the measured transmission data of Olsen.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affected the capture below and above the first resonance by about 2–5%.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Thermal value was unchanged.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56904-AEE8-465B-BA90-30DB6ED3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1189F-3E28-4F5C-9279-C7F86643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190372-2C09-4D95-B217-74295C03C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757" y="538944"/>
            <a:ext cx="6508576" cy="540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9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770233-A74A-4E5D-B2EA-B6506FCB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97ADBA-A880-479F-8DBB-637A8069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9861A3-3E05-47CD-9A92-62EBCD464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635" y="7491"/>
            <a:ext cx="8815526" cy="685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4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67E7-ED88-40E2-AAF3-A5C28C90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42639"/>
            <a:ext cx="5847753" cy="1278466"/>
          </a:xfrm>
        </p:spPr>
        <p:txBody>
          <a:bodyPr>
            <a:normAutofit/>
          </a:bodyPr>
          <a:lstStyle/>
          <a:p>
            <a:r>
              <a:rPr lang="en-US" sz="2800" dirty="0"/>
              <a:t>Cumulative U-238 capture reaction rate integral in a PWR spectrum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ABF1B-2530-4C25-B4BB-18775ADD7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221" y="1862669"/>
            <a:ext cx="5918775" cy="37271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Thermal part of the spectrum in a PWR is suppressed due to boron in the coolant, emphasizing the importance of the epithermal energy range.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Importance of the resonance range up to 200eV emphasized by D. Bernard and O. Cabellos at the INDEN IAEA TM (Nov. 2021)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Cumulative reaction rate integral ratio of U-238 capture (at infinite dilution) between ENDF/B-VIII.0 (label “e80”) and “e80V02” (with resolved resonance data substituted from ENDF/B-VII.1) increases up to ~200 eV, except at the 6 eV resonance.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opposite effect of the 6 eV resonance diminishes when self-shielding is taken into account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5E4D4-26EF-4DE0-A2F4-BE5D0950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D03E7-39E3-4A89-BB96-05ACD1A5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03FB9B-2A68-4B40-A89D-81869B557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683" y="1"/>
            <a:ext cx="5347316" cy="34147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90C36D-B3CE-40E2-BEA3-15663D948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683" y="3426042"/>
            <a:ext cx="5347317" cy="343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4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AA21-945D-42D0-A8AA-1ABA3311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substitution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9730-9E6A-4CDB-89B0-9FB27C54C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21338" cy="3880772"/>
          </a:xfrm>
        </p:spPr>
        <p:txBody>
          <a:bodyPr>
            <a:normAutofit/>
          </a:bodyPr>
          <a:lstStyle/>
          <a:p>
            <a:r>
              <a:rPr lang="en-US" sz="2000" dirty="0"/>
              <a:t>Replace resolved resonance parameters in ENDF/B-VIII.0 by ENDF/B-VII.1, keep background in (</a:t>
            </a:r>
            <a:r>
              <a:rPr lang="en-US" sz="2000" dirty="0" err="1"/>
              <a:t>n,f</a:t>
            </a:r>
            <a:r>
              <a:rPr lang="en-US" sz="2000" dirty="0"/>
              <a:t>) (filename “u238e80V02b”)</a:t>
            </a:r>
          </a:p>
          <a:p>
            <a:r>
              <a:rPr lang="en-US" sz="2000" dirty="0"/>
              <a:t>Process with NJOY into WIMS-D format</a:t>
            </a:r>
          </a:p>
          <a:p>
            <a:r>
              <a:rPr lang="en-US" sz="2000" dirty="0"/>
              <a:t>Replace U-238 in the WIMS-D library with “u238e80V02b”</a:t>
            </a:r>
          </a:p>
          <a:p>
            <a:r>
              <a:rPr lang="en-US" sz="2000" dirty="0"/>
              <a:t>Supercell calculations with WIMSD-5B</a:t>
            </a:r>
          </a:p>
          <a:p>
            <a:r>
              <a:rPr lang="en-US" sz="2000" dirty="0"/>
              <a:t>Test enrichments 2.1% and 4.75% at HFP conditions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FD79E7-7526-4B33-8E29-7C3EF58196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88229" y="1219616"/>
            <a:ext cx="4576571" cy="482174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A4DB4-1F4D-42DF-B323-7B4A60A6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32A6F-0FBD-4956-89ED-E65ED0DB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5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183A-BF6A-4491-9168-D013903C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Reactivity trends due to </a:t>
            </a:r>
            <a:r>
              <a:rPr lang="en-US" baseline="30000" dirty="0"/>
              <a:t>235</a:t>
            </a:r>
            <a:r>
              <a:rPr lang="en-US" dirty="0"/>
              <a:t>U, </a:t>
            </a:r>
            <a:r>
              <a:rPr lang="en-US" baseline="30000" dirty="0"/>
              <a:t>238</a:t>
            </a:r>
            <a:r>
              <a:rPr lang="en-US" dirty="0"/>
              <a:t>U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k_inf</a:t>
            </a:r>
            <a:r>
              <a:rPr lang="en-US" dirty="0"/>
              <a:t> of central cell)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AA74F-145D-43E9-ACB6-30C51F05F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6505045" cy="38807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Enrichment 2.1%</a:t>
            </a:r>
          </a:p>
          <a:p>
            <a:r>
              <a:rPr lang="en-US" sz="2400" dirty="0"/>
              <a:t>Reactivity starts low at -200 pcm and increases</a:t>
            </a:r>
          </a:p>
          <a:p>
            <a:r>
              <a:rPr lang="en-US" sz="2400" dirty="0"/>
              <a:t>After a few 1000 </a:t>
            </a:r>
            <a:r>
              <a:rPr lang="en-US" sz="2400" dirty="0" err="1"/>
              <a:t>MWd</a:t>
            </a:r>
            <a:r>
              <a:rPr lang="en-US" sz="2400" dirty="0"/>
              <a:t>/</a:t>
            </a:r>
            <a:r>
              <a:rPr lang="en-US" sz="2400" dirty="0" err="1"/>
              <a:t>tU</a:t>
            </a:r>
            <a:r>
              <a:rPr lang="en-US" sz="2400" dirty="0"/>
              <a:t> becomes steady at about +150 pcm</a:t>
            </a:r>
          </a:p>
          <a:p>
            <a:pPr marL="0" indent="0">
              <a:buNone/>
            </a:pPr>
            <a:r>
              <a:rPr lang="en-US" sz="2400" dirty="0"/>
              <a:t>Enrichment 4.75%</a:t>
            </a:r>
          </a:p>
          <a:p>
            <a:r>
              <a:rPr lang="en-US" sz="2400" dirty="0"/>
              <a:t>Reactivity starts low ~150 pcm and increases steadily</a:t>
            </a:r>
          </a:p>
          <a:p>
            <a:pPr marL="0" indent="0">
              <a:buNone/>
            </a:pPr>
            <a:r>
              <a:rPr lang="en-US" sz="2400" dirty="0"/>
              <a:t>Compared to ENDF/B-VIII.0, updated files produce reactivity trends closer to ENDF/B-VII.1</a:t>
            </a:r>
          </a:p>
          <a:p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D5F70-DBA3-4043-8A82-141067E2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15-18 November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4022B-520B-469F-B505-6E17443E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A9F618-2571-44E2-B865-69B949B8BBC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48000" contrast="63000"/>
          </a:blip>
          <a:stretch>
            <a:fillRect/>
          </a:stretch>
        </p:blipFill>
        <p:spPr>
          <a:xfrm>
            <a:off x="7843466" y="1"/>
            <a:ext cx="4348533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A1A566-EA1B-4BDE-8DC5-0BCA0985C14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48000" contrast="57000"/>
          </a:blip>
          <a:stretch>
            <a:fillRect/>
          </a:stretch>
        </p:blipFill>
        <p:spPr>
          <a:xfrm>
            <a:off x="7843466" y="3420674"/>
            <a:ext cx="4348533" cy="34373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C771E27-816B-4DA1-BDD8-8FA8D538FF4D}"/>
              </a:ext>
            </a:extLst>
          </p:cNvPr>
          <p:cNvSpPr txBox="1"/>
          <p:nvPr/>
        </p:nvSpPr>
        <p:spPr>
          <a:xfrm>
            <a:off x="9623562" y="900668"/>
            <a:ext cx="22188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‘e80’+U238 V02b (black)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+U235’zt’ (red)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E91EEE-CA3C-4B91-B23F-FC309088556B}"/>
              </a:ext>
            </a:extLst>
          </p:cNvPr>
          <p:cNvSpPr txBox="1"/>
          <p:nvPr/>
        </p:nvSpPr>
        <p:spPr>
          <a:xfrm>
            <a:off x="8514123" y="4162287"/>
            <a:ext cx="22188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Full ENDF/B-VII.1 (green)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‘e80’+ U238 V02b (black)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+U235’zt’ (red)</a:t>
            </a:r>
          </a:p>
        </p:txBody>
      </p:sp>
    </p:spTree>
    <p:extLst>
      <p:ext uri="{BB962C8B-B14F-4D97-AF65-F5344CB8AC3E}">
        <p14:creationId xmlns:p14="http://schemas.microsoft.com/office/powerpoint/2010/main" val="26047476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1103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On the Reactivity Trends in ENDF/B-VIII.0 With Burnup Due to Uranium Cross Sections</vt:lpstr>
      <vt:lpstr>Loss of reactivity with burnup for PWR with ENDF/B-VIII.0 library compared to ENDF/B-VII.1</vt:lpstr>
      <vt:lpstr>Differences in reactivity when individual nuclides from ENDF/B-VIII.0 library are substituted into ENDF/B-VII.1 (K.S. Kim et al., J.Nucl.Eng. 2021,2, Fig.2)</vt:lpstr>
      <vt:lpstr>INDEN update of U-235 evaluation (ORNL/IAEA/JSI)</vt:lpstr>
      <vt:lpstr>What is different in ENDF/B-VIII.0 ?</vt:lpstr>
      <vt:lpstr>PowerPoint Presentation</vt:lpstr>
      <vt:lpstr>Cumulative U-238 capture reaction rate integral in a PWR spectrum</vt:lpstr>
      <vt:lpstr>Data substitution exercise</vt:lpstr>
      <vt:lpstr>Reactivity trends due to 235U, 238U  (k_inf of central cell)</vt:lpstr>
      <vt:lpstr>PowerPoint Presentation</vt:lpstr>
      <vt:lpstr>PowerPoint Presentation</vt:lpstr>
      <vt:lpstr>Why WIMS-D ?</vt:lpstr>
      <vt:lpstr>Pu-239 buildup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Reactivity Trends With Burnup Due to U-238</dc:title>
  <dc:creator>Andrej Trkov</dc:creator>
  <cp:lastModifiedBy>Andrej Trkov</cp:lastModifiedBy>
  <cp:revision>47</cp:revision>
  <dcterms:created xsi:type="dcterms:W3CDTF">2021-10-30T08:49:21Z</dcterms:created>
  <dcterms:modified xsi:type="dcterms:W3CDTF">2021-11-18T11:26:27Z</dcterms:modified>
</cp:coreProperties>
</file>