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</p:sldMasterIdLst>
  <p:notesMasterIdLst>
    <p:notesMasterId r:id="rId32"/>
  </p:notesMasterIdLst>
  <p:sldIdLst>
    <p:sldId id="321" r:id="rId3"/>
    <p:sldId id="322" r:id="rId4"/>
    <p:sldId id="333" r:id="rId5"/>
    <p:sldId id="334" r:id="rId6"/>
    <p:sldId id="346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52" r:id="rId19"/>
    <p:sldId id="354" r:id="rId20"/>
    <p:sldId id="353" r:id="rId21"/>
    <p:sldId id="324" r:id="rId22"/>
    <p:sldId id="347" r:id="rId23"/>
    <p:sldId id="348" r:id="rId24"/>
    <p:sldId id="349" r:id="rId25"/>
    <p:sldId id="358" r:id="rId26"/>
    <p:sldId id="350" r:id="rId27"/>
    <p:sldId id="355" r:id="rId28"/>
    <p:sldId id="357" r:id="rId29"/>
    <p:sldId id="356" r:id="rId30"/>
    <p:sldId id="35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4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BDBD"/>
    <a:srgbClr val="000F7E"/>
    <a:srgbClr val="09198D"/>
    <a:srgbClr val="FF9129"/>
    <a:srgbClr val="00AA64"/>
    <a:srgbClr val="1A70B8"/>
    <a:srgbClr val="0A197E"/>
    <a:srgbClr val="000000"/>
    <a:srgbClr val="69C3FF"/>
    <a:srgbClr val="007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62"/>
    <p:restoredTop sz="96138"/>
  </p:normalViewPr>
  <p:slideViewPr>
    <p:cSldViewPr snapToGrid="0" snapToObjects="1" showGuides="1">
      <p:cViewPr>
        <p:scale>
          <a:sx n="150" d="100"/>
          <a:sy n="150" d="100"/>
        </p:scale>
        <p:origin x="1240" y="288"/>
      </p:cViewPr>
      <p:guideLst>
        <p:guide/>
        <p:guide orient="horz" pos="408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11/17/21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A88CB3-351F-294D-B203-3E3755AD9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5" t="-1" b="-5861"/>
          <a:stretch/>
        </p:blipFill>
        <p:spPr>
          <a:xfrm>
            <a:off x="2800593" y="298702"/>
            <a:ext cx="6343408" cy="6925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4360" y="1981872"/>
            <a:ext cx="3830320" cy="155940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4360" y="3561746"/>
            <a:ext cx="3830320" cy="646853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4396170"/>
            <a:ext cx="2714105" cy="324812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5520163"/>
            <a:ext cx="2597150" cy="505883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1247380" y="6504590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A5E6A1-8400-5543-A539-750F492A4E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266" y="466724"/>
            <a:ext cx="2957369" cy="865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C4CCD8-670C-C247-A670-D2A0A7CC0B40}"/>
              </a:ext>
            </a:extLst>
          </p:cNvPr>
          <p:cNvSpPr/>
          <p:nvPr userDrawn="1"/>
        </p:nvSpPr>
        <p:spPr>
          <a:xfrm>
            <a:off x="323850" y="6138506"/>
            <a:ext cx="923530" cy="570027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31FDCC-6089-9549-867D-AA161AFF69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360" y="6376337"/>
            <a:ext cx="590382" cy="283004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7CC174E-53C7-1C49-8CF1-B008CEDC8F30}"/>
              </a:ext>
            </a:extLst>
          </p:cNvPr>
          <p:cNvSpPr txBox="1">
            <a:spLocks/>
          </p:cNvSpPr>
          <p:nvPr userDrawn="1"/>
        </p:nvSpPr>
        <p:spPr>
          <a:xfrm>
            <a:off x="8449056" y="6510528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128CE934-E5B7-0448-A2FC-6E2CA6AEA009}"/>
              </a:ext>
            </a:extLst>
          </p:cNvPr>
          <p:cNvSpPr txBox="1">
            <a:spLocks/>
          </p:cNvSpPr>
          <p:nvPr userDrawn="1"/>
        </p:nvSpPr>
        <p:spPr>
          <a:xfrm>
            <a:off x="7708392" y="6510528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11/17/21</a:t>
            </a:fld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1524001"/>
            <a:ext cx="384048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8696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9800" y="1524001"/>
            <a:ext cx="384048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0" y="2011679"/>
            <a:ext cx="3840480" cy="4076605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49800" y="2011679"/>
            <a:ext cx="3840480" cy="4076605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94360" y="1524000"/>
            <a:ext cx="368503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693920"/>
            <a:ext cx="3685032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4360" y="5120640"/>
            <a:ext cx="368503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4328160"/>
            <a:ext cx="368503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901184" y="1524000"/>
            <a:ext cx="368503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901184" y="4693920"/>
            <a:ext cx="3685032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01184" y="5120640"/>
            <a:ext cx="368503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01184" y="4328160"/>
            <a:ext cx="368503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" y="1524000"/>
            <a:ext cx="249328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4360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54540" y="1524000"/>
            <a:ext cx="249631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63132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63132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63131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093968" y="1524000"/>
            <a:ext cx="2496312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04128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04983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03418" y="4328160"/>
            <a:ext cx="2496312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9436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9436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436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436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3826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3826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3826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3826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00740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0074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0074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00740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757416" y="1524000"/>
            <a:ext cx="1828800" cy="2706624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757416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757416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757416" y="4328160"/>
            <a:ext cx="1828800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09600"/>
            <a:ext cx="7991856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4361" y="1524000"/>
            <a:ext cx="7991856" cy="4141621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5862323"/>
            <a:ext cx="7991856" cy="24384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1053548" y="1"/>
            <a:ext cx="787021" cy="754145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1053548" y="1332324"/>
            <a:ext cx="787021" cy="754145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1053548" y="2714922"/>
            <a:ext cx="787021" cy="754145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1053548" y="4097521"/>
            <a:ext cx="787021" cy="754145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953887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236755" y="-3329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236755" y="131642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236755" y="271159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236755" y="410675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1053548" y="5541578"/>
            <a:ext cx="787021" cy="7541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236755" y="5550815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Blue BG_Title and text only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2914E2-5970-D64D-8F42-0A90C9295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5" t="-1" b="-5861"/>
          <a:stretch/>
        </p:blipFill>
        <p:spPr>
          <a:xfrm>
            <a:off x="2800593" y="298702"/>
            <a:ext cx="6343408" cy="692505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D7EDC4A-BEF6-BF42-9D9A-F47ED202C474}"/>
              </a:ext>
            </a:extLst>
          </p:cNvPr>
          <p:cNvSpPr txBox="1">
            <a:spLocks/>
          </p:cNvSpPr>
          <p:nvPr userDrawn="1"/>
        </p:nvSpPr>
        <p:spPr>
          <a:xfrm>
            <a:off x="8449056" y="6510528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0837E2F-4F21-1044-BFBE-A09264C747AB}"/>
              </a:ext>
            </a:extLst>
          </p:cNvPr>
          <p:cNvSpPr txBox="1">
            <a:spLocks/>
          </p:cNvSpPr>
          <p:nvPr userDrawn="1"/>
        </p:nvSpPr>
        <p:spPr>
          <a:xfrm>
            <a:off x="7708392" y="6510528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11/17/21</a:t>
            </a:fld>
            <a:endParaRPr lang="en-US" sz="7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296882-4466-CA4B-838A-C94D33F4B2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79DEE7-37EE-CA4D-8507-ABBFE1A5E8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1856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51606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G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1856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Blue BG_Title and text only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2914E2-5970-D64D-8F42-0A90C9295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5" t="-1" b="-5861"/>
          <a:stretch/>
        </p:blipFill>
        <p:spPr>
          <a:xfrm>
            <a:off x="2800593" y="298702"/>
            <a:ext cx="6343408" cy="692505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D7EDC4A-BEF6-BF42-9D9A-F47ED202C474}"/>
              </a:ext>
            </a:extLst>
          </p:cNvPr>
          <p:cNvSpPr txBox="1">
            <a:spLocks/>
          </p:cNvSpPr>
          <p:nvPr userDrawn="1"/>
        </p:nvSpPr>
        <p:spPr>
          <a:xfrm>
            <a:off x="8449056" y="6510528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0837E2F-4F21-1044-BFBE-A09264C747AB}"/>
              </a:ext>
            </a:extLst>
          </p:cNvPr>
          <p:cNvSpPr txBox="1">
            <a:spLocks/>
          </p:cNvSpPr>
          <p:nvPr userDrawn="1"/>
        </p:nvSpPr>
        <p:spPr>
          <a:xfrm>
            <a:off x="7708392" y="6510528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11/17/21</a:t>
            </a:fld>
            <a:endParaRPr lang="en-US" sz="7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296882-4466-CA4B-838A-C94D33F4B2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1856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79DEE7-37EE-CA4D-8507-ABBFE1A5E8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1856" cy="4434840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41787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612648"/>
            <a:ext cx="7991856" cy="890016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84614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61106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07333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9035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75289" y="2713840"/>
            <a:ext cx="1098804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4360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04516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71237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01327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23330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471882" y="2119665"/>
            <a:ext cx="248625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4360" y="4056096"/>
            <a:ext cx="1097280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55404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348596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99219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4646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67879" y="4059936"/>
            <a:ext cx="1130626" cy="1889451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609600"/>
            <a:ext cx="7991856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1524000"/>
            <a:ext cx="7991856" cy="443484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68580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20707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4220708" cy="443484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D34A9EF-0B3B-194B-A31B-0DF154086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09813" y="5964946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609600"/>
            <a:ext cx="7991856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1524000"/>
            <a:ext cx="7991856" cy="443484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4055" cy="4434840"/>
          </a:xfrm>
        </p:spPr>
        <p:txBody>
          <a:bodyPr wrap="square" lIns="0" tIns="0" rIns="0" bIns="0">
            <a:noAutofit/>
          </a:bodyPr>
          <a:lstStyle>
            <a:lvl1pPr marL="119063" indent="-119063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06400" indent="-176213">
              <a:tabLst/>
              <a:defRPr>
                <a:solidFill>
                  <a:schemeClr val="tx1"/>
                </a:solidFill>
              </a:defRPr>
            </a:lvl2pPr>
            <a:lvl3pPr marL="574675" indent="-117475">
              <a:tabLst/>
              <a:defRPr>
                <a:solidFill>
                  <a:schemeClr val="tx1"/>
                </a:solidFill>
              </a:defRPr>
            </a:lvl3pPr>
            <a:lvl4pPr marL="803275" indent="-115888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366417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4055" cy="4434840"/>
          </a:xfrm>
        </p:spPr>
        <p:txBody>
          <a:bodyPr wrap="square" lIns="0" tIns="0" rIns="0" bIns="0">
            <a:noAutofit/>
          </a:bodyPr>
          <a:lstStyle>
            <a:lvl1pPr marL="119063" indent="-119063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06400" indent="-176213">
              <a:tabLst/>
              <a:defRPr>
                <a:solidFill>
                  <a:schemeClr val="tx1"/>
                </a:solidFill>
              </a:defRPr>
            </a:lvl2pPr>
            <a:lvl3pPr marL="574675" indent="-117475">
              <a:tabLst/>
              <a:defRPr>
                <a:solidFill>
                  <a:schemeClr val="tx1"/>
                </a:solidFill>
              </a:defRPr>
            </a:lvl3pPr>
            <a:lvl4pPr marL="803275" indent="-115888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C5134-C487-554B-B7D4-EF8CEB3EDE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400" r="31052" b="20205"/>
          <a:stretch/>
        </p:blipFill>
        <p:spPr>
          <a:xfrm>
            <a:off x="152400" y="345775"/>
            <a:ext cx="8991600" cy="651222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7994055" cy="443484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7D97BA8D-44CF-D848-8EB4-22EBD02354E0}"/>
              </a:ext>
            </a:extLst>
          </p:cNvPr>
          <p:cNvSpPr txBox="1">
            <a:spLocks/>
          </p:cNvSpPr>
          <p:nvPr userDrawn="1"/>
        </p:nvSpPr>
        <p:spPr>
          <a:xfrm>
            <a:off x="8451764" y="6507636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595C948F-2D78-5B4F-898B-43A724832A0B}"/>
              </a:ext>
            </a:extLst>
          </p:cNvPr>
          <p:cNvSpPr txBox="1">
            <a:spLocks/>
          </p:cNvSpPr>
          <p:nvPr userDrawn="1"/>
        </p:nvSpPr>
        <p:spPr>
          <a:xfrm>
            <a:off x="7708392" y="6507636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2/8/21</a:t>
            </a:r>
          </a:p>
          <a:p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" userDrawn="1">
          <p15:clr>
            <a:srgbClr val="FBAE40"/>
          </p15:clr>
        </p15:guide>
        <p15:guide id="2" pos="201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361" y="1524001"/>
            <a:ext cx="7994054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7994055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2011681"/>
            <a:ext cx="7994055" cy="3931919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029200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6858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9134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8553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4360" y="1523999"/>
            <a:ext cx="4209134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557754-1BC8-1F40-AC4B-9B893A5C0B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884" y="6258986"/>
            <a:ext cx="411636" cy="4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9201" y="3429000"/>
            <a:ext cx="4109012" cy="342900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109013" cy="3429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9134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1" y="1523999"/>
            <a:ext cx="4209134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7083F3C-D625-D64B-9FAF-52D8669C9A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8553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9200" y="3429000"/>
            <a:ext cx="4074290" cy="342900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029199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9200" y="0"/>
            <a:ext cx="4074289" cy="34290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4360" y="609600"/>
            <a:ext cx="4206240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61" y="1523999"/>
            <a:ext cx="4206240" cy="4434840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19CB5B1-06C6-C34A-A15E-EAC1980457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86978" y="5961888"/>
            <a:ext cx="1505254" cy="56690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F9FDF9-A7D6-C34C-846C-9CD8F5BD7C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884" y="6258986"/>
            <a:ext cx="411636" cy="4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609600"/>
            <a:ext cx="8005630" cy="8883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24000"/>
            <a:ext cx="8005630" cy="44378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451764" y="6507636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6507636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2/8/21</a:t>
            </a:r>
          </a:p>
          <a:p>
            <a:endParaRPr lang="en-US" sz="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8C443B-3561-1049-9B12-4A4319900FB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48640" y="6249972"/>
            <a:ext cx="427787" cy="4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  <p:sldLayoutId id="2147483710" r:id="rId15"/>
  </p:sldLayoutIdLst>
  <p:hf sldNum="0" hd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4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449056" y="6510528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7708392" y="6510528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11/17/21</a:t>
            </a:fld>
            <a:endParaRPr lang="en-US" sz="7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09600"/>
            <a:ext cx="7991856" cy="890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523999"/>
            <a:ext cx="7991856" cy="44348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9403ED-C217-2B40-95C1-2DFB471218D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59884" y="6258986"/>
            <a:ext cx="411636" cy="4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675" r:id="rId3"/>
    <p:sldLayoutId id="2147483694" r:id="rId4"/>
    <p:sldLayoutId id="2147483705" r:id="rId5"/>
    <p:sldLayoutId id="2147483711" r:id="rId6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4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FC654E81-7A68-B348-B260-56F1CEDF0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59" y="1981872"/>
            <a:ext cx="8157755" cy="1559401"/>
          </a:xfrm>
        </p:spPr>
        <p:txBody>
          <a:bodyPr wrap="square">
            <a:normAutofit/>
          </a:bodyPr>
          <a:lstStyle/>
          <a:p>
            <a:r>
              <a:rPr lang="en-US" sz="2800" dirty="0">
                <a:latin typeface="+mn-lt"/>
              </a:rPr>
              <a:t>TN update plans and advances for </a:t>
            </a:r>
            <a:r>
              <a:rPr lang="en-US" sz="2800" baseline="30000" dirty="0">
                <a:latin typeface="+mn-lt"/>
              </a:rPr>
              <a:t>16</a:t>
            </a:r>
            <a:r>
              <a:rPr lang="en-US" sz="2800" dirty="0">
                <a:latin typeface="+mn-lt"/>
              </a:rPr>
              <a:t>O and </a:t>
            </a:r>
            <a:r>
              <a:rPr lang="en-US" sz="2800" baseline="30000" dirty="0">
                <a:latin typeface="+mn-lt"/>
              </a:rPr>
              <a:t>9</a:t>
            </a:r>
            <a:r>
              <a:rPr lang="en-US" sz="2800" dirty="0">
                <a:latin typeface="+mn-lt"/>
              </a:rPr>
              <a:t>Be</a:t>
            </a:r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FF306519-5125-A044-A118-2D161048B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60" y="2995448"/>
            <a:ext cx="8157754" cy="121315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" pitchFamily="2" charset="0"/>
              </a:rPr>
              <a:t>Cross Section Evaluation Working Group</a:t>
            </a:r>
          </a:p>
          <a:p>
            <a:r>
              <a:rPr lang="en-US" sz="2000" dirty="0">
                <a:latin typeface="Times" pitchFamily="2" charset="0"/>
              </a:rPr>
              <a:t>Evaluations Committee</a:t>
            </a:r>
          </a:p>
          <a:p>
            <a:r>
              <a:rPr lang="en-US" sz="2000" dirty="0">
                <a:latin typeface="Times" pitchFamily="2" charset="0"/>
              </a:rPr>
              <a:t>G. Hale &amp; M. Paris (LANL/T-2)</a:t>
            </a:r>
          </a:p>
          <a:p>
            <a:endParaRPr lang="en-US" sz="2000" u="sng" dirty="0">
              <a:latin typeface="Times" pitchFamily="2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C5CBE22-0D06-DE43-A0AD-BACD55E95D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359" y="4205906"/>
            <a:ext cx="2714105" cy="324812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+mn-lt"/>
              </a:rPr>
              <a:t>2021-11-18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533E404-BAC2-8344-8AE7-A8F48EC95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LA-UR-21-31398</a:t>
            </a:r>
          </a:p>
        </p:txBody>
      </p:sp>
    </p:spTree>
    <p:extLst>
      <p:ext uri="{BB962C8B-B14F-4D97-AF65-F5344CB8AC3E}">
        <p14:creationId xmlns:p14="http://schemas.microsoft.com/office/powerpoint/2010/main" val="3538168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2C4F-B670-9D4F-9E1C-827C6D254AF9}"/>
              </a:ext>
            </a:extLst>
          </p:cNvPr>
          <p:cNvSpPr txBox="1">
            <a:spLocks/>
          </p:cNvSpPr>
          <p:nvPr/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Comparison to previous ENDF/B</a:t>
            </a:r>
            <a:br>
              <a:rPr lang="en-US"/>
            </a:br>
            <a:r>
              <a:rPr lang="en-US" sz="1800"/>
              <a:t>Integrated cross sections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0D75FA-EDE3-7246-83C9-819DE155C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3" y="876475"/>
            <a:ext cx="2810256" cy="2103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8AAB98-6D0E-2A4F-9A96-D3B5DB445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882" y="876475"/>
            <a:ext cx="2810256" cy="210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DEF150-F1E7-FD48-A0E7-3E7D51F30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831" y="876475"/>
            <a:ext cx="2810257" cy="2103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2B8995-4FD3-544A-8A97-01D3743F5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550" y="3143160"/>
            <a:ext cx="2810259" cy="2103122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B60BFF-9028-3749-9833-1A1808160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699" y="3143159"/>
            <a:ext cx="2810260" cy="210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97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8D2E5-D345-4646-BBE8-21FC9CCCCE0B}"/>
              </a:ext>
            </a:extLst>
          </p:cNvPr>
          <p:cNvSpPr txBox="1">
            <a:spLocks/>
          </p:cNvSpPr>
          <p:nvPr/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Testing/benchmarks</a:t>
            </a:r>
            <a:br>
              <a:rPr lang="en-US"/>
            </a:br>
            <a:r>
              <a:rPr lang="en-US" sz="1800"/>
              <a:t>Pencil-beam study</a:t>
            </a:r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CC110CE-2BBE-2B43-B99F-7C2C4DE59A72}"/>
              </a:ext>
            </a:extLst>
          </p:cNvPr>
          <p:cNvSpPr txBox="1">
            <a:spLocks/>
          </p:cNvSpPr>
          <p:nvPr/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>
            <a:lvl1pPr marL="230188" indent="-2222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K. Parsons/LANL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6536C-D828-B944-8726-6ADDF9D4C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999" y="1352550"/>
            <a:ext cx="6406002" cy="341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72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5739FF-AA0A-4E47-88CD-9D61E6C9E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635" y="1104625"/>
            <a:ext cx="4093828" cy="3072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E98A03-90CC-4F4F-8B5E-B42727F6D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4625"/>
            <a:ext cx="4093828" cy="30725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C44656-14CC-CF49-BAE7-B3D46E93D201}"/>
              </a:ext>
            </a:extLst>
          </p:cNvPr>
          <p:cNvSpPr txBox="1">
            <a:spLocks/>
          </p:cNvSpPr>
          <p:nvPr/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Testing/benchmarks</a:t>
            </a:r>
            <a:br>
              <a:rPr lang="en-US"/>
            </a:br>
            <a:r>
              <a:rPr lang="en-US" sz="1800"/>
              <a:t>Lab spectra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325821-4067-2745-97E5-E407516EE2E1}"/>
              </a:ext>
            </a:extLst>
          </p:cNvPr>
          <p:cNvSpPr txBox="1">
            <a:spLocks/>
          </p:cNvSpPr>
          <p:nvPr/>
        </p:nvSpPr>
        <p:spPr>
          <a:xfrm>
            <a:off x="145954" y="846633"/>
            <a:ext cx="8229600" cy="445764"/>
          </a:xfrm>
          <a:prstGeom prst="rect">
            <a:avLst/>
          </a:prstGeom>
        </p:spPr>
        <p:txBody>
          <a:bodyPr/>
          <a:lstStyle>
            <a:lvl1pPr marL="230188" indent="-2222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Theoretical model expectation (G. Hale/LANL)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E2C3BB-0894-2B47-9F15-6C9CFD46D5FC}"/>
              </a:ext>
            </a:extLst>
          </p:cNvPr>
          <p:cNvSpPr txBox="1"/>
          <p:nvPr/>
        </p:nvSpPr>
        <p:spPr>
          <a:xfrm>
            <a:off x="270084" y="4051058"/>
            <a:ext cx="42681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Lab</a:t>
            </a:r>
            <a:r>
              <a:rPr lang="en-US" sz="1400" dirty="0"/>
              <a:t> elastic diff. scattering cross section </a:t>
            </a:r>
            <a:r>
              <a:rPr lang="en-US" sz="1400" i="1" dirty="0"/>
              <a:t>excitation function</a:t>
            </a:r>
            <a:r>
              <a:rPr lang="en-US" sz="1400" dirty="0"/>
              <a:t> (b/</a:t>
            </a:r>
            <a:r>
              <a:rPr lang="en-US" sz="1400" dirty="0" err="1"/>
              <a:t>sr</a:t>
            </a:r>
            <a:r>
              <a:rPr lang="en-US" sz="1400" dirty="0"/>
              <a:t>) at 26° as a function of E, the incident lab neutron energy (MeV).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A096C0-316F-6B45-83BA-9AC5E48ED2B9}"/>
              </a:ext>
            </a:extLst>
          </p:cNvPr>
          <p:cNvSpPr txBox="1"/>
          <p:nvPr/>
        </p:nvSpPr>
        <p:spPr>
          <a:xfrm>
            <a:off x="4571999" y="4057662"/>
            <a:ext cx="4453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Outgoing neutron TOF spectrum at 26° vs. </a:t>
            </a:r>
          </a:p>
          <a:p>
            <a:r>
              <a:rPr lang="en-US" sz="1400" b="1" dirty="0"/>
              <a:t>t= 2236/sqrt(E) </a:t>
            </a:r>
            <a:r>
              <a:rPr lang="en-US" sz="1400" dirty="0"/>
              <a:t>in ns.  Incident energy (top axis), the first two resonances give structures at about 2400 and 2800 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0967ED-999C-D94A-BC4D-F562223F966C}"/>
              </a:ext>
            </a:extLst>
          </p:cNvPr>
          <p:cNvSpPr txBox="1"/>
          <p:nvPr/>
        </p:nvSpPr>
        <p:spPr>
          <a:xfrm>
            <a:off x="272693" y="2806246"/>
            <a:ext cx="11290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baseline="30000" dirty="0"/>
              <a:t>-</a:t>
            </a:r>
          </a:p>
          <a:p>
            <a:r>
              <a:rPr lang="en-US" sz="800" dirty="0"/>
              <a:t>s-wave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B7A720-F978-BE49-B882-095F27320F25}"/>
              </a:ext>
            </a:extLst>
          </p:cNvPr>
          <p:cNvSpPr txBox="1"/>
          <p:nvPr/>
        </p:nvSpPr>
        <p:spPr>
          <a:xfrm>
            <a:off x="492035" y="1512059"/>
            <a:ext cx="36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baseline="30000" dirty="0"/>
              <a:t>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C45D29-EA75-4442-AE85-283CBEC4C0CC}"/>
              </a:ext>
            </a:extLst>
          </p:cNvPr>
          <p:cNvSpPr txBox="1"/>
          <p:nvPr/>
        </p:nvSpPr>
        <p:spPr>
          <a:xfrm>
            <a:off x="792673" y="2228382"/>
            <a:ext cx="36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baseline="30000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85398-21DF-4147-91A9-875F2AA918E3}"/>
              </a:ext>
            </a:extLst>
          </p:cNvPr>
          <p:cNvSpPr txBox="1"/>
          <p:nvPr/>
        </p:nvSpPr>
        <p:spPr>
          <a:xfrm>
            <a:off x="1313702" y="3507375"/>
            <a:ext cx="711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  <a:r>
              <a:rPr lang="en-US" sz="1200" baseline="30000" dirty="0"/>
              <a:t>-</a:t>
            </a:r>
          </a:p>
          <a:p>
            <a:r>
              <a:rPr lang="en-US" sz="1200" baseline="30000" dirty="0"/>
              <a:t>destructive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2E8955-F81F-D642-8D59-CF982A16FF4F}"/>
              </a:ext>
            </a:extLst>
          </p:cNvPr>
          <p:cNvSpPr txBox="1"/>
          <p:nvPr/>
        </p:nvSpPr>
        <p:spPr>
          <a:xfrm>
            <a:off x="1401710" y="1503843"/>
            <a:ext cx="582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  <a:r>
              <a:rPr lang="en-US" sz="1200" baseline="30000" dirty="0"/>
              <a:t>+</a:t>
            </a:r>
            <a:r>
              <a:rPr lang="en-US" sz="1200" dirty="0"/>
              <a:t>,3</a:t>
            </a:r>
            <a:r>
              <a:rPr lang="en-US" sz="1200" baseline="30000" dirty="0"/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F4C9BE-3104-E049-BE0B-041B04046F84}"/>
              </a:ext>
            </a:extLst>
          </p:cNvPr>
          <p:cNvSpPr txBox="1"/>
          <p:nvPr/>
        </p:nvSpPr>
        <p:spPr>
          <a:xfrm>
            <a:off x="2094665" y="2944412"/>
            <a:ext cx="36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  <a:r>
              <a:rPr lang="en-US" sz="1200" baseline="30000" dirty="0"/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4AE084-5239-4640-B26B-A5FD23E5B790}"/>
              </a:ext>
            </a:extLst>
          </p:cNvPr>
          <p:cNvSpPr txBox="1"/>
          <p:nvPr/>
        </p:nvSpPr>
        <p:spPr>
          <a:xfrm>
            <a:off x="5644607" y="2956952"/>
            <a:ext cx="36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  <a:r>
              <a:rPr lang="en-US" sz="1200" baseline="30000" dirty="0"/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04A5CA-6527-6246-9750-7880B44CB470}"/>
              </a:ext>
            </a:extLst>
          </p:cNvPr>
          <p:cNvSpPr txBox="1"/>
          <p:nvPr/>
        </p:nvSpPr>
        <p:spPr>
          <a:xfrm>
            <a:off x="5899607" y="1502827"/>
            <a:ext cx="582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  <a:r>
              <a:rPr lang="en-US" sz="1200" baseline="30000" dirty="0"/>
              <a:t>+</a:t>
            </a:r>
            <a:r>
              <a:rPr lang="en-US" sz="1200" dirty="0"/>
              <a:t>,3</a:t>
            </a:r>
            <a:r>
              <a:rPr lang="en-US" sz="1200" baseline="30000" dirty="0"/>
              <a:t>-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D07E19-0150-5A46-BB53-112E616FCF0C}"/>
              </a:ext>
            </a:extLst>
          </p:cNvPr>
          <p:cNvSpPr txBox="1"/>
          <p:nvPr/>
        </p:nvSpPr>
        <p:spPr>
          <a:xfrm>
            <a:off x="7110981" y="2223347"/>
            <a:ext cx="36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baseline="30000" dirty="0"/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F8BFA9-EEDB-0247-A6ED-FFD6C3D76ADF}"/>
              </a:ext>
            </a:extLst>
          </p:cNvPr>
          <p:cNvSpPr txBox="1"/>
          <p:nvPr/>
        </p:nvSpPr>
        <p:spPr>
          <a:xfrm>
            <a:off x="7674678" y="1512059"/>
            <a:ext cx="36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baseline="30000" dirty="0"/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659586-25D3-F148-BA6F-596039AF7C7E}"/>
              </a:ext>
            </a:extLst>
          </p:cNvPr>
          <p:cNvSpPr txBox="1"/>
          <p:nvPr/>
        </p:nvSpPr>
        <p:spPr>
          <a:xfrm>
            <a:off x="6580652" y="3487447"/>
            <a:ext cx="711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  <a:r>
              <a:rPr lang="en-US" sz="1200" baseline="30000" dirty="0"/>
              <a:t>-</a:t>
            </a:r>
          </a:p>
          <a:p>
            <a:r>
              <a:rPr lang="en-US" sz="1200" baseline="30000" dirty="0"/>
              <a:t>destructive</a:t>
            </a:r>
          </a:p>
        </p:txBody>
      </p:sp>
    </p:spTree>
    <p:extLst>
      <p:ext uri="{BB962C8B-B14F-4D97-AF65-F5344CB8AC3E}">
        <p14:creationId xmlns:p14="http://schemas.microsoft.com/office/powerpoint/2010/main" val="2820840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65FAC7-5FD5-2A48-B27F-432F84DFF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635" y="1104625"/>
            <a:ext cx="4093828" cy="3072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2BD875-ED89-8347-8DC3-8D37610D3E13}"/>
              </a:ext>
            </a:extLst>
          </p:cNvPr>
          <p:cNvSpPr txBox="1"/>
          <p:nvPr/>
        </p:nvSpPr>
        <p:spPr>
          <a:xfrm>
            <a:off x="4571999" y="4057662"/>
            <a:ext cx="4453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Outgoing neutron TOF spectrum at 26° vs. </a:t>
            </a:r>
          </a:p>
          <a:p>
            <a:r>
              <a:rPr lang="en-US" sz="1400" b="1" dirty="0"/>
              <a:t>t= 2236/sqrt(E) </a:t>
            </a:r>
            <a:r>
              <a:rPr lang="en-US" sz="1400" dirty="0"/>
              <a:t>in ns.  Incident energy (top axis), the first two resonances give structures at about 2400 and 2800 ns.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80F878-48EA-2241-A6AE-320AD35C267B}"/>
              </a:ext>
            </a:extLst>
          </p:cNvPr>
          <p:cNvSpPr txBox="1">
            <a:spLocks/>
          </p:cNvSpPr>
          <p:nvPr/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Testing/benchmarks</a:t>
            </a:r>
            <a:br>
              <a:rPr lang="en-US"/>
            </a:br>
            <a:r>
              <a:rPr lang="en-US" sz="1800"/>
              <a:t>Lab spectra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D16058-6D4F-2A4F-BE8D-41C45C706661}"/>
              </a:ext>
            </a:extLst>
          </p:cNvPr>
          <p:cNvSpPr txBox="1">
            <a:spLocks/>
          </p:cNvSpPr>
          <p:nvPr/>
        </p:nvSpPr>
        <p:spPr>
          <a:xfrm>
            <a:off x="130029" y="861634"/>
            <a:ext cx="8229600" cy="456606"/>
          </a:xfrm>
          <a:prstGeom prst="rect">
            <a:avLst/>
          </a:prstGeom>
        </p:spPr>
        <p:txBody>
          <a:bodyPr/>
          <a:lstStyle>
            <a:lvl1pPr marL="230188" indent="-2222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Quasi-integral simulation in MCNP (Y. Danon/RPI)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009560-B8F3-114A-94EE-4DD89B182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56" y="1678500"/>
            <a:ext cx="3765637" cy="2857500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EDDDAC-87FE-BF46-AD68-FE4CECC56AD7}"/>
              </a:ext>
            </a:extLst>
          </p:cNvPr>
          <p:cNvSpPr txBox="1"/>
          <p:nvPr/>
        </p:nvSpPr>
        <p:spPr>
          <a:xfrm>
            <a:off x="3475139" y="3780663"/>
            <a:ext cx="36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baseline="30000" dirty="0"/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2CFC45-E804-CC4B-884C-C50EEF9B86DA}"/>
              </a:ext>
            </a:extLst>
          </p:cNvPr>
          <p:cNvSpPr txBox="1"/>
          <p:nvPr/>
        </p:nvSpPr>
        <p:spPr>
          <a:xfrm>
            <a:off x="3113151" y="2948545"/>
            <a:ext cx="36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baseline="30000" dirty="0"/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1217BB-B282-E248-A104-8FEE62855AED}"/>
              </a:ext>
            </a:extLst>
          </p:cNvPr>
          <p:cNvSpPr txBox="1"/>
          <p:nvPr/>
        </p:nvSpPr>
        <p:spPr>
          <a:xfrm>
            <a:off x="1404159" y="3326913"/>
            <a:ext cx="36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baseline="30000" dirty="0"/>
              <a:t>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D0C0B-A331-9848-8F75-645DE5D10549}"/>
              </a:ext>
            </a:extLst>
          </p:cNvPr>
          <p:cNvSpPr txBox="1"/>
          <p:nvPr/>
        </p:nvSpPr>
        <p:spPr>
          <a:xfrm>
            <a:off x="1474830" y="2388087"/>
            <a:ext cx="582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  <a:r>
              <a:rPr lang="en-US" sz="1200" baseline="30000" dirty="0"/>
              <a:t>+</a:t>
            </a:r>
            <a:r>
              <a:rPr lang="en-US" sz="1200" dirty="0"/>
              <a:t>,3</a:t>
            </a:r>
            <a:r>
              <a:rPr lang="en-US" sz="1200" baseline="30000" dirty="0"/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893DD5-B182-174A-B177-DAE155D5CAE1}"/>
              </a:ext>
            </a:extLst>
          </p:cNvPr>
          <p:cNvSpPr txBox="1"/>
          <p:nvPr/>
        </p:nvSpPr>
        <p:spPr>
          <a:xfrm>
            <a:off x="1187528" y="3183340"/>
            <a:ext cx="36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  <a:r>
              <a:rPr lang="en-US" sz="1200" baseline="30000" dirty="0"/>
              <a:t>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E81B48-0796-FA43-B320-02AF1B704B1B}"/>
              </a:ext>
            </a:extLst>
          </p:cNvPr>
          <p:cNvSpPr txBox="1"/>
          <p:nvPr/>
        </p:nvSpPr>
        <p:spPr>
          <a:xfrm>
            <a:off x="2081372" y="3206300"/>
            <a:ext cx="36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  <a:r>
              <a:rPr lang="en-US" sz="1200" baseline="30000" dirty="0"/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EE1345-4AC4-9A40-AF5F-58093D41D036}"/>
              </a:ext>
            </a:extLst>
          </p:cNvPr>
          <p:cNvSpPr txBox="1"/>
          <p:nvPr/>
        </p:nvSpPr>
        <p:spPr>
          <a:xfrm>
            <a:off x="5644607" y="2956952"/>
            <a:ext cx="36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  <a:r>
              <a:rPr lang="en-US" sz="1200" baseline="30000" dirty="0"/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FB4ADE-28C4-7E4D-A6D5-934E8BBFB228}"/>
              </a:ext>
            </a:extLst>
          </p:cNvPr>
          <p:cNvSpPr txBox="1"/>
          <p:nvPr/>
        </p:nvSpPr>
        <p:spPr>
          <a:xfrm>
            <a:off x="5899607" y="1502827"/>
            <a:ext cx="582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  <a:r>
              <a:rPr lang="en-US" sz="1200" baseline="30000" dirty="0"/>
              <a:t>+</a:t>
            </a:r>
            <a:r>
              <a:rPr lang="en-US" sz="1200" dirty="0"/>
              <a:t>,3</a:t>
            </a:r>
            <a:r>
              <a:rPr lang="en-US" sz="1200" baseline="30000" dirty="0"/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F562B6-F4DC-664B-A989-CF61563D1B20}"/>
              </a:ext>
            </a:extLst>
          </p:cNvPr>
          <p:cNvSpPr txBox="1"/>
          <p:nvPr/>
        </p:nvSpPr>
        <p:spPr>
          <a:xfrm>
            <a:off x="7110981" y="2223347"/>
            <a:ext cx="36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baseline="30000" dirty="0"/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ADBDFE-E84C-6540-9C96-0682FB179E65}"/>
              </a:ext>
            </a:extLst>
          </p:cNvPr>
          <p:cNvSpPr txBox="1"/>
          <p:nvPr/>
        </p:nvSpPr>
        <p:spPr>
          <a:xfrm>
            <a:off x="7674678" y="1512059"/>
            <a:ext cx="36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baseline="30000" dirty="0"/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353B2B-5CAB-C845-9AC3-A462D08F1AA2}"/>
              </a:ext>
            </a:extLst>
          </p:cNvPr>
          <p:cNvSpPr txBox="1"/>
          <p:nvPr/>
        </p:nvSpPr>
        <p:spPr>
          <a:xfrm>
            <a:off x="6580652" y="3487447"/>
            <a:ext cx="711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  <a:r>
              <a:rPr lang="en-US" sz="1200" baseline="30000" dirty="0"/>
              <a:t>-</a:t>
            </a:r>
          </a:p>
          <a:p>
            <a:r>
              <a:rPr lang="en-US" sz="1200" baseline="30000" dirty="0"/>
              <a:t>destructive</a:t>
            </a:r>
          </a:p>
        </p:txBody>
      </p:sp>
    </p:spTree>
    <p:extLst>
      <p:ext uri="{BB962C8B-B14F-4D97-AF65-F5344CB8AC3E}">
        <p14:creationId xmlns:p14="http://schemas.microsoft.com/office/powerpoint/2010/main" val="1280669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A3384-8DE9-F340-B578-82975317AC04}"/>
              </a:ext>
            </a:extLst>
          </p:cNvPr>
          <p:cNvSpPr txBox="1">
            <a:spLocks/>
          </p:cNvSpPr>
          <p:nvPr/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Testing/benchmarks</a:t>
            </a:r>
            <a:br>
              <a:rPr lang="en-US"/>
            </a:br>
            <a:r>
              <a:rPr lang="en-US" sz="1800"/>
              <a:t>Pulsed Be spheres</a:t>
            </a:r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5B4EB4C8-D1FD-194A-888B-E0EC758CCC73}"/>
              </a:ext>
            </a:extLst>
          </p:cNvPr>
          <p:cNvSpPr txBox="1">
            <a:spLocks/>
          </p:cNvSpPr>
          <p:nvPr/>
        </p:nvSpPr>
        <p:spPr>
          <a:xfrm>
            <a:off x="6291742" y="880844"/>
            <a:ext cx="2798173" cy="4390626"/>
          </a:xfrm>
          <a:prstGeom prst="rect">
            <a:avLst/>
          </a:prstGeom>
        </p:spPr>
        <p:txBody>
          <a:bodyPr/>
          <a:lstStyle>
            <a:lvl1pPr marL="230188" indent="-2222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MCNP simulations (D. </a:t>
            </a:r>
            <a:r>
              <a:rPr lang="en-US" dirty="0" err="1"/>
              <a:t>Neudecker</a:t>
            </a:r>
            <a:r>
              <a:rPr lang="en-US" dirty="0"/>
              <a:t>/LANL)</a:t>
            </a:r>
          </a:p>
          <a:p>
            <a:pPr lvl="1"/>
            <a:r>
              <a:rPr lang="en-US" dirty="0"/>
              <a:t>Due to change (n,2n) &amp; (</a:t>
            </a:r>
            <a:r>
              <a:rPr lang="en-US" dirty="0" err="1"/>
              <a:t>n,n</a:t>
            </a:r>
            <a:r>
              <a:rPr lang="en-US" dirty="0"/>
              <a:t>’) evident near elastic peak</a:t>
            </a:r>
          </a:p>
          <a:p>
            <a:pPr lvl="1"/>
            <a:r>
              <a:rPr lang="en-US" dirty="0"/>
              <a:t>(n,2n) should probably be (has not been) reduced by (</a:t>
            </a:r>
            <a:r>
              <a:rPr lang="en-US" dirty="0" err="1"/>
              <a:t>n,n</a:t>
            </a:r>
            <a:r>
              <a:rPr lang="en-US" dirty="0"/>
              <a:t>’)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55ABFB-C882-DD46-B637-6EB0F3D17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66" y="1023457"/>
            <a:ext cx="2798173" cy="2042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201949-2DBE-AB47-AC90-83D3AD124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818" y="1015068"/>
            <a:ext cx="2798173" cy="2042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2E5BC-300E-8B4D-96B1-43BD36344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66" y="3076157"/>
            <a:ext cx="2798172" cy="2042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D3F04-1ADA-D141-9E3D-5BBCD0448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817" y="3071963"/>
            <a:ext cx="2798174" cy="204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02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21EB5E-3784-EE46-B37C-B53885D997AD}"/>
              </a:ext>
            </a:extLst>
          </p:cNvPr>
          <p:cNvSpPr txBox="1">
            <a:spLocks/>
          </p:cNvSpPr>
          <p:nvPr/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Perturbative criticality study</a:t>
            </a:r>
            <a:br>
              <a:rPr lang="en-US"/>
            </a:br>
            <a:r>
              <a:rPr lang="en-US" sz="1100"/>
              <a:t>M. Herman &amp; W. Haeck (LANL)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D69994-771F-8C43-8F78-11D749D70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9" t="2055" r="2038" b="20930"/>
          <a:stretch/>
        </p:blipFill>
        <p:spPr>
          <a:xfrm>
            <a:off x="1426419" y="1290602"/>
            <a:ext cx="7717581" cy="4535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A68C46-9E9E-4044-8B99-9D6D9E3B2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2" y="882038"/>
            <a:ext cx="2171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47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65684D-35BB-B046-8B8F-CE62CA1F73A4}"/>
              </a:ext>
            </a:extLst>
          </p:cNvPr>
          <p:cNvSpPr txBox="1">
            <a:spLocks/>
          </p:cNvSpPr>
          <p:nvPr/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Krusty</a:t>
            </a:r>
            <a:r>
              <a:rPr lang="en-US" dirty="0"/>
              <a:t> testing</a:t>
            </a:r>
            <a:br>
              <a:rPr lang="en-US" dirty="0"/>
            </a:br>
            <a:r>
              <a:rPr lang="en-US" sz="1800" i="1" dirty="0"/>
              <a:t>J. Favorite (LANL/XCP-7)</a:t>
            </a:r>
            <a:endParaRPr lang="en-US" i="1" dirty="0"/>
          </a:p>
        </p:txBody>
      </p:sp>
      <p:graphicFrame>
        <p:nvGraphicFramePr>
          <p:cNvPr id="5" name="Content Placeholder 8">
            <a:extLst>
              <a:ext uri="{FF2B5EF4-FFF2-40B4-BE49-F238E27FC236}">
                <a16:creationId xmlns:a16="http://schemas.microsoft.com/office/drawing/2014/main" id="{753C0EE0-4FA0-A940-A337-66D7AE33B8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109591"/>
              </p:ext>
            </p:extLst>
          </p:nvPr>
        </p:nvGraphicFramePr>
        <p:xfrm>
          <a:off x="457200" y="896413"/>
          <a:ext cx="7243893" cy="3537948"/>
        </p:xfrm>
        <a:graphic>
          <a:graphicData uri="http://schemas.openxmlformats.org/drawingml/2006/table">
            <a:tbl>
              <a:tblPr/>
              <a:tblGrid>
                <a:gridCol w="943190">
                  <a:extLst>
                    <a:ext uri="{9D8B030D-6E8A-4147-A177-3AD203B41FA5}">
                      <a16:colId xmlns:a16="http://schemas.microsoft.com/office/drawing/2014/main" val="3414171487"/>
                    </a:ext>
                  </a:extLst>
                </a:gridCol>
                <a:gridCol w="1207480">
                  <a:extLst>
                    <a:ext uri="{9D8B030D-6E8A-4147-A177-3AD203B41FA5}">
                      <a16:colId xmlns:a16="http://schemas.microsoft.com/office/drawing/2014/main" val="4150651711"/>
                    </a:ext>
                  </a:extLst>
                </a:gridCol>
                <a:gridCol w="1697741">
                  <a:extLst>
                    <a:ext uri="{9D8B030D-6E8A-4147-A177-3AD203B41FA5}">
                      <a16:colId xmlns:a16="http://schemas.microsoft.com/office/drawing/2014/main" val="2301323068"/>
                    </a:ext>
                  </a:extLst>
                </a:gridCol>
                <a:gridCol w="1697741">
                  <a:extLst>
                    <a:ext uri="{9D8B030D-6E8A-4147-A177-3AD203B41FA5}">
                      <a16:colId xmlns:a16="http://schemas.microsoft.com/office/drawing/2014/main" val="1147987208"/>
                    </a:ext>
                  </a:extLst>
                </a:gridCol>
                <a:gridCol w="1697741">
                  <a:extLst>
                    <a:ext uri="{9D8B030D-6E8A-4147-A177-3AD203B41FA5}">
                      <a16:colId xmlns:a16="http://schemas.microsoft.com/office/drawing/2014/main" val="2964538038"/>
                    </a:ext>
                  </a:extLst>
                </a:gridCol>
              </a:tblGrid>
              <a:tr h="322958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Case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Benchmark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ENDF/B-VII.1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ENDF/B-VIII.0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ENDF/B-VIII.1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963330"/>
                  </a:ext>
                </a:extLst>
              </a:tr>
              <a:tr h="187143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keff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82111"/>
                  </a:ext>
                </a:extLst>
              </a:tr>
              <a:tr h="322958"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</a:t>
                      </a:r>
                      <a:endParaRPr lang="en-US" sz="1500" dirty="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1.00065</a:t>
                      </a:r>
                      <a:endParaRPr lang="en-US" sz="1500" dirty="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1.00315</a:t>
                      </a:r>
                      <a:endParaRPr lang="en-US" sz="1500" dirty="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1.00043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1.00259</a:t>
                      </a:r>
                      <a:endParaRPr lang="en-US" sz="1500" dirty="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668844"/>
                  </a:ext>
                </a:extLst>
              </a:tr>
              <a:tr h="322958"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2</a:t>
                      </a:r>
                      <a:endParaRPr lang="en-US" sz="1500" dirty="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1.00345</a:t>
                      </a:r>
                      <a:endParaRPr lang="en-US" sz="1500" dirty="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1.00597</a:t>
                      </a:r>
                      <a:endParaRPr lang="en-US" sz="1500" dirty="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1.00325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1.00551</a:t>
                      </a:r>
                      <a:endParaRPr lang="en-US" sz="1500" dirty="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59806"/>
                  </a:ext>
                </a:extLst>
              </a:tr>
              <a:tr h="322958"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3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1.00017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1.00291</a:t>
                      </a:r>
                      <a:endParaRPr lang="en-US" sz="1500" dirty="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1.00017</a:t>
                      </a:r>
                      <a:endParaRPr lang="en-US" sz="1500" dirty="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1.00240</a:t>
                      </a:r>
                      <a:endParaRPr lang="en-US" sz="1500" dirty="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018842"/>
                  </a:ext>
                </a:extLst>
              </a:tr>
              <a:tr h="322958"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4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1.00048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1.00300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1.00033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1.00250</a:t>
                      </a:r>
                      <a:endParaRPr lang="en-US" sz="1500" dirty="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542657"/>
                  </a:ext>
                </a:extLst>
              </a:tr>
              <a:tr h="322958"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5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1.00189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1.00441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1.00174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1.00393</a:t>
                      </a:r>
                      <a:endParaRPr lang="en-US" sz="1500" dirty="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7880870"/>
                  </a:ext>
                </a:extLst>
              </a:tr>
              <a:tr h="187143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C–E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5266048"/>
                  </a:ext>
                </a:extLst>
              </a:tr>
              <a:tr h="187143"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1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0.00250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-0.00022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0.00194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267531"/>
                  </a:ext>
                </a:extLst>
              </a:tr>
              <a:tr h="187143"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2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0.00252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-0.00020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0.00206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31794"/>
                  </a:ext>
                </a:extLst>
              </a:tr>
              <a:tr h="187143"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3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0.00274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0.00000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0.00223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7894793"/>
                  </a:ext>
                </a:extLst>
              </a:tr>
              <a:tr h="187143"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4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0.00252</a:t>
                      </a:r>
                      <a:endParaRPr lang="en-US" sz="1500" dirty="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-0.00015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0.00202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9211"/>
                  </a:ext>
                </a:extLst>
              </a:tr>
              <a:tr h="187143"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5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0.00252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-0.00015</a:t>
                      </a:r>
                      <a:endParaRPr lang="en-US" sz="150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Times" pitchFamily="2" charset="0"/>
                        </a:rPr>
                        <a:t>0.00204</a:t>
                      </a:r>
                      <a:endParaRPr lang="en-US" sz="1500" dirty="0">
                        <a:effectLst/>
                        <a:latin typeface="Times" pitchFamily="2" charset="0"/>
                      </a:endParaRPr>
                    </a:p>
                  </a:txBody>
                  <a:tcPr marL="56670" marR="5667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25136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9B86057-5456-0A47-A44B-AA60E721CA95}"/>
              </a:ext>
            </a:extLst>
          </p:cNvPr>
          <p:cNvSpPr txBox="1"/>
          <p:nvPr/>
        </p:nvSpPr>
        <p:spPr>
          <a:xfrm>
            <a:off x="350604" y="4509862"/>
            <a:ext cx="75704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"</a:t>
            </a:r>
            <a:r>
              <a:rPr lang="en-US" dirty="0" err="1">
                <a:latin typeface="Times" pitchFamily="2" charset="0"/>
              </a:rPr>
              <a:t>Krusty</a:t>
            </a:r>
            <a:r>
              <a:rPr lang="en-US" dirty="0">
                <a:latin typeface="Times" pitchFamily="2" charset="0"/>
              </a:rPr>
              <a:t> detailed models compared with the benchmark, ENDF/B-VII.1, and</a:t>
            </a:r>
          </a:p>
          <a:p>
            <a:r>
              <a:rPr lang="en-US" dirty="0">
                <a:latin typeface="Times" pitchFamily="2" charset="0"/>
              </a:rPr>
              <a:t> ENDF/B-VIII.0. We nailed it with ENDF/B-VIII.0. The new cross sections are </a:t>
            </a:r>
          </a:p>
          <a:p>
            <a:r>
              <a:rPr lang="en-US" dirty="0">
                <a:latin typeface="Times" pitchFamily="2" charset="0"/>
              </a:rPr>
              <a:t>a little better than ENDF/B-VII.1 but not nearly as good as ENDF/B-VIII.0."</a:t>
            </a:r>
          </a:p>
        </p:txBody>
      </p:sp>
    </p:spTree>
    <p:extLst>
      <p:ext uri="{BB962C8B-B14F-4D97-AF65-F5344CB8AC3E}">
        <p14:creationId xmlns:p14="http://schemas.microsoft.com/office/powerpoint/2010/main" val="2551423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156474-E2CE-D04A-877F-A991599CEF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72" y="2982896"/>
            <a:ext cx="7991856" cy="892208"/>
          </a:xfrm>
        </p:spPr>
        <p:txBody>
          <a:bodyPr/>
          <a:lstStyle/>
          <a:p>
            <a:pPr algn="ctr"/>
            <a:r>
              <a:rPr lang="en-US" dirty="0"/>
              <a:t>n+</a:t>
            </a:r>
            <a:r>
              <a:rPr lang="en-US" baseline="30000" dirty="0"/>
              <a:t>16</a:t>
            </a:r>
            <a:r>
              <a:rPr lang="en-US" dirty="0"/>
              <a:t>O evaluation</a:t>
            </a:r>
          </a:p>
        </p:txBody>
      </p:sp>
    </p:spTree>
    <p:extLst>
      <p:ext uri="{BB962C8B-B14F-4D97-AF65-F5344CB8AC3E}">
        <p14:creationId xmlns:p14="http://schemas.microsoft.com/office/powerpoint/2010/main" val="2837142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5C1829-D9B4-8845-8426-9DF0879A36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359" y="296563"/>
            <a:ext cx="7994055" cy="892208"/>
          </a:xfrm>
        </p:spPr>
        <p:txBody>
          <a:bodyPr/>
          <a:lstStyle/>
          <a:p>
            <a:r>
              <a:rPr lang="en-US" dirty="0"/>
              <a:t>ENDF/B history</a:t>
            </a:r>
          </a:p>
          <a:p>
            <a:pPr lvl="0"/>
            <a:r>
              <a:rPr lang="en-US" sz="1800" i="1" dirty="0"/>
              <a:t>6.8, 7.1, 8.0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6273-1773-DF4D-A1EF-C9E4C4BE63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4358" y="996778"/>
            <a:ext cx="8195415" cy="5725755"/>
          </a:xfrm>
        </p:spPr>
        <p:txBody>
          <a:bodyPr/>
          <a:lstStyle/>
          <a:p>
            <a:r>
              <a:rPr lang="en-US" dirty="0"/>
              <a:t>ENDF/B-VI.8 (2001 April): LANL(Chadwick, Hale, Young), KAPL(Caro, Lubitz)</a:t>
            </a:r>
          </a:p>
          <a:p>
            <a:pPr lvl="1"/>
            <a:r>
              <a:rPr lang="en-US" dirty="0"/>
              <a:t>Below 3.4 MeV*: R-</a:t>
            </a:r>
            <a:r>
              <a:rPr lang="en-US" i="1" dirty="0"/>
              <a:t>function</a:t>
            </a:r>
            <a:r>
              <a:rPr lang="en-US" dirty="0"/>
              <a:t> + optical model (OPTIC code; Caro)</a:t>
            </a:r>
          </a:p>
          <a:p>
            <a:pPr lvl="1"/>
            <a:r>
              <a:rPr lang="en-US" dirty="0"/>
              <a:t>3.4 &lt; </a:t>
            </a:r>
            <a:r>
              <a:rPr lang="en-US" dirty="0" err="1"/>
              <a:t>E</a:t>
            </a:r>
            <a:r>
              <a:rPr lang="en-US" baseline="-25000" dirty="0" err="1"/>
              <a:t>n</a:t>
            </a:r>
            <a:r>
              <a:rPr lang="en-US" dirty="0"/>
              <a:t> &lt; 6.25: LANL R-matrix (multichannel; EDA)</a:t>
            </a:r>
          </a:p>
          <a:p>
            <a:pPr lvl="2"/>
            <a:r>
              <a:rPr lang="en-US" dirty="0"/>
              <a:t>Data: n+</a:t>
            </a:r>
            <a:r>
              <a:rPr lang="en-US" baseline="30000" dirty="0"/>
              <a:t>16</a:t>
            </a:r>
            <a:r>
              <a:rPr lang="en-US" dirty="0"/>
              <a:t>O (total) [Johnson75, Larson80], </a:t>
            </a:r>
            <a:r>
              <a:rPr lang="en-US" baseline="30000" dirty="0"/>
              <a:t>16</a:t>
            </a:r>
            <a:r>
              <a:rPr lang="en-US" dirty="0"/>
              <a:t>O(</a:t>
            </a:r>
            <a:r>
              <a:rPr lang="en-US" dirty="0" err="1"/>
              <a:t>n,el</a:t>
            </a:r>
            <a:r>
              <a:rPr lang="en-US" dirty="0"/>
              <a:t>) ang.[Lane60,…], </a:t>
            </a:r>
          </a:p>
          <a:p>
            <a:pPr marL="457200" lvl="2" indent="0">
              <a:buNone/>
            </a:pPr>
            <a:r>
              <a:rPr lang="en-US" baseline="30000" dirty="0"/>
              <a:t>    16</a:t>
            </a:r>
            <a:r>
              <a:rPr lang="en-US" dirty="0"/>
              <a:t>O(n,𝛼</a:t>
            </a:r>
            <a:r>
              <a:rPr lang="en-US" baseline="-25000" dirty="0"/>
              <a:t>0</a:t>
            </a:r>
            <a:r>
              <a:rPr lang="en-US" dirty="0"/>
              <a:t>) [inverse Walton et al.], </a:t>
            </a:r>
            <a:r>
              <a:rPr lang="en-US" baseline="30000" dirty="0"/>
              <a:t>13</a:t>
            </a:r>
            <a:r>
              <a:rPr lang="en-US" dirty="0"/>
              <a:t>C(𝛼,n), </a:t>
            </a:r>
            <a:r>
              <a:rPr lang="en-US" baseline="30000" dirty="0"/>
              <a:t>13</a:t>
            </a:r>
            <a:r>
              <a:rPr lang="en-US" dirty="0"/>
              <a:t>C(𝛼,el) </a:t>
            </a:r>
            <a:r>
              <a:rPr lang="en-US" dirty="0" err="1"/>
              <a:t>excit</a:t>
            </a:r>
            <a:r>
              <a:rPr lang="en-US" dirty="0"/>
              <a:t>. </a:t>
            </a:r>
            <a:r>
              <a:rPr lang="en-US" dirty="0" err="1"/>
              <a:t>fn</a:t>
            </a:r>
            <a:endParaRPr lang="en-US" dirty="0"/>
          </a:p>
          <a:p>
            <a:pPr lvl="1"/>
            <a:r>
              <a:rPr lang="en-US" dirty="0" err="1"/>
              <a:t>E</a:t>
            </a:r>
            <a:r>
              <a:rPr lang="en-US" baseline="-25000" dirty="0" err="1"/>
              <a:t>n</a:t>
            </a:r>
            <a:r>
              <a:rPr lang="en-US" dirty="0"/>
              <a:t> &gt; 6.25</a:t>
            </a:r>
          </a:p>
          <a:p>
            <a:pPr lvl="2"/>
            <a:r>
              <a:rPr lang="en-US" dirty="0"/>
              <a:t>6.25 </a:t>
            </a:r>
            <a:r>
              <a:rPr lang="en-US" dirty="0">
                <a:sym typeface="Wingdings" pitchFamily="2" charset="2"/>
              </a:rPr>
              <a:t> 20: subtraction of non-elastic (MT=3) from total</a:t>
            </a:r>
          </a:p>
          <a:p>
            <a:pPr lvl="2"/>
            <a:r>
              <a:rPr lang="en-US" dirty="0">
                <a:sym typeface="Wingdings" pitchFamily="2" charset="2"/>
              </a:rPr>
              <a:t>Inelastic (MT51, …, 57)</a:t>
            </a:r>
          </a:p>
          <a:p>
            <a:pPr lvl="3"/>
            <a:r>
              <a:rPr lang="en-US" baseline="30000" dirty="0"/>
              <a:t>16</a:t>
            </a:r>
            <a:r>
              <a:rPr lang="en-US" dirty="0"/>
              <a:t>O(</a:t>
            </a:r>
            <a:r>
              <a:rPr lang="en-US" dirty="0" err="1"/>
              <a:t>n,x</a:t>
            </a:r>
            <a:r>
              <a:rPr lang="en-US" dirty="0"/>
              <a:t>𝛾) Nelson, Chadwick, </a:t>
            </a:r>
            <a:r>
              <a:rPr lang="en-US" dirty="0" err="1"/>
              <a:t>Michaudon</a:t>
            </a:r>
            <a:r>
              <a:rPr lang="en-US" dirty="0"/>
              <a:t> &amp; Young NSE99</a:t>
            </a:r>
          </a:p>
          <a:p>
            <a:pPr lvl="1"/>
            <a:r>
              <a:rPr lang="en-US" dirty="0"/>
              <a:t>MT800: Bair&amp;Haas73 without renormalization</a:t>
            </a:r>
          </a:p>
          <a:p>
            <a:pPr lvl="2"/>
            <a:r>
              <a:rPr lang="en-US" dirty="0"/>
              <a:t>6.2</a:t>
            </a:r>
            <a:r>
              <a:rPr lang="en-US" dirty="0">
                <a:sym typeface="Wingdings" pitchFamily="2" charset="2"/>
              </a:rPr>
              <a:t>20: factor of 1.5 “bring into rough agreement” </a:t>
            </a:r>
            <a:r>
              <a:rPr lang="en-US" dirty="0"/>
              <a:t>(n,𝛼</a:t>
            </a:r>
            <a:r>
              <a:rPr lang="en-US" baseline="-25000" dirty="0"/>
              <a:t>0</a:t>
            </a:r>
            <a:r>
              <a:rPr lang="en-US" dirty="0"/>
              <a:t>) of Davis ‘63</a:t>
            </a:r>
          </a:p>
          <a:p>
            <a:pPr lvl="1"/>
            <a:r>
              <a:rPr lang="en-US" dirty="0"/>
              <a:t>MT801-803: inferred from (n,𝛼𝛾) [Nelson99]</a:t>
            </a:r>
          </a:p>
          <a:p>
            <a:r>
              <a:rPr lang="en-US" dirty="0"/>
              <a:t>ENDF/B-VII.1 (2005 Dec.): VI.8+Page+Kawano+Young</a:t>
            </a:r>
          </a:p>
          <a:p>
            <a:pPr lvl="1"/>
            <a:r>
              <a:rPr lang="en-US" dirty="0"/>
              <a:t>MT=800: 32% reduction (n,𝛼</a:t>
            </a:r>
            <a:r>
              <a:rPr lang="en-US" baseline="-25000" dirty="0"/>
              <a:t>0</a:t>
            </a:r>
            <a:r>
              <a:rPr lang="en-US" dirty="0"/>
              <a:t>) 2.4</a:t>
            </a:r>
            <a:r>
              <a:rPr lang="en-US" dirty="0">
                <a:sym typeface="Wingdings" pitchFamily="2" charset="2"/>
              </a:rPr>
              <a:t>8.9 MeV</a:t>
            </a:r>
          </a:p>
          <a:p>
            <a:pPr lvl="2"/>
            <a:r>
              <a:rPr lang="en-US" dirty="0">
                <a:sym typeface="Wingdings" pitchFamily="2" charset="2"/>
              </a:rPr>
              <a:t>“assuming Harissopulos05 are definitive”; “Ha05 is 100% correct, BH73 100% wrong norm”</a:t>
            </a:r>
            <a:endParaRPr lang="en-US" dirty="0"/>
          </a:p>
          <a:p>
            <a:r>
              <a:rPr lang="en-US" dirty="0"/>
              <a:t>ENDF/B-VIII.0 (2016 Dec.): VII.1+Hale+Kawano+MWP</a:t>
            </a:r>
          </a:p>
          <a:p>
            <a:pPr lvl="1"/>
            <a:r>
              <a:rPr lang="en-US" dirty="0"/>
              <a:t>Re-evaluation of Ha05 by </a:t>
            </a:r>
            <a:r>
              <a:rPr lang="en-US" dirty="0" err="1"/>
              <a:t>Giorginis</a:t>
            </a:r>
            <a:r>
              <a:rPr lang="en-US" dirty="0"/>
              <a:t> et al. (CIELO)</a:t>
            </a:r>
          </a:p>
          <a:p>
            <a:r>
              <a:rPr lang="en-US" dirty="0"/>
              <a:t>JENDL-4.0 (2010)</a:t>
            </a:r>
          </a:p>
          <a:p>
            <a:pPr lvl="1"/>
            <a:r>
              <a:rPr lang="en-US" baseline="30000" dirty="0"/>
              <a:t>16</a:t>
            </a:r>
            <a:r>
              <a:rPr lang="en-US" dirty="0"/>
              <a:t>O(n,𝛼</a:t>
            </a:r>
            <a:r>
              <a:rPr lang="en-US" baseline="-25000" dirty="0"/>
              <a:t>tot</a:t>
            </a:r>
            <a:r>
              <a:rPr lang="en-US" dirty="0"/>
              <a:t>) &lt; 6.5 MeV ~ ENDF/B-VII.0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3050E-B4FC-8D40-84B3-FE8BBC87FAAF}"/>
              </a:ext>
            </a:extLst>
          </p:cNvPr>
          <p:cNvSpPr txBox="1"/>
          <p:nvPr/>
        </p:nvSpPr>
        <p:spPr>
          <a:xfrm>
            <a:off x="5607967" y="6079123"/>
            <a:ext cx="3536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*all incident neutron lab energies [MeV]</a:t>
            </a:r>
          </a:p>
        </p:txBody>
      </p:sp>
    </p:spTree>
    <p:extLst>
      <p:ext uri="{BB962C8B-B14F-4D97-AF65-F5344CB8AC3E}">
        <p14:creationId xmlns:p14="http://schemas.microsoft.com/office/powerpoint/2010/main" val="927726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869EEA-AD09-3D44-9750-9D97106D3B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359" y="453057"/>
            <a:ext cx="7379867" cy="892208"/>
          </a:xfrm>
        </p:spPr>
        <p:txBody>
          <a:bodyPr/>
          <a:lstStyle/>
          <a:p>
            <a:r>
              <a:rPr lang="en-US" dirty="0"/>
              <a:t>ENDF/B comparisons </a:t>
            </a:r>
            <a:r>
              <a:rPr lang="en-US" baseline="30000" dirty="0"/>
              <a:t>16</a:t>
            </a:r>
            <a:r>
              <a:rPr lang="en-US" dirty="0"/>
              <a:t>O(n,𝛼</a:t>
            </a:r>
            <a:r>
              <a:rPr lang="en-US" baseline="-25000" dirty="0"/>
              <a:t>0</a:t>
            </a:r>
            <a:r>
              <a:rPr lang="en-US" dirty="0"/>
              <a:t>)</a:t>
            </a:r>
            <a:r>
              <a:rPr lang="en-US" baseline="30000" dirty="0"/>
              <a:t>13</a:t>
            </a:r>
            <a:r>
              <a:rPr lang="en-US" dirty="0"/>
              <a:t>C [MT=800]</a:t>
            </a:r>
          </a:p>
          <a:p>
            <a:r>
              <a:rPr lang="en-US" sz="1800" i="1" dirty="0"/>
              <a:t>6.8, 7.1, 8.0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E00186-82EB-1645-B629-2B56DF78D3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5513" y="1317243"/>
            <a:ext cx="2024036" cy="4223513"/>
          </a:xfrm>
        </p:spPr>
        <p:txBody>
          <a:bodyPr/>
          <a:lstStyle/>
          <a:p>
            <a:r>
              <a:rPr lang="en-US" dirty="0"/>
              <a:t>Three regions</a:t>
            </a:r>
          </a:p>
          <a:p>
            <a:pPr marL="400050" lvl="1" indent="-171450">
              <a:buFont typeface="+mj-lt"/>
              <a:buAutoNum type="romanUcPeriod"/>
            </a:pPr>
            <a:r>
              <a:rPr lang="en-US" dirty="0"/>
              <a:t>&lt; 5.2 MeV</a:t>
            </a:r>
          </a:p>
          <a:p>
            <a:pPr marL="400050" lvl="1" indent="-171450">
              <a:buFont typeface="+mj-lt"/>
              <a:buAutoNum type="romanUcPeriod"/>
            </a:pPr>
            <a:r>
              <a:rPr lang="en-US" dirty="0"/>
              <a:t> 5.2 </a:t>
            </a:r>
            <a:r>
              <a:rPr lang="en-US" dirty="0">
                <a:sym typeface="Wingdings" pitchFamily="2" charset="2"/>
              </a:rPr>
              <a:t> 6 MeV</a:t>
            </a:r>
          </a:p>
          <a:p>
            <a:pPr marL="400050" lvl="1" indent="-171450">
              <a:buFont typeface="+mj-lt"/>
              <a:buAutoNum type="romanUcPeriod"/>
            </a:pPr>
            <a:r>
              <a:rPr lang="en-US" dirty="0">
                <a:sym typeface="Wingdings" pitchFamily="2" charset="2"/>
              </a:rPr>
              <a:t> &gt; 6 MeV</a:t>
            </a:r>
          </a:p>
          <a:p>
            <a:r>
              <a:rPr lang="en-US" dirty="0">
                <a:sym typeface="Wingdings" pitchFamily="2" charset="2"/>
              </a:rPr>
              <a:t>Trends</a:t>
            </a:r>
          </a:p>
          <a:p>
            <a:pPr marL="400050" lvl="1" indent="-171450">
              <a:buFont typeface="+mj-lt"/>
              <a:buAutoNum type="romanUcPeriod"/>
            </a:pPr>
            <a:r>
              <a:rPr lang="en-US" dirty="0">
                <a:sym typeface="Wingdings" pitchFamily="2" charset="2"/>
              </a:rPr>
              <a:t>7.1 &lt; 6.8/8.0</a:t>
            </a:r>
          </a:p>
          <a:p>
            <a:pPr marL="400050" lvl="1" indent="-171450">
              <a:buFont typeface="+mj-lt"/>
              <a:buAutoNum type="romanUcPeriod"/>
            </a:pPr>
            <a:r>
              <a:rPr lang="en-US" dirty="0">
                <a:sym typeface="Wingdings" pitchFamily="2" charset="2"/>
              </a:rPr>
              <a:t>~Equivalent</a:t>
            </a:r>
          </a:p>
          <a:p>
            <a:pPr marL="400050" lvl="1" indent="-171450">
              <a:buFont typeface="+mj-lt"/>
              <a:buAutoNum type="romanUcPeriod"/>
            </a:pPr>
            <a:r>
              <a:rPr lang="en-US" dirty="0">
                <a:sym typeface="Wingdings" pitchFamily="2" charset="2"/>
              </a:rPr>
              <a:t>7.1 &lt; 6.8 &lt; 8.0</a:t>
            </a:r>
          </a:p>
          <a:p>
            <a:pPr marL="400050" lvl="1" indent="-171450">
              <a:buFont typeface="+mj-lt"/>
              <a:buAutoNum type="romanUcPeriod"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D1365A-0EC3-4A43-AD52-61FCF1787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0" t="10960" r="8161" b="2430"/>
          <a:stretch/>
        </p:blipFill>
        <p:spPr>
          <a:xfrm>
            <a:off x="1951134" y="899161"/>
            <a:ext cx="6936259" cy="51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06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CB49E1-EBE6-9B47-AA1C-DCE222AB6D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8C918-96C5-504D-AC00-988BC47BF9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Thermonuclear/charged-particle evaluation updates</a:t>
            </a:r>
          </a:p>
          <a:p>
            <a:r>
              <a:rPr lang="en-US" dirty="0"/>
              <a:t>n+</a:t>
            </a:r>
            <a:r>
              <a:rPr lang="en-US" baseline="30000" dirty="0"/>
              <a:t>9</a:t>
            </a:r>
            <a:r>
              <a:rPr lang="en-US" dirty="0"/>
              <a:t>Be status &amp; plans</a:t>
            </a:r>
          </a:p>
          <a:p>
            <a:r>
              <a:rPr lang="en-US" dirty="0"/>
              <a:t>n+</a:t>
            </a:r>
            <a:r>
              <a:rPr lang="en-US" baseline="30000" dirty="0"/>
              <a:t>16</a:t>
            </a:r>
            <a:r>
              <a:rPr lang="en-US" dirty="0"/>
              <a:t>O progress report</a:t>
            </a:r>
          </a:p>
        </p:txBody>
      </p:sp>
    </p:spTree>
    <p:extLst>
      <p:ext uri="{BB962C8B-B14F-4D97-AF65-F5344CB8AC3E}">
        <p14:creationId xmlns:p14="http://schemas.microsoft.com/office/powerpoint/2010/main" val="1256053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baseline="30000" dirty="0"/>
              <a:t>17</a:t>
            </a:r>
            <a:r>
              <a:rPr lang="en-US" dirty="0"/>
              <a:t>O Preliminary evaluation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Preliminary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84AC1-EA3A-C646-B226-CD1CDA74E1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321" y="991989"/>
            <a:ext cx="8277358" cy="5658345"/>
          </a:xfrm>
        </p:spPr>
        <p:txBody>
          <a:bodyPr/>
          <a:lstStyle/>
          <a:p>
            <a:r>
              <a:rPr lang="en-US" dirty="0"/>
              <a:t>Configuration: channels, R-matrix parameters</a:t>
            </a:r>
          </a:p>
          <a:p>
            <a:r>
              <a:rPr lang="en-US" dirty="0"/>
              <a:t>Observed data in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dirty="0"/>
              <a:t> deck</a:t>
            </a:r>
          </a:p>
          <a:p>
            <a:pPr lvl="1"/>
            <a:r>
              <a:rPr lang="en-US" dirty="0"/>
              <a:t>Channels: (</a:t>
            </a:r>
            <a:r>
              <a:rPr lang="en-US" i="1" dirty="0"/>
              <a:t>n,n</a:t>
            </a:r>
            <a:r>
              <a:rPr lang="en-US" i="1" baseline="-25000" dirty="0"/>
              <a:t>0</a:t>
            </a:r>
            <a:r>
              <a:rPr lang="en-US" dirty="0"/>
              <a:t>), (</a:t>
            </a:r>
            <a:r>
              <a:rPr lang="en-US" i="1" dirty="0"/>
              <a:t>n,n</a:t>
            </a:r>
            <a:r>
              <a:rPr lang="en-US" i="1" baseline="-25000" dirty="0"/>
              <a:t>2</a:t>
            </a:r>
            <a:r>
              <a:rPr lang="en-US" dirty="0"/>
              <a:t>), (𝜶</a:t>
            </a:r>
            <a:r>
              <a:rPr lang="en-US" i="1" dirty="0"/>
              <a:t>,n</a:t>
            </a:r>
            <a:r>
              <a:rPr lang="en-US" i="1" baseline="-25000" dirty="0"/>
              <a:t>0</a:t>
            </a:r>
            <a:r>
              <a:rPr lang="en-US" dirty="0"/>
              <a:t>), (𝜶</a:t>
            </a:r>
            <a:r>
              <a:rPr lang="en-US" i="1" dirty="0"/>
              <a:t>,n</a:t>
            </a:r>
            <a:r>
              <a:rPr lang="en-US" i="1" baseline="-25000" dirty="0"/>
              <a:t>1</a:t>
            </a:r>
            <a:r>
              <a:rPr lang="en-US" dirty="0"/>
              <a:t>), (𝜶</a:t>
            </a:r>
            <a:r>
              <a:rPr lang="en-US" i="1" dirty="0"/>
              <a:t>,n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Types: total, integrated, differential, </a:t>
            </a:r>
            <a:r>
              <a:rPr lang="en-US" i="1" dirty="0"/>
              <a:t>polarization [A</a:t>
            </a:r>
            <a:r>
              <a:rPr lang="en-US" i="1" baseline="-25000" dirty="0"/>
              <a:t>y</a:t>
            </a:r>
            <a:r>
              <a:rPr lang="en-US" i="1" dirty="0"/>
              <a:t>, </a:t>
            </a:r>
            <a:r>
              <a:rPr lang="en-US" i="1" dirty="0" err="1"/>
              <a:t>P</a:t>
            </a:r>
            <a:r>
              <a:rPr lang="en-US" i="1" baseline="-25000" dirty="0" err="1"/>
              <a:t>n</a:t>
            </a:r>
            <a:r>
              <a:rPr lang="en-US" i="1" dirty="0"/>
              <a:t>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New data</a:t>
            </a:r>
          </a:p>
          <a:p>
            <a:pPr lvl="1"/>
            <a:r>
              <a:rPr lang="en-US" dirty="0" err="1"/>
              <a:t>Ciani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dirty="0"/>
              <a:t>(2021) (𝜶,</a:t>
            </a:r>
            <a:r>
              <a:rPr lang="en-US" i="1" dirty="0"/>
              <a:t>n</a:t>
            </a:r>
            <a:r>
              <a:rPr lang="en-US" i="1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Brandenburg &amp; Meisel (2021) (𝜶,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Febbraro</a:t>
            </a:r>
            <a:r>
              <a:rPr lang="en-US" dirty="0"/>
              <a:t>, DeBoer </a:t>
            </a:r>
            <a:r>
              <a:rPr lang="en-US" i="1" dirty="0"/>
              <a:t>et al. </a:t>
            </a:r>
            <a:r>
              <a:rPr lang="en-US" dirty="0"/>
              <a:t>(2020) (𝜶,</a:t>
            </a:r>
            <a:r>
              <a:rPr lang="en-US" i="1" dirty="0"/>
              <a:t>n</a:t>
            </a:r>
            <a:r>
              <a:rPr lang="en-US" i="1" baseline="-25000" dirty="0"/>
              <a:t>0</a:t>
            </a:r>
            <a:r>
              <a:rPr lang="en-US" dirty="0"/>
              <a:t>), (𝜶,</a:t>
            </a:r>
            <a:r>
              <a:rPr lang="en-US" i="1" dirty="0"/>
              <a:t>n</a:t>
            </a:r>
            <a:r>
              <a:rPr lang="en-US" i="1" baseline="-25000" dirty="0"/>
              <a:t>1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F4A898-044B-4A45-8A76-ECCDFDF623F3}"/>
                  </a:ext>
                </a:extLst>
              </p:cNvPr>
              <p:cNvSpPr txBox="1"/>
              <p:nvPr/>
            </p:nvSpPr>
            <p:spPr>
              <a:xfrm>
                <a:off x="6195833" y="2274838"/>
                <a:ext cx="2803491" cy="2308324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u="sng" dirty="0"/>
                  <a:t>17O system channel/pars</a:t>
                </a:r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# channels: 45</a:t>
                </a:r>
              </a:p>
              <a:p>
                <a:pPr marL="349250" lvl="1" indent="-169863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J</a:t>
                </a:r>
                <a:r>
                  <a:rPr lang="en-US" sz="1600" baseline="30000" dirty="0"/>
                  <a:t>𝝅</a:t>
                </a:r>
                <a:r>
                  <a:rPr lang="en-US" sz="1600" dirty="0"/>
                  <a:t>=1/2</a:t>
                </a:r>
                <a:r>
                  <a:rPr lang="en-US" sz="1600" baseline="30000" dirty="0"/>
                  <a:t>±</a:t>
                </a:r>
                <a:r>
                  <a:rPr lang="en-US" sz="1600" dirty="0"/>
                  <a:t>, ..., 11/2</a:t>
                </a:r>
                <a:r>
                  <a:rPr lang="en-US" sz="1600" baseline="30000" dirty="0"/>
                  <a:t>±</a:t>
                </a:r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# parameters</a:t>
                </a:r>
              </a:p>
              <a:p>
                <a:pPr marL="349250" lvl="1" indent="-169863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E</a:t>
                </a:r>
                <a:r>
                  <a:rPr lang="en-US" sz="1600" baseline="-25000" dirty="0"/>
                  <a:t>𝜆</a:t>
                </a:r>
                <a:r>
                  <a:rPr lang="en-US" sz="1600" dirty="0"/>
                  <a:t>: 81 level energies</a:t>
                </a:r>
              </a:p>
              <a:p>
                <a:pPr marL="349250" lvl="1" indent="-169863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𝛾</a:t>
                </a:r>
                <a:r>
                  <a:rPr lang="en-US" sz="1600" baseline="-25000" dirty="0"/>
                  <a:t>𝜆,c</a:t>
                </a:r>
                <a:r>
                  <a:rPr lang="en-US" sz="1600" dirty="0"/>
                  <a:t>: 322 reduced widths</a:t>
                </a:r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# Normalizations</a:t>
                </a:r>
              </a:p>
              <a:p>
                <a:pPr marL="349250" lvl="1" indent="-169863">
                  <a:buFont typeface="Arial" panose="020B0604020202020204" pitchFamily="34" charset="0"/>
                  <a:buChar char="•"/>
                </a:pPr>
                <a:r>
                  <a:rPr lang="en-US" sz="1600" dirty="0" err="1"/>
                  <a:t>n</a:t>
                </a:r>
                <a:r>
                  <a:rPr lang="en-US" sz="1600" baseline="-25000" dirty="0" err="1"/>
                  <a:t>M</a:t>
                </a:r>
                <a:r>
                  <a:rPr lang="en-US" sz="1600" dirty="0"/>
                  <a:t>: 95 norm scales</a:t>
                </a:r>
              </a:p>
              <a:p>
                <a:pPr marL="349250" lvl="1" indent="-16986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US" sz="1600" dirty="0"/>
                  <a:t>E</a:t>
                </a:r>
                <a:r>
                  <a:rPr lang="en-US" sz="1600" baseline="-25000" dirty="0"/>
                  <a:t>M</a:t>
                </a:r>
                <a:r>
                  <a:rPr lang="en-US" sz="1600" dirty="0"/>
                  <a:t>: 4 shift factors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F4A898-044B-4A45-8A76-ECCDFDF62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833" y="2274838"/>
                <a:ext cx="2803491" cy="2308324"/>
              </a:xfrm>
              <a:prstGeom prst="rect">
                <a:avLst/>
              </a:prstGeom>
              <a:blipFill>
                <a:blip r:embed="rId3"/>
                <a:stretch>
                  <a:fillRect l="-901" t="-543" b="-217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A9C99D8-566B-4944-A1FB-0B540A06B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3" y="2203849"/>
            <a:ext cx="5615413" cy="31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70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baseline="30000" dirty="0"/>
              <a:t>17</a:t>
            </a:r>
            <a:r>
              <a:rPr lang="en-US" dirty="0"/>
              <a:t>O Preliminary evaluation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Preliminary results: (</a:t>
            </a:r>
            <a:r>
              <a:rPr lang="en-US" sz="1800" dirty="0">
                <a:solidFill>
                  <a:srgbClr val="FF0000"/>
                </a:solidFill>
              </a:rPr>
              <a:t>𝜶</a:t>
            </a:r>
            <a:r>
              <a:rPr lang="en-US" sz="1800" i="1" dirty="0">
                <a:solidFill>
                  <a:srgbClr val="FF0000"/>
                </a:solidFill>
              </a:rPr>
              <a:t>,n</a:t>
            </a:r>
            <a:r>
              <a:rPr lang="en-US" sz="1800" i="1" baseline="-25000" dirty="0">
                <a:solidFill>
                  <a:srgbClr val="FF0000"/>
                </a:solidFill>
              </a:rPr>
              <a:t>0</a:t>
            </a:r>
            <a:r>
              <a:rPr lang="en-US" sz="1800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881CE-EBA9-574F-8D40-28D82764D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0839" y="515084"/>
            <a:ext cx="2870971" cy="3812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C2CEB6-97D1-7D42-BDC3-D6BD45D1B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3106" y="3164992"/>
            <a:ext cx="2870971" cy="3812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B4875-C9F4-9349-B14A-B1EE3DC9E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23400" y="3446343"/>
            <a:ext cx="2870971" cy="3812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A9CCCE-000B-C74F-BD8A-16E8B2399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85566" y="-38133"/>
            <a:ext cx="2870971" cy="38126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408AF7-BDDC-AF44-B6BF-C8B735A3036E}"/>
              </a:ext>
            </a:extLst>
          </p:cNvPr>
          <p:cNvSpPr txBox="1"/>
          <p:nvPr/>
        </p:nvSpPr>
        <p:spPr>
          <a:xfrm rot="19833478">
            <a:off x="4851173" y="1514248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B09010-B522-A848-BD6A-C708D48F80BB}"/>
              </a:ext>
            </a:extLst>
          </p:cNvPr>
          <p:cNvSpPr txBox="1"/>
          <p:nvPr/>
        </p:nvSpPr>
        <p:spPr>
          <a:xfrm rot="19833478">
            <a:off x="236446" y="2062780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90A722-CD39-AC49-9A7E-AEDDB500210B}"/>
              </a:ext>
            </a:extLst>
          </p:cNvPr>
          <p:cNvSpPr txBox="1"/>
          <p:nvPr/>
        </p:nvSpPr>
        <p:spPr>
          <a:xfrm rot="19833478">
            <a:off x="1417893" y="5305160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100685-A11E-5E43-9E72-EFE5B59408FF}"/>
              </a:ext>
            </a:extLst>
          </p:cNvPr>
          <p:cNvSpPr txBox="1"/>
          <p:nvPr/>
        </p:nvSpPr>
        <p:spPr>
          <a:xfrm rot="19833478">
            <a:off x="5352895" y="4942303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16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BA6FBE-BAEF-A44D-8849-629837926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92369" y="2941245"/>
            <a:ext cx="3299212" cy="439460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baseline="30000" dirty="0"/>
              <a:t>17</a:t>
            </a:r>
            <a:r>
              <a:rPr lang="en-US" dirty="0"/>
              <a:t>O Preliminary evaluation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Preliminary results: (</a:t>
            </a:r>
            <a:r>
              <a:rPr lang="en-US" sz="1800" dirty="0">
                <a:solidFill>
                  <a:srgbClr val="FF0000"/>
                </a:solidFill>
              </a:rPr>
              <a:t>𝜶</a:t>
            </a:r>
            <a:r>
              <a:rPr lang="en-US" sz="1800" i="1" dirty="0">
                <a:solidFill>
                  <a:srgbClr val="FF0000"/>
                </a:solidFill>
              </a:rPr>
              <a:t>,n</a:t>
            </a:r>
            <a:r>
              <a:rPr lang="en-US" sz="1800" i="1" baseline="-25000" dirty="0">
                <a:solidFill>
                  <a:srgbClr val="FF0000"/>
                </a:solidFill>
              </a:rPr>
              <a:t>1</a:t>
            </a:r>
            <a:r>
              <a:rPr lang="en-US" sz="1800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2D516-2310-7C4C-8B2E-9A72FAC0C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2565" y="457582"/>
            <a:ext cx="2871272" cy="3813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0920EE-0C2F-0E45-8447-BC281E33C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10165" y="3308175"/>
            <a:ext cx="2871271" cy="3813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AC7921-AA5A-2149-AFA0-DF6B805BF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887816" y="-342202"/>
            <a:ext cx="3299212" cy="43989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C01451-89D7-C54D-9789-ACB354CE56B8}"/>
              </a:ext>
            </a:extLst>
          </p:cNvPr>
          <p:cNvSpPr txBox="1"/>
          <p:nvPr/>
        </p:nvSpPr>
        <p:spPr>
          <a:xfrm rot="19833478">
            <a:off x="236446" y="2062780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307081-2A4F-1E46-8A55-B9834B573AAE}"/>
              </a:ext>
            </a:extLst>
          </p:cNvPr>
          <p:cNvSpPr txBox="1"/>
          <p:nvPr/>
        </p:nvSpPr>
        <p:spPr>
          <a:xfrm rot="19833478">
            <a:off x="4851173" y="1514248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4F7ADD-7F03-8048-BED5-84665993F69F}"/>
              </a:ext>
            </a:extLst>
          </p:cNvPr>
          <p:cNvSpPr txBox="1"/>
          <p:nvPr/>
        </p:nvSpPr>
        <p:spPr>
          <a:xfrm rot="19833478">
            <a:off x="1132273" y="4793573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996E01-A56C-1E47-8B63-BE1C36110433}"/>
              </a:ext>
            </a:extLst>
          </p:cNvPr>
          <p:cNvSpPr txBox="1"/>
          <p:nvPr/>
        </p:nvSpPr>
        <p:spPr>
          <a:xfrm rot="19833478">
            <a:off x="5352895" y="4942303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70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baseline="30000" dirty="0"/>
              <a:t>17</a:t>
            </a:r>
            <a:r>
              <a:rPr lang="en-US" dirty="0"/>
              <a:t>O Preliminary evaluation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Preliminary results: low energy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CFD03-67F2-E349-A84B-C448950E0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7" t="3127" r="1569" b="3067"/>
          <a:stretch/>
        </p:blipFill>
        <p:spPr>
          <a:xfrm>
            <a:off x="0" y="1764741"/>
            <a:ext cx="4405229" cy="3229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D0EEAB-9BEA-F447-ACF2-02C02709C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904" y="4017213"/>
            <a:ext cx="5109807" cy="2474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F8B060-A92B-AB4B-A6BA-4140515C4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0" t="2847" b="2854"/>
          <a:stretch/>
        </p:blipFill>
        <p:spPr>
          <a:xfrm>
            <a:off x="4557708" y="100484"/>
            <a:ext cx="4586292" cy="332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05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B97E5C-F948-E448-A24F-1F5BBF29B2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972" y="219728"/>
            <a:ext cx="7994055" cy="892208"/>
          </a:xfrm>
        </p:spPr>
        <p:txBody>
          <a:bodyPr/>
          <a:lstStyle/>
          <a:p>
            <a:r>
              <a:rPr lang="en-US" dirty="0"/>
              <a:t>Comparison LENZ(2017) data vs. ENDF/B-VIII.0</a:t>
            </a:r>
          </a:p>
          <a:p>
            <a:r>
              <a:rPr lang="en-US" sz="1800" baseline="30000" dirty="0"/>
              <a:t>16</a:t>
            </a:r>
            <a:r>
              <a:rPr lang="en-US" sz="1800" dirty="0"/>
              <a:t>O(n,𝛼</a:t>
            </a:r>
            <a:r>
              <a:rPr lang="en-US" sz="1800" baseline="-25000" dirty="0"/>
              <a:t>0</a:t>
            </a:r>
            <a:r>
              <a:rPr lang="en-US" sz="1800" dirty="0"/>
              <a:t>)</a:t>
            </a:r>
            <a:r>
              <a:rPr lang="en-US" sz="1800" baseline="30000" dirty="0"/>
              <a:t>13</a:t>
            </a:r>
            <a:r>
              <a:rPr lang="en-US" sz="1800" dirty="0"/>
              <a:t>C excitation functions</a:t>
            </a:r>
          </a:p>
          <a:p>
            <a:r>
              <a:rPr lang="en-US" sz="1800" i="1" dirty="0"/>
              <a:t>S. </a:t>
            </a:r>
            <a:r>
              <a:rPr lang="en-US" sz="1800" i="1" dirty="0" err="1"/>
              <a:t>Kuvin</a:t>
            </a:r>
            <a:r>
              <a:rPr lang="en-US" sz="1800" i="1" dirty="0"/>
              <a:t> &amp; H.Y. Lee (LANL)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BD13DE-77BD-F94D-BFD4-3A5DC688E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1" t="11273" r="8930" b="1637"/>
          <a:stretch/>
        </p:blipFill>
        <p:spPr>
          <a:xfrm>
            <a:off x="77260" y="1417142"/>
            <a:ext cx="6433608" cy="4775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639760-EDB6-5448-9136-4BA30BCAF997}"/>
              </a:ext>
            </a:extLst>
          </p:cNvPr>
          <p:cNvSpPr txBox="1"/>
          <p:nvPr/>
        </p:nvSpPr>
        <p:spPr>
          <a:xfrm>
            <a:off x="6858000" y="1417142"/>
            <a:ext cx="1989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Angular convolution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energy resolution broadening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F36581-A9E8-F042-AFAB-52D2BAD44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4" y="3061681"/>
            <a:ext cx="2427817" cy="1803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BFA3E2-84C7-DB4C-B8E7-12CB9CE62C75}"/>
              </a:ext>
            </a:extLst>
          </p:cNvPr>
          <p:cNvSpPr txBox="1"/>
          <p:nvPr/>
        </p:nvSpPr>
        <p:spPr>
          <a:xfrm>
            <a:off x="6759699" y="4985184"/>
            <a:ext cx="230704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LENZ2017 acceptance</a:t>
            </a:r>
          </a:p>
          <a:p>
            <a:pPr algn="ctr"/>
            <a:r>
              <a:rPr lang="en-US" dirty="0"/>
              <a:t>vs. angle</a:t>
            </a:r>
          </a:p>
        </p:txBody>
      </p:sp>
    </p:spTree>
    <p:extLst>
      <p:ext uri="{BB962C8B-B14F-4D97-AF65-F5344CB8AC3E}">
        <p14:creationId xmlns:p14="http://schemas.microsoft.com/office/powerpoint/2010/main" val="1888831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21" y="207666"/>
            <a:ext cx="7994055" cy="892208"/>
          </a:xfrm>
        </p:spPr>
        <p:txBody>
          <a:bodyPr/>
          <a:lstStyle/>
          <a:p>
            <a:r>
              <a:rPr lang="en-US" baseline="30000" dirty="0"/>
              <a:t>17</a:t>
            </a:r>
            <a:r>
              <a:rPr lang="en-US" dirty="0"/>
              <a:t>O Preliminary evaluation scope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Preliminary results</a:t>
            </a:r>
          </a:p>
        </p:txBody>
      </p:sp>
      <p:pic>
        <p:nvPicPr>
          <p:cNvPr id="5" name="tape32-5x5-red" descr="tape32-5x5-red">
            <a:hlinkClick r:id="" action="ppaction://media"/>
            <a:extLst>
              <a:ext uri="{FF2B5EF4-FFF2-40B4-BE49-F238E27FC236}">
                <a16:creationId xmlns:a16="http://schemas.microsoft.com/office/drawing/2014/main" id="{CFAC180F-5547-104C-AC56-EA1BFF388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301" y="1099874"/>
            <a:ext cx="6769398" cy="524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0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869EEA-AD09-3D44-9750-9D97106D3B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561" y="116230"/>
            <a:ext cx="8068874" cy="892208"/>
          </a:xfrm>
        </p:spPr>
        <p:txBody>
          <a:bodyPr/>
          <a:lstStyle/>
          <a:p>
            <a:r>
              <a:rPr lang="en-US" dirty="0"/>
              <a:t>ENDF/B-VIII.0 </a:t>
            </a:r>
            <a:r>
              <a:rPr lang="en-US" baseline="30000" dirty="0"/>
              <a:t>16</a:t>
            </a:r>
            <a:r>
              <a:rPr lang="en-US" dirty="0"/>
              <a:t>O(n,𝛼</a:t>
            </a:r>
            <a:r>
              <a:rPr lang="en-US" baseline="-25000" dirty="0"/>
              <a:t>0</a:t>
            </a:r>
            <a:r>
              <a:rPr lang="en-US" dirty="0"/>
              <a:t>)</a:t>
            </a:r>
            <a:r>
              <a:rPr lang="en-US" baseline="30000" dirty="0"/>
              <a:t>13</a:t>
            </a:r>
            <a:r>
              <a:rPr lang="en-US" dirty="0"/>
              <a:t>C [MT=800] </a:t>
            </a:r>
          </a:p>
          <a:p>
            <a:r>
              <a:rPr lang="en-US" sz="1800" i="1" dirty="0"/>
              <a:t>Comparison with New Evaluation “8.1”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95D40D-3651-8946-A296-24B51D477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8" t="11225" r="8706" b="2534"/>
          <a:stretch/>
        </p:blipFill>
        <p:spPr>
          <a:xfrm>
            <a:off x="994738" y="1093508"/>
            <a:ext cx="7154521" cy="5326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7AD49E-9B21-F648-999C-822D26343E5D}"/>
              </a:ext>
            </a:extLst>
          </p:cNvPr>
          <p:cNvSpPr txBox="1"/>
          <p:nvPr/>
        </p:nvSpPr>
        <p:spPr>
          <a:xfrm rot="19833478">
            <a:off x="2687415" y="2590681"/>
            <a:ext cx="3339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BDBDBD"/>
                </a:solidFill>
              </a:rPr>
              <a:t>      </a:t>
            </a:r>
            <a:r>
              <a:rPr lang="en-US" sz="4000" dirty="0">
                <a:solidFill>
                  <a:schemeClr val="accent6">
                    <a:lumMod val="75000"/>
                    <a:alpha val="15519"/>
                  </a:schemeClr>
                </a:solidFill>
              </a:rPr>
              <a:t>preliminary</a:t>
            </a:r>
            <a:endParaRPr lang="en-US" sz="3200" dirty="0">
              <a:solidFill>
                <a:schemeClr val="accent6">
                  <a:lumMod val="75000"/>
                  <a:alpha val="15519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53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6DE315F-6546-B045-98DF-EF2C0A513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60" y="908027"/>
            <a:ext cx="7048424" cy="553541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B6EAB64-4198-9445-9615-19FA2BB58723}"/>
              </a:ext>
            </a:extLst>
          </p:cNvPr>
          <p:cNvSpPr txBox="1">
            <a:spLocks/>
          </p:cNvSpPr>
          <p:nvPr/>
        </p:nvSpPr>
        <p:spPr>
          <a:xfrm>
            <a:off x="537562" y="125886"/>
            <a:ext cx="8068874" cy="8922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400" b="1" i="0" kern="1200" baseline="0">
                <a:solidFill>
                  <a:srgbClr val="000F7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tabLst/>
              <a:defRPr sz="1600" b="1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None/>
              <a:defRPr sz="1400" b="1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ENDF/B-VIII.0 </a:t>
            </a:r>
            <a:r>
              <a:rPr lang="en-US" baseline="30000" dirty="0"/>
              <a:t>16</a:t>
            </a:r>
            <a:r>
              <a:rPr lang="en-US" dirty="0"/>
              <a:t>O(n,𝛼</a:t>
            </a:r>
            <a:r>
              <a:rPr lang="en-US" baseline="-25000" dirty="0"/>
              <a:t>0</a:t>
            </a:r>
            <a:r>
              <a:rPr lang="en-US" dirty="0"/>
              <a:t>)</a:t>
            </a:r>
            <a:r>
              <a:rPr lang="en-US" baseline="30000" dirty="0"/>
              <a:t>13</a:t>
            </a:r>
            <a:r>
              <a:rPr lang="en-US" dirty="0"/>
              <a:t>C [MT=800] </a:t>
            </a:r>
          </a:p>
          <a:p>
            <a:r>
              <a:rPr lang="en-US" sz="1800" i="1" dirty="0"/>
              <a:t>Ratio of New Evaluation to ENDF/B-VIII.0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A08F2C-CC89-DB46-8D8B-6A66A1129AC6}"/>
              </a:ext>
            </a:extLst>
          </p:cNvPr>
          <p:cNvCxnSpPr>
            <a:cxnSpLocks/>
          </p:cNvCxnSpPr>
          <p:nvPr/>
        </p:nvCxnSpPr>
        <p:spPr>
          <a:xfrm>
            <a:off x="1350912" y="4457919"/>
            <a:ext cx="66449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877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A6F1DE-F599-F34A-B47C-E4179D0016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085" y="132170"/>
            <a:ext cx="7994055" cy="892208"/>
          </a:xfrm>
        </p:spPr>
        <p:txBody>
          <a:bodyPr/>
          <a:lstStyle/>
          <a:p>
            <a:r>
              <a:rPr lang="en-US" dirty="0"/>
              <a:t>Preliminary new evaluation</a:t>
            </a:r>
          </a:p>
          <a:p>
            <a:r>
              <a:rPr lang="en-US" dirty="0"/>
              <a:t>vs. OU(2021) &amp; Bair &amp; Haas(1973)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D769A-17AF-D241-8C24-4A066B7F80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1" r="1313" b="1563"/>
          <a:stretch/>
        </p:blipFill>
        <p:spPr>
          <a:xfrm>
            <a:off x="1093509" y="1024378"/>
            <a:ext cx="6956981" cy="552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34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B9A1BA-3C3E-1541-A4B5-69C111EA43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4972" y="155749"/>
            <a:ext cx="7994055" cy="485670"/>
          </a:xfrm>
        </p:spPr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CE938-838E-1642-AB3A-71D0591357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4360" y="1021581"/>
            <a:ext cx="7994055" cy="5680670"/>
          </a:xfrm>
        </p:spPr>
        <p:txBody>
          <a:bodyPr/>
          <a:lstStyle/>
          <a:p>
            <a:r>
              <a:rPr lang="en-US" dirty="0"/>
              <a:t>n+</a:t>
            </a:r>
            <a:r>
              <a:rPr lang="en-US" baseline="30000" dirty="0"/>
              <a:t>9</a:t>
            </a:r>
            <a:r>
              <a:rPr lang="en-US" dirty="0"/>
              <a:t>Be</a:t>
            </a:r>
          </a:p>
          <a:p>
            <a:pPr lvl="1"/>
            <a:r>
              <a:rPr lang="en-US" dirty="0"/>
              <a:t>the added inelastic data is well represented – why isn’t it performing better?</a:t>
            </a:r>
          </a:p>
          <a:p>
            <a:pPr lvl="2"/>
            <a:r>
              <a:rPr lang="en-US" dirty="0"/>
              <a:t>Formatting? EDA</a:t>
            </a:r>
            <a:r>
              <a:rPr lang="en-US" baseline="-25000" dirty="0"/>
              <a:t>f90</a:t>
            </a:r>
            <a:r>
              <a:rPr lang="en-US" dirty="0">
                <a:sym typeface="Wingdings" pitchFamily="2" charset="2"/>
              </a:rPr>
              <a:t> ENDF-6 correct?; ENDF-6  ACE correct?</a:t>
            </a:r>
            <a:endParaRPr lang="en-US" dirty="0"/>
          </a:p>
          <a:p>
            <a:pPr lvl="2"/>
            <a:r>
              <a:rPr lang="en-US" dirty="0"/>
              <a:t>Is (n,2n) properly represented?</a:t>
            </a:r>
          </a:p>
          <a:p>
            <a:pPr lvl="3"/>
            <a:r>
              <a:rPr lang="en-US" baseline="30000" dirty="0"/>
              <a:t>9</a:t>
            </a:r>
            <a:r>
              <a:rPr lang="en-US" dirty="0"/>
              <a:t>Be(n,2n)</a:t>
            </a:r>
            <a:r>
              <a:rPr lang="en-US" baseline="30000" dirty="0"/>
              <a:t>8</a:t>
            </a:r>
            <a:r>
              <a:rPr lang="en-US" dirty="0"/>
              <a:t>Be* + </a:t>
            </a:r>
            <a:r>
              <a:rPr lang="en-US" baseline="30000" dirty="0"/>
              <a:t>9</a:t>
            </a:r>
            <a:r>
              <a:rPr lang="en-US" dirty="0"/>
              <a:t>Be(</a:t>
            </a:r>
            <a:r>
              <a:rPr lang="en-US" dirty="0" err="1"/>
              <a:t>n,n</a:t>
            </a:r>
            <a:r>
              <a:rPr lang="en-US" dirty="0"/>
              <a:t>’)</a:t>
            </a:r>
            <a:r>
              <a:rPr lang="en-US" baseline="30000" dirty="0"/>
              <a:t>9</a:t>
            </a:r>
            <a:r>
              <a:rPr lang="en-US" dirty="0"/>
              <a:t>Be* vs. </a:t>
            </a:r>
            <a:r>
              <a:rPr lang="en-US" baseline="30000" dirty="0"/>
              <a:t>9</a:t>
            </a:r>
            <a:r>
              <a:rPr lang="en-US" dirty="0"/>
              <a:t>Be(n,2n)𝛼𝛼</a:t>
            </a:r>
          </a:p>
          <a:p>
            <a:pPr lvl="1"/>
            <a:r>
              <a:rPr lang="en-US" dirty="0"/>
              <a:t>ENDF/B-VIII.1 release push to Feb. 2024</a:t>
            </a:r>
          </a:p>
          <a:p>
            <a:pPr lvl="2"/>
            <a:r>
              <a:rPr lang="en-US" dirty="0"/>
              <a:t>re-assess available data</a:t>
            </a:r>
          </a:p>
          <a:p>
            <a:pPr lvl="2"/>
            <a:r>
              <a:rPr lang="en-US" dirty="0"/>
              <a:t>push to higher energies</a:t>
            </a:r>
          </a:p>
          <a:p>
            <a:pPr lvl="2"/>
            <a:r>
              <a:rPr lang="en-US" dirty="0"/>
              <a:t>update the evaluation &amp; covariances</a:t>
            </a:r>
          </a:p>
          <a:p>
            <a:r>
              <a:rPr lang="en-US" dirty="0"/>
              <a:t>n+</a:t>
            </a:r>
            <a:r>
              <a:rPr lang="en-US" baseline="30000" dirty="0"/>
              <a:t>16</a:t>
            </a:r>
            <a:r>
              <a:rPr lang="en-US" dirty="0"/>
              <a:t>O</a:t>
            </a:r>
          </a:p>
          <a:p>
            <a:pPr lvl="1"/>
            <a:r>
              <a:rPr lang="en-US" dirty="0"/>
              <a:t>Complete the evaluation to </a:t>
            </a:r>
            <a:r>
              <a:rPr lang="en-US" dirty="0" err="1"/>
              <a:t>E</a:t>
            </a:r>
            <a:r>
              <a:rPr lang="en-US" baseline="-25000" dirty="0" err="1"/>
              <a:t>n</a:t>
            </a:r>
            <a:r>
              <a:rPr lang="en-US" dirty="0"/>
              <a:t> ~ 9 MeV (maybe 10 MeV)</a:t>
            </a:r>
          </a:p>
          <a:p>
            <a:pPr lvl="2"/>
            <a:r>
              <a:rPr lang="en-US" dirty="0"/>
              <a:t>add missing data</a:t>
            </a:r>
          </a:p>
          <a:p>
            <a:pPr lvl="2"/>
            <a:r>
              <a:rPr lang="en-US" dirty="0"/>
              <a:t>Investigate normalization of the (</a:t>
            </a:r>
            <a:r>
              <a:rPr lang="en-US" dirty="0" err="1"/>
              <a:t>n,n</a:t>
            </a:r>
            <a:r>
              <a:rPr lang="en-US" baseline="-25000" dirty="0" err="1"/>
              <a:t>tot</a:t>
            </a:r>
            <a:r>
              <a:rPr lang="en-US" dirty="0"/>
              <a:t>) </a:t>
            </a:r>
            <a:r>
              <a:rPr lang="en-US" dirty="0" err="1"/>
              <a:t>Cierjacks</a:t>
            </a:r>
            <a:r>
              <a:rPr lang="en-US" dirty="0"/>
              <a:t>’ ‘68 &amp; ‘83 datasets</a:t>
            </a:r>
          </a:p>
          <a:p>
            <a:pPr lvl="1"/>
            <a:r>
              <a:rPr lang="en-US" baseline="30000" dirty="0"/>
              <a:t>13</a:t>
            </a:r>
            <a:r>
              <a:rPr lang="en-US" dirty="0"/>
              <a:t>C(𝛼,n</a:t>
            </a:r>
            <a:r>
              <a:rPr lang="en-US" baseline="-25000" dirty="0"/>
              <a:t>0</a:t>
            </a:r>
            <a:r>
              <a:rPr lang="en-US" dirty="0"/>
              <a:t>)</a:t>
            </a:r>
            <a:r>
              <a:rPr lang="en-US" baseline="30000" dirty="0"/>
              <a:t>16</a:t>
            </a:r>
            <a:r>
              <a:rPr lang="en-US" dirty="0"/>
              <a:t>O is currently too high everywhere</a:t>
            </a:r>
          </a:p>
          <a:p>
            <a:pPr lvl="2"/>
            <a:r>
              <a:rPr lang="en-US" dirty="0"/>
              <a:t>Note that (</a:t>
            </a:r>
            <a:r>
              <a:rPr lang="en-US" dirty="0" err="1"/>
              <a:t>n,n</a:t>
            </a:r>
            <a:r>
              <a:rPr lang="en-US" baseline="-25000" dirty="0" err="1"/>
              <a:t>tot</a:t>
            </a:r>
            <a:r>
              <a:rPr lang="en-US" dirty="0"/>
              <a:t>) and (n,𝛼</a:t>
            </a:r>
            <a:r>
              <a:rPr lang="en-US" baseline="-25000" dirty="0"/>
              <a:t>x</a:t>
            </a:r>
            <a:r>
              <a:rPr lang="en-US" dirty="0"/>
              <a:t>) are tightly correlated by unitarity</a:t>
            </a:r>
          </a:p>
          <a:p>
            <a:pPr lvl="1"/>
            <a:r>
              <a:rPr lang="en-US" dirty="0"/>
              <a:t>Perform a complete normalization/covariance study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>
              <a:sym typeface="Wingdings" pitchFamily="2" charset="2"/>
            </a:endParaRP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883508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A2AE44-9E06-C24D-83E9-C3118DBE79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Thermonuclear/charged-particle reactions</a:t>
            </a:r>
          </a:p>
          <a:p>
            <a:r>
              <a:rPr lang="en-US" sz="1800" i="1" dirty="0"/>
              <a:t>Detailed in earlier Charged-particle session 2021-11-17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6FDC6-1AED-E146-ABCA-5B3CBD292D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Evaluation updates &amp; </a:t>
            </a:r>
            <a:r>
              <a:rPr lang="en-US" dirty="0">
                <a:solidFill>
                  <a:schemeClr val="accent4"/>
                </a:solidFill>
              </a:rPr>
              <a:t>new</a:t>
            </a:r>
            <a:r>
              <a:rPr lang="en-US" dirty="0"/>
              <a:t> evaluations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p-001_H_001.endf 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p-002_He_004.endf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d-001_H_003.endf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d-002_He_003.endf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d-003_Li_006.endf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t-002_He_004.endf</a:t>
            </a:r>
          </a:p>
          <a:p>
            <a:pPr lvl="1"/>
            <a:r>
              <a:rPr lang="en-US" dirty="0"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a-006_C_013.endf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22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156474-E2CE-D04A-877F-A991599CEF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72" y="2982896"/>
            <a:ext cx="7991856" cy="892208"/>
          </a:xfrm>
        </p:spPr>
        <p:txBody>
          <a:bodyPr/>
          <a:lstStyle/>
          <a:p>
            <a:pPr algn="ctr"/>
            <a:r>
              <a:rPr lang="en-US" dirty="0"/>
              <a:t>n+</a:t>
            </a:r>
            <a:r>
              <a:rPr lang="en-US" baseline="30000" dirty="0"/>
              <a:t>9</a:t>
            </a:r>
            <a:r>
              <a:rPr lang="en-US" dirty="0"/>
              <a:t>Be evaluation</a:t>
            </a:r>
          </a:p>
        </p:txBody>
      </p:sp>
    </p:spTree>
    <p:extLst>
      <p:ext uri="{BB962C8B-B14F-4D97-AF65-F5344CB8AC3E}">
        <p14:creationId xmlns:p14="http://schemas.microsoft.com/office/powerpoint/2010/main" val="2103798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AD41C9-BA88-1A4F-A1F2-4148493E4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Light-element R-matrix evaluation</a:t>
            </a:r>
          </a:p>
          <a:p>
            <a:r>
              <a:rPr lang="en-US" sz="1800" i="1" dirty="0"/>
              <a:t>R-matrix formalism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4AB926-37CB-0943-BFD5-C442B75A3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13" t="1410" r="7786" b="2323"/>
          <a:stretch/>
        </p:blipFill>
        <p:spPr>
          <a:xfrm>
            <a:off x="1" y="1221870"/>
            <a:ext cx="5061498" cy="4151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F24270-205E-0B40-A644-EDB3F3698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6"/>
          <a:stretch/>
        </p:blipFill>
        <p:spPr>
          <a:xfrm>
            <a:off x="5061499" y="1221870"/>
            <a:ext cx="3992740" cy="5044523"/>
          </a:xfrm>
          <a:prstGeom prst="rect">
            <a:avLst/>
          </a:prstGeom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33066818-6197-444A-A8EE-59851644348A}"/>
              </a:ext>
            </a:extLst>
          </p:cNvPr>
          <p:cNvCxnSpPr>
            <a:cxnSpLocks/>
            <a:endCxn id="8" idx="1"/>
          </p:cNvCxnSpPr>
          <p:nvPr/>
        </p:nvCxnSpPr>
        <p:spPr>
          <a:xfrm rot="16200000" flipH="1">
            <a:off x="3637544" y="2320177"/>
            <a:ext cx="1432446" cy="1415463"/>
          </a:xfrm>
          <a:prstGeom prst="curvedConnector2">
            <a:avLst/>
          </a:prstGeom>
          <a:ln w="15875">
            <a:solidFill>
              <a:schemeClr val="accent1">
                <a:alpha val="24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853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040616F-44CE-7042-BE0B-D5EF513E9D7E}"/>
              </a:ext>
            </a:extLst>
          </p:cNvPr>
          <p:cNvSpPr txBox="1">
            <a:spLocks/>
          </p:cNvSpPr>
          <p:nvPr/>
        </p:nvSpPr>
        <p:spPr>
          <a:xfrm>
            <a:off x="457200" y="420414"/>
            <a:ext cx="8229600" cy="82091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n+</a:t>
            </a:r>
            <a:r>
              <a:rPr lang="en-US" baseline="30000"/>
              <a:t>9</a:t>
            </a:r>
            <a:r>
              <a:rPr lang="en-US"/>
              <a:t>Be</a:t>
            </a:r>
            <a:br>
              <a:rPr lang="en-US"/>
            </a:br>
            <a:r>
              <a:rPr lang="en-US" sz="1800"/>
              <a:t>New evaluation</a:t>
            </a:r>
            <a:endParaRPr lang="en-US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C504FCE-F546-E345-98F3-485332AA4DE9}"/>
              </a:ext>
            </a:extLst>
          </p:cNvPr>
          <p:cNvSpPr txBox="1">
            <a:spLocks/>
          </p:cNvSpPr>
          <p:nvPr/>
        </p:nvSpPr>
        <p:spPr>
          <a:xfrm>
            <a:off x="457200" y="1363443"/>
            <a:ext cx="8229600" cy="1371292"/>
          </a:xfrm>
          <a:prstGeom prst="rect">
            <a:avLst/>
          </a:prstGeom>
        </p:spPr>
        <p:txBody>
          <a:bodyPr/>
          <a:lstStyle>
            <a:lvl1pPr marL="230188" indent="-2222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Added data: elastic, (n,𝛼), (n,n</a:t>
            </a:r>
            <a:r>
              <a:rPr lang="en-US" baseline="-25000"/>
              <a:t>1</a:t>
            </a:r>
            <a:r>
              <a:rPr lang="en-US"/>
              <a:t>)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032327-4ECC-474F-9755-354250187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678" y="2031173"/>
            <a:ext cx="9301356" cy="32805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D515DB-9E0C-7F42-801B-3369194A5019}"/>
              </a:ext>
            </a:extLst>
          </p:cNvPr>
          <p:cNvSpPr txBox="1"/>
          <p:nvPr/>
        </p:nvSpPr>
        <p:spPr>
          <a:xfrm>
            <a:off x="8313919" y="4380017"/>
            <a:ext cx="62874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imes" pitchFamily="2" charset="0"/>
              </a:rPr>
              <a:t>NA</a:t>
            </a:r>
            <a:endParaRPr lang="en-US" sz="10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659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8B2A28-421C-D64B-B381-37204D3E0134}"/>
              </a:ext>
            </a:extLst>
          </p:cNvPr>
          <p:cNvSpPr txBox="1">
            <a:spLocks/>
          </p:cNvSpPr>
          <p:nvPr/>
        </p:nvSpPr>
        <p:spPr>
          <a:xfrm>
            <a:off x="701566" y="414752"/>
            <a:ext cx="6858000" cy="74051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n+</a:t>
            </a:r>
            <a:r>
              <a:rPr lang="en-US" baseline="30000" dirty="0"/>
              <a:t>9</a:t>
            </a:r>
            <a:r>
              <a:rPr lang="en-US" dirty="0"/>
              <a:t>Be Integrated Cross Sections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CDE68E-F3E3-774D-B9CF-8A69B52F624C}"/>
              </a:ext>
            </a:extLst>
          </p:cNvPr>
          <p:cNvGrpSpPr>
            <a:grpSpLocks noChangeAspect="1"/>
          </p:cNvGrpSpPr>
          <p:nvPr/>
        </p:nvGrpSpPr>
        <p:grpSpPr>
          <a:xfrm>
            <a:off x="309368" y="976872"/>
            <a:ext cx="8708451" cy="5207112"/>
            <a:chOff x="872444" y="1514199"/>
            <a:chExt cx="7642394" cy="456967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A2AC3D9-22B4-8746-96E3-716A7AF6E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6881" y="3715739"/>
              <a:ext cx="2277174" cy="235725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8CFBC0-46C0-B441-AB52-17F649316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8972" y="1514199"/>
              <a:ext cx="2165184" cy="224199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D500EB-B593-B44C-8C44-786013994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8475" y="1514199"/>
              <a:ext cx="2899352" cy="221771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56E042-3EF2-5749-9244-6B0441B16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1463" y="3804141"/>
              <a:ext cx="3073375" cy="227836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838F05-FE56-EB4A-9675-5A9052481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3584" y="3732849"/>
              <a:ext cx="2240978" cy="235102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239969-AFA5-BF4C-8310-181F4888F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2444" y="1520329"/>
              <a:ext cx="2209166" cy="2241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4089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432A5-E861-5F49-940A-E521C6BD6152}"/>
              </a:ext>
            </a:extLst>
          </p:cNvPr>
          <p:cNvSpPr txBox="1">
            <a:spLocks/>
          </p:cNvSpPr>
          <p:nvPr/>
        </p:nvSpPr>
        <p:spPr>
          <a:xfrm>
            <a:off x="511888" y="458598"/>
            <a:ext cx="7142685" cy="84577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aseline="30000" dirty="0"/>
              <a:t>9</a:t>
            </a:r>
            <a:r>
              <a:rPr lang="en-US" dirty="0"/>
              <a:t>Be(</a:t>
            </a:r>
            <a:r>
              <a:rPr lang="en-US" dirty="0" err="1"/>
              <a:t>n,n</a:t>
            </a:r>
            <a:r>
              <a:rPr lang="en-US" dirty="0"/>
              <a:t>)</a:t>
            </a:r>
            <a:r>
              <a:rPr lang="en-US" baseline="30000" dirty="0"/>
              <a:t>9</a:t>
            </a:r>
            <a:r>
              <a:rPr lang="en-US" dirty="0"/>
              <a:t>Be Differential Cross Sections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66BC8E-1A2D-2A4E-B891-50D4F5E32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89375" y="1125353"/>
            <a:ext cx="2146560" cy="2777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00267B-1A9E-954C-8E7B-0334C622D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1816" y="3338167"/>
            <a:ext cx="2175508" cy="2815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502BC2-2821-494F-9EF4-523BE7B51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6904" y="1135077"/>
            <a:ext cx="2080426" cy="2692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8A02A-4AA3-5444-AA23-9ED0BF8C5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956915" y="1125354"/>
            <a:ext cx="2146560" cy="2777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35137C-FFDD-0748-8886-B5894F3CC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021079" y="3326493"/>
            <a:ext cx="2254884" cy="29180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8EBCA9-C5B3-4642-9A9E-D46A49E0F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591154" y="3330217"/>
            <a:ext cx="2229575" cy="288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21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5A4A4-D58A-6949-B9B1-DE3B9AA44EE6}"/>
              </a:ext>
            </a:extLst>
          </p:cNvPr>
          <p:cNvSpPr txBox="1">
            <a:spLocks/>
          </p:cNvSpPr>
          <p:nvPr/>
        </p:nvSpPr>
        <p:spPr>
          <a:xfrm>
            <a:off x="266908" y="451946"/>
            <a:ext cx="8229600" cy="82091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aseline="30000" dirty="0"/>
              <a:t>9</a:t>
            </a:r>
            <a:r>
              <a:rPr lang="en-US" dirty="0"/>
              <a:t>Be(n,n</a:t>
            </a:r>
            <a:r>
              <a:rPr lang="en-US" baseline="-25000" dirty="0"/>
              <a:t>1</a:t>
            </a:r>
            <a:r>
              <a:rPr lang="en-US" dirty="0"/>
              <a:t>)</a:t>
            </a:r>
            <a:r>
              <a:rPr lang="en-US" baseline="30000" dirty="0"/>
              <a:t>9</a:t>
            </a:r>
            <a:r>
              <a:rPr lang="en-US" dirty="0"/>
              <a:t>Be</a:t>
            </a:r>
            <a:r>
              <a:rPr lang="en-US" baseline="30000" dirty="0"/>
              <a:t>*</a:t>
            </a:r>
            <a:r>
              <a:rPr lang="en-US" dirty="0"/>
              <a:t> Differential Cross Sections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5C72A2-CFDE-BD4C-9A5A-6A1A62C2ED97}"/>
              </a:ext>
            </a:extLst>
          </p:cNvPr>
          <p:cNvGrpSpPr>
            <a:grpSpLocks noChangeAspect="1"/>
          </p:cNvGrpSpPr>
          <p:nvPr/>
        </p:nvGrpSpPr>
        <p:grpSpPr>
          <a:xfrm>
            <a:off x="-43354" y="1148410"/>
            <a:ext cx="9230708" cy="2518615"/>
            <a:chOff x="204952" y="1092104"/>
            <a:chExt cx="7537800" cy="20567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0AA498F-241D-7549-AEE2-F9D69C4F2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5419394" y="825448"/>
              <a:ext cx="2025492" cy="262122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FF33E7-A882-734D-B701-5EECE39CE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502818" y="794238"/>
              <a:ext cx="2025493" cy="262122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3504C4-5FA0-E147-B854-0086CAAB8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880370" y="794240"/>
              <a:ext cx="2025492" cy="262122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0A8F761-4D1E-A343-A063-1B4C4283B867}"/>
              </a:ext>
            </a:extLst>
          </p:cNvPr>
          <p:cNvSpPr txBox="1"/>
          <p:nvPr/>
        </p:nvSpPr>
        <p:spPr>
          <a:xfrm>
            <a:off x="426430" y="3803715"/>
            <a:ext cx="7910556" cy="237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2938" lvl="7" indent="-642938" algn="ctr"/>
            <a:r>
              <a:rPr lang="en-US" sz="2000" b="1" baseline="30000" dirty="0">
                <a:solidFill>
                  <a:srgbClr val="FF0000"/>
                </a:solidFill>
              </a:rPr>
              <a:t>Summary of new evaluation</a:t>
            </a:r>
            <a:r>
              <a:rPr lang="en-US" sz="2000" b="1" baseline="30000" dirty="0"/>
              <a:t>:</a:t>
            </a:r>
          </a:p>
          <a:p>
            <a:pPr marL="238115" indent="-238115">
              <a:buFont typeface="Wingdings" pitchFamily="2" charset="2"/>
              <a:buChar char="§"/>
            </a:pPr>
            <a:r>
              <a:rPr lang="en-US" sz="1500" baseline="30000" dirty="0"/>
              <a:t>10</a:t>
            </a:r>
            <a:r>
              <a:rPr lang="en-US" sz="1500" dirty="0"/>
              <a:t>Be analysis has produced a consistent set of cross sections and angular distributions that are in agreement with most of the experimental data at energies up to 5 MeV.  Extensions above that energy were based on the experimental data alone.</a:t>
            </a:r>
          </a:p>
          <a:p>
            <a:pPr marL="238115" indent="-238115">
              <a:buFont typeface="Wingdings" pitchFamily="2" charset="2"/>
              <a:buChar char="§"/>
            </a:pPr>
            <a:r>
              <a:rPr lang="en-US" sz="1500" dirty="0"/>
              <a:t>Level assignments for the overlapping resonances near </a:t>
            </a:r>
            <a:r>
              <a:rPr lang="en-US" sz="1500" dirty="0" err="1"/>
              <a:t>E</a:t>
            </a:r>
            <a:r>
              <a:rPr lang="en-US" sz="1500" baseline="-25000" dirty="0" err="1"/>
              <a:t>n</a:t>
            </a:r>
            <a:r>
              <a:rPr lang="en-US" sz="1500" dirty="0"/>
              <a:t>=2.7 MeV have the opposite parity     (4</a:t>
            </a:r>
            <a:r>
              <a:rPr lang="en-US" sz="1500" baseline="30000" dirty="0"/>
              <a:t>-</a:t>
            </a:r>
            <a:r>
              <a:rPr lang="en-US" sz="1500" dirty="0"/>
              <a:t>,3</a:t>
            </a:r>
            <a:r>
              <a:rPr lang="en-US" sz="1500" baseline="30000" dirty="0"/>
              <a:t>+</a:t>
            </a:r>
            <a:r>
              <a:rPr lang="en-US" sz="1500" dirty="0"/>
              <a:t> → 4</a:t>
            </a:r>
            <a:r>
              <a:rPr lang="en-US" sz="1500" baseline="30000" dirty="0"/>
              <a:t>+</a:t>
            </a:r>
            <a:r>
              <a:rPr lang="en-US" sz="1500" dirty="0"/>
              <a:t>,3</a:t>
            </a:r>
            <a:r>
              <a:rPr lang="en-US" sz="1500" baseline="30000" dirty="0"/>
              <a:t>-</a:t>
            </a:r>
            <a:r>
              <a:rPr lang="en-US" sz="1500" dirty="0"/>
              <a:t>).</a:t>
            </a:r>
          </a:p>
          <a:p>
            <a:pPr marL="238115" indent="-238115">
              <a:buFont typeface="Wingdings" pitchFamily="2" charset="2"/>
              <a:buChar char="§"/>
            </a:pPr>
            <a:r>
              <a:rPr lang="en-US" sz="1500" dirty="0"/>
              <a:t>Excited states of </a:t>
            </a:r>
            <a:r>
              <a:rPr lang="en-US" sz="1500" baseline="30000" dirty="0"/>
              <a:t>9</a:t>
            </a:r>
            <a:r>
              <a:rPr lang="en-US" sz="1500" dirty="0"/>
              <a:t>Be make important contributions to the (n,2n) cross section (MT=16 → 24 in the new evaluation).</a:t>
            </a:r>
          </a:p>
          <a:p>
            <a:pPr marL="238115" indent="-238115">
              <a:buFont typeface="Wingdings" pitchFamily="2" charset="2"/>
              <a:buChar char="§"/>
            </a:pPr>
            <a:r>
              <a:rPr lang="en-US" sz="1500" dirty="0"/>
              <a:t>Testing/benchmarking: (M. Herman, LANL) and thick-target angular neutron yields (Y. </a:t>
            </a:r>
            <a:r>
              <a:rPr lang="en-US" sz="1500" dirty="0" err="1"/>
              <a:t>Danon</a:t>
            </a:r>
            <a:r>
              <a:rPr lang="en-US" sz="1500" dirty="0"/>
              <a:t>, RPI) on the following slides</a:t>
            </a:r>
          </a:p>
        </p:txBody>
      </p:sp>
    </p:spTree>
    <p:extLst>
      <p:ext uri="{BB962C8B-B14F-4D97-AF65-F5344CB8AC3E}">
        <p14:creationId xmlns:p14="http://schemas.microsoft.com/office/powerpoint/2010/main" val="2371634586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LANL_new logo branding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B8"/>
      </a:accent1>
      <a:accent2>
        <a:srgbClr val="FF9128"/>
      </a:accent2>
      <a:accent3>
        <a:srgbClr val="CCD0E1"/>
      </a:accent3>
      <a:accent4>
        <a:srgbClr val="00A963"/>
      </a:accent4>
      <a:accent5>
        <a:srgbClr val="3295DB"/>
      </a:accent5>
      <a:accent6>
        <a:srgbClr val="EB0E1D"/>
      </a:accent6>
      <a:hlink>
        <a:srgbClr val="3295DB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nl-mwp-custom" id="{6E0B638F-B291-564D-8067-68D86542CD41}" vid="{ACE0DEA9-C6B3-A847-AC91-BBAA3527684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nl-mwp-custom" id="{6E0B638F-B291-564D-8067-68D86542CD41}" vid="{783A3E02-88D5-DD40-BC8A-231A02A772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</Template>
  <TotalTime>3656</TotalTime>
  <Words>1524</Words>
  <Application>Microsoft Macintosh PowerPoint</Application>
  <PresentationFormat>On-screen Show (4:3)</PresentationFormat>
  <Paragraphs>251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Acumin Pro</vt:lpstr>
      <vt:lpstr>Arial</vt:lpstr>
      <vt:lpstr>Calibri</vt:lpstr>
      <vt:lpstr>Cambria Math</vt:lpstr>
      <vt:lpstr>Courier New</vt:lpstr>
      <vt:lpstr>System Font Regular</vt:lpstr>
      <vt:lpstr>Times</vt:lpstr>
      <vt:lpstr>Times New Roman</vt:lpstr>
      <vt:lpstr>Wingdings</vt:lpstr>
      <vt:lpstr>Main</vt:lpstr>
      <vt:lpstr>Custom Design</vt:lpstr>
      <vt:lpstr>TN update plans and advances for 16O and 9Be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TN update plans and advances for 16O and 9Be</dc:title>
  <dc:creator>Microsoft Office User</dc:creator>
  <cp:lastModifiedBy>Microsoft Office User</cp:lastModifiedBy>
  <cp:revision>31</cp:revision>
  <dcterms:created xsi:type="dcterms:W3CDTF">2021-11-15T14:58:11Z</dcterms:created>
  <dcterms:modified xsi:type="dcterms:W3CDTF">2021-11-18T18:37:25Z</dcterms:modified>
</cp:coreProperties>
</file>