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77" r:id="rId9"/>
    <p:sldId id="271" r:id="rId10"/>
    <p:sldId id="274" r:id="rId11"/>
    <p:sldId id="278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0F682-5EA0-42A5-BAF1-DF77B332A12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FF0C4-07DD-4985-96A4-9FACAD30D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1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2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4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62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30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42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78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8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1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1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4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6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6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15-19 Nov.2021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CSEWG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7AFA76-8364-4D12-892B-27C00F0A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64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nds.iaea.org/index-meeting-crp/TM-NDP-202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74E4B-ED61-475A-B445-97039E9A1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638" y="1782698"/>
            <a:ext cx="9968241" cy="1646302"/>
          </a:xfrm>
        </p:spPr>
        <p:txBody>
          <a:bodyPr/>
          <a:lstStyle/>
          <a:p>
            <a:r>
              <a:rPr lang="en-US" sz="4000" b="1" dirty="0"/>
              <a:t>Thermal Scattering Law Data for </a:t>
            </a:r>
            <a:r>
              <a:rPr lang="en-US" sz="4000" b="1" dirty="0" err="1"/>
              <a:t>ZrH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92A85-868F-4142-B0EA-6D535D5D4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1943" y="3803697"/>
            <a:ext cx="7766936" cy="1892767"/>
          </a:xfrm>
        </p:spPr>
        <p:txBody>
          <a:bodyPr>
            <a:normAutofit/>
          </a:bodyPr>
          <a:lstStyle/>
          <a:p>
            <a:r>
              <a:rPr lang="en-US" sz="2400" b="1" dirty="0"/>
              <a:t>Andrej Trkov, Ingrid </a:t>
            </a:r>
            <a:r>
              <a:rPr lang="sl-SI" sz="2400" b="1" dirty="0"/>
              <a:t>Švajger</a:t>
            </a:r>
            <a:endParaRPr lang="en-US" sz="2400" b="1" dirty="0"/>
          </a:p>
          <a:p>
            <a:r>
              <a:rPr lang="sl-SI" sz="2400" b="1" dirty="0"/>
              <a:t>CSEWG Meeting, BNL</a:t>
            </a:r>
            <a:endParaRPr lang="en-US" sz="2400" dirty="0"/>
          </a:p>
          <a:p>
            <a:r>
              <a:rPr lang="en-US" sz="2400" b="1" dirty="0"/>
              <a:t>1</a:t>
            </a:r>
            <a:r>
              <a:rPr lang="sl-SI" sz="2400" b="1" dirty="0"/>
              <a:t>5</a:t>
            </a:r>
            <a:r>
              <a:rPr lang="en-US" sz="2400" b="1" dirty="0"/>
              <a:t>-</a:t>
            </a:r>
            <a:r>
              <a:rPr lang="sl-SI" sz="2400" b="1" dirty="0"/>
              <a:t>19</a:t>
            </a:r>
            <a:r>
              <a:rPr lang="en-US" sz="2400" b="1" dirty="0"/>
              <a:t> </a:t>
            </a:r>
            <a:r>
              <a:rPr lang="sl-SI" sz="2400" b="1" dirty="0"/>
              <a:t>Novem</a:t>
            </a:r>
            <a:r>
              <a:rPr lang="en-US" sz="2400" b="1" dirty="0" err="1"/>
              <a:t>ber</a:t>
            </a:r>
            <a:r>
              <a:rPr lang="en-US" sz="2400" b="1" dirty="0"/>
              <a:t> 2021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62727-197E-45B7-90AB-D98A6B53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1" y="6041362"/>
            <a:ext cx="1259072" cy="365125"/>
          </a:xfrm>
        </p:spPr>
        <p:txBody>
          <a:bodyPr/>
          <a:lstStyle/>
          <a:p>
            <a:r>
              <a:rPr lang="en-US"/>
              <a:t>15-19 Nov.2021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35350-71B7-4611-B43D-2219F2D0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23D9C-444F-47CD-BB3D-B5B8707C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23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82354-E641-45A2-A8BC-F8443AB7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13" y="56255"/>
            <a:ext cx="10799428" cy="10022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Phonon density of states </a:t>
            </a:r>
            <a:r>
              <a:rPr lang="sl-SI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ZrH</a:t>
            </a:r>
            <a:r>
              <a:rPr lang="sl-SI" sz="4000" b="1" baseline="-25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872F98-D1DF-459A-94C7-BEDC900CE1B2}"/>
              </a:ext>
            </a:extLst>
          </p:cNvPr>
          <p:cNvSpPr/>
          <p:nvPr/>
        </p:nvSpPr>
        <p:spPr>
          <a:xfrm>
            <a:off x="348343" y="5565202"/>
            <a:ext cx="11532637" cy="84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1100"/>
            </a:pPr>
            <a:r>
              <a:rPr lang="sl-S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Weaver J H, Peterman D J, Peterson D T and Franciosi A 1981 </a:t>
            </a:r>
            <a:r>
              <a:rPr lang="en-US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Phys. Rev.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 </a:t>
            </a:r>
            <a:r>
              <a:rPr lang="en-US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1692.</a:t>
            </a:r>
            <a:endParaRPr lang="sl-SI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ts val="1100"/>
            </a:pPr>
            <a:r>
              <a:rPr lang="sl-S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Evans, A., Timms, D.,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Mayers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J., Bennington, S., 1996. Neutron-scattering study of the impulse approximation in ZrH2. Phys. Rev. B -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Condens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Matter Mater. Phys. 53, 3023–3031. </a:t>
            </a:r>
            <a:endParaRPr lang="sl-SI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F6F0EA9-FB45-421B-9FA9-0AA34D0E33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" b="1507"/>
          <a:stretch/>
        </p:blipFill>
        <p:spPr>
          <a:xfrm>
            <a:off x="1042862" y="829102"/>
            <a:ext cx="9716856" cy="466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29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1788D7-67B2-47F1-9DF8-46F2A468A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71" y="-1722"/>
            <a:ext cx="9707621" cy="6859722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9A0D2-49A1-40E2-A92A-75AEFFC7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E4605-172A-4A4F-BFB7-2E2431F3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59457-575A-4390-A06A-858561F1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11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EE7ED2F-6518-40CD-BC70-FB388B6D86B3}"/>
              </a:ext>
            </a:extLst>
          </p:cNvPr>
          <p:cNvCxnSpPr/>
          <p:nvPr/>
        </p:nvCxnSpPr>
        <p:spPr>
          <a:xfrm flipH="1" flipV="1">
            <a:off x="4077478" y="1026367"/>
            <a:ext cx="970383" cy="186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5386DD-192F-4361-AAAE-11D693403030}"/>
              </a:ext>
            </a:extLst>
          </p:cNvPr>
          <p:cNvCxnSpPr/>
          <p:nvPr/>
        </p:nvCxnSpPr>
        <p:spPr>
          <a:xfrm flipH="1" flipV="1">
            <a:off x="4077478" y="1212980"/>
            <a:ext cx="979714" cy="223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2DF387-CB6F-4A93-9C04-7A4F7D95733D}"/>
              </a:ext>
            </a:extLst>
          </p:cNvPr>
          <p:cNvCxnSpPr/>
          <p:nvPr/>
        </p:nvCxnSpPr>
        <p:spPr>
          <a:xfrm flipH="1" flipV="1">
            <a:off x="4077478" y="1326769"/>
            <a:ext cx="979714" cy="380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F10FA5F-0556-42F2-ADA6-6E25AEB18686}"/>
              </a:ext>
            </a:extLst>
          </p:cNvPr>
          <p:cNvCxnSpPr/>
          <p:nvPr/>
        </p:nvCxnSpPr>
        <p:spPr>
          <a:xfrm flipH="1" flipV="1">
            <a:off x="4077478" y="1472304"/>
            <a:ext cx="979714" cy="496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968E4D6-8D47-463B-8F7C-EEF4BEECFD53}"/>
              </a:ext>
            </a:extLst>
          </p:cNvPr>
          <p:cNvSpPr txBox="1"/>
          <p:nvPr/>
        </p:nvSpPr>
        <p:spPr>
          <a:xfrm>
            <a:off x="5043795" y="855415"/>
            <a:ext cx="30732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SAB2 from LANL</a:t>
            </a:r>
          </a:p>
          <a:p>
            <a:r>
              <a:rPr lang="en-US" sz="1600" dirty="0">
                <a:solidFill>
                  <a:schemeClr val="bg2"/>
                </a:solidFill>
              </a:rPr>
              <a:t>ENDF/B-VIII.0 processed locally</a:t>
            </a:r>
          </a:p>
          <a:p>
            <a:r>
              <a:rPr lang="en-US" sz="1600" dirty="0">
                <a:solidFill>
                  <a:schemeClr val="bg2"/>
                </a:solidFill>
              </a:rPr>
              <a:t>H in ZrH2 from JSI</a:t>
            </a:r>
          </a:p>
          <a:p>
            <a:r>
              <a:rPr lang="en-US" sz="1600" dirty="0">
                <a:solidFill>
                  <a:schemeClr val="bg2"/>
                </a:solidFill>
              </a:rPr>
              <a:t>H in ZrH2 from XJTU</a:t>
            </a:r>
          </a:p>
          <a:p>
            <a:r>
              <a:rPr lang="en-US" sz="1600" dirty="0">
                <a:solidFill>
                  <a:schemeClr val="bg2"/>
                </a:solidFill>
              </a:rPr>
              <a:t>H in ZrH1.5 from XJTU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F44CC60-6D47-4EF6-BC0F-C1E3358AC904}"/>
              </a:ext>
            </a:extLst>
          </p:cNvPr>
          <p:cNvCxnSpPr/>
          <p:nvPr/>
        </p:nvCxnSpPr>
        <p:spPr>
          <a:xfrm flipH="1" flipV="1">
            <a:off x="4068147" y="895739"/>
            <a:ext cx="895739" cy="130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45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1EDAA-AFA6-4CA5-9781-38EDBBCE3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FCE33-206D-4143-8331-F62E7C20D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5094"/>
            <a:ext cx="8596668" cy="465626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IAEA Project on data processing for ACE libraries provides guidelines for accurate processing and particularly for the use of the continuous energy (IFENG=2) format option</a:t>
            </a:r>
          </a:p>
          <a:p>
            <a:r>
              <a:rPr lang="en-US" sz="2400" dirty="0"/>
              <a:t>Local processing of H in </a:t>
            </a:r>
            <a:r>
              <a:rPr lang="en-US" sz="2400" dirty="0" err="1"/>
              <a:t>ZrH</a:t>
            </a:r>
            <a:r>
              <a:rPr lang="en-US" sz="2400" dirty="0"/>
              <a:t> with NJOY agrees reasonably with the results using the official SAB2 library from LANL</a:t>
            </a:r>
          </a:p>
          <a:p>
            <a:r>
              <a:rPr lang="en-US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New</a:t>
            </a:r>
            <a:r>
              <a:rPr lang="en-US" sz="2400" dirty="0"/>
              <a:t> evaluations for the TSL of </a:t>
            </a:r>
            <a:r>
              <a:rPr lang="en-US" sz="2400" dirty="0" err="1"/>
              <a:t>ZrH</a:t>
            </a:r>
            <a:r>
              <a:rPr lang="en-US" sz="2400" dirty="0"/>
              <a:t> are available and are being tested on a selection of ICSBEP benchmarks</a:t>
            </a:r>
          </a:p>
          <a:p>
            <a:r>
              <a:rPr lang="en-US" sz="2400" dirty="0"/>
              <a:t>HCM003 benchmarks (</a:t>
            </a:r>
            <a:r>
              <a:rPr lang="en-US" sz="2400" dirty="0" err="1"/>
              <a:t>Narcis</a:t>
            </a:r>
            <a:r>
              <a:rPr lang="en-US" sz="2400" dirty="0"/>
              <a:t>-M) have H/</a:t>
            </a:r>
            <a:r>
              <a:rPr lang="en-US" sz="2400" dirty="0" err="1"/>
              <a:t>Zr</a:t>
            </a:r>
            <a:r>
              <a:rPr lang="en-US" sz="2400" dirty="0"/>
              <a:t> ratio of 1.92 – calculations with TSL  for H in ZrH2 from JSI and XJTU agree with each other and with the measured values</a:t>
            </a:r>
          </a:p>
          <a:p>
            <a:r>
              <a:rPr lang="en-US" sz="2400" dirty="0"/>
              <a:t>TSL for H in ZrH1.5 from XJTU gives results very close to the original LANL SAB2 data from the ENDF/B-VIII.0 library</a:t>
            </a:r>
          </a:p>
          <a:p>
            <a:r>
              <a:rPr lang="en-US" sz="2400" dirty="0"/>
              <a:t>ICT013 benchmarks (NRAD TRIGA containing </a:t>
            </a:r>
            <a:r>
              <a:rPr lang="en-US" sz="2400" dirty="0" err="1"/>
              <a:t>Er</a:t>
            </a:r>
            <a:r>
              <a:rPr lang="en-US" sz="2400" dirty="0"/>
              <a:t>) remain strongly discrepant with all TSL data.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38C51-9CC3-46DF-A502-F2EC9860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88400-8159-436B-BF91-43DC7820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2713D-DA2F-4BFA-AFD4-BE6C758C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7622F-8AB5-4F48-B044-FBFCD480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IAEA </a:t>
            </a:r>
            <a:r>
              <a:rPr lang="sl-SI" dirty="0" err="1"/>
              <a:t>Code</a:t>
            </a:r>
            <a:r>
              <a:rPr lang="sl-SI" dirty="0"/>
              <a:t> </a:t>
            </a:r>
            <a:r>
              <a:rPr lang="sl-SI" dirty="0" err="1"/>
              <a:t>Verification</a:t>
            </a:r>
            <a:r>
              <a:rPr lang="sl-SI" dirty="0"/>
              <a:t> Project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processing</a:t>
            </a:r>
            <a:r>
              <a:rPr lang="sl-SI" dirty="0"/>
              <a:t> </a:t>
            </a:r>
            <a:r>
              <a:rPr lang="sl-SI" dirty="0" err="1"/>
              <a:t>evaluated</a:t>
            </a:r>
            <a:r>
              <a:rPr lang="sl-SI" dirty="0"/>
              <a:t> </a:t>
            </a:r>
            <a:r>
              <a:rPr lang="sl-SI" dirty="0" err="1"/>
              <a:t>nuclear</a:t>
            </a:r>
            <a:r>
              <a:rPr lang="sl-SI" dirty="0"/>
              <a:t> data </a:t>
            </a:r>
            <a:r>
              <a:rPr lang="sl-SI" dirty="0" err="1"/>
              <a:t>into</a:t>
            </a:r>
            <a:r>
              <a:rPr lang="sl-SI" dirty="0"/>
              <a:t> ACE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04F0F-BFBC-4F64-B4B0-CF1ED0AD4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err="1"/>
              <a:t>Stage</a:t>
            </a:r>
            <a:r>
              <a:rPr lang="en-US" sz="2800" dirty="0"/>
              <a:t>-1: Processing cross sections, differential and double-differential data (9 codes participated, done)</a:t>
            </a:r>
          </a:p>
          <a:p>
            <a:r>
              <a:rPr lang="en-US" sz="2800" dirty="0"/>
              <a:t>Stage-2: Preparation of probability tables / multi-band parameters (done)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Stage-3:</a:t>
            </a:r>
            <a:r>
              <a:rPr lang="en-US" sz="2800" dirty="0"/>
              <a:t> Processing of thermal scattering law data (7 codes participated </a:t>
            </a:r>
            <a:r>
              <a:rPr lang="en-US" sz="2800" dirty="0">
                <a:hlinkClick r:id="rId2"/>
              </a:rPr>
              <a:t>https://www-nds.iaea.org/index-meeting-crp/TM-NDP-2021/</a:t>
            </a:r>
            <a:r>
              <a:rPr lang="en-US" sz="2800" dirty="0"/>
              <a:t> 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C24BC-29D0-42ED-A7B4-C40E78EE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8669" y="6041362"/>
            <a:ext cx="1268403" cy="365125"/>
          </a:xfrm>
        </p:spPr>
        <p:txBody>
          <a:bodyPr/>
          <a:lstStyle/>
          <a:p>
            <a:r>
              <a:rPr lang="en-US"/>
              <a:t>15-19 Nov.2021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E1798-D43F-4150-A0CA-E6F8D660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AAB97-A935-4F27-AD29-3194CE12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1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62439-F7B1-4ED1-9B44-DA4FCC6A0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Stage-3: Thermal scattering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B2C1-2DE7-422A-9A7C-CB64D40A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37254" cy="388077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Preference was given to TSL processing for Stage-3 so that thermal systems could be analyzed</a:t>
            </a:r>
          </a:p>
          <a:p>
            <a:r>
              <a:rPr lang="en-US" sz="2800" dirty="0"/>
              <a:t>Test case: H in </a:t>
            </a:r>
            <a:r>
              <a:rPr lang="en-US" sz="2800" dirty="0" err="1"/>
              <a:t>ZrH</a:t>
            </a:r>
            <a:r>
              <a:rPr lang="en-US" sz="2800" dirty="0"/>
              <a:t> from the ENDF/B-VIII.0 library</a:t>
            </a:r>
          </a:p>
          <a:p>
            <a:r>
              <a:rPr lang="en-US" sz="2800" dirty="0"/>
              <a:t>Selected benchmarks from the ICSBEP Handbook containing </a:t>
            </a:r>
            <a:r>
              <a:rPr lang="en-US" sz="2800" dirty="0" err="1"/>
              <a:t>ZrH</a:t>
            </a:r>
            <a:r>
              <a:rPr lang="en-US" sz="2800" dirty="0"/>
              <a:t> (15 cases)</a:t>
            </a:r>
          </a:p>
          <a:p>
            <a:r>
              <a:rPr lang="en-US" sz="2800" dirty="0"/>
              <a:t>Note that two formats exist for TSL-ACE designated by IFENG=1 or IFENG=2 flag</a:t>
            </a:r>
          </a:p>
          <a:p>
            <a:pPr lvl="1"/>
            <a:r>
              <a:rPr lang="en-US" sz="2600" dirty="0"/>
              <a:t>The latter (continuous energy) is </a:t>
            </a:r>
            <a:r>
              <a:rPr lang="en-US" sz="2600" dirty="0" err="1"/>
              <a:t>favoured</a:t>
            </a:r>
            <a:r>
              <a:rPr lang="en-US" sz="26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EADB8-1306-4A19-9CCE-1DFE192B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1265" y="6041362"/>
            <a:ext cx="1025807" cy="365125"/>
          </a:xfrm>
        </p:spPr>
        <p:txBody>
          <a:bodyPr/>
          <a:lstStyle/>
          <a:p>
            <a:r>
              <a:rPr lang="en-US"/>
              <a:t>15-19 Nov.2021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DD653-C29B-4E82-A28B-6316A8C82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BA3E0-5377-4404-9B80-5A7C177D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6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8BF5-BC24-40FD-9FFA-16299018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benchmarks involving H in </a:t>
            </a:r>
            <a:r>
              <a:rPr lang="en-US" dirty="0" err="1"/>
              <a:t>ZrH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71A18-B0F4-43A2-81E7-5BE7540E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76661" y="6041362"/>
            <a:ext cx="1240411" cy="365125"/>
          </a:xfrm>
        </p:spPr>
        <p:txBody>
          <a:bodyPr/>
          <a:lstStyle/>
          <a:p>
            <a:r>
              <a:rPr lang="en-US"/>
              <a:t>15-19 Nov.2021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7C251-9F82-4CCA-B2CA-B1730F05D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ABD79-0A51-4352-BD77-D8C8332FC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0416BF-24CC-4343-B611-0D2888903538}"/>
              </a:ext>
            </a:extLst>
          </p:cNvPr>
          <p:cNvSpPr/>
          <p:nvPr/>
        </p:nvSpPr>
        <p:spPr>
          <a:xfrm>
            <a:off x="131805" y="1270000"/>
            <a:ext cx="116154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No.  ICSBEP Label        Short name  Common name         Comment              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----------------------------------------------------------------------------- 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1  HEU-COMP-MIXED-003  hcm003-001  Narcis-M-1   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moderator,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=1.92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2  HEU-COMP-MIXED-003  hcm003-002  Narcis-M-2 * 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moderator,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=1.92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3  HEU-COMP-MIXED-003  hcm003-003  Narcis-M-3 * 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moderator,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=1.92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4  HEU-COMP-MIXED-003  hcm003-004  Narcis-M-4 * 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moderator,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=1.92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5  HEU-COMP-MIXED-003  hcm003-005  Narcis-M-5 * 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moderator,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=1.92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6  HEU-COMP-MIXED-003  hcm003-006  Narcis-M-6 * 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moderator,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=1.92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7  HEU-COMP-THERM-007  hct007-004  RRCt-1(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cyl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)         U-Cu/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fuel,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SS_clad</a:t>
            </a: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8  HEU-COMP-THERM-007  hct007-005  RRCt-2(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cyl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)         U-Cu/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fuel,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SS_clad</a:t>
            </a: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9  HEU-COMP-THERM-007  hct007-006  RRCt-3(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cyl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)         U-Cu/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fuel,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SS_clad</a:t>
            </a: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10  IEU-COMP-THERM-003  ict003-001  TRIGA_JSI    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SS_clad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H(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)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=1.6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11  IEU-COMP-THERM-003  ict003-002  TRIGA_JSI    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SS_clad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H(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)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=1.6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12  IEU-COMP-THERM-013  ict013-001  NRAD_TRIGA_56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U(20)  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=1.58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13  IEU-COMP-THERM-013  ict013-002  NRAD_TRIGA_60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U(20)  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=1.58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14  IEU-COMP-THERM-013  ict013-003  NRAD_TRIGA_62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U(20)  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=1.58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15  IEU-COMP-THERM-013  ict013-004  NRAD_TRIGA_64      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ZrH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U(20)   H/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Zr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=1.58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----------------------------------------------------------------------------- </a:t>
            </a:r>
          </a:p>
          <a:p>
            <a:pPr algn="just">
              <a:spcAft>
                <a:spcPts val="0"/>
              </a:spcAft>
            </a:pPr>
            <a:r>
              <a:rPr lang="en-GB" sz="1600" dirty="0">
                <a:latin typeface="Courier New" panose="02070309020205020404" pitchFamily="49" charset="0"/>
                <a:cs typeface="Arial" panose="020B0604020202020204" pitchFamily="34" charset="0"/>
              </a:rPr>
              <a:t>(*) Input models provided by </a:t>
            </a:r>
            <a:r>
              <a:rPr lang="en-GB" sz="1600" dirty="0" err="1">
                <a:latin typeface="Courier New" panose="02070309020205020404" pitchFamily="49" charset="0"/>
                <a:cs typeface="Arial" panose="020B0604020202020204" pitchFamily="34" charset="0"/>
              </a:rPr>
              <a:t>Yongqiang</a:t>
            </a:r>
            <a:r>
              <a:rPr lang="en-GB" sz="1600" dirty="0">
                <a:latin typeface="Courier New" panose="02070309020205020404" pitchFamily="49" charset="0"/>
                <a:cs typeface="Arial" panose="020B0604020202020204" pitchFamily="34" charset="0"/>
              </a:rPr>
              <a:t> Tang, Xi’an </a:t>
            </a:r>
            <a:r>
              <a:rPr lang="en-GB" sz="1600" dirty="0" err="1">
                <a:latin typeface="Courier New" panose="02070309020205020404" pitchFamily="49" charset="0"/>
                <a:cs typeface="Arial" panose="020B0604020202020204" pitchFamily="34" charset="0"/>
              </a:rPr>
              <a:t>Jiaotong</a:t>
            </a:r>
            <a:r>
              <a:rPr lang="en-GB" sz="1600" dirty="0">
                <a:latin typeface="Courier New" panose="02070309020205020404" pitchFamily="49" charset="0"/>
                <a:cs typeface="Arial" panose="020B0604020202020204" pitchFamily="34" charset="0"/>
              </a:rPr>
              <a:t> University (XJTU)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483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BA40-17F1-4F9A-B2EE-E263F0EB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Participating codes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17421-1A99-4B2A-A923-A72A6827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4613" y="6041362"/>
            <a:ext cx="1072460" cy="365125"/>
          </a:xfrm>
        </p:spPr>
        <p:txBody>
          <a:bodyPr/>
          <a:lstStyle/>
          <a:p>
            <a:r>
              <a:rPr lang="en-US"/>
              <a:t>15-19 Nov.2021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1673A-0D3B-44D7-92B9-7CE4451A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BA2E6-D0E8-4640-815E-955FBD30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F8F255-070F-4FFE-A119-36490155CD07}"/>
              </a:ext>
            </a:extLst>
          </p:cNvPr>
          <p:cNvSpPr/>
          <p:nvPr/>
        </p:nvSpPr>
        <p:spPr>
          <a:xfrm>
            <a:off x="677334" y="1427400"/>
            <a:ext cx="9786552" cy="482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Code				N</a:t>
            </a:r>
            <a:r>
              <a:rPr lang="en-US" b="1" u="sng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	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b="1" u="sng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E</a:t>
            </a:r>
            <a:r>
              <a:rPr lang="en-US" b="1" u="sng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[eV]	Lab.		Author                                                                .</a:t>
            </a:r>
            <a:endParaRPr lang="en-US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NJOY16 (SAB2)		20	98	1.855	LANL	J. Conlin ENDF80SaB2 library ENDF/B-VIII.0 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NJOY16 (SAB)			20	98	1.855	LANL	J. Conlin ENDF80SaB library ENDF/B-VIII.0 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NJOY16_IRSN			14	98	1.855	IRSN		N. Leclaire (IFENG=1)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NJOY16_TSL			14	109	4.90		UPM	O. Cabellos (IFENG=1)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NJOY16_Kahler		20	117	9.85		-		A.C. Kahler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ACEMAKER/PREPRO	64	196	4.0		IAEA		D. Lopez Aldama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32	89	4.0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NECP-ATLAS			20	116	9.15		XJTU		Tiejun Zu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FUDGE				18	20	5.0		LLNL		B. Beck, C.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Matoon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FRENDY				60	498	10.0		JAEA		K. Tada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58	498	10.0				(IFENG=1)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GRUCON	(2a)			64	193	4.0		NRC KI	V. Sinitsa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(2f)			64	107	4.0				Fixed energy grid as in NJOY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62	107	4.0				(IFENG=1)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FLASSH				-	-	-		NCSU	A. Hawari (to be delivered)</a:t>
            </a:r>
          </a:p>
        </p:txBody>
      </p:sp>
    </p:spTree>
    <p:extLst>
      <p:ext uri="{BB962C8B-B14F-4D97-AF65-F5344CB8AC3E}">
        <p14:creationId xmlns:p14="http://schemas.microsoft.com/office/powerpoint/2010/main" val="31094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D1C7-AADE-4076-A7E5-8D1E78F56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ACE-TSL formatting option IFENG=1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54096-0956-4C8A-9325-CF112874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4947" y="6041362"/>
            <a:ext cx="1142126" cy="365125"/>
          </a:xfrm>
        </p:spPr>
        <p:txBody>
          <a:bodyPr/>
          <a:lstStyle/>
          <a:p>
            <a:r>
              <a:rPr lang="en-US"/>
              <a:t>15-19 Nov.2021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EFD8F-FD86-43CA-95C2-5B3461CD6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C8DC6-2DA6-4937-8C1E-064B87FE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25E595-FA9A-4EA8-9E3F-4A8221F75EF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0638" y="1173892"/>
            <a:ext cx="10589740" cy="56841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E49977-4C60-404E-BCC3-FCA158836D76}"/>
              </a:ext>
            </a:extLst>
          </p:cNvPr>
          <p:cNvSpPr txBox="1"/>
          <p:nvPr/>
        </p:nvSpPr>
        <p:spPr>
          <a:xfrm>
            <a:off x="1915297" y="5597611"/>
            <a:ext cx="2353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Ref.: SAB2 (IFENG=2)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B26F4A-4617-44A8-B43F-4C2423BC5AC6}"/>
              </a:ext>
            </a:extLst>
          </p:cNvPr>
          <p:cNvSpPr txBox="1"/>
          <p:nvPr/>
        </p:nvSpPr>
        <p:spPr>
          <a:xfrm>
            <a:off x="1793084" y="6563087"/>
            <a:ext cx="4951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Cases 2-6 from the list on slide-4 not included</a:t>
            </a:r>
          </a:p>
        </p:txBody>
      </p:sp>
    </p:spTree>
    <p:extLst>
      <p:ext uri="{BB962C8B-B14F-4D97-AF65-F5344CB8AC3E}">
        <p14:creationId xmlns:p14="http://schemas.microsoft.com/office/powerpoint/2010/main" val="165358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D1C7-AADE-4076-A7E5-8D1E78F56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ACE-TSL formatting option IFENG=2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84140-9B9E-40AC-9C96-FAFD360C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4947" y="6041362"/>
            <a:ext cx="1142126" cy="365125"/>
          </a:xfrm>
        </p:spPr>
        <p:txBody>
          <a:bodyPr/>
          <a:lstStyle/>
          <a:p>
            <a:r>
              <a:rPr lang="en-US"/>
              <a:t>15-19 Nov.2021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7C8BA-655D-42FF-8DD6-C15B913F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4E671-033D-460F-BEDF-A068CDE7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038DEE-51D8-4FA2-B74F-E02AE1EA5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82" y="1152136"/>
            <a:ext cx="10571583" cy="57058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1308854-2ACB-4FBE-AD5A-656E69748F6B}"/>
              </a:ext>
            </a:extLst>
          </p:cNvPr>
          <p:cNvSpPr txBox="1"/>
          <p:nvPr/>
        </p:nvSpPr>
        <p:spPr>
          <a:xfrm>
            <a:off x="1793084" y="6563087"/>
            <a:ext cx="4951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Cases 2-6 from the list on slide-4 not included</a:t>
            </a:r>
          </a:p>
        </p:txBody>
      </p:sp>
    </p:spTree>
    <p:extLst>
      <p:ext uri="{BB962C8B-B14F-4D97-AF65-F5344CB8AC3E}">
        <p14:creationId xmlns:p14="http://schemas.microsoft.com/office/powerpoint/2010/main" val="154996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8B92-31BF-45F2-9888-4D3806028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TSL evaluations for </a:t>
            </a:r>
            <a:r>
              <a:rPr lang="en-US" dirty="0" err="1"/>
              <a:t>ZrH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3FF51-BB74-450B-83B5-1A1EFB5BD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55602" cy="3880773"/>
          </a:xfrm>
        </p:spPr>
        <p:txBody>
          <a:bodyPr>
            <a:normAutofit/>
          </a:bodyPr>
          <a:lstStyle/>
          <a:p>
            <a:r>
              <a:rPr lang="en-US" sz="2400" dirty="0"/>
              <a:t>Work is in progress by Ingrid </a:t>
            </a:r>
            <a:r>
              <a:rPr lang="sl-SI" sz="2400" dirty="0"/>
              <a:t>Švajger</a:t>
            </a:r>
            <a:r>
              <a:rPr lang="en-US" sz="2400" dirty="0"/>
              <a:t> </a:t>
            </a:r>
            <a:r>
              <a:rPr lang="sl-SI" sz="2400" dirty="0" err="1"/>
              <a:t>from</a:t>
            </a:r>
            <a:r>
              <a:rPr lang="en-US" sz="2400" dirty="0"/>
              <a:t> JSI (in collaboration with NCSU) on </a:t>
            </a:r>
            <a:r>
              <a:rPr lang="en-US" sz="2400" dirty="0" err="1"/>
              <a:t>ZrH</a:t>
            </a:r>
            <a:r>
              <a:rPr lang="en-US" sz="2400" dirty="0"/>
              <a:t> TSL data from first principles</a:t>
            </a:r>
          </a:p>
          <a:p>
            <a:pPr lvl="1"/>
            <a:r>
              <a:rPr lang="en-US" sz="2200" dirty="0"/>
              <a:t>Preliminary file for H in ZrH</a:t>
            </a:r>
            <a:r>
              <a:rPr lang="en-US" sz="2200" baseline="-25000" dirty="0"/>
              <a:t>2</a:t>
            </a:r>
            <a:r>
              <a:rPr lang="en-US" sz="2200" dirty="0"/>
              <a:t> is available</a:t>
            </a:r>
          </a:p>
          <a:p>
            <a:r>
              <a:rPr lang="en-US" sz="2400" dirty="0"/>
              <a:t>Work on </a:t>
            </a:r>
            <a:r>
              <a:rPr lang="en-US" sz="2400" dirty="0" err="1"/>
              <a:t>ZrH</a:t>
            </a:r>
            <a:r>
              <a:rPr lang="en-US" sz="2400" dirty="0"/>
              <a:t> was published by Tiejun Zu et al. from Xi’an </a:t>
            </a:r>
            <a:r>
              <a:rPr lang="en-US" sz="2400" dirty="0" err="1"/>
              <a:t>Jiaotong</a:t>
            </a:r>
            <a:r>
              <a:rPr lang="en-US" sz="2400" dirty="0"/>
              <a:t> University (XJTU) (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ANE 161 (2021) 108489</a:t>
            </a:r>
            <a:r>
              <a:rPr lang="en-US" sz="2400" dirty="0"/>
              <a:t>)</a:t>
            </a:r>
          </a:p>
          <a:p>
            <a:pPr lvl="1"/>
            <a:r>
              <a:rPr lang="en-US" sz="2200" dirty="0"/>
              <a:t>Files for H in ZrH</a:t>
            </a:r>
            <a:r>
              <a:rPr lang="en-US" sz="2200" baseline="-25000" dirty="0"/>
              <a:t>2</a:t>
            </a:r>
            <a:r>
              <a:rPr lang="en-US" sz="2200" dirty="0"/>
              <a:t> and H in ZrH</a:t>
            </a:r>
            <a:r>
              <a:rPr lang="en-US" sz="2200" baseline="-25000" dirty="0"/>
              <a:t>1.5</a:t>
            </a:r>
            <a:r>
              <a:rPr lang="en-US" sz="2200" dirty="0"/>
              <a:t> were provided for testing</a:t>
            </a:r>
          </a:p>
          <a:p>
            <a:pPr lvl="1"/>
            <a:r>
              <a:rPr lang="en-US" sz="2200" dirty="0"/>
              <a:t>Input models for HCM003 were provided (ICSBEP Handbook only gives Case-1)</a:t>
            </a:r>
          </a:p>
          <a:p>
            <a:pPr lvl="1"/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3D007-ECEB-4659-A9F5-E7EF98C0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15-19 Nov.2021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5C3FB-EBD9-4AA4-A796-82036545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CSEWG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D89C7-6AF2-4578-A069-5221C3D2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A76-8364-4D12-892B-27C00F0AF8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3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82354-E641-45A2-A8BC-F8443AB7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72" y="427668"/>
            <a:ext cx="10799428" cy="1002281"/>
          </a:xfrm>
        </p:spPr>
        <p:txBody>
          <a:bodyPr>
            <a:normAutofit/>
          </a:bodyPr>
          <a:lstStyle/>
          <a:p>
            <a:r>
              <a:rPr lang="sl-SI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tomic</a:t>
            </a:r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Structure </a:t>
            </a:r>
            <a:r>
              <a:rPr lang="sl-SI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ZrH</a:t>
            </a:r>
            <a:r>
              <a:rPr lang="sl-SI" sz="4000" b="1" baseline="-25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61716-F3FD-4A90-9634-A754AA7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914"/>
            <a:ext cx="10515600" cy="4440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Tetragonal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crystalline structure</a:t>
            </a:r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Zr at (0, 0, 0)</a:t>
            </a:r>
          </a:p>
          <a:p>
            <a:pPr>
              <a:lnSpc>
                <a:spcPct val="150000"/>
              </a:lnSpc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H at (0, ½, ¼ )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9D3983-0332-496E-8F84-04A4D1A27C4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646"/>
          <a:stretch/>
        </p:blipFill>
        <p:spPr bwMode="auto">
          <a:xfrm>
            <a:off x="6673800" y="1736914"/>
            <a:ext cx="4680000" cy="363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B437E7-267A-4B82-82EA-4A1769B9B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66030"/>
              </p:ext>
            </p:extLst>
          </p:nvPr>
        </p:nvGraphicFramePr>
        <p:xfrm>
          <a:off x="554372" y="4121256"/>
          <a:ext cx="5985913" cy="1584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3331">
                  <a:extLst>
                    <a:ext uri="{9D8B030D-6E8A-4147-A177-3AD203B41FA5}">
                      <a16:colId xmlns:a16="http://schemas.microsoft.com/office/drawing/2014/main" val="1641104079"/>
                    </a:ext>
                  </a:extLst>
                </a:gridCol>
                <a:gridCol w="1797802">
                  <a:extLst>
                    <a:ext uri="{9D8B030D-6E8A-4147-A177-3AD203B41FA5}">
                      <a16:colId xmlns:a16="http://schemas.microsoft.com/office/drawing/2014/main" val="4094653495"/>
                    </a:ext>
                  </a:extLst>
                </a:gridCol>
                <a:gridCol w="2014780">
                  <a:extLst>
                    <a:ext uri="{9D8B030D-6E8A-4147-A177-3AD203B41FA5}">
                      <a16:colId xmlns:a16="http://schemas.microsoft.com/office/drawing/2014/main" val="333981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 dimensions</a:t>
                      </a:r>
                      <a:endParaRPr lang="sl-SI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work</a:t>
                      </a:r>
                      <a:endParaRPr lang="sl-SI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 </a:t>
                      </a:r>
                      <a:endParaRPr lang="sl-SI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5681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[Å]</a:t>
                      </a:r>
                      <a:endParaRPr lang="sl-SI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3.540</a:t>
                      </a:r>
                      <a:endParaRPr lang="sl-SI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3.522</a:t>
                      </a:r>
                      <a:endParaRPr lang="sl-SI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52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[Å]</a:t>
                      </a:r>
                      <a:endParaRPr lang="sl-SI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4.408</a:t>
                      </a:r>
                      <a:endParaRPr lang="sl-SI" sz="2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4.451</a:t>
                      </a:r>
                      <a:endParaRPr lang="sl-SI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551111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5E00B58-4BFB-4904-AA4D-E9928E913066}"/>
              </a:ext>
            </a:extLst>
          </p:cNvPr>
          <p:cNvSpPr txBox="1"/>
          <p:nvPr/>
        </p:nvSpPr>
        <p:spPr>
          <a:xfrm>
            <a:off x="8820727" y="2375492"/>
            <a:ext cx="1274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58919D-B038-47DB-B147-6BA2D1D41F2E}"/>
              </a:ext>
            </a:extLst>
          </p:cNvPr>
          <p:cNvSpPr txBox="1"/>
          <p:nvPr/>
        </p:nvSpPr>
        <p:spPr>
          <a:xfrm>
            <a:off x="7324436" y="1759970"/>
            <a:ext cx="1274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2980837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11051</TotalTime>
  <Words>1254</Words>
  <Application>Microsoft Office PowerPoint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Trebuchet MS</vt:lpstr>
      <vt:lpstr>Wingdings 3</vt:lpstr>
      <vt:lpstr>Facet</vt:lpstr>
      <vt:lpstr>Thermal Scattering Law Data for ZrH</vt:lpstr>
      <vt:lpstr>IAEA Code Verification Project for processing evaluated nuclear data into ACE format</vt:lpstr>
      <vt:lpstr>Stage-3: Thermal scattering law</vt:lpstr>
      <vt:lpstr>List of benchmarks involving H in ZrH</vt:lpstr>
      <vt:lpstr>Participating codes</vt:lpstr>
      <vt:lpstr>ACE-TSL formatting option IFENG=1</vt:lpstr>
      <vt:lpstr>ACE-TSL formatting option IFENG=2</vt:lpstr>
      <vt:lpstr>New TSL evaluations for ZrH</vt:lpstr>
      <vt:lpstr>Atomic Structure – ZrH2 </vt:lpstr>
      <vt:lpstr>Phonon density of states – ZrH2 </vt:lpstr>
      <vt:lpstr>PowerPoint Presentation</vt:lpstr>
      <vt:lpstr>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achievements of the code verification project for generating ACE libraries</dc:title>
  <dc:creator>Andrej Trkov</dc:creator>
  <cp:lastModifiedBy>Andrej Trkov</cp:lastModifiedBy>
  <cp:revision>61</cp:revision>
  <dcterms:created xsi:type="dcterms:W3CDTF">2021-10-14T09:49:53Z</dcterms:created>
  <dcterms:modified xsi:type="dcterms:W3CDTF">2021-11-17T11:14:54Z</dcterms:modified>
</cp:coreProperties>
</file>