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13"/>
  </p:notesMasterIdLst>
  <p:handoutMasterIdLst>
    <p:handoutMasterId r:id="rId14"/>
  </p:handoutMasterIdLst>
  <p:sldIdLst>
    <p:sldId id="277" r:id="rId3"/>
    <p:sldId id="311" r:id="rId4"/>
    <p:sldId id="313" r:id="rId5"/>
    <p:sldId id="314" r:id="rId6"/>
    <p:sldId id="319" r:id="rId7"/>
    <p:sldId id="312" r:id="rId8"/>
    <p:sldId id="315" r:id="rId9"/>
    <p:sldId id="318" r:id="rId10"/>
    <p:sldId id="316" r:id="rId11"/>
    <p:sldId id="31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1"/>
    <a:srgbClr val="000F7E"/>
    <a:srgbClr val="09198D"/>
    <a:srgbClr val="FF9129"/>
    <a:srgbClr val="00AA64"/>
    <a:srgbClr val="1A70B8"/>
    <a:srgbClr val="0A197E"/>
    <a:srgbClr val="000000"/>
    <a:srgbClr val="69C3FF"/>
    <a:srgbClr val="EB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3"/>
    <p:restoredTop sz="94953"/>
  </p:normalViewPr>
  <p:slideViewPr>
    <p:cSldViewPr snapToGrid="0" snapToObjects="1" showGuides="1">
      <p:cViewPr varScale="1">
        <p:scale>
          <a:sx n="107" d="100"/>
          <a:sy n="107" d="100"/>
        </p:scale>
        <p:origin x="842" y="65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749E-04CE-F245-A958-C4F030697BC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6886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10/12/2022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94" r:id="rId3"/>
    <p:sldLayoutId id="214748370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295639.2020.1851632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3">
                <a:extLst>
                  <a:ext uri="{FF2B5EF4-FFF2-40B4-BE49-F238E27FC236}">
                    <a16:creationId xmlns:a16="http://schemas.microsoft.com/office/drawing/2014/main" id="{4F3B99C6-D0D0-D441-BB88-E3B30F0BF5B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57374" y="1486403"/>
                <a:ext cx="7226316" cy="11695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Evaluation of thermal neutron scattering laws of the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dirty="0"/>
                  <a:t>-phase yttrium hydride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𝒀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4" name="Title 13">
                <a:extLst>
                  <a:ext uri="{FF2B5EF4-FFF2-40B4-BE49-F238E27FC236}">
                    <a16:creationId xmlns:a16="http://schemas.microsoft.com/office/drawing/2014/main" id="{4F3B99C6-D0D0-D441-BB88-E3B30F0BF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57374" y="1486403"/>
                <a:ext cx="7226316" cy="1169551"/>
              </a:xfrm>
              <a:blipFill>
                <a:blip r:embed="rId3"/>
                <a:stretch>
                  <a:fillRect l="-2532" t="-8333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ubtitle 14">
            <a:extLst>
              <a:ext uri="{FF2B5EF4-FFF2-40B4-BE49-F238E27FC236}">
                <a16:creationId xmlns:a16="http://schemas.microsoft.com/office/drawing/2014/main" id="{7859A57D-2C14-6348-B5C3-04566EA08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71308"/>
            <a:ext cx="3830320" cy="708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Vedant Mehta</a:t>
            </a:r>
          </a:p>
          <a:p>
            <a:r>
              <a:rPr lang="en-US" dirty="0"/>
              <a:t>Sven Vogel</a:t>
            </a:r>
          </a:p>
          <a:p>
            <a:r>
              <a:rPr lang="en-US" dirty="0"/>
              <a:t>Michael Cooper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97A665-BC2C-524C-A7EC-3526226D8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540736"/>
            <a:ext cx="2714105" cy="243609"/>
          </a:xfrm>
        </p:spPr>
        <p:txBody>
          <a:bodyPr/>
          <a:lstStyle/>
          <a:p>
            <a:r>
              <a:rPr lang="en-US" dirty="0"/>
              <a:t>Nov. 2021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44ADC2-4BBE-A04E-9F43-2E4E7BE0D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LA-UR-21-31508</a:t>
            </a:r>
          </a:p>
        </p:txBody>
      </p:sp>
    </p:spTree>
    <p:extLst>
      <p:ext uri="{BB962C8B-B14F-4D97-AF65-F5344CB8AC3E}">
        <p14:creationId xmlns:p14="http://schemas.microsoft.com/office/powerpoint/2010/main" val="262362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New Evaluations published in NSE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Mehta, Vedant K., et al. "Evaluation of Yttrium Hydride (δ-YH</a:t>
            </a:r>
            <a:r>
              <a:rPr lang="en-US" baseline="-25000" dirty="0"/>
              <a:t>2-x</a:t>
            </a:r>
            <a:r>
              <a:rPr lang="en-US" dirty="0"/>
              <a:t>) Thermal Neutron Scattering Laws and </a:t>
            </a:r>
            <a:r>
              <a:rPr lang="en-US" dirty="0" err="1"/>
              <a:t>Thermophysical</a:t>
            </a:r>
            <a:r>
              <a:rPr lang="en-US" dirty="0"/>
              <a:t> Properties." </a:t>
            </a:r>
            <a:r>
              <a:rPr lang="en-US" i="1" dirty="0"/>
              <a:t>Nuclear Science and Engineering</a:t>
            </a:r>
            <a:r>
              <a:rPr lang="en-US" dirty="0"/>
              <a:t> 195.6 (2021): 563-577.</a:t>
            </a:r>
          </a:p>
          <a:p>
            <a:r>
              <a:rPr lang="en-US" dirty="0"/>
              <a:t>DOI: </a:t>
            </a:r>
            <a:r>
              <a:rPr lang="en-US" dirty="0">
                <a:hlinkClick r:id="rId2"/>
              </a:rPr>
              <a:t>https://doi.org/10.1080/00295639.2020.1851632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Future work</a:t>
            </a:r>
            <a:r>
              <a:rPr lang="en-US" dirty="0"/>
              <a:t>: Inclusion of coherence for Y in YH</a:t>
            </a:r>
            <a:r>
              <a:rPr lang="en-US" baseline="-25000" dirty="0"/>
              <a:t>2-x </a:t>
            </a:r>
            <a:r>
              <a:rPr lang="en-US" dirty="0"/>
              <a:t>using NJOY-</a:t>
            </a:r>
            <a:r>
              <a:rPr lang="en-US" dirty="0" err="1"/>
              <a:t>Ncrystal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Ref: </a:t>
            </a:r>
            <a:r>
              <a:rPr lang="en-US" dirty="0" err="1"/>
              <a:t>Ramic</a:t>
            </a:r>
            <a:r>
              <a:rPr lang="en-US" dirty="0"/>
              <a:t>, Kemal, et al. "NJOY+ </a:t>
            </a:r>
            <a:r>
              <a:rPr lang="en-US" dirty="0" err="1"/>
              <a:t>NCrystal</a:t>
            </a:r>
            <a:r>
              <a:rPr lang="en-US" dirty="0"/>
              <a:t>: an open-source tool for creating thermal neutron scattering libraries." </a:t>
            </a:r>
            <a:r>
              <a:rPr lang="en-US" dirty="0" err="1"/>
              <a:t>arXiv</a:t>
            </a:r>
            <a:r>
              <a:rPr lang="en-US" dirty="0"/>
              <a:t> preprint arXiv:2108.11737 (2021).</a:t>
            </a:r>
          </a:p>
          <a:p>
            <a:endParaRPr lang="en-US" dirty="0"/>
          </a:p>
          <a:p>
            <a:r>
              <a:rPr lang="en-US" dirty="0"/>
              <a:t>Thank you!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1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19973BC-7168-F349-895F-A9BF412E2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Y-H phase diagram</a:t>
            </a:r>
          </a:p>
          <a:p>
            <a:r>
              <a:rPr lang="en-US" dirty="0"/>
              <a:t>Motivation - Microreactors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50008" y="1443083"/>
            <a:ext cx="6997434" cy="3282623"/>
            <a:chOff x="2387154" y="1553406"/>
            <a:chExt cx="6997434" cy="32826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7154" y="1622229"/>
              <a:ext cx="4357048" cy="31649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Oval 1"/>
            <p:cNvSpPr/>
            <p:nvPr/>
          </p:nvSpPr>
          <p:spPr>
            <a:xfrm>
              <a:off x="6323463" y="4330893"/>
              <a:ext cx="491319" cy="2970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14782" y="4189698"/>
              <a:ext cx="2219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Current ENDF/B-VIII.0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YH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891284" y="2229135"/>
              <a:ext cx="641444" cy="855260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473588" y="1846997"/>
              <a:ext cx="818866" cy="7096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14782" y="1553406"/>
              <a:ext cx="2569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Reactor operating regime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38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YH</a:t>
            </a:r>
            <a:r>
              <a:rPr lang="en-US" baseline="-25000" dirty="0"/>
              <a:t>2 </a:t>
            </a:r>
            <a:r>
              <a:rPr lang="en-US" dirty="0"/>
              <a:t>Phonon Density of States</a:t>
            </a:r>
          </a:p>
          <a:p>
            <a:r>
              <a:rPr lang="en-US" dirty="0"/>
              <a:t>Benchmark calculations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200" y="1142999"/>
            <a:ext cx="4792639" cy="3200400"/>
          </a:xfrm>
        </p:spPr>
        <p:txBody>
          <a:bodyPr/>
          <a:lstStyle/>
          <a:p>
            <a:pPr marL="171446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dirty="0">
                <a:latin typeface="Arial"/>
              </a:rPr>
              <a:t>Excellent agreement with </a:t>
            </a:r>
            <a:r>
              <a:rPr lang="en-US" dirty="0" err="1">
                <a:latin typeface="Arial"/>
              </a:rPr>
              <a:t>Zerkle</a:t>
            </a:r>
            <a:r>
              <a:rPr lang="en-US" dirty="0">
                <a:latin typeface="Arial"/>
              </a:rPr>
              <a:t> et al. phonons </a:t>
            </a:r>
          </a:p>
          <a:p>
            <a:pPr marL="171446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dirty="0">
                <a:latin typeface="Arial"/>
              </a:rPr>
              <a:t>Large mass difference causes large frequency gap </a:t>
            </a:r>
          </a:p>
          <a:p>
            <a:pPr marL="171446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dirty="0">
                <a:latin typeface="Arial"/>
              </a:rPr>
              <a:t>Hydrogen predominantly vibrating in optical range</a:t>
            </a:r>
          </a:p>
          <a:p>
            <a:pPr marL="171446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dirty="0">
                <a:latin typeface="Arial"/>
              </a:rPr>
              <a:t>Yttrium predominantly vibrating in acoustic range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65" y="1337688"/>
            <a:ext cx="377952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10352" y="4197655"/>
            <a:ext cx="73196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Refs. </a:t>
            </a:r>
            <a:r>
              <a:rPr lang="en-US" sz="1100" b="1" dirty="0"/>
              <a:t>1.</a:t>
            </a:r>
            <a:r>
              <a:rPr lang="en-US" sz="1100" dirty="0"/>
              <a:t> </a:t>
            </a:r>
            <a:r>
              <a:rPr lang="en-US" sz="1100" dirty="0" err="1"/>
              <a:t>Zerkle</a:t>
            </a:r>
            <a:r>
              <a:rPr lang="en-US" sz="1100" dirty="0"/>
              <a:t>, Michael, and Jesse Holmes. "A thermal neutron scattering law for yttrium hydride." EPJ Web of Conferences. Vol. 146. EDP Sciences, 2017. </a:t>
            </a:r>
            <a:r>
              <a:rPr lang="en-US" sz="1100" b="1" dirty="0"/>
              <a:t>2.</a:t>
            </a:r>
            <a:r>
              <a:rPr lang="en-US" sz="1100" dirty="0"/>
              <a:t> Brown, David A., et al. "ENDF/B-VIII. 0: the 8th major release of the nuclear reaction data library with CIELO-project cross sections, new standards and thermal scattering data." Nuclear Data Sheets 148 (2018): 1-142.</a:t>
            </a:r>
          </a:p>
        </p:txBody>
      </p:sp>
    </p:spTree>
    <p:extLst>
      <p:ext uri="{BB962C8B-B14F-4D97-AF65-F5344CB8AC3E}">
        <p14:creationId xmlns:p14="http://schemas.microsoft.com/office/powerpoint/2010/main" val="342250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457200"/>
            <a:ext cx="2531660" cy="669156"/>
          </a:xfrm>
        </p:spPr>
        <p:txBody>
          <a:bodyPr/>
          <a:lstStyle/>
          <a:p>
            <a:r>
              <a:rPr lang="en-US" dirty="0"/>
              <a:t>Benchmark with ENDF/B-VIII.0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238"/>
          <a:stretch/>
        </p:blipFill>
        <p:spPr>
          <a:xfrm>
            <a:off x="3824617" y="238005"/>
            <a:ext cx="5273283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1305" y="2432545"/>
            <a:ext cx="30434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Refs.:</a:t>
            </a:r>
          </a:p>
          <a:p>
            <a:r>
              <a:rPr lang="en-US" sz="1100" b="1" dirty="0"/>
              <a:t>1.</a:t>
            </a:r>
            <a:r>
              <a:rPr lang="en-US" sz="1100" dirty="0"/>
              <a:t> </a:t>
            </a:r>
            <a:r>
              <a:rPr lang="en-US" sz="1100" dirty="0" err="1"/>
              <a:t>Zerkle</a:t>
            </a:r>
            <a:r>
              <a:rPr lang="en-US" sz="1100" dirty="0"/>
              <a:t>, Michael, and Jesse Holmes. "A thermal neutron scattering law for yttrium hydride." EPJ Web of Conferences. Vol. 146. EDP Sciences, 2017. </a:t>
            </a:r>
          </a:p>
          <a:p>
            <a:r>
              <a:rPr lang="en-US" sz="1100" b="1" dirty="0"/>
              <a:t>2.</a:t>
            </a:r>
            <a:r>
              <a:rPr lang="en-US" sz="1100" dirty="0"/>
              <a:t> Brown, David A., et al. "ENDF/B-VIII. 0: the 8th major release of the nuclear reaction data library with CIELO-project cross sections, new standards and thermal scattering data." Nuclear Data Sheets 148 (2018): 1-142.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1305" y="1429158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Process: </a:t>
                </a:r>
              </a:p>
              <a:p>
                <a:r>
                  <a:rPr lang="en-US" dirty="0"/>
                  <a:t>SQS-ATAT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VASP (DFT)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NJOY16</a:t>
                </a:r>
              </a:p>
              <a:p>
                <a:r>
                  <a:rPr lang="en-US" dirty="0"/>
                  <a:t>Incoherent approx.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5" y="1429158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1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Point defects in YH</a:t>
            </a:r>
            <a:r>
              <a:rPr lang="en-US" baseline="-25000" dirty="0"/>
              <a:t>2</a:t>
            </a:r>
            <a:r>
              <a:rPr lang="en-US" dirty="0"/>
              <a:t> – first step to YH</a:t>
            </a:r>
            <a:r>
              <a:rPr lang="en-US" baseline="-25000" dirty="0"/>
              <a:t>2-x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200" y="1142999"/>
            <a:ext cx="4023815" cy="3200400"/>
          </a:xfrm>
        </p:spPr>
        <p:txBody>
          <a:bodyPr/>
          <a:lstStyle/>
          <a:p>
            <a:r>
              <a:rPr lang="en-US" sz="1200" dirty="0"/>
              <a:t>Firstly, the positive energy to form a </a:t>
            </a:r>
            <a:r>
              <a:rPr lang="en-US" sz="1200" dirty="0" err="1"/>
              <a:t>Frenkel</a:t>
            </a:r>
            <a:r>
              <a:rPr lang="en-US" sz="1200" dirty="0"/>
              <a:t> defect (a) in YH</a:t>
            </a:r>
            <a:r>
              <a:rPr lang="en-US" sz="1200" baseline="-25000" dirty="0"/>
              <a:t>2</a:t>
            </a:r>
            <a:r>
              <a:rPr lang="en-US" sz="1200" dirty="0"/>
              <a:t> confirms H is stable at the tetrahedral site and unstable at the octahedral site – YH</a:t>
            </a:r>
            <a:r>
              <a:rPr lang="en-US" sz="1200" baseline="-25000" dirty="0"/>
              <a:t>2</a:t>
            </a:r>
            <a:r>
              <a:rPr lang="en-US" sz="1200" dirty="0"/>
              <a:t> is fluorite</a:t>
            </a:r>
            <a:endParaRPr lang="en-US" sz="1200" baseline="-25000" dirty="0"/>
          </a:p>
          <a:p>
            <a:r>
              <a:rPr lang="en-US" sz="1200" dirty="0"/>
              <a:t>Small deviations from YH</a:t>
            </a:r>
            <a:r>
              <a:rPr lang="en-US" sz="1200" baseline="-25000" dirty="0"/>
              <a:t>2</a:t>
            </a:r>
            <a:r>
              <a:rPr lang="en-US" sz="1200" dirty="0"/>
              <a:t> to YH</a:t>
            </a:r>
            <a:r>
              <a:rPr lang="en-US" sz="1200" baseline="-25000" dirty="0"/>
              <a:t>2-x</a:t>
            </a:r>
            <a:r>
              <a:rPr lang="en-US" sz="1200" dirty="0"/>
              <a:t> are studied through three possible mechanisms under Y-rich conditions by which YH</a:t>
            </a:r>
            <a:r>
              <a:rPr lang="en-US" sz="1200" baseline="-25000" dirty="0"/>
              <a:t>2</a:t>
            </a:r>
            <a:r>
              <a:rPr lang="en-US" sz="1200" dirty="0"/>
              <a:t> can become YH</a:t>
            </a:r>
            <a:r>
              <a:rPr lang="en-US" sz="1200" baseline="-25000" dirty="0"/>
              <a:t>2-x</a:t>
            </a:r>
            <a:r>
              <a:rPr lang="en-US" sz="1200" dirty="0"/>
              <a:t>: b) hydrogen vacancy, c) </a:t>
            </a:r>
            <a:r>
              <a:rPr lang="en-US" sz="1200" dirty="0" err="1"/>
              <a:t>antisite</a:t>
            </a:r>
            <a:r>
              <a:rPr lang="en-US" sz="1200" dirty="0"/>
              <a:t>, and d) Yttrium interstitial</a:t>
            </a:r>
          </a:p>
          <a:p>
            <a:r>
              <a:rPr lang="en-US" sz="1200" dirty="0"/>
              <a:t>The hydrogen vacancy at the tetrahedral site is dominant in YH</a:t>
            </a:r>
            <a:r>
              <a:rPr lang="en-US" sz="1200" baseline="-25000" dirty="0"/>
              <a:t>2-x</a:t>
            </a:r>
            <a:r>
              <a:rPr lang="en-US" sz="1200" dirty="0"/>
              <a:t> – </a:t>
            </a:r>
            <a:r>
              <a:rPr lang="en-US" sz="1200" b="1" dirty="0"/>
              <a:t>this will be used as basis for bigger deviations in H/Y</a:t>
            </a:r>
          </a:p>
          <a:p>
            <a:r>
              <a:rPr lang="en-US" sz="1200" dirty="0"/>
              <a:t>The small positive formation energy indicates Y metal + YH</a:t>
            </a:r>
            <a:r>
              <a:rPr lang="en-US" sz="1200" baseline="-25000" dirty="0"/>
              <a:t>2</a:t>
            </a:r>
            <a:r>
              <a:rPr lang="en-US" sz="1200" dirty="0"/>
              <a:t> at low temperatures in line with the phase diagram</a:t>
            </a:r>
          </a:p>
          <a:p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49" y="1039346"/>
            <a:ext cx="3706689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Thermal Scattering Laws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1446" lvl="0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latin typeface="Arial"/>
              </a:rPr>
              <a:t>The phonon spectrum for the defective supercells for YH</a:t>
            </a:r>
            <a:r>
              <a:rPr lang="en-US" sz="2000" baseline="-25000" dirty="0">
                <a:latin typeface="Arial"/>
              </a:rPr>
              <a:t>1.31-1.91</a:t>
            </a:r>
            <a:r>
              <a:rPr lang="en-US" sz="2000" dirty="0">
                <a:latin typeface="Arial"/>
              </a:rPr>
              <a:t> has been used to evaluate neutron thermal scattering laws (TSLs) for use in MCNP</a:t>
            </a:r>
          </a:p>
          <a:p>
            <a:pPr marL="346069" lvl="1" indent="-171446" defTabSz="457191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1800" dirty="0">
                <a:latin typeface="Arial"/>
              </a:rPr>
              <a:t>TSLs provide the interaction probability of an incident neutron with target nucleus at thermal energies</a:t>
            </a:r>
          </a:p>
          <a:p>
            <a:pPr marL="346069" lvl="1" indent="-171446" defTabSz="457191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1800" dirty="0">
                <a:latin typeface="Arial"/>
              </a:rPr>
              <a:t>TSLs differ from free gas XS as they rely on the molecular structure of the compound</a:t>
            </a:r>
          </a:p>
          <a:p>
            <a:pPr marL="171446" lvl="0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latin typeface="Arial"/>
              </a:rPr>
              <a:t>For significant sub-</a:t>
            </a:r>
            <a:r>
              <a:rPr lang="en-US" sz="2000" dirty="0" err="1">
                <a:latin typeface="Arial"/>
              </a:rPr>
              <a:t>stoichiometries</a:t>
            </a:r>
            <a:r>
              <a:rPr lang="en-US" sz="2000" dirty="0">
                <a:latin typeface="Arial"/>
              </a:rPr>
              <a:t>, the molecular structure, and thus TSLs, differ</a:t>
            </a:r>
          </a:p>
          <a:p>
            <a:pPr marL="171446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latin typeface="Arial"/>
              </a:rPr>
              <a:t>Due to predominance of hydrogen, incoherent approximation was used. </a:t>
            </a:r>
          </a:p>
        </p:txBody>
      </p:sp>
    </p:spTree>
    <p:extLst>
      <p:ext uri="{BB962C8B-B14F-4D97-AF65-F5344CB8AC3E}">
        <p14:creationId xmlns:p14="http://schemas.microsoft.com/office/powerpoint/2010/main" val="367469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Phonons at sub-stoichiometry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859" b="34039"/>
          <a:stretch/>
        </p:blipFill>
        <p:spPr>
          <a:xfrm>
            <a:off x="5391292" y="1649521"/>
            <a:ext cx="3492973" cy="2603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1707" y="137142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Quasi-random Structures provided 5 crystal structures for individual stoichiometry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minimization provided the lowest energy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Phonons calculated for the lowest energy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Phonon calculations applied to a wide range of compositions of YH</a:t>
            </a:r>
            <a:r>
              <a:rPr lang="en-US" baseline="-25000" dirty="0"/>
              <a:t>2-x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Removal of H causes phonon splitting in the phonon dispersion curves</a:t>
            </a:r>
          </a:p>
        </p:txBody>
      </p:sp>
    </p:spTree>
    <p:extLst>
      <p:ext uri="{BB962C8B-B14F-4D97-AF65-F5344CB8AC3E}">
        <p14:creationId xmlns:p14="http://schemas.microsoft.com/office/powerpoint/2010/main" val="165433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Crystal structure and phonons benchmarked at several stages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54" y="2273838"/>
            <a:ext cx="4410075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74" y="2273838"/>
            <a:ext cx="3876215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546" y="1382972"/>
            <a:ext cx="635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Benchmark against literature data and neutron diffraction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078512"/>
            <a:ext cx="406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Cp</a:t>
            </a:r>
            <a:r>
              <a:rPr lang="en-US" sz="1600" i="1" dirty="0"/>
              <a:t> and thermal lattice strain comparison with experiments.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7275" y="4088538"/>
            <a:ext cx="406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Atomic displacement parameter comparison</a:t>
            </a:r>
          </a:p>
        </p:txBody>
      </p:sp>
    </p:spTree>
    <p:extLst>
      <p:ext uri="{BB962C8B-B14F-4D97-AF65-F5344CB8AC3E}">
        <p14:creationId xmlns:p14="http://schemas.microsoft.com/office/powerpoint/2010/main" val="46795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Thermal Scattering Laws</a:t>
            </a:r>
            <a:br>
              <a:rPr lang="en-US" dirty="0"/>
            </a:br>
            <a:r>
              <a:rPr lang="en-US" dirty="0"/>
              <a:t>New Evaluations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200" y="1267449"/>
            <a:ext cx="4178490" cy="3075949"/>
          </a:xfrm>
        </p:spPr>
        <p:txBody>
          <a:bodyPr/>
          <a:lstStyle/>
          <a:p>
            <a:pPr marL="171446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dirty="0">
                <a:latin typeface="Arial"/>
              </a:rPr>
              <a:t>Novel TSLs for significant sub-</a:t>
            </a:r>
            <a:r>
              <a:rPr lang="en-US" dirty="0" err="1">
                <a:latin typeface="Arial"/>
              </a:rPr>
              <a:t>stoichiometries</a:t>
            </a:r>
            <a:r>
              <a:rPr lang="en-US" dirty="0">
                <a:latin typeface="Arial"/>
              </a:rPr>
              <a:t> were developed and are planned to be released in the next ENDF evaluation</a:t>
            </a:r>
          </a:p>
          <a:p>
            <a:pPr marL="171446" lvl="0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dirty="0">
                <a:latin typeface="Arial"/>
              </a:rPr>
              <a:t>Phonon DOS were used to generate the TSLs between </a:t>
            </a:r>
            <a:r>
              <a:rPr lang="en-US" dirty="0" err="1">
                <a:latin typeface="Arial"/>
              </a:rPr>
              <a:t>stoichiometries</a:t>
            </a:r>
            <a:r>
              <a:rPr lang="en-US" dirty="0">
                <a:latin typeface="Arial"/>
              </a:rPr>
              <a:t> YH</a:t>
            </a:r>
            <a:r>
              <a:rPr lang="en-US" baseline="-25000" dirty="0">
                <a:latin typeface="Arial"/>
              </a:rPr>
              <a:t>1.31</a:t>
            </a:r>
            <a:r>
              <a:rPr lang="en-US" dirty="0">
                <a:latin typeface="Arial"/>
              </a:rPr>
              <a:t> to YH</a:t>
            </a:r>
            <a:r>
              <a:rPr lang="en-US" baseline="-25000" dirty="0">
                <a:latin typeface="Arial"/>
              </a:rPr>
              <a:t>2</a:t>
            </a:r>
          </a:p>
          <a:p>
            <a:pPr marL="171446" lvl="0" indent="-171446" defTabSz="457191">
              <a:spcBef>
                <a:spcPct val="20000"/>
              </a:spcBef>
              <a:buFont typeface="Arial"/>
              <a:buChar char="•"/>
            </a:pPr>
            <a:r>
              <a:rPr lang="en-US" dirty="0">
                <a:latin typeface="Arial"/>
              </a:rPr>
              <a:t>Deviations up to ~60% at most probable energies observed in the new TSLs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399"/>
          <a:stretch/>
        </p:blipFill>
        <p:spPr>
          <a:xfrm>
            <a:off x="4710901" y="1267450"/>
            <a:ext cx="4240997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6090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14444</TotalTime>
  <Words>699</Words>
  <Application>Microsoft Office PowerPoint</Application>
  <PresentationFormat>On-screen Show (16:9)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Acumin Pro</vt:lpstr>
      <vt:lpstr>Arial</vt:lpstr>
      <vt:lpstr>Calibri</vt:lpstr>
      <vt:lpstr>Cambria Math</vt:lpstr>
      <vt:lpstr>System Font Regular</vt:lpstr>
      <vt:lpstr>Wingdings</vt:lpstr>
      <vt:lpstr>Main</vt:lpstr>
      <vt:lpstr>Custom Design</vt:lpstr>
      <vt:lpstr>Evaluation of thermal neutron scattering laws of the δ-phase yttrium hydride (YH_(1.31) to YH_2)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Mehta, Vedant Kiritkumar</cp:lastModifiedBy>
  <cp:revision>254</cp:revision>
  <dcterms:created xsi:type="dcterms:W3CDTF">2020-12-17T00:35:24Z</dcterms:created>
  <dcterms:modified xsi:type="dcterms:W3CDTF">2022-10-13T00:17:46Z</dcterms:modified>
</cp:coreProperties>
</file>