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3" r:id="rId3"/>
    <p:sldId id="299" r:id="rId4"/>
    <p:sldId id="349" r:id="rId5"/>
    <p:sldId id="330" r:id="rId6"/>
    <p:sldId id="323" r:id="rId7"/>
    <p:sldId id="336" r:id="rId8"/>
    <p:sldId id="333" r:id="rId9"/>
    <p:sldId id="325" r:id="rId10"/>
    <p:sldId id="335" r:id="rId11"/>
    <p:sldId id="286" r:id="rId12"/>
    <p:sldId id="463" r:id="rId13"/>
    <p:sldId id="353" r:id="rId14"/>
    <p:sldId id="462" r:id="rId15"/>
    <p:sldId id="465"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4" autoAdjust="0"/>
    <p:restoredTop sz="94660"/>
  </p:normalViewPr>
  <p:slideViewPr>
    <p:cSldViewPr snapToGrid="0">
      <p:cViewPr varScale="1">
        <p:scale>
          <a:sx n="69" d="100"/>
          <a:sy n="69" d="100"/>
        </p:scale>
        <p:origin x="580"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4C74B3-9A13-437D-A6FC-7FDA1D316E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162719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C74B3-9A13-437D-A6FC-7FDA1D316E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190003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C74B3-9A13-437D-A6FC-7FDA1D316E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263145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C74B3-9A13-437D-A6FC-7FDA1D316E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221119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4C74B3-9A13-437D-A6FC-7FDA1D316E13}" type="datetimeFigureOut">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381530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4C74B3-9A13-437D-A6FC-7FDA1D316E1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328762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4C74B3-9A13-437D-A6FC-7FDA1D316E13}" type="datetimeFigureOut">
              <a:rPr lang="en-US" smtClean="0"/>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2770147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4C74B3-9A13-437D-A6FC-7FDA1D316E13}" type="datetimeFigureOut">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188110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C74B3-9A13-437D-A6FC-7FDA1D316E13}" type="datetimeFigureOut">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62231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4C74B3-9A13-437D-A6FC-7FDA1D316E1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427334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4C74B3-9A13-437D-A6FC-7FDA1D316E13}" type="datetimeFigureOut">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7916D-B778-4BA8-82BE-A6BBB0ABF206}" type="slidenum">
              <a:rPr lang="en-US" smtClean="0"/>
              <a:t>‹#›</a:t>
            </a:fld>
            <a:endParaRPr lang="en-US"/>
          </a:p>
        </p:txBody>
      </p:sp>
    </p:spTree>
    <p:extLst>
      <p:ext uri="{BB962C8B-B14F-4D97-AF65-F5344CB8AC3E}">
        <p14:creationId xmlns:p14="http://schemas.microsoft.com/office/powerpoint/2010/main" val="243398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C74B3-9A13-437D-A6FC-7FDA1D316E13}" type="datetimeFigureOut">
              <a:rPr lang="en-US" smtClean="0"/>
              <a:t>11/15/2021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7916D-B778-4BA8-82BE-A6BBB0ABF206}" type="slidenum">
              <a:rPr lang="en-US" smtClean="0"/>
              <a:t>‹#›</a:t>
            </a:fld>
            <a:endParaRPr lang="en-US"/>
          </a:p>
        </p:txBody>
      </p:sp>
    </p:spTree>
    <p:extLst>
      <p:ext uri="{BB962C8B-B14F-4D97-AF65-F5344CB8AC3E}">
        <p14:creationId xmlns:p14="http://schemas.microsoft.com/office/powerpoint/2010/main" val="300000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981200" y="457200"/>
            <a:ext cx="82296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en-US" b="1" i="0" dirty="0">
                <a:solidFill>
                  <a:srgbClr val="1A63A0"/>
                </a:solidFill>
                <a:effectLst/>
                <a:latin typeface="Roboto" panose="02000000000000000000" pitchFamily="2" charset="0"/>
              </a:rPr>
              <a:t>Recent Work Related to Neutron Standards</a:t>
            </a:r>
          </a:p>
          <a:p>
            <a:pPr algn="ctr">
              <a:spcBef>
                <a:spcPct val="0"/>
              </a:spcBef>
              <a:buFontTx/>
              <a:buNone/>
              <a:defRPr/>
            </a:pPr>
            <a:endParaRPr lang="en-US" altLang="en-US" sz="2400" b="1" dirty="0">
              <a:solidFill>
                <a:schemeClr val="accent2"/>
              </a:solidFill>
              <a:latin typeface="+mn-lt"/>
            </a:endParaRPr>
          </a:p>
          <a:p>
            <a:pPr algn="ctr">
              <a:spcBef>
                <a:spcPct val="0"/>
              </a:spcBef>
              <a:buFontTx/>
              <a:buNone/>
              <a:defRPr/>
            </a:pPr>
            <a:r>
              <a:rPr lang="en-US" altLang="en-US" sz="2800" b="1" dirty="0">
                <a:latin typeface="+mn-lt"/>
              </a:rPr>
              <a:t>Allan D. Carlson</a:t>
            </a:r>
          </a:p>
          <a:p>
            <a:pPr algn="ctr">
              <a:spcBef>
                <a:spcPct val="0"/>
              </a:spcBef>
              <a:buFontTx/>
              <a:buNone/>
              <a:defRPr/>
            </a:pPr>
            <a:r>
              <a:rPr lang="en-US" altLang="en-US" sz="2800" b="1" dirty="0">
                <a:latin typeface="+mn-lt"/>
              </a:rPr>
              <a:t>NIST Associate</a:t>
            </a:r>
          </a:p>
          <a:p>
            <a:pPr algn="ctr">
              <a:spcBef>
                <a:spcPct val="0"/>
              </a:spcBef>
              <a:buFontTx/>
              <a:buNone/>
              <a:defRPr/>
            </a:pPr>
            <a:r>
              <a:rPr lang="en-US" altLang="en-US" sz="2800" b="1" dirty="0">
                <a:latin typeface="+mn-lt"/>
              </a:rPr>
              <a:t>Under Contract with BNL</a:t>
            </a:r>
          </a:p>
          <a:p>
            <a:pPr algn="ctr">
              <a:spcBef>
                <a:spcPct val="0"/>
              </a:spcBef>
              <a:buFontTx/>
              <a:buNone/>
              <a:defRPr/>
            </a:pPr>
            <a:endParaRPr lang="en-US" altLang="en-US" sz="2000" b="1" dirty="0">
              <a:latin typeface="+mn-lt"/>
            </a:endParaRPr>
          </a:p>
          <a:p>
            <a:pPr algn="ctr">
              <a:spcBef>
                <a:spcPct val="0"/>
              </a:spcBef>
              <a:buFontTx/>
              <a:buNone/>
              <a:defRPr/>
            </a:pPr>
            <a:r>
              <a:rPr lang="en-US" altLang="en-US" sz="2800" b="1" dirty="0">
                <a:latin typeface="+mn-lt"/>
              </a:rPr>
              <a:t>Presented at</a:t>
            </a:r>
          </a:p>
          <a:p>
            <a:pPr algn="ctr">
              <a:spcBef>
                <a:spcPct val="0"/>
              </a:spcBef>
              <a:buFontTx/>
              <a:buNone/>
              <a:defRPr/>
            </a:pPr>
            <a:endParaRPr lang="en-US" altLang="en-US" sz="2800" b="1" dirty="0">
              <a:latin typeface="+mn-lt"/>
            </a:endParaRPr>
          </a:p>
          <a:p>
            <a:pPr algn="ctr">
              <a:spcBef>
                <a:spcPct val="0"/>
              </a:spcBef>
              <a:buFontTx/>
              <a:buNone/>
              <a:defRPr/>
            </a:pPr>
            <a:r>
              <a:rPr lang="en-US" altLang="en-US" sz="2800" b="1" dirty="0">
                <a:latin typeface="+mn-lt"/>
              </a:rPr>
              <a:t>The CSEWG Meeting</a:t>
            </a:r>
          </a:p>
          <a:p>
            <a:pPr algn="ctr">
              <a:spcBef>
                <a:spcPct val="0"/>
              </a:spcBef>
              <a:buFontTx/>
              <a:buNone/>
              <a:defRPr/>
            </a:pPr>
            <a:endParaRPr lang="en-US" altLang="en-US" sz="2800" b="1" dirty="0">
              <a:latin typeface="+mn-lt"/>
            </a:endParaRPr>
          </a:p>
          <a:p>
            <a:pPr algn="ctr">
              <a:spcBef>
                <a:spcPct val="0"/>
              </a:spcBef>
              <a:buFontTx/>
              <a:buNone/>
              <a:defRPr/>
            </a:pPr>
            <a:r>
              <a:rPr lang="en-US" altLang="en-US" sz="2800" b="1" dirty="0">
                <a:latin typeface="+mn-lt"/>
              </a:rPr>
              <a:t>November 16, 2021</a:t>
            </a:r>
          </a:p>
          <a:p>
            <a:pPr algn="ctr">
              <a:spcBef>
                <a:spcPct val="0"/>
              </a:spcBef>
              <a:buFontTx/>
              <a:buNone/>
              <a:defRPr/>
            </a:pPr>
            <a:r>
              <a:rPr lang="en-US" altLang="en-US" sz="2400" b="1" dirty="0"/>
              <a:t> </a:t>
            </a:r>
          </a:p>
          <a:p>
            <a:pPr algn="ctr">
              <a:spcBef>
                <a:spcPct val="0"/>
              </a:spcBef>
              <a:buFontTx/>
              <a:buNone/>
              <a:defRPr/>
            </a:pPr>
            <a:endParaRPr lang="en-US" altLang="en-US" sz="2000" b="1" dirty="0"/>
          </a:p>
        </p:txBody>
      </p:sp>
    </p:spTree>
    <p:extLst>
      <p:ext uri="{BB962C8B-B14F-4D97-AF65-F5344CB8AC3E}">
        <p14:creationId xmlns:p14="http://schemas.microsoft.com/office/powerpoint/2010/main" val="1406032403"/>
      </p:ext>
    </p:extLst>
  </p:cSld>
  <p:clrMapOvr>
    <a:masterClrMapping/>
  </p:clrMapOvr>
  <p:transition spd="slow" advTm="10378"/>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4004" y="347472"/>
            <a:ext cx="11935327"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Clr>
                <a:schemeClr val="accent5"/>
              </a:buClr>
              <a:buFontTx/>
              <a:buNone/>
            </a:pPr>
            <a:r>
              <a:rPr lang="en-US" altLang="en-US" sz="2000" b="1" baseline="30000" dirty="0">
                <a:solidFill>
                  <a:schemeClr val="accent5"/>
                </a:solidFill>
                <a:latin typeface="+mn-lt"/>
              </a:rPr>
              <a:t>                                                                                                         </a:t>
            </a:r>
            <a:r>
              <a:rPr lang="en-US" altLang="en-US" sz="2000" b="1" dirty="0">
                <a:solidFill>
                  <a:schemeClr val="accent5"/>
                </a:solidFill>
                <a:latin typeface="+mn-lt"/>
              </a:rPr>
              <a:t>C(</a:t>
            </a:r>
            <a:r>
              <a:rPr lang="en-US" altLang="en-US" sz="2000" b="1" dirty="0" err="1">
                <a:solidFill>
                  <a:schemeClr val="accent5"/>
                </a:solidFill>
                <a:latin typeface="+mn-lt"/>
              </a:rPr>
              <a:t>n,n</a:t>
            </a:r>
            <a:r>
              <a:rPr lang="en-US" altLang="en-US" sz="2000" b="1" dirty="0">
                <a:solidFill>
                  <a:schemeClr val="accent5"/>
                </a:solidFill>
                <a:latin typeface="+mn-lt"/>
              </a:rPr>
              <a:t>) Cross Section</a:t>
            </a:r>
            <a:endParaRPr lang="en-US" altLang="en-US" sz="2000" dirty="0">
              <a:solidFill>
                <a:schemeClr val="accent5"/>
              </a:solidFill>
              <a:latin typeface="+mn-lt"/>
            </a:endParaRPr>
          </a:p>
          <a:p>
            <a:pPr>
              <a:spcBef>
                <a:spcPct val="0"/>
              </a:spcBef>
              <a:buClr>
                <a:schemeClr val="accent5"/>
              </a:buClr>
              <a:buFontTx/>
              <a:buNone/>
            </a:pPr>
            <a:endParaRPr lang="en-US" altLang="en-US" sz="1000" dirty="0">
              <a:latin typeface="+mn-lt"/>
            </a:endParaRPr>
          </a:p>
          <a:p>
            <a:pPr>
              <a:spcBef>
                <a:spcPct val="0"/>
              </a:spcBef>
              <a:buClr>
                <a:schemeClr val="accent5"/>
              </a:buClr>
              <a:buFont typeface="Wingdings" panose="05000000000000000000" pitchFamily="2" charset="2"/>
              <a:buChar char="Ø"/>
            </a:pPr>
            <a:r>
              <a:rPr lang="en-US" altLang="en-US" sz="1800" dirty="0">
                <a:latin typeface="+mn-lt"/>
              </a:rPr>
              <a:t> </a:t>
            </a:r>
            <a:r>
              <a:rPr lang="en-US" altLang="en-US" sz="2000" dirty="0">
                <a:latin typeface="+mn-lt"/>
              </a:rPr>
              <a:t>The most recent evaluation of the carbon standard by Hale was done by combining </a:t>
            </a:r>
            <a:r>
              <a:rPr lang="en-US" altLang="en-US" sz="2000" baseline="30000" dirty="0">
                <a:latin typeface="+mn-lt"/>
              </a:rPr>
              <a:t>12</a:t>
            </a:r>
            <a:r>
              <a:rPr lang="en-US" altLang="en-US" sz="2000" dirty="0">
                <a:latin typeface="+mn-lt"/>
              </a:rPr>
              <a:t>C and </a:t>
            </a:r>
            <a:r>
              <a:rPr lang="en-US" altLang="en-US" sz="2000" baseline="30000" dirty="0">
                <a:latin typeface="+mn-lt"/>
              </a:rPr>
              <a:t>13</a:t>
            </a:r>
            <a:r>
              <a:rPr lang="en-US" altLang="en-US" sz="2000" dirty="0">
                <a:latin typeface="+mn-lt"/>
              </a:rPr>
              <a:t>C R-matrix evaluations to obtain the elemental cross section that is the standard. That evaluation, the ENDF/B-VIII standards evaluation (the 2017 standard), is somewhat higher than the </a:t>
            </a:r>
            <a:r>
              <a:rPr lang="en-US" altLang="en-US" sz="2000" dirty="0"/>
              <a:t>ENDF/B-VII standards evaluation (the 2006 standard). The difference is most noticeable at the highest energies</a:t>
            </a:r>
            <a:r>
              <a:rPr lang="en-US" altLang="en-US" sz="1800" dirty="0"/>
              <a:t>. </a:t>
            </a:r>
          </a:p>
          <a:p>
            <a:pPr>
              <a:spcBef>
                <a:spcPct val="0"/>
              </a:spcBef>
              <a:buClr>
                <a:schemeClr val="accent5"/>
              </a:buClr>
              <a:buNone/>
            </a:pPr>
            <a:endParaRPr lang="en-US" altLang="en-US" sz="1800" dirty="0"/>
          </a:p>
          <a:p>
            <a:pPr>
              <a:spcBef>
                <a:spcPct val="0"/>
              </a:spcBef>
              <a:buClr>
                <a:schemeClr val="accent5"/>
              </a:buClr>
              <a:buFont typeface="Wingdings" panose="05000000000000000000" pitchFamily="2" charset="2"/>
              <a:buChar char="Ø"/>
            </a:pPr>
            <a:r>
              <a:rPr lang="en-US" altLang="en-US" sz="2000" dirty="0" err="1"/>
              <a:t>Danon</a:t>
            </a:r>
            <a:r>
              <a:rPr lang="en-US" altLang="en-US" sz="2000" dirty="0"/>
              <a:t> at RPI made total cross section measurements that are slightly lower than the 2017 standard values in the 150 to 400 </a:t>
            </a:r>
            <a:r>
              <a:rPr lang="en-US" altLang="en-US" sz="2000" dirty="0" err="1"/>
              <a:t>keV</a:t>
            </a:r>
            <a:r>
              <a:rPr lang="en-US" altLang="en-US" sz="2000" dirty="0"/>
              <a:t> energy region. Those data with uncertainties from a fraction of a percent to about 1% are in better than 1% agreement with the 2006 standards evaluation. </a:t>
            </a:r>
          </a:p>
          <a:p>
            <a:pPr>
              <a:spcBef>
                <a:spcPct val="0"/>
              </a:spcBef>
              <a:buClr>
                <a:schemeClr val="accent5"/>
              </a:buClr>
              <a:buFont typeface="Wingdings" panose="05000000000000000000" pitchFamily="2" charset="2"/>
              <a:buChar char="Ø"/>
            </a:pPr>
            <a:r>
              <a:rPr lang="en-US" altLang="en-US" sz="2000" dirty="0"/>
              <a:t>Data at RPI also indicate differences </a:t>
            </a:r>
          </a:p>
          <a:p>
            <a:pPr>
              <a:spcBef>
                <a:spcPct val="0"/>
              </a:spcBef>
              <a:buClr>
                <a:schemeClr val="accent5"/>
              </a:buClr>
              <a:buNone/>
            </a:pPr>
            <a:r>
              <a:rPr lang="en-US" altLang="en-US" sz="2000" dirty="0"/>
              <a:t>with both evaluations at back angles </a:t>
            </a:r>
          </a:p>
          <a:p>
            <a:pPr>
              <a:spcBef>
                <a:spcPct val="0"/>
              </a:spcBef>
              <a:buClr>
                <a:schemeClr val="accent5"/>
              </a:buClr>
              <a:buNone/>
            </a:pPr>
            <a:r>
              <a:rPr lang="en-US" altLang="en-US" sz="2000" dirty="0"/>
              <a:t>(about 156 degrees) </a:t>
            </a:r>
            <a:r>
              <a:rPr lang="en-US" altLang="en-US" sz="2000" b="1" dirty="0"/>
              <a:t>in the </a:t>
            </a:r>
          </a:p>
          <a:p>
            <a:pPr>
              <a:spcBef>
                <a:spcPct val="0"/>
              </a:spcBef>
              <a:buClr>
                <a:schemeClr val="accent5"/>
              </a:buClr>
              <a:buNone/>
            </a:pPr>
            <a:r>
              <a:rPr lang="en-US" altLang="en-US" sz="2000" b="1" dirty="0"/>
              <a:t>standards energy region</a:t>
            </a:r>
            <a:r>
              <a:rPr lang="en-US" altLang="en-US" sz="1800" dirty="0"/>
              <a:t>.</a:t>
            </a:r>
          </a:p>
          <a:p>
            <a:pPr>
              <a:spcBef>
                <a:spcPct val="0"/>
              </a:spcBef>
              <a:buClr>
                <a:schemeClr val="accent5"/>
              </a:buClr>
              <a:buNone/>
            </a:pPr>
            <a:endParaRPr lang="en-US" altLang="en-US" sz="1800" dirty="0">
              <a:latin typeface="+mn-lt"/>
            </a:endParaRPr>
          </a:p>
          <a:p>
            <a:pPr>
              <a:spcBef>
                <a:spcPct val="0"/>
              </a:spcBef>
              <a:buClr>
                <a:schemeClr val="accent5"/>
              </a:buClr>
              <a:buFont typeface="Wingdings" panose="05000000000000000000" pitchFamily="2" charset="2"/>
              <a:buChar char="Ø"/>
            </a:pPr>
            <a:r>
              <a:rPr lang="en-US" altLang="en-US" sz="2000" dirty="0">
                <a:cs typeface="Times New Roman" panose="02020603050405020304" pitchFamily="18" charset="0"/>
              </a:rPr>
              <a:t>Hale is investigating this now</a:t>
            </a:r>
          </a:p>
          <a:p>
            <a:pPr>
              <a:spcBef>
                <a:spcPct val="0"/>
              </a:spcBef>
              <a:buClr>
                <a:schemeClr val="accent5"/>
              </a:buClr>
              <a:buFont typeface="Wingdings" panose="05000000000000000000" pitchFamily="2" charset="2"/>
              <a:buChar char="Ø"/>
            </a:pPr>
            <a:endParaRPr lang="en-US" altLang="en-US" sz="1800" dirty="0">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06526" y="3003082"/>
            <a:ext cx="5396885" cy="3854918"/>
          </a:xfrm>
          <a:prstGeom prst="rect">
            <a:avLst/>
          </a:prstGeom>
        </p:spPr>
      </p:pic>
    </p:spTree>
    <p:extLst>
      <p:ext uri="{BB962C8B-B14F-4D97-AF65-F5344CB8AC3E}">
        <p14:creationId xmlns:p14="http://schemas.microsoft.com/office/powerpoint/2010/main" val="1135686863"/>
      </p:ext>
    </p:extLst>
  </p:cSld>
  <p:clrMapOvr>
    <a:masterClrMapping/>
  </p:clrMapOvr>
  <mc:AlternateContent xmlns:mc="http://schemas.openxmlformats.org/markup-compatibility/2006" xmlns:p14="http://schemas.microsoft.com/office/powerpoint/2010/main">
    <mc:Choice Requires="p14">
      <p:transition spd="slow" p14:dur="2000" advTm="27715"/>
    </mc:Choice>
    <mc:Fallback xmlns="">
      <p:transition spd="slow" advTm="2771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4670" y="202498"/>
            <a:ext cx="11918022" cy="9356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z="3200" b="1" baseline="30000" dirty="0">
                <a:solidFill>
                  <a:schemeClr val="accent2"/>
                </a:solidFill>
              </a:rPr>
              <a:t>                                        </a:t>
            </a:r>
          </a:p>
          <a:p>
            <a:pPr>
              <a:defRPr/>
            </a:pPr>
            <a:endParaRPr lang="en-US" altLang="en-US" sz="3200" b="1" baseline="30000" dirty="0">
              <a:solidFill>
                <a:schemeClr val="accent2"/>
              </a:solidFill>
            </a:endParaRPr>
          </a:p>
          <a:p>
            <a:pPr marL="342900" indent="-342900">
              <a:buClr>
                <a:schemeClr val="accent5"/>
              </a:buClr>
              <a:buFont typeface="Wingdings" panose="05000000000000000000" pitchFamily="2" charset="2"/>
              <a:buChar char="Ø"/>
            </a:pPr>
            <a:r>
              <a:rPr lang="en-GB" altLang="en-US" sz="2000" dirty="0">
                <a:cs typeface="Times New Roman" panose="02020603050405020304" pitchFamily="18" charset="0"/>
              </a:rPr>
              <a:t>Absolute measurements by the </a:t>
            </a:r>
            <a:r>
              <a:rPr lang="en-GB" altLang="en-US" sz="2000" dirty="0" err="1">
                <a:cs typeface="Times New Roman" panose="02020603050405020304" pitchFamily="18" charset="0"/>
              </a:rPr>
              <a:t>n_TOF</a:t>
            </a:r>
            <a:r>
              <a:rPr lang="en-GB" altLang="en-US" sz="2000" dirty="0">
                <a:cs typeface="Times New Roman" panose="02020603050405020304" pitchFamily="18" charset="0"/>
              </a:rPr>
              <a:t> collaboration were made of the </a:t>
            </a:r>
            <a:r>
              <a:rPr lang="en-GB" altLang="en-US" sz="2000" baseline="30000" dirty="0">
                <a:cs typeface="Times New Roman" panose="02020603050405020304" pitchFamily="18" charset="0"/>
              </a:rPr>
              <a:t>235</a:t>
            </a:r>
            <a:r>
              <a:rPr lang="en-GB" altLang="en-US" sz="2000" dirty="0">
                <a:cs typeface="Times New Roman" panose="02020603050405020304" pitchFamily="18" charset="0"/>
              </a:rPr>
              <a:t>U(</a:t>
            </a:r>
            <a:r>
              <a:rPr lang="en-GB" altLang="en-US" sz="2000" dirty="0" err="1">
                <a:cs typeface="Times New Roman" panose="02020603050405020304" pitchFamily="18" charset="0"/>
              </a:rPr>
              <a:t>n,f</a:t>
            </a:r>
            <a:r>
              <a:rPr lang="en-GB" altLang="en-US" sz="2000" dirty="0">
                <a:cs typeface="Times New Roman" panose="02020603050405020304" pitchFamily="18" charset="0"/>
              </a:rPr>
              <a:t>) cross section relative to hydrogen scattering from 10 MeV to 1 GeV. The analysis of the data from 10 MeV to 150 MeV is being done by </a:t>
            </a:r>
            <a:r>
              <a:rPr lang="en-GB" altLang="en-US" sz="2000" dirty="0" err="1">
                <a:cs typeface="Times New Roman" panose="02020603050405020304" pitchFamily="18" charset="0"/>
              </a:rPr>
              <a:t>Pirovano</a:t>
            </a:r>
            <a:r>
              <a:rPr lang="en-GB" altLang="en-US" sz="2000" dirty="0">
                <a:cs typeface="Times New Roman" panose="02020603050405020304" pitchFamily="18" charset="0"/>
              </a:rPr>
              <a:t> </a:t>
            </a:r>
            <a:r>
              <a:rPr lang="en-GB" altLang="en-US" sz="2000" i="1" dirty="0">
                <a:cs typeface="Times New Roman" panose="02020603050405020304" pitchFamily="18" charset="0"/>
              </a:rPr>
              <a:t>et al</a:t>
            </a:r>
            <a:r>
              <a:rPr lang="en-GB" altLang="en-US" sz="2000" dirty="0">
                <a:cs typeface="Times New Roman" panose="02020603050405020304" pitchFamily="18" charset="0"/>
              </a:rPr>
              <a:t>. The data analysis up to 1 GeV by Manna </a:t>
            </a:r>
            <a:r>
              <a:rPr lang="en-GB" altLang="en-US" sz="2000" i="1" dirty="0">
                <a:cs typeface="Times New Roman" panose="02020603050405020304" pitchFamily="18" charset="0"/>
              </a:rPr>
              <a:t>et al.</a:t>
            </a:r>
            <a:r>
              <a:rPr lang="en-GB" altLang="en-US" sz="2000" dirty="0">
                <a:cs typeface="Times New Roman" panose="02020603050405020304" pitchFamily="18" charset="0"/>
              </a:rPr>
              <a:t> is underway.  The present standard is limited to 200 MeV. </a:t>
            </a:r>
            <a:r>
              <a:rPr lang="en-GB" altLang="en-US" sz="2000" b="1" dirty="0">
                <a:cs typeface="Times New Roman" panose="02020603050405020304" pitchFamily="18" charset="0"/>
              </a:rPr>
              <a:t>There is a strong need for an extension to higher neutron energies that may be possible with these data</a:t>
            </a:r>
            <a:r>
              <a:rPr lang="en-GB" altLang="en-US" sz="2000" dirty="0">
                <a:cs typeface="Times New Roman" panose="02020603050405020304" pitchFamily="18" charset="0"/>
              </a:rPr>
              <a:t>.</a:t>
            </a:r>
          </a:p>
          <a:p>
            <a:pPr marL="342900" indent="-342900">
              <a:buClr>
                <a:schemeClr val="accent5"/>
              </a:buClr>
              <a:buFont typeface="Wingdings" panose="05000000000000000000" pitchFamily="2" charset="2"/>
              <a:buChar char="Ø"/>
            </a:pPr>
            <a:endParaRPr lang="en-GB" altLang="en-US" sz="1200" dirty="0">
              <a:cs typeface="Times New Roman" panose="02020603050405020304" pitchFamily="18" charset="0"/>
            </a:endParaRPr>
          </a:p>
          <a:p>
            <a:pPr marL="342900" indent="-342900">
              <a:buClr>
                <a:schemeClr val="accent5"/>
              </a:buClr>
              <a:buFont typeface="Wingdings" panose="05000000000000000000" pitchFamily="2" charset="2"/>
              <a:buChar char="Ø"/>
            </a:pPr>
            <a:r>
              <a:rPr lang="en-US" altLang="en-US" sz="2000" dirty="0"/>
              <a:t>Absolute measurements of the </a:t>
            </a:r>
            <a:r>
              <a:rPr lang="en-US" altLang="en-US" sz="2000" baseline="30000" dirty="0"/>
              <a:t>238</a:t>
            </a:r>
            <a:r>
              <a:rPr lang="en-US" altLang="en-US" sz="2000" dirty="0"/>
              <a:t>U(</a:t>
            </a:r>
            <a:r>
              <a:rPr lang="en-US" altLang="en-US" sz="2000" dirty="0" err="1"/>
              <a:t>n,f</a:t>
            </a:r>
            <a:r>
              <a:rPr lang="en-US" altLang="en-US" sz="2000" dirty="0"/>
              <a:t>)/</a:t>
            </a:r>
            <a:r>
              <a:rPr lang="en-US" altLang="en-US" sz="2000" baseline="30000" dirty="0"/>
              <a:t> 235</a:t>
            </a:r>
            <a:r>
              <a:rPr lang="en-US" altLang="en-US" sz="2000" dirty="0"/>
              <a:t>U(</a:t>
            </a:r>
            <a:r>
              <a:rPr lang="en-US" altLang="en-US" sz="2000" dirty="0" err="1"/>
              <a:t>n,f</a:t>
            </a:r>
            <a:r>
              <a:rPr lang="en-US" altLang="en-US" sz="2000" dirty="0"/>
              <a:t>) cross section ratio were made by Wen </a:t>
            </a:r>
            <a:r>
              <a:rPr lang="en-US" altLang="en-US" sz="2000" i="1" dirty="0"/>
              <a:t>et al</a:t>
            </a:r>
            <a:r>
              <a:rPr lang="en-US" altLang="en-US" sz="2000" dirty="0"/>
              <a:t>. up to 20 MeV. They agree with the standards results within their uncertainties of  </a:t>
            </a:r>
            <a:r>
              <a:rPr lang="en-US" sz="2000" dirty="0"/>
              <a:t>2.3% to 3.6% .</a:t>
            </a:r>
          </a:p>
          <a:p>
            <a:pPr marL="342900" indent="-342900">
              <a:buClr>
                <a:schemeClr val="accent5"/>
              </a:buClr>
              <a:buFont typeface="Wingdings" panose="05000000000000000000" pitchFamily="2" charset="2"/>
              <a:buChar char="Ø"/>
            </a:pPr>
            <a:endParaRPr lang="en-GB" altLang="en-US" sz="1200" dirty="0">
              <a:cs typeface="Times New Roman" panose="02020603050405020304" pitchFamily="18" charset="0"/>
            </a:endParaRPr>
          </a:p>
          <a:p>
            <a:pPr marL="342900" indent="-342900">
              <a:spcBef>
                <a:spcPct val="0"/>
              </a:spcBef>
              <a:buClr>
                <a:schemeClr val="accent5"/>
              </a:buClr>
              <a:buFont typeface="Wingdings" panose="05000000000000000000" pitchFamily="2" charset="2"/>
              <a:buChar char="Ø"/>
              <a:defRPr/>
            </a:pPr>
            <a:r>
              <a:rPr lang="en-US" altLang="en-US" sz="2000" dirty="0">
                <a:cs typeface="Times New Roman" panose="02020603050405020304" pitchFamily="18" charset="0"/>
              </a:rPr>
              <a:t>The Casperson </a:t>
            </a:r>
            <a:r>
              <a:rPr lang="en-US" altLang="en-US" sz="2000" i="1" dirty="0">
                <a:cs typeface="Times New Roman" panose="02020603050405020304" pitchFamily="18" charset="0"/>
              </a:rPr>
              <a:t>et al</a:t>
            </a:r>
            <a:r>
              <a:rPr lang="en-US" altLang="en-US" sz="2000" dirty="0">
                <a:cs typeface="Times New Roman" panose="02020603050405020304" pitchFamily="18" charset="0"/>
              </a:rPr>
              <a:t>., NIFFTE collaboration, measurements at LANSCE of  the </a:t>
            </a:r>
            <a:r>
              <a:rPr lang="en-US" altLang="en-US" sz="2000" baseline="30000" dirty="0">
                <a:cs typeface="Times New Roman" panose="02020603050405020304" pitchFamily="18" charset="0"/>
              </a:rPr>
              <a:t>238</a:t>
            </a:r>
            <a:r>
              <a:rPr lang="en-US" altLang="en-US" sz="2000" dirty="0">
                <a:cs typeface="Times New Roman" panose="02020603050405020304" pitchFamily="18" charset="0"/>
              </a:rPr>
              <a:t>U(</a:t>
            </a:r>
            <a:r>
              <a:rPr lang="en-US" altLang="en-US" sz="2000" dirty="0" err="1">
                <a:cs typeface="Times New Roman" panose="02020603050405020304" pitchFamily="18" charset="0"/>
              </a:rPr>
              <a:t>n,f</a:t>
            </a:r>
            <a:r>
              <a:rPr lang="en-US" altLang="en-US" sz="2000" dirty="0">
                <a:cs typeface="Times New Roman" panose="02020603050405020304" pitchFamily="18" charset="0"/>
              </a:rPr>
              <a:t>)/</a:t>
            </a:r>
            <a:r>
              <a:rPr lang="en-US" altLang="en-US" sz="2000" baseline="30000" dirty="0">
                <a:cs typeface="Times New Roman" panose="02020603050405020304" pitchFamily="18" charset="0"/>
              </a:rPr>
              <a:t>235</a:t>
            </a:r>
            <a:r>
              <a:rPr lang="en-US" altLang="en-US" sz="2000" dirty="0">
                <a:cs typeface="Times New Roman" panose="02020603050405020304" pitchFamily="18" charset="0"/>
              </a:rPr>
              <a:t>U(</a:t>
            </a:r>
            <a:r>
              <a:rPr lang="en-US" altLang="en-US" sz="2000" dirty="0" err="1">
                <a:cs typeface="Times New Roman" panose="02020603050405020304" pitchFamily="18" charset="0"/>
              </a:rPr>
              <a:t>n,f</a:t>
            </a:r>
            <a:r>
              <a:rPr lang="en-US" altLang="en-US" sz="2000" dirty="0">
                <a:cs typeface="Times New Roman" panose="02020603050405020304" pitchFamily="18" charset="0"/>
              </a:rPr>
              <a:t>) cross section ratio have been shown here previously. The data that extend to 30 MeV were normalized at 14.5 MeV to the present standards values. The agreement is quite good with the standard except in the region between about 2 and several MeV where their results are a percent or so low compared with the standard but generally within the uncertainties of the standard.</a:t>
            </a:r>
          </a:p>
          <a:p>
            <a:pPr marL="342900" indent="-342900">
              <a:spcBef>
                <a:spcPct val="0"/>
              </a:spcBef>
              <a:buClr>
                <a:schemeClr val="accent5"/>
              </a:buClr>
              <a:buFont typeface="Wingdings" panose="05000000000000000000" pitchFamily="2" charset="2"/>
              <a:buChar char="Ø"/>
              <a:defRPr/>
            </a:pPr>
            <a:endParaRPr lang="en-US" altLang="en-US" sz="2000" dirty="0">
              <a:cs typeface="Times New Roman" panose="02020603050405020304" pitchFamily="18" charset="0"/>
            </a:endParaRPr>
          </a:p>
          <a:p>
            <a:pPr marL="342900" indent="-342900">
              <a:spcBef>
                <a:spcPct val="0"/>
              </a:spcBef>
              <a:buClr>
                <a:schemeClr val="accent5"/>
              </a:buClr>
              <a:buFont typeface="Wingdings" panose="05000000000000000000" pitchFamily="2" charset="2"/>
              <a:buChar char="Ø"/>
              <a:defRPr/>
            </a:pPr>
            <a:r>
              <a:rPr lang="en-US" altLang="en-US" sz="2000" baseline="30000" dirty="0">
                <a:cs typeface="Times New Roman" panose="02020603050405020304" pitchFamily="18" charset="0"/>
              </a:rPr>
              <a:t>239</a:t>
            </a:r>
            <a:r>
              <a:rPr lang="en-US" altLang="en-US" sz="2000" dirty="0">
                <a:cs typeface="Times New Roman" panose="02020603050405020304" pitchFamily="18" charset="0"/>
              </a:rPr>
              <a:t>Pu(</a:t>
            </a:r>
            <a:r>
              <a:rPr lang="en-US" altLang="en-US" sz="2000" dirty="0" err="1">
                <a:cs typeface="Times New Roman" panose="02020603050405020304" pitchFamily="18" charset="0"/>
              </a:rPr>
              <a:t>n,f</a:t>
            </a:r>
            <a:r>
              <a:rPr lang="en-US" altLang="en-US" sz="2000" dirty="0">
                <a:cs typeface="Times New Roman" panose="02020603050405020304" pitchFamily="18" charset="0"/>
              </a:rPr>
              <a:t>)/</a:t>
            </a:r>
            <a:r>
              <a:rPr lang="en-US" altLang="en-US" sz="2000" baseline="30000" dirty="0">
                <a:cs typeface="Times New Roman" panose="02020603050405020304" pitchFamily="18" charset="0"/>
              </a:rPr>
              <a:t>235</a:t>
            </a:r>
            <a:r>
              <a:rPr lang="en-US" altLang="en-US" sz="2000" dirty="0">
                <a:cs typeface="Times New Roman" panose="02020603050405020304" pitchFamily="18" charset="0"/>
              </a:rPr>
              <a:t>U(</a:t>
            </a:r>
            <a:r>
              <a:rPr lang="en-US" altLang="en-US" sz="2000" dirty="0" err="1">
                <a:cs typeface="Times New Roman" panose="02020603050405020304" pitchFamily="18" charset="0"/>
              </a:rPr>
              <a:t>n,f</a:t>
            </a:r>
            <a:r>
              <a:rPr lang="en-US" altLang="en-US" sz="2000" dirty="0">
                <a:cs typeface="Times New Roman" panose="02020603050405020304" pitchFamily="18" charset="0"/>
              </a:rPr>
              <a:t>) cross section ratio measurements by Snyder </a:t>
            </a:r>
            <a:r>
              <a:rPr lang="en-US" altLang="en-US" sz="2000" i="1" dirty="0">
                <a:cs typeface="Times New Roman" panose="02020603050405020304" pitchFamily="18" charset="0"/>
              </a:rPr>
              <a:t>et al</a:t>
            </a:r>
            <a:r>
              <a:rPr lang="en-US" altLang="en-US" sz="2000" dirty="0">
                <a:cs typeface="Times New Roman" panose="02020603050405020304" pitchFamily="18" charset="0"/>
              </a:rPr>
              <a:t>. made at LANSCE by the NIFFTE collaboration have been submitted for publication. T</a:t>
            </a:r>
            <a:r>
              <a:rPr lang="en-US" sz="2000" b="0" i="0" u="none" strike="noStrike" baseline="0" dirty="0">
                <a:cs typeface="Times New Roman" panose="02020603050405020304" pitchFamily="18" charset="0"/>
              </a:rPr>
              <a:t>hose data are higher than the standards evaluation by about 2%. They agree in shape with the standards evaluation. New measurements are underway with an improved sample,</a:t>
            </a:r>
            <a:endParaRPr lang="en-US" altLang="en-US" sz="2000" dirty="0">
              <a:cs typeface="Times New Roman" panose="02020603050405020304" pitchFamily="18" charset="0"/>
            </a:endParaRPr>
          </a:p>
          <a:p>
            <a:pPr marL="342900" indent="-342900">
              <a:spcBef>
                <a:spcPct val="0"/>
              </a:spcBef>
              <a:buClr>
                <a:schemeClr val="accent5"/>
              </a:buClr>
              <a:buFont typeface="Wingdings" panose="05000000000000000000" pitchFamily="2" charset="2"/>
              <a:buChar char="Ø"/>
              <a:defRPr/>
            </a:pPr>
            <a:endParaRPr lang="en-US" altLang="en-US" sz="2000" dirty="0">
              <a:cs typeface="Times New Roman" panose="02020603050405020304" pitchFamily="18" charset="0"/>
            </a:endParaRPr>
          </a:p>
          <a:p>
            <a:pPr marL="342900" indent="-342900">
              <a:spcBef>
                <a:spcPct val="0"/>
              </a:spcBef>
              <a:buClr>
                <a:schemeClr val="accent5"/>
              </a:buClr>
              <a:buFont typeface="Wingdings" panose="05000000000000000000" pitchFamily="2" charset="2"/>
              <a:buChar char="Ø"/>
              <a:defRPr/>
            </a:pPr>
            <a:endParaRPr lang="en-US" altLang="en-US" sz="2000" dirty="0">
              <a:cs typeface="Times New Roman" panose="02020603050405020304" pitchFamily="18" charset="0"/>
            </a:endParaRPr>
          </a:p>
          <a:p>
            <a:pPr>
              <a:spcBef>
                <a:spcPct val="0"/>
              </a:spcBef>
              <a:buClr>
                <a:schemeClr val="accent5"/>
              </a:buClr>
              <a:buFontTx/>
              <a:buNone/>
              <a:defRPr/>
            </a:pPr>
            <a:r>
              <a:rPr lang="en-US" altLang="en-US" sz="2000" dirty="0">
                <a:cs typeface="Times New Roman" panose="02020603050405020304" pitchFamily="18" charset="0"/>
              </a:rPr>
              <a:t>     </a:t>
            </a:r>
            <a:endParaRPr lang="en-GB" altLang="en-US" sz="2000" dirty="0">
              <a:cs typeface="Times New Roman" panose="02020603050405020304" pitchFamily="18" charset="0"/>
            </a:endParaRPr>
          </a:p>
          <a:p>
            <a:pPr marL="285750" indent="-285750">
              <a:spcBef>
                <a:spcPct val="0"/>
              </a:spcBef>
              <a:buClr>
                <a:schemeClr val="accent5"/>
              </a:buClr>
              <a:buFont typeface="Wingdings" panose="05000000000000000000" pitchFamily="2" charset="2"/>
              <a:buChar char="Ø"/>
              <a:defRPr/>
            </a:pPr>
            <a:endParaRPr lang="en-US" altLang="en-US" sz="1000" dirty="0"/>
          </a:p>
          <a:p>
            <a:pPr marL="285750" indent="-285750">
              <a:spcBef>
                <a:spcPct val="0"/>
              </a:spcBef>
              <a:buClr>
                <a:schemeClr val="accent5"/>
              </a:buClr>
              <a:buFont typeface="Wingdings" panose="05000000000000000000" pitchFamily="2" charset="2"/>
              <a:buChar char="Ø"/>
              <a:defRPr/>
            </a:pPr>
            <a:endParaRPr lang="en-US" altLang="en-US" sz="2000" dirty="0"/>
          </a:p>
          <a:p>
            <a:pPr>
              <a:buClr>
                <a:schemeClr val="accent5"/>
              </a:buClr>
              <a:defRPr/>
            </a:pPr>
            <a:endParaRPr lang="en-GB" altLang="en-US" sz="2000" dirty="0">
              <a:cs typeface="Times New Roman" panose="02020603050405020304" pitchFamily="18" charset="0"/>
            </a:endParaRPr>
          </a:p>
          <a:p>
            <a:pPr marL="285750" indent="-285750">
              <a:buClr>
                <a:schemeClr val="accent5"/>
              </a:buClr>
              <a:buFont typeface="Wingdings" panose="05000000000000000000" pitchFamily="2" charset="2"/>
              <a:buChar char="Ø"/>
              <a:defRPr/>
            </a:pPr>
            <a:endParaRPr lang="en-US" altLang="en-US" sz="2000" baseline="30000" dirty="0"/>
          </a:p>
          <a:p>
            <a:pPr>
              <a:defRPr/>
            </a:pPr>
            <a:endParaRPr lang="en-US" altLang="en-US" sz="1800" dirty="0"/>
          </a:p>
          <a:p>
            <a:pPr>
              <a:defRPr/>
            </a:pPr>
            <a:endParaRPr lang="en-US" altLang="en-US" sz="1800" dirty="0"/>
          </a:p>
          <a:p>
            <a:pPr>
              <a:defRPr/>
            </a:pPr>
            <a:endParaRPr lang="en-GB" altLang="en-US" sz="1800" dirty="0"/>
          </a:p>
          <a:p>
            <a:pPr>
              <a:buClr>
                <a:schemeClr val="accent2"/>
              </a:buClr>
              <a:defRPr/>
            </a:pPr>
            <a:endParaRPr lang="en-US" altLang="en-US" sz="1000" dirty="0">
              <a:solidFill>
                <a:srgbClr val="000000"/>
              </a:solidFill>
            </a:endParaRPr>
          </a:p>
          <a:p>
            <a:pPr>
              <a:buClr>
                <a:schemeClr val="accent2"/>
              </a:buClr>
              <a:buFont typeface="Wingdings" panose="05000000000000000000" pitchFamily="2" charset="2"/>
              <a:buChar char="Ø"/>
              <a:defRPr/>
            </a:pPr>
            <a:endParaRPr lang="en-US" altLang="en-US" sz="800" dirty="0"/>
          </a:p>
        </p:txBody>
      </p:sp>
      <p:sp>
        <p:nvSpPr>
          <p:cNvPr id="3" name="Rectangle 2"/>
          <p:cNvSpPr>
            <a:spLocks noChangeArrowheads="1"/>
          </p:cNvSpPr>
          <p:nvPr/>
        </p:nvSpPr>
        <p:spPr bwMode="auto">
          <a:xfrm>
            <a:off x="3294889" y="332232"/>
            <a:ext cx="44794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dirty="0">
                <a:solidFill>
                  <a:srgbClr val="0070C0"/>
                </a:solidFill>
                <a:latin typeface="+mn-lt"/>
              </a:rPr>
              <a:t> </a:t>
            </a:r>
            <a:r>
              <a:rPr lang="en-US" altLang="en-US" sz="2200" b="1" dirty="0">
                <a:solidFill>
                  <a:srgbClr val="0070C0"/>
                </a:solidFill>
                <a:latin typeface="+mn-lt"/>
              </a:rPr>
              <a:t>Fission Cross Section Measurements</a:t>
            </a:r>
          </a:p>
        </p:txBody>
      </p:sp>
    </p:spTree>
    <p:extLst>
      <p:ext uri="{BB962C8B-B14F-4D97-AF65-F5344CB8AC3E}">
        <p14:creationId xmlns:p14="http://schemas.microsoft.com/office/powerpoint/2010/main" val="212139214"/>
      </p:ext>
    </p:extLst>
  </p:cSld>
  <p:clrMapOvr>
    <a:masterClrMapping/>
  </p:clrMapOvr>
  <p:transition spd="slow" advTm="87683"/>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2291" y="185166"/>
            <a:ext cx="10910882" cy="400110"/>
          </a:xfrm>
          <a:prstGeom prst="rect">
            <a:avLst/>
          </a:prstGeom>
          <a:noFill/>
        </p:spPr>
        <p:txBody>
          <a:bodyPr wrap="square" rtlCol="0">
            <a:spAutoFit/>
          </a:bodyPr>
          <a:lstStyle/>
          <a:p>
            <a:r>
              <a:rPr lang="en-US" altLang="en-US" sz="2000" b="1" baseline="30000" dirty="0">
                <a:solidFill>
                  <a:schemeClr val="accent5"/>
                </a:solidFill>
              </a:rPr>
              <a:t>238</a:t>
            </a:r>
            <a:r>
              <a:rPr lang="en-US" altLang="en-US" sz="2000" b="1" dirty="0">
                <a:solidFill>
                  <a:schemeClr val="accent5"/>
                </a:solidFill>
              </a:rPr>
              <a:t>U(</a:t>
            </a:r>
            <a:r>
              <a:rPr lang="en-US" altLang="en-US" sz="2000" b="1" dirty="0" err="1">
                <a:solidFill>
                  <a:schemeClr val="accent5"/>
                </a:solidFill>
              </a:rPr>
              <a:t>n,f</a:t>
            </a:r>
            <a:r>
              <a:rPr lang="en-US" altLang="en-US" sz="2000" b="1" dirty="0">
                <a:solidFill>
                  <a:schemeClr val="accent5"/>
                </a:solidFill>
              </a:rPr>
              <a:t>)/</a:t>
            </a:r>
            <a:r>
              <a:rPr lang="en-US" altLang="en-US" sz="2000" b="1" baseline="30000" dirty="0">
                <a:solidFill>
                  <a:schemeClr val="accent5"/>
                </a:solidFill>
              </a:rPr>
              <a:t> 235</a:t>
            </a:r>
            <a:r>
              <a:rPr lang="en-US" altLang="en-US" sz="2000" b="1" dirty="0">
                <a:solidFill>
                  <a:schemeClr val="accent5"/>
                </a:solidFill>
              </a:rPr>
              <a:t>U(</a:t>
            </a:r>
            <a:r>
              <a:rPr lang="en-US" altLang="en-US" sz="2000" b="1" dirty="0" err="1">
                <a:solidFill>
                  <a:schemeClr val="accent5"/>
                </a:solidFill>
              </a:rPr>
              <a:t>n,f</a:t>
            </a:r>
            <a:r>
              <a:rPr lang="en-US" altLang="en-US" sz="2000" b="1" dirty="0">
                <a:solidFill>
                  <a:schemeClr val="accent5"/>
                </a:solidFill>
              </a:rPr>
              <a:t>) Cross Section Ratio Measurement at CSNS for One Cell Combination by Wen </a:t>
            </a:r>
            <a:r>
              <a:rPr lang="en-US" altLang="en-US" sz="2000" b="1" i="1" dirty="0">
                <a:solidFill>
                  <a:schemeClr val="accent5"/>
                </a:solidFill>
              </a:rPr>
              <a:t>et al</a:t>
            </a:r>
            <a:r>
              <a:rPr lang="en-US" altLang="en-US" sz="2000" b="1" dirty="0">
                <a:solidFill>
                  <a:schemeClr val="accent5"/>
                </a:solidFill>
              </a:rPr>
              <a:t>.</a:t>
            </a:r>
            <a:endParaRPr lang="en-US" altLang="en-US" sz="20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921" y="1127165"/>
            <a:ext cx="11462205" cy="5563229"/>
          </a:xfrm>
          <a:prstGeom prst="rect">
            <a:avLst/>
          </a:prstGeom>
        </p:spPr>
      </p:pic>
    </p:spTree>
    <p:extLst>
      <p:ext uri="{BB962C8B-B14F-4D97-AF65-F5344CB8AC3E}">
        <p14:creationId xmlns:p14="http://schemas.microsoft.com/office/powerpoint/2010/main" val="1263792339"/>
      </p:ext>
    </p:extLst>
  </p:cSld>
  <p:clrMapOvr>
    <a:masterClrMapping/>
  </p:clrMapOvr>
  <mc:AlternateContent xmlns:mc="http://schemas.openxmlformats.org/markup-compatibility/2006" xmlns:p14="http://schemas.microsoft.com/office/powerpoint/2010/main">
    <mc:Choice Requires="p14">
      <p:transition spd="slow" p14:dur="2000" advTm="28749"/>
    </mc:Choice>
    <mc:Fallback xmlns="">
      <p:transition spd="slow" advTm="2874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10;&#10;Description automatically generated">
            <a:extLst>
              <a:ext uri="{FF2B5EF4-FFF2-40B4-BE49-F238E27FC236}">
                <a16:creationId xmlns:a16="http://schemas.microsoft.com/office/drawing/2014/main" id="{E0247BEF-C56D-42B2-9FF3-59B7B804E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2270" y="535507"/>
            <a:ext cx="8328397" cy="6088011"/>
          </a:xfrm>
          <a:prstGeom prst="rect">
            <a:avLst/>
          </a:prstGeom>
        </p:spPr>
      </p:pic>
      <p:sp>
        <p:nvSpPr>
          <p:cNvPr id="6" name="TextBox 5">
            <a:extLst>
              <a:ext uri="{FF2B5EF4-FFF2-40B4-BE49-F238E27FC236}">
                <a16:creationId xmlns:a16="http://schemas.microsoft.com/office/drawing/2014/main" id="{4F38AC72-B502-42AC-90B3-A2B410BEF811}"/>
              </a:ext>
            </a:extLst>
          </p:cNvPr>
          <p:cNvSpPr txBox="1"/>
          <p:nvPr/>
        </p:nvSpPr>
        <p:spPr>
          <a:xfrm>
            <a:off x="-65675" y="70726"/>
            <a:ext cx="11700278" cy="400110"/>
          </a:xfrm>
          <a:prstGeom prst="rect">
            <a:avLst/>
          </a:prstGeom>
          <a:noFill/>
        </p:spPr>
        <p:txBody>
          <a:bodyPr wrap="square" rtlCol="0">
            <a:spAutoFit/>
          </a:bodyPr>
          <a:lstStyle/>
          <a:p>
            <a:pPr lvl="3">
              <a:buClr>
                <a:schemeClr val="accent5"/>
              </a:buClr>
            </a:pPr>
            <a:r>
              <a:rPr lang="en-US" altLang="en-US" sz="2000" b="1" dirty="0">
                <a:solidFill>
                  <a:srgbClr val="0070C0"/>
                </a:solidFill>
              </a:rPr>
              <a:t>Comparison of the NIFFTE</a:t>
            </a:r>
            <a:r>
              <a:rPr lang="en-US" altLang="en-US" sz="2000" b="1" baseline="30000" dirty="0">
                <a:solidFill>
                  <a:srgbClr val="0070C0"/>
                </a:solidFill>
              </a:rPr>
              <a:t> 239</a:t>
            </a:r>
            <a:r>
              <a:rPr lang="en-US" altLang="en-US" sz="2000" b="1" dirty="0">
                <a:solidFill>
                  <a:srgbClr val="0070C0"/>
                </a:solidFill>
              </a:rPr>
              <a:t>Pu(</a:t>
            </a:r>
            <a:r>
              <a:rPr lang="en-US" altLang="en-US" sz="2000" b="1" dirty="0" err="1">
                <a:solidFill>
                  <a:srgbClr val="0070C0"/>
                </a:solidFill>
              </a:rPr>
              <a:t>n,f</a:t>
            </a:r>
            <a:r>
              <a:rPr lang="en-US" altLang="en-US" sz="2000" b="1" dirty="0">
                <a:solidFill>
                  <a:srgbClr val="0070C0"/>
                </a:solidFill>
              </a:rPr>
              <a:t>)/</a:t>
            </a:r>
            <a:r>
              <a:rPr lang="en-US" altLang="en-US" sz="2000" b="1" baseline="30000" dirty="0">
                <a:solidFill>
                  <a:srgbClr val="0070C0"/>
                </a:solidFill>
              </a:rPr>
              <a:t> 235</a:t>
            </a:r>
            <a:r>
              <a:rPr lang="en-US" altLang="en-US" sz="2000" b="1" dirty="0">
                <a:solidFill>
                  <a:srgbClr val="0070C0"/>
                </a:solidFill>
              </a:rPr>
              <a:t>U(</a:t>
            </a:r>
            <a:r>
              <a:rPr lang="en-US" altLang="en-US" sz="2000" b="1" dirty="0" err="1">
                <a:solidFill>
                  <a:srgbClr val="0070C0"/>
                </a:solidFill>
              </a:rPr>
              <a:t>n,f</a:t>
            </a:r>
            <a:r>
              <a:rPr lang="en-US" altLang="en-US" sz="2000" b="1" dirty="0">
                <a:solidFill>
                  <a:srgbClr val="0070C0"/>
                </a:solidFill>
              </a:rPr>
              <a:t>) Cross Section Ratio with the Standards Evaluation</a:t>
            </a:r>
            <a:endParaRPr lang="en-US" altLang="en-US" sz="2000" dirty="0">
              <a:latin typeface="+mn-lt"/>
            </a:endParaRPr>
          </a:p>
        </p:txBody>
      </p:sp>
    </p:spTree>
    <p:extLst>
      <p:ext uri="{BB962C8B-B14F-4D97-AF65-F5344CB8AC3E}">
        <p14:creationId xmlns:p14="http://schemas.microsoft.com/office/powerpoint/2010/main" val="3944843876"/>
      </p:ext>
    </p:extLst>
  </p:cSld>
  <p:clrMapOvr>
    <a:masterClrMapping/>
  </p:clrMapOvr>
  <p:transition spd="slow" advTm="7200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43839" y="76200"/>
            <a:ext cx="11918022" cy="8525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r>
              <a:rPr lang="en-US" altLang="en-US" sz="3200" b="1" baseline="30000" dirty="0">
                <a:solidFill>
                  <a:schemeClr val="accent2"/>
                </a:solidFill>
              </a:rPr>
              <a:t>                                        </a:t>
            </a:r>
          </a:p>
          <a:p>
            <a:pPr>
              <a:defRPr/>
            </a:pPr>
            <a:endParaRPr lang="en-US" altLang="en-US" sz="3200" b="1" baseline="30000" dirty="0">
              <a:solidFill>
                <a:schemeClr val="accent2"/>
              </a:solidFill>
            </a:endParaRPr>
          </a:p>
          <a:p>
            <a:pPr>
              <a:buClr>
                <a:schemeClr val="accent5"/>
              </a:buClr>
              <a:buFont typeface="Wingdings" panose="05000000000000000000" pitchFamily="2" charset="2"/>
              <a:buChar char="Ø"/>
              <a:defRPr/>
            </a:pPr>
            <a:r>
              <a:rPr lang="en-US" altLang="en-US" sz="2000" dirty="0"/>
              <a:t>Starting with the standards for the ENDF/B-VI evaluation, very “clean” integral data were used.</a:t>
            </a:r>
          </a:p>
          <a:p>
            <a:pPr>
              <a:buClr>
                <a:schemeClr val="accent5"/>
              </a:buClr>
              <a:buFont typeface="Wingdings" panose="05000000000000000000" pitchFamily="2" charset="2"/>
              <a:buChar char="Ø"/>
              <a:defRPr/>
            </a:pPr>
            <a:endParaRPr lang="en-US" altLang="en-US" sz="2000" dirty="0"/>
          </a:p>
          <a:p>
            <a:pPr>
              <a:buClr>
                <a:schemeClr val="accent5"/>
              </a:buClr>
              <a:buFont typeface="Wingdings" panose="05000000000000000000" pitchFamily="2" charset="2"/>
              <a:buChar char="Ø"/>
              <a:defRPr/>
            </a:pPr>
            <a:r>
              <a:rPr lang="en-US" altLang="en-US" sz="2000" dirty="0"/>
              <a:t>The data used were measurements of the </a:t>
            </a:r>
            <a:r>
              <a:rPr lang="en-US" altLang="en-US" sz="2000" baseline="30000" dirty="0"/>
              <a:t>235</a:t>
            </a:r>
            <a:r>
              <a:rPr lang="en-US" altLang="en-US" sz="2000" dirty="0"/>
              <a:t>U(</a:t>
            </a:r>
            <a:r>
              <a:rPr lang="en-US" altLang="en-US" sz="2000" dirty="0" err="1"/>
              <a:t>n,f</a:t>
            </a:r>
            <a:r>
              <a:rPr lang="en-US" altLang="en-US" sz="2000" dirty="0"/>
              <a:t>) and </a:t>
            </a:r>
            <a:r>
              <a:rPr lang="en-US" altLang="en-US" sz="2000" baseline="30000" dirty="0"/>
              <a:t>239</a:t>
            </a:r>
            <a:r>
              <a:rPr lang="en-US" altLang="en-US" sz="2000" dirty="0"/>
              <a:t>Pu(</a:t>
            </a:r>
            <a:r>
              <a:rPr lang="en-US" altLang="en-US" sz="2000" dirty="0" err="1"/>
              <a:t>n,f</a:t>
            </a:r>
            <a:r>
              <a:rPr lang="en-US" altLang="en-US" sz="2000" dirty="0"/>
              <a:t>) cross sections in the </a:t>
            </a:r>
            <a:r>
              <a:rPr lang="en-US" altLang="en-US" sz="2000" baseline="30000" dirty="0"/>
              <a:t>252</a:t>
            </a:r>
            <a:r>
              <a:rPr lang="en-US" altLang="en-US" sz="2000" dirty="0"/>
              <a:t>Cf spontaneous fission neutron spectrum (SACSs).</a:t>
            </a:r>
          </a:p>
          <a:p>
            <a:pPr>
              <a:buClr>
                <a:schemeClr val="accent5"/>
              </a:buClr>
              <a:buFont typeface="Wingdings" panose="05000000000000000000" pitchFamily="2" charset="2"/>
              <a:buChar char="Ø"/>
              <a:defRPr/>
            </a:pPr>
            <a:endParaRPr lang="en-US" altLang="en-US" sz="2000" dirty="0"/>
          </a:p>
          <a:p>
            <a:pPr>
              <a:buClr>
                <a:schemeClr val="accent5"/>
              </a:buClr>
              <a:buFont typeface="Wingdings" panose="05000000000000000000" pitchFamily="2" charset="2"/>
              <a:buChar char="Ø"/>
              <a:defRPr/>
            </a:pPr>
            <a:r>
              <a:rPr lang="en-US" altLang="en-US" sz="2000" dirty="0"/>
              <a:t>Since there is a relatively small change in the cross section for these nuclides over most of the energy range of the </a:t>
            </a:r>
            <a:r>
              <a:rPr lang="en-US" altLang="en-US" sz="2000" baseline="30000" dirty="0"/>
              <a:t>252</a:t>
            </a:r>
            <a:r>
              <a:rPr lang="en-US" altLang="en-US" sz="2000" dirty="0"/>
              <a:t>Cf spectrum, an accurate determination of the cross section is possible. The result is also only weakly dependent on the uncertainty in the spectrum shape. </a:t>
            </a:r>
            <a:r>
              <a:rPr lang="en-US" altLang="en-US" sz="2000" b="1" dirty="0"/>
              <a:t>These integral data basically help provide normalization for the standards evaluation. </a:t>
            </a:r>
          </a:p>
          <a:p>
            <a:pPr>
              <a:buClr>
                <a:schemeClr val="accent5"/>
              </a:buClr>
              <a:buFont typeface="Wingdings" panose="05000000000000000000" pitchFamily="2" charset="2"/>
              <a:buChar char="Ø"/>
              <a:defRPr/>
            </a:pPr>
            <a:endParaRPr lang="en-US" altLang="en-US" sz="2000" b="1" dirty="0"/>
          </a:p>
          <a:p>
            <a:pPr>
              <a:buClr>
                <a:schemeClr val="accent5"/>
              </a:buClr>
              <a:buFont typeface="Wingdings" panose="05000000000000000000" pitchFamily="2" charset="2"/>
              <a:buChar char="Ø"/>
              <a:defRPr/>
            </a:pPr>
            <a:r>
              <a:rPr lang="en-US" altLang="en-US" sz="2000" dirty="0"/>
              <a:t>It was discovered that the spectrum averaged cross section values in our standards evaluation differed slightly from those in an IRDFF evaluation for the dosimetry community by </a:t>
            </a:r>
            <a:r>
              <a:rPr lang="en-US" altLang="en-US" sz="2000" dirty="0" err="1"/>
              <a:t>Mannhart</a:t>
            </a:r>
            <a:r>
              <a:rPr lang="en-US" altLang="en-US" sz="2000" dirty="0"/>
              <a:t>. This has led to an investigation of the two databases and concerns about some experiments due to insufficient documentation. Several other studies of inconsistencies are underway.</a:t>
            </a:r>
          </a:p>
          <a:p>
            <a:pPr>
              <a:buClr>
                <a:schemeClr val="accent5"/>
              </a:buClr>
              <a:buFont typeface="Wingdings" panose="05000000000000000000" pitchFamily="2" charset="2"/>
              <a:buChar char="Ø"/>
              <a:defRPr/>
            </a:pPr>
            <a:endParaRPr lang="en-US" altLang="en-US" sz="2000" dirty="0"/>
          </a:p>
          <a:p>
            <a:pPr>
              <a:buClr>
                <a:schemeClr val="accent5"/>
              </a:buClr>
              <a:buFont typeface="Wingdings" panose="05000000000000000000" pitchFamily="2" charset="2"/>
              <a:buChar char="Ø"/>
              <a:defRPr/>
            </a:pPr>
            <a:r>
              <a:rPr lang="en-US" altLang="en-US" sz="2000" dirty="0"/>
              <a:t>This investigation is ongoing with no definite conclusions. Unfortunately, some data such as SACS ratios can not be handled directly in GMA. </a:t>
            </a:r>
          </a:p>
          <a:p>
            <a:pPr>
              <a:buClr>
                <a:schemeClr val="accent5"/>
              </a:buClr>
              <a:buFont typeface="Wingdings" panose="05000000000000000000" pitchFamily="2" charset="2"/>
              <a:buChar char="Ø"/>
              <a:defRPr/>
            </a:pPr>
            <a:endParaRPr lang="en-US" altLang="en-US" sz="2000" dirty="0"/>
          </a:p>
          <a:p>
            <a:pPr>
              <a:spcBef>
                <a:spcPct val="0"/>
              </a:spcBef>
              <a:buClr>
                <a:schemeClr val="accent5"/>
              </a:buClr>
              <a:defRPr/>
            </a:pPr>
            <a:endParaRPr lang="en-US" altLang="en-US" sz="1000" b="1" dirty="0"/>
          </a:p>
          <a:p>
            <a:pPr>
              <a:spcBef>
                <a:spcPct val="0"/>
              </a:spcBef>
              <a:buClr>
                <a:schemeClr val="accent5"/>
              </a:buClr>
              <a:defRPr/>
            </a:pPr>
            <a:endParaRPr lang="en-US" altLang="en-US" sz="1000" b="1" dirty="0"/>
          </a:p>
          <a:p>
            <a:pPr>
              <a:buClr>
                <a:schemeClr val="accent5"/>
              </a:buClr>
              <a:defRPr/>
            </a:pPr>
            <a:endParaRPr lang="en-US" altLang="en-US" sz="2000" dirty="0"/>
          </a:p>
          <a:p>
            <a:pPr>
              <a:buClr>
                <a:schemeClr val="accent5"/>
              </a:buClr>
              <a:defRPr/>
            </a:pPr>
            <a:endParaRPr lang="en-GB" altLang="en-US" sz="2000" dirty="0">
              <a:cs typeface="Times New Roman" panose="02020603050405020304" pitchFamily="18" charset="0"/>
            </a:endParaRPr>
          </a:p>
          <a:p>
            <a:pPr marL="285750" indent="-285750">
              <a:buClr>
                <a:schemeClr val="accent5"/>
              </a:buClr>
              <a:buFont typeface="Wingdings" panose="05000000000000000000" pitchFamily="2" charset="2"/>
              <a:buChar char="Ø"/>
              <a:defRPr/>
            </a:pPr>
            <a:endParaRPr lang="en-US" altLang="en-US" sz="2000" baseline="30000" dirty="0"/>
          </a:p>
          <a:p>
            <a:pPr>
              <a:defRPr/>
            </a:pPr>
            <a:endParaRPr lang="en-US" altLang="en-US" sz="1800" dirty="0"/>
          </a:p>
          <a:p>
            <a:pPr>
              <a:defRPr/>
            </a:pPr>
            <a:endParaRPr lang="en-US" altLang="en-US" sz="1800" dirty="0"/>
          </a:p>
          <a:p>
            <a:pPr>
              <a:defRPr/>
            </a:pPr>
            <a:endParaRPr lang="en-GB" altLang="en-US" sz="1800" dirty="0"/>
          </a:p>
          <a:p>
            <a:pPr>
              <a:buClr>
                <a:schemeClr val="accent2"/>
              </a:buClr>
              <a:defRPr/>
            </a:pPr>
            <a:endParaRPr lang="en-US" altLang="en-US" sz="1000" dirty="0">
              <a:solidFill>
                <a:srgbClr val="000000"/>
              </a:solidFill>
            </a:endParaRPr>
          </a:p>
          <a:p>
            <a:pPr>
              <a:buClr>
                <a:schemeClr val="accent2"/>
              </a:buClr>
              <a:buFont typeface="Wingdings" panose="05000000000000000000" pitchFamily="2" charset="2"/>
              <a:buChar char="Ø"/>
              <a:defRPr/>
            </a:pPr>
            <a:endParaRPr lang="en-US" altLang="en-US" sz="800" dirty="0"/>
          </a:p>
        </p:txBody>
      </p:sp>
      <p:sp>
        <p:nvSpPr>
          <p:cNvPr id="3" name="Rectangle 2"/>
          <p:cNvSpPr>
            <a:spLocks noChangeArrowheads="1"/>
          </p:cNvSpPr>
          <p:nvPr/>
        </p:nvSpPr>
        <p:spPr bwMode="auto">
          <a:xfrm>
            <a:off x="3294889" y="332232"/>
            <a:ext cx="308122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dirty="0">
                <a:solidFill>
                  <a:srgbClr val="0070C0"/>
                </a:solidFill>
                <a:latin typeface="+mn-lt"/>
              </a:rPr>
              <a:t>          </a:t>
            </a:r>
            <a:r>
              <a:rPr lang="en-US" altLang="en-US" sz="2200" b="1" dirty="0">
                <a:solidFill>
                  <a:srgbClr val="0070C0"/>
                </a:solidFill>
                <a:latin typeface="+mn-lt"/>
              </a:rPr>
              <a:t>Use of Integral Data</a:t>
            </a:r>
          </a:p>
        </p:txBody>
      </p:sp>
    </p:spTree>
    <p:extLst>
      <p:ext uri="{BB962C8B-B14F-4D97-AF65-F5344CB8AC3E}">
        <p14:creationId xmlns:p14="http://schemas.microsoft.com/office/powerpoint/2010/main" val="1554855672"/>
      </p:ext>
    </p:extLst>
  </p:cSld>
  <p:clrMapOvr>
    <a:masterClrMapping/>
  </p:clrMapOvr>
  <p:transition spd="slow" advTm="87683"/>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7"/>
          <p:cNvSpPr>
            <a:spLocks noChangeArrowheads="1"/>
          </p:cNvSpPr>
          <p:nvPr/>
        </p:nvSpPr>
        <p:spPr bwMode="auto">
          <a:xfrm>
            <a:off x="2971801" y="-15262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3" name="TextBox 2"/>
          <p:cNvSpPr txBox="1"/>
          <p:nvPr/>
        </p:nvSpPr>
        <p:spPr>
          <a:xfrm>
            <a:off x="86710" y="465083"/>
            <a:ext cx="11713779" cy="4431983"/>
          </a:xfrm>
          <a:prstGeom prst="rect">
            <a:avLst/>
          </a:prstGeom>
          <a:noFill/>
        </p:spPr>
        <p:txBody>
          <a:bodyPr wrap="square" rtlCol="0">
            <a:spAutoFit/>
          </a:bodyPr>
          <a:lstStyle/>
          <a:p>
            <a:r>
              <a:rPr lang="en-US" sz="2400" b="1" dirty="0">
                <a:solidFill>
                  <a:schemeClr val="accent5"/>
                </a:solidFill>
                <a:cs typeface="Times New Roman" panose="02020603050405020304" pitchFamily="18" charset="0"/>
              </a:rPr>
              <a:t>                Additional Work that Impacts the Determination of the Standards</a:t>
            </a:r>
          </a:p>
          <a:p>
            <a:endParaRPr lang="en-US" sz="2400" dirty="0"/>
          </a:p>
          <a:p>
            <a:pPr marL="285750" indent="-285750">
              <a:buClr>
                <a:schemeClr val="accent5"/>
              </a:buClr>
              <a:buFont typeface="Wingdings" panose="05000000000000000000" pitchFamily="2" charset="2"/>
              <a:buChar char="Ø"/>
            </a:pPr>
            <a:r>
              <a:rPr lang="en-US" dirty="0">
                <a:cs typeface="Times New Roman" panose="02020603050405020304" pitchFamily="18" charset="0"/>
              </a:rPr>
              <a:t>Additional effort by </a:t>
            </a:r>
            <a:r>
              <a:rPr lang="en-US" dirty="0" err="1">
                <a:cs typeface="Times New Roman" panose="02020603050405020304" pitchFamily="18" charset="0"/>
              </a:rPr>
              <a:t>Neudecker</a:t>
            </a:r>
            <a:r>
              <a:rPr lang="en-US" dirty="0">
                <a:cs typeface="Times New Roman" panose="02020603050405020304" pitchFamily="18" charset="0"/>
              </a:rPr>
              <a:t> et al. on inspection of uncertainty sources for standards measurements</a:t>
            </a:r>
          </a:p>
          <a:p>
            <a:pPr marL="742950" lvl="1" indent="-285750">
              <a:buClr>
                <a:schemeClr val="accent5"/>
              </a:buClr>
              <a:buFont typeface="Wingdings" panose="05000000000000000000" pitchFamily="2" charset="2"/>
              <a:buChar char="Ø"/>
            </a:pPr>
            <a:r>
              <a:rPr lang="en-US" dirty="0">
                <a:cs typeface="Times New Roman" panose="02020603050405020304" pitchFamily="18" charset="0"/>
              </a:rPr>
              <a:t>All data in the GMA database should be used and correlations should be taken into account for this investigation</a:t>
            </a:r>
          </a:p>
          <a:p>
            <a:pPr marL="285750" indent="-285750">
              <a:buClr>
                <a:schemeClr val="accent5"/>
              </a:buClr>
              <a:buFont typeface="Wingdings" panose="05000000000000000000" pitchFamily="2" charset="2"/>
              <a:buChar char="Ø"/>
            </a:pPr>
            <a:endParaRPr lang="en-US" dirty="0">
              <a:cs typeface="Times New Roman" panose="02020603050405020304" pitchFamily="18" charset="0"/>
            </a:endParaRPr>
          </a:p>
          <a:p>
            <a:pPr marL="285750" indent="-285750">
              <a:buClr>
                <a:schemeClr val="accent5"/>
              </a:buClr>
              <a:buFont typeface="Wingdings" panose="05000000000000000000" pitchFamily="2" charset="2"/>
              <a:buChar char="Ø"/>
            </a:pPr>
            <a:r>
              <a:rPr lang="en-US" dirty="0">
                <a:cs typeface="Times New Roman" panose="02020603050405020304" pitchFamily="18" charset="0"/>
              </a:rPr>
              <a:t>Further work on unrecognized sources of uncertainty</a:t>
            </a:r>
          </a:p>
          <a:p>
            <a:pPr marL="742950" lvl="1" indent="-285750">
              <a:buClr>
                <a:schemeClr val="accent5"/>
              </a:buClr>
              <a:buFont typeface="Wingdings" panose="05000000000000000000" pitchFamily="2" charset="2"/>
              <a:buChar char="Ø"/>
            </a:pPr>
            <a:r>
              <a:rPr lang="en-US" dirty="0">
                <a:cs typeface="Times New Roman" panose="02020603050405020304" pitchFamily="18" charset="0"/>
              </a:rPr>
              <a:t>Inspection of data sets for unrecognized sources of uncertainty and correlations in data</a:t>
            </a:r>
          </a:p>
          <a:p>
            <a:pPr marL="742950" lvl="1" indent="-285750">
              <a:buClr>
                <a:schemeClr val="accent5"/>
              </a:buClr>
              <a:buFont typeface="Wingdings" panose="05000000000000000000" pitchFamily="2" charset="2"/>
              <a:buChar char="Ø"/>
            </a:pPr>
            <a:r>
              <a:rPr lang="en-US" dirty="0">
                <a:cs typeface="Times New Roman" panose="02020603050405020304" pitchFamily="18" charset="0"/>
              </a:rPr>
              <a:t>Investigation of the energy dependence of USU for each standard</a:t>
            </a:r>
          </a:p>
          <a:p>
            <a:pPr marL="742950" lvl="1" indent="-285750">
              <a:buClr>
                <a:schemeClr val="accent5"/>
              </a:buClr>
              <a:buFont typeface="Wingdings" panose="05000000000000000000" pitchFamily="2" charset="2"/>
              <a:buChar char="Ø"/>
            </a:pPr>
            <a:endParaRPr lang="en-US" dirty="0">
              <a:cs typeface="Times New Roman" panose="02020603050405020304" pitchFamily="18" charset="0"/>
            </a:endParaRPr>
          </a:p>
          <a:p>
            <a:pPr marL="285750" indent="-285750">
              <a:buClr>
                <a:schemeClr val="accent5"/>
              </a:buClr>
              <a:buFont typeface="Wingdings" panose="05000000000000000000" pitchFamily="2" charset="2"/>
              <a:buChar char="Ø"/>
            </a:pPr>
            <a:r>
              <a:rPr lang="en-US" dirty="0">
                <a:cs typeface="Times New Roman" panose="02020603050405020304" pitchFamily="18" charset="0"/>
              </a:rPr>
              <a:t>Improved evaluation techniques for the standard cross sections</a:t>
            </a:r>
          </a:p>
          <a:p>
            <a:pPr marL="285750" indent="-285750">
              <a:buClr>
                <a:schemeClr val="accent5"/>
              </a:buClr>
              <a:buFont typeface="Wingdings" panose="05000000000000000000" pitchFamily="2" charset="2"/>
              <a:buChar char="Ø"/>
            </a:pPr>
            <a:endParaRPr lang="en-US" dirty="0">
              <a:cs typeface="Times New Roman" panose="02020603050405020304" pitchFamily="18" charset="0"/>
            </a:endParaRPr>
          </a:p>
          <a:p>
            <a:pPr marL="285750" indent="-285750">
              <a:buClr>
                <a:schemeClr val="accent5"/>
              </a:buClr>
              <a:buFont typeface="Wingdings" panose="05000000000000000000" pitchFamily="2" charset="2"/>
              <a:buChar char="Ø"/>
            </a:pPr>
            <a:r>
              <a:rPr lang="en-US" dirty="0">
                <a:cs typeface="Times New Roman" panose="02020603050405020304" pitchFamily="18" charset="0"/>
              </a:rPr>
              <a:t>The items above will be discussed at a virtual standards meeting on Dec. 6-10 in addition to:</a:t>
            </a:r>
          </a:p>
          <a:p>
            <a:pPr marL="742950" lvl="1" indent="-285750">
              <a:buClr>
                <a:schemeClr val="accent5"/>
              </a:buClr>
              <a:buFont typeface="Wingdings" panose="05000000000000000000" pitchFamily="2" charset="2"/>
              <a:buChar char="Ø"/>
            </a:pPr>
            <a:r>
              <a:rPr lang="en-US" dirty="0">
                <a:cs typeface="Times New Roman" panose="02020603050405020304" pitchFamily="18" charset="0"/>
              </a:rPr>
              <a:t>Reviewing new experimental data</a:t>
            </a:r>
          </a:p>
          <a:p>
            <a:pPr marL="742950" lvl="1" indent="-285750">
              <a:buClr>
                <a:schemeClr val="accent5"/>
              </a:buClr>
              <a:buFont typeface="Wingdings" panose="05000000000000000000" pitchFamily="2" charset="2"/>
              <a:buChar char="Ø"/>
            </a:pPr>
            <a:r>
              <a:rPr lang="en-US" dirty="0">
                <a:cs typeface="Times New Roman" panose="02020603050405020304" pitchFamily="18" charset="0"/>
              </a:rPr>
              <a:t>Discussing changes in the evaluation methodology and uncertainty quantification</a:t>
            </a:r>
          </a:p>
          <a:p>
            <a:pPr marL="742950" lvl="1" indent="-285750">
              <a:buClr>
                <a:schemeClr val="accent5"/>
              </a:buClr>
              <a:buFont typeface="Wingdings" panose="05000000000000000000" pitchFamily="2" charset="2"/>
              <a:buChar char="Ø"/>
            </a:pPr>
            <a:r>
              <a:rPr lang="en-US" dirty="0">
                <a:cs typeface="Times New Roman" panose="02020603050405020304" pitchFamily="18" charset="0"/>
              </a:rPr>
              <a:t>Quantifying differences between new evaluations and the IAEA standards issued in 2017</a:t>
            </a:r>
          </a:p>
        </p:txBody>
      </p:sp>
    </p:spTree>
    <p:extLst>
      <p:ext uri="{BB962C8B-B14F-4D97-AF65-F5344CB8AC3E}">
        <p14:creationId xmlns:p14="http://schemas.microsoft.com/office/powerpoint/2010/main" val="1002195769"/>
      </p:ext>
    </p:extLst>
  </p:cSld>
  <p:clrMapOvr>
    <a:masterClrMapping/>
  </p:clrMapOvr>
  <p:transition spd="slow" advTm="80286"/>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78744" y="158143"/>
            <a:ext cx="11487705" cy="4481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dirty="0">
                <a:solidFill>
                  <a:schemeClr val="accent2"/>
                </a:solidFill>
              </a:rPr>
              <a:t>                  </a:t>
            </a:r>
            <a:endParaRPr lang="en-US" altLang="en-US" sz="2000" b="1" dirty="0">
              <a:solidFill>
                <a:srgbClr val="0070C0"/>
              </a:solidFill>
            </a:endParaRPr>
          </a:p>
          <a:p>
            <a:pPr lvl="1">
              <a:spcBef>
                <a:spcPct val="0"/>
              </a:spcBef>
              <a:buClr>
                <a:schemeClr val="accent2"/>
              </a:buClr>
              <a:buFontTx/>
              <a:buNone/>
            </a:pPr>
            <a:endParaRPr lang="en-US" altLang="en-US" sz="400" dirty="0"/>
          </a:p>
          <a:p>
            <a:pPr>
              <a:buNone/>
            </a:pPr>
            <a:r>
              <a:rPr lang="en-US" sz="2200" b="1" dirty="0">
                <a:solidFill>
                  <a:schemeClr val="accent5"/>
                </a:solidFill>
                <a:latin typeface="+mn-lt"/>
              </a:rPr>
              <a:t>The Focus is on Possible Changes to the Neutron Standards Since the Last Standards Evaluation</a:t>
            </a:r>
          </a:p>
          <a:p>
            <a:pPr>
              <a:buNone/>
            </a:pPr>
            <a:r>
              <a:rPr lang="en-US" sz="1000" b="1" dirty="0">
                <a:solidFill>
                  <a:schemeClr val="accent5"/>
                </a:solidFill>
                <a:latin typeface="+mn-lt"/>
              </a:rPr>
              <a:t> </a:t>
            </a:r>
            <a:endParaRPr lang="en-US" sz="1000" dirty="0">
              <a:solidFill>
                <a:schemeClr val="accent5"/>
              </a:solidFill>
              <a:latin typeface="+mn-lt"/>
            </a:endParaRPr>
          </a:p>
          <a:p>
            <a:pPr marL="285750" indent="-285750">
              <a:buClr>
                <a:schemeClr val="accent5"/>
              </a:buClr>
              <a:buFont typeface="Wingdings" panose="05000000000000000000" pitchFamily="2" charset="2"/>
              <a:buChar char="Ø"/>
            </a:pPr>
            <a:r>
              <a:rPr lang="en-US" sz="2000" dirty="0">
                <a:latin typeface="+mn-lt"/>
              </a:rPr>
              <a:t>Not all standards will be discussed – only relatively new data where important changes may occur</a:t>
            </a:r>
          </a:p>
          <a:p>
            <a:pPr marL="285750" indent="-285750">
              <a:buClr>
                <a:schemeClr val="accent5"/>
              </a:buClr>
              <a:buFont typeface="Wingdings" panose="05000000000000000000" pitchFamily="2" charset="2"/>
              <a:buChar char="Ø"/>
            </a:pPr>
            <a:r>
              <a:rPr lang="en-US" sz="2000" dirty="0">
                <a:latin typeface="+mn-lt"/>
              </a:rPr>
              <a:t>Measurements will be discussed that will have an impact on the new evaluation of the Neutron Standards</a:t>
            </a:r>
          </a:p>
          <a:p>
            <a:pPr marL="1028700" lvl="1" indent="-285750">
              <a:buClr>
                <a:schemeClr val="accent5"/>
              </a:buClr>
              <a:buFont typeface="Wingdings" panose="05000000000000000000" pitchFamily="2" charset="2"/>
              <a:buChar char="Ø"/>
            </a:pPr>
            <a:r>
              <a:rPr lang="en-US" sz="2000" dirty="0">
                <a:latin typeface="+mn-lt"/>
              </a:rPr>
              <a:t>Possible changes in standards will be suggested but since the evaluation has not been done, final results can not be given</a:t>
            </a:r>
          </a:p>
          <a:p>
            <a:pPr marL="1028700" lvl="1" indent="-285750">
              <a:buClr>
                <a:schemeClr val="accent5"/>
              </a:buClr>
              <a:buFont typeface="Wingdings" panose="05000000000000000000" pitchFamily="2" charset="2"/>
              <a:buChar char="Ø"/>
            </a:pPr>
            <a:endParaRPr lang="en-US" sz="2000" dirty="0">
              <a:latin typeface="+mn-lt"/>
            </a:endParaRPr>
          </a:p>
          <a:p>
            <a:pPr marL="1028700" lvl="1" indent="-285750">
              <a:buClr>
                <a:schemeClr val="accent5"/>
              </a:buClr>
              <a:buFont typeface="Wingdings" panose="05000000000000000000" pitchFamily="2" charset="2"/>
              <a:buChar char="Ø"/>
            </a:pPr>
            <a:endParaRPr lang="en-US" sz="2000" dirty="0">
              <a:latin typeface="+mn-lt"/>
            </a:endParaRPr>
          </a:p>
          <a:p>
            <a:pPr marL="285750" indent="-285750">
              <a:buClr>
                <a:schemeClr val="accent5"/>
              </a:buClr>
              <a:buFont typeface="Wingdings" panose="05000000000000000000" pitchFamily="2" charset="2"/>
              <a:buChar char="Ø"/>
            </a:pPr>
            <a:endParaRPr lang="en-US" sz="1800" dirty="0"/>
          </a:p>
          <a:p>
            <a:pPr marL="285750" indent="-285750">
              <a:buClr>
                <a:schemeClr val="accent5"/>
              </a:buClr>
              <a:buFont typeface="Wingdings" panose="05000000000000000000" pitchFamily="2" charset="2"/>
              <a:buChar char="Ø"/>
            </a:pPr>
            <a:endParaRPr lang="en-US" sz="1800" dirty="0"/>
          </a:p>
          <a:p>
            <a:endParaRPr lang="en-US" sz="1800" dirty="0"/>
          </a:p>
          <a:p>
            <a:pPr>
              <a:spcBef>
                <a:spcPct val="0"/>
              </a:spcBef>
              <a:buClr>
                <a:schemeClr val="accent2"/>
              </a:buClr>
              <a:buFont typeface="Wingdings" panose="05000000000000000000" pitchFamily="2" charset="2"/>
              <a:buNone/>
            </a:pPr>
            <a:endParaRPr lang="en-US" altLang="en-US" sz="1800" dirty="0"/>
          </a:p>
        </p:txBody>
      </p:sp>
    </p:spTree>
    <p:extLst>
      <p:ext uri="{BB962C8B-B14F-4D97-AF65-F5344CB8AC3E}">
        <p14:creationId xmlns:p14="http://schemas.microsoft.com/office/powerpoint/2010/main" val="2597403602"/>
      </p:ext>
    </p:extLst>
  </p:cSld>
  <p:clrMapOvr>
    <a:masterClrMapping/>
  </p:clrMapOvr>
  <mc:AlternateContent xmlns:mc="http://schemas.openxmlformats.org/markup-compatibility/2006" xmlns:p14="http://schemas.microsoft.com/office/powerpoint/2010/main">
    <mc:Choice Requires="p14">
      <p:transition spd="slow" p14:dur="2000" advTm="12796"/>
    </mc:Choice>
    <mc:Fallback xmlns="">
      <p:transition spd="slow" advTm="1279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74567" y="161954"/>
            <a:ext cx="1188720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z="1600" b="1" dirty="0"/>
          </a:p>
          <a:p>
            <a:r>
              <a:rPr lang="en-US" altLang="en-US" sz="2200" b="1" dirty="0">
                <a:solidFill>
                  <a:srgbClr val="0070C0"/>
                </a:solidFill>
              </a:rPr>
              <a:t>                                                H(</a:t>
            </a:r>
            <a:r>
              <a:rPr lang="en-US" altLang="en-US" sz="2200" b="1" dirty="0" err="1">
                <a:solidFill>
                  <a:srgbClr val="0070C0"/>
                </a:solidFill>
              </a:rPr>
              <a:t>n,n</a:t>
            </a:r>
            <a:r>
              <a:rPr lang="en-US" altLang="en-US" sz="2200" b="1" dirty="0">
                <a:solidFill>
                  <a:srgbClr val="0070C0"/>
                </a:solidFill>
              </a:rPr>
              <a:t>)H Angular Distribution </a:t>
            </a:r>
          </a:p>
          <a:p>
            <a:endParaRPr lang="en-US" sz="1800" dirty="0">
              <a:latin typeface="+mn-lt"/>
            </a:endParaRPr>
          </a:p>
          <a:p>
            <a:pPr marL="285750" indent="-285750">
              <a:buClr>
                <a:schemeClr val="accent5"/>
              </a:buClr>
              <a:buFont typeface="Wingdings" panose="05000000000000000000" pitchFamily="2" charset="2"/>
              <a:buChar char="Ø"/>
            </a:pPr>
            <a:r>
              <a:rPr lang="en-US" sz="2000" dirty="0">
                <a:cs typeface="Times New Roman" panose="02020603050405020304" pitchFamily="18" charset="0"/>
              </a:rPr>
              <a:t>A very important measurement was done by </a:t>
            </a:r>
            <a:r>
              <a:rPr lang="en-US" sz="2000" dirty="0"/>
              <a:t>Jiang </a:t>
            </a:r>
            <a:r>
              <a:rPr lang="en-US" sz="2000" i="1" dirty="0"/>
              <a:t>et al</a:t>
            </a:r>
            <a:r>
              <a:rPr lang="en-US" sz="2000" dirty="0"/>
              <a:t>. </a:t>
            </a:r>
          </a:p>
          <a:p>
            <a:pPr marL="742950" lvl="1" indent="-285750">
              <a:buClr>
                <a:schemeClr val="accent5"/>
              </a:buClr>
              <a:buFont typeface="Wingdings" panose="05000000000000000000" pitchFamily="2" charset="2"/>
              <a:buChar char="Ø"/>
            </a:pPr>
            <a:r>
              <a:rPr lang="en-US" sz="2000" dirty="0">
                <a:cs typeface="Times New Roman" panose="02020603050405020304" pitchFamily="18" charset="0"/>
              </a:rPr>
              <a:t>Differential cross section data were obtained at 10 angles from 10 to 55 degrees. The measurements extend from 6 MeV to 52 MeV with 23 energy points. The flight path was 57.99m. </a:t>
            </a:r>
          </a:p>
          <a:p>
            <a:pPr marL="1485900" lvl="2" indent="-342900">
              <a:buClr>
                <a:srgbClr val="0070C0"/>
              </a:buClr>
              <a:buFont typeface="Wingdings" panose="05000000000000000000" pitchFamily="2" charset="2"/>
              <a:buChar char="Ø"/>
            </a:pPr>
            <a:r>
              <a:rPr lang="en-US" sz="2000" b="0" i="0" u="none" strike="noStrike" baseline="0" dirty="0">
                <a:solidFill>
                  <a:srgbClr val="131413"/>
                </a:solidFill>
                <a:latin typeface="Times-Roman"/>
              </a:rPr>
              <a:t>The measurements generally agree well compared with existing measurements, evaluations and theoretical calculations,</a:t>
            </a:r>
          </a:p>
          <a:p>
            <a:pPr>
              <a:buClr>
                <a:schemeClr val="accent5"/>
              </a:buClr>
            </a:pPr>
            <a:endParaRPr lang="en-US" sz="2000" dirty="0"/>
          </a:p>
          <a:p>
            <a:pPr marL="285750" indent="-285750">
              <a:buClr>
                <a:schemeClr val="accent5"/>
              </a:buClr>
              <a:buFont typeface="Wingdings" panose="05000000000000000000" pitchFamily="2" charset="2"/>
              <a:buChar char="Ø"/>
            </a:pPr>
            <a:r>
              <a:rPr lang="en-US" sz="2000" dirty="0"/>
              <a:t>The hydrogen standard is limited to 20 MeV at the present time. The Jiang et al. data combined with the database being developed by Paris and Hale at LANL will allow an evaluation with an extended energy range to be produced. </a:t>
            </a:r>
            <a:r>
              <a:rPr lang="en-US" sz="2000" b="1" dirty="0"/>
              <a:t>The present results are up to 50 MeV and Paris is hoping to have data up to 100 MeV by this CSEWG meeting.</a:t>
            </a:r>
            <a:endParaRPr lang="en-US" sz="2000" b="1" dirty="0">
              <a:latin typeface="+mn-lt"/>
            </a:endParaRPr>
          </a:p>
          <a:p>
            <a:pPr>
              <a:buClr>
                <a:schemeClr val="accent5"/>
              </a:buClr>
            </a:pPr>
            <a:endParaRPr lang="en-US" sz="2000" dirty="0">
              <a:latin typeface="+mn-lt"/>
            </a:endParaRPr>
          </a:p>
          <a:p>
            <a:pPr>
              <a:buClr>
                <a:schemeClr val="accent5"/>
              </a:buClr>
            </a:pPr>
            <a:endParaRPr lang="en-US" sz="2000" dirty="0">
              <a:latin typeface="+mn-lt"/>
            </a:endParaRPr>
          </a:p>
          <a:p>
            <a:pPr marL="285750" indent="-285750">
              <a:buClr>
                <a:schemeClr val="accent5"/>
              </a:buClr>
              <a:buFont typeface="Wingdings" panose="05000000000000000000" pitchFamily="2" charset="2"/>
              <a:buChar char="Ø"/>
            </a:pPr>
            <a:endParaRPr lang="en-US" sz="2000" dirty="0"/>
          </a:p>
          <a:p>
            <a:pPr marL="285750" indent="-285750">
              <a:buClr>
                <a:schemeClr val="accent5"/>
              </a:buClr>
              <a:buFont typeface="Wingdings" panose="05000000000000000000" pitchFamily="2" charset="2"/>
              <a:buChar char="Ø"/>
            </a:pPr>
            <a:endParaRPr lang="en-US" sz="2000" dirty="0"/>
          </a:p>
          <a:p>
            <a:endParaRPr lang="en-US" sz="2000" dirty="0"/>
          </a:p>
          <a:p>
            <a:pPr>
              <a:buClr>
                <a:schemeClr val="accent5"/>
              </a:buClr>
              <a:defRPr/>
            </a:pPr>
            <a:endParaRPr lang="en-US" altLang="en-US" sz="1800" dirty="0"/>
          </a:p>
        </p:txBody>
      </p:sp>
    </p:spTree>
    <p:extLst>
      <p:ext uri="{BB962C8B-B14F-4D97-AF65-F5344CB8AC3E}">
        <p14:creationId xmlns:p14="http://schemas.microsoft.com/office/powerpoint/2010/main" val="4186958782"/>
      </p:ext>
    </p:extLst>
  </p:cSld>
  <p:clrMapOvr>
    <a:masterClrMapping/>
  </p:clrMapOvr>
  <mc:AlternateContent xmlns:mc="http://schemas.openxmlformats.org/markup-compatibility/2006" xmlns:p14="http://schemas.microsoft.com/office/powerpoint/2010/main">
    <mc:Choice Requires="p14">
      <p:transition spd="slow" p14:dur="2000" advTm="93461"/>
    </mc:Choice>
    <mc:Fallback xmlns="">
      <p:transition spd="slow" advTm="9346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172095" y="161954"/>
            <a:ext cx="10124386"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defRPr/>
            </a:pPr>
            <a:endParaRPr lang="en-US" altLang="en-US" sz="1600" b="1" dirty="0"/>
          </a:p>
          <a:p>
            <a:r>
              <a:rPr lang="en-US" altLang="en-US" sz="2000" b="1" dirty="0">
                <a:solidFill>
                  <a:srgbClr val="0070C0"/>
                </a:solidFill>
              </a:rPr>
              <a:t>                          </a:t>
            </a:r>
          </a:p>
          <a:p>
            <a:r>
              <a:rPr lang="en-US" altLang="en-US" sz="2000" b="1" dirty="0">
                <a:solidFill>
                  <a:srgbClr val="0070C0"/>
                </a:solidFill>
              </a:rPr>
              <a:t>                           H(</a:t>
            </a:r>
            <a:r>
              <a:rPr lang="en-US" altLang="en-US" sz="2000" b="1" dirty="0" err="1">
                <a:solidFill>
                  <a:srgbClr val="0070C0"/>
                </a:solidFill>
              </a:rPr>
              <a:t>n,n</a:t>
            </a:r>
            <a:r>
              <a:rPr lang="en-US" altLang="en-US" sz="2000" b="1" dirty="0">
                <a:solidFill>
                  <a:srgbClr val="0070C0"/>
                </a:solidFill>
              </a:rPr>
              <a:t>)H Angular Distribution Measurements </a:t>
            </a:r>
            <a:r>
              <a:rPr lang="en-US" sz="2000" b="1" dirty="0">
                <a:solidFill>
                  <a:schemeClr val="accent5"/>
                </a:solidFill>
              </a:rPr>
              <a:t>by Jiang et al.</a:t>
            </a:r>
            <a:endParaRPr lang="en-US" altLang="en-US" sz="400" dirty="0">
              <a:solidFill>
                <a:srgbClr val="0070C0"/>
              </a:solidFill>
              <a:latin typeface="+mn-lt"/>
            </a:endParaRPr>
          </a:p>
          <a:p>
            <a:pPr lvl="1">
              <a:buClr>
                <a:schemeClr val="accent5"/>
              </a:buClr>
              <a:buFont typeface="Wingdings" panose="05000000000000000000" pitchFamily="2" charset="2"/>
              <a:buChar char="Ø"/>
              <a:defRPr/>
            </a:pPr>
            <a:endParaRPr lang="en-US" altLang="en-US" sz="400" dirty="0">
              <a:latin typeface="+mn-lt"/>
            </a:endParaRPr>
          </a:p>
          <a:p>
            <a:pPr marL="742950" lvl="1" indent="-285750">
              <a:buClr>
                <a:schemeClr val="accent5"/>
              </a:buClr>
              <a:buFont typeface="Wingdings" panose="05000000000000000000" pitchFamily="2" charset="2"/>
              <a:buChar char="Ø"/>
              <a:defRPr/>
            </a:pPr>
            <a:endParaRPr lang="en-US" altLang="en-US" sz="400" dirty="0">
              <a:latin typeface="+mn-lt"/>
            </a:endParaRPr>
          </a:p>
          <a:p>
            <a:endParaRPr lang="en-US" sz="1800" dirty="0">
              <a:latin typeface="+mn-lt"/>
            </a:endParaRPr>
          </a:p>
          <a:p>
            <a:pPr marL="742950" lvl="1" indent="-285750">
              <a:buClr>
                <a:schemeClr val="accent5"/>
              </a:buClr>
              <a:buFont typeface="Wingdings" panose="05000000000000000000" pitchFamily="2" charset="2"/>
              <a:buChar char="Ø"/>
              <a:defRPr/>
            </a:pPr>
            <a:endParaRPr lang="en-US" altLang="en-US" sz="300" dirty="0">
              <a:latin typeface="+mn-lt"/>
            </a:endParaRPr>
          </a:p>
          <a:p>
            <a:pPr marL="742950" lvl="1" indent="-285750">
              <a:buClr>
                <a:schemeClr val="accent5"/>
              </a:buClr>
              <a:buFont typeface="Wingdings" panose="05000000000000000000" pitchFamily="2" charset="2"/>
              <a:buChar char="Ø"/>
              <a:defRPr/>
            </a:pPr>
            <a:endParaRPr lang="en-US" altLang="en-US" sz="1800" dirty="0">
              <a:latin typeface="+mn-lt"/>
            </a:endParaRPr>
          </a:p>
          <a:p>
            <a:pPr>
              <a:buClr>
                <a:schemeClr val="accent5"/>
              </a:buClr>
              <a:defRPr/>
            </a:pPr>
            <a:endParaRPr lang="en-US" altLang="en-US" sz="1800" dirty="0"/>
          </a:p>
        </p:txBody>
      </p:sp>
      <p:sp>
        <p:nvSpPr>
          <p:cNvPr id="2" name="Rectangle 2"/>
          <p:cNvSpPr>
            <a:spLocks noChangeArrowheads="1"/>
          </p:cNvSpPr>
          <p:nvPr/>
        </p:nvSpPr>
        <p:spPr bwMode="auto">
          <a:xfrm flipV="1">
            <a:off x="-835334" y="2410689"/>
            <a:ext cx="21606285" cy="6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5122" name="图片 13"/>
          <p:cNvPicPr>
            <a:picLocks noChangeAspect="1" noChangeArrowheads="1"/>
          </p:cNvPicPr>
          <p:nvPr/>
        </p:nvPicPr>
        <p:blipFill>
          <a:blip r:embed="rId2">
            <a:extLst>
              <a:ext uri="{28A0092B-C50C-407E-A947-70E740481C1C}">
                <a14:useLocalDpi xmlns:a14="http://schemas.microsoft.com/office/drawing/2010/main" val="0"/>
              </a:ext>
            </a:extLst>
          </a:blip>
          <a:srcRect l="7819" t="9874" r="11797" b="2873"/>
          <a:stretch>
            <a:fillRect/>
          </a:stretch>
        </p:blipFill>
        <p:spPr bwMode="auto">
          <a:xfrm>
            <a:off x="124176" y="1584416"/>
            <a:ext cx="6234040" cy="517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图片 20"/>
          <p:cNvPicPr>
            <a:picLocks noChangeAspect="1" noChangeArrowheads="1"/>
          </p:cNvPicPr>
          <p:nvPr/>
        </p:nvPicPr>
        <p:blipFill>
          <a:blip r:embed="rId3">
            <a:extLst>
              <a:ext uri="{28A0092B-C50C-407E-A947-70E740481C1C}">
                <a14:useLocalDpi xmlns:a14="http://schemas.microsoft.com/office/drawing/2010/main" val="0"/>
              </a:ext>
            </a:extLst>
          </a:blip>
          <a:srcRect l="7709" t="10497" r="11819" b="3087"/>
          <a:stretch>
            <a:fillRect/>
          </a:stretch>
        </p:blipFill>
        <p:spPr bwMode="auto">
          <a:xfrm>
            <a:off x="5872740" y="1629646"/>
            <a:ext cx="6195084" cy="508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8526563"/>
      </p:ext>
    </p:extLst>
  </p:cSld>
  <p:clrMapOvr>
    <a:masterClrMapping/>
  </p:clrMapOvr>
  <mc:AlternateContent xmlns:mc="http://schemas.openxmlformats.org/markup-compatibility/2006" xmlns:p14="http://schemas.microsoft.com/office/powerpoint/2010/main">
    <mc:Choice Requires="p14">
      <p:transition spd="slow" p14:dur="2000" advTm="93461"/>
    </mc:Choice>
    <mc:Fallback xmlns="">
      <p:transition spd="slow" advTm="934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1757" y="161954"/>
            <a:ext cx="11771696" cy="7325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aseline="30000" dirty="0">
                <a:solidFill>
                  <a:schemeClr val="accent6"/>
                </a:solidFill>
              </a:rPr>
              <a:t>                                                                                    </a:t>
            </a:r>
            <a:r>
              <a:rPr lang="en-US" altLang="en-US" sz="2200" b="1" baseline="30000" dirty="0">
                <a:solidFill>
                  <a:schemeClr val="accent5"/>
                </a:solidFill>
              </a:rPr>
              <a:t>6</a:t>
            </a:r>
            <a:r>
              <a:rPr lang="en-US" altLang="en-US" sz="2200" b="1" dirty="0">
                <a:solidFill>
                  <a:schemeClr val="accent5"/>
                </a:solidFill>
              </a:rPr>
              <a:t>Li(</a:t>
            </a:r>
            <a:r>
              <a:rPr lang="en-US" altLang="en-US" sz="2200" b="1" dirty="0" err="1">
                <a:solidFill>
                  <a:schemeClr val="accent5"/>
                </a:solidFill>
              </a:rPr>
              <a:t>n,t</a:t>
            </a:r>
            <a:r>
              <a:rPr lang="en-US" altLang="en-US" sz="2200" b="1" dirty="0">
                <a:solidFill>
                  <a:schemeClr val="accent5"/>
                </a:solidFill>
              </a:rPr>
              <a:t>) Measurements</a:t>
            </a:r>
          </a:p>
          <a:p>
            <a:endParaRPr lang="en-US" altLang="en-US" sz="2000" dirty="0">
              <a:latin typeface="+mn-lt"/>
            </a:endParaRPr>
          </a:p>
          <a:p>
            <a:pPr marL="285750" indent="-285750">
              <a:buClr>
                <a:schemeClr val="accent5"/>
              </a:buClr>
              <a:buFont typeface="Wingdings" panose="05000000000000000000" pitchFamily="2" charset="2"/>
              <a:buChar char="Ø"/>
            </a:pPr>
            <a:r>
              <a:rPr lang="en-US" sz="2000" dirty="0"/>
              <a:t>Measurements have been made by </a:t>
            </a:r>
            <a:r>
              <a:rPr lang="en-US" altLang="en-US" sz="2000" dirty="0"/>
              <a:t>Bai </a:t>
            </a:r>
            <a:r>
              <a:rPr lang="en-US" altLang="en-US" sz="2000" i="1" dirty="0"/>
              <a:t>et al</a:t>
            </a:r>
            <a:r>
              <a:rPr lang="en-US" altLang="en-US" sz="2000" dirty="0"/>
              <a:t>. that </a:t>
            </a:r>
            <a:r>
              <a:rPr lang="en-US" sz="2000" dirty="0"/>
              <a:t>extend from 1 eV to 3 MeV with 80 energy groups and</a:t>
            </a:r>
            <a:r>
              <a:rPr lang="en-US" sz="2000" dirty="0">
                <a:cs typeface="Times New Roman" panose="02020603050405020304" pitchFamily="18" charset="0"/>
              </a:rPr>
              <a:t> angular distribution measurements at each energy group for 15 angles between 19.2 and 160.8 degrees. Those data were normalized to the present standard in the interval from 0.1 to 0.4 MeV.</a:t>
            </a:r>
          </a:p>
          <a:p>
            <a:pPr marL="285750" indent="-285750">
              <a:buClr>
                <a:schemeClr val="accent5"/>
              </a:buClr>
              <a:buFont typeface="Wingdings" panose="05000000000000000000" pitchFamily="2" charset="2"/>
              <a:buChar char="Ø"/>
            </a:pPr>
            <a:endParaRPr lang="en-US" sz="1200" dirty="0"/>
          </a:p>
          <a:p>
            <a:pPr marL="285750" indent="-285750">
              <a:buClr>
                <a:schemeClr val="accent5"/>
              </a:buClr>
              <a:buFont typeface="Wingdings" panose="05000000000000000000" pitchFamily="2" charset="2"/>
              <a:buChar char="Ø"/>
            </a:pPr>
            <a:r>
              <a:rPr lang="en-US" sz="2000" dirty="0"/>
              <a:t>The data may be overall the most complete, and best-quality, set of relative differential cross sections for the </a:t>
            </a:r>
            <a:r>
              <a:rPr lang="en-US" altLang="en-US" sz="2000" baseline="30000" dirty="0"/>
              <a:t>6</a:t>
            </a:r>
            <a:r>
              <a:rPr lang="en-US" altLang="en-US" sz="2000" dirty="0"/>
              <a:t>Li(</a:t>
            </a:r>
            <a:r>
              <a:rPr lang="en-US" altLang="en-US" sz="2000" dirty="0" err="1"/>
              <a:t>n,t</a:t>
            </a:r>
            <a:r>
              <a:rPr lang="en-US" altLang="en-US" sz="2000" dirty="0"/>
              <a:t>)</a:t>
            </a:r>
            <a:r>
              <a:rPr lang="en-US" altLang="en-US" sz="2000" b="1" dirty="0">
                <a:solidFill>
                  <a:schemeClr val="accent5"/>
                </a:solidFill>
              </a:rPr>
              <a:t> </a:t>
            </a:r>
            <a:r>
              <a:rPr lang="en-US" sz="2000" dirty="0"/>
              <a:t>reaction that presently exists at energies below 3 MeV.</a:t>
            </a:r>
            <a:endParaRPr lang="en-US" sz="2000" dirty="0">
              <a:cs typeface="Times New Roman" panose="02020603050405020304" pitchFamily="18" charset="0"/>
            </a:endParaRPr>
          </a:p>
          <a:p>
            <a:pPr marL="285750" indent="-285750">
              <a:buClr>
                <a:schemeClr val="accent5"/>
              </a:buClr>
              <a:buFont typeface="Wingdings" panose="05000000000000000000" pitchFamily="2" charset="2"/>
              <a:buChar char="Ø"/>
            </a:pPr>
            <a:endParaRPr lang="en-US" sz="1200" dirty="0">
              <a:cs typeface="Times New Roman" panose="02020603050405020304" pitchFamily="18" charset="0"/>
            </a:endParaRPr>
          </a:p>
          <a:p>
            <a:pPr marL="742950" lvl="1" indent="-285750">
              <a:buClr>
                <a:schemeClr val="accent5"/>
              </a:buClr>
              <a:buFont typeface="Wingdings" panose="05000000000000000000" pitchFamily="2" charset="2"/>
              <a:buChar char="Ø"/>
            </a:pPr>
            <a:r>
              <a:rPr lang="en-US" sz="2000" dirty="0">
                <a:cs typeface="Times New Roman" panose="02020603050405020304" pitchFamily="18" charset="0"/>
              </a:rPr>
              <a:t>The neutron energy spectrum was not measured at the </a:t>
            </a:r>
            <a:r>
              <a:rPr lang="en-US" altLang="en-US" sz="2000" dirty="0">
                <a:cs typeface="Times New Roman" panose="02020603050405020304" pitchFamily="18" charset="0"/>
              </a:rPr>
              <a:t>position of the experiment. It is expected that this will affect the cross section values. It will not affect the angular distributions.</a:t>
            </a:r>
          </a:p>
          <a:p>
            <a:pPr marL="285750" indent="-285750">
              <a:buClr>
                <a:schemeClr val="accent5"/>
              </a:buClr>
              <a:buFont typeface="Wingdings" panose="05000000000000000000" pitchFamily="2" charset="2"/>
              <a:buChar char="Ø"/>
            </a:pPr>
            <a:endParaRPr lang="en-US" altLang="en-US" sz="1000" dirty="0">
              <a:cs typeface="Times New Roman" panose="02020603050405020304" pitchFamily="18" charset="0"/>
            </a:endParaRPr>
          </a:p>
          <a:p>
            <a:pPr marL="742950" lvl="1" indent="-285750">
              <a:buClr>
                <a:schemeClr val="accent5"/>
              </a:buClr>
              <a:buFont typeface="Wingdings" panose="05000000000000000000" pitchFamily="2" charset="2"/>
              <a:buChar char="Ø"/>
            </a:pPr>
            <a:r>
              <a:rPr lang="en-US" altLang="en-US" sz="2000" dirty="0"/>
              <a:t>There are deviations from an isotropic angular distribution in the eV energy region.  Some of this may be from problems due to the use of the </a:t>
            </a:r>
            <a:r>
              <a:rPr lang="en-US" altLang="en-US" sz="2000" baseline="30000" dirty="0"/>
              <a:t>235</a:t>
            </a:r>
            <a:r>
              <a:rPr lang="en-US" altLang="en-US" sz="2000" dirty="0"/>
              <a:t>U(</a:t>
            </a:r>
            <a:r>
              <a:rPr lang="en-US" altLang="en-US" sz="2000" dirty="0" err="1"/>
              <a:t>n,f</a:t>
            </a:r>
            <a:r>
              <a:rPr lang="en-US" altLang="en-US" sz="2000" dirty="0"/>
              <a:t>) cross section for determining the neutron </a:t>
            </a:r>
            <a:r>
              <a:rPr lang="en-US" altLang="en-US" sz="2000" dirty="0" err="1"/>
              <a:t>fluence</a:t>
            </a:r>
            <a:r>
              <a:rPr lang="en-US" altLang="en-US" sz="2000" dirty="0"/>
              <a:t> in regions where it is not smooth. </a:t>
            </a:r>
          </a:p>
          <a:p>
            <a:pPr marL="285750" indent="-285750">
              <a:buClr>
                <a:schemeClr val="accent5"/>
              </a:buClr>
              <a:buFont typeface="Wingdings" panose="05000000000000000000" pitchFamily="2" charset="2"/>
              <a:buChar char="Ø"/>
            </a:pPr>
            <a:endParaRPr lang="en-US" altLang="en-US" sz="1000" dirty="0"/>
          </a:p>
          <a:p>
            <a:pPr marL="742950" lvl="1" indent="-285750">
              <a:buClr>
                <a:schemeClr val="accent5"/>
              </a:buClr>
              <a:buFont typeface="Wingdings" panose="05000000000000000000" pitchFamily="2" charset="2"/>
              <a:buChar char="Ø"/>
            </a:pPr>
            <a:r>
              <a:rPr lang="en-US" altLang="en-US" sz="2000" dirty="0"/>
              <a:t>Also the integrated cross sections are below the standard for energies above 0.5 MeV, but within uncertainties. The magnitude of the cross section at the </a:t>
            </a:r>
            <a:r>
              <a:rPr lang="en-US" altLang="en-US" sz="2000" dirty="0" err="1"/>
              <a:t>resonace</a:t>
            </a:r>
            <a:r>
              <a:rPr lang="en-US" altLang="en-US" sz="2000" dirty="0"/>
              <a:t> peak differs from expected values. The agreement with the standard in many regions is relatively good. More work is planned.</a:t>
            </a:r>
          </a:p>
          <a:p>
            <a:pPr marL="742950" lvl="1" indent="-285750">
              <a:buClr>
                <a:schemeClr val="accent5"/>
              </a:buClr>
              <a:buFont typeface="Wingdings" panose="05000000000000000000" pitchFamily="2" charset="2"/>
              <a:buChar char="Ø"/>
            </a:pPr>
            <a:endParaRPr lang="en-US" altLang="en-US" sz="1200" dirty="0"/>
          </a:p>
          <a:p>
            <a:pPr marL="285750" indent="-285750">
              <a:buClr>
                <a:schemeClr val="accent5"/>
              </a:buClr>
              <a:buFont typeface="Wingdings" panose="05000000000000000000" pitchFamily="2" charset="2"/>
              <a:buChar char="Ø"/>
            </a:pPr>
            <a:r>
              <a:rPr lang="en-US" altLang="en-US" sz="2000" dirty="0"/>
              <a:t>It is important to extend the energy range of this standard to above 1 MeV, the present limit of this standard. That would allow convenient overlap with H(</a:t>
            </a:r>
            <a:r>
              <a:rPr lang="en-US" altLang="en-US" sz="2000" dirty="0" err="1"/>
              <a:t>n,n</a:t>
            </a:r>
            <a:r>
              <a:rPr lang="en-US" altLang="en-US" sz="2000" dirty="0"/>
              <a:t>) standard. </a:t>
            </a:r>
            <a:r>
              <a:rPr lang="en-US" altLang="en-US" sz="2000" b="1" dirty="0"/>
              <a:t>The Bai </a:t>
            </a:r>
            <a:r>
              <a:rPr lang="en-US" altLang="en-US" sz="2000" b="1" i="1" dirty="0"/>
              <a:t>et al. </a:t>
            </a:r>
            <a:r>
              <a:rPr lang="en-US" altLang="en-US" sz="2000" b="1" dirty="0"/>
              <a:t>data could possibly allow an energy range increase for this standard with more work on this experiment.</a:t>
            </a:r>
          </a:p>
          <a:p>
            <a:pPr marL="285750" indent="-285750">
              <a:buClr>
                <a:schemeClr val="accent5"/>
              </a:buClr>
              <a:buFont typeface="Wingdings" panose="05000000000000000000" pitchFamily="2" charset="2"/>
              <a:buChar char="Ø"/>
            </a:pPr>
            <a:endParaRPr lang="en-US" altLang="en-US" sz="1000" dirty="0">
              <a:cs typeface="Times New Roman" panose="02020603050405020304" pitchFamily="18" charset="0"/>
            </a:endParaRPr>
          </a:p>
          <a:p>
            <a:pPr marL="285750" indent="-285750">
              <a:buClr>
                <a:schemeClr val="accent5"/>
              </a:buClr>
              <a:buFont typeface="Wingdings" panose="05000000000000000000" pitchFamily="2" charset="2"/>
              <a:buChar char="Ø"/>
            </a:pPr>
            <a:endParaRPr lang="en-US" altLang="en-US" sz="1000" dirty="0"/>
          </a:p>
          <a:p>
            <a:pPr marL="285750" indent="-285750">
              <a:buClr>
                <a:schemeClr val="accent5"/>
              </a:buClr>
              <a:buFont typeface="Wingdings" panose="05000000000000000000" pitchFamily="2" charset="2"/>
              <a:buChar char="Ø"/>
            </a:pPr>
            <a:endParaRPr lang="en-US" sz="1000" dirty="0">
              <a:latin typeface="+mn-lt"/>
            </a:endParaRPr>
          </a:p>
          <a:p>
            <a:pPr>
              <a:buClr>
                <a:schemeClr val="accent5"/>
              </a:buClr>
            </a:pPr>
            <a:endParaRPr lang="en-US" sz="2000" dirty="0">
              <a:cs typeface="Times New Roman" panose="02020603050405020304" pitchFamily="18" charset="0"/>
            </a:endParaRPr>
          </a:p>
        </p:txBody>
      </p:sp>
    </p:spTree>
    <p:extLst>
      <p:ext uri="{BB962C8B-B14F-4D97-AF65-F5344CB8AC3E}">
        <p14:creationId xmlns:p14="http://schemas.microsoft.com/office/powerpoint/2010/main" val="414663542"/>
      </p:ext>
    </p:extLst>
  </p:cSld>
  <p:clrMapOvr>
    <a:masterClrMapping/>
  </p:clrMapOvr>
  <mc:AlternateContent xmlns:mc="http://schemas.openxmlformats.org/markup-compatibility/2006" xmlns:p14="http://schemas.microsoft.com/office/powerpoint/2010/main">
    <mc:Choice Requires="p14">
      <p:transition spd="slow" p14:dur="2000" advTm="93461"/>
    </mc:Choice>
    <mc:Fallback xmlns="">
      <p:transition spd="slow" advTm="9346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96277" y="612676"/>
            <a:ext cx="7323513" cy="400110"/>
          </a:xfrm>
          <a:prstGeom prst="rect">
            <a:avLst/>
          </a:prstGeom>
          <a:noFill/>
        </p:spPr>
        <p:txBody>
          <a:bodyPr wrap="square" rtlCol="0">
            <a:spAutoFit/>
          </a:bodyPr>
          <a:lstStyle/>
          <a:p>
            <a:r>
              <a:rPr lang="en-US" sz="2000" b="1" baseline="30000" dirty="0">
                <a:solidFill>
                  <a:schemeClr val="accent5"/>
                </a:solidFill>
              </a:rPr>
              <a:t>6</a:t>
            </a:r>
            <a:r>
              <a:rPr lang="en-US" sz="2000" b="1" dirty="0">
                <a:solidFill>
                  <a:schemeClr val="accent5"/>
                </a:solidFill>
              </a:rPr>
              <a:t>Li(</a:t>
            </a:r>
            <a:r>
              <a:rPr lang="en-US" sz="2000" b="1" dirty="0" err="1">
                <a:solidFill>
                  <a:schemeClr val="accent5"/>
                </a:solidFill>
              </a:rPr>
              <a:t>n,t</a:t>
            </a:r>
            <a:r>
              <a:rPr lang="en-US" sz="2000" b="1" dirty="0">
                <a:solidFill>
                  <a:schemeClr val="accent5"/>
                </a:solidFill>
              </a:rPr>
              <a:t>) Angular Distributions Measurements by Bai </a:t>
            </a:r>
            <a:r>
              <a:rPr lang="en-US" sz="2000" b="1" i="1" dirty="0">
                <a:solidFill>
                  <a:schemeClr val="accent5"/>
                </a:solidFill>
              </a:rPr>
              <a:t>et al. (cont.)</a:t>
            </a:r>
            <a:endParaRPr lang="en-US" sz="2000" b="1" dirty="0">
              <a:solidFill>
                <a:schemeClr val="accent5"/>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790" y="1538810"/>
            <a:ext cx="5724098" cy="482439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3888" y="1580375"/>
            <a:ext cx="5777344" cy="4732935"/>
          </a:xfrm>
          <a:prstGeom prst="rect">
            <a:avLst/>
          </a:prstGeom>
        </p:spPr>
      </p:pic>
    </p:spTree>
    <p:extLst>
      <p:ext uri="{BB962C8B-B14F-4D97-AF65-F5344CB8AC3E}">
        <p14:creationId xmlns:p14="http://schemas.microsoft.com/office/powerpoint/2010/main" val="1480013972"/>
      </p:ext>
    </p:extLst>
  </p:cSld>
  <p:clrMapOvr>
    <a:masterClrMapping/>
  </p:clrMapOvr>
  <p:transition spd="slow" advTm="4762"/>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9455" y="87745"/>
            <a:ext cx="11661240" cy="703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en-US" altLang="en-US" sz="2200" baseline="30000" dirty="0">
                <a:solidFill>
                  <a:schemeClr val="accent6"/>
                </a:solidFill>
                <a:latin typeface="+mn-lt"/>
              </a:rPr>
              <a:t>                                                     </a:t>
            </a:r>
            <a:r>
              <a:rPr lang="en-US" altLang="en-US" sz="2200" b="1" baseline="30000" dirty="0">
                <a:solidFill>
                  <a:schemeClr val="accent5"/>
                </a:solidFill>
                <a:latin typeface="+mn-lt"/>
              </a:rPr>
              <a:t>10</a:t>
            </a:r>
            <a:r>
              <a:rPr lang="en-US" altLang="en-US" sz="2200" b="1" dirty="0">
                <a:solidFill>
                  <a:schemeClr val="accent5"/>
                </a:solidFill>
                <a:latin typeface="+mn-lt"/>
              </a:rPr>
              <a:t>B(</a:t>
            </a:r>
            <a:r>
              <a:rPr lang="en-US" altLang="en-US" sz="2200" b="1" dirty="0" err="1">
                <a:solidFill>
                  <a:schemeClr val="accent5"/>
                </a:solidFill>
                <a:latin typeface="+mn-lt"/>
              </a:rPr>
              <a:t>n,</a:t>
            </a:r>
            <a:r>
              <a:rPr lang="en-US" altLang="en-US" sz="2200" b="1" dirty="0" err="1">
                <a:solidFill>
                  <a:schemeClr val="accent5"/>
                </a:solidFill>
                <a:latin typeface="Symbol" panose="05050102010706020507" pitchFamily="18" charset="2"/>
              </a:rPr>
              <a:t>a</a:t>
            </a:r>
            <a:r>
              <a:rPr lang="en-US" altLang="en-US" sz="2200" b="1" dirty="0">
                <a:solidFill>
                  <a:schemeClr val="accent5"/>
                </a:solidFill>
                <a:latin typeface="+mn-lt"/>
              </a:rPr>
              <a:t>) and </a:t>
            </a:r>
            <a:r>
              <a:rPr lang="en-US" altLang="en-US" sz="2200" b="1" baseline="30000" dirty="0">
                <a:solidFill>
                  <a:schemeClr val="accent5"/>
                </a:solidFill>
                <a:latin typeface="+mn-lt"/>
              </a:rPr>
              <a:t>10</a:t>
            </a:r>
            <a:r>
              <a:rPr lang="en-US" altLang="en-US" sz="2200" b="1" dirty="0">
                <a:solidFill>
                  <a:schemeClr val="accent5"/>
                </a:solidFill>
                <a:latin typeface="+mn-lt"/>
              </a:rPr>
              <a:t>B(n,</a:t>
            </a:r>
            <a:r>
              <a:rPr lang="en-US" altLang="en-US" sz="2200" b="1" dirty="0">
                <a:solidFill>
                  <a:schemeClr val="accent5"/>
                </a:solidFill>
                <a:latin typeface="Symbol" panose="05050102010706020507" pitchFamily="18" charset="2"/>
              </a:rPr>
              <a:t>a</a:t>
            </a:r>
            <a:r>
              <a:rPr lang="en-US" altLang="en-US" sz="2200" b="1" baseline="-25000" dirty="0">
                <a:solidFill>
                  <a:schemeClr val="accent5"/>
                </a:solidFill>
                <a:latin typeface="+mn-lt"/>
              </a:rPr>
              <a:t>1</a:t>
            </a:r>
            <a:r>
              <a:rPr lang="en-US" altLang="en-US" sz="2200" b="1" dirty="0">
                <a:solidFill>
                  <a:schemeClr val="accent5"/>
                </a:solidFill>
                <a:latin typeface="Symbol" panose="05050102010706020507" pitchFamily="18" charset="2"/>
              </a:rPr>
              <a:t>g</a:t>
            </a:r>
            <a:r>
              <a:rPr lang="en-US" altLang="en-US" sz="2200" b="1" dirty="0">
                <a:solidFill>
                  <a:schemeClr val="accent5"/>
                </a:solidFill>
                <a:latin typeface="+mn-lt"/>
              </a:rPr>
              <a:t>) Measurements</a:t>
            </a:r>
          </a:p>
          <a:p>
            <a:pPr>
              <a:spcBef>
                <a:spcPct val="0"/>
              </a:spcBef>
              <a:buFontTx/>
              <a:buNone/>
              <a:defRPr/>
            </a:pPr>
            <a:endParaRPr lang="en-US" altLang="en-US" sz="1200" dirty="0">
              <a:latin typeface="+mn-lt"/>
            </a:endParaRPr>
          </a:p>
          <a:p>
            <a:pPr marL="285750" indent="-285750">
              <a:buClr>
                <a:srgbClr val="0070C0"/>
              </a:buClr>
              <a:buFont typeface="Wingdings" panose="05000000000000000000" pitchFamily="2" charset="2"/>
              <a:buChar char="Ø"/>
            </a:pPr>
            <a:r>
              <a:rPr lang="en-US" sz="2000" dirty="0">
                <a:cs typeface="Times New Roman" panose="02020603050405020304" pitchFamily="18" charset="0"/>
              </a:rPr>
              <a:t>Several measurements of the</a:t>
            </a:r>
            <a:r>
              <a:rPr lang="en-US" sz="2000" baseline="30000" dirty="0"/>
              <a:t>10</a:t>
            </a:r>
            <a:r>
              <a:rPr lang="en-US" sz="2000" dirty="0"/>
              <a:t>Be(</a:t>
            </a:r>
            <a:r>
              <a:rPr lang="en-US" sz="2000" dirty="0" err="1"/>
              <a:t>p,n</a:t>
            </a:r>
            <a:r>
              <a:rPr lang="en-US" sz="2000" dirty="0"/>
              <a:t>)</a:t>
            </a:r>
            <a:r>
              <a:rPr lang="en-US" sz="2000" baseline="30000" dirty="0"/>
              <a:t>10</a:t>
            </a:r>
            <a:r>
              <a:rPr lang="en-US" sz="2000" dirty="0"/>
              <a:t>B reaction h</a:t>
            </a:r>
            <a:r>
              <a:rPr lang="en-US" sz="2000" dirty="0">
                <a:cs typeface="Times New Roman" panose="02020603050405020304" pitchFamily="18" charset="0"/>
              </a:rPr>
              <a:t>ave been made by Massey and </a:t>
            </a:r>
            <a:r>
              <a:rPr lang="en-US" sz="2000" dirty="0"/>
              <a:t>Jones-</a:t>
            </a:r>
            <a:r>
              <a:rPr lang="en-US" sz="2000" dirty="0" err="1"/>
              <a:t>Aberty</a:t>
            </a:r>
            <a:r>
              <a:rPr lang="en-US" sz="2000" dirty="0"/>
              <a:t> at Ohio University. The data include a measured excitation function at zero degrees and two selected angular distributions. Also a total neutron yield for the reaction was measured.</a:t>
            </a:r>
          </a:p>
          <a:p>
            <a:pPr marL="285750" indent="-285750">
              <a:buClr>
                <a:srgbClr val="0070C0"/>
              </a:buClr>
              <a:buFont typeface="Wingdings" panose="05000000000000000000" pitchFamily="2" charset="2"/>
              <a:buChar char="Ø"/>
            </a:pPr>
            <a:endParaRPr lang="en-US" sz="2000" dirty="0">
              <a:cs typeface="Times New Roman" panose="02020603050405020304" pitchFamily="18" charset="0"/>
            </a:endParaRPr>
          </a:p>
          <a:p>
            <a:pPr marL="285750" indent="-285750">
              <a:buClr>
                <a:srgbClr val="0070C0"/>
              </a:buClr>
              <a:buFont typeface="Wingdings" panose="05000000000000000000" pitchFamily="2" charset="2"/>
              <a:buChar char="Ø"/>
            </a:pPr>
            <a:r>
              <a:rPr lang="en-US" sz="2000" dirty="0">
                <a:cs typeface="Times New Roman" panose="02020603050405020304" pitchFamily="18" charset="0"/>
              </a:rPr>
              <a:t>Massey </a:t>
            </a:r>
            <a:r>
              <a:rPr lang="en-US" sz="2000" i="1" dirty="0">
                <a:cs typeface="Times New Roman" panose="02020603050405020304" pitchFamily="18" charset="0"/>
              </a:rPr>
              <a:t>et al. </a:t>
            </a:r>
            <a:r>
              <a:rPr lang="en-US" sz="2000" dirty="0">
                <a:cs typeface="Times New Roman" panose="02020603050405020304" pitchFamily="18" charset="0"/>
              </a:rPr>
              <a:t>have measured </a:t>
            </a:r>
            <a:r>
              <a:rPr lang="en-US" sz="2000" baseline="30000" dirty="0">
                <a:cs typeface="Times New Roman" panose="02020603050405020304" pitchFamily="18" charset="0"/>
              </a:rPr>
              <a:t>10</a:t>
            </a:r>
            <a:r>
              <a:rPr lang="en-US" sz="2000" dirty="0">
                <a:cs typeface="Times New Roman" panose="02020603050405020304" pitchFamily="18" charset="0"/>
              </a:rPr>
              <a:t>B(</a:t>
            </a:r>
            <a:r>
              <a:rPr lang="en-US" sz="2000" dirty="0" err="1">
                <a:cs typeface="Times New Roman" panose="02020603050405020304" pitchFamily="18" charset="0"/>
              </a:rPr>
              <a:t>n,Z</a:t>
            </a:r>
            <a:r>
              <a:rPr lang="en-US" sz="2000" dirty="0">
                <a:cs typeface="Times New Roman" panose="02020603050405020304" pitchFamily="18" charset="0"/>
              </a:rPr>
              <a:t>) reactions for neutron energies from 2 to 20 MeV.</a:t>
            </a:r>
          </a:p>
          <a:p>
            <a:pPr lvl="1">
              <a:buClr>
                <a:srgbClr val="0070C0"/>
              </a:buClr>
              <a:buFont typeface="Wingdings" panose="05000000000000000000" pitchFamily="2" charset="2"/>
              <a:buChar char="Ø"/>
            </a:pPr>
            <a:r>
              <a:rPr lang="en-US" sz="2000" dirty="0">
                <a:cs typeface="Times New Roman" panose="02020603050405020304" pitchFamily="18" charset="0"/>
              </a:rPr>
              <a:t>The work was done at the LANSCE WNR facility where p</a:t>
            </a:r>
            <a:r>
              <a:rPr lang="en-US" altLang="en-US" sz="2000" dirty="0">
                <a:cs typeface="Times New Roman" panose="02020603050405020304" pitchFamily="18" charset="0"/>
              </a:rPr>
              <a:t>roton, </a:t>
            </a:r>
            <a:r>
              <a:rPr lang="en-US" sz="2000" dirty="0">
                <a:cs typeface="Times New Roman" panose="02020603050405020304" pitchFamily="18" charset="0"/>
              </a:rPr>
              <a:t>triton and alpha particles were measured at four angles. </a:t>
            </a:r>
            <a:r>
              <a:rPr lang="en-US" altLang="en-US" sz="2000" dirty="0">
                <a:cs typeface="Times New Roman" panose="02020603050405020304" pitchFamily="18" charset="0"/>
              </a:rPr>
              <a:t>Differential cross sections were obtained for the </a:t>
            </a:r>
            <a:r>
              <a:rPr lang="en-US" sz="2000" baseline="30000" dirty="0">
                <a:cs typeface="Times New Roman" panose="02020603050405020304" pitchFamily="18" charset="0"/>
              </a:rPr>
              <a:t>10</a:t>
            </a:r>
            <a:r>
              <a:rPr lang="en-US" sz="2000" dirty="0">
                <a:cs typeface="Times New Roman" panose="02020603050405020304" pitchFamily="18" charset="0"/>
              </a:rPr>
              <a:t>B(n,p</a:t>
            </a:r>
            <a:r>
              <a:rPr lang="en-US" sz="2000" baseline="-25000" dirty="0">
                <a:cs typeface="Times New Roman" panose="02020603050405020304" pitchFamily="18" charset="0"/>
              </a:rPr>
              <a:t>0</a:t>
            </a:r>
            <a:r>
              <a:rPr lang="en-US" sz="2000" dirty="0">
                <a:cs typeface="Times New Roman" panose="02020603050405020304" pitchFamily="18" charset="0"/>
              </a:rPr>
              <a:t>)</a:t>
            </a:r>
            <a:r>
              <a:rPr lang="en-US" sz="2000" baseline="30000" dirty="0">
                <a:cs typeface="Times New Roman" panose="02020603050405020304" pitchFamily="18" charset="0"/>
              </a:rPr>
              <a:t>10</a:t>
            </a:r>
            <a:r>
              <a:rPr lang="en-US" sz="2000" dirty="0">
                <a:cs typeface="Times New Roman" panose="02020603050405020304" pitchFamily="18" charset="0"/>
              </a:rPr>
              <a:t>Be, </a:t>
            </a:r>
            <a:r>
              <a:rPr lang="en-US" sz="2000" baseline="30000" dirty="0">
                <a:cs typeface="Times New Roman" panose="02020603050405020304" pitchFamily="18" charset="0"/>
              </a:rPr>
              <a:t>10</a:t>
            </a:r>
            <a:r>
              <a:rPr lang="en-US" sz="2000" dirty="0">
                <a:cs typeface="Times New Roman" panose="02020603050405020304" pitchFamily="18" charset="0"/>
              </a:rPr>
              <a:t>B(n,t</a:t>
            </a:r>
            <a:r>
              <a:rPr lang="en-US" sz="2000" baseline="-25000" dirty="0">
                <a:cs typeface="Times New Roman" panose="02020603050405020304" pitchFamily="18" charset="0"/>
              </a:rPr>
              <a:t>0</a:t>
            </a:r>
            <a:r>
              <a:rPr lang="en-US" sz="2000" dirty="0">
                <a:cs typeface="Times New Roman" panose="02020603050405020304" pitchFamily="18" charset="0"/>
              </a:rPr>
              <a:t>)</a:t>
            </a:r>
            <a:r>
              <a:rPr lang="en-US" sz="2000" baseline="30000" dirty="0">
                <a:cs typeface="Times New Roman" panose="02020603050405020304" pitchFamily="18" charset="0"/>
              </a:rPr>
              <a:t>8</a:t>
            </a:r>
            <a:r>
              <a:rPr lang="en-US" sz="2000" dirty="0">
                <a:cs typeface="Times New Roman" panose="02020603050405020304" pitchFamily="18" charset="0"/>
              </a:rPr>
              <a:t>Be, </a:t>
            </a:r>
          </a:p>
          <a:p>
            <a:pPr lvl="1" indent="0">
              <a:buClr>
                <a:srgbClr val="0070C0"/>
              </a:buClr>
              <a:buNone/>
            </a:pPr>
            <a:r>
              <a:rPr lang="en-US" sz="2000" baseline="30000" dirty="0">
                <a:cs typeface="Times New Roman" panose="02020603050405020304" pitchFamily="18" charset="0"/>
              </a:rPr>
              <a:t>10</a:t>
            </a:r>
            <a:r>
              <a:rPr lang="en-US" sz="2000" dirty="0">
                <a:cs typeface="Times New Roman" panose="02020603050405020304" pitchFamily="18" charset="0"/>
              </a:rPr>
              <a:t>B(n,</a:t>
            </a:r>
            <a:r>
              <a:rPr lang="en-US" altLang="en-US" sz="2000" dirty="0">
                <a:cs typeface="Times New Roman" panose="02020603050405020304" pitchFamily="18" charset="0"/>
              </a:rPr>
              <a:t>a</a:t>
            </a:r>
            <a:r>
              <a:rPr lang="en-US" sz="2000" baseline="-25000" dirty="0">
                <a:cs typeface="Times New Roman" panose="02020603050405020304" pitchFamily="18" charset="0"/>
              </a:rPr>
              <a:t>2</a:t>
            </a:r>
            <a:r>
              <a:rPr lang="en-US" sz="2000" dirty="0">
                <a:cs typeface="Times New Roman" panose="02020603050405020304" pitchFamily="18" charset="0"/>
              </a:rPr>
              <a:t>)</a:t>
            </a:r>
            <a:r>
              <a:rPr lang="en-US" sz="2000" baseline="30000" dirty="0">
                <a:cs typeface="Times New Roman" panose="02020603050405020304" pitchFamily="18" charset="0"/>
              </a:rPr>
              <a:t>7</a:t>
            </a:r>
            <a:r>
              <a:rPr lang="en-US" sz="2000" dirty="0">
                <a:cs typeface="Times New Roman" panose="02020603050405020304" pitchFamily="18" charset="0"/>
              </a:rPr>
              <a:t>Li and </a:t>
            </a:r>
            <a:r>
              <a:rPr lang="en-US" sz="2000" baseline="30000" dirty="0">
                <a:cs typeface="Times New Roman" panose="02020603050405020304" pitchFamily="18" charset="0"/>
              </a:rPr>
              <a:t>10</a:t>
            </a:r>
            <a:r>
              <a:rPr lang="en-US" sz="2000" dirty="0">
                <a:cs typeface="Times New Roman" panose="02020603050405020304" pitchFamily="18" charset="0"/>
              </a:rPr>
              <a:t>B(n,</a:t>
            </a:r>
            <a:r>
              <a:rPr lang="en-US" altLang="en-US" sz="2000" dirty="0">
                <a:cs typeface="Times New Roman" panose="02020603050405020304" pitchFamily="18" charset="0"/>
              </a:rPr>
              <a:t>a</a:t>
            </a:r>
            <a:r>
              <a:rPr lang="en-US" sz="2000" baseline="-25000" dirty="0">
                <a:cs typeface="Times New Roman" panose="02020603050405020304" pitchFamily="18" charset="0"/>
              </a:rPr>
              <a:t>3</a:t>
            </a:r>
            <a:r>
              <a:rPr lang="en-US" sz="2000" dirty="0">
                <a:cs typeface="Times New Roman" panose="02020603050405020304" pitchFamily="18" charset="0"/>
              </a:rPr>
              <a:t>)</a:t>
            </a:r>
            <a:r>
              <a:rPr lang="en-US" sz="2000" baseline="30000" dirty="0">
                <a:cs typeface="Times New Roman" panose="02020603050405020304" pitchFamily="18" charset="0"/>
              </a:rPr>
              <a:t>7</a:t>
            </a:r>
            <a:r>
              <a:rPr lang="en-US" sz="2000" dirty="0">
                <a:cs typeface="Times New Roman" panose="02020603050405020304" pitchFamily="18" charset="0"/>
              </a:rPr>
              <a:t>Li  reactions. The sum of the</a:t>
            </a:r>
            <a:r>
              <a:rPr lang="en-US" sz="2000" baseline="30000" dirty="0">
                <a:cs typeface="Times New Roman" panose="02020603050405020304" pitchFamily="18" charset="0"/>
              </a:rPr>
              <a:t> 10</a:t>
            </a:r>
            <a:r>
              <a:rPr lang="en-US" sz="2000" dirty="0">
                <a:cs typeface="Times New Roman" panose="02020603050405020304" pitchFamily="18" charset="0"/>
              </a:rPr>
              <a:t>B(n,</a:t>
            </a:r>
            <a:r>
              <a:rPr lang="en-US" altLang="en-US" sz="2000" dirty="0">
                <a:cs typeface="Times New Roman" panose="02020603050405020304" pitchFamily="18" charset="0"/>
              </a:rPr>
              <a:t>a</a:t>
            </a:r>
            <a:r>
              <a:rPr lang="en-US" sz="2000" baseline="-25000" dirty="0">
                <a:cs typeface="Times New Roman" panose="02020603050405020304" pitchFamily="18" charset="0"/>
              </a:rPr>
              <a:t>0</a:t>
            </a:r>
            <a:r>
              <a:rPr lang="en-US" sz="2000" dirty="0">
                <a:cs typeface="Times New Roman" panose="02020603050405020304" pitchFamily="18" charset="0"/>
              </a:rPr>
              <a:t>)</a:t>
            </a:r>
            <a:r>
              <a:rPr lang="en-US" sz="2000" baseline="30000" dirty="0">
                <a:cs typeface="Times New Roman" panose="02020603050405020304" pitchFamily="18" charset="0"/>
              </a:rPr>
              <a:t>7</a:t>
            </a:r>
            <a:r>
              <a:rPr lang="en-US" sz="2000" dirty="0">
                <a:cs typeface="Times New Roman" panose="02020603050405020304" pitchFamily="18" charset="0"/>
              </a:rPr>
              <a:t>Li and </a:t>
            </a:r>
            <a:r>
              <a:rPr lang="en-US" sz="2000" baseline="30000" dirty="0">
                <a:cs typeface="Times New Roman" panose="02020603050405020304" pitchFamily="18" charset="0"/>
              </a:rPr>
              <a:t>10</a:t>
            </a:r>
            <a:r>
              <a:rPr lang="en-US" sz="2000" dirty="0">
                <a:cs typeface="Times New Roman" panose="02020603050405020304" pitchFamily="18" charset="0"/>
              </a:rPr>
              <a:t>B(n,</a:t>
            </a:r>
            <a:r>
              <a:rPr lang="en-US" altLang="en-US" sz="2000" dirty="0">
                <a:cs typeface="Times New Roman" panose="02020603050405020304" pitchFamily="18" charset="0"/>
              </a:rPr>
              <a:t>a</a:t>
            </a:r>
            <a:r>
              <a:rPr lang="en-US" sz="2000" baseline="-25000" dirty="0">
                <a:cs typeface="Times New Roman" panose="02020603050405020304" pitchFamily="18" charset="0"/>
              </a:rPr>
              <a:t>1</a:t>
            </a:r>
            <a:r>
              <a:rPr lang="en-US" sz="2000" dirty="0">
                <a:cs typeface="Times New Roman" panose="02020603050405020304" pitchFamily="18" charset="0"/>
              </a:rPr>
              <a:t>)</a:t>
            </a:r>
            <a:r>
              <a:rPr lang="en-US" sz="2000" baseline="30000" dirty="0">
                <a:cs typeface="Times New Roman" panose="02020603050405020304" pitchFamily="18" charset="0"/>
              </a:rPr>
              <a:t>7</a:t>
            </a:r>
            <a:r>
              <a:rPr lang="en-US" sz="2000" dirty="0">
                <a:cs typeface="Times New Roman" panose="02020603050405020304" pitchFamily="18" charset="0"/>
              </a:rPr>
              <a:t>Li differential cross section was measured. Partial angular distributions were obtained for the </a:t>
            </a:r>
            <a:r>
              <a:rPr lang="en-US" sz="2000" baseline="30000" dirty="0">
                <a:cs typeface="Times New Roman" panose="02020603050405020304" pitchFamily="18" charset="0"/>
              </a:rPr>
              <a:t>10</a:t>
            </a:r>
            <a:r>
              <a:rPr lang="en-US" sz="2000" dirty="0">
                <a:cs typeface="Times New Roman" panose="02020603050405020304" pitchFamily="18" charset="0"/>
              </a:rPr>
              <a:t>B(n,</a:t>
            </a:r>
            <a:r>
              <a:rPr lang="en-US" altLang="en-US" sz="2000" dirty="0">
                <a:cs typeface="Times New Roman" panose="02020603050405020304" pitchFamily="18" charset="0"/>
              </a:rPr>
              <a:t>p</a:t>
            </a:r>
            <a:r>
              <a:rPr lang="en-US" sz="2000" baseline="-25000" dirty="0">
                <a:cs typeface="Times New Roman" panose="02020603050405020304" pitchFamily="18" charset="0"/>
              </a:rPr>
              <a:t>1</a:t>
            </a:r>
            <a:r>
              <a:rPr lang="en-US" sz="2000" dirty="0">
                <a:cs typeface="Times New Roman" panose="02020603050405020304" pitchFamily="18" charset="0"/>
              </a:rPr>
              <a:t>)</a:t>
            </a:r>
            <a:r>
              <a:rPr lang="en-US" sz="2000" baseline="30000" dirty="0">
                <a:cs typeface="Times New Roman" panose="02020603050405020304" pitchFamily="18" charset="0"/>
              </a:rPr>
              <a:t>10</a:t>
            </a:r>
            <a:r>
              <a:rPr lang="en-US" sz="2000" dirty="0">
                <a:cs typeface="Times New Roman" panose="02020603050405020304" pitchFamily="18" charset="0"/>
              </a:rPr>
              <a:t>Be, </a:t>
            </a:r>
            <a:r>
              <a:rPr lang="en-US" sz="2000" baseline="30000" dirty="0">
                <a:cs typeface="Times New Roman" panose="02020603050405020304" pitchFamily="18" charset="0"/>
              </a:rPr>
              <a:t>10</a:t>
            </a:r>
            <a:r>
              <a:rPr lang="en-US" sz="2000" dirty="0">
                <a:cs typeface="Times New Roman" panose="02020603050405020304" pitchFamily="18" charset="0"/>
              </a:rPr>
              <a:t>B(n,t</a:t>
            </a:r>
            <a:r>
              <a:rPr lang="en-US" sz="2000" baseline="-25000" dirty="0">
                <a:cs typeface="Times New Roman" panose="02020603050405020304" pitchFamily="18" charset="0"/>
              </a:rPr>
              <a:t>1</a:t>
            </a:r>
            <a:r>
              <a:rPr lang="en-US" sz="2000" dirty="0">
                <a:cs typeface="Times New Roman" panose="02020603050405020304" pitchFamily="18" charset="0"/>
              </a:rPr>
              <a:t>)</a:t>
            </a:r>
            <a:r>
              <a:rPr lang="en-US" sz="2000" baseline="30000" dirty="0">
                <a:cs typeface="Times New Roman" panose="02020603050405020304" pitchFamily="18" charset="0"/>
              </a:rPr>
              <a:t>8</a:t>
            </a:r>
            <a:r>
              <a:rPr lang="en-US" sz="2000" dirty="0">
                <a:cs typeface="Times New Roman" panose="02020603050405020304" pitchFamily="18" charset="0"/>
              </a:rPr>
              <a:t>Be and </a:t>
            </a:r>
          </a:p>
          <a:p>
            <a:pPr lvl="1" indent="0">
              <a:buClr>
                <a:schemeClr val="accent5"/>
              </a:buClr>
              <a:buNone/>
            </a:pPr>
            <a:r>
              <a:rPr lang="en-US" sz="2000" baseline="30000" dirty="0">
                <a:cs typeface="Times New Roman" panose="02020603050405020304" pitchFamily="18" charset="0"/>
              </a:rPr>
              <a:t>10</a:t>
            </a:r>
            <a:r>
              <a:rPr lang="en-US" sz="2000" dirty="0">
                <a:cs typeface="Times New Roman" panose="02020603050405020304" pitchFamily="18" charset="0"/>
              </a:rPr>
              <a:t>B(n,d</a:t>
            </a:r>
            <a:r>
              <a:rPr lang="en-US" sz="2000" baseline="-25000" dirty="0">
                <a:cs typeface="Times New Roman" panose="02020603050405020304" pitchFamily="18" charset="0"/>
              </a:rPr>
              <a:t>0</a:t>
            </a:r>
            <a:r>
              <a:rPr lang="en-US" sz="2000" dirty="0">
                <a:cs typeface="Times New Roman" panose="02020603050405020304" pitchFamily="18" charset="0"/>
              </a:rPr>
              <a:t>)</a:t>
            </a:r>
            <a:r>
              <a:rPr lang="en-US" sz="2000" baseline="30000" dirty="0">
                <a:cs typeface="Times New Roman" panose="02020603050405020304" pitchFamily="18" charset="0"/>
              </a:rPr>
              <a:t>9</a:t>
            </a:r>
            <a:r>
              <a:rPr lang="en-US" sz="2000" dirty="0">
                <a:cs typeface="Times New Roman" panose="02020603050405020304" pitchFamily="18" charset="0"/>
              </a:rPr>
              <a:t>Be reactions.</a:t>
            </a:r>
          </a:p>
          <a:p>
            <a:pPr marL="1085850" lvl="1" indent="-342900">
              <a:buClr>
                <a:schemeClr val="accent5"/>
              </a:buClr>
              <a:buFont typeface="Wingdings" panose="05000000000000000000" pitchFamily="2" charset="2"/>
              <a:buChar char="Ø"/>
            </a:pPr>
            <a:r>
              <a:rPr lang="en-US" sz="2000" dirty="0">
                <a:cs typeface="Times New Roman" panose="02020603050405020304" pitchFamily="18" charset="0"/>
              </a:rPr>
              <a:t>It has been submitted for publication.</a:t>
            </a:r>
          </a:p>
          <a:p>
            <a:pPr lvl="1" indent="0">
              <a:buClr>
                <a:srgbClr val="0070C0"/>
              </a:buClr>
              <a:buNone/>
            </a:pPr>
            <a:endParaRPr lang="en-US" sz="1200" dirty="0">
              <a:cs typeface="Times New Roman" panose="02020603050405020304" pitchFamily="18" charset="0"/>
            </a:endParaRPr>
          </a:p>
          <a:p>
            <a:pPr marL="285750">
              <a:buClr>
                <a:srgbClr val="0070C0"/>
              </a:buClr>
              <a:buFont typeface="Wingdings" panose="05000000000000000000" pitchFamily="2" charset="2"/>
              <a:buChar char="Ø"/>
            </a:pPr>
            <a:r>
              <a:rPr lang="en-US" sz="2000" dirty="0">
                <a:cs typeface="Times New Roman" panose="02020603050405020304" pitchFamily="18" charset="0"/>
              </a:rPr>
              <a:t>This wide range of data can all be used in R-matrix fits to improve the </a:t>
            </a:r>
            <a:r>
              <a:rPr lang="en-US" sz="2000" baseline="30000" dirty="0">
                <a:cs typeface="Times New Roman" panose="02020603050405020304" pitchFamily="18" charset="0"/>
              </a:rPr>
              <a:t>10</a:t>
            </a:r>
            <a:r>
              <a:rPr lang="en-US" sz="2000" dirty="0">
                <a:cs typeface="Times New Roman" panose="02020603050405020304" pitchFamily="18" charset="0"/>
              </a:rPr>
              <a:t>B standards since they all have the </a:t>
            </a:r>
            <a:r>
              <a:rPr lang="en-US" sz="2000" baseline="30000" dirty="0">
                <a:cs typeface="Times New Roman" panose="02020603050405020304" pitchFamily="18" charset="0"/>
              </a:rPr>
              <a:t>11</a:t>
            </a:r>
            <a:r>
              <a:rPr lang="en-US" sz="2000" dirty="0">
                <a:cs typeface="Times New Roman" panose="02020603050405020304" pitchFamily="18" charset="0"/>
              </a:rPr>
              <a:t>B compound nucleus.</a:t>
            </a:r>
          </a:p>
          <a:p>
            <a:pPr marL="1028700" lvl="1">
              <a:buClr>
                <a:srgbClr val="0070C0"/>
              </a:buClr>
              <a:buFont typeface="Wingdings" panose="05000000000000000000" pitchFamily="2" charset="2"/>
              <a:buChar char="Ø"/>
            </a:pPr>
            <a:endParaRPr lang="en-US" sz="2000" dirty="0">
              <a:cs typeface="Times New Roman" panose="02020603050405020304" pitchFamily="18" charset="0"/>
            </a:endParaRPr>
          </a:p>
          <a:p>
            <a:pPr marL="285750">
              <a:buClr>
                <a:srgbClr val="0070C0"/>
              </a:buClr>
              <a:buFont typeface="Wingdings" panose="05000000000000000000" pitchFamily="2" charset="2"/>
              <a:buChar char="Ø"/>
            </a:pPr>
            <a:r>
              <a:rPr lang="en-US" sz="2000" b="1" dirty="0">
                <a:cs typeface="Times New Roman" panose="02020603050405020304" pitchFamily="18" charset="0"/>
              </a:rPr>
              <a:t>This cross section is now a standard only up to 1 MeV. These data should help in extending the energy of this standard to higher energies, possibly 3 MeV or higher.</a:t>
            </a:r>
          </a:p>
          <a:p>
            <a:pPr>
              <a:spcBef>
                <a:spcPct val="0"/>
              </a:spcBef>
              <a:buFontTx/>
              <a:buNone/>
              <a:defRPr/>
            </a:pPr>
            <a:endParaRPr lang="en-US" altLang="en-US" sz="2000" dirty="0">
              <a:cs typeface="Times New Roman" panose="02020603050405020304" pitchFamily="18" charset="0"/>
            </a:endParaRPr>
          </a:p>
          <a:p>
            <a:pPr>
              <a:spcBef>
                <a:spcPct val="0"/>
              </a:spcBef>
              <a:buFontTx/>
              <a:buNone/>
              <a:defRPr/>
            </a:pPr>
            <a:endParaRPr lang="en-US" altLang="en-US" sz="1800" dirty="0">
              <a:solidFill>
                <a:schemeClr val="accent2"/>
              </a:solidFill>
            </a:endParaRPr>
          </a:p>
        </p:txBody>
      </p:sp>
    </p:spTree>
    <p:extLst>
      <p:ext uri="{BB962C8B-B14F-4D97-AF65-F5344CB8AC3E}">
        <p14:creationId xmlns:p14="http://schemas.microsoft.com/office/powerpoint/2010/main" val="1304293952"/>
      </p:ext>
    </p:extLst>
  </p:cSld>
  <p:clrMapOvr>
    <a:masterClrMapping/>
  </p:clrMapOvr>
  <mc:AlternateContent xmlns:mc="http://schemas.openxmlformats.org/markup-compatibility/2006" xmlns:p14="http://schemas.microsoft.com/office/powerpoint/2010/main">
    <mc:Choice Requires="p14">
      <p:transition spd="slow" p14:dur="2000" advTm="41604"/>
    </mc:Choice>
    <mc:Fallback xmlns="">
      <p:transition spd="slow" advTm="4160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69507" y="325583"/>
            <a:ext cx="11617693" cy="815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aseline="30000" dirty="0">
                <a:solidFill>
                  <a:schemeClr val="accent6"/>
                </a:solidFill>
              </a:rPr>
              <a:t>                                                 </a:t>
            </a:r>
            <a:r>
              <a:rPr lang="en-US" altLang="en-US" sz="2200" b="1" baseline="30000" dirty="0">
                <a:solidFill>
                  <a:schemeClr val="accent5"/>
                </a:solidFill>
              </a:rPr>
              <a:t>10</a:t>
            </a:r>
            <a:r>
              <a:rPr lang="en-US" altLang="en-US" sz="2200" b="1" dirty="0">
                <a:solidFill>
                  <a:schemeClr val="accent5"/>
                </a:solidFill>
              </a:rPr>
              <a:t>B(</a:t>
            </a:r>
            <a:r>
              <a:rPr lang="en-US" altLang="en-US" sz="2200" b="1" dirty="0" err="1">
                <a:solidFill>
                  <a:schemeClr val="accent5"/>
                </a:solidFill>
              </a:rPr>
              <a:t>n,</a:t>
            </a:r>
            <a:r>
              <a:rPr lang="en-US" altLang="en-US" sz="2200" b="1" dirty="0" err="1">
                <a:solidFill>
                  <a:schemeClr val="accent5"/>
                </a:solidFill>
                <a:latin typeface="Symbol" panose="05050102010706020507" pitchFamily="18" charset="2"/>
              </a:rPr>
              <a:t>a</a:t>
            </a:r>
            <a:r>
              <a:rPr lang="en-US" altLang="en-US" sz="2200" b="1" dirty="0">
                <a:solidFill>
                  <a:schemeClr val="accent5"/>
                </a:solidFill>
              </a:rPr>
              <a:t>) and </a:t>
            </a:r>
            <a:r>
              <a:rPr lang="en-US" altLang="en-US" sz="2200" b="1" baseline="30000" dirty="0">
                <a:solidFill>
                  <a:schemeClr val="accent5"/>
                </a:solidFill>
              </a:rPr>
              <a:t>10</a:t>
            </a:r>
            <a:r>
              <a:rPr lang="en-US" altLang="en-US" sz="2200" b="1" dirty="0">
                <a:solidFill>
                  <a:schemeClr val="accent5"/>
                </a:solidFill>
              </a:rPr>
              <a:t>B(n,</a:t>
            </a:r>
            <a:r>
              <a:rPr lang="en-US" altLang="en-US" sz="2200" b="1" dirty="0">
                <a:solidFill>
                  <a:schemeClr val="accent5"/>
                </a:solidFill>
                <a:latin typeface="Symbol" panose="05050102010706020507" pitchFamily="18" charset="2"/>
              </a:rPr>
              <a:t>a</a:t>
            </a:r>
            <a:r>
              <a:rPr lang="en-US" altLang="en-US" sz="2200" b="1" baseline="-25000" dirty="0">
                <a:solidFill>
                  <a:schemeClr val="accent5"/>
                </a:solidFill>
                <a:latin typeface="Symbol" panose="05050102010706020507" pitchFamily="18" charset="2"/>
              </a:rPr>
              <a:t>1</a:t>
            </a:r>
            <a:r>
              <a:rPr lang="en-US" altLang="en-US" sz="2200" b="1" dirty="0">
                <a:solidFill>
                  <a:schemeClr val="accent5"/>
                </a:solidFill>
              </a:rPr>
              <a:t>) Measurements (continued)</a:t>
            </a:r>
            <a:endParaRPr lang="en-US" altLang="en-US" sz="2200" dirty="0">
              <a:latin typeface="+mn-lt"/>
            </a:endParaRPr>
          </a:p>
          <a:p>
            <a:pPr marL="742950" lvl="1" indent="-285750">
              <a:buClr>
                <a:schemeClr val="accent5"/>
              </a:buClr>
              <a:buFont typeface="Wingdings" panose="05000000000000000000" pitchFamily="2" charset="2"/>
              <a:buChar char="Ø"/>
              <a:defRPr/>
            </a:pPr>
            <a:endParaRPr lang="en-US" altLang="en-US" sz="400" dirty="0">
              <a:latin typeface="+mn-lt"/>
            </a:endParaRPr>
          </a:p>
          <a:p>
            <a:pPr marL="285750" indent="-285750">
              <a:buClr>
                <a:schemeClr val="accent5"/>
              </a:buClr>
              <a:buFont typeface="Wingdings" panose="05000000000000000000" pitchFamily="2" charset="2"/>
              <a:buChar char="Ø"/>
            </a:pPr>
            <a:r>
              <a:rPr lang="en-US" altLang="en-US" sz="1800" dirty="0"/>
              <a:t>W</a:t>
            </a:r>
            <a:r>
              <a:rPr lang="en-US" sz="2000" dirty="0"/>
              <a:t>ork </a:t>
            </a:r>
            <a:r>
              <a:rPr lang="en-US" altLang="en-US" sz="2000" dirty="0"/>
              <a:t>by Jiang </a:t>
            </a:r>
            <a:r>
              <a:rPr lang="en-US" altLang="en-US" sz="2000" i="1" dirty="0"/>
              <a:t>et al</a:t>
            </a:r>
            <a:r>
              <a:rPr lang="en-US" altLang="en-US" sz="1800" dirty="0"/>
              <a:t>. </a:t>
            </a:r>
            <a:r>
              <a:rPr lang="en-US" sz="2000" dirty="0"/>
              <a:t>extends from 1 eV to 2.5 MeV with 59 energy groups. Data were obtained </a:t>
            </a:r>
            <a:r>
              <a:rPr lang="en-US" altLang="en-US" sz="2000" dirty="0">
                <a:cs typeface="Times New Roman" panose="02020603050405020304" pitchFamily="18" charset="0"/>
              </a:rPr>
              <a:t>with at 15 angles between 19.2 and 160.8 degrees. </a:t>
            </a:r>
            <a:r>
              <a:rPr lang="en-US" altLang="en-US" sz="2000" dirty="0"/>
              <a:t>These data were normalized to the present standard in the interval from 0.3 to 0.5 MeV. </a:t>
            </a:r>
            <a:r>
              <a:rPr lang="en-US" altLang="en-US" sz="2000" dirty="0">
                <a:cs typeface="Times New Roman" panose="02020603050405020304" pitchFamily="18" charset="0"/>
              </a:rPr>
              <a:t>This is a very comprehensive complete set of measurements up to 2.5 MeV.  </a:t>
            </a:r>
          </a:p>
          <a:p>
            <a:pPr marL="285750" indent="-285750">
              <a:buClr>
                <a:schemeClr val="accent5"/>
              </a:buClr>
              <a:buFont typeface="Wingdings" panose="05000000000000000000" pitchFamily="2" charset="2"/>
              <a:buChar char="Ø"/>
            </a:pPr>
            <a:endParaRPr lang="en-US" altLang="en-US" sz="800" dirty="0">
              <a:cs typeface="Times New Roman" panose="02020603050405020304" pitchFamily="18" charset="0"/>
            </a:endParaRPr>
          </a:p>
          <a:p>
            <a:pPr marL="285750" indent="-285750">
              <a:buClr>
                <a:schemeClr val="accent5"/>
              </a:buClr>
              <a:buFont typeface="Wingdings" panose="05000000000000000000" pitchFamily="2" charset="2"/>
              <a:buChar char="Ø"/>
            </a:pPr>
            <a:r>
              <a:rPr lang="en-US" sz="2000" dirty="0"/>
              <a:t>The neutron energy spectrum was not measured at the </a:t>
            </a:r>
            <a:r>
              <a:rPr lang="en-US" altLang="en-US" sz="2000" dirty="0"/>
              <a:t>position of the experiment. It will not affect the angular distributions.</a:t>
            </a:r>
          </a:p>
          <a:p>
            <a:pPr marL="742950" lvl="1" indent="-285750">
              <a:buClr>
                <a:schemeClr val="accent5"/>
              </a:buClr>
              <a:buFont typeface="Wingdings" panose="05000000000000000000" pitchFamily="2" charset="2"/>
              <a:buChar char="Ø"/>
            </a:pPr>
            <a:endParaRPr lang="en-US" altLang="en-US" sz="800" dirty="0"/>
          </a:p>
          <a:p>
            <a:pPr marL="285750" indent="-285750">
              <a:buClr>
                <a:schemeClr val="accent5"/>
              </a:buClr>
              <a:buFont typeface="Wingdings" panose="05000000000000000000" pitchFamily="2" charset="2"/>
              <a:buChar char="Ø"/>
            </a:pPr>
            <a:r>
              <a:rPr lang="en-US" altLang="en-US" sz="2000" dirty="0">
                <a:cs typeface="Times New Roman" panose="02020603050405020304" pitchFamily="18" charset="0"/>
              </a:rPr>
              <a:t>It was not possible to separate the a</a:t>
            </a:r>
            <a:r>
              <a:rPr lang="en-US" altLang="en-US" sz="2000" baseline="-25000" dirty="0">
                <a:cs typeface="Times New Roman" panose="02020603050405020304" pitchFamily="18" charset="0"/>
              </a:rPr>
              <a:t>0</a:t>
            </a:r>
            <a:r>
              <a:rPr lang="en-US" altLang="en-US" sz="2000" dirty="0">
                <a:cs typeface="Times New Roman" panose="02020603050405020304" pitchFamily="18" charset="0"/>
              </a:rPr>
              <a:t> and a</a:t>
            </a:r>
            <a:r>
              <a:rPr lang="en-US" altLang="en-US" sz="2000" baseline="-25000" dirty="0">
                <a:cs typeface="Times New Roman" panose="02020603050405020304" pitchFamily="18" charset="0"/>
              </a:rPr>
              <a:t>1 </a:t>
            </a:r>
            <a:r>
              <a:rPr lang="en-US" altLang="en-US" sz="2000" dirty="0">
                <a:cs typeface="Times New Roman" panose="02020603050405020304" pitchFamily="18" charset="0"/>
              </a:rPr>
              <a:t>peaks for energies above 1 MeV. </a:t>
            </a:r>
          </a:p>
          <a:p>
            <a:pPr marL="742950" lvl="1" indent="-285750">
              <a:buClr>
                <a:schemeClr val="accent5"/>
              </a:buClr>
              <a:buFont typeface="Wingdings" panose="05000000000000000000" pitchFamily="2" charset="2"/>
              <a:buChar char="Ø"/>
            </a:pPr>
            <a:endParaRPr lang="en-US" altLang="en-US" sz="800" dirty="0"/>
          </a:p>
          <a:p>
            <a:pPr marL="285750" indent="-285750">
              <a:buClr>
                <a:schemeClr val="accent5"/>
              </a:buClr>
              <a:buFont typeface="Wingdings" panose="05000000000000000000" pitchFamily="2" charset="2"/>
              <a:buChar char="Ø"/>
            </a:pPr>
            <a:r>
              <a:rPr lang="en-US" sz="2000" dirty="0"/>
              <a:t>There are a number of cases where both the </a:t>
            </a:r>
            <a:r>
              <a:rPr lang="en-US" altLang="en-US" sz="2000" baseline="30000" dirty="0"/>
              <a:t>10</a:t>
            </a:r>
            <a:r>
              <a:rPr lang="en-US" altLang="en-US" sz="2000" dirty="0"/>
              <a:t>B(n,</a:t>
            </a:r>
            <a:r>
              <a:rPr lang="el-GR" altLang="en-US" sz="2000" dirty="0"/>
              <a:t>α</a:t>
            </a:r>
            <a:r>
              <a:rPr lang="en-US" altLang="en-US" sz="2000" baseline="-25000" dirty="0"/>
              <a:t>1</a:t>
            </a:r>
            <a:r>
              <a:rPr lang="en-US" altLang="en-US" sz="2000" dirty="0"/>
              <a:t>) and </a:t>
            </a:r>
            <a:r>
              <a:rPr lang="en-US" altLang="en-US" sz="2000" baseline="30000" dirty="0"/>
              <a:t>10</a:t>
            </a:r>
            <a:r>
              <a:rPr lang="en-US" altLang="en-US" sz="2000" dirty="0"/>
              <a:t>B(n,</a:t>
            </a:r>
            <a:r>
              <a:rPr lang="el-GR" altLang="en-US" sz="2000" dirty="0"/>
              <a:t>α</a:t>
            </a:r>
            <a:r>
              <a:rPr lang="en-US" altLang="en-US" sz="2000" dirty="0"/>
              <a:t>)  differential cross section data are somewhat low compared with the standard. The integrated </a:t>
            </a:r>
            <a:r>
              <a:rPr lang="en-US" altLang="en-US" sz="2000" baseline="30000" dirty="0"/>
              <a:t>10</a:t>
            </a:r>
            <a:r>
              <a:rPr lang="en-US" altLang="en-US" sz="2000" dirty="0"/>
              <a:t>B(n,</a:t>
            </a:r>
            <a:r>
              <a:rPr lang="el-GR" altLang="en-US" sz="2000" dirty="0"/>
              <a:t>α</a:t>
            </a:r>
            <a:r>
              <a:rPr lang="en-US" altLang="en-US" sz="2000" dirty="0"/>
              <a:t>)</a:t>
            </a:r>
            <a:r>
              <a:rPr lang="en-US" altLang="en-US" sz="2000" b="1" dirty="0">
                <a:solidFill>
                  <a:schemeClr val="accent5"/>
                </a:solidFill>
              </a:rPr>
              <a:t> </a:t>
            </a:r>
            <a:r>
              <a:rPr lang="en-US" altLang="en-US" sz="2000" dirty="0"/>
              <a:t>cross section data are largely in good agreement but somewhat low in the several hundred keV energy region compared with the standard.</a:t>
            </a:r>
          </a:p>
          <a:p>
            <a:pPr marL="285750" indent="-285750">
              <a:buClr>
                <a:schemeClr val="accent5"/>
              </a:buClr>
              <a:buFont typeface="Wingdings" panose="05000000000000000000" pitchFamily="2" charset="2"/>
              <a:buChar char="Ø"/>
            </a:pPr>
            <a:endParaRPr lang="en-US" altLang="en-US" sz="800" dirty="0"/>
          </a:p>
          <a:p>
            <a:pPr marL="285750" indent="-285750">
              <a:buClr>
                <a:schemeClr val="accent5"/>
              </a:buClr>
              <a:buFont typeface="Wingdings" panose="05000000000000000000" pitchFamily="2" charset="2"/>
              <a:buChar char="Ø"/>
            </a:pPr>
            <a:r>
              <a:rPr lang="en-US" sz="2000" dirty="0">
                <a:effectLst/>
              </a:rPr>
              <a:t>The neutron fluence was the same for </a:t>
            </a:r>
            <a:r>
              <a:rPr lang="en-US" sz="2000" dirty="0"/>
              <a:t>the Jiang boron measurements and the Bai lithium measurements. One experiment followed the other. Many problems in these experiments were remove by making them ratio data.</a:t>
            </a:r>
          </a:p>
          <a:p>
            <a:pPr marL="285750" indent="-285750">
              <a:buClr>
                <a:schemeClr val="accent5"/>
              </a:buClr>
              <a:buFont typeface="Wingdings" panose="05000000000000000000" pitchFamily="2" charset="2"/>
              <a:buChar char="Ø"/>
            </a:pPr>
            <a:endParaRPr lang="en-US" sz="800" dirty="0"/>
          </a:p>
          <a:p>
            <a:pPr marL="285750" indent="-285750">
              <a:buClr>
                <a:schemeClr val="accent5"/>
              </a:buClr>
              <a:buFont typeface="Wingdings" panose="05000000000000000000" pitchFamily="2" charset="2"/>
              <a:buChar char="Ø"/>
            </a:pPr>
            <a:r>
              <a:rPr lang="en-US" sz="2000" dirty="0"/>
              <a:t>A new experiment is planned where </a:t>
            </a:r>
            <a:r>
              <a:rPr lang="en-US" altLang="en-US" sz="2000" dirty="0"/>
              <a:t>more precise appropriate spectrum measurement will be made. Also t</a:t>
            </a:r>
            <a:r>
              <a:rPr lang="en-US" altLang="en-US" sz="2000" dirty="0">
                <a:cs typeface="Times New Roman" panose="02020603050405020304" pitchFamily="18" charset="0"/>
              </a:rPr>
              <a:t>o improve separation of alpha peaks, a thinner sample and higher resolution detectors will be used then.</a:t>
            </a:r>
            <a:r>
              <a:rPr lang="en-US" altLang="en-US" sz="2000" dirty="0"/>
              <a:t>  </a:t>
            </a:r>
          </a:p>
          <a:p>
            <a:pPr marL="285750" indent="-285750">
              <a:buClr>
                <a:schemeClr val="accent5"/>
              </a:buClr>
              <a:buFont typeface="Wingdings" panose="05000000000000000000" pitchFamily="2" charset="2"/>
              <a:buChar char="Ø"/>
            </a:pPr>
            <a:endParaRPr lang="en-US" altLang="en-US" sz="1200" dirty="0"/>
          </a:p>
          <a:p>
            <a:pPr marL="285750" indent="-285750">
              <a:buClr>
                <a:schemeClr val="accent5"/>
              </a:buClr>
              <a:buFont typeface="Wingdings" panose="05000000000000000000" pitchFamily="2" charset="2"/>
              <a:buChar char="Ø"/>
            </a:pPr>
            <a:r>
              <a:rPr lang="en-US" sz="2000" b="1" dirty="0">
                <a:cs typeface="Times New Roman" panose="02020603050405020304" pitchFamily="18" charset="0"/>
              </a:rPr>
              <a:t>These data in addition to those of Massey </a:t>
            </a:r>
            <a:r>
              <a:rPr lang="en-US" sz="2000" b="1" i="1" dirty="0">
                <a:cs typeface="Times New Roman" panose="02020603050405020304" pitchFamily="18" charset="0"/>
              </a:rPr>
              <a:t>et al. </a:t>
            </a:r>
            <a:r>
              <a:rPr lang="en-US" sz="2000" b="1" dirty="0">
                <a:cs typeface="Times New Roman" panose="02020603050405020304" pitchFamily="18" charset="0"/>
              </a:rPr>
              <a:t>should help in extending the energy of this standard to higher energies.</a:t>
            </a:r>
          </a:p>
          <a:p>
            <a:pPr marL="285750" indent="-285750">
              <a:buClr>
                <a:schemeClr val="accent5"/>
              </a:buClr>
              <a:buFont typeface="Wingdings" panose="05000000000000000000" pitchFamily="2" charset="2"/>
              <a:buChar char="Ø"/>
            </a:pPr>
            <a:endParaRPr lang="en-US" sz="2000" dirty="0"/>
          </a:p>
          <a:p>
            <a:pPr marL="285750" indent="-285750">
              <a:buClr>
                <a:schemeClr val="accent5"/>
              </a:buClr>
              <a:buFont typeface="Wingdings" panose="05000000000000000000" pitchFamily="2" charset="2"/>
              <a:buChar char="Ø"/>
            </a:pPr>
            <a:endParaRPr lang="en-US" sz="800" dirty="0">
              <a:latin typeface="+mn-lt"/>
            </a:endParaRPr>
          </a:p>
          <a:p>
            <a:pPr marL="285750" indent="-285750">
              <a:buClr>
                <a:schemeClr val="accent5"/>
              </a:buClr>
              <a:buFont typeface="Wingdings" panose="05000000000000000000" pitchFamily="2" charset="2"/>
              <a:buChar char="Ø"/>
            </a:pPr>
            <a:endParaRPr lang="en-US" sz="800" dirty="0">
              <a:latin typeface="+mn-lt"/>
            </a:endParaRPr>
          </a:p>
          <a:p>
            <a:pPr>
              <a:buClr>
                <a:schemeClr val="accent5"/>
              </a:buClr>
            </a:pPr>
            <a:endParaRPr lang="en-US" sz="2000" dirty="0"/>
          </a:p>
          <a:p>
            <a:pPr marL="285750" indent="-285750">
              <a:buClr>
                <a:schemeClr val="accent5"/>
              </a:buClr>
              <a:buFont typeface="Wingdings" panose="05000000000000000000" pitchFamily="2" charset="2"/>
              <a:buChar char="Ø"/>
            </a:pPr>
            <a:endParaRPr lang="en-US" sz="2000" dirty="0"/>
          </a:p>
          <a:p>
            <a:pPr marL="285750" indent="-285750">
              <a:buClr>
                <a:schemeClr val="accent5"/>
              </a:buClr>
              <a:buFont typeface="Wingdings" panose="05000000000000000000" pitchFamily="2" charset="2"/>
              <a:buChar char="Ø"/>
            </a:pPr>
            <a:endParaRPr lang="en-US" altLang="en-US" sz="2000" dirty="0"/>
          </a:p>
          <a:p>
            <a:pPr marL="285750" indent="-285750">
              <a:buClr>
                <a:schemeClr val="accent5"/>
              </a:buClr>
              <a:buFont typeface="Wingdings" panose="05000000000000000000" pitchFamily="2" charset="2"/>
              <a:buChar char="Ø"/>
            </a:pPr>
            <a:endParaRPr lang="en-US" sz="2000" dirty="0"/>
          </a:p>
          <a:p>
            <a:pPr marL="285750" indent="-285750">
              <a:buClr>
                <a:schemeClr val="accent5"/>
              </a:buClr>
              <a:buFont typeface="Wingdings" panose="05000000000000000000" pitchFamily="2" charset="2"/>
              <a:buChar char="Ø"/>
            </a:pPr>
            <a:endParaRPr lang="en-US" sz="1800" dirty="0"/>
          </a:p>
        </p:txBody>
      </p:sp>
    </p:spTree>
    <p:extLst>
      <p:ext uri="{BB962C8B-B14F-4D97-AF65-F5344CB8AC3E}">
        <p14:creationId xmlns:p14="http://schemas.microsoft.com/office/powerpoint/2010/main" val="3811110858"/>
      </p:ext>
    </p:extLst>
  </p:cSld>
  <p:clrMapOvr>
    <a:masterClrMapping/>
  </p:clrMapOvr>
  <mc:AlternateContent xmlns:mc="http://schemas.openxmlformats.org/markup-compatibility/2006" xmlns:p14="http://schemas.microsoft.com/office/powerpoint/2010/main">
    <mc:Choice Requires="p14">
      <p:transition spd="slow" p14:dur="2000" advTm="93461"/>
    </mc:Choice>
    <mc:Fallback xmlns="">
      <p:transition spd="slow" advTm="9346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71131" y="874024"/>
            <a:ext cx="5614330" cy="400110"/>
          </a:xfrm>
          <a:prstGeom prst="rect">
            <a:avLst/>
          </a:prstGeom>
          <a:noFill/>
        </p:spPr>
        <p:txBody>
          <a:bodyPr wrap="square" rtlCol="0">
            <a:spAutoFit/>
          </a:bodyPr>
          <a:lstStyle/>
          <a:p>
            <a:r>
              <a:rPr lang="en-US" sz="2000" b="1" baseline="30000" dirty="0">
                <a:solidFill>
                  <a:schemeClr val="accent5"/>
                </a:solidFill>
              </a:rPr>
              <a:t>10</a:t>
            </a:r>
            <a:r>
              <a:rPr lang="en-US" sz="2000" b="1" dirty="0">
                <a:solidFill>
                  <a:schemeClr val="accent5"/>
                </a:solidFill>
              </a:rPr>
              <a:t>B(</a:t>
            </a:r>
            <a:r>
              <a:rPr lang="en-US" sz="2000" b="1" dirty="0" err="1">
                <a:solidFill>
                  <a:schemeClr val="accent5"/>
                </a:solidFill>
              </a:rPr>
              <a:t>n,</a:t>
            </a:r>
            <a:r>
              <a:rPr lang="en-US" sz="2000" b="1" dirty="0" err="1">
                <a:solidFill>
                  <a:schemeClr val="accent5"/>
                </a:solidFill>
                <a:latin typeface="Symbol" panose="05050102010706020507" pitchFamily="18" charset="2"/>
              </a:rPr>
              <a:t>a</a:t>
            </a:r>
            <a:r>
              <a:rPr lang="en-US" sz="2000" b="1" dirty="0">
                <a:solidFill>
                  <a:schemeClr val="accent5"/>
                </a:solidFill>
              </a:rPr>
              <a:t>) Cross Section Measurements by Jiang </a:t>
            </a:r>
            <a:r>
              <a:rPr lang="en-US" sz="2000" b="1" i="1" dirty="0">
                <a:solidFill>
                  <a:schemeClr val="accent5"/>
                </a:solidFill>
              </a:rPr>
              <a:t>et al</a:t>
            </a:r>
            <a:r>
              <a:rPr lang="en-US" sz="2000" b="1" dirty="0">
                <a:solidFill>
                  <a:schemeClr val="accent5"/>
                </a:solidFill>
              </a:rPr>
              <a:t>.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176" y="1693196"/>
            <a:ext cx="11826240" cy="4707604"/>
          </a:xfrm>
          <a:prstGeom prst="rect">
            <a:avLst/>
          </a:prstGeom>
        </p:spPr>
      </p:pic>
    </p:spTree>
    <p:extLst>
      <p:ext uri="{BB962C8B-B14F-4D97-AF65-F5344CB8AC3E}">
        <p14:creationId xmlns:p14="http://schemas.microsoft.com/office/powerpoint/2010/main" val="2892400017"/>
      </p:ext>
    </p:extLst>
  </p:cSld>
  <p:clrMapOvr>
    <a:masterClrMapping/>
  </p:clrMapOvr>
  <p:transition spd="slow" advTm="9608"/>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35863</TotalTime>
  <Words>1953</Words>
  <Application>Microsoft Office PowerPoint</Application>
  <PresentationFormat>Widescreen</PresentationFormat>
  <Paragraphs>162</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Roboto</vt:lpstr>
      <vt:lpstr>Symbol</vt:lpstr>
      <vt:lpstr>Times New Roman</vt:lpstr>
      <vt:lpstr>Times-Roman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Carlson</dc:creator>
  <cp:lastModifiedBy>Allan Carlson</cp:lastModifiedBy>
  <cp:revision>249</cp:revision>
  <cp:lastPrinted>2021-08-16T16:10:29Z</cp:lastPrinted>
  <dcterms:created xsi:type="dcterms:W3CDTF">2019-04-26T00:26:23Z</dcterms:created>
  <dcterms:modified xsi:type="dcterms:W3CDTF">2021-11-16T04:32:10Z</dcterms:modified>
</cp:coreProperties>
</file>