
<file path=[Content_Types].xml><?xml version="1.0" encoding="utf-8"?>
<Types xmlns="http://schemas.openxmlformats.org/package/2006/content-types">
  <Default Extension="(null)" ContentType="image/x-emf"/>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4"/>
    <p:sldMasterId id="2147483668" r:id="rId5"/>
  </p:sldMasterIdLst>
  <p:notesMasterIdLst>
    <p:notesMasterId r:id="rId32"/>
  </p:notesMasterIdLst>
  <p:sldIdLst>
    <p:sldId id="257" r:id="rId6"/>
    <p:sldId id="1359" r:id="rId7"/>
    <p:sldId id="1310" r:id="rId8"/>
    <p:sldId id="276" r:id="rId9"/>
    <p:sldId id="277" r:id="rId10"/>
    <p:sldId id="1351" r:id="rId11"/>
    <p:sldId id="547" r:id="rId12"/>
    <p:sldId id="1293" r:id="rId13"/>
    <p:sldId id="548" r:id="rId14"/>
    <p:sldId id="1353" r:id="rId15"/>
    <p:sldId id="1354" r:id="rId16"/>
    <p:sldId id="1358" r:id="rId17"/>
    <p:sldId id="1355" r:id="rId18"/>
    <p:sldId id="263" r:id="rId19"/>
    <p:sldId id="355" r:id="rId20"/>
    <p:sldId id="1347" r:id="rId21"/>
    <p:sldId id="1331" r:id="rId22"/>
    <p:sldId id="1306" r:id="rId23"/>
    <p:sldId id="1305" r:id="rId24"/>
    <p:sldId id="1318" r:id="rId25"/>
    <p:sldId id="1313" r:id="rId26"/>
    <p:sldId id="1357" r:id="rId27"/>
    <p:sldId id="281" r:id="rId28"/>
    <p:sldId id="1350" r:id="rId29"/>
    <p:sldId id="1342" r:id="rId30"/>
    <p:sldId id="1360"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3300"/>
    <a:srgbClr val="FF7C80"/>
    <a:srgbClr val="3399FF"/>
    <a:srgbClr val="0066FF"/>
    <a:srgbClr val="00FFCC"/>
    <a:srgbClr val="FFFF99"/>
    <a:srgbClr val="FF0000"/>
    <a:srgbClr val="FF00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83" autoAdjust="0"/>
    <p:restoredTop sz="92789" autoAdjust="0"/>
  </p:normalViewPr>
  <p:slideViewPr>
    <p:cSldViewPr snapToGrid="0">
      <p:cViewPr varScale="1">
        <p:scale>
          <a:sx n="114" d="100"/>
          <a:sy n="114" d="100"/>
        </p:scale>
        <p:origin x="216" y="176"/>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p:scale>
          <a:sx n="100" d="100"/>
          <a:sy n="100" d="100"/>
        </p:scale>
        <p:origin x="-1560" y="81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E417D7-E448-F041-94E8-E1C0BE2788A1}" type="doc">
      <dgm:prSet loTypeId="urn:microsoft.com/office/officeart/2005/8/layout/hChevron3" loCatId="" qsTypeId="urn:microsoft.com/office/officeart/2005/8/quickstyle/simple1" qsCatId="simple" csTypeId="urn:microsoft.com/office/officeart/2005/8/colors/colorful3" csCatId="colorful" phldr="1"/>
      <dgm:spPr/>
    </dgm:pt>
    <dgm:pt modelId="{B59C8FC5-C0C2-0E40-B5EA-EB623CF9DDAA}">
      <dgm:prSet phldrT="[Text]"/>
      <dgm:spPr>
        <a:xfrm>
          <a:off x="0" y="162226"/>
          <a:ext cx="1441608" cy="576643"/>
        </a:xfrm>
        <a:prstGeom prst="homePlate">
          <a:avLst/>
        </a:prstGeom>
        <a:solidFill>
          <a:srgbClr val="2682CF">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Arial"/>
              <a:ea typeface="+mn-ea"/>
              <a:cs typeface="+mn-cs"/>
            </a:rPr>
            <a:t>Fabricate High Quality Targets</a:t>
          </a:r>
        </a:p>
      </dgm:t>
    </dgm:pt>
    <dgm:pt modelId="{7936A9A6-0AC4-F243-87A9-6579930C5120}" type="parTrans" cxnId="{01118A84-9372-FD42-B809-BEE3D4B1E81B}">
      <dgm:prSet/>
      <dgm:spPr/>
      <dgm:t>
        <a:bodyPr/>
        <a:lstStyle/>
        <a:p>
          <a:endParaRPr lang="en-US"/>
        </a:p>
      </dgm:t>
    </dgm:pt>
    <dgm:pt modelId="{1AC63896-D59E-DC41-A07A-85389C0C9C69}" type="sibTrans" cxnId="{01118A84-9372-FD42-B809-BEE3D4B1E81B}">
      <dgm:prSet/>
      <dgm:spPr/>
      <dgm:t>
        <a:bodyPr/>
        <a:lstStyle/>
        <a:p>
          <a:endParaRPr lang="en-US"/>
        </a:p>
      </dgm:t>
    </dgm:pt>
    <dgm:pt modelId="{9BBBA0B4-198B-464D-B3AB-D72A709FDD8E}">
      <dgm:prSet phldrT="[Text]"/>
      <dgm:spPr>
        <a:xfrm>
          <a:off x="1154511" y="171723"/>
          <a:ext cx="1441608" cy="576643"/>
        </a:xfrm>
        <a:prstGeom prst="chevron">
          <a:avLst/>
        </a:prstGeom>
        <a:solidFill>
          <a:srgbClr val="2682CF">
            <a:hueOff val="-1811973"/>
            <a:satOff val="2301"/>
            <a:lumOff val="686"/>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Arial"/>
              <a:ea typeface="+mn-ea"/>
              <a:cs typeface="+mn-cs"/>
            </a:rPr>
            <a:t>Pulse Irradiate at NCERC</a:t>
          </a:r>
        </a:p>
      </dgm:t>
    </dgm:pt>
    <dgm:pt modelId="{4496C49A-CB77-1440-8548-4E7711B69DE8}" type="parTrans" cxnId="{51CBDD89-893A-0B4E-B793-DD79A9D2234A}">
      <dgm:prSet/>
      <dgm:spPr/>
      <dgm:t>
        <a:bodyPr/>
        <a:lstStyle/>
        <a:p>
          <a:endParaRPr lang="en-US"/>
        </a:p>
      </dgm:t>
    </dgm:pt>
    <dgm:pt modelId="{448BD251-79DA-D34A-B42F-429906B50443}" type="sibTrans" cxnId="{51CBDD89-893A-0B4E-B793-DD79A9D2234A}">
      <dgm:prSet/>
      <dgm:spPr/>
      <dgm:t>
        <a:bodyPr/>
        <a:lstStyle/>
        <a:p>
          <a:endParaRPr lang="en-US"/>
        </a:p>
      </dgm:t>
    </dgm:pt>
    <dgm:pt modelId="{F8B18472-E2C8-B947-879B-7106DC8D1E30}">
      <dgm:prSet phldrT="[Text]"/>
      <dgm:spPr>
        <a:xfrm>
          <a:off x="2307798" y="162226"/>
          <a:ext cx="1441608" cy="576643"/>
        </a:xfrm>
        <a:prstGeom prst="chevron">
          <a:avLst/>
        </a:prstGeom>
        <a:solidFill>
          <a:srgbClr val="2682CF">
            <a:hueOff val="-3623946"/>
            <a:satOff val="4602"/>
            <a:lumOff val="1372"/>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Arial"/>
              <a:ea typeface="+mn-ea"/>
              <a:cs typeface="+mn-cs"/>
            </a:rPr>
            <a:t>Acquire 𝛾 spectral data</a:t>
          </a:r>
        </a:p>
      </dgm:t>
    </dgm:pt>
    <dgm:pt modelId="{340BDA08-CD93-E04A-99E3-441DA59DE177}" type="parTrans" cxnId="{9B2E1E5B-BF94-C147-AE1A-7580B5FD2D9E}">
      <dgm:prSet/>
      <dgm:spPr/>
      <dgm:t>
        <a:bodyPr/>
        <a:lstStyle/>
        <a:p>
          <a:endParaRPr lang="en-US"/>
        </a:p>
      </dgm:t>
    </dgm:pt>
    <dgm:pt modelId="{7BF94F5C-F1F8-FB4E-8438-8D4A2824D6AD}" type="sibTrans" cxnId="{9B2E1E5B-BF94-C147-AE1A-7580B5FD2D9E}">
      <dgm:prSet/>
      <dgm:spPr/>
      <dgm:t>
        <a:bodyPr/>
        <a:lstStyle/>
        <a:p>
          <a:endParaRPr lang="en-US"/>
        </a:p>
      </dgm:t>
    </dgm:pt>
    <dgm:pt modelId="{3D22C282-F0DC-7447-AE29-7200F6C77240}">
      <dgm:prSet phldrT="[Text]"/>
      <dgm:spPr>
        <a:xfrm>
          <a:off x="6920944" y="162226"/>
          <a:ext cx="1441608" cy="576643"/>
        </a:xfrm>
        <a:prstGeom prst="chevron">
          <a:avLst/>
        </a:prstGeom>
        <a:solidFill>
          <a:srgbClr val="2682CF">
            <a:hueOff val="-10871839"/>
            <a:satOff val="13807"/>
            <a:lumOff val="4117"/>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Arial"/>
              <a:ea typeface="+mn-ea"/>
              <a:cs typeface="+mn-cs"/>
            </a:rPr>
            <a:t>Publish Fission Yields in Nuclear Data Sheets for NNDC</a:t>
          </a:r>
        </a:p>
      </dgm:t>
    </dgm:pt>
    <dgm:pt modelId="{8437AB89-D45D-C248-9ED3-1645E22D322F}" type="parTrans" cxnId="{BC583347-D33B-1A42-8F67-F73FB08CDAFC}">
      <dgm:prSet/>
      <dgm:spPr/>
      <dgm:t>
        <a:bodyPr/>
        <a:lstStyle/>
        <a:p>
          <a:endParaRPr lang="en-US"/>
        </a:p>
      </dgm:t>
    </dgm:pt>
    <dgm:pt modelId="{8FDA156F-973D-C149-A5CB-C6F67D06DD05}" type="sibTrans" cxnId="{BC583347-D33B-1A42-8F67-F73FB08CDAFC}">
      <dgm:prSet/>
      <dgm:spPr/>
      <dgm:t>
        <a:bodyPr/>
        <a:lstStyle/>
        <a:p>
          <a:endParaRPr lang="en-US"/>
        </a:p>
      </dgm:t>
    </dgm:pt>
    <dgm:pt modelId="{7C905284-0D62-9247-AC15-5CC9F68D8C62}">
      <dgm:prSet phldrT="[Text]"/>
      <dgm:spPr>
        <a:xfrm>
          <a:off x="3461084" y="162226"/>
          <a:ext cx="1441608" cy="576643"/>
        </a:xfrm>
        <a:prstGeom prst="chevron">
          <a:avLst/>
        </a:prstGeom>
        <a:solidFill>
          <a:srgbClr val="2682CF">
            <a:hueOff val="-5435919"/>
            <a:satOff val="6904"/>
            <a:lumOff val="2059"/>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Arial"/>
              <a:ea typeface="+mn-ea"/>
              <a:cs typeface="+mn-cs"/>
            </a:rPr>
            <a:t>Symmetric Temporal Spectral Analysis (LLNL)</a:t>
          </a:r>
        </a:p>
      </dgm:t>
    </dgm:pt>
    <dgm:pt modelId="{8FA9ACBD-29DE-6E4B-87D0-C14E4632F93E}" type="parTrans" cxnId="{C28441AA-E81E-FA41-8C79-842A19BFB842}">
      <dgm:prSet/>
      <dgm:spPr/>
      <dgm:t>
        <a:bodyPr/>
        <a:lstStyle/>
        <a:p>
          <a:endParaRPr lang="en-US"/>
        </a:p>
      </dgm:t>
    </dgm:pt>
    <dgm:pt modelId="{0693AE64-EF1C-9846-BDF9-16E68B846EA7}" type="sibTrans" cxnId="{C28441AA-E81E-FA41-8C79-842A19BFB842}">
      <dgm:prSet/>
      <dgm:spPr/>
      <dgm:t>
        <a:bodyPr/>
        <a:lstStyle/>
        <a:p>
          <a:endParaRPr lang="en-US"/>
        </a:p>
      </dgm:t>
    </dgm:pt>
    <dgm:pt modelId="{6CFF835F-8528-8F45-83B2-662B1D10CC78}">
      <dgm:prSet phldrT="[Text]"/>
      <dgm:spPr>
        <a:xfrm>
          <a:off x="4614371" y="162226"/>
          <a:ext cx="1441608" cy="576643"/>
        </a:xfrm>
        <a:prstGeom prst="chevron">
          <a:avLst/>
        </a:prstGeom>
        <a:solidFill>
          <a:srgbClr val="2682CF">
            <a:hueOff val="-7247893"/>
            <a:satOff val="9205"/>
            <a:lumOff val="2745"/>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Arial"/>
              <a:ea typeface="+mn-ea"/>
              <a:cs typeface="+mn-cs"/>
            </a:rPr>
            <a:t>Asymmetric Temporal Spectral Analysis (PNNL)</a:t>
          </a:r>
        </a:p>
      </dgm:t>
    </dgm:pt>
    <dgm:pt modelId="{47E2DF36-F0C7-9845-8973-B9AD1BCE3676}" type="parTrans" cxnId="{225EA40D-CE99-4047-BB2B-ACD95EEA302C}">
      <dgm:prSet/>
      <dgm:spPr/>
      <dgm:t>
        <a:bodyPr/>
        <a:lstStyle/>
        <a:p>
          <a:endParaRPr lang="en-US"/>
        </a:p>
      </dgm:t>
    </dgm:pt>
    <dgm:pt modelId="{175C499D-C497-874A-B8D2-2F6BDBFBAD1E}" type="sibTrans" cxnId="{225EA40D-CE99-4047-BB2B-ACD95EEA302C}">
      <dgm:prSet/>
      <dgm:spPr/>
      <dgm:t>
        <a:bodyPr/>
        <a:lstStyle/>
        <a:p>
          <a:endParaRPr lang="en-US"/>
        </a:p>
      </dgm:t>
    </dgm:pt>
    <dgm:pt modelId="{12F32772-CC7C-C744-9C0D-9F827F68A8C2}">
      <dgm:prSet phldrT="[Text]"/>
      <dgm:spPr>
        <a:xfrm>
          <a:off x="5767658" y="162226"/>
          <a:ext cx="1441608" cy="576643"/>
        </a:xfrm>
        <a:prstGeom prst="chevron">
          <a:avLst/>
        </a:prstGeom>
        <a:solidFill>
          <a:srgbClr val="2682CF">
            <a:hueOff val="-9059865"/>
            <a:satOff val="11506"/>
            <a:lumOff val="3431"/>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Arial"/>
              <a:ea typeface="+mn-ea"/>
              <a:cs typeface="+mn-cs"/>
            </a:rPr>
            <a:t>Evaluate Neutron Fluence &amp; Fissions</a:t>
          </a:r>
        </a:p>
      </dgm:t>
    </dgm:pt>
    <dgm:pt modelId="{D9373850-E2FB-C541-B59E-CD4B0F4AB4B5}" type="parTrans" cxnId="{C42EA123-69A3-2C47-B7DB-4EB428AAE15A}">
      <dgm:prSet/>
      <dgm:spPr/>
      <dgm:t>
        <a:bodyPr/>
        <a:lstStyle/>
        <a:p>
          <a:endParaRPr lang="en-US"/>
        </a:p>
      </dgm:t>
    </dgm:pt>
    <dgm:pt modelId="{616B0837-825B-8545-A538-843189D0B85A}" type="sibTrans" cxnId="{C42EA123-69A3-2C47-B7DB-4EB428AAE15A}">
      <dgm:prSet/>
      <dgm:spPr/>
      <dgm:t>
        <a:bodyPr/>
        <a:lstStyle/>
        <a:p>
          <a:endParaRPr lang="en-US"/>
        </a:p>
      </dgm:t>
    </dgm:pt>
    <dgm:pt modelId="{06B5EC5C-011E-5F47-8E70-99A874F11C02}" type="pres">
      <dgm:prSet presAssocID="{8EE417D7-E448-F041-94E8-E1C0BE2788A1}" presName="Name0" presStyleCnt="0">
        <dgm:presLayoutVars>
          <dgm:dir/>
          <dgm:resizeHandles val="exact"/>
        </dgm:presLayoutVars>
      </dgm:prSet>
      <dgm:spPr/>
    </dgm:pt>
    <dgm:pt modelId="{F204AF6D-F469-B14A-9FD2-831897AAFAA7}" type="pres">
      <dgm:prSet presAssocID="{B59C8FC5-C0C2-0E40-B5EA-EB623CF9DDAA}" presName="parTxOnly" presStyleLbl="node1" presStyleIdx="0" presStyleCnt="7" custLinFactNeighborX="-2407">
        <dgm:presLayoutVars>
          <dgm:bulletEnabled val="1"/>
        </dgm:presLayoutVars>
      </dgm:prSet>
      <dgm:spPr/>
    </dgm:pt>
    <dgm:pt modelId="{61D218B1-4BDB-BA48-91C1-F2D9E1E6528E}" type="pres">
      <dgm:prSet presAssocID="{1AC63896-D59E-DC41-A07A-85389C0C9C69}" presName="parSpace" presStyleCnt="0"/>
      <dgm:spPr/>
    </dgm:pt>
    <dgm:pt modelId="{9E4B039B-4C8C-2D46-99B2-3B8FEF64F9A0}" type="pres">
      <dgm:prSet presAssocID="{9BBBA0B4-198B-464D-B3AB-D72A709FDD8E}" presName="parTxOnly" presStyleLbl="node1" presStyleIdx="1" presStyleCnt="7" custLinFactNeighborY="1647">
        <dgm:presLayoutVars>
          <dgm:bulletEnabled val="1"/>
        </dgm:presLayoutVars>
      </dgm:prSet>
      <dgm:spPr/>
    </dgm:pt>
    <dgm:pt modelId="{40A7173C-B708-B741-9501-8E90AE0E1116}" type="pres">
      <dgm:prSet presAssocID="{448BD251-79DA-D34A-B42F-429906B50443}" presName="parSpace" presStyleCnt="0"/>
      <dgm:spPr/>
    </dgm:pt>
    <dgm:pt modelId="{2859B4F3-AD41-AB4D-85B2-1C7110F38A79}" type="pres">
      <dgm:prSet presAssocID="{F8B18472-E2C8-B947-879B-7106DC8D1E30}" presName="parTxOnly" presStyleLbl="node1" presStyleIdx="2" presStyleCnt="7">
        <dgm:presLayoutVars>
          <dgm:bulletEnabled val="1"/>
        </dgm:presLayoutVars>
      </dgm:prSet>
      <dgm:spPr/>
    </dgm:pt>
    <dgm:pt modelId="{13DC2050-9B69-DE4F-9305-3EACBDAA61D2}" type="pres">
      <dgm:prSet presAssocID="{7BF94F5C-F1F8-FB4E-8438-8D4A2824D6AD}" presName="parSpace" presStyleCnt="0"/>
      <dgm:spPr/>
    </dgm:pt>
    <dgm:pt modelId="{E22BB64B-85D3-6F40-8001-37FB987003DE}" type="pres">
      <dgm:prSet presAssocID="{7C905284-0D62-9247-AC15-5CC9F68D8C62}" presName="parTxOnly" presStyleLbl="node1" presStyleIdx="3" presStyleCnt="7">
        <dgm:presLayoutVars>
          <dgm:bulletEnabled val="1"/>
        </dgm:presLayoutVars>
      </dgm:prSet>
      <dgm:spPr/>
    </dgm:pt>
    <dgm:pt modelId="{B1C527E9-26EF-6A4E-A763-3FD2E50E88A8}" type="pres">
      <dgm:prSet presAssocID="{0693AE64-EF1C-9846-BDF9-16E68B846EA7}" presName="parSpace" presStyleCnt="0"/>
      <dgm:spPr/>
    </dgm:pt>
    <dgm:pt modelId="{09F9B1D7-C3D8-3744-80D2-F23866D48E47}" type="pres">
      <dgm:prSet presAssocID="{6CFF835F-8528-8F45-83B2-662B1D10CC78}" presName="parTxOnly" presStyleLbl="node1" presStyleIdx="4" presStyleCnt="7">
        <dgm:presLayoutVars>
          <dgm:bulletEnabled val="1"/>
        </dgm:presLayoutVars>
      </dgm:prSet>
      <dgm:spPr/>
    </dgm:pt>
    <dgm:pt modelId="{FF664080-5E70-B14D-9AC5-83424DD58174}" type="pres">
      <dgm:prSet presAssocID="{175C499D-C497-874A-B8D2-2F6BDBFBAD1E}" presName="parSpace" presStyleCnt="0"/>
      <dgm:spPr/>
    </dgm:pt>
    <dgm:pt modelId="{968C0063-7F8B-DF48-902D-38CFCABE8D92}" type="pres">
      <dgm:prSet presAssocID="{12F32772-CC7C-C744-9C0D-9F827F68A8C2}" presName="parTxOnly" presStyleLbl="node1" presStyleIdx="5" presStyleCnt="7">
        <dgm:presLayoutVars>
          <dgm:bulletEnabled val="1"/>
        </dgm:presLayoutVars>
      </dgm:prSet>
      <dgm:spPr/>
    </dgm:pt>
    <dgm:pt modelId="{F4506484-49C5-3F4B-B4C9-4C32C86D9369}" type="pres">
      <dgm:prSet presAssocID="{616B0837-825B-8545-A538-843189D0B85A}" presName="parSpace" presStyleCnt="0"/>
      <dgm:spPr/>
    </dgm:pt>
    <dgm:pt modelId="{AA9F050B-6F7E-6842-B058-E8A9CD5AC3CD}" type="pres">
      <dgm:prSet presAssocID="{3D22C282-F0DC-7447-AE29-7200F6C77240}" presName="parTxOnly" presStyleLbl="node1" presStyleIdx="6" presStyleCnt="7">
        <dgm:presLayoutVars>
          <dgm:bulletEnabled val="1"/>
        </dgm:presLayoutVars>
      </dgm:prSet>
      <dgm:spPr/>
    </dgm:pt>
  </dgm:ptLst>
  <dgm:cxnLst>
    <dgm:cxn modelId="{29ECA406-AFEF-AB4D-AC62-31E0EAC73BD4}" type="presOf" srcId="{3D22C282-F0DC-7447-AE29-7200F6C77240}" destId="{AA9F050B-6F7E-6842-B058-E8A9CD5AC3CD}" srcOrd="0" destOrd="0" presId="urn:microsoft.com/office/officeart/2005/8/layout/hChevron3"/>
    <dgm:cxn modelId="{225EA40D-CE99-4047-BB2B-ACD95EEA302C}" srcId="{8EE417D7-E448-F041-94E8-E1C0BE2788A1}" destId="{6CFF835F-8528-8F45-83B2-662B1D10CC78}" srcOrd="4" destOrd="0" parTransId="{47E2DF36-F0C7-9845-8973-B9AD1BCE3676}" sibTransId="{175C499D-C497-874A-B8D2-2F6BDBFBAD1E}"/>
    <dgm:cxn modelId="{C42EA123-69A3-2C47-B7DB-4EB428AAE15A}" srcId="{8EE417D7-E448-F041-94E8-E1C0BE2788A1}" destId="{12F32772-CC7C-C744-9C0D-9F827F68A8C2}" srcOrd="5" destOrd="0" parTransId="{D9373850-E2FB-C541-B59E-CD4B0F4AB4B5}" sibTransId="{616B0837-825B-8545-A538-843189D0B85A}"/>
    <dgm:cxn modelId="{F64D4A28-D38A-F744-871D-A11BDA2A2377}" type="presOf" srcId="{7C905284-0D62-9247-AC15-5CC9F68D8C62}" destId="{E22BB64B-85D3-6F40-8001-37FB987003DE}" srcOrd="0" destOrd="0" presId="urn:microsoft.com/office/officeart/2005/8/layout/hChevron3"/>
    <dgm:cxn modelId="{BC583347-D33B-1A42-8F67-F73FB08CDAFC}" srcId="{8EE417D7-E448-F041-94E8-E1C0BE2788A1}" destId="{3D22C282-F0DC-7447-AE29-7200F6C77240}" srcOrd="6" destOrd="0" parTransId="{8437AB89-D45D-C248-9ED3-1645E22D322F}" sibTransId="{8FDA156F-973D-C149-A5CB-C6F67D06DD05}"/>
    <dgm:cxn modelId="{092B184E-F510-4644-A5EF-12CA8B53D33C}" type="presOf" srcId="{6CFF835F-8528-8F45-83B2-662B1D10CC78}" destId="{09F9B1D7-C3D8-3744-80D2-F23866D48E47}" srcOrd="0" destOrd="0" presId="urn:microsoft.com/office/officeart/2005/8/layout/hChevron3"/>
    <dgm:cxn modelId="{9B2E1E5B-BF94-C147-AE1A-7580B5FD2D9E}" srcId="{8EE417D7-E448-F041-94E8-E1C0BE2788A1}" destId="{F8B18472-E2C8-B947-879B-7106DC8D1E30}" srcOrd="2" destOrd="0" parTransId="{340BDA08-CD93-E04A-99E3-441DA59DE177}" sibTransId="{7BF94F5C-F1F8-FB4E-8438-8D4A2824D6AD}"/>
    <dgm:cxn modelId="{C7A3F65D-FA50-A84A-A632-EEE7FD6A9BE0}" type="presOf" srcId="{B59C8FC5-C0C2-0E40-B5EA-EB623CF9DDAA}" destId="{F204AF6D-F469-B14A-9FD2-831897AAFAA7}" srcOrd="0" destOrd="0" presId="urn:microsoft.com/office/officeart/2005/8/layout/hChevron3"/>
    <dgm:cxn modelId="{DE270278-ACBB-B04B-9791-09F9E3006F1F}" type="presOf" srcId="{12F32772-CC7C-C744-9C0D-9F827F68A8C2}" destId="{968C0063-7F8B-DF48-902D-38CFCABE8D92}" srcOrd="0" destOrd="0" presId="urn:microsoft.com/office/officeart/2005/8/layout/hChevron3"/>
    <dgm:cxn modelId="{F4FE587F-6585-1A42-BEF1-57B1C0EA3121}" type="presOf" srcId="{8EE417D7-E448-F041-94E8-E1C0BE2788A1}" destId="{06B5EC5C-011E-5F47-8E70-99A874F11C02}" srcOrd="0" destOrd="0" presId="urn:microsoft.com/office/officeart/2005/8/layout/hChevron3"/>
    <dgm:cxn modelId="{01118A84-9372-FD42-B809-BEE3D4B1E81B}" srcId="{8EE417D7-E448-F041-94E8-E1C0BE2788A1}" destId="{B59C8FC5-C0C2-0E40-B5EA-EB623CF9DDAA}" srcOrd="0" destOrd="0" parTransId="{7936A9A6-0AC4-F243-87A9-6579930C5120}" sibTransId="{1AC63896-D59E-DC41-A07A-85389C0C9C69}"/>
    <dgm:cxn modelId="{51CBDD89-893A-0B4E-B793-DD79A9D2234A}" srcId="{8EE417D7-E448-F041-94E8-E1C0BE2788A1}" destId="{9BBBA0B4-198B-464D-B3AB-D72A709FDD8E}" srcOrd="1" destOrd="0" parTransId="{4496C49A-CB77-1440-8548-4E7711B69DE8}" sibTransId="{448BD251-79DA-D34A-B42F-429906B50443}"/>
    <dgm:cxn modelId="{C28441AA-E81E-FA41-8C79-842A19BFB842}" srcId="{8EE417D7-E448-F041-94E8-E1C0BE2788A1}" destId="{7C905284-0D62-9247-AC15-5CC9F68D8C62}" srcOrd="3" destOrd="0" parTransId="{8FA9ACBD-29DE-6E4B-87D0-C14E4632F93E}" sibTransId="{0693AE64-EF1C-9846-BDF9-16E68B846EA7}"/>
    <dgm:cxn modelId="{0B5A98D8-A5C5-C642-97D4-5AA1CED93FF2}" type="presOf" srcId="{9BBBA0B4-198B-464D-B3AB-D72A709FDD8E}" destId="{9E4B039B-4C8C-2D46-99B2-3B8FEF64F9A0}" srcOrd="0" destOrd="0" presId="urn:microsoft.com/office/officeart/2005/8/layout/hChevron3"/>
    <dgm:cxn modelId="{D90853E5-6B4E-7344-BC25-BFD2898780D7}" type="presOf" srcId="{F8B18472-E2C8-B947-879B-7106DC8D1E30}" destId="{2859B4F3-AD41-AB4D-85B2-1C7110F38A79}" srcOrd="0" destOrd="0" presId="urn:microsoft.com/office/officeart/2005/8/layout/hChevron3"/>
    <dgm:cxn modelId="{DE56975E-458B-A949-8138-49A62DE9E2B1}" type="presParOf" srcId="{06B5EC5C-011E-5F47-8E70-99A874F11C02}" destId="{F204AF6D-F469-B14A-9FD2-831897AAFAA7}" srcOrd="0" destOrd="0" presId="urn:microsoft.com/office/officeart/2005/8/layout/hChevron3"/>
    <dgm:cxn modelId="{27A9C57A-039F-8A46-A028-0BF2BA0542F7}" type="presParOf" srcId="{06B5EC5C-011E-5F47-8E70-99A874F11C02}" destId="{61D218B1-4BDB-BA48-91C1-F2D9E1E6528E}" srcOrd="1" destOrd="0" presId="urn:microsoft.com/office/officeart/2005/8/layout/hChevron3"/>
    <dgm:cxn modelId="{CE8A17B3-CE0B-6E48-B196-0A9A63F315DA}" type="presParOf" srcId="{06B5EC5C-011E-5F47-8E70-99A874F11C02}" destId="{9E4B039B-4C8C-2D46-99B2-3B8FEF64F9A0}" srcOrd="2" destOrd="0" presId="urn:microsoft.com/office/officeart/2005/8/layout/hChevron3"/>
    <dgm:cxn modelId="{B54650D3-E21A-7241-8F8F-839C2C511395}" type="presParOf" srcId="{06B5EC5C-011E-5F47-8E70-99A874F11C02}" destId="{40A7173C-B708-B741-9501-8E90AE0E1116}" srcOrd="3" destOrd="0" presId="urn:microsoft.com/office/officeart/2005/8/layout/hChevron3"/>
    <dgm:cxn modelId="{9DCE16CE-2D16-2846-8A3C-498EE893EA80}" type="presParOf" srcId="{06B5EC5C-011E-5F47-8E70-99A874F11C02}" destId="{2859B4F3-AD41-AB4D-85B2-1C7110F38A79}" srcOrd="4" destOrd="0" presId="urn:microsoft.com/office/officeart/2005/8/layout/hChevron3"/>
    <dgm:cxn modelId="{B29D0CDB-3631-0B46-9ACB-DAB79410C087}" type="presParOf" srcId="{06B5EC5C-011E-5F47-8E70-99A874F11C02}" destId="{13DC2050-9B69-DE4F-9305-3EACBDAA61D2}" srcOrd="5" destOrd="0" presId="urn:microsoft.com/office/officeart/2005/8/layout/hChevron3"/>
    <dgm:cxn modelId="{885C9A01-B730-E646-9215-00B24E759BB1}" type="presParOf" srcId="{06B5EC5C-011E-5F47-8E70-99A874F11C02}" destId="{E22BB64B-85D3-6F40-8001-37FB987003DE}" srcOrd="6" destOrd="0" presId="urn:microsoft.com/office/officeart/2005/8/layout/hChevron3"/>
    <dgm:cxn modelId="{35438BF9-2098-9645-9A8E-D873EB83AB95}" type="presParOf" srcId="{06B5EC5C-011E-5F47-8E70-99A874F11C02}" destId="{B1C527E9-26EF-6A4E-A763-3FD2E50E88A8}" srcOrd="7" destOrd="0" presId="urn:microsoft.com/office/officeart/2005/8/layout/hChevron3"/>
    <dgm:cxn modelId="{7FAE82F0-BA8C-6048-8AA7-6DE3429BC5F4}" type="presParOf" srcId="{06B5EC5C-011E-5F47-8E70-99A874F11C02}" destId="{09F9B1D7-C3D8-3744-80D2-F23866D48E47}" srcOrd="8" destOrd="0" presId="urn:microsoft.com/office/officeart/2005/8/layout/hChevron3"/>
    <dgm:cxn modelId="{ED91C406-206F-7D47-83A8-38587000A930}" type="presParOf" srcId="{06B5EC5C-011E-5F47-8E70-99A874F11C02}" destId="{FF664080-5E70-B14D-9AC5-83424DD58174}" srcOrd="9" destOrd="0" presId="urn:microsoft.com/office/officeart/2005/8/layout/hChevron3"/>
    <dgm:cxn modelId="{4EDF281C-197B-5E44-B228-1EC332E0A8EB}" type="presParOf" srcId="{06B5EC5C-011E-5F47-8E70-99A874F11C02}" destId="{968C0063-7F8B-DF48-902D-38CFCABE8D92}" srcOrd="10" destOrd="0" presId="urn:microsoft.com/office/officeart/2005/8/layout/hChevron3"/>
    <dgm:cxn modelId="{6686413E-FA01-084E-A639-0273C301BC2A}" type="presParOf" srcId="{06B5EC5C-011E-5F47-8E70-99A874F11C02}" destId="{F4506484-49C5-3F4B-B4C9-4C32C86D9369}" srcOrd="11" destOrd="0" presId="urn:microsoft.com/office/officeart/2005/8/layout/hChevron3"/>
    <dgm:cxn modelId="{2EB4129C-5681-1D49-9D3A-608EB915C23E}" type="presParOf" srcId="{06B5EC5C-011E-5F47-8E70-99A874F11C02}" destId="{AA9F050B-6F7E-6842-B058-E8A9CD5AC3CD}" srcOrd="12" destOrd="0" presId="urn:microsoft.com/office/officeart/2005/8/layout/hChevron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4AF6D-F469-B14A-9FD2-831897AAFAA7}">
      <dsp:nvSpPr>
        <dsp:cNvPr id="0" name=""/>
        <dsp:cNvSpPr/>
      </dsp:nvSpPr>
      <dsp:spPr>
        <a:xfrm>
          <a:off x="0" y="133515"/>
          <a:ext cx="1980986" cy="792394"/>
        </a:xfrm>
        <a:prstGeom prst="homePlate">
          <a:avLst/>
        </a:prstGeom>
        <a:solidFill>
          <a:srgbClr val="2682CF">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a:solidFill>
                <a:sysClr val="window" lastClr="FFFFFF"/>
              </a:solidFill>
              <a:latin typeface="Arial"/>
              <a:ea typeface="+mn-ea"/>
              <a:cs typeface="+mn-cs"/>
            </a:rPr>
            <a:t>Fabricate High Quality Targets</a:t>
          </a:r>
        </a:p>
      </dsp:txBody>
      <dsp:txXfrm>
        <a:off x="0" y="133515"/>
        <a:ext cx="1782888" cy="792394"/>
      </dsp:txXfrm>
    </dsp:sp>
    <dsp:sp modelId="{9E4B039B-4C8C-2D46-99B2-3B8FEF64F9A0}">
      <dsp:nvSpPr>
        <dsp:cNvPr id="0" name=""/>
        <dsp:cNvSpPr/>
      </dsp:nvSpPr>
      <dsp:spPr>
        <a:xfrm>
          <a:off x="1586472" y="146565"/>
          <a:ext cx="1980986" cy="792394"/>
        </a:xfrm>
        <a:prstGeom prst="chevron">
          <a:avLst/>
        </a:prstGeom>
        <a:solidFill>
          <a:srgbClr val="2682CF">
            <a:hueOff val="-1811973"/>
            <a:satOff val="2301"/>
            <a:lumOff val="686"/>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a:solidFill>
                <a:sysClr val="window" lastClr="FFFFFF"/>
              </a:solidFill>
              <a:latin typeface="Arial"/>
              <a:ea typeface="+mn-ea"/>
              <a:cs typeface="+mn-cs"/>
            </a:rPr>
            <a:t>Pulse Irradiate at NCERC</a:t>
          </a:r>
        </a:p>
      </dsp:txBody>
      <dsp:txXfrm>
        <a:off x="1982669" y="146565"/>
        <a:ext cx="1188592" cy="792394"/>
      </dsp:txXfrm>
    </dsp:sp>
    <dsp:sp modelId="{2859B4F3-AD41-AB4D-85B2-1C7110F38A79}">
      <dsp:nvSpPr>
        <dsp:cNvPr id="0" name=""/>
        <dsp:cNvSpPr/>
      </dsp:nvSpPr>
      <dsp:spPr>
        <a:xfrm>
          <a:off x="3171261" y="133515"/>
          <a:ext cx="1980986" cy="792394"/>
        </a:xfrm>
        <a:prstGeom prst="chevron">
          <a:avLst/>
        </a:prstGeom>
        <a:solidFill>
          <a:srgbClr val="2682CF">
            <a:hueOff val="-3623946"/>
            <a:satOff val="4602"/>
            <a:lumOff val="1372"/>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a:solidFill>
                <a:sysClr val="window" lastClr="FFFFFF"/>
              </a:solidFill>
              <a:latin typeface="Arial"/>
              <a:ea typeface="+mn-ea"/>
              <a:cs typeface="+mn-cs"/>
            </a:rPr>
            <a:t>Acquire 𝛾 spectral data</a:t>
          </a:r>
        </a:p>
      </dsp:txBody>
      <dsp:txXfrm>
        <a:off x="3567458" y="133515"/>
        <a:ext cx="1188592" cy="792394"/>
      </dsp:txXfrm>
    </dsp:sp>
    <dsp:sp modelId="{E22BB64B-85D3-6F40-8001-37FB987003DE}">
      <dsp:nvSpPr>
        <dsp:cNvPr id="0" name=""/>
        <dsp:cNvSpPr/>
      </dsp:nvSpPr>
      <dsp:spPr>
        <a:xfrm>
          <a:off x="4756050" y="133515"/>
          <a:ext cx="1980986" cy="792394"/>
        </a:xfrm>
        <a:prstGeom prst="chevron">
          <a:avLst/>
        </a:prstGeom>
        <a:solidFill>
          <a:srgbClr val="2682CF">
            <a:hueOff val="-5435919"/>
            <a:satOff val="6904"/>
            <a:lumOff val="2059"/>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a:solidFill>
                <a:sysClr val="window" lastClr="FFFFFF"/>
              </a:solidFill>
              <a:latin typeface="Arial"/>
              <a:ea typeface="+mn-ea"/>
              <a:cs typeface="+mn-cs"/>
            </a:rPr>
            <a:t>Symmetric Temporal Spectral Analysis (LLNL)</a:t>
          </a:r>
        </a:p>
      </dsp:txBody>
      <dsp:txXfrm>
        <a:off x="5152247" y="133515"/>
        <a:ext cx="1188592" cy="792394"/>
      </dsp:txXfrm>
    </dsp:sp>
    <dsp:sp modelId="{09F9B1D7-C3D8-3744-80D2-F23866D48E47}">
      <dsp:nvSpPr>
        <dsp:cNvPr id="0" name=""/>
        <dsp:cNvSpPr/>
      </dsp:nvSpPr>
      <dsp:spPr>
        <a:xfrm>
          <a:off x="6340839" y="133515"/>
          <a:ext cx="1980986" cy="792394"/>
        </a:xfrm>
        <a:prstGeom prst="chevron">
          <a:avLst/>
        </a:prstGeom>
        <a:solidFill>
          <a:srgbClr val="2682CF">
            <a:hueOff val="-7247893"/>
            <a:satOff val="9205"/>
            <a:lumOff val="274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a:solidFill>
                <a:sysClr val="window" lastClr="FFFFFF"/>
              </a:solidFill>
              <a:latin typeface="Arial"/>
              <a:ea typeface="+mn-ea"/>
              <a:cs typeface="+mn-cs"/>
            </a:rPr>
            <a:t>Asymmetric Temporal Spectral Analysis (PNNL)</a:t>
          </a:r>
        </a:p>
      </dsp:txBody>
      <dsp:txXfrm>
        <a:off x="6737036" y="133515"/>
        <a:ext cx="1188592" cy="792394"/>
      </dsp:txXfrm>
    </dsp:sp>
    <dsp:sp modelId="{968C0063-7F8B-DF48-902D-38CFCABE8D92}">
      <dsp:nvSpPr>
        <dsp:cNvPr id="0" name=""/>
        <dsp:cNvSpPr/>
      </dsp:nvSpPr>
      <dsp:spPr>
        <a:xfrm>
          <a:off x="7925628" y="133515"/>
          <a:ext cx="1980986" cy="792394"/>
        </a:xfrm>
        <a:prstGeom prst="chevron">
          <a:avLst/>
        </a:prstGeom>
        <a:solidFill>
          <a:srgbClr val="2682CF">
            <a:hueOff val="-9059865"/>
            <a:satOff val="11506"/>
            <a:lumOff val="3431"/>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a:solidFill>
                <a:sysClr val="window" lastClr="FFFFFF"/>
              </a:solidFill>
              <a:latin typeface="Arial"/>
              <a:ea typeface="+mn-ea"/>
              <a:cs typeface="+mn-cs"/>
            </a:rPr>
            <a:t>Evaluate Neutron Fluence &amp; Fissions</a:t>
          </a:r>
        </a:p>
      </dsp:txBody>
      <dsp:txXfrm>
        <a:off x="8321825" y="133515"/>
        <a:ext cx="1188592" cy="792394"/>
      </dsp:txXfrm>
    </dsp:sp>
    <dsp:sp modelId="{AA9F050B-6F7E-6842-B058-E8A9CD5AC3CD}">
      <dsp:nvSpPr>
        <dsp:cNvPr id="0" name=""/>
        <dsp:cNvSpPr/>
      </dsp:nvSpPr>
      <dsp:spPr>
        <a:xfrm>
          <a:off x="9510417" y="133515"/>
          <a:ext cx="1980986" cy="792394"/>
        </a:xfrm>
        <a:prstGeom prst="chevron">
          <a:avLst/>
        </a:prstGeom>
        <a:solidFill>
          <a:srgbClr val="2682CF">
            <a:hueOff val="-10871839"/>
            <a:satOff val="13807"/>
            <a:lumOff val="4117"/>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US" sz="1100" kern="1200" dirty="0">
              <a:solidFill>
                <a:sysClr val="window" lastClr="FFFFFF"/>
              </a:solidFill>
              <a:latin typeface="Arial"/>
              <a:ea typeface="+mn-ea"/>
              <a:cs typeface="+mn-cs"/>
            </a:rPr>
            <a:t>Publish Fission Yields in Nuclear Data Sheets for NNDC</a:t>
          </a:r>
        </a:p>
      </dsp:txBody>
      <dsp:txXfrm>
        <a:off x="9906614" y="133515"/>
        <a:ext cx="1188592" cy="79239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B1FCD4E-61D3-4FB6-AFC7-EF9644F5FD2F}" type="datetimeFigureOut">
              <a:rPr lang="en-US" smtClean="0"/>
              <a:pPr/>
              <a:t>11/16/21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6B76B1E-D121-4602-919A-0BAC13F00E27}" type="slidenum">
              <a:rPr lang="en-US" smtClean="0"/>
              <a:pPr/>
              <a:t>‹#›</a:t>
            </a:fld>
            <a:endParaRPr lang="en-US"/>
          </a:p>
        </p:txBody>
      </p:sp>
    </p:spTree>
    <p:extLst>
      <p:ext uri="{BB962C8B-B14F-4D97-AF65-F5344CB8AC3E}">
        <p14:creationId xmlns:p14="http://schemas.microsoft.com/office/powerpoint/2010/main" val="1218636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sz="2000" dirty="0"/>
              <a:t>5 minutes!</a:t>
            </a:r>
          </a:p>
        </p:txBody>
      </p:sp>
      <p:sp>
        <p:nvSpPr>
          <p:cNvPr id="4" name="Slide Number Placeholder 3"/>
          <p:cNvSpPr>
            <a:spLocks noGrp="1"/>
          </p:cNvSpPr>
          <p:nvPr>
            <p:ph type="sldNum" sz="quarter" idx="10"/>
          </p:nvPr>
        </p:nvSpPr>
        <p:spPr/>
        <p:txBody>
          <a:bodyPr/>
          <a:lstStyle/>
          <a:p>
            <a:fld id="{26B76B1E-D121-4602-919A-0BAC13F00E27}" type="slidenum">
              <a:rPr lang="en-US" smtClean="0"/>
              <a:pPr/>
              <a:t>1</a:t>
            </a:fld>
            <a:endParaRPr lang="en-US"/>
          </a:p>
        </p:txBody>
      </p:sp>
    </p:spTree>
    <p:extLst>
      <p:ext uri="{BB962C8B-B14F-4D97-AF65-F5344CB8AC3E}">
        <p14:creationId xmlns:p14="http://schemas.microsoft.com/office/powerpoint/2010/main" val="2854173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fission product mass distribution is a function of the </a:t>
            </a:r>
            <a:r>
              <a:rPr lang="en-US" dirty="0" err="1"/>
              <a:t>fissioning</a:t>
            </a:r>
            <a:r>
              <a:rPr lang="en-US" dirty="0"/>
              <a:t> nucleus and the neutron energy causing fission</a:t>
            </a:r>
          </a:p>
          <a:p>
            <a:endParaRPr lang="en-US" dirty="0"/>
          </a:p>
        </p:txBody>
      </p:sp>
      <p:sp>
        <p:nvSpPr>
          <p:cNvPr id="4" name="Slide Number Placeholder 3"/>
          <p:cNvSpPr>
            <a:spLocks noGrp="1"/>
          </p:cNvSpPr>
          <p:nvPr>
            <p:ph type="sldNum" sz="quarter" idx="5"/>
          </p:nvPr>
        </p:nvSpPr>
        <p:spPr/>
        <p:txBody>
          <a:bodyPr/>
          <a:lstStyle/>
          <a:p>
            <a:fld id="{26B76B1E-D121-4602-919A-0BAC13F00E27}" type="slidenum">
              <a:rPr lang="en-US" smtClean="0"/>
              <a:pPr/>
              <a:t>17</a:t>
            </a:fld>
            <a:endParaRPr lang="en-US"/>
          </a:p>
        </p:txBody>
      </p:sp>
    </p:spTree>
    <p:extLst>
      <p:ext uri="{BB962C8B-B14F-4D97-AF65-F5344CB8AC3E}">
        <p14:creationId xmlns:p14="http://schemas.microsoft.com/office/powerpoint/2010/main" val="2095401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B76B1E-D121-4602-919A-0BAC13F00E27}" type="slidenum">
              <a:rPr lang="en-US" smtClean="0"/>
              <a:pPr/>
              <a:t>18</a:t>
            </a:fld>
            <a:endParaRPr lang="en-US"/>
          </a:p>
        </p:txBody>
      </p:sp>
    </p:spTree>
    <p:extLst>
      <p:ext uri="{BB962C8B-B14F-4D97-AF65-F5344CB8AC3E}">
        <p14:creationId xmlns:p14="http://schemas.microsoft.com/office/powerpoint/2010/main" val="2883587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B76B1E-D121-4602-919A-0BAC13F00E27}" type="slidenum">
              <a:rPr lang="en-US" smtClean="0"/>
              <a:pPr/>
              <a:t>20</a:t>
            </a:fld>
            <a:endParaRPr lang="en-US"/>
          </a:p>
        </p:txBody>
      </p:sp>
    </p:spTree>
    <p:extLst>
      <p:ext uri="{BB962C8B-B14F-4D97-AF65-F5344CB8AC3E}">
        <p14:creationId xmlns:p14="http://schemas.microsoft.com/office/powerpoint/2010/main" val="1643594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Benchtop testing with 252Cf (~3500 Bq alpha at time of measurements) reference foils</a:t>
            </a:r>
          </a:p>
          <a:p>
            <a:r>
              <a:rPr lang="en-US" dirty="0"/>
              <a:t>	~23 hour acquisition</a:t>
            </a:r>
          </a:p>
          <a:p>
            <a:endParaRPr lang="en-US" dirty="0"/>
          </a:p>
          <a:p>
            <a:r>
              <a:rPr lang="en-US" dirty="0"/>
              <a:t>MIT NRL testing with U(93) reference foils</a:t>
            </a:r>
          </a:p>
          <a:p>
            <a:r>
              <a:rPr lang="en-US" dirty="0"/>
              <a:t>	~1 hour acquisition</a:t>
            </a:r>
          </a:p>
        </p:txBody>
      </p:sp>
      <p:sp>
        <p:nvSpPr>
          <p:cNvPr id="4" name="Slide Number Placeholder 3"/>
          <p:cNvSpPr>
            <a:spLocks noGrp="1"/>
          </p:cNvSpPr>
          <p:nvPr>
            <p:ph type="sldNum" sz="quarter" idx="5"/>
          </p:nvPr>
        </p:nvSpPr>
        <p:spPr/>
        <p:txBody>
          <a:bodyPr/>
          <a:lstStyle/>
          <a:p>
            <a:fld id="{26B76B1E-D121-4602-919A-0BAC13F00E27}" type="slidenum">
              <a:rPr lang="en-US" smtClean="0"/>
              <a:pPr/>
              <a:t>23</a:t>
            </a:fld>
            <a:endParaRPr lang="en-US"/>
          </a:p>
        </p:txBody>
      </p:sp>
    </p:spTree>
    <p:extLst>
      <p:ext uri="{BB962C8B-B14F-4D97-AF65-F5344CB8AC3E}">
        <p14:creationId xmlns:p14="http://schemas.microsoft.com/office/powerpoint/2010/main" val="2375096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600"/>
              </a:spcBef>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fld id="{26B76B1E-D121-4602-919A-0BAC13F00E27}" type="slidenum">
              <a:rPr lang="en-US" smtClean="0"/>
              <a:pPr/>
              <a:t>4</a:t>
            </a:fld>
            <a:endParaRPr lang="en-US"/>
          </a:p>
        </p:txBody>
      </p:sp>
    </p:spTree>
    <p:extLst>
      <p:ext uri="{BB962C8B-B14F-4D97-AF65-F5344CB8AC3E}">
        <p14:creationId xmlns:p14="http://schemas.microsoft.com/office/powerpoint/2010/main" val="2370836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B76B1E-D121-4602-919A-0BAC13F00E27}" type="slidenum">
              <a:rPr lang="en-US" smtClean="0"/>
              <a:pPr/>
              <a:t>5</a:t>
            </a:fld>
            <a:endParaRPr lang="en-US"/>
          </a:p>
        </p:txBody>
      </p:sp>
    </p:spTree>
    <p:extLst>
      <p:ext uri="{BB962C8B-B14F-4D97-AF65-F5344CB8AC3E}">
        <p14:creationId xmlns:p14="http://schemas.microsoft.com/office/powerpoint/2010/main" val="3164680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6</a:t>
            </a:fld>
            <a:endParaRPr lang="en-US"/>
          </a:p>
        </p:txBody>
      </p:sp>
    </p:spTree>
    <p:extLst>
      <p:ext uri="{BB962C8B-B14F-4D97-AF65-F5344CB8AC3E}">
        <p14:creationId xmlns:p14="http://schemas.microsoft.com/office/powerpoint/2010/main" val="15065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p:spPr>
        <p:txBody>
          <a:bodyPr/>
          <a:lstStyle/>
          <a:p>
            <a:endParaRPr lang="en-US" dirty="0"/>
          </a:p>
        </p:txBody>
      </p:sp>
      <p:sp>
        <p:nvSpPr>
          <p:cNvPr id="30723" name="Slide Number Placeholder 3"/>
          <p:cNvSpPr>
            <a:spLocks noGrp="1"/>
          </p:cNvSpPr>
          <p:nvPr>
            <p:ph type="sldNum" sz="quarter" idx="5"/>
          </p:nvPr>
        </p:nvSpPr>
        <p:spPr>
          <a:noFill/>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25F07ECD-7166-4787-89C0-AFA138DE2C7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6625"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25260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DD6A50BA-6DAC-4A83-A7B7-01CA751F8C4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6625"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9029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B76B1E-D121-4602-919A-0BAC13F00E27}" type="slidenum">
              <a:rPr lang="en-US" smtClean="0"/>
              <a:pPr/>
              <a:t>10</a:t>
            </a:fld>
            <a:endParaRPr lang="en-US"/>
          </a:p>
        </p:txBody>
      </p:sp>
    </p:spTree>
    <p:extLst>
      <p:ext uri="{BB962C8B-B14F-4D97-AF65-F5344CB8AC3E}">
        <p14:creationId xmlns:p14="http://schemas.microsoft.com/office/powerpoint/2010/main" val="3680837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B76B1E-D121-4602-919A-0BAC13F00E27}" type="slidenum">
              <a:rPr lang="en-US" smtClean="0"/>
              <a:pPr/>
              <a:t>11</a:t>
            </a:fld>
            <a:endParaRPr lang="en-US"/>
          </a:p>
        </p:txBody>
      </p:sp>
    </p:spTree>
    <p:extLst>
      <p:ext uri="{BB962C8B-B14F-4D97-AF65-F5344CB8AC3E}">
        <p14:creationId xmlns:p14="http://schemas.microsoft.com/office/powerpoint/2010/main" val="3104707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B76B1E-D121-4602-919A-0BAC13F00E27}" type="slidenum">
              <a:rPr lang="en-US" smtClean="0"/>
              <a:pPr/>
              <a:t>13</a:t>
            </a:fld>
            <a:endParaRPr lang="en-US"/>
          </a:p>
        </p:txBody>
      </p:sp>
    </p:spTree>
    <p:extLst>
      <p:ext uri="{BB962C8B-B14F-4D97-AF65-F5344CB8AC3E}">
        <p14:creationId xmlns:p14="http://schemas.microsoft.com/office/powerpoint/2010/main" val="1638995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5208" y="3539431"/>
            <a:ext cx="10361587" cy="651569"/>
          </a:xfrm>
          <a:prstGeom prst="rect">
            <a:avLst/>
          </a:prstGeom>
        </p:spPr>
        <p:txBody>
          <a:bodyPr lIns="86493" tIns="43247" rIns="86493" bIns="43247"/>
          <a:lstStyle>
            <a:lvl1pPr>
              <a:defRPr sz="2800">
                <a:latin typeface="Arial" pitchFamily="34" charset="0"/>
                <a:cs typeface="Arial" pitchFamily="34" charset="0"/>
              </a:defRPr>
            </a:lvl1pPr>
          </a:lstStyle>
          <a:p>
            <a:r>
              <a:rPr lang="en-US"/>
              <a:t>Click to edit Master title style</a:t>
            </a:r>
            <a:endParaRPr lang="en-US" dirty="0"/>
          </a:p>
        </p:txBody>
      </p:sp>
      <p:sp>
        <p:nvSpPr>
          <p:cNvPr id="8" name="Rectangle 2"/>
          <p:cNvSpPr>
            <a:spLocks noChangeArrowheads="1"/>
          </p:cNvSpPr>
          <p:nvPr userDrawn="1"/>
        </p:nvSpPr>
        <p:spPr bwMode="auto">
          <a:xfrm>
            <a:off x="0" y="6049822"/>
            <a:ext cx="11993336" cy="48900"/>
          </a:xfrm>
          <a:prstGeom prst="rect">
            <a:avLst/>
          </a:prstGeom>
          <a:gradFill rotWithShape="0">
            <a:gsLst>
              <a:gs pos="0">
                <a:srgbClr val="FFFFFF"/>
              </a:gs>
              <a:gs pos="100000">
                <a:srgbClr val="000066"/>
              </a:gs>
            </a:gsLst>
            <a:lin ang="0" scaled="1"/>
          </a:gradFill>
          <a:ln w="9525">
            <a:noFill/>
            <a:miter lim="800000"/>
            <a:headEnd/>
            <a:tailEnd/>
          </a:ln>
        </p:spPr>
        <p:txBody>
          <a:bodyPr wrap="none" anchor="ctr"/>
          <a:lstStyle/>
          <a:p>
            <a:endParaRPr lang="en-US" sz="1800"/>
          </a:p>
        </p:txBody>
      </p:sp>
      <p:pic>
        <p:nvPicPr>
          <p:cNvPr id="16" name="Picture 15">
            <a:extLst>
              <a:ext uri="{FF2B5EF4-FFF2-40B4-BE49-F238E27FC236}">
                <a16:creationId xmlns:a16="http://schemas.microsoft.com/office/drawing/2014/main" id="{B4685BDF-22FB-48B6-9F48-25C4B4FCDD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236" y="6293387"/>
            <a:ext cx="1141364" cy="224142"/>
          </a:xfrm>
          <a:prstGeom prst="rect">
            <a:avLst/>
          </a:prstGeom>
        </p:spPr>
      </p:pic>
      <p:pic>
        <p:nvPicPr>
          <p:cNvPr id="17" name="Picture 16">
            <a:extLst>
              <a:ext uri="{FF2B5EF4-FFF2-40B4-BE49-F238E27FC236}">
                <a16:creationId xmlns:a16="http://schemas.microsoft.com/office/drawing/2014/main" id="{4E78AED9-2B6A-41BC-B5FC-E2E225AA9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664" y="6296877"/>
            <a:ext cx="1156889" cy="199242"/>
          </a:xfrm>
          <a:prstGeom prst="rect">
            <a:avLst/>
          </a:prstGeom>
        </p:spPr>
      </p:pic>
      <p:pic>
        <p:nvPicPr>
          <p:cNvPr id="18" name="Picture 17" descr="Logo, company name&#10;&#10;Description automatically generated">
            <a:extLst>
              <a:ext uri="{FF2B5EF4-FFF2-40B4-BE49-F238E27FC236}">
                <a16:creationId xmlns:a16="http://schemas.microsoft.com/office/drawing/2014/main" id="{220BAF4B-486B-47B1-8536-BAB4DC56766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0302" t="18041" r="9126" b="16103"/>
          <a:stretch/>
        </p:blipFill>
        <p:spPr>
          <a:xfrm>
            <a:off x="2803401" y="6098722"/>
            <a:ext cx="1014636" cy="492840"/>
          </a:xfrm>
          <a:prstGeom prst="rect">
            <a:avLst/>
          </a:prstGeom>
        </p:spPr>
      </p:pic>
      <p:sp>
        <p:nvSpPr>
          <p:cNvPr id="19" name="Footer Placeholder 6">
            <a:extLst>
              <a:ext uri="{FF2B5EF4-FFF2-40B4-BE49-F238E27FC236}">
                <a16:creationId xmlns:a16="http://schemas.microsoft.com/office/drawing/2014/main" id="{58FF9C24-3262-4558-B7B8-F4A3FBC94BFE}"/>
              </a:ext>
            </a:extLst>
          </p:cNvPr>
          <p:cNvSpPr txBox="1">
            <a:spLocks/>
          </p:cNvSpPr>
          <p:nvPr userDrawn="1"/>
        </p:nvSpPr>
        <p:spPr>
          <a:xfrm>
            <a:off x="5087944" y="6405458"/>
            <a:ext cx="2016111" cy="438150"/>
          </a:xfrm>
          <a:prstGeom prst="rect">
            <a:avLst/>
          </a:prstGeom>
        </p:spPr>
        <p:txBody>
          <a:bodyPr vert="horz" lIns="91440" tIns="45720" rIns="91440" bIns="45720" rtlCol="0" anchor="ctr"/>
          <a:lstStyle>
            <a:defPPr>
              <a:defRPr lang="en-US"/>
            </a:defPPr>
            <a:lvl1pPr marL="0" algn="ctr" defTabSz="1097280" rtl="0" eaLnBrk="1" latinLnBrk="0" hangingPunct="1">
              <a:defRPr lang="en-US" sz="1400" b="1" kern="1200" cap="all" baseline="0" dirty="0" smtClean="0">
                <a:solidFill>
                  <a:schemeClr val="accent2"/>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dirty="0">
                <a:ln>
                  <a:noFill/>
                </a:ln>
                <a:solidFill>
                  <a:srgbClr val="191C1F"/>
                </a:solidFill>
                <a:effectLst/>
                <a:uLnTx/>
                <a:uFillTx/>
                <a:latin typeface="Arial"/>
                <a:ea typeface="+mn-ea"/>
                <a:cs typeface="+mn-cs"/>
              </a:rPr>
              <a:t>UNCLASSIFIED</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609600" y="219510"/>
            <a:ext cx="109728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3228001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120037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51523" y="228603"/>
            <a:ext cx="7088957" cy="639067"/>
          </a:xfrm>
          <a:prstGeom prst="rect">
            <a:avLst/>
          </a:prstGeom>
        </p:spPr>
        <p:txBody>
          <a:bodyPr lIns="86493" tIns="43247" rIns="86493" bIns="43247" anchor="ctr" anchorCtr="0"/>
          <a:lstStyle>
            <a:lvl1pPr>
              <a:defRPr sz="28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593614" y="1068999"/>
            <a:ext cx="11012685" cy="5002596"/>
          </a:xfrm>
          <a:prstGeom prst="rect">
            <a:avLst/>
          </a:prstGeom>
        </p:spPr>
        <p:txBody>
          <a:bodyPr/>
          <a:lstStyle>
            <a:lvl1pPr>
              <a:buSzPct val="100000"/>
              <a:buFont typeface="Arial" pitchFamily="34" charset="0"/>
              <a:buChar char="•"/>
              <a:defRPr>
                <a:latin typeface="Arial" pitchFamily="34" charset="0"/>
                <a:cs typeface="Arial" pitchFamily="34" charset="0"/>
              </a:defRPr>
            </a:lvl1pPr>
            <a:lvl2pPr>
              <a:buFont typeface="Arial" pitchFamily="34" charset="0"/>
              <a:buChar char="–"/>
              <a:defRPr>
                <a:latin typeface="Arial" pitchFamily="34" charset="0"/>
                <a:cs typeface="Arial" pitchFamily="34" charset="0"/>
              </a:defRPr>
            </a:lvl2pPr>
            <a:lvl3pPr>
              <a:buFont typeface="Wingdings" pitchFamily="2" charset="2"/>
              <a:buChar char="§"/>
              <a:defRPr>
                <a:latin typeface="Arial" pitchFamily="34" charset="0"/>
                <a:cs typeface="Arial" pitchFamily="34" charset="0"/>
              </a:defRPr>
            </a:lvl3pPr>
            <a:lvl4pPr>
              <a:buFont typeface="Arial" pitchFamily="34" charset="0"/>
              <a:buChar char="»"/>
              <a:defRPr>
                <a:latin typeface="Arial" pitchFamily="34" charset="0"/>
                <a:cs typeface="Arial" pitchFamily="34" charset="0"/>
              </a:defRPr>
            </a:lvl4pPr>
            <a:lvl5pPr>
              <a:buFont typeface="Courier New" pitchFamily="49" charset="0"/>
              <a:buChar char="o"/>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11655101" y="6581004"/>
            <a:ext cx="402674" cy="276999"/>
          </a:xfrm>
          <a:prstGeom prst="rect">
            <a:avLst/>
          </a:prstGeom>
          <a:noFill/>
        </p:spPr>
        <p:txBody>
          <a:bodyPr wrap="none" rtlCol="0">
            <a:spAutoFit/>
          </a:bodyPr>
          <a:lstStyle/>
          <a:p>
            <a:r>
              <a:rPr lang="en-US" sz="1200" dirty="0">
                <a:solidFill>
                  <a:schemeClr val="tx1">
                    <a:lumMod val="50000"/>
                    <a:lumOff val="50000"/>
                  </a:schemeClr>
                </a:solidFill>
              </a:rPr>
              <a:t> </a:t>
            </a:r>
            <a:fld id="{BA2D80E2-385D-4C87-9FC5-6C8B292B0ACD}"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pic>
        <p:nvPicPr>
          <p:cNvPr id="9" name="Picture 8">
            <a:extLst>
              <a:ext uri="{FF2B5EF4-FFF2-40B4-BE49-F238E27FC236}">
                <a16:creationId xmlns:a16="http://schemas.microsoft.com/office/drawing/2014/main" id="{BFFD7A8E-3107-49F8-B91D-961554BE81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236" y="6293387"/>
            <a:ext cx="1141364" cy="224142"/>
          </a:xfrm>
          <a:prstGeom prst="rect">
            <a:avLst/>
          </a:prstGeom>
        </p:spPr>
      </p:pic>
      <p:pic>
        <p:nvPicPr>
          <p:cNvPr id="10" name="Picture 9">
            <a:extLst>
              <a:ext uri="{FF2B5EF4-FFF2-40B4-BE49-F238E27FC236}">
                <a16:creationId xmlns:a16="http://schemas.microsoft.com/office/drawing/2014/main" id="{AD8428A2-776C-4EEC-B951-CDC949DA0E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664" y="6296877"/>
            <a:ext cx="1156889" cy="199242"/>
          </a:xfrm>
          <a:prstGeom prst="rect">
            <a:avLst/>
          </a:prstGeom>
        </p:spPr>
      </p:pic>
      <p:pic>
        <p:nvPicPr>
          <p:cNvPr id="11" name="Picture 10" descr="Logo, company name&#10;&#10;Description automatically generated">
            <a:extLst>
              <a:ext uri="{FF2B5EF4-FFF2-40B4-BE49-F238E27FC236}">
                <a16:creationId xmlns:a16="http://schemas.microsoft.com/office/drawing/2014/main" id="{76CA5971-0F85-46F6-A243-14A0D773AE2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0302" t="18041" r="9126" b="16103"/>
          <a:stretch/>
        </p:blipFill>
        <p:spPr>
          <a:xfrm>
            <a:off x="2803401" y="6098722"/>
            <a:ext cx="1014636" cy="492840"/>
          </a:xfrm>
          <a:prstGeom prst="rect">
            <a:avLst/>
          </a:prstGeom>
        </p:spPr>
      </p:pic>
      <p:sp>
        <p:nvSpPr>
          <p:cNvPr id="12" name="Footer Placeholder 6">
            <a:extLst>
              <a:ext uri="{FF2B5EF4-FFF2-40B4-BE49-F238E27FC236}">
                <a16:creationId xmlns:a16="http://schemas.microsoft.com/office/drawing/2014/main" id="{B0152249-96D5-CD4F-B9DE-98772EB2B45E}"/>
              </a:ext>
            </a:extLst>
          </p:cNvPr>
          <p:cNvSpPr txBox="1">
            <a:spLocks/>
          </p:cNvSpPr>
          <p:nvPr userDrawn="1"/>
        </p:nvSpPr>
        <p:spPr>
          <a:xfrm>
            <a:off x="5087944" y="6405458"/>
            <a:ext cx="2016111" cy="438150"/>
          </a:xfrm>
          <a:prstGeom prst="rect">
            <a:avLst/>
          </a:prstGeom>
        </p:spPr>
        <p:txBody>
          <a:bodyPr vert="horz" lIns="91440" tIns="45720" rIns="91440" bIns="45720" rtlCol="0" anchor="ctr"/>
          <a:lstStyle>
            <a:defPPr>
              <a:defRPr lang="en-US"/>
            </a:defPPr>
            <a:lvl1pPr marL="0" algn="ctr" defTabSz="1097280" rtl="0" eaLnBrk="1" latinLnBrk="0" hangingPunct="1">
              <a:defRPr lang="en-US" sz="1400" b="1" kern="1200" cap="all" baseline="0" dirty="0" smtClean="0">
                <a:solidFill>
                  <a:schemeClr val="accent2"/>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dirty="0">
                <a:ln>
                  <a:noFill/>
                </a:ln>
                <a:solidFill>
                  <a:srgbClr val="191C1F"/>
                </a:solidFill>
                <a:effectLst/>
                <a:uLnTx/>
                <a:uFillTx/>
                <a:latin typeface="Arial"/>
                <a:ea typeface="+mn-ea"/>
                <a:cs typeface="+mn-cs"/>
              </a:rPr>
              <a:t>UNCLASSIFIED</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2551523" y="228603"/>
            <a:ext cx="7088957" cy="639067"/>
          </a:xfrm>
          <a:prstGeom prst="rect">
            <a:avLst/>
          </a:prstGeom>
        </p:spPr>
        <p:txBody>
          <a:bodyPr lIns="86493" tIns="43247" rIns="86493" bIns="43247" anchor="ctr" anchorCtr="0"/>
          <a:lstStyle>
            <a:lvl1pPr>
              <a:defRPr sz="2800">
                <a:latin typeface="Arial" pitchFamily="34" charset="0"/>
                <a:cs typeface="Arial" pitchFamily="34" charset="0"/>
              </a:defRPr>
            </a:lvl1pPr>
          </a:lstStyle>
          <a:p>
            <a:r>
              <a:rPr lang="en-US"/>
              <a:t>Click to edit Master title style</a:t>
            </a:r>
          </a:p>
        </p:txBody>
      </p:sp>
      <p:sp>
        <p:nvSpPr>
          <p:cNvPr id="5" name="TextBox 4"/>
          <p:cNvSpPr txBox="1"/>
          <p:nvPr userDrawn="1"/>
        </p:nvSpPr>
        <p:spPr>
          <a:xfrm>
            <a:off x="11655101" y="6581004"/>
            <a:ext cx="402674" cy="276999"/>
          </a:xfrm>
          <a:prstGeom prst="rect">
            <a:avLst/>
          </a:prstGeom>
          <a:noFill/>
        </p:spPr>
        <p:txBody>
          <a:bodyPr wrap="none" rtlCol="0">
            <a:spAutoFit/>
          </a:bodyPr>
          <a:lstStyle/>
          <a:p>
            <a:r>
              <a:rPr lang="en-US" sz="1200" dirty="0">
                <a:solidFill>
                  <a:schemeClr val="tx1">
                    <a:lumMod val="50000"/>
                    <a:lumOff val="50000"/>
                  </a:schemeClr>
                </a:solidFill>
              </a:rPr>
              <a:t> </a:t>
            </a:r>
            <a:fld id="{BA2D80E2-385D-4C87-9FC5-6C8B292B0ACD}"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pic>
        <p:nvPicPr>
          <p:cNvPr id="6" name="Picture 5">
            <a:extLst>
              <a:ext uri="{FF2B5EF4-FFF2-40B4-BE49-F238E27FC236}">
                <a16:creationId xmlns:a16="http://schemas.microsoft.com/office/drawing/2014/main" id="{C6817C93-129B-4B59-A376-1D2016B835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236" y="6293387"/>
            <a:ext cx="1141364" cy="224142"/>
          </a:xfrm>
          <a:prstGeom prst="rect">
            <a:avLst/>
          </a:prstGeom>
        </p:spPr>
      </p:pic>
      <p:pic>
        <p:nvPicPr>
          <p:cNvPr id="7" name="Picture 6">
            <a:extLst>
              <a:ext uri="{FF2B5EF4-FFF2-40B4-BE49-F238E27FC236}">
                <a16:creationId xmlns:a16="http://schemas.microsoft.com/office/drawing/2014/main" id="{4B92CC5F-49BD-4E03-921B-A00E62BD0E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664" y="6296877"/>
            <a:ext cx="1156889" cy="199242"/>
          </a:xfrm>
          <a:prstGeom prst="rect">
            <a:avLst/>
          </a:prstGeom>
        </p:spPr>
      </p:pic>
      <p:pic>
        <p:nvPicPr>
          <p:cNvPr id="8" name="Picture 7" descr="Logo, company name&#10;&#10;Description automatically generated">
            <a:extLst>
              <a:ext uri="{FF2B5EF4-FFF2-40B4-BE49-F238E27FC236}">
                <a16:creationId xmlns:a16="http://schemas.microsoft.com/office/drawing/2014/main" id="{FFAE0676-C98F-4288-AB4C-307693764F9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0302" t="18041" r="9126" b="16103"/>
          <a:stretch/>
        </p:blipFill>
        <p:spPr>
          <a:xfrm>
            <a:off x="2803401" y="6098722"/>
            <a:ext cx="1014636" cy="492840"/>
          </a:xfrm>
          <a:prstGeom prst="rect">
            <a:avLst/>
          </a:prstGeom>
        </p:spPr>
      </p:pic>
      <p:sp>
        <p:nvSpPr>
          <p:cNvPr id="10" name="Footer Placeholder 6">
            <a:extLst>
              <a:ext uri="{FF2B5EF4-FFF2-40B4-BE49-F238E27FC236}">
                <a16:creationId xmlns:a16="http://schemas.microsoft.com/office/drawing/2014/main" id="{D0384D20-8A1D-A344-B6E3-FA2B518E9856}"/>
              </a:ext>
            </a:extLst>
          </p:cNvPr>
          <p:cNvSpPr txBox="1">
            <a:spLocks/>
          </p:cNvSpPr>
          <p:nvPr userDrawn="1"/>
        </p:nvSpPr>
        <p:spPr>
          <a:xfrm>
            <a:off x="5087944" y="6405458"/>
            <a:ext cx="2016111" cy="438150"/>
          </a:xfrm>
          <a:prstGeom prst="rect">
            <a:avLst/>
          </a:prstGeom>
        </p:spPr>
        <p:txBody>
          <a:bodyPr vert="horz" lIns="91440" tIns="45720" rIns="91440" bIns="45720" rtlCol="0" anchor="ctr"/>
          <a:lstStyle>
            <a:defPPr>
              <a:defRPr lang="en-US"/>
            </a:defPPr>
            <a:lvl1pPr marL="0" algn="ctr" defTabSz="1097280" rtl="0" eaLnBrk="1" latinLnBrk="0" hangingPunct="1">
              <a:defRPr lang="en-US" sz="1400" b="1" kern="1200" cap="all" baseline="0" dirty="0" smtClean="0">
                <a:solidFill>
                  <a:schemeClr val="accent2"/>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dirty="0">
                <a:ln>
                  <a:noFill/>
                </a:ln>
                <a:solidFill>
                  <a:srgbClr val="191C1F"/>
                </a:solidFill>
                <a:effectLst/>
                <a:uLnTx/>
                <a:uFillTx/>
                <a:latin typeface="Arial"/>
                <a:ea typeface="+mn-ea"/>
                <a:cs typeface="+mn-cs"/>
              </a:rPr>
              <a:t>UNCLASSIFIED</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3000" y="1714500"/>
            <a:ext cx="10668000" cy="4572001"/>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11/16/21</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202341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sz="quarter" idx="4"/>
          </p:nvPr>
        </p:nvSpPr>
        <p:spPr bwMode="auto">
          <a:xfrm>
            <a:off x="10668000" y="6248400"/>
            <a:ext cx="1219200" cy="400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200">
                <a:solidFill>
                  <a:srgbClr val="333333"/>
                </a:solidFill>
                <a:latin typeface="Arial" charset="0"/>
              </a:defRPr>
            </a:lvl1pPr>
          </a:lstStyle>
          <a:p>
            <a:pPr>
              <a:defRPr/>
            </a:pPr>
            <a:fld id="{C8C09A43-8832-4FC5-984A-17DE3EC9AB6B}" type="slidenum">
              <a:rPr lang="en-US" smtClean="0"/>
              <a:pPr>
                <a:defRPr/>
              </a:pPr>
              <a:t>‹#›</a:t>
            </a:fld>
            <a:endParaRPr lang="en-US"/>
          </a:p>
        </p:txBody>
      </p:sp>
    </p:spTree>
    <p:extLst>
      <p:ext uri="{BB962C8B-B14F-4D97-AF65-F5344CB8AC3E}">
        <p14:creationId xmlns:p14="http://schemas.microsoft.com/office/powerpoint/2010/main" val="3849458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3"/>
          <p:cNvSpPr>
            <a:spLocks noGrp="1" noChangeArrowheads="1"/>
          </p:cNvSpPr>
          <p:nvPr>
            <p:ph type="sldNum" sz="quarter" idx="4"/>
          </p:nvPr>
        </p:nvSpPr>
        <p:spPr bwMode="auto">
          <a:xfrm>
            <a:off x="10668000" y="6248400"/>
            <a:ext cx="1219200" cy="400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200">
                <a:solidFill>
                  <a:srgbClr val="333333"/>
                </a:solidFill>
                <a:latin typeface="Arial" charset="0"/>
              </a:defRPr>
            </a:lvl1pPr>
          </a:lstStyle>
          <a:p>
            <a:pPr>
              <a:defRPr/>
            </a:pPr>
            <a:fld id="{E6E69522-F661-4E89-8DD0-A92CF5DE1E1B}" type="slidenum">
              <a:rPr lang="en-US" smtClean="0"/>
              <a:pPr>
                <a:defRPr/>
              </a:pPr>
              <a:t>‹#›</a:t>
            </a:fld>
            <a:endParaRPr lang="en-US"/>
          </a:p>
        </p:txBody>
      </p:sp>
    </p:spTree>
    <p:extLst>
      <p:ext uri="{BB962C8B-B14F-4D97-AF65-F5344CB8AC3E}">
        <p14:creationId xmlns:p14="http://schemas.microsoft.com/office/powerpoint/2010/main" val="1290757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36538"/>
            <a:ext cx="11277600" cy="749300"/>
          </a:xfrm>
        </p:spPr>
        <p:txBody>
          <a:bodyPr/>
          <a:lstStyle/>
          <a:p>
            <a:r>
              <a:rPr lang="en-US"/>
              <a:t>Click to edit Master title style</a:t>
            </a:r>
          </a:p>
        </p:txBody>
      </p:sp>
      <p:sp>
        <p:nvSpPr>
          <p:cNvPr id="3" name="Text Placeholder 2"/>
          <p:cNvSpPr>
            <a:spLocks noGrp="1"/>
          </p:cNvSpPr>
          <p:nvPr>
            <p:ph type="body" sz="half" idx="1"/>
          </p:nvPr>
        </p:nvSpPr>
        <p:spPr>
          <a:xfrm>
            <a:off x="406400" y="1014413"/>
            <a:ext cx="54864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014413"/>
            <a:ext cx="54864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sldNum" sz="quarter" idx="4"/>
          </p:nvPr>
        </p:nvSpPr>
        <p:spPr bwMode="auto">
          <a:xfrm>
            <a:off x="10668000" y="6248400"/>
            <a:ext cx="1219200" cy="400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200">
                <a:solidFill>
                  <a:srgbClr val="333333"/>
                </a:solidFill>
                <a:latin typeface="Arial" charset="0"/>
              </a:defRPr>
            </a:lvl1pPr>
          </a:lstStyle>
          <a:p>
            <a:pPr>
              <a:defRPr/>
            </a:pPr>
            <a:fld id="{1471FF17-5E25-4C25-A0F4-855BF8F777E5}" type="slidenum">
              <a:rPr lang="en-US" smtClean="0"/>
              <a:pPr>
                <a:defRPr/>
              </a:pPr>
              <a:t>‹#›</a:t>
            </a:fld>
            <a:endParaRPr lang="en-US"/>
          </a:p>
        </p:txBody>
      </p:sp>
    </p:spTree>
    <p:extLst>
      <p:ext uri="{BB962C8B-B14F-4D97-AF65-F5344CB8AC3E}">
        <p14:creationId xmlns:p14="http://schemas.microsoft.com/office/powerpoint/2010/main" val="197641249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423334" y="352426"/>
            <a:ext cx="10968567" cy="701675"/>
          </a:xfrm>
        </p:spPr>
        <p:txBody>
          <a:bodyPr/>
          <a:lstStyle>
            <a:lvl1pPr>
              <a:defRPr/>
            </a:lvl1pPr>
          </a:lstStyle>
          <a:p>
            <a:r>
              <a:rPr lang="en-US"/>
              <a:t>Click to edit Master title style</a:t>
            </a:r>
          </a:p>
        </p:txBody>
      </p:sp>
      <p:sp>
        <p:nvSpPr>
          <p:cNvPr id="148483" name="Rectangle 3"/>
          <p:cNvSpPr>
            <a:spLocks noGrp="1" noChangeArrowheads="1"/>
          </p:cNvSpPr>
          <p:nvPr>
            <p:ph type="subTitle" idx="1"/>
          </p:nvPr>
        </p:nvSpPr>
        <p:spPr bwMode="auto">
          <a:xfrm>
            <a:off x="457201" y="1143000"/>
            <a:ext cx="10358967" cy="609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buFont typeface="Wingdings" pitchFamily="2" charset="2"/>
              <a:buNone/>
              <a:defRPr>
                <a:solidFill>
                  <a:srgbClr val="333333"/>
                </a:solidFill>
              </a:defRPr>
            </a:lvl1pPr>
          </a:lstStyle>
          <a:p>
            <a:r>
              <a:rPr lang="en-US"/>
              <a:t>Click to edit Master subtitle style</a:t>
            </a:r>
          </a:p>
        </p:txBody>
      </p:sp>
      <p:sp>
        <p:nvSpPr>
          <p:cNvPr id="4" name="Slide Number Placeholder 3"/>
          <p:cNvSpPr>
            <a:spLocks noGrp="1" noChangeArrowheads="1"/>
          </p:cNvSpPr>
          <p:nvPr>
            <p:ph type="sldNum" sz="quarter" idx="4"/>
          </p:nvPr>
        </p:nvSpPr>
        <p:spPr bwMode="auto">
          <a:xfrm>
            <a:off x="10668000" y="6248400"/>
            <a:ext cx="1219200" cy="400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200">
                <a:solidFill>
                  <a:srgbClr val="333333"/>
                </a:solidFill>
                <a:latin typeface="Arial" charset="0"/>
              </a:defRPr>
            </a:lvl1pPr>
          </a:lstStyle>
          <a:p>
            <a:pPr>
              <a:defRPr/>
            </a:pPr>
            <a:fld id="{1471FF17-5E25-4C25-A0F4-855BF8F777E5}" type="slidenum">
              <a:rPr lang="en-US" smtClean="0"/>
              <a:pPr>
                <a:defRPr/>
              </a:pPr>
              <a:t>‹#›</a:t>
            </a:fld>
            <a:endParaRPr lang="en-US"/>
          </a:p>
        </p:txBody>
      </p:sp>
    </p:spTree>
    <p:extLst>
      <p:ext uri="{BB962C8B-B14F-4D97-AF65-F5344CB8AC3E}">
        <p14:creationId xmlns:p14="http://schemas.microsoft.com/office/powerpoint/2010/main" val="336550540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sz="quarter" idx="10"/>
          </p:nvPr>
        </p:nvSpPr>
        <p:spPr>
          <a:ln/>
        </p:spPr>
        <p:txBody>
          <a:bodyPr/>
          <a:lstStyle>
            <a:lvl1pPr>
              <a:defRPr/>
            </a:lvl1pPr>
          </a:lstStyle>
          <a:p>
            <a:pPr>
              <a:defRPr/>
            </a:pPr>
            <a:fld id="{ED4AC216-FCF5-4A95-A9B4-306131C4032F}" type="slidenum">
              <a:rPr lang="en-US"/>
              <a:pPr>
                <a:defRPr/>
              </a:pPr>
              <a:t>‹#›</a:t>
            </a:fld>
            <a:endParaRPr lang="en-US"/>
          </a:p>
        </p:txBody>
      </p:sp>
    </p:spTree>
    <p:extLst>
      <p:ext uri="{BB962C8B-B14F-4D97-AF65-F5344CB8AC3E}">
        <p14:creationId xmlns:p14="http://schemas.microsoft.com/office/powerpoint/2010/main" val="27871750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8.png"/><Relationship Id="rId5" Type="http://schemas.openxmlformats.org/officeDocument/2006/relationships/slideLayout" Target="../slideLayouts/slideLayout9.xml"/><Relationship Id="rId10" Type="http://schemas.openxmlformats.org/officeDocument/2006/relationships/image" Target="../media/image7.png"/><Relationship Id="rId4" Type="http://schemas.openxmlformats.org/officeDocument/2006/relationships/slideLayout" Target="../slideLayouts/slideLayout8.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90" name="Text Box 18"/>
          <p:cNvSpPr txBox="1">
            <a:spLocks noChangeArrowheads="1"/>
          </p:cNvSpPr>
          <p:nvPr/>
        </p:nvSpPr>
        <p:spPr bwMode="auto">
          <a:xfrm>
            <a:off x="4160763" y="6542484"/>
            <a:ext cx="3870476" cy="315516"/>
          </a:xfrm>
          <a:prstGeom prst="rect">
            <a:avLst/>
          </a:prstGeom>
          <a:noFill/>
          <a:ln w="9525">
            <a:noFill/>
            <a:miter lim="800000"/>
            <a:headEnd/>
            <a:tailEnd/>
          </a:ln>
          <a:effectLst/>
        </p:spPr>
        <p:txBody>
          <a:bodyPr lIns="86493" tIns="43247" rIns="86493" bIns="43247">
            <a:spAutoFit/>
          </a:bodyPr>
          <a:lstStyle/>
          <a:p>
            <a:pPr algn="ctr" defTabSz="914485">
              <a:spcBef>
                <a:spcPct val="50000"/>
              </a:spcBef>
              <a:defRPr/>
            </a:pPr>
            <a:endParaRPr lang="en-US" sz="1500" b="1">
              <a:solidFill>
                <a:srgbClr val="000000"/>
              </a:solidFill>
            </a:endParaRPr>
          </a:p>
        </p:txBody>
      </p:sp>
      <p:pic>
        <p:nvPicPr>
          <p:cNvPr id="2055" name="Picture 22" descr="DOE_Logo_Color_w_text"/>
          <p:cNvPicPr>
            <a:picLocks noChangeArrowheads="1"/>
          </p:cNvPicPr>
          <p:nvPr/>
        </p:nvPicPr>
        <p:blipFill>
          <a:blip r:embed="rId6" cstate="print"/>
          <a:srcRect/>
          <a:stretch>
            <a:fillRect/>
          </a:stretch>
        </p:blipFill>
        <p:spPr bwMode="auto">
          <a:xfrm>
            <a:off x="193524" y="428625"/>
            <a:ext cx="1746504" cy="434578"/>
          </a:xfrm>
          <a:prstGeom prst="rect">
            <a:avLst/>
          </a:prstGeom>
          <a:noFill/>
          <a:ln w="9525">
            <a:noFill/>
            <a:miter lim="800000"/>
            <a:headEnd/>
            <a:tailEnd/>
          </a:ln>
        </p:spPr>
      </p:pic>
      <p:sp>
        <p:nvSpPr>
          <p:cNvPr id="3093" name="Rectangle 21"/>
          <p:cNvSpPr>
            <a:spLocks noChangeArrowheads="1"/>
          </p:cNvSpPr>
          <p:nvPr/>
        </p:nvSpPr>
        <p:spPr bwMode="auto">
          <a:xfrm>
            <a:off x="2" y="6616776"/>
            <a:ext cx="4686905" cy="241227"/>
          </a:xfrm>
          <a:prstGeom prst="rect">
            <a:avLst/>
          </a:prstGeom>
          <a:noFill/>
          <a:ln w="9525">
            <a:noFill/>
            <a:miter lim="800000"/>
            <a:headEnd/>
            <a:tailEnd/>
          </a:ln>
          <a:effectLst/>
        </p:spPr>
        <p:txBody>
          <a:bodyPr wrap="square" lIns="86493" tIns="43247" rIns="86493" bIns="43247">
            <a:spAutoFit/>
          </a:bodyPr>
          <a:lstStyle/>
          <a:p>
            <a:pPr>
              <a:defRPr/>
            </a:pPr>
            <a:r>
              <a:rPr lang="en-US" altLang="en-US" sz="1000" i="1" dirty="0">
                <a:solidFill>
                  <a:srgbClr val="000000"/>
                </a:solidFill>
              </a:rPr>
              <a:t>Office of</a:t>
            </a:r>
            <a:r>
              <a:rPr lang="en-US" altLang="en-US" sz="1000" i="1" baseline="0" dirty="0">
                <a:solidFill>
                  <a:srgbClr val="000000"/>
                </a:solidFill>
              </a:rPr>
              <a:t> Defense Nuclear N</a:t>
            </a:r>
            <a:r>
              <a:rPr lang="en-US" altLang="en-US" sz="1000" i="1" dirty="0">
                <a:solidFill>
                  <a:srgbClr val="000000"/>
                </a:solidFill>
              </a:rPr>
              <a:t>onproliferation</a:t>
            </a:r>
            <a:r>
              <a:rPr lang="en-US" altLang="en-US" sz="1000" i="1" baseline="0" dirty="0">
                <a:solidFill>
                  <a:srgbClr val="000000"/>
                </a:solidFill>
              </a:rPr>
              <a:t> </a:t>
            </a:r>
            <a:r>
              <a:rPr lang="en-US" altLang="en-US" sz="1000" i="1" dirty="0">
                <a:solidFill>
                  <a:srgbClr val="000000"/>
                </a:solidFill>
              </a:rPr>
              <a:t>R&amp;D</a:t>
            </a:r>
            <a:endParaRPr lang="en-US" sz="1000" i="1" dirty="0">
              <a:solidFill>
                <a:srgbClr val="000000"/>
              </a:solidFill>
            </a:endParaRPr>
          </a:p>
        </p:txBody>
      </p:sp>
      <p:sp>
        <p:nvSpPr>
          <p:cNvPr id="5" name="Slide Number Placeholder 4"/>
          <p:cNvSpPr>
            <a:spLocks noGrp="1"/>
          </p:cNvSpPr>
          <p:nvPr>
            <p:ph type="sldNum" sz="quarter" idx="4"/>
          </p:nvPr>
        </p:nvSpPr>
        <p:spPr>
          <a:xfrm>
            <a:off x="9347200" y="6492878"/>
            <a:ext cx="2844800"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fld id="{0907388C-C689-4DBE-8622-0244307F8559}" type="slidenum">
              <a:rPr lang="en-US" smtClean="0"/>
              <a:pPr/>
              <a:t>‹#›</a:t>
            </a:fld>
            <a:endParaRPr lang="en-US" dirty="0"/>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2918" y="261097"/>
            <a:ext cx="1553308" cy="598024"/>
          </a:xfrm>
          <a:prstGeom prst="rect">
            <a:avLst/>
          </a:prstGeom>
        </p:spPr>
      </p:pic>
      <p:sp>
        <p:nvSpPr>
          <p:cNvPr id="10" name="Rectangle 6"/>
          <p:cNvSpPr>
            <a:spLocks noChangeArrowheads="1"/>
          </p:cNvSpPr>
          <p:nvPr userDrawn="1"/>
        </p:nvSpPr>
        <p:spPr bwMode="auto">
          <a:xfrm flipV="1">
            <a:off x="342900" y="933413"/>
            <a:ext cx="11653326" cy="106135"/>
          </a:xfrm>
          <a:prstGeom prst="rect">
            <a:avLst/>
          </a:prstGeom>
          <a:gradFill rotWithShape="0">
            <a:gsLst>
              <a:gs pos="0">
                <a:srgbClr val="FFFFFF"/>
              </a:gs>
              <a:gs pos="100000">
                <a:srgbClr val="333399"/>
              </a:gs>
            </a:gsLst>
            <a:lin ang="0" scaled="1"/>
          </a:gradFill>
          <a:ln w="9525">
            <a:noFill/>
            <a:miter lim="800000"/>
            <a:headEnd/>
            <a:tailEnd/>
          </a:ln>
          <a:effectLst/>
        </p:spPr>
        <p:txBody>
          <a:bodyPr wrap="none" lIns="86493" tIns="43247" rIns="86493" bIns="43247" anchor="ctr"/>
          <a:lstStyle/>
          <a:p>
            <a:pPr>
              <a:defRPr/>
            </a:pPr>
            <a:endParaRPr lang="en-US" sz="1800">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hf hdr="0" ftr="0" dt="0"/>
  <p:txStyles>
    <p:titleStyle>
      <a:lvl1pPr algn="ctr" defTabSz="914485" rtl="0" eaLnBrk="1" fontAlgn="base" hangingPunct="1">
        <a:lnSpc>
          <a:spcPct val="90000"/>
        </a:lnSpc>
        <a:spcBef>
          <a:spcPct val="0"/>
        </a:spcBef>
        <a:spcAft>
          <a:spcPct val="0"/>
        </a:spcAft>
        <a:defRPr sz="2400" b="1">
          <a:solidFill>
            <a:schemeClr val="tx2"/>
          </a:solidFill>
          <a:latin typeface="+mj-lt"/>
          <a:ea typeface="+mj-ea"/>
          <a:cs typeface="+mj-cs"/>
        </a:defRPr>
      </a:lvl1pPr>
      <a:lvl2pPr algn="ctr" defTabSz="914485" rtl="0" eaLnBrk="1" fontAlgn="base" hangingPunct="1">
        <a:lnSpc>
          <a:spcPct val="90000"/>
        </a:lnSpc>
        <a:spcBef>
          <a:spcPct val="0"/>
        </a:spcBef>
        <a:spcAft>
          <a:spcPct val="0"/>
        </a:spcAft>
        <a:defRPr sz="2400" b="1">
          <a:solidFill>
            <a:schemeClr val="tx2"/>
          </a:solidFill>
          <a:latin typeface="Arial" charset="0"/>
        </a:defRPr>
      </a:lvl2pPr>
      <a:lvl3pPr algn="ctr" defTabSz="914485" rtl="0" eaLnBrk="1" fontAlgn="base" hangingPunct="1">
        <a:lnSpc>
          <a:spcPct val="90000"/>
        </a:lnSpc>
        <a:spcBef>
          <a:spcPct val="0"/>
        </a:spcBef>
        <a:spcAft>
          <a:spcPct val="0"/>
        </a:spcAft>
        <a:defRPr sz="2400" b="1">
          <a:solidFill>
            <a:schemeClr val="tx2"/>
          </a:solidFill>
          <a:latin typeface="Arial" charset="0"/>
        </a:defRPr>
      </a:lvl3pPr>
      <a:lvl4pPr algn="ctr" defTabSz="914485" rtl="0" eaLnBrk="1" fontAlgn="base" hangingPunct="1">
        <a:lnSpc>
          <a:spcPct val="90000"/>
        </a:lnSpc>
        <a:spcBef>
          <a:spcPct val="0"/>
        </a:spcBef>
        <a:spcAft>
          <a:spcPct val="0"/>
        </a:spcAft>
        <a:defRPr sz="2400" b="1">
          <a:solidFill>
            <a:schemeClr val="tx2"/>
          </a:solidFill>
          <a:latin typeface="Arial" charset="0"/>
        </a:defRPr>
      </a:lvl4pPr>
      <a:lvl5pPr algn="ctr" defTabSz="914485" rtl="0" eaLnBrk="1" fontAlgn="base" hangingPunct="1">
        <a:lnSpc>
          <a:spcPct val="90000"/>
        </a:lnSpc>
        <a:spcBef>
          <a:spcPct val="0"/>
        </a:spcBef>
        <a:spcAft>
          <a:spcPct val="0"/>
        </a:spcAft>
        <a:defRPr sz="2400" b="1">
          <a:solidFill>
            <a:schemeClr val="tx2"/>
          </a:solidFill>
          <a:latin typeface="Arial" charset="0"/>
        </a:defRPr>
      </a:lvl5pPr>
      <a:lvl6pPr marL="432465" algn="ctr" defTabSz="914485" rtl="0" eaLnBrk="1" fontAlgn="base" hangingPunct="1">
        <a:lnSpc>
          <a:spcPct val="90000"/>
        </a:lnSpc>
        <a:spcBef>
          <a:spcPct val="0"/>
        </a:spcBef>
        <a:spcAft>
          <a:spcPct val="0"/>
        </a:spcAft>
        <a:defRPr sz="2400" b="1">
          <a:solidFill>
            <a:schemeClr val="tx2"/>
          </a:solidFill>
          <a:latin typeface="Arial" charset="0"/>
        </a:defRPr>
      </a:lvl6pPr>
      <a:lvl7pPr marL="864931" algn="ctr" defTabSz="914485" rtl="0" eaLnBrk="1" fontAlgn="base" hangingPunct="1">
        <a:lnSpc>
          <a:spcPct val="90000"/>
        </a:lnSpc>
        <a:spcBef>
          <a:spcPct val="0"/>
        </a:spcBef>
        <a:spcAft>
          <a:spcPct val="0"/>
        </a:spcAft>
        <a:defRPr sz="2400" b="1">
          <a:solidFill>
            <a:schemeClr val="tx2"/>
          </a:solidFill>
          <a:latin typeface="Arial" charset="0"/>
        </a:defRPr>
      </a:lvl7pPr>
      <a:lvl8pPr marL="1297396" algn="ctr" defTabSz="914485" rtl="0" eaLnBrk="1" fontAlgn="base" hangingPunct="1">
        <a:lnSpc>
          <a:spcPct val="90000"/>
        </a:lnSpc>
        <a:spcBef>
          <a:spcPct val="0"/>
        </a:spcBef>
        <a:spcAft>
          <a:spcPct val="0"/>
        </a:spcAft>
        <a:defRPr sz="2400" b="1">
          <a:solidFill>
            <a:schemeClr val="tx2"/>
          </a:solidFill>
          <a:latin typeface="Arial" charset="0"/>
        </a:defRPr>
      </a:lvl8pPr>
      <a:lvl9pPr marL="1729862" algn="ctr" defTabSz="914485" rtl="0" eaLnBrk="1" fontAlgn="base" hangingPunct="1">
        <a:lnSpc>
          <a:spcPct val="90000"/>
        </a:lnSpc>
        <a:spcBef>
          <a:spcPct val="0"/>
        </a:spcBef>
        <a:spcAft>
          <a:spcPct val="0"/>
        </a:spcAft>
        <a:defRPr sz="2400" b="1">
          <a:solidFill>
            <a:schemeClr val="tx2"/>
          </a:solidFill>
          <a:latin typeface="Arial" charset="0"/>
        </a:defRPr>
      </a:lvl9pPr>
    </p:titleStyle>
    <p:bodyStyle>
      <a:lvl1pPr marL="216233" indent="-216233" algn="l" defTabSz="914485" rtl="0" eaLnBrk="1" fontAlgn="base" hangingPunct="1">
        <a:spcBef>
          <a:spcPct val="20000"/>
        </a:spcBef>
        <a:spcAft>
          <a:spcPct val="0"/>
        </a:spcAft>
        <a:buSzPct val="75000"/>
        <a:buFont typeface="Wingdings" pitchFamily="2" charset="2"/>
        <a:buChar char="Ø"/>
        <a:defRPr sz="2300" b="1">
          <a:solidFill>
            <a:schemeClr val="tx1"/>
          </a:solidFill>
          <a:latin typeface="+mn-lt"/>
          <a:ea typeface="+mn-ea"/>
          <a:cs typeface="+mn-cs"/>
        </a:defRPr>
      </a:lvl1pPr>
      <a:lvl2pPr marL="648698" indent="-216233" algn="l" defTabSz="914485" rtl="0" eaLnBrk="1" fontAlgn="base" hangingPunct="1">
        <a:spcBef>
          <a:spcPct val="20000"/>
        </a:spcBef>
        <a:spcAft>
          <a:spcPct val="0"/>
        </a:spcAft>
        <a:buChar char="•"/>
        <a:defRPr sz="2100" b="1">
          <a:solidFill>
            <a:schemeClr val="tx1"/>
          </a:solidFill>
          <a:latin typeface="+mn-lt"/>
        </a:defRPr>
      </a:lvl2pPr>
      <a:lvl3pPr marL="1081164" indent="-216233" algn="l" defTabSz="914485" rtl="0" eaLnBrk="1" fontAlgn="base" hangingPunct="1">
        <a:spcBef>
          <a:spcPct val="20000"/>
        </a:spcBef>
        <a:spcAft>
          <a:spcPct val="0"/>
        </a:spcAft>
        <a:buFont typeface="Times New Roman" pitchFamily="18" charset="0"/>
        <a:buChar char="­"/>
        <a:defRPr b="1">
          <a:solidFill>
            <a:schemeClr val="tx1"/>
          </a:solidFill>
          <a:latin typeface="+mn-lt"/>
        </a:defRPr>
      </a:lvl3pPr>
      <a:lvl4pPr marL="1513629" indent="-216233" algn="l" defTabSz="914485" rtl="0" eaLnBrk="1" fontAlgn="base" hangingPunct="1">
        <a:spcBef>
          <a:spcPct val="20000"/>
        </a:spcBef>
        <a:spcAft>
          <a:spcPct val="0"/>
        </a:spcAft>
        <a:buFont typeface="Wingdings" pitchFamily="2" charset="2"/>
        <a:buChar char="§"/>
        <a:defRPr sz="1500" b="1">
          <a:solidFill>
            <a:schemeClr val="tx1"/>
          </a:solidFill>
          <a:latin typeface="+mn-lt"/>
        </a:defRPr>
      </a:lvl4pPr>
      <a:lvl5pPr marL="2057214" indent="-228246" algn="l" defTabSz="914485" rtl="0" eaLnBrk="1" fontAlgn="base" hangingPunct="1">
        <a:spcBef>
          <a:spcPct val="20000"/>
        </a:spcBef>
        <a:spcAft>
          <a:spcPct val="0"/>
        </a:spcAft>
        <a:buChar char="»"/>
        <a:defRPr sz="1200" b="1">
          <a:solidFill>
            <a:schemeClr val="tx1"/>
          </a:solidFill>
          <a:latin typeface="+mn-lt"/>
        </a:defRPr>
      </a:lvl5pPr>
      <a:lvl6pPr marL="2489680" indent="-228246" algn="l" defTabSz="914485" rtl="0" eaLnBrk="1" fontAlgn="base" hangingPunct="1">
        <a:spcBef>
          <a:spcPct val="20000"/>
        </a:spcBef>
        <a:spcAft>
          <a:spcPct val="0"/>
        </a:spcAft>
        <a:buChar char="»"/>
        <a:defRPr sz="1200" b="1">
          <a:solidFill>
            <a:schemeClr val="tx1"/>
          </a:solidFill>
          <a:latin typeface="+mn-lt"/>
        </a:defRPr>
      </a:lvl6pPr>
      <a:lvl7pPr marL="2922145" indent="-228246" algn="l" defTabSz="914485" rtl="0" eaLnBrk="1" fontAlgn="base" hangingPunct="1">
        <a:spcBef>
          <a:spcPct val="20000"/>
        </a:spcBef>
        <a:spcAft>
          <a:spcPct val="0"/>
        </a:spcAft>
        <a:buChar char="»"/>
        <a:defRPr sz="1200" b="1">
          <a:solidFill>
            <a:schemeClr val="tx1"/>
          </a:solidFill>
          <a:latin typeface="+mn-lt"/>
        </a:defRPr>
      </a:lvl7pPr>
      <a:lvl8pPr marL="3354611" indent="-228246" algn="l" defTabSz="914485" rtl="0" eaLnBrk="1" fontAlgn="base" hangingPunct="1">
        <a:spcBef>
          <a:spcPct val="20000"/>
        </a:spcBef>
        <a:spcAft>
          <a:spcPct val="0"/>
        </a:spcAft>
        <a:buChar char="»"/>
        <a:defRPr sz="1200" b="1">
          <a:solidFill>
            <a:schemeClr val="tx1"/>
          </a:solidFill>
          <a:latin typeface="+mn-lt"/>
        </a:defRPr>
      </a:lvl8pPr>
      <a:lvl9pPr marL="3787076" indent="-228246" algn="l" defTabSz="914485" rtl="0" eaLnBrk="1" fontAlgn="base" hangingPunct="1">
        <a:spcBef>
          <a:spcPct val="20000"/>
        </a:spcBef>
        <a:spcAft>
          <a:spcPct val="0"/>
        </a:spcAft>
        <a:buChar char="»"/>
        <a:defRPr sz="1200" b="1">
          <a:solidFill>
            <a:schemeClr val="tx1"/>
          </a:solidFill>
          <a:latin typeface="+mn-lt"/>
        </a:defRPr>
      </a:lvl9pPr>
    </p:bodyStyle>
    <p:otherStyle>
      <a:defPPr>
        <a:defRPr lang="en-US"/>
      </a:defPPr>
      <a:lvl1pPr marL="0" algn="l" defTabSz="864931" rtl="0" eaLnBrk="1" latinLnBrk="0" hangingPunct="1">
        <a:defRPr sz="1700" kern="1200">
          <a:solidFill>
            <a:schemeClr val="tx1"/>
          </a:solidFill>
          <a:latin typeface="+mn-lt"/>
          <a:ea typeface="+mn-ea"/>
          <a:cs typeface="+mn-cs"/>
        </a:defRPr>
      </a:lvl1pPr>
      <a:lvl2pPr marL="432465" algn="l" defTabSz="864931" rtl="0" eaLnBrk="1" latinLnBrk="0" hangingPunct="1">
        <a:defRPr sz="1700" kern="1200">
          <a:solidFill>
            <a:schemeClr val="tx1"/>
          </a:solidFill>
          <a:latin typeface="+mn-lt"/>
          <a:ea typeface="+mn-ea"/>
          <a:cs typeface="+mn-cs"/>
        </a:defRPr>
      </a:lvl2pPr>
      <a:lvl3pPr marL="864931" algn="l" defTabSz="864931" rtl="0" eaLnBrk="1" latinLnBrk="0" hangingPunct="1">
        <a:defRPr sz="1700" kern="1200">
          <a:solidFill>
            <a:schemeClr val="tx1"/>
          </a:solidFill>
          <a:latin typeface="+mn-lt"/>
          <a:ea typeface="+mn-ea"/>
          <a:cs typeface="+mn-cs"/>
        </a:defRPr>
      </a:lvl3pPr>
      <a:lvl4pPr marL="1297396" algn="l" defTabSz="864931" rtl="0" eaLnBrk="1" latinLnBrk="0" hangingPunct="1">
        <a:defRPr sz="1700" kern="1200">
          <a:solidFill>
            <a:schemeClr val="tx1"/>
          </a:solidFill>
          <a:latin typeface="+mn-lt"/>
          <a:ea typeface="+mn-ea"/>
          <a:cs typeface="+mn-cs"/>
        </a:defRPr>
      </a:lvl4pPr>
      <a:lvl5pPr marL="1729862" algn="l" defTabSz="864931" rtl="0" eaLnBrk="1" latinLnBrk="0" hangingPunct="1">
        <a:defRPr sz="1700" kern="1200">
          <a:solidFill>
            <a:schemeClr val="tx1"/>
          </a:solidFill>
          <a:latin typeface="+mn-lt"/>
          <a:ea typeface="+mn-ea"/>
          <a:cs typeface="+mn-cs"/>
        </a:defRPr>
      </a:lvl5pPr>
      <a:lvl6pPr marL="2162327" algn="l" defTabSz="864931" rtl="0" eaLnBrk="1" latinLnBrk="0" hangingPunct="1">
        <a:defRPr sz="1700" kern="1200">
          <a:solidFill>
            <a:schemeClr val="tx1"/>
          </a:solidFill>
          <a:latin typeface="+mn-lt"/>
          <a:ea typeface="+mn-ea"/>
          <a:cs typeface="+mn-cs"/>
        </a:defRPr>
      </a:lvl6pPr>
      <a:lvl7pPr marL="2594793" algn="l" defTabSz="864931" rtl="0" eaLnBrk="1" latinLnBrk="0" hangingPunct="1">
        <a:defRPr sz="1700" kern="1200">
          <a:solidFill>
            <a:schemeClr val="tx1"/>
          </a:solidFill>
          <a:latin typeface="+mn-lt"/>
          <a:ea typeface="+mn-ea"/>
          <a:cs typeface="+mn-cs"/>
        </a:defRPr>
      </a:lvl7pPr>
      <a:lvl8pPr marL="3027258" algn="l" defTabSz="864931" rtl="0" eaLnBrk="1" latinLnBrk="0" hangingPunct="1">
        <a:defRPr sz="1700" kern="1200">
          <a:solidFill>
            <a:schemeClr val="tx1"/>
          </a:solidFill>
          <a:latin typeface="+mn-lt"/>
          <a:ea typeface="+mn-ea"/>
          <a:cs typeface="+mn-cs"/>
        </a:defRPr>
      </a:lvl8pPr>
      <a:lvl9pPr marL="3459724" algn="l" defTabSz="864931"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06400" y="1066800"/>
            <a:ext cx="111760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09443" name="Rectangle 3"/>
          <p:cNvSpPr>
            <a:spLocks noGrp="1" noChangeArrowheads="1"/>
          </p:cNvSpPr>
          <p:nvPr>
            <p:ph type="sldNum" sz="quarter" idx="4"/>
          </p:nvPr>
        </p:nvSpPr>
        <p:spPr bwMode="auto">
          <a:xfrm>
            <a:off x="10668000" y="6248400"/>
            <a:ext cx="1219200" cy="400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200">
                <a:solidFill>
                  <a:srgbClr val="333333"/>
                </a:solidFill>
                <a:latin typeface="Arial" charset="0"/>
              </a:defRPr>
            </a:lvl1pPr>
          </a:lstStyle>
          <a:p>
            <a:pPr>
              <a:defRPr/>
            </a:pPr>
            <a:fld id="{1471FF17-5E25-4C25-A0F4-855BF8F777E5}" type="slidenum">
              <a:rPr lang="en-US" smtClean="0"/>
              <a:pPr>
                <a:defRPr/>
              </a:pPr>
              <a:t>‹#›</a:t>
            </a:fld>
            <a:endParaRPr lang="en-US"/>
          </a:p>
        </p:txBody>
      </p:sp>
      <p:sp>
        <p:nvSpPr>
          <p:cNvPr id="2109444" name="Line 4"/>
          <p:cNvSpPr>
            <a:spLocks noChangeShapeType="1"/>
          </p:cNvSpPr>
          <p:nvPr/>
        </p:nvSpPr>
        <p:spPr bwMode="auto">
          <a:xfrm>
            <a:off x="508000" y="762000"/>
            <a:ext cx="11176000" cy="0"/>
          </a:xfrm>
          <a:prstGeom prst="line">
            <a:avLst/>
          </a:prstGeom>
          <a:noFill/>
          <a:ln w="28575">
            <a:solidFill>
              <a:srgbClr val="333333"/>
            </a:solidFill>
            <a:round/>
            <a:headEnd/>
            <a:tailEnd/>
          </a:ln>
          <a:effectLst/>
        </p:spPr>
        <p:txBody>
          <a:bodyPr/>
          <a:lstStyle/>
          <a:p>
            <a:pPr algn="ctr" fontAlgn="base">
              <a:spcBef>
                <a:spcPct val="0"/>
              </a:spcBef>
              <a:spcAft>
                <a:spcPct val="0"/>
              </a:spcAft>
              <a:defRPr/>
            </a:pPr>
            <a:endParaRPr lang="en-US" sz="1800">
              <a:solidFill>
                <a:srgbClr val="000000"/>
              </a:solidFill>
            </a:endParaRPr>
          </a:p>
        </p:txBody>
      </p:sp>
      <p:sp>
        <p:nvSpPr>
          <p:cNvPr id="1029" name="Rectangle 5"/>
          <p:cNvSpPr>
            <a:spLocks noGrp="1" noChangeArrowheads="1"/>
          </p:cNvSpPr>
          <p:nvPr>
            <p:ph type="title"/>
          </p:nvPr>
        </p:nvSpPr>
        <p:spPr bwMode="auto">
          <a:xfrm>
            <a:off x="406400" y="152400"/>
            <a:ext cx="11277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7" name="Picture 6"/>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06400" y="5964572"/>
            <a:ext cx="1082632" cy="809538"/>
          </a:xfrm>
          <a:prstGeom prst="rect">
            <a:avLst/>
          </a:prstGeom>
        </p:spPr>
      </p:pic>
      <p:pic>
        <p:nvPicPr>
          <p:cNvPr id="8" name="Picture 7"/>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603229" y="5964572"/>
            <a:ext cx="1082632" cy="811974"/>
          </a:xfrm>
          <a:prstGeom prst="rect">
            <a:avLst/>
          </a:prstGeom>
        </p:spPr>
      </p:pic>
      <p:pic>
        <p:nvPicPr>
          <p:cNvPr id="9" name="Picture 8"/>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800059" y="5964572"/>
            <a:ext cx="1081248" cy="810936"/>
          </a:xfrm>
          <a:prstGeom prst="rect">
            <a:avLst/>
          </a:prstGeom>
        </p:spPr>
      </p:pic>
    </p:spTree>
    <p:extLst>
      <p:ext uri="{BB962C8B-B14F-4D97-AF65-F5344CB8AC3E}">
        <p14:creationId xmlns:p14="http://schemas.microsoft.com/office/powerpoint/2010/main" val="56454751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hf hdr="0" ftr="0" dt="0"/>
  <p:txStyles>
    <p:titleStyle>
      <a:lvl1pPr algn="l" rtl="0" eaLnBrk="1" fontAlgn="base" hangingPunct="1">
        <a:spcBef>
          <a:spcPct val="0"/>
        </a:spcBef>
        <a:spcAft>
          <a:spcPct val="0"/>
        </a:spcAft>
        <a:defRPr sz="3400" b="1" i="1">
          <a:solidFill>
            <a:srgbClr val="003366"/>
          </a:solidFill>
          <a:latin typeface="+mj-lt"/>
          <a:ea typeface="+mj-ea"/>
          <a:cs typeface="+mj-cs"/>
        </a:defRPr>
      </a:lvl1pPr>
      <a:lvl2pPr algn="l" rtl="0" eaLnBrk="1" fontAlgn="base" hangingPunct="1">
        <a:spcBef>
          <a:spcPct val="0"/>
        </a:spcBef>
        <a:spcAft>
          <a:spcPct val="0"/>
        </a:spcAft>
        <a:defRPr sz="3400" b="1" i="1">
          <a:solidFill>
            <a:srgbClr val="003366"/>
          </a:solidFill>
          <a:latin typeface="Times New Roman" pitchFamily="18" charset="0"/>
        </a:defRPr>
      </a:lvl2pPr>
      <a:lvl3pPr algn="l" rtl="0" eaLnBrk="1" fontAlgn="base" hangingPunct="1">
        <a:spcBef>
          <a:spcPct val="0"/>
        </a:spcBef>
        <a:spcAft>
          <a:spcPct val="0"/>
        </a:spcAft>
        <a:defRPr sz="3400" b="1" i="1">
          <a:solidFill>
            <a:srgbClr val="003366"/>
          </a:solidFill>
          <a:latin typeface="Times New Roman" pitchFamily="18" charset="0"/>
        </a:defRPr>
      </a:lvl3pPr>
      <a:lvl4pPr algn="l" rtl="0" eaLnBrk="1" fontAlgn="base" hangingPunct="1">
        <a:spcBef>
          <a:spcPct val="0"/>
        </a:spcBef>
        <a:spcAft>
          <a:spcPct val="0"/>
        </a:spcAft>
        <a:defRPr sz="3400" b="1" i="1">
          <a:solidFill>
            <a:srgbClr val="003366"/>
          </a:solidFill>
          <a:latin typeface="Times New Roman" pitchFamily="18" charset="0"/>
        </a:defRPr>
      </a:lvl4pPr>
      <a:lvl5pPr algn="l" rtl="0" eaLnBrk="1" fontAlgn="base" hangingPunct="1">
        <a:spcBef>
          <a:spcPct val="0"/>
        </a:spcBef>
        <a:spcAft>
          <a:spcPct val="0"/>
        </a:spcAft>
        <a:defRPr sz="3400" b="1" i="1">
          <a:solidFill>
            <a:srgbClr val="003366"/>
          </a:solidFill>
          <a:latin typeface="Times New Roman" pitchFamily="18" charset="0"/>
        </a:defRPr>
      </a:lvl5pPr>
      <a:lvl6pPr marL="457200" algn="l" rtl="0" eaLnBrk="1" fontAlgn="base" hangingPunct="1">
        <a:spcBef>
          <a:spcPct val="0"/>
        </a:spcBef>
        <a:spcAft>
          <a:spcPct val="0"/>
        </a:spcAft>
        <a:defRPr sz="3400" b="1" i="1">
          <a:solidFill>
            <a:srgbClr val="003366"/>
          </a:solidFill>
          <a:latin typeface="Times New Roman" pitchFamily="18" charset="0"/>
        </a:defRPr>
      </a:lvl6pPr>
      <a:lvl7pPr marL="914400" algn="l" rtl="0" eaLnBrk="1" fontAlgn="base" hangingPunct="1">
        <a:spcBef>
          <a:spcPct val="0"/>
        </a:spcBef>
        <a:spcAft>
          <a:spcPct val="0"/>
        </a:spcAft>
        <a:defRPr sz="3400" b="1" i="1">
          <a:solidFill>
            <a:srgbClr val="003366"/>
          </a:solidFill>
          <a:latin typeface="Times New Roman" pitchFamily="18" charset="0"/>
        </a:defRPr>
      </a:lvl7pPr>
      <a:lvl8pPr marL="1371600" algn="l" rtl="0" eaLnBrk="1" fontAlgn="base" hangingPunct="1">
        <a:spcBef>
          <a:spcPct val="0"/>
        </a:spcBef>
        <a:spcAft>
          <a:spcPct val="0"/>
        </a:spcAft>
        <a:defRPr sz="3400" b="1" i="1">
          <a:solidFill>
            <a:srgbClr val="003366"/>
          </a:solidFill>
          <a:latin typeface="Times New Roman" pitchFamily="18" charset="0"/>
        </a:defRPr>
      </a:lvl8pPr>
      <a:lvl9pPr marL="1828800" algn="l" rtl="0" eaLnBrk="1" fontAlgn="base" hangingPunct="1">
        <a:spcBef>
          <a:spcPct val="0"/>
        </a:spcBef>
        <a:spcAft>
          <a:spcPct val="0"/>
        </a:spcAft>
        <a:defRPr sz="3400" b="1" i="1">
          <a:solidFill>
            <a:srgbClr val="003366"/>
          </a:solidFill>
          <a:latin typeface="Times New Roman" pitchFamily="18" charset="0"/>
        </a:defRPr>
      </a:lvl9pPr>
    </p:titleStyle>
    <p:bodyStyle>
      <a:lvl1pPr marL="222250" indent="-222250" algn="l" rtl="0" eaLnBrk="1" fontAlgn="base" hangingPunct="1">
        <a:lnSpc>
          <a:spcPct val="110000"/>
        </a:lnSpc>
        <a:spcBef>
          <a:spcPct val="40000"/>
        </a:spcBef>
        <a:spcAft>
          <a:spcPct val="0"/>
        </a:spcAft>
        <a:buFont typeface="Wingdings" pitchFamily="2" charset="2"/>
        <a:buChar char="§"/>
        <a:defRPr sz="2000">
          <a:solidFill>
            <a:srgbClr val="333333"/>
          </a:solidFill>
          <a:latin typeface="+mn-lt"/>
          <a:ea typeface="+mn-ea"/>
          <a:cs typeface="+mn-cs"/>
        </a:defRPr>
      </a:lvl1pPr>
      <a:lvl2pPr marL="577850" indent="-241300" algn="l" rtl="0" eaLnBrk="1" fontAlgn="base" hangingPunct="1">
        <a:lnSpc>
          <a:spcPct val="110000"/>
        </a:lnSpc>
        <a:spcBef>
          <a:spcPct val="40000"/>
        </a:spcBef>
        <a:spcAft>
          <a:spcPct val="0"/>
        </a:spcAft>
        <a:buChar char="–"/>
        <a:defRPr>
          <a:solidFill>
            <a:srgbClr val="333333"/>
          </a:solidFill>
          <a:latin typeface="+mn-lt"/>
        </a:defRPr>
      </a:lvl2pPr>
      <a:lvl3pPr marL="920750" indent="-228600" algn="l" rtl="0" eaLnBrk="1" fontAlgn="base" hangingPunct="1">
        <a:lnSpc>
          <a:spcPct val="110000"/>
        </a:lnSpc>
        <a:spcBef>
          <a:spcPct val="40000"/>
        </a:spcBef>
        <a:spcAft>
          <a:spcPct val="0"/>
        </a:spcAft>
        <a:buFont typeface="Wingdings" pitchFamily="2" charset="2"/>
        <a:buChar char="§"/>
        <a:defRPr sz="1600">
          <a:solidFill>
            <a:srgbClr val="333333"/>
          </a:solidFill>
          <a:latin typeface="+mn-lt"/>
        </a:defRPr>
      </a:lvl3pPr>
      <a:lvl4pPr marL="1263650" indent="-228600" algn="l" rtl="0" eaLnBrk="1" fontAlgn="base" hangingPunct="1">
        <a:lnSpc>
          <a:spcPct val="110000"/>
        </a:lnSpc>
        <a:spcBef>
          <a:spcPct val="40000"/>
        </a:spcBef>
        <a:spcAft>
          <a:spcPct val="0"/>
        </a:spcAft>
        <a:buChar char="–"/>
        <a:defRPr sz="1600">
          <a:solidFill>
            <a:srgbClr val="333333"/>
          </a:solidFill>
          <a:latin typeface="+mn-lt"/>
        </a:defRPr>
      </a:lvl4pPr>
      <a:lvl5pPr marL="1606550" indent="-228600" algn="l" rtl="0" eaLnBrk="1" fontAlgn="base" hangingPunct="1">
        <a:lnSpc>
          <a:spcPct val="110000"/>
        </a:lnSpc>
        <a:spcBef>
          <a:spcPct val="40000"/>
        </a:spcBef>
        <a:spcAft>
          <a:spcPct val="0"/>
        </a:spcAft>
        <a:buChar char="»"/>
        <a:defRPr sz="1600">
          <a:solidFill>
            <a:srgbClr val="333333"/>
          </a:solidFill>
          <a:latin typeface="+mn-lt"/>
        </a:defRPr>
      </a:lvl5pPr>
      <a:lvl6pPr marL="2063750" indent="-228600" algn="l" rtl="0" eaLnBrk="1" fontAlgn="base" hangingPunct="1">
        <a:lnSpc>
          <a:spcPct val="110000"/>
        </a:lnSpc>
        <a:spcBef>
          <a:spcPct val="40000"/>
        </a:spcBef>
        <a:spcAft>
          <a:spcPct val="0"/>
        </a:spcAft>
        <a:buChar char="»"/>
        <a:defRPr sz="1600">
          <a:solidFill>
            <a:srgbClr val="333333"/>
          </a:solidFill>
          <a:latin typeface="+mn-lt"/>
        </a:defRPr>
      </a:lvl6pPr>
      <a:lvl7pPr marL="2520950" indent="-228600" algn="l" rtl="0" eaLnBrk="1" fontAlgn="base" hangingPunct="1">
        <a:lnSpc>
          <a:spcPct val="110000"/>
        </a:lnSpc>
        <a:spcBef>
          <a:spcPct val="40000"/>
        </a:spcBef>
        <a:spcAft>
          <a:spcPct val="0"/>
        </a:spcAft>
        <a:buChar char="»"/>
        <a:defRPr sz="1600">
          <a:solidFill>
            <a:srgbClr val="333333"/>
          </a:solidFill>
          <a:latin typeface="+mn-lt"/>
        </a:defRPr>
      </a:lvl7pPr>
      <a:lvl8pPr marL="2978150" indent="-228600" algn="l" rtl="0" eaLnBrk="1" fontAlgn="base" hangingPunct="1">
        <a:lnSpc>
          <a:spcPct val="110000"/>
        </a:lnSpc>
        <a:spcBef>
          <a:spcPct val="40000"/>
        </a:spcBef>
        <a:spcAft>
          <a:spcPct val="0"/>
        </a:spcAft>
        <a:buChar char="»"/>
        <a:defRPr sz="1600">
          <a:solidFill>
            <a:srgbClr val="333333"/>
          </a:solidFill>
          <a:latin typeface="+mn-lt"/>
        </a:defRPr>
      </a:lvl8pPr>
      <a:lvl9pPr marL="3435350" indent="-228600" algn="l" rtl="0" eaLnBrk="1" fontAlgn="base" hangingPunct="1">
        <a:lnSpc>
          <a:spcPct val="110000"/>
        </a:lnSpc>
        <a:spcBef>
          <a:spcPct val="40000"/>
        </a:spcBef>
        <a:spcAft>
          <a:spcPct val="0"/>
        </a:spcAft>
        <a:buChar char="»"/>
        <a:defRPr sz="16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5.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180.png"/><Relationship Id="rId7" Type="http://schemas.openxmlformats.org/officeDocument/2006/relationships/image" Target="../media/image46.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190.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1.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16/j.nds.2019.12.006" TargetMode="External"/><Relationship Id="rId2" Type="http://schemas.openxmlformats.org/officeDocument/2006/relationships/hyperlink" Target="https://doi.org/10.1016/j.nds.2019.01.005"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40.png"/><Relationship Id="rId7" Type="http://schemas.openxmlformats.org/officeDocument/2006/relationships/image" Target="../media/image56.(nul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5.(null)"/><Relationship Id="rId5" Type="http://schemas.openxmlformats.org/officeDocument/2006/relationships/image" Target="../media/image660.png"/><Relationship Id="rId4" Type="http://schemas.openxmlformats.org/officeDocument/2006/relationships/image" Target="../media/image650.png"/></Relationships>
</file>

<file path=ppt/slides/_rels/slide1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mailto:tonchev2@llnl.gov" TargetMode="External"/><Relationship Id="rId3" Type="http://schemas.openxmlformats.org/officeDocument/2006/relationships/hyperlink" Target="mailto:toddb@lanl.gov" TargetMode="External"/><Relationship Id="rId7" Type="http://schemas.openxmlformats.org/officeDocument/2006/relationships/hyperlink" Target="mailto:church4@llnl.gov" TargetMode="External"/><Relationship Id="rId2" Type="http://schemas.openxmlformats.org/officeDocument/2006/relationships/hyperlink" Target="mailto:harke2@llnl.gov" TargetMode="External"/><Relationship Id="rId1" Type="http://schemas.openxmlformats.org/officeDocument/2006/relationships/slideLayout" Target="../slideLayouts/slideLayout2.xml"/><Relationship Id="rId6" Type="http://schemas.openxmlformats.org/officeDocument/2006/relationships/hyperlink" Target="mailto:bruce.pierson@pnnl.gov" TargetMode="External"/><Relationship Id="rId5" Type="http://schemas.openxmlformats.org/officeDocument/2006/relationships/hyperlink" Target="mailto:bandong1@llnl.gov" TargetMode="External"/><Relationship Id="rId4" Type="http://schemas.openxmlformats.org/officeDocument/2006/relationships/hyperlink" Target="mailto:friese@pnnl.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24.tiff"/><Relationship Id="rId18" Type="http://schemas.openxmlformats.org/officeDocument/2006/relationships/diagramColors" Target="../diagrams/colors1.xml"/><Relationship Id="rId3" Type="http://schemas.openxmlformats.org/officeDocument/2006/relationships/notesSlide" Target="../notesSlides/notesSlide4.xml"/><Relationship Id="rId7" Type="http://schemas.openxmlformats.org/officeDocument/2006/relationships/image" Target="../media/image22.tiff"/><Relationship Id="rId12" Type="http://schemas.openxmlformats.org/officeDocument/2006/relationships/image" Target="../media/image18.emf"/><Relationship Id="rId17" Type="http://schemas.openxmlformats.org/officeDocument/2006/relationships/diagramQuickStyle" Target="../diagrams/quickStyle1.xml"/><Relationship Id="rId2" Type="http://schemas.openxmlformats.org/officeDocument/2006/relationships/slideLayout" Target="../slideLayouts/slideLayout4.xml"/><Relationship Id="rId16" Type="http://schemas.openxmlformats.org/officeDocument/2006/relationships/diagramLayout" Target="../diagrams/layout1.xml"/><Relationship Id="rId1" Type="http://schemas.openxmlformats.org/officeDocument/2006/relationships/vmlDrawing" Target="../drawings/vmlDrawing1.vml"/><Relationship Id="rId6" Type="http://schemas.openxmlformats.org/officeDocument/2006/relationships/image" Target="../media/image21.emf"/><Relationship Id="rId11" Type="http://schemas.openxmlformats.org/officeDocument/2006/relationships/oleObject" Target="../embeddings/oleObject2.bin"/><Relationship Id="rId5" Type="http://schemas.openxmlformats.org/officeDocument/2006/relationships/image" Target="../media/image20.png"/><Relationship Id="rId15" Type="http://schemas.openxmlformats.org/officeDocument/2006/relationships/diagramData" Target="../diagrams/data1.xml"/><Relationship Id="rId10" Type="http://schemas.openxmlformats.org/officeDocument/2006/relationships/image" Target="../media/image23.png"/><Relationship Id="rId19" Type="http://schemas.microsoft.com/office/2007/relationships/diagramDrawing" Target="../diagrams/drawing1.xml"/><Relationship Id="rId4" Type="http://schemas.openxmlformats.org/officeDocument/2006/relationships/image" Target="../media/image19.gif"/><Relationship Id="rId9" Type="http://schemas.openxmlformats.org/officeDocument/2006/relationships/image" Target="../media/image17.emf"/><Relationship Id="rId14" Type="http://schemas.openxmlformats.org/officeDocument/2006/relationships/image" Target="../media/image25.tiff"/></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emf"/><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1.emf"/><Relationship Id="rId10" Type="http://schemas.openxmlformats.org/officeDocument/2006/relationships/image" Target="../media/image39.png"/><Relationship Id="rId4" Type="http://schemas.openxmlformats.org/officeDocument/2006/relationships/image" Target="../media/image30.emf"/><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915206" y="2777431"/>
            <a:ext cx="10361587" cy="651569"/>
          </a:xfrm>
        </p:spPr>
        <p:txBody>
          <a:bodyPr/>
          <a:lstStyle/>
          <a:p>
            <a:r>
              <a:rPr lang="en-US" b="0" dirty="0"/>
              <a:t>Update on short-lived and cumulative fission product yields </a:t>
            </a:r>
            <a:br>
              <a:rPr lang="en-US" b="0" dirty="0"/>
            </a:br>
            <a:r>
              <a:rPr lang="en-US" b="0" dirty="0"/>
              <a:t>from the NPML Collaboration</a:t>
            </a:r>
            <a:endParaRPr lang="en-US" sz="2400" dirty="0"/>
          </a:p>
        </p:txBody>
      </p:sp>
      <p:sp>
        <p:nvSpPr>
          <p:cNvPr id="3" name="Subtitle 2"/>
          <p:cNvSpPr>
            <a:spLocks noGrp="1"/>
          </p:cNvSpPr>
          <p:nvPr>
            <p:ph type="subTitle" idx="4294967295"/>
          </p:nvPr>
        </p:nvSpPr>
        <p:spPr>
          <a:xfrm>
            <a:off x="2584423" y="4198620"/>
            <a:ext cx="7837963" cy="1641388"/>
          </a:xfrm>
          <a:prstGeom prst="rect">
            <a:avLst/>
          </a:prstGeom>
        </p:spPr>
        <p:txBody>
          <a:bodyPr anchor="b"/>
          <a:lstStyle/>
          <a:p>
            <a:pPr marL="0" indent="0" algn="ctr">
              <a:buNone/>
            </a:pPr>
            <a:r>
              <a:rPr lang="en-US" b="0" dirty="0"/>
              <a:t>J.T. </a:t>
            </a:r>
            <a:r>
              <a:rPr lang="en-US" b="0" dirty="0" err="1"/>
              <a:t>Harke</a:t>
            </a:r>
            <a:r>
              <a:rPr lang="en-US" b="0" dirty="0"/>
              <a:t>, B. </a:t>
            </a:r>
            <a:r>
              <a:rPr lang="en-US" b="0" dirty="0" err="1"/>
              <a:t>Bandong</a:t>
            </a:r>
            <a:r>
              <a:rPr lang="en-US" b="0" dirty="0"/>
              <a:t> LLNL</a:t>
            </a:r>
          </a:p>
          <a:p>
            <a:pPr marL="0" indent="0" algn="ctr">
              <a:buNone/>
            </a:pPr>
            <a:r>
              <a:rPr lang="en-US" b="0" dirty="0"/>
              <a:t>T.A. </a:t>
            </a:r>
            <a:r>
              <a:rPr lang="en-US" b="0" dirty="0" err="1"/>
              <a:t>Bredeweg</a:t>
            </a:r>
            <a:r>
              <a:rPr lang="en-US" b="0" dirty="0"/>
              <a:t> LANL</a:t>
            </a:r>
          </a:p>
          <a:p>
            <a:pPr marL="0" indent="0" algn="ctr">
              <a:buNone/>
            </a:pPr>
            <a:r>
              <a:rPr lang="en-US" b="0" dirty="0"/>
              <a:t>B. Pierson, </a:t>
            </a:r>
            <a:r>
              <a:rPr lang="en-US" b="0" dirty="0" err="1"/>
              <a:t>J.Friese</a:t>
            </a:r>
            <a:r>
              <a:rPr lang="en-US" b="0" dirty="0"/>
              <a:t> PNNL</a:t>
            </a:r>
            <a:endParaRPr lang="en-US" sz="1800" b="0" dirty="0">
              <a:latin typeface="Arial" charset="0"/>
            </a:endParaRPr>
          </a:p>
          <a:p>
            <a:pPr marL="0" indent="0" algn="ctr">
              <a:buNone/>
            </a:pPr>
            <a:r>
              <a:rPr lang="en-US" sz="1800" b="0" dirty="0">
                <a:latin typeface="Arial" charset="0"/>
              </a:rPr>
              <a:t>November 2021</a:t>
            </a:r>
          </a:p>
        </p:txBody>
      </p:sp>
      <p:pic>
        <p:nvPicPr>
          <p:cNvPr id="5" name="Picture 4">
            <a:extLst>
              <a:ext uri="{FF2B5EF4-FFF2-40B4-BE49-F238E27FC236}">
                <a16:creationId xmlns:a16="http://schemas.microsoft.com/office/drawing/2014/main" id="{7D5EFEA5-17F9-44D4-A6BA-74DD291AF6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7724" y="1562099"/>
            <a:ext cx="2863602" cy="562357"/>
          </a:xfrm>
          <a:prstGeom prst="rect">
            <a:avLst/>
          </a:prstGeom>
        </p:spPr>
      </p:pic>
      <p:pic>
        <p:nvPicPr>
          <p:cNvPr id="6" name="Picture 5">
            <a:extLst>
              <a:ext uri="{FF2B5EF4-FFF2-40B4-BE49-F238E27FC236}">
                <a16:creationId xmlns:a16="http://schemas.microsoft.com/office/drawing/2014/main" id="{355ED444-C165-41E3-A48E-0A130FC9F8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5791" y="1593335"/>
            <a:ext cx="2902552" cy="499884"/>
          </a:xfrm>
          <a:prstGeom prst="rect">
            <a:avLst/>
          </a:prstGeom>
        </p:spPr>
      </p:pic>
      <p:pic>
        <p:nvPicPr>
          <p:cNvPr id="7" name="Picture 6" descr="Logo, company name&#10;&#10;Description automatically generated">
            <a:extLst>
              <a:ext uri="{FF2B5EF4-FFF2-40B4-BE49-F238E27FC236}">
                <a16:creationId xmlns:a16="http://schemas.microsoft.com/office/drawing/2014/main" id="{7061E7BE-3235-4E34-97D5-1CBF052908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02" t="18041" r="9126" b="16103"/>
          <a:stretch/>
        </p:blipFill>
        <p:spPr>
          <a:xfrm>
            <a:off x="8010707" y="1060442"/>
            <a:ext cx="2411679" cy="11714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0425" y="266703"/>
            <a:ext cx="5391150" cy="639067"/>
          </a:xfrm>
        </p:spPr>
        <p:txBody>
          <a:bodyPr/>
          <a:lstStyle/>
          <a:p>
            <a:r>
              <a:rPr lang="en-US" sz="2400" dirty="0">
                <a:solidFill>
                  <a:schemeClr val="tx1"/>
                </a:solidFill>
                <a:ea typeface="ＭＳ Ｐゴシック" charset="-128"/>
              </a:rPr>
              <a:t>Results for </a:t>
            </a:r>
            <a:r>
              <a:rPr lang="en-US" sz="2400" baseline="30000" dirty="0">
                <a:solidFill>
                  <a:schemeClr val="tx1"/>
                </a:solidFill>
                <a:ea typeface="ＭＳ Ｐゴシック" charset="-128"/>
              </a:rPr>
              <a:t>237</a:t>
            </a:r>
            <a:r>
              <a:rPr lang="en-US" sz="2400" dirty="0">
                <a:solidFill>
                  <a:schemeClr val="tx1"/>
                </a:solidFill>
                <a:ea typeface="ＭＳ Ｐゴシック" charset="-128"/>
              </a:rPr>
              <a:t>Np FPYs</a:t>
            </a:r>
            <a:endParaRPr lang="en-US" sz="24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59536" y="1152144"/>
                <a:ext cx="7088480" cy="5303520"/>
              </a:xfrm>
            </p:spPr>
            <p:txBody>
              <a:bodyPr/>
              <a:lstStyle/>
              <a:p>
                <a:pPr marL="4763" indent="-4763">
                  <a:buNone/>
                </a:pPr>
                <a:endParaRPr lang="en-US" sz="400" i="1" dirty="0">
                  <a:latin typeface="Arial" charset="0"/>
                </a:endParaRPr>
              </a:p>
              <a:p>
                <a:r>
                  <a:rPr lang="en-US" sz="2000" dirty="0"/>
                  <a:t>Fission Product yields for 45 unique isotopes/isomers have been measured</a:t>
                </a:r>
              </a:p>
              <a:p>
                <a:pPr lvl="1"/>
                <a:r>
                  <a:rPr lang="en-US" sz="1800" dirty="0"/>
                  <a:t>Using 191 different </a:t>
                </a:r>
                <a14:m>
                  <m:oMath xmlns:m="http://schemas.openxmlformats.org/officeDocument/2006/math">
                    <m:r>
                      <a:rPr lang="en-US" sz="1800" b="1" i="1" smtClean="0">
                        <a:latin typeface="Cambria Math" panose="02040503050406030204" pitchFamily="18" charset="0"/>
                      </a:rPr>
                      <m:t>𝜸</m:t>
                    </m:r>
                  </m:oMath>
                </a14:m>
                <a:r>
                  <a:rPr lang="en-US" sz="1800" dirty="0"/>
                  <a:t>-rays</a:t>
                </a:r>
              </a:p>
              <a:p>
                <a:pPr lvl="1"/>
                <a:r>
                  <a:rPr lang="en-US" sz="1800" dirty="0"/>
                  <a:t>Isomer Yields</a:t>
                </a:r>
              </a:p>
              <a:p>
                <a:r>
                  <a:rPr lang="en-US" sz="2000" dirty="0"/>
                  <a:t>Half-lives ranging from 10s of minutes to a few days.</a:t>
                </a:r>
              </a:p>
              <a:p>
                <a:r>
                  <a:rPr lang="en-US" sz="2000" dirty="0"/>
                  <a:t>Use multiple </a:t>
                </a:r>
                <a14:m>
                  <m:oMath xmlns:m="http://schemas.openxmlformats.org/officeDocument/2006/math">
                    <m:r>
                      <a:rPr lang="en-US" sz="2000" i="1">
                        <a:latin typeface="Cambria Math" panose="02040503050406030204" pitchFamily="18" charset="0"/>
                      </a:rPr>
                      <m:t>𝜸</m:t>
                    </m:r>
                  </m:oMath>
                </a14:m>
                <a:r>
                  <a:rPr lang="en-US" sz="2000" dirty="0"/>
                  <a:t>-rays from each decay if possible</a:t>
                </a:r>
              </a:p>
              <a:p>
                <a:pPr lvl="1"/>
                <a:r>
                  <a:rPr lang="en-US" sz="1800" dirty="0"/>
                  <a:t>Reduces sensitivity to systematic uncertainties introduced by potentially imprecise nuclear data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59536" y="1152144"/>
                <a:ext cx="7088480" cy="5303520"/>
              </a:xfrm>
              <a:blipFill>
                <a:blip r:embed="rId3"/>
                <a:stretch>
                  <a:fillRect l="-716"/>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697F0AC5-7474-BB4D-98AB-E3B2EEA832D9}"/>
              </a:ext>
            </a:extLst>
          </p:cNvPr>
          <p:cNvSpPr/>
          <p:nvPr/>
        </p:nvSpPr>
        <p:spPr bwMode="auto">
          <a:xfrm>
            <a:off x="1218930" y="4069482"/>
            <a:ext cx="2517568" cy="187721"/>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3" name="Rectangle 12">
            <a:extLst>
              <a:ext uri="{FF2B5EF4-FFF2-40B4-BE49-F238E27FC236}">
                <a16:creationId xmlns:a16="http://schemas.microsoft.com/office/drawing/2014/main" id="{72D559FE-32A7-D442-A8D3-4938372AC3B4}"/>
              </a:ext>
            </a:extLst>
          </p:cNvPr>
          <p:cNvSpPr/>
          <p:nvPr/>
        </p:nvSpPr>
        <p:spPr bwMode="auto">
          <a:xfrm>
            <a:off x="9090531" y="1391444"/>
            <a:ext cx="2517568" cy="187721"/>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4" name="Rectangle 13">
            <a:extLst>
              <a:ext uri="{FF2B5EF4-FFF2-40B4-BE49-F238E27FC236}">
                <a16:creationId xmlns:a16="http://schemas.microsoft.com/office/drawing/2014/main" id="{A5515BCD-AB12-7D47-AA3F-FAE929F22977}"/>
              </a:ext>
            </a:extLst>
          </p:cNvPr>
          <p:cNvSpPr/>
          <p:nvPr/>
        </p:nvSpPr>
        <p:spPr bwMode="auto">
          <a:xfrm>
            <a:off x="4844820" y="4093405"/>
            <a:ext cx="2517568" cy="187721"/>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5" name="Rectangle 14">
            <a:extLst>
              <a:ext uri="{FF2B5EF4-FFF2-40B4-BE49-F238E27FC236}">
                <a16:creationId xmlns:a16="http://schemas.microsoft.com/office/drawing/2014/main" id="{50F100A9-AC6B-3B4A-A71B-488916257AFE}"/>
              </a:ext>
            </a:extLst>
          </p:cNvPr>
          <p:cNvSpPr/>
          <p:nvPr/>
        </p:nvSpPr>
        <p:spPr bwMode="auto">
          <a:xfrm>
            <a:off x="8314719" y="4093404"/>
            <a:ext cx="2517568" cy="187721"/>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19" name="Picture 18">
            <a:extLst>
              <a:ext uri="{FF2B5EF4-FFF2-40B4-BE49-F238E27FC236}">
                <a16:creationId xmlns:a16="http://schemas.microsoft.com/office/drawing/2014/main" id="{13EEB002-3960-4843-B66F-F1657C234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039508" y="3560276"/>
            <a:ext cx="2648759" cy="3413287"/>
          </a:xfrm>
          <a:prstGeom prst="rect">
            <a:avLst/>
          </a:prstGeom>
        </p:spPr>
      </p:pic>
      <p:pic>
        <p:nvPicPr>
          <p:cNvPr id="25" name="Picture 24">
            <a:extLst>
              <a:ext uri="{FF2B5EF4-FFF2-40B4-BE49-F238E27FC236}">
                <a16:creationId xmlns:a16="http://schemas.microsoft.com/office/drawing/2014/main" id="{0D495614-6F82-C444-A2ED-1A6B01D837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241800" y="3560277"/>
            <a:ext cx="2648757" cy="3413284"/>
          </a:xfrm>
          <a:prstGeom prst="rect">
            <a:avLst/>
          </a:prstGeom>
        </p:spPr>
      </p:pic>
      <p:pic>
        <p:nvPicPr>
          <p:cNvPr id="27" name="Picture 26">
            <a:extLst>
              <a:ext uri="{FF2B5EF4-FFF2-40B4-BE49-F238E27FC236}">
                <a16:creationId xmlns:a16="http://schemas.microsoft.com/office/drawing/2014/main" id="{955E7F08-A656-2F43-ACC9-6DC245FDDE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696982" y="880279"/>
            <a:ext cx="2648757" cy="3413284"/>
          </a:xfrm>
          <a:prstGeom prst="rect">
            <a:avLst/>
          </a:prstGeom>
        </p:spPr>
      </p:pic>
      <p:pic>
        <p:nvPicPr>
          <p:cNvPr id="31" name="Picture 30">
            <a:extLst>
              <a:ext uri="{FF2B5EF4-FFF2-40B4-BE49-F238E27FC236}">
                <a16:creationId xmlns:a16="http://schemas.microsoft.com/office/drawing/2014/main" id="{FE7E61EB-3738-B64D-9590-0BC70F3720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651852" y="3574708"/>
            <a:ext cx="2626360" cy="3384423"/>
          </a:xfrm>
          <a:prstGeom prst="rect">
            <a:avLst/>
          </a:prstGeom>
        </p:spPr>
      </p:pic>
    </p:spTree>
    <p:extLst>
      <p:ext uri="{BB962C8B-B14F-4D97-AF65-F5344CB8AC3E}">
        <p14:creationId xmlns:p14="http://schemas.microsoft.com/office/powerpoint/2010/main" val="1100416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8192" y="184941"/>
            <a:ext cx="9478851" cy="639067"/>
          </a:xfrm>
        </p:spPr>
        <p:txBody>
          <a:bodyPr/>
          <a:lstStyle/>
          <a:p>
            <a:r>
              <a:rPr lang="en-US" sz="2400" dirty="0">
                <a:solidFill>
                  <a:schemeClr val="tx1"/>
                </a:solidFill>
                <a:ea typeface="ＭＳ Ｐゴシック" charset="-128"/>
              </a:rPr>
              <a:t>Results for </a:t>
            </a:r>
            <a:r>
              <a:rPr lang="en-US" sz="2400" baseline="30000" dirty="0">
                <a:solidFill>
                  <a:schemeClr val="tx1"/>
                </a:solidFill>
                <a:ea typeface="ＭＳ Ｐゴシック" charset="-128"/>
              </a:rPr>
              <a:t>237</a:t>
            </a:r>
            <a:r>
              <a:rPr lang="en-US" sz="2400" dirty="0">
                <a:solidFill>
                  <a:schemeClr val="tx1"/>
                </a:solidFill>
                <a:ea typeface="ＭＳ Ｐゴシック" charset="-128"/>
              </a:rPr>
              <a:t>Np FPYs : Investigating Nuclear Data</a:t>
            </a:r>
            <a:endParaRPr lang="en-US" sz="24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59536" y="1152144"/>
                <a:ext cx="4921427" cy="5303520"/>
              </a:xfrm>
            </p:spPr>
            <p:txBody>
              <a:bodyPr/>
              <a:lstStyle/>
              <a:p>
                <a:pPr marL="4763" indent="-4763">
                  <a:buNone/>
                </a:pPr>
                <a:endParaRPr lang="en-US" sz="400" i="1" dirty="0">
                  <a:latin typeface="Arial" charset="0"/>
                </a:endParaRPr>
              </a:p>
              <a:p>
                <a:r>
                  <a:rPr lang="en-US" sz="2000" b="0" dirty="0"/>
                  <a:t>Using multiple </a:t>
                </a:r>
                <a14:m>
                  <m:oMath xmlns:m="http://schemas.openxmlformats.org/officeDocument/2006/math">
                    <m:r>
                      <a:rPr lang="en-US" sz="2000" b="0" i="1">
                        <a:latin typeface="Cambria Math" panose="02040503050406030204" pitchFamily="18" charset="0"/>
                      </a:rPr>
                      <m:t>𝛾</m:t>
                    </m:r>
                  </m:oMath>
                </a14:m>
                <a:r>
                  <a:rPr lang="en-US" sz="2000" b="0" dirty="0"/>
                  <a:t>-rays can highlight areas where current evaluated branching ratios may be incorrect</a:t>
                </a:r>
              </a:p>
              <a:p>
                <a:r>
                  <a:rPr lang="en-US" sz="2000" b="0" dirty="0"/>
                  <a:t> Example: </a:t>
                </a:r>
                <a:r>
                  <a:rPr lang="en-US" sz="2000" b="0" baseline="30000" dirty="0"/>
                  <a:t>129</a:t>
                </a:r>
                <a:r>
                  <a:rPr lang="en-US" sz="2000" b="0" dirty="0"/>
                  <a:t>Sb</a:t>
                </a:r>
              </a:p>
              <a:p>
                <a:pPr lvl="1"/>
                <a:r>
                  <a:rPr lang="en-US" sz="1800" b="0" dirty="0"/>
                  <a:t>Using the 761.3 keV </a:t>
                </a:r>
                <a14:m>
                  <m:oMath xmlns:m="http://schemas.openxmlformats.org/officeDocument/2006/math">
                    <m:r>
                      <a:rPr lang="en-US" sz="1800" b="0" i="1">
                        <a:latin typeface="Cambria Math" panose="02040503050406030204" pitchFamily="18" charset="0"/>
                      </a:rPr>
                      <m:t>𝛾</m:t>
                    </m:r>
                  </m:oMath>
                </a14:m>
                <a:r>
                  <a:rPr lang="en-US" sz="1800" b="0" dirty="0"/>
                  <a:t>-ray to measure FPY would produce a different result</a:t>
                </a:r>
              </a:p>
              <a:p>
                <a:pPr lvl="1"/>
                <a:r>
                  <a:rPr lang="en-US" sz="1800" b="0" dirty="0"/>
                  <a:t>The other 3 observed </a:t>
                </a:r>
                <a14:m>
                  <m:oMath xmlns:m="http://schemas.openxmlformats.org/officeDocument/2006/math">
                    <m:r>
                      <a:rPr lang="en-US" sz="1800" b="0" i="1">
                        <a:latin typeface="Cambria Math" panose="02040503050406030204" pitchFamily="18" charset="0"/>
                      </a:rPr>
                      <m:t>𝛾</m:t>
                    </m:r>
                  </m:oMath>
                </a14:m>
                <a:r>
                  <a:rPr lang="en-US" sz="1800" b="0" dirty="0"/>
                  <a:t>-rays produce a consistent value for FPY</a:t>
                </a:r>
              </a:p>
              <a:p>
                <a:r>
                  <a:rPr lang="en-US" sz="2000" b="0" dirty="0"/>
                  <a:t>Indicates that there could be an issue with the branching ratio for the 761.3 keV </a:t>
                </a:r>
                <a14:m>
                  <m:oMath xmlns:m="http://schemas.openxmlformats.org/officeDocument/2006/math">
                    <m:r>
                      <a:rPr lang="en-US" sz="2000" b="0" i="1">
                        <a:latin typeface="Cambria Math" panose="02040503050406030204" pitchFamily="18" charset="0"/>
                      </a:rPr>
                      <m:t>𝛾</m:t>
                    </m:r>
                  </m:oMath>
                </a14:m>
                <a:r>
                  <a:rPr lang="en-US" sz="2000" b="0" dirty="0"/>
                  <a:t>-ray </a:t>
                </a:r>
              </a:p>
              <a:p>
                <a:pPr lvl="1"/>
                <a:r>
                  <a:rPr lang="en-US" sz="1800" b="0" dirty="0"/>
                  <a:t>In this case it appears that the ENSDF/B VIII.0 FPY value was measured using the 761.3 resulting in an inaccurate FPY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59536" y="1152144"/>
                <a:ext cx="4921427" cy="5303520"/>
              </a:xfrm>
              <a:blipFill>
                <a:blip r:embed="rId3"/>
                <a:stretch>
                  <a:fillRect l="-1028"/>
                </a:stretch>
              </a:blipFill>
            </p:spPr>
            <p:txBody>
              <a:bodyPr/>
              <a:lstStyle/>
              <a:p>
                <a:r>
                  <a:rPr lang="en-US">
                    <a:noFill/>
                  </a:rPr>
                  <a:t> </a:t>
                </a:r>
              </a:p>
            </p:txBody>
          </p:sp>
        </mc:Fallback>
      </mc:AlternateContent>
      <p:pic>
        <p:nvPicPr>
          <p:cNvPr id="37" name="Picture 36">
            <a:extLst>
              <a:ext uri="{FF2B5EF4-FFF2-40B4-BE49-F238E27FC236}">
                <a16:creationId xmlns:a16="http://schemas.microsoft.com/office/drawing/2014/main" id="{0BD87BCC-A543-8941-8D28-AA81BA7A4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658339" y="979043"/>
            <a:ext cx="4473802" cy="5765103"/>
          </a:xfrm>
          <a:prstGeom prst="rect">
            <a:avLst/>
          </a:prstGeom>
        </p:spPr>
      </p:pic>
      <p:sp>
        <p:nvSpPr>
          <p:cNvPr id="38" name="Oval 37">
            <a:extLst>
              <a:ext uri="{FF2B5EF4-FFF2-40B4-BE49-F238E27FC236}">
                <a16:creationId xmlns:a16="http://schemas.microsoft.com/office/drawing/2014/main" id="{F42FE229-61AE-FC43-A5B9-0FE3B0C3BFB5}"/>
              </a:ext>
            </a:extLst>
          </p:cNvPr>
          <p:cNvSpPr/>
          <p:nvPr/>
        </p:nvSpPr>
        <p:spPr bwMode="auto">
          <a:xfrm>
            <a:off x="8287871" y="3682093"/>
            <a:ext cx="580144" cy="1069521"/>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6788"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9" name="Oval 38">
            <a:extLst>
              <a:ext uri="{FF2B5EF4-FFF2-40B4-BE49-F238E27FC236}">
                <a16:creationId xmlns:a16="http://schemas.microsoft.com/office/drawing/2014/main" id="{CA54A7BA-A271-5344-836C-740565BCB74A}"/>
              </a:ext>
            </a:extLst>
          </p:cNvPr>
          <p:cNvSpPr/>
          <p:nvPr/>
        </p:nvSpPr>
        <p:spPr bwMode="auto">
          <a:xfrm>
            <a:off x="7519787" y="2147207"/>
            <a:ext cx="841880" cy="3347357"/>
          </a:xfrm>
          <a:prstGeom prst="ellipse">
            <a:avLst/>
          </a:prstGeom>
          <a:noFill/>
          <a:ln w="158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6788"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41" name="Straight Connector 40">
            <a:extLst>
              <a:ext uri="{FF2B5EF4-FFF2-40B4-BE49-F238E27FC236}">
                <a16:creationId xmlns:a16="http://schemas.microsoft.com/office/drawing/2014/main" id="{8BF24FEF-1317-DE4B-BDD7-7CDD5D496F18}"/>
              </a:ext>
            </a:extLst>
          </p:cNvPr>
          <p:cNvCxnSpPr>
            <a:cxnSpLocks/>
          </p:cNvCxnSpPr>
          <p:nvPr/>
        </p:nvCxnSpPr>
        <p:spPr bwMode="auto">
          <a:xfrm>
            <a:off x="7935686" y="2065564"/>
            <a:ext cx="0" cy="3486150"/>
          </a:xfrm>
          <a:prstGeom prst="line">
            <a:avLst/>
          </a:prstGeom>
          <a:solidFill>
            <a:schemeClr val="accent1"/>
          </a:solidFill>
          <a:ln w="15875" cap="flat" cmpd="sng" algn="ctr">
            <a:solidFill>
              <a:srgbClr val="00B050"/>
            </a:solidFill>
            <a:prstDash val="dash"/>
            <a:round/>
            <a:headEnd type="none" w="med" len="med"/>
            <a:tailEnd type="none" w="med" len="med"/>
          </a:ln>
          <a:effectLst/>
        </p:spPr>
      </p:cxnSp>
      <p:cxnSp>
        <p:nvCxnSpPr>
          <p:cNvPr id="44" name="Straight Connector 43">
            <a:extLst>
              <a:ext uri="{FF2B5EF4-FFF2-40B4-BE49-F238E27FC236}">
                <a16:creationId xmlns:a16="http://schemas.microsoft.com/office/drawing/2014/main" id="{71070839-5A89-D14F-9E23-D1C4BB5E130D}"/>
              </a:ext>
            </a:extLst>
          </p:cNvPr>
          <p:cNvCxnSpPr>
            <a:cxnSpLocks/>
          </p:cNvCxnSpPr>
          <p:nvPr/>
        </p:nvCxnSpPr>
        <p:spPr bwMode="auto">
          <a:xfrm>
            <a:off x="8577943" y="2065564"/>
            <a:ext cx="0" cy="3486150"/>
          </a:xfrm>
          <a:prstGeom prst="line">
            <a:avLst/>
          </a:prstGeom>
          <a:solidFill>
            <a:schemeClr val="accent1"/>
          </a:solidFill>
          <a:ln w="15875" cap="flat" cmpd="sng" algn="ctr">
            <a:solidFill>
              <a:srgbClr val="FF0000"/>
            </a:solidFill>
            <a:prstDash val="dash"/>
            <a:round/>
            <a:headEnd type="none" w="med" len="med"/>
            <a:tailEnd type="none" w="med" len="med"/>
          </a:ln>
          <a:effectLst/>
        </p:spPr>
      </p:cxnSp>
    </p:spTree>
    <p:extLst>
      <p:ext uri="{BB962C8B-B14F-4D97-AF65-F5344CB8AC3E}">
        <p14:creationId xmlns:p14="http://schemas.microsoft.com/office/powerpoint/2010/main" val="3047524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B1171-906A-9242-92D0-43541EF271BB}"/>
              </a:ext>
            </a:extLst>
          </p:cNvPr>
          <p:cNvSpPr>
            <a:spLocks noGrp="1"/>
          </p:cNvSpPr>
          <p:nvPr>
            <p:ph type="title"/>
          </p:nvPr>
        </p:nvSpPr>
        <p:spPr/>
        <p:txBody>
          <a:bodyPr/>
          <a:lstStyle/>
          <a:p>
            <a:r>
              <a:rPr lang="en-US" dirty="0"/>
              <a:t>Past Results from </a:t>
            </a:r>
            <a:r>
              <a:rPr lang="en-US" baseline="30000" dirty="0"/>
              <a:t>235</a:t>
            </a:r>
            <a:r>
              <a:rPr lang="en-US" dirty="0"/>
              <a:t>U, </a:t>
            </a:r>
            <a:r>
              <a:rPr lang="en-US" baseline="30000" dirty="0"/>
              <a:t>238</a:t>
            </a:r>
            <a:r>
              <a:rPr lang="en-US" dirty="0"/>
              <a:t>U, </a:t>
            </a:r>
            <a:r>
              <a:rPr lang="en-US" baseline="30000" dirty="0"/>
              <a:t>239</a:t>
            </a:r>
            <a:r>
              <a:rPr lang="en-US" dirty="0"/>
              <a:t>Pu</a:t>
            </a:r>
          </a:p>
        </p:txBody>
      </p:sp>
      <p:grpSp>
        <p:nvGrpSpPr>
          <p:cNvPr id="4" name="Group 3">
            <a:extLst>
              <a:ext uri="{FF2B5EF4-FFF2-40B4-BE49-F238E27FC236}">
                <a16:creationId xmlns:a16="http://schemas.microsoft.com/office/drawing/2014/main" id="{1596EB97-587F-B443-AE09-741EAE1F71C8}"/>
              </a:ext>
            </a:extLst>
          </p:cNvPr>
          <p:cNvGrpSpPr/>
          <p:nvPr/>
        </p:nvGrpSpPr>
        <p:grpSpPr>
          <a:xfrm>
            <a:off x="1534714" y="1009023"/>
            <a:ext cx="4767661" cy="2959908"/>
            <a:chOff x="2889250" y="1778373"/>
            <a:chExt cx="7158566" cy="4444254"/>
          </a:xfrm>
        </p:grpSpPr>
        <p:sp>
          <p:nvSpPr>
            <p:cNvPr id="5" name="Rectangle 4">
              <a:extLst>
                <a:ext uri="{FF2B5EF4-FFF2-40B4-BE49-F238E27FC236}">
                  <a16:creationId xmlns:a16="http://schemas.microsoft.com/office/drawing/2014/main" id="{C90AAAA3-1289-7C40-A1C2-C5815E5790D3}"/>
                </a:ext>
              </a:extLst>
            </p:cNvPr>
            <p:cNvSpPr/>
            <p:nvPr/>
          </p:nvSpPr>
          <p:spPr bwMode="auto">
            <a:xfrm>
              <a:off x="2895599" y="2627579"/>
              <a:ext cx="7150100" cy="169334"/>
            </a:xfrm>
            <a:prstGeom prst="rect">
              <a:avLst/>
            </a:prstGeom>
            <a:solidFill>
              <a:srgbClr val="66FF33"/>
            </a:solidFill>
            <a:ln w="952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6788"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Rectangle 5">
              <a:extLst>
                <a:ext uri="{FF2B5EF4-FFF2-40B4-BE49-F238E27FC236}">
                  <a16:creationId xmlns:a16="http://schemas.microsoft.com/office/drawing/2014/main" id="{1CC40F95-DFBD-6B4F-ADF9-626C95BD2A24}"/>
                </a:ext>
              </a:extLst>
            </p:cNvPr>
            <p:cNvSpPr/>
            <p:nvPr/>
          </p:nvSpPr>
          <p:spPr bwMode="auto">
            <a:xfrm>
              <a:off x="2897716" y="2252132"/>
              <a:ext cx="7150100" cy="169334"/>
            </a:xfrm>
            <a:prstGeom prst="rect">
              <a:avLst/>
            </a:prstGeom>
            <a:solidFill>
              <a:srgbClr val="66FF33"/>
            </a:solidFill>
            <a:ln w="952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6788"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Rectangle 6">
              <a:extLst>
                <a:ext uri="{FF2B5EF4-FFF2-40B4-BE49-F238E27FC236}">
                  <a16:creationId xmlns:a16="http://schemas.microsoft.com/office/drawing/2014/main" id="{85F3856E-7165-2545-AB0E-37DA16F570A8}"/>
                </a:ext>
              </a:extLst>
            </p:cNvPr>
            <p:cNvSpPr/>
            <p:nvPr/>
          </p:nvSpPr>
          <p:spPr bwMode="auto">
            <a:xfrm>
              <a:off x="2897716" y="3572179"/>
              <a:ext cx="7150100" cy="1118353"/>
            </a:xfrm>
            <a:prstGeom prst="rect">
              <a:avLst/>
            </a:prstGeom>
            <a:solidFill>
              <a:srgbClr val="66FF33"/>
            </a:solidFill>
            <a:ln w="952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6788"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8" name="Picture 7">
              <a:extLst>
                <a:ext uri="{FF2B5EF4-FFF2-40B4-BE49-F238E27FC236}">
                  <a16:creationId xmlns:a16="http://schemas.microsoft.com/office/drawing/2014/main" id="{2A345CB4-4E1D-264D-AED4-64DAD88D9F6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9250" y="1778373"/>
              <a:ext cx="7141633" cy="4444254"/>
            </a:xfrm>
            <a:prstGeom prst="rect">
              <a:avLst/>
            </a:prstGeom>
          </p:spPr>
        </p:pic>
      </p:grpSp>
      <p:pic>
        <p:nvPicPr>
          <p:cNvPr id="10" name="Content Placeholder 7">
            <a:extLst>
              <a:ext uri="{FF2B5EF4-FFF2-40B4-BE49-F238E27FC236}">
                <a16:creationId xmlns:a16="http://schemas.microsoft.com/office/drawing/2014/main" id="{65887AAC-F704-4B4D-8967-36510250EBB1}"/>
              </a:ext>
            </a:extLst>
          </p:cNvPr>
          <p:cNvPicPr>
            <a:picLocks noChangeAspect="1"/>
          </p:cNvPicPr>
          <p:nvPr/>
        </p:nvPicPr>
        <p:blipFill>
          <a:blip r:embed="rId3"/>
          <a:srcRect/>
          <a:stretch/>
        </p:blipFill>
        <p:spPr>
          <a:xfrm>
            <a:off x="1419144" y="4030732"/>
            <a:ext cx="5027376" cy="2573915"/>
          </a:xfrm>
          <a:prstGeom prst="rect">
            <a:avLst/>
          </a:prstGeom>
        </p:spPr>
      </p:pic>
      <p:graphicFrame>
        <p:nvGraphicFramePr>
          <p:cNvPr id="11" name="Content Placeholder 4">
            <a:extLst>
              <a:ext uri="{FF2B5EF4-FFF2-40B4-BE49-F238E27FC236}">
                <a16:creationId xmlns:a16="http://schemas.microsoft.com/office/drawing/2014/main" id="{8204F986-3CEF-E34C-A900-BE4DEBFD6A46}"/>
              </a:ext>
            </a:extLst>
          </p:cNvPr>
          <p:cNvGraphicFramePr>
            <a:graphicFrameLocks/>
          </p:cNvGraphicFramePr>
          <p:nvPr/>
        </p:nvGraphicFramePr>
        <p:xfrm>
          <a:off x="6770934" y="1414666"/>
          <a:ext cx="5099301" cy="4800600"/>
        </p:xfrm>
        <a:graphic>
          <a:graphicData uri="http://schemas.openxmlformats.org/drawingml/2006/table">
            <a:tbl>
              <a:tblPr firstRow="1" firstCol="1" bandRow="1">
                <a:tableStyleId>{2D5ABB26-0587-4C30-8999-92F81FD0307C}</a:tableStyleId>
              </a:tblPr>
              <a:tblGrid>
                <a:gridCol w="566589">
                  <a:extLst>
                    <a:ext uri="{9D8B030D-6E8A-4147-A177-3AD203B41FA5}">
                      <a16:colId xmlns:a16="http://schemas.microsoft.com/office/drawing/2014/main" val="32698367"/>
                    </a:ext>
                  </a:extLst>
                </a:gridCol>
                <a:gridCol w="566589">
                  <a:extLst>
                    <a:ext uri="{9D8B030D-6E8A-4147-A177-3AD203B41FA5}">
                      <a16:colId xmlns:a16="http://schemas.microsoft.com/office/drawing/2014/main" val="1405912783"/>
                    </a:ext>
                  </a:extLst>
                </a:gridCol>
                <a:gridCol w="566589">
                  <a:extLst>
                    <a:ext uri="{9D8B030D-6E8A-4147-A177-3AD203B41FA5}">
                      <a16:colId xmlns:a16="http://schemas.microsoft.com/office/drawing/2014/main" val="2175784168"/>
                    </a:ext>
                  </a:extLst>
                </a:gridCol>
                <a:gridCol w="566589">
                  <a:extLst>
                    <a:ext uri="{9D8B030D-6E8A-4147-A177-3AD203B41FA5}">
                      <a16:colId xmlns:a16="http://schemas.microsoft.com/office/drawing/2014/main" val="2592486196"/>
                    </a:ext>
                  </a:extLst>
                </a:gridCol>
                <a:gridCol w="566589">
                  <a:extLst>
                    <a:ext uri="{9D8B030D-6E8A-4147-A177-3AD203B41FA5}">
                      <a16:colId xmlns:a16="http://schemas.microsoft.com/office/drawing/2014/main" val="2623091997"/>
                    </a:ext>
                  </a:extLst>
                </a:gridCol>
                <a:gridCol w="566589">
                  <a:extLst>
                    <a:ext uri="{9D8B030D-6E8A-4147-A177-3AD203B41FA5}">
                      <a16:colId xmlns:a16="http://schemas.microsoft.com/office/drawing/2014/main" val="447875788"/>
                    </a:ext>
                  </a:extLst>
                </a:gridCol>
                <a:gridCol w="566589">
                  <a:extLst>
                    <a:ext uri="{9D8B030D-6E8A-4147-A177-3AD203B41FA5}">
                      <a16:colId xmlns:a16="http://schemas.microsoft.com/office/drawing/2014/main" val="2043121795"/>
                    </a:ext>
                  </a:extLst>
                </a:gridCol>
                <a:gridCol w="566589">
                  <a:extLst>
                    <a:ext uri="{9D8B030D-6E8A-4147-A177-3AD203B41FA5}">
                      <a16:colId xmlns:a16="http://schemas.microsoft.com/office/drawing/2014/main" val="1456982993"/>
                    </a:ext>
                  </a:extLst>
                </a:gridCol>
                <a:gridCol w="566589">
                  <a:extLst>
                    <a:ext uri="{9D8B030D-6E8A-4147-A177-3AD203B41FA5}">
                      <a16:colId xmlns:a16="http://schemas.microsoft.com/office/drawing/2014/main" val="1189772883"/>
                    </a:ext>
                  </a:extLst>
                </a:gridCol>
              </a:tblGrid>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tc>
                <a:tc gridSpan="2">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ENDF VII.0/B</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tc>
                <a:tc hMerge="1">
                  <a:txBody>
                    <a:bodyPr/>
                    <a:lstStyle/>
                    <a:p>
                      <a:endParaRPr lang="en-US"/>
                    </a:p>
                  </a:txBody>
                  <a:tcPr/>
                </a:tc>
                <a:tc gridSpan="2">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Small Target</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tc>
                <a:tc hMerge="1">
                  <a:txBody>
                    <a:bodyPr/>
                    <a:lstStyle/>
                    <a:p>
                      <a:endParaRPr lang="en-US"/>
                    </a:p>
                  </a:txBody>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tc>
                <a:tc gridSpan="2">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Large Target</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tc>
                <a:tc hMerge="1">
                  <a:txBody>
                    <a:bodyPr/>
                    <a:lstStyle/>
                    <a:p>
                      <a:endParaRPr lang="en-US"/>
                    </a:p>
                  </a:txBody>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tc>
                <a:extLst>
                  <a:ext uri="{0D108BD9-81ED-4DB2-BD59-A6C34878D82A}">
                    <a16:rowId xmlns:a16="http://schemas.microsoft.com/office/drawing/2014/main" val="1854751580"/>
                  </a:ext>
                </a:extLst>
              </a:tr>
              <a:tr h="97906">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Isotope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FY</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FY</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Ratio</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FY</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Ratio</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tc>
                <a:extLst>
                  <a:ext uri="{0D108BD9-81ED-4DB2-BD59-A6C34878D82A}">
                    <a16:rowId xmlns:a16="http://schemas.microsoft.com/office/drawing/2014/main" val="2176883465"/>
                  </a:ext>
                </a:extLst>
              </a:tr>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Kr-85m</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0.59</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0.58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0.98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0.62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1.05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1996288815"/>
                  </a:ext>
                </a:extLst>
              </a:tr>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Rb-89</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1.72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1.69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0.98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3967991960"/>
                  </a:ext>
                </a:extLst>
              </a:tr>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Y-93</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3.82</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2.45</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3.58</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0.29</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0.94</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3.36</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0.25</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0.88</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extLst>
                  <a:ext uri="{0D108BD9-81ED-4DB2-BD59-A6C34878D82A}">
                    <a16:rowId xmlns:a16="http://schemas.microsoft.com/office/drawing/2014/main" val="2341399399"/>
                  </a:ext>
                </a:extLst>
              </a:tr>
              <a:tr h="97906">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Y-94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4.22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4.13</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0.19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0.98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2567896999"/>
                  </a:ext>
                </a:extLst>
              </a:tr>
              <a:tr h="97906">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Mo-101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6.67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0.27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6.37</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0.29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0.96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632732094"/>
                  </a:ext>
                </a:extLst>
              </a:tr>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Ru-105</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5.36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0.21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5.51</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 pos="457200" algn="l"/>
                        </a:tabLst>
                      </a:pPr>
                      <a:r>
                        <a:rPr lang="en-US" sz="900">
                          <a:effectLst/>
                          <a:latin typeface="Times New Roman" panose="02020603050405020304" pitchFamily="18" charset="0"/>
                          <a:cs typeface="Times New Roman" panose="02020603050405020304" pitchFamily="18" charset="0"/>
                        </a:rPr>
                        <a:t>0.25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 pos="457200" algn="l"/>
                        </a:tabLst>
                      </a:pPr>
                      <a:r>
                        <a:rPr lang="en-US" sz="900">
                          <a:effectLst/>
                          <a:latin typeface="Times New Roman" panose="02020603050405020304" pitchFamily="18" charset="0"/>
                          <a:cs typeface="Times New Roman" panose="02020603050405020304" pitchFamily="18" charset="0"/>
                        </a:rPr>
                        <a:t>1.03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5.52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0.25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1.03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3840996018"/>
                  </a:ext>
                </a:extLst>
              </a:tr>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Rh-107</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3.22</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0.52</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3.19</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0.16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0.99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extLst>
                  <a:ext uri="{0D108BD9-81ED-4DB2-BD59-A6C34878D82A}">
                    <a16:rowId xmlns:a16="http://schemas.microsoft.com/office/drawing/2014/main" val="414285974"/>
                  </a:ext>
                </a:extLst>
              </a:tr>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Sb-127</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0.50</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0.16</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0.530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1.06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extLst>
                  <a:ext uri="{0D108BD9-81ED-4DB2-BD59-A6C34878D82A}">
                    <a16:rowId xmlns:a16="http://schemas.microsoft.com/office/drawing/2014/main" val="981860561"/>
                  </a:ext>
                </a:extLst>
              </a:tr>
              <a:tr h="97906">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Sn-128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0.79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0.51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0.64</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0.03</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0.81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0.75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0.07</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0.94</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extLst>
                  <a:ext uri="{0D108BD9-81ED-4DB2-BD59-A6C34878D82A}">
                    <a16:rowId xmlns:a16="http://schemas.microsoft.com/office/drawing/2014/main" val="4228047341"/>
                  </a:ext>
                </a:extLst>
              </a:tr>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Sb-129</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1.45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0.12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1.49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1.03</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1.32</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0.06</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0.91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762013077"/>
                  </a:ext>
                </a:extLst>
              </a:tr>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Sb-131</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2.89</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0.32</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1.87</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0.09</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0.65</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extLst>
                  <a:ext uri="{0D108BD9-81ED-4DB2-BD59-A6C34878D82A}">
                    <a16:rowId xmlns:a16="http://schemas.microsoft.com/office/drawing/2014/main" val="3881081140"/>
                  </a:ext>
                </a:extLst>
              </a:tr>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Te-131</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3.11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0.50</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4.72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0.74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1.52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3415775969"/>
                  </a:ext>
                </a:extLst>
              </a:tr>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Te-131m</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0.92</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0.41</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1.52</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1.66</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1.28</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0.06</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1.39</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extLst>
                  <a:ext uri="{0D108BD9-81ED-4DB2-BD59-A6C34878D82A}">
                    <a16:rowId xmlns:a16="http://schemas.microsoft.com/office/drawing/2014/main" val="1808983555"/>
                  </a:ext>
                </a:extLst>
              </a:tr>
              <a:tr h="97906">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I-131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3.88</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3.18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0.23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0.82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4.09</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0.19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1.06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4194275384"/>
                  </a:ext>
                </a:extLst>
              </a:tr>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Te-132</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5.15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0.10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5.49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0.25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1.07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1873468693"/>
                  </a:ext>
                </a:extLst>
              </a:tr>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I-133</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6.91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4.42</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6.28</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0.30</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0.91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6.83</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0.32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0.99</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extLst>
                  <a:ext uri="{0D108BD9-81ED-4DB2-BD59-A6C34878D82A}">
                    <a16:rowId xmlns:a16="http://schemas.microsoft.com/office/drawing/2014/main" val="1747433401"/>
                  </a:ext>
                </a:extLst>
              </a:tr>
              <a:tr h="97906">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Te-134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4.79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0.29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3.60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0.16</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0.75</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3.46</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0.23</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0.72</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3263100655"/>
                  </a:ext>
                </a:extLst>
              </a:tr>
              <a:tr h="97906">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I-135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6.08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0.24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5.84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0.26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0.96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5.92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0.27</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0.97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1306534410"/>
                  </a:ext>
                </a:extLst>
              </a:tr>
              <a:tr h="97906">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Xe-138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4.71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4.36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0.22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0.93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674912898"/>
                  </a:ext>
                </a:extLst>
              </a:tr>
              <a:tr h="97906">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Cs-139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5.37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0.43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4.36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1.06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0.81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667670090"/>
                  </a:ext>
                </a:extLst>
              </a:tr>
              <a:tr h="97906">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Ba-139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5.61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0.11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5.88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0.39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1.05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6.44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0.55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1.15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648450945"/>
                  </a:ext>
                </a:extLst>
              </a:tr>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Ba-140</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5.32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5.66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0.70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1.06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5.02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0.23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0.94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2265122889"/>
                  </a:ext>
                </a:extLst>
              </a:tr>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Ba-141</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5.08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0.30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4.90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0.22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0.97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655075355"/>
                  </a:ext>
                </a:extLst>
              </a:tr>
              <a:tr h="97906">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Ce-141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5.15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0.14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4.57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0.21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0.89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2736288790"/>
                  </a:ext>
                </a:extLst>
              </a:tr>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Ba-142</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4.48</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0.49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3.82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0.21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0.85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solidFill>
                      <a:srgbClr val="66FF33"/>
                    </a:solidFill>
                  </a:tcPr>
                </a:tc>
                <a:extLst>
                  <a:ext uri="{0D108BD9-81ED-4DB2-BD59-A6C34878D82A}">
                    <a16:rowId xmlns:a16="http://schemas.microsoft.com/office/drawing/2014/main" val="1548454275"/>
                  </a:ext>
                </a:extLst>
              </a:tr>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La-142</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4.75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0.07</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5.17</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0.23</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1.09</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5.12</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0.23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1.08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814182696"/>
                  </a:ext>
                </a:extLst>
              </a:tr>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Ce-143</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4.34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3.59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0.17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0.83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4.09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0.18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0.94</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51795359"/>
                  </a:ext>
                </a:extLst>
              </a:tr>
              <a:tr h="97906">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Ce-146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2.42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0.10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1.81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0.11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0.75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1811834729"/>
                  </a:ext>
                </a:extLst>
              </a:tr>
              <a:tr h="97906">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Nd-147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1.99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1.77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0.89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1267587197"/>
                  </a:ext>
                </a:extLst>
              </a:tr>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Pr-147</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1.99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2.01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0.14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1.01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2266969646"/>
                  </a:ext>
                </a:extLst>
              </a:tr>
              <a:tr h="97906">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Nd-149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1.24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1.23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0.99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1.18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0.95</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2764592752"/>
                  </a:ext>
                </a:extLst>
              </a:tr>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Pm-151</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0.78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0.73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0.93</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644971079"/>
                  </a:ext>
                </a:extLst>
              </a:tr>
              <a:tr h="97906">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Sm-153</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0.43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0.43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a:effectLst/>
                          <a:latin typeface="Times New Roman" panose="02020603050405020304" pitchFamily="18" charset="0"/>
                          <a:cs typeface="Times New Roman" panose="02020603050405020304" pitchFamily="18" charset="0"/>
                        </a:rPr>
                        <a:t>0.02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tc>
                  <a:txBody>
                    <a:bodyPr/>
                    <a:lstStyle/>
                    <a:p>
                      <a:pPr marL="0" marR="0" algn="ctr">
                        <a:spcBef>
                          <a:spcPts val="0"/>
                        </a:spcBef>
                        <a:spcAft>
                          <a:spcPts val="0"/>
                        </a:spcAft>
                        <a:tabLst>
                          <a:tab pos="228600" algn="l"/>
                          <a:tab pos="457200" algn="l"/>
                          <a:tab pos="685800" algn="l"/>
                        </a:tabLst>
                      </a:pPr>
                      <a:r>
                        <a:rPr lang="en-US" sz="900" dirty="0">
                          <a:effectLst/>
                          <a:latin typeface="Times New Roman" panose="02020603050405020304" pitchFamily="18" charset="0"/>
                          <a:cs typeface="Times New Roman" panose="02020603050405020304" pitchFamily="18" charset="0"/>
                        </a:rPr>
                        <a:t>1.01</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439" marR="53439" marT="0" marB="0" anchor="b"/>
                </a:tc>
                <a:extLst>
                  <a:ext uri="{0D108BD9-81ED-4DB2-BD59-A6C34878D82A}">
                    <a16:rowId xmlns:a16="http://schemas.microsoft.com/office/drawing/2014/main" val="1499643754"/>
                  </a:ext>
                </a:extLst>
              </a:tr>
            </a:tbl>
          </a:graphicData>
        </a:graphic>
      </p:graphicFrame>
      <p:sp>
        <p:nvSpPr>
          <p:cNvPr id="12" name="TextBox 11">
            <a:extLst>
              <a:ext uri="{FF2B5EF4-FFF2-40B4-BE49-F238E27FC236}">
                <a16:creationId xmlns:a16="http://schemas.microsoft.com/office/drawing/2014/main" id="{251DA562-9C16-9046-B3D8-49F01DC740F1}"/>
              </a:ext>
            </a:extLst>
          </p:cNvPr>
          <p:cNvSpPr txBox="1"/>
          <p:nvPr/>
        </p:nvSpPr>
        <p:spPr>
          <a:xfrm>
            <a:off x="340038" y="2304311"/>
            <a:ext cx="965329" cy="369332"/>
          </a:xfrm>
          <a:prstGeom prst="rect">
            <a:avLst/>
          </a:prstGeom>
          <a:noFill/>
        </p:spPr>
        <p:txBody>
          <a:bodyPr wrap="none" rtlCol="0">
            <a:spAutoFit/>
          </a:bodyPr>
          <a:lstStyle/>
          <a:p>
            <a:r>
              <a:rPr lang="en-US" baseline="30000" dirty="0"/>
              <a:t>235</a:t>
            </a:r>
            <a:r>
              <a:rPr lang="en-US" dirty="0"/>
              <a:t>U FY</a:t>
            </a:r>
            <a:endParaRPr lang="en-US" baseline="30000" dirty="0"/>
          </a:p>
        </p:txBody>
      </p:sp>
      <p:sp>
        <p:nvSpPr>
          <p:cNvPr id="13" name="TextBox 12">
            <a:extLst>
              <a:ext uri="{FF2B5EF4-FFF2-40B4-BE49-F238E27FC236}">
                <a16:creationId xmlns:a16="http://schemas.microsoft.com/office/drawing/2014/main" id="{95C8906F-2D1F-2B43-B89F-481BFD5FE96A}"/>
              </a:ext>
            </a:extLst>
          </p:cNvPr>
          <p:cNvSpPr txBox="1"/>
          <p:nvPr/>
        </p:nvSpPr>
        <p:spPr>
          <a:xfrm>
            <a:off x="291608" y="4839442"/>
            <a:ext cx="965329" cy="369332"/>
          </a:xfrm>
          <a:prstGeom prst="rect">
            <a:avLst/>
          </a:prstGeom>
          <a:noFill/>
        </p:spPr>
        <p:txBody>
          <a:bodyPr wrap="none" rtlCol="0">
            <a:spAutoFit/>
          </a:bodyPr>
          <a:lstStyle/>
          <a:p>
            <a:r>
              <a:rPr lang="en-US" baseline="30000" dirty="0"/>
              <a:t>238</a:t>
            </a:r>
            <a:r>
              <a:rPr lang="en-US" dirty="0"/>
              <a:t>U FY</a:t>
            </a:r>
            <a:endParaRPr lang="en-US" baseline="30000" dirty="0"/>
          </a:p>
        </p:txBody>
      </p:sp>
      <p:sp>
        <p:nvSpPr>
          <p:cNvPr id="14" name="TextBox 13">
            <a:extLst>
              <a:ext uri="{FF2B5EF4-FFF2-40B4-BE49-F238E27FC236}">
                <a16:creationId xmlns:a16="http://schemas.microsoft.com/office/drawing/2014/main" id="{05232A11-5F75-6349-A990-51E21A961335}"/>
              </a:ext>
            </a:extLst>
          </p:cNvPr>
          <p:cNvSpPr txBox="1"/>
          <p:nvPr/>
        </p:nvSpPr>
        <p:spPr>
          <a:xfrm>
            <a:off x="6770934" y="1009023"/>
            <a:ext cx="2346027" cy="369332"/>
          </a:xfrm>
          <a:prstGeom prst="rect">
            <a:avLst/>
          </a:prstGeom>
          <a:noFill/>
        </p:spPr>
        <p:txBody>
          <a:bodyPr wrap="none" rtlCol="0">
            <a:spAutoFit/>
          </a:bodyPr>
          <a:lstStyle/>
          <a:p>
            <a:r>
              <a:rPr lang="en-US" dirty="0"/>
              <a:t>Preliminary </a:t>
            </a:r>
            <a:r>
              <a:rPr lang="en-US" baseline="30000" dirty="0"/>
              <a:t>239</a:t>
            </a:r>
            <a:r>
              <a:rPr lang="en-US" dirty="0"/>
              <a:t>Pu FY</a:t>
            </a:r>
            <a:endParaRPr lang="en-US" baseline="30000" dirty="0"/>
          </a:p>
        </p:txBody>
      </p:sp>
      <p:sp>
        <p:nvSpPr>
          <p:cNvPr id="15" name="TextBox 14">
            <a:extLst>
              <a:ext uri="{FF2B5EF4-FFF2-40B4-BE49-F238E27FC236}">
                <a16:creationId xmlns:a16="http://schemas.microsoft.com/office/drawing/2014/main" id="{07F4B3F3-7379-524B-9930-2051E5CA8CA6}"/>
              </a:ext>
            </a:extLst>
          </p:cNvPr>
          <p:cNvSpPr txBox="1"/>
          <p:nvPr/>
        </p:nvSpPr>
        <p:spPr>
          <a:xfrm>
            <a:off x="7296912" y="6327648"/>
            <a:ext cx="3696846" cy="276999"/>
          </a:xfrm>
          <a:prstGeom prst="rect">
            <a:avLst/>
          </a:prstGeom>
          <a:noFill/>
        </p:spPr>
        <p:txBody>
          <a:bodyPr wrap="none" rtlCol="0">
            <a:spAutoFit/>
          </a:bodyPr>
          <a:lstStyle/>
          <a:p>
            <a:r>
              <a:rPr lang="en-US" sz="1200" dirty="0">
                <a:highlight>
                  <a:srgbClr val="00FF00"/>
                </a:highlight>
              </a:rPr>
              <a:t>Highlighted in GREEN are improved measurements</a:t>
            </a:r>
          </a:p>
        </p:txBody>
      </p:sp>
    </p:spTree>
    <p:extLst>
      <p:ext uri="{BB962C8B-B14F-4D97-AF65-F5344CB8AC3E}">
        <p14:creationId xmlns:p14="http://schemas.microsoft.com/office/powerpoint/2010/main" val="2956073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2136912" y="266703"/>
                <a:ext cx="7971184" cy="639067"/>
              </a:xfrm>
            </p:spPr>
            <p:txBody>
              <a:bodyPr/>
              <a:lstStyle/>
              <a:p>
                <a:r>
                  <a:rPr lang="en-US" sz="2400" dirty="0">
                    <a:solidFill>
                      <a:schemeClr val="tx1"/>
                    </a:solidFill>
                    <a:ea typeface="ＭＳ Ｐゴシック" charset="-128"/>
                  </a:rPr>
                  <a:t>Integral Measurement </a:t>
                </a:r>
                <a:r>
                  <a:rPr lang="en-US" sz="2400" baseline="30000" dirty="0">
                    <a:solidFill>
                      <a:schemeClr val="tx1"/>
                    </a:solidFill>
                    <a:ea typeface="ＭＳ Ｐゴシック" charset="-128"/>
                  </a:rPr>
                  <a:t>237</a:t>
                </a:r>
                <a:r>
                  <a:rPr lang="en-US" sz="2400" dirty="0">
                    <a:solidFill>
                      <a:schemeClr val="tx1"/>
                    </a:solidFill>
                    <a:ea typeface="ＭＳ Ｐゴシック" charset="-128"/>
                  </a:rPr>
                  <a:t>Np(</a:t>
                </a:r>
                <a:r>
                  <a:rPr lang="en-US" sz="2400" i="1" dirty="0">
                    <a:solidFill>
                      <a:schemeClr val="tx1"/>
                    </a:solidFill>
                    <a:ea typeface="ＭＳ Ｐゴシック" charset="-128"/>
                  </a:rPr>
                  <a:t>n,</a:t>
                </a:r>
                <a14:m>
                  <m:oMath xmlns:m="http://schemas.openxmlformats.org/officeDocument/2006/math">
                    <m:r>
                      <a:rPr lang="en-US" sz="2400" b="1" i="1" smtClean="0">
                        <a:solidFill>
                          <a:schemeClr val="tx1"/>
                        </a:solidFill>
                        <a:latin typeface="Cambria Math" panose="02040503050406030204" pitchFamily="18" charset="0"/>
                        <a:ea typeface="ＭＳ Ｐゴシック" charset="-128"/>
                      </a:rPr>
                      <m:t>𝜸</m:t>
                    </m:r>
                  </m:oMath>
                </a14:m>
                <a:r>
                  <a:rPr lang="en-US" sz="2400" dirty="0">
                    <a:solidFill>
                      <a:schemeClr val="tx1"/>
                    </a:solidFill>
                    <a:ea typeface="ＭＳ Ｐゴシック" charset="-128"/>
                  </a:rPr>
                  <a:t>)</a:t>
                </a:r>
                <a:r>
                  <a:rPr lang="en-US" sz="2400" baseline="30000" dirty="0">
                    <a:solidFill>
                      <a:schemeClr val="tx1"/>
                    </a:solidFill>
                    <a:ea typeface="ＭＳ Ｐゴシック" charset="-128"/>
                  </a:rPr>
                  <a:t>238</a:t>
                </a:r>
                <a:r>
                  <a:rPr lang="en-US" sz="2400" dirty="0">
                    <a:solidFill>
                      <a:schemeClr val="tx1"/>
                    </a:solidFill>
                    <a:ea typeface="ＭＳ Ｐゴシック" charset="-128"/>
                  </a:rPr>
                  <a:t>Np Cross Section</a:t>
                </a:r>
                <a:endParaRPr lang="en-US" sz="24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2136912" y="266703"/>
                <a:ext cx="7971184" cy="639067"/>
              </a:xfrm>
              <a:blipFill>
                <a:blip r:embed="rId3"/>
                <a:stretch>
                  <a:fillRect b="-19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184295" y="1386809"/>
                <a:ext cx="5784574" cy="1748931"/>
              </a:xfrm>
            </p:spPr>
            <p:txBody>
              <a:bodyPr/>
              <a:lstStyle/>
              <a:p>
                <a:pPr marL="4763" indent="-4763">
                  <a:buNone/>
                </a:pPr>
                <a:endParaRPr lang="en-US" sz="400" i="1" dirty="0">
                  <a:latin typeface="Arial" charset="0"/>
                </a:endParaRPr>
              </a:p>
              <a:p>
                <a14:m>
                  <m:oMath xmlns:m="http://schemas.openxmlformats.org/officeDocument/2006/math">
                    <m:r>
                      <a:rPr lang="en-US" sz="2000" i="1">
                        <a:latin typeface="Cambria Math" panose="02040503050406030204" pitchFamily="18" charset="0"/>
                      </a:rPr>
                      <m:t>𝜸</m:t>
                    </m:r>
                  </m:oMath>
                </a14:m>
                <a:r>
                  <a:rPr lang="en-US" sz="2000" dirty="0"/>
                  <a:t>-rays from the decay of </a:t>
                </a:r>
                <a:r>
                  <a:rPr lang="en-US" sz="2000" baseline="30000" dirty="0"/>
                  <a:t>238</a:t>
                </a:r>
                <a:r>
                  <a:rPr lang="en-US" sz="2000" dirty="0"/>
                  <a:t>Np were observed in the time dependent spectrum</a:t>
                </a:r>
              </a:p>
              <a:p>
                <a:r>
                  <a:rPr lang="en-US" sz="2000" dirty="0"/>
                  <a:t>Activity of </a:t>
                </a:r>
                <a:r>
                  <a:rPr lang="en-US" sz="2000" baseline="30000" dirty="0"/>
                  <a:t>238</a:t>
                </a:r>
                <a:r>
                  <a:rPr lang="en-US" sz="2000" dirty="0"/>
                  <a:t>Np was used to determine the amount of </a:t>
                </a:r>
                <a:r>
                  <a:rPr lang="en-US" sz="2000" baseline="30000" dirty="0"/>
                  <a:t>238</a:t>
                </a:r>
                <a:r>
                  <a:rPr lang="en-US" sz="2000" dirty="0"/>
                  <a:t>Np produced during the irradiation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184295" y="1386809"/>
                <a:ext cx="5784574" cy="1748931"/>
              </a:xfrm>
              <a:blipFill>
                <a:blip r:embed="rId4"/>
                <a:stretch>
                  <a:fillRect l="-875" b="-10072"/>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FB02F3BB-5B93-0841-9E94-F0CA363F71B0}"/>
              </a:ext>
            </a:extLst>
          </p:cNvPr>
          <p:cNvPicPr>
            <a:picLocks noChangeAspect="1"/>
          </p:cNvPicPr>
          <p:nvPr/>
        </p:nvPicPr>
        <p:blipFill>
          <a:blip r:embed="rId5"/>
          <a:stretch>
            <a:fillRect/>
          </a:stretch>
        </p:blipFill>
        <p:spPr>
          <a:xfrm>
            <a:off x="5764671" y="3518807"/>
            <a:ext cx="6030820" cy="3234592"/>
          </a:xfrm>
          <a:prstGeom prst="rect">
            <a:avLst/>
          </a:prstGeom>
        </p:spPr>
      </p:pic>
      <p:pic>
        <p:nvPicPr>
          <p:cNvPr id="9" name="Picture 8">
            <a:extLst>
              <a:ext uri="{FF2B5EF4-FFF2-40B4-BE49-F238E27FC236}">
                <a16:creationId xmlns:a16="http://schemas.microsoft.com/office/drawing/2014/main" id="{FC7E40AD-32DA-024A-8A46-D115E39B32AE}"/>
              </a:ext>
            </a:extLst>
          </p:cNvPr>
          <p:cNvPicPr>
            <a:picLocks noChangeAspect="1"/>
          </p:cNvPicPr>
          <p:nvPr/>
        </p:nvPicPr>
        <p:blipFill rotWithShape="1">
          <a:blip r:embed="rId6">
            <a:extLst>
              <a:ext uri="{28A0092B-C50C-407E-A947-70E740481C1C}">
                <a14:useLocalDpi xmlns:a14="http://schemas.microsoft.com/office/drawing/2010/main" val="0"/>
              </a:ext>
            </a:extLst>
          </a:blip>
          <a:srcRect l="7583" t="18956" r="4319" b="20"/>
          <a:stretch/>
        </p:blipFill>
        <p:spPr>
          <a:xfrm rot="5400000">
            <a:off x="3145493" y="4291212"/>
            <a:ext cx="2105163" cy="2495008"/>
          </a:xfrm>
          <a:prstGeom prst="rect">
            <a:avLst/>
          </a:prstGeom>
        </p:spPr>
      </p:pic>
      <p:pic>
        <p:nvPicPr>
          <p:cNvPr id="11" name="Picture 10">
            <a:extLst>
              <a:ext uri="{FF2B5EF4-FFF2-40B4-BE49-F238E27FC236}">
                <a16:creationId xmlns:a16="http://schemas.microsoft.com/office/drawing/2014/main" id="{BA9571D8-FEE2-2548-AB2C-4B6AF09DB028}"/>
              </a:ext>
            </a:extLst>
          </p:cNvPr>
          <p:cNvPicPr>
            <a:picLocks noChangeAspect="1"/>
          </p:cNvPicPr>
          <p:nvPr/>
        </p:nvPicPr>
        <p:blipFill rotWithShape="1">
          <a:blip r:embed="rId7">
            <a:extLst>
              <a:ext uri="{28A0092B-C50C-407E-A947-70E740481C1C}">
                <a14:useLocalDpi xmlns:a14="http://schemas.microsoft.com/office/drawing/2010/main" val="0"/>
              </a:ext>
            </a:extLst>
          </a:blip>
          <a:srcRect l="9653" t="19164" r="2251" b="-189"/>
          <a:stretch/>
        </p:blipFill>
        <p:spPr>
          <a:xfrm rot="5400000">
            <a:off x="489644" y="4340019"/>
            <a:ext cx="2105163" cy="2495008"/>
          </a:xfrm>
          <a:prstGeom prst="rect">
            <a:avLst/>
          </a:prstGeom>
        </p:spPr>
      </p:pic>
      <p:pic>
        <p:nvPicPr>
          <p:cNvPr id="13" name="Picture 12">
            <a:extLst>
              <a:ext uri="{FF2B5EF4-FFF2-40B4-BE49-F238E27FC236}">
                <a16:creationId xmlns:a16="http://schemas.microsoft.com/office/drawing/2014/main" id="{0D667466-93C4-8E41-9A4F-5B18E7971C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478923" y="106241"/>
            <a:ext cx="3433142" cy="5304064"/>
          </a:xfrm>
          <a:prstGeom prst="rect">
            <a:avLst/>
          </a:prstGeom>
        </p:spPr>
      </p:pic>
    </p:spTree>
    <p:extLst>
      <p:ext uri="{BB962C8B-B14F-4D97-AF65-F5344CB8AC3E}">
        <p14:creationId xmlns:p14="http://schemas.microsoft.com/office/powerpoint/2010/main" val="690757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6B7224-0CC9-4CE7-879A-747351DAA8D7}"/>
              </a:ext>
            </a:extLst>
          </p:cNvPr>
          <p:cNvSpPr/>
          <p:nvPr/>
        </p:nvSpPr>
        <p:spPr bwMode="auto">
          <a:xfrm>
            <a:off x="65903" y="6116595"/>
            <a:ext cx="4481383" cy="5496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B51E7FD8-0AD2-4A38-B4C3-16D4D20FEA1D}"/>
              </a:ext>
            </a:extLst>
          </p:cNvPr>
          <p:cNvSpPr>
            <a:spLocks noGrp="1"/>
          </p:cNvSpPr>
          <p:nvPr>
            <p:ph type="title"/>
          </p:nvPr>
        </p:nvSpPr>
        <p:spPr>
          <a:xfrm>
            <a:off x="2068830" y="221494"/>
            <a:ext cx="7818356" cy="639067"/>
          </a:xfrm>
        </p:spPr>
        <p:txBody>
          <a:bodyPr/>
          <a:lstStyle/>
          <a:p>
            <a:r>
              <a:rPr lang="en-US" sz="1800" dirty="0">
                <a:effectLst/>
                <a:latin typeface="+mj-lt"/>
                <a:ea typeface="Calibri" panose="020F0502020204030204" pitchFamily="34" charset="0"/>
              </a:rPr>
              <a:t>NCERC Flattop assembly irradiation and modeling to evaluate the </a:t>
            </a:r>
            <a:r>
              <a:rPr lang="en-US" sz="1800" baseline="30000" dirty="0">
                <a:effectLst/>
                <a:latin typeface="+mj-lt"/>
                <a:ea typeface="Calibri" panose="020F0502020204030204" pitchFamily="34" charset="0"/>
              </a:rPr>
              <a:t>9</a:t>
            </a:r>
            <a:r>
              <a:rPr lang="en-US" sz="1800" dirty="0">
                <a:effectLst/>
                <a:latin typeface="+mj-lt"/>
                <a:ea typeface="Calibri" panose="020F0502020204030204" pitchFamily="34" charset="0"/>
              </a:rPr>
              <a:t>Be(n,</a:t>
            </a:r>
            <a:r>
              <a:rPr lang="en-US" sz="1800" dirty="0">
                <a:latin typeface="Symbol" panose="05050102010706020507" pitchFamily="18" charset="2"/>
                <a:ea typeface="Calibri" panose="020F0502020204030204" pitchFamily="34" charset="0"/>
              </a:rPr>
              <a:t>g</a:t>
            </a:r>
            <a:r>
              <a:rPr lang="en-US" sz="1800" dirty="0">
                <a:effectLst/>
                <a:latin typeface="+mj-lt"/>
                <a:ea typeface="Calibri" panose="020F0502020204030204" pitchFamily="34" charset="0"/>
              </a:rPr>
              <a:t>)</a:t>
            </a:r>
            <a:r>
              <a:rPr lang="en-US" sz="1800" baseline="30000" dirty="0">
                <a:effectLst/>
                <a:latin typeface="+mj-lt"/>
                <a:ea typeface="Calibri" panose="020F0502020204030204" pitchFamily="34" charset="0"/>
              </a:rPr>
              <a:t>10</a:t>
            </a:r>
            <a:r>
              <a:rPr lang="en-US" sz="1800" dirty="0">
                <a:effectLst/>
                <a:latin typeface="+mj-lt"/>
                <a:ea typeface="Calibri" panose="020F0502020204030204" pitchFamily="34" charset="0"/>
              </a:rPr>
              <a:t>Be cross section at fission energies</a:t>
            </a:r>
            <a:br>
              <a:rPr lang="en-US" sz="1800" dirty="0">
                <a:effectLst/>
                <a:latin typeface="+mj-lt"/>
                <a:ea typeface="Calibri" panose="020F0502020204030204" pitchFamily="34" charset="0"/>
              </a:rPr>
            </a:br>
            <a:r>
              <a:rPr lang="en-US" sz="1800" dirty="0">
                <a:effectLst/>
                <a:latin typeface="+mj-lt"/>
                <a:ea typeface="Calibri" panose="020F0502020204030204" pitchFamily="34" charset="0"/>
              </a:rPr>
              <a:t>Courtesy of Jack Goodell, Jennifer Church and Bryan </a:t>
            </a:r>
            <a:r>
              <a:rPr lang="en-US" sz="1800" dirty="0" err="1">
                <a:effectLst/>
                <a:latin typeface="+mj-lt"/>
                <a:ea typeface="Calibri" panose="020F0502020204030204" pitchFamily="34" charset="0"/>
              </a:rPr>
              <a:t>Bandong</a:t>
            </a:r>
            <a:endParaRPr lang="en-US" sz="1800" dirty="0">
              <a:latin typeface="+mj-lt"/>
            </a:endParaRPr>
          </a:p>
        </p:txBody>
      </p:sp>
      <p:sp>
        <p:nvSpPr>
          <p:cNvPr id="61" name="TextBox 60">
            <a:extLst>
              <a:ext uri="{FF2B5EF4-FFF2-40B4-BE49-F238E27FC236}">
                <a16:creationId xmlns:a16="http://schemas.microsoft.com/office/drawing/2014/main" id="{4278C53D-EEFD-495A-92E8-2EF7D3579164}"/>
              </a:ext>
            </a:extLst>
          </p:cNvPr>
          <p:cNvSpPr txBox="1"/>
          <p:nvPr/>
        </p:nvSpPr>
        <p:spPr>
          <a:xfrm>
            <a:off x="344999" y="1126913"/>
            <a:ext cx="4878806" cy="226728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High-fidelity model of the Flattop assembly and experimental configuration simulated using MCNP6.2</a:t>
            </a:r>
            <a:endParaRPr lang="en-US" sz="1200" dirty="0">
              <a:solidFill>
                <a:srgbClr val="000000"/>
              </a:solidFill>
              <a:latin typeface="Arial" panose="020B0604020202020204"/>
            </a:endParaRP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30000" noProof="0" dirty="0">
                <a:ln>
                  <a:noFill/>
                </a:ln>
                <a:solidFill>
                  <a:srgbClr val="000000"/>
                </a:solidFill>
                <a:effectLst/>
                <a:uLnTx/>
                <a:uFillTx/>
                <a:latin typeface="Arial" panose="020B0604020202020204"/>
                <a:ea typeface="+mn-ea"/>
                <a:cs typeface="+mn-cs"/>
              </a:rPr>
              <a:t>9</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Be(n,</a:t>
            </a:r>
            <a:r>
              <a:rPr kumimoji="0" lang="en-US" sz="12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g</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200" b="0" i="0" u="none" strike="noStrike" kern="1200" cap="none" spc="0" normalizeH="0" baseline="30000" noProof="0" dirty="0">
                <a:ln>
                  <a:noFill/>
                </a:ln>
                <a:solidFill>
                  <a:srgbClr val="000000"/>
                </a:solidFill>
                <a:effectLst/>
                <a:uLnTx/>
                <a:uFillTx/>
                <a:latin typeface="Arial" panose="020B0604020202020204"/>
                <a:ea typeface="+mn-ea"/>
                <a:cs typeface="+mn-cs"/>
              </a:rPr>
              <a:t>10</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Be integral cross section determined by total neutron fluence and the </a:t>
            </a:r>
            <a:r>
              <a:rPr kumimoji="0" lang="en-US" sz="1200" b="0" i="0" u="none" strike="noStrike" kern="1200" cap="none" spc="0" normalizeH="0" baseline="30000" noProof="0" dirty="0">
                <a:ln>
                  <a:noFill/>
                </a:ln>
                <a:solidFill>
                  <a:srgbClr val="000000"/>
                </a:solidFill>
                <a:effectLst/>
                <a:uLnTx/>
                <a:uFillTx/>
                <a:latin typeface="Arial" panose="020B0604020202020204"/>
                <a:ea typeface="+mn-ea"/>
                <a:cs typeface="+mn-cs"/>
              </a:rPr>
              <a:t>10</a:t>
            </a:r>
            <a:r>
              <a:rPr kumimoji="0" lang="en-US" sz="1200" b="0" i="0" u="none" strike="noStrike" kern="1200" cap="none" spc="0" normalizeH="0" noProof="0" dirty="0">
                <a:ln>
                  <a:noFill/>
                </a:ln>
                <a:solidFill>
                  <a:srgbClr val="000000"/>
                </a:solidFill>
                <a:effectLst/>
                <a:uLnTx/>
                <a:uFillTx/>
                <a:latin typeface="Arial" panose="020B0604020202020204"/>
                <a:ea typeface="+mn-ea"/>
                <a:cs typeface="+mn-cs"/>
              </a:rPr>
              <a:t>Be/</a:t>
            </a:r>
            <a:r>
              <a:rPr kumimoji="0" lang="en-US" sz="1200" b="0" i="0" u="none" strike="noStrike" kern="1200" cap="none" spc="0" normalizeH="0" baseline="30000" noProof="0" dirty="0">
                <a:ln>
                  <a:noFill/>
                </a:ln>
                <a:solidFill>
                  <a:srgbClr val="000000"/>
                </a:solidFill>
                <a:effectLst/>
                <a:uLnTx/>
                <a:uFillTx/>
                <a:latin typeface="Arial" panose="020B0604020202020204"/>
                <a:ea typeface="+mn-ea"/>
                <a:cs typeface="+mn-cs"/>
              </a:rPr>
              <a:t>9</a:t>
            </a:r>
            <a:r>
              <a:rPr kumimoji="0" lang="en-US" sz="1200" b="0" i="0" u="none" strike="noStrike" kern="1200" cap="none" spc="0" normalizeH="0" noProof="0" dirty="0">
                <a:ln>
                  <a:noFill/>
                </a:ln>
                <a:solidFill>
                  <a:srgbClr val="000000"/>
                </a:solidFill>
                <a:effectLst/>
                <a:uLnTx/>
                <a:uFillTx/>
                <a:latin typeface="Arial" panose="020B0604020202020204"/>
                <a:ea typeface="+mn-ea"/>
                <a:cs typeface="+mn-cs"/>
              </a:rPr>
              <a:t>Be ratio</a:t>
            </a:r>
            <a:endParaRPr lang="en-US" sz="1200" dirty="0">
              <a:solidFill>
                <a:srgbClr val="000000"/>
              </a:solidFill>
              <a:latin typeface="Arial" panose="020B0604020202020204"/>
            </a:endParaRP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US" sz="1200" dirty="0">
                <a:solidFill>
                  <a:srgbClr val="000000"/>
                </a:solidFill>
                <a:latin typeface="Arial" panose="020B0604020202020204"/>
              </a:rPr>
              <a:t>Neutron fluence estimates determined by </a:t>
            </a:r>
            <a:r>
              <a:rPr lang="en-US" sz="1200" baseline="30000" dirty="0">
                <a:solidFill>
                  <a:srgbClr val="000000"/>
                </a:solidFill>
                <a:latin typeface="Arial" panose="020B0604020202020204"/>
              </a:rPr>
              <a:t>197</a:t>
            </a:r>
            <a:r>
              <a:rPr lang="en-US" sz="1200" dirty="0">
                <a:solidFill>
                  <a:srgbClr val="000000"/>
                </a:solidFill>
                <a:latin typeface="Arial" panose="020B0604020202020204"/>
              </a:rPr>
              <a:t>Au(n,</a:t>
            </a:r>
            <a:r>
              <a:rPr kumimoji="0" lang="en-US" sz="12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g</a:t>
            </a:r>
            <a:r>
              <a:rPr kumimoji="0" lang="en-US" sz="1200" b="0" i="0" u="none" strike="noStrike" kern="1200" cap="none" spc="0" normalizeH="0" baseline="0" noProof="0" dirty="0">
                <a:ln>
                  <a:noFill/>
                </a:ln>
                <a:solidFill>
                  <a:srgbClr val="000000"/>
                </a:solidFill>
                <a:effectLst/>
                <a:uLnTx/>
                <a:uFillTx/>
                <a:latin typeface="+mj-lt"/>
                <a:ea typeface="+mn-ea"/>
                <a:cs typeface="+mn-cs"/>
              </a:rPr>
              <a:t>)</a:t>
            </a:r>
            <a:r>
              <a:rPr kumimoji="0" lang="en-US" sz="1200" b="0" i="0" u="none" strike="noStrike" kern="1200" cap="none" spc="0" normalizeH="0" baseline="30000" noProof="0" dirty="0">
                <a:ln>
                  <a:noFill/>
                </a:ln>
                <a:solidFill>
                  <a:srgbClr val="000000"/>
                </a:solidFill>
                <a:effectLst/>
                <a:uLnTx/>
                <a:uFillTx/>
                <a:latin typeface="+mj-lt"/>
                <a:ea typeface="+mn-ea"/>
                <a:cs typeface="+mn-cs"/>
              </a:rPr>
              <a:t>198</a:t>
            </a:r>
            <a:r>
              <a:rPr kumimoji="0" lang="en-US" sz="1200" b="0" i="0" u="none" strike="noStrike" kern="1200" cap="none" spc="0" normalizeH="0" noProof="0" dirty="0">
                <a:ln>
                  <a:noFill/>
                </a:ln>
                <a:solidFill>
                  <a:srgbClr val="000000"/>
                </a:solidFill>
                <a:effectLst/>
                <a:uLnTx/>
                <a:uFillTx/>
                <a:latin typeface="+mj-lt"/>
                <a:ea typeface="+mn-ea"/>
                <a:cs typeface="+mn-cs"/>
              </a:rPr>
              <a:t>Au analysis</a:t>
            </a:r>
            <a:endParaRPr kumimoji="0" lang="en-US" sz="1200" b="0" i="0" u="none" strike="noStrike" kern="1200" cap="none" spc="0" normalizeH="0" baseline="0" noProof="0" dirty="0">
              <a:ln>
                <a:noFill/>
              </a:ln>
              <a:solidFill>
                <a:srgbClr val="000000"/>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30000" noProof="0" dirty="0">
                <a:ln>
                  <a:noFill/>
                </a:ln>
                <a:solidFill>
                  <a:srgbClr val="000000"/>
                </a:solidFill>
                <a:effectLst/>
                <a:uLnTx/>
                <a:uFillTx/>
                <a:latin typeface="Arial" panose="020B0604020202020204"/>
                <a:ea typeface="+mn-ea"/>
                <a:cs typeface="+mn-cs"/>
              </a:rPr>
              <a:t>10</a:t>
            </a:r>
            <a:r>
              <a:rPr kumimoji="0" lang="en-US" sz="1200" b="0" i="0" u="none" strike="noStrike" kern="1200" cap="none" spc="0" normalizeH="0" noProof="0" dirty="0">
                <a:ln>
                  <a:noFill/>
                </a:ln>
                <a:solidFill>
                  <a:srgbClr val="000000"/>
                </a:solidFill>
                <a:effectLst/>
                <a:uLnTx/>
                <a:uFillTx/>
                <a:latin typeface="Arial" panose="020B0604020202020204"/>
                <a:ea typeface="+mn-ea"/>
                <a:cs typeface="+mn-cs"/>
              </a:rPr>
              <a:t>Be/</a:t>
            </a:r>
            <a:r>
              <a:rPr kumimoji="0" lang="en-US" sz="1200" b="0" i="0" u="none" strike="noStrike" kern="1200" cap="none" spc="0" normalizeH="0" baseline="30000" noProof="0" dirty="0">
                <a:ln>
                  <a:noFill/>
                </a:ln>
                <a:solidFill>
                  <a:srgbClr val="000000"/>
                </a:solidFill>
                <a:effectLst/>
                <a:uLnTx/>
                <a:uFillTx/>
                <a:latin typeface="Arial" panose="020B0604020202020204"/>
                <a:ea typeface="+mn-ea"/>
                <a:cs typeface="+mn-cs"/>
              </a:rPr>
              <a:t>9</a:t>
            </a:r>
            <a:r>
              <a:rPr kumimoji="0" lang="en-US" sz="1200" b="0" i="0" u="none" strike="noStrike" kern="1200" cap="none" spc="0" normalizeH="0" noProof="0" dirty="0">
                <a:ln>
                  <a:noFill/>
                </a:ln>
                <a:solidFill>
                  <a:srgbClr val="000000"/>
                </a:solidFill>
                <a:effectLst/>
                <a:uLnTx/>
                <a:uFillTx/>
                <a:latin typeface="Arial" panose="020B0604020202020204"/>
                <a:ea typeface="+mn-ea"/>
                <a:cs typeface="+mn-cs"/>
              </a:rPr>
              <a:t>Be ratio measured by accelerator mass spectrometry</a:t>
            </a: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Preliminary </a:t>
            </a:r>
            <a:r>
              <a:rPr kumimoji="0" lang="en-US" sz="1200" b="0" i="0" u="none" strike="noStrike" kern="1200" cap="none" spc="0" normalizeH="0" baseline="30000" noProof="0" dirty="0">
                <a:ln>
                  <a:noFill/>
                </a:ln>
                <a:solidFill>
                  <a:srgbClr val="000000"/>
                </a:solidFill>
                <a:effectLst/>
                <a:uLnTx/>
                <a:uFillTx/>
                <a:latin typeface="Arial" panose="020B0604020202020204"/>
                <a:ea typeface="+mn-ea"/>
                <a:cs typeface="+mn-cs"/>
              </a:rPr>
              <a:t>9</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Be(n,</a:t>
            </a:r>
            <a:r>
              <a:rPr kumimoji="0" lang="en-US" sz="12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g</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1200" b="0" i="0" u="none" strike="noStrike" kern="1200" cap="none" spc="0" normalizeH="0" baseline="30000" noProof="0" dirty="0">
                <a:ln>
                  <a:noFill/>
                </a:ln>
                <a:solidFill>
                  <a:srgbClr val="000000"/>
                </a:solidFill>
                <a:effectLst/>
                <a:uLnTx/>
                <a:uFillTx/>
                <a:latin typeface="Arial" panose="020B0604020202020204"/>
                <a:ea typeface="+mn-ea"/>
                <a:cs typeface="+mn-cs"/>
              </a:rPr>
              <a:t>10</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Be integral cross section results do not agree with current evaluated libraries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54" name="Picture 53">
            <a:extLst>
              <a:ext uri="{FF2B5EF4-FFF2-40B4-BE49-F238E27FC236}">
                <a16:creationId xmlns:a16="http://schemas.microsoft.com/office/drawing/2014/main" id="{501DF990-CBE0-4D96-9ABF-541CD9D42E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68" t="8827" r="11222" b="3924"/>
          <a:stretch/>
        </p:blipFill>
        <p:spPr>
          <a:xfrm>
            <a:off x="5460514" y="1126913"/>
            <a:ext cx="3600540" cy="2879198"/>
          </a:xfrm>
          <a:prstGeom prst="rect">
            <a:avLst/>
          </a:prstGeom>
        </p:spPr>
      </p:pic>
      <p:sp>
        <p:nvSpPr>
          <p:cNvPr id="91" name="TextBox 90">
            <a:extLst>
              <a:ext uri="{FF2B5EF4-FFF2-40B4-BE49-F238E27FC236}">
                <a16:creationId xmlns:a16="http://schemas.microsoft.com/office/drawing/2014/main" id="{E302FD93-1D8E-4C6D-A6D2-B5465EA7CA26}"/>
              </a:ext>
            </a:extLst>
          </p:cNvPr>
          <p:cNvSpPr txBox="1"/>
          <p:nvPr/>
        </p:nvSpPr>
        <p:spPr>
          <a:xfrm>
            <a:off x="7443943" y="4550858"/>
            <a:ext cx="11039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normalizeH="0" baseline="0" noProof="0" dirty="0">
                <a:solidFill>
                  <a:srgbClr val="C00000"/>
                </a:solidFill>
                <a:uLnTx/>
                <a:uFillTx/>
                <a:latin typeface="Arial" panose="020B0604020202020204"/>
                <a:ea typeface="+mn-ea"/>
                <a:cs typeface="+mn-cs"/>
              </a:rPr>
              <a:t>CAMS assay</a:t>
            </a:r>
          </a:p>
        </p:txBody>
      </p:sp>
      <p:grpSp>
        <p:nvGrpSpPr>
          <p:cNvPr id="75" name="Group 74">
            <a:extLst>
              <a:ext uri="{FF2B5EF4-FFF2-40B4-BE49-F238E27FC236}">
                <a16:creationId xmlns:a16="http://schemas.microsoft.com/office/drawing/2014/main" id="{84D1D966-1E55-4679-94FB-D10978231B2C}"/>
              </a:ext>
            </a:extLst>
          </p:cNvPr>
          <p:cNvGrpSpPr/>
          <p:nvPr/>
        </p:nvGrpSpPr>
        <p:grpSpPr>
          <a:xfrm>
            <a:off x="9248912" y="1683852"/>
            <a:ext cx="2782688" cy="4797978"/>
            <a:chOff x="151497" y="1235691"/>
            <a:chExt cx="2782688" cy="4797978"/>
          </a:xfrm>
        </p:grpSpPr>
        <p:grpSp>
          <p:nvGrpSpPr>
            <p:cNvPr id="4" name="Group 3">
              <a:extLst>
                <a:ext uri="{FF2B5EF4-FFF2-40B4-BE49-F238E27FC236}">
                  <a16:creationId xmlns:a16="http://schemas.microsoft.com/office/drawing/2014/main" id="{64607B84-D53E-4312-BF4F-4AC8041D9B99}"/>
                </a:ext>
              </a:extLst>
            </p:cNvPr>
            <p:cNvGrpSpPr/>
            <p:nvPr/>
          </p:nvGrpSpPr>
          <p:grpSpPr>
            <a:xfrm>
              <a:off x="151497" y="3587957"/>
              <a:ext cx="2782688" cy="2445712"/>
              <a:chOff x="856663" y="3481145"/>
              <a:chExt cx="3088871" cy="2677852"/>
            </a:xfrm>
          </p:grpSpPr>
          <p:pic>
            <p:nvPicPr>
              <p:cNvPr id="5" name="Picture 4">
                <a:extLst>
                  <a:ext uri="{FF2B5EF4-FFF2-40B4-BE49-F238E27FC236}">
                    <a16:creationId xmlns:a16="http://schemas.microsoft.com/office/drawing/2014/main" id="{54AFDCBE-B2B7-4586-A376-0087016F3B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56663" y="3481145"/>
                <a:ext cx="3088871" cy="2532990"/>
              </a:xfrm>
              <a:prstGeom prst="rect">
                <a:avLst/>
              </a:prstGeom>
            </p:spPr>
          </p:pic>
          <p:sp>
            <p:nvSpPr>
              <p:cNvPr id="6" name="TextBox 5">
                <a:extLst>
                  <a:ext uri="{FF2B5EF4-FFF2-40B4-BE49-F238E27FC236}">
                    <a16:creationId xmlns:a16="http://schemas.microsoft.com/office/drawing/2014/main" id="{7CCE415E-5290-49D3-8FB3-7952FC0A8DBE}"/>
                  </a:ext>
                </a:extLst>
              </p:cNvPr>
              <p:cNvSpPr txBox="1"/>
              <p:nvPr/>
            </p:nvSpPr>
            <p:spPr>
              <a:xfrm>
                <a:off x="1611140" y="5928165"/>
                <a:ext cx="1524776"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*From Corey Keith - LANL</a:t>
                </a:r>
              </a:p>
            </p:txBody>
          </p:sp>
        </p:grpSp>
        <p:pic>
          <p:nvPicPr>
            <p:cNvPr id="36" name="Picture 35">
              <a:extLst>
                <a:ext uri="{FF2B5EF4-FFF2-40B4-BE49-F238E27FC236}">
                  <a16:creationId xmlns:a16="http://schemas.microsoft.com/office/drawing/2014/main" id="{5A3B8B1E-7E2D-43DE-94F9-AADCAF7D35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323" y="1282652"/>
              <a:ext cx="2541758" cy="1997821"/>
            </a:xfrm>
            <a:prstGeom prst="rect">
              <a:avLst/>
            </a:prstGeom>
          </p:spPr>
        </p:pic>
        <p:grpSp>
          <p:nvGrpSpPr>
            <p:cNvPr id="40" name="Group 39">
              <a:extLst>
                <a:ext uri="{FF2B5EF4-FFF2-40B4-BE49-F238E27FC236}">
                  <a16:creationId xmlns:a16="http://schemas.microsoft.com/office/drawing/2014/main" id="{7C61E925-A830-49AD-A562-CB48462F6AC6}"/>
                </a:ext>
              </a:extLst>
            </p:cNvPr>
            <p:cNvGrpSpPr/>
            <p:nvPr/>
          </p:nvGrpSpPr>
          <p:grpSpPr>
            <a:xfrm rot="1788992">
              <a:off x="1284303" y="3245041"/>
              <a:ext cx="517075" cy="1488066"/>
              <a:chOff x="4755313" y="3592476"/>
              <a:chExt cx="573969" cy="1276682"/>
            </a:xfrm>
          </p:grpSpPr>
          <p:sp>
            <p:nvSpPr>
              <p:cNvPr id="37" name="Isosceles Triangle 36">
                <a:extLst>
                  <a:ext uri="{FF2B5EF4-FFF2-40B4-BE49-F238E27FC236}">
                    <a16:creationId xmlns:a16="http://schemas.microsoft.com/office/drawing/2014/main" id="{4AD756B9-37E7-431D-893F-9E8C9BD855ED}"/>
                  </a:ext>
                </a:extLst>
              </p:cNvPr>
              <p:cNvSpPr/>
              <p:nvPr/>
            </p:nvSpPr>
            <p:spPr bwMode="auto">
              <a:xfrm rot="20028700">
                <a:off x="4755313" y="3592476"/>
                <a:ext cx="512430" cy="206597"/>
              </a:xfrm>
              <a:prstGeom prst="triangle">
                <a:avLst>
                  <a:gd name="adj" fmla="val 48518"/>
                </a:avLst>
              </a:prstGeom>
              <a:solidFill>
                <a:schemeClr val="bg1"/>
              </a:solid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charset="0"/>
                  <a:ea typeface="+mn-ea"/>
                  <a:cs typeface="+mn-cs"/>
                </a:endParaRPr>
              </a:p>
            </p:txBody>
          </p:sp>
          <p:sp>
            <p:nvSpPr>
              <p:cNvPr id="38" name="Arc 37">
                <a:extLst>
                  <a:ext uri="{FF2B5EF4-FFF2-40B4-BE49-F238E27FC236}">
                    <a16:creationId xmlns:a16="http://schemas.microsoft.com/office/drawing/2014/main" id="{43759FAF-3B4B-4F1F-8AD1-54B007B53C7A}"/>
                  </a:ext>
                </a:extLst>
              </p:cNvPr>
              <p:cNvSpPr/>
              <p:nvPr/>
            </p:nvSpPr>
            <p:spPr bwMode="auto">
              <a:xfrm rot="20636979">
                <a:off x="4921725" y="3779104"/>
                <a:ext cx="315972" cy="1090054"/>
              </a:xfrm>
              <a:prstGeom prst="arc">
                <a:avLst>
                  <a:gd name="adj1" fmla="val 16581211"/>
                  <a:gd name="adj2" fmla="val 4471722"/>
                </a:avLst>
              </a:prstGeom>
              <a:no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charset="0"/>
                  <a:ea typeface="+mn-ea"/>
                  <a:cs typeface="+mn-cs"/>
                </a:endParaRPr>
              </a:p>
            </p:txBody>
          </p:sp>
          <p:sp>
            <p:nvSpPr>
              <p:cNvPr id="39" name="Arc 38">
                <a:extLst>
                  <a:ext uri="{FF2B5EF4-FFF2-40B4-BE49-F238E27FC236}">
                    <a16:creationId xmlns:a16="http://schemas.microsoft.com/office/drawing/2014/main" id="{8B5C73F2-3A1D-43A9-9B9B-2D8E1B9C79B8}"/>
                  </a:ext>
                </a:extLst>
              </p:cNvPr>
              <p:cNvSpPr/>
              <p:nvPr/>
            </p:nvSpPr>
            <p:spPr bwMode="auto">
              <a:xfrm rot="21287670">
                <a:off x="5013310" y="3706000"/>
                <a:ext cx="315972" cy="1090054"/>
              </a:xfrm>
              <a:prstGeom prst="arc">
                <a:avLst>
                  <a:gd name="adj1" fmla="val 16581211"/>
                  <a:gd name="adj2" fmla="val 4411451"/>
                </a:avLst>
              </a:prstGeom>
              <a:no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74" name="TextBox 73">
              <a:extLst>
                <a:ext uri="{FF2B5EF4-FFF2-40B4-BE49-F238E27FC236}">
                  <a16:creationId xmlns:a16="http://schemas.microsoft.com/office/drawing/2014/main" id="{2D850CF8-318A-41C5-924B-CABA72B8E705}"/>
                </a:ext>
              </a:extLst>
            </p:cNvPr>
            <p:cNvSpPr txBox="1"/>
            <p:nvPr/>
          </p:nvSpPr>
          <p:spPr>
            <a:xfrm>
              <a:off x="432214" y="1235691"/>
              <a:ext cx="2317372" cy="2308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Foil Configuration</a:t>
              </a:r>
            </a:p>
          </p:txBody>
        </p:sp>
      </p:grpSp>
      <p:sp>
        <p:nvSpPr>
          <p:cNvPr id="76" name="Rectangle 75">
            <a:extLst>
              <a:ext uri="{FF2B5EF4-FFF2-40B4-BE49-F238E27FC236}">
                <a16:creationId xmlns:a16="http://schemas.microsoft.com/office/drawing/2014/main" id="{B2EADE36-F94C-42CF-9FCA-457CC799071C}"/>
              </a:ext>
            </a:extLst>
          </p:cNvPr>
          <p:cNvSpPr/>
          <p:nvPr/>
        </p:nvSpPr>
        <p:spPr bwMode="auto">
          <a:xfrm>
            <a:off x="9167728" y="1136708"/>
            <a:ext cx="2941779" cy="5452844"/>
          </a:xfrm>
          <a:prstGeom prst="rect">
            <a:avLst/>
          </a:pr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4" name="TextBox 103">
            <a:extLst>
              <a:ext uri="{FF2B5EF4-FFF2-40B4-BE49-F238E27FC236}">
                <a16:creationId xmlns:a16="http://schemas.microsoft.com/office/drawing/2014/main" id="{D9B9445A-1F7E-489F-B31F-AF8BA15B8191}"/>
              </a:ext>
            </a:extLst>
          </p:cNvPr>
          <p:cNvSpPr txBox="1"/>
          <p:nvPr/>
        </p:nvSpPr>
        <p:spPr>
          <a:xfrm>
            <a:off x="9167728" y="1134410"/>
            <a:ext cx="2941781" cy="276999"/>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MCNP Visualization of the Flattop Model</a:t>
            </a:r>
          </a:p>
        </p:txBody>
      </p:sp>
      <p:pic>
        <p:nvPicPr>
          <p:cNvPr id="13" name="Picture 12" descr="Chart&#10;&#10;Description automatically generated">
            <a:extLst>
              <a:ext uri="{FF2B5EF4-FFF2-40B4-BE49-F238E27FC236}">
                <a16:creationId xmlns:a16="http://schemas.microsoft.com/office/drawing/2014/main" id="{0D871DEC-066A-4D99-BD64-68F5011042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960" t="9824" r="13420" b="6360"/>
          <a:stretch/>
        </p:blipFill>
        <p:spPr>
          <a:xfrm>
            <a:off x="94525" y="3329345"/>
            <a:ext cx="4315347" cy="3298098"/>
          </a:xfrm>
          <a:prstGeom prst="rect">
            <a:avLst/>
          </a:prstGeom>
        </p:spPr>
      </p:pic>
      <p:sp>
        <p:nvSpPr>
          <p:cNvPr id="41" name="TextBox 40">
            <a:extLst>
              <a:ext uri="{FF2B5EF4-FFF2-40B4-BE49-F238E27FC236}">
                <a16:creationId xmlns:a16="http://schemas.microsoft.com/office/drawing/2014/main" id="{93DB09A9-231B-4900-B71F-9BC734D6C8F1}"/>
              </a:ext>
            </a:extLst>
          </p:cNvPr>
          <p:cNvSpPr txBox="1"/>
          <p:nvPr/>
        </p:nvSpPr>
        <p:spPr>
          <a:xfrm>
            <a:off x="1177549" y="3158238"/>
            <a:ext cx="2652649"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000000"/>
                </a:solidFill>
                <a:effectLst/>
                <a:uLnTx/>
                <a:uFillTx/>
                <a:latin typeface="Arial" panose="020B0604020202020204"/>
                <a:ea typeface="+mn-ea"/>
                <a:cs typeface="+mn-cs"/>
              </a:rPr>
              <a:t>9</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Be(n,</a:t>
            </a:r>
            <a:r>
              <a:rPr kumimoji="0" lang="en-US" sz="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g</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a:t>
            </a:r>
            <a:r>
              <a:rPr kumimoji="0" lang="en-US" sz="800" b="0" i="0" u="none" strike="noStrike" kern="1200" cap="none" spc="0" normalizeH="0" baseline="30000" noProof="0" dirty="0">
                <a:ln>
                  <a:noFill/>
                </a:ln>
                <a:solidFill>
                  <a:srgbClr val="000000"/>
                </a:solidFill>
                <a:effectLst/>
                <a:uLnTx/>
                <a:uFillTx/>
                <a:latin typeface="Arial" panose="020B0604020202020204"/>
                <a:ea typeface="+mn-ea"/>
                <a:cs typeface="+mn-cs"/>
              </a:rPr>
              <a:t>10</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Be or </a:t>
            </a:r>
            <a:r>
              <a:rPr kumimoji="0" lang="en-US" sz="800" b="0" i="0" u="none" strike="noStrike" kern="1200" cap="none" spc="0" normalizeH="0" baseline="30000" noProof="0" dirty="0">
                <a:ln>
                  <a:noFill/>
                </a:ln>
                <a:solidFill>
                  <a:srgbClr val="000000"/>
                </a:solidFill>
                <a:effectLst/>
                <a:uLnTx/>
                <a:uFillTx/>
                <a:latin typeface="Arial" panose="020B0604020202020204"/>
                <a:ea typeface="+mn-ea"/>
                <a:cs typeface="+mn-cs"/>
              </a:rPr>
              <a:t>10</a:t>
            </a:r>
            <a:r>
              <a:rPr kumimoji="0" lang="en-US" sz="800" b="0" i="0" u="none" strike="noStrike" kern="1200" cap="none" spc="0" normalizeH="0" noProof="0" dirty="0">
                <a:ln>
                  <a:noFill/>
                </a:ln>
                <a:solidFill>
                  <a:srgbClr val="000000"/>
                </a:solidFill>
                <a:effectLst/>
                <a:uLnTx/>
                <a:uFillTx/>
                <a:latin typeface="Arial" panose="020B0604020202020204"/>
                <a:ea typeface="+mn-ea"/>
                <a:cs typeface="+mn-cs"/>
              </a:rPr>
              <a:t>Be production: JANIS-NEA/EXFOR</a:t>
            </a: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086BE6E1-3F43-4B29-A62A-B368C91A6FAE}"/>
              </a:ext>
            </a:extLst>
          </p:cNvPr>
          <p:cNvSpPr txBox="1"/>
          <p:nvPr/>
        </p:nvSpPr>
        <p:spPr>
          <a:xfrm>
            <a:off x="517810" y="5736813"/>
            <a:ext cx="232164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rgbClr val="000000"/>
                </a:solidFill>
                <a:latin typeface="Arial" panose="020B0604020202020204"/>
              </a:rPr>
              <a:t>*X-error bars represent width of neutron distribution; symbol at average neutron energy</a:t>
            </a:r>
            <a:endParaRPr kumimoji="0" lang="en-US" sz="800" i="0" u="none" strike="noStrike" kern="1200" cap="none" spc="0" normalizeH="0" noProof="0" dirty="0">
              <a:ln>
                <a:noFill/>
              </a:ln>
              <a:solidFill>
                <a:srgbClr val="000000"/>
              </a:solidFill>
              <a:effectLst/>
              <a:uLnTx/>
              <a:uFillTx/>
              <a:latin typeface="Arial" panose="020B0604020202020204"/>
              <a:ea typeface="+mn-ea"/>
              <a:cs typeface="+mn-cs"/>
            </a:endParaRPr>
          </a:p>
        </p:txBody>
      </p:sp>
      <p:pic>
        <p:nvPicPr>
          <p:cNvPr id="87" name="Picture 86">
            <a:extLst>
              <a:ext uri="{FF2B5EF4-FFF2-40B4-BE49-F238E27FC236}">
                <a16:creationId xmlns:a16="http://schemas.microsoft.com/office/drawing/2014/main" id="{2B64D128-6B49-4E23-8E95-51AC1B1826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6852" y="3995135"/>
            <a:ext cx="2871762" cy="1638585"/>
          </a:xfrm>
          <a:prstGeom prst="rect">
            <a:avLst/>
          </a:prstGeom>
          <a:ln>
            <a:solidFill>
              <a:schemeClr val="tx1"/>
            </a:solidFill>
          </a:ln>
        </p:spPr>
      </p:pic>
      <p:grpSp>
        <p:nvGrpSpPr>
          <p:cNvPr id="92" name="Group 91">
            <a:extLst>
              <a:ext uri="{FF2B5EF4-FFF2-40B4-BE49-F238E27FC236}">
                <a16:creationId xmlns:a16="http://schemas.microsoft.com/office/drawing/2014/main" id="{BF845A59-15BB-44DC-A9E7-82E11F6768B8}"/>
              </a:ext>
            </a:extLst>
          </p:cNvPr>
          <p:cNvGrpSpPr/>
          <p:nvPr/>
        </p:nvGrpSpPr>
        <p:grpSpPr>
          <a:xfrm>
            <a:off x="6849787" y="5359175"/>
            <a:ext cx="2332750" cy="1202119"/>
            <a:chOff x="1069525" y="623065"/>
            <a:chExt cx="2361630" cy="1119281"/>
          </a:xfrm>
        </p:grpSpPr>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6288A8C6-B240-405E-91FE-38931D5281C1}"/>
                    </a:ext>
                  </a:extLst>
                </p:cNvPr>
                <p:cNvSpPr txBox="1"/>
                <p:nvPr/>
              </p:nvSpPr>
              <p:spPr>
                <a:xfrm>
                  <a:off x="1069525" y="623065"/>
                  <a:ext cx="2232053" cy="1119281"/>
                </a:xfrm>
                <a:prstGeom prst="rect">
                  <a:avLst/>
                </a:prstGeom>
                <a:solidFill>
                  <a:schemeClr val="bg2">
                    <a:lumMod val="20000"/>
                    <a:lumOff val="80000"/>
                  </a:schemeClr>
                </a:solidFill>
                <a:ln>
                  <a:solidFill>
                    <a:schemeClr val="tx1"/>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e>
                          <m:sub>
                            <m: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𝑒𝑥𝑝</m:t>
                            </m:r>
                          </m:sub>
                        </m:sSub>
                        <m: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sSub>
                              <m:sSubPr>
                                <m:ctrlP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l-GR" sz="1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Φ</m:t>
                                </m:r>
                              </m:e>
                              <m:sub>
                                <m: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𝑡𝑜𝑡𝑎𝑙</m:t>
                                </m:r>
                              </m:sub>
                            </m:sSub>
                          </m:den>
                        </m:f>
                        <m:d>
                          <m:dPr>
                            <m:ctrlP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f>
                              <m:fPr>
                                <m:ctrlP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Pre>
                                  <m:sPrePr>
                                    <m:ctrlP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PrePr>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ub>
                                  <m:sup>
                                    <m: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10</m:t>
                                    </m:r>
                                  </m:sup>
                                  <m:e>
                                    <m: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𝐵𝑒</m:t>
                                    </m:r>
                                  </m:e>
                                </m:sPre>
                              </m:num>
                              <m:den>
                                <m:sPre>
                                  <m:sPrePr>
                                    <m:ctrlP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PrePr>
                                  <m:sub>
                                    <m:r>
                                      <a:rPr kumimoji="0" lang="en-US"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ub>
                                  <m:sup>
                                    <m: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9</m:t>
                                    </m:r>
                                  </m:sup>
                                  <m:e>
                                    <m:r>
                                      <a:rPr kumimoji="0" lang="en-US" sz="1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𝐵𝑒</m:t>
                                    </m:r>
                                  </m:e>
                                </m:sPre>
                              </m:den>
                            </m:f>
                          </m:e>
                        </m:d>
                      </m:oMath>
                    </m:oMathPara>
                  </a14:m>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m:rPr>
                              <m:sty m:val="p"/>
                            </m:rPr>
                            <a:rPr kumimoji="0" lang="el-GR" sz="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Φ</m:t>
                          </m:r>
                        </m:e>
                        <m:sub>
                          <m:r>
                            <a:rPr kumimoji="0" lang="en-US" sz="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𝑡𝑜𝑡𝑎𝑙</m:t>
                          </m:r>
                        </m:sub>
                      </m:sSub>
                    </m:oMath>
                  </a14:m>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 = Total fluence (n/cm</a:t>
                  </a:r>
                  <a:r>
                    <a:rPr kumimoji="0" lang="en-US" sz="800" b="0" i="0" u="none" strike="noStrike" kern="1200" cap="none" spc="0" normalizeH="0" baseline="30000" noProof="0" dirty="0">
                      <a:ln>
                        <a:noFill/>
                      </a:ln>
                      <a:solidFill>
                        <a:srgbClr val="000000"/>
                      </a:solidFill>
                      <a:effectLst/>
                      <a:uLnTx/>
                      <a:uFillTx/>
                      <a:latin typeface="Arial" panose="020B0604020202020204"/>
                      <a:ea typeface="+mn-ea"/>
                      <a:cs typeface="+mn-cs"/>
                    </a:rPr>
                    <a:t>2</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 from </a:t>
                  </a:r>
                  <a:r>
                    <a:rPr kumimoji="0" lang="en-US" sz="800" b="0" i="0" u="none" strike="noStrike" kern="1200" cap="none" spc="0" normalizeH="0" baseline="30000" noProof="0" dirty="0">
                      <a:ln>
                        <a:noFill/>
                      </a:ln>
                      <a:solidFill>
                        <a:srgbClr val="000000"/>
                      </a:solidFill>
                      <a:effectLst/>
                      <a:uLnTx/>
                      <a:uFillTx/>
                      <a:latin typeface="Arial" panose="020B0604020202020204"/>
                      <a:ea typeface="+mn-ea"/>
                      <a:cs typeface="+mn-cs"/>
                    </a:rPr>
                    <a:t>198</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Au fluence estimates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mc:Choice>
          <mc:Fallback xmlns="">
            <p:sp>
              <p:nvSpPr>
                <p:cNvPr id="56" name="TextBox 55">
                  <a:extLst>
                    <a:ext uri="{FF2B5EF4-FFF2-40B4-BE49-F238E27FC236}">
                      <a16:creationId xmlns:a16="http://schemas.microsoft.com/office/drawing/2014/main" id="{6288A8C6-B240-405E-91FE-38931D5281C1}"/>
                    </a:ext>
                  </a:extLst>
                </p:cNvPr>
                <p:cNvSpPr txBox="1">
                  <a:spLocks noRot="1" noChangeAspect="1" noMove="1" noResize="1" noEditPoints="1" noAdjustHandles="1" noChangeArrowheads="1" noChangeShapeType="1" noTextEdit="1"/>
                </p:cNvSpPr>
                <p:nvPr/>
              </p:nvSpPr>
              <p:spPr>
                <a:xfrm>
                  <a:off x="1069525" y="623065"/>
                  <a:ext cx="2232053" cy="1119281"/>
                </a:xfrm>
                <a:prstGeom prst="rect">
                  <a:avLst/>
                </a:prstGeom>
                <a:blipFill>
                  <a:blip r:embed="rId7"/>
                  <a:stretch>
                    <a:fillRect l="-826" r="-3581"/>
                  </a:stretch>
                </a:blipFill>
                <a:ln>
                  <a:solidFill>
                    <a:schemeClr val="tx1"/>
                  </a:solidFill>
                </a:ln>
              </p:spPr>
              <p:txBody>
                <a:bodyPr/>
                <a:lstStyle/>
                <a:p>
                  <a:r>
                    <a:rPr lang="en-US">
                      <a:noFill/>
                    </a:rPr>
                    <a:t> </a:t>
                  </a:r>
                </a:p>
              </p:txBody>
            </p:sp>
          </mc:Fallback>
        </mc:AlternateContent>
        <p:sp>
          <p:nvSpPr>
            <p:cNvPr id="85" name="TextBox 84">
              <a:extLst>
                <a:ext uri="{FF2B5EF4-FFF2-40B4-BE49-F238E27FC236}">
                  <a16:creationId xmlns:a16="http://schemas.microsoft.com/office/drawing/2014/main" id="{61DBD7AA-9FA3-4BCE-8FF2-F3A2480A2837}"/>
                </a:ext>
              </a:extLst>
            </p:cNvPr>
            <p:cNvSpPr txBox="1"/>
            <p:nvPr/>
          </p:nvSpPr>
          <p:spPr>
            <a:xfrm>
              <a:off x="3051618" y="881329"/>
              <a:ext cx="37953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[1]</a:t>
              </a:r>
            </a:p>
          </p:txBody>
        </p:sp>
      </p:grpSp>
      <p:sp>
        <p:nvSpPr>
          <p:cNvPr id="84" name="TextBox 83">
            <a:extLst>
              <a:ext uri="{FF2B5EF4-FFF2-40B4-BE49-F238E27FC236}">
                <a16:creationId xmlns:a16="http://schemas.microsoft.com/office/drawing/2014/main" id="{5F27839E-D989-4648-BAC8-0E13FC7FFE31}"/>
              </a:ext>
            </a:extLst>
          </p:cNvPr>
          <p:cNvSpPr txBox="1"/>
          <p:nvPr/>
        </p:nvSpPr>
        <p:spPr>
          <a:xfrm>
            <a:off x="6836987" y="6315651"/>
            <a:ext cx="2652649"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n-ea"/>
                <a:cs typeface="+mn-cs"/>
              </a:rPr>
              <a:t>[1]  </a:t>
            </a:r>
            <a:r>
              <a:rPr kumimoji="0" lang="en-US" sz="700" b="0" i="0" u="none" strike="noStrike" kern="1200" cap="none" spc="0" normalizeH="0" baseline="0" noProof="0" dirty="0" err="1">
                <a:ln>
                  <a:noFill/>
                </a:ln>
                <a:solidFill>
                  <a:srgbClr val="000000"/>
                </a:solidFill>
                <a:effectLst/>
                <a:uLnTx/>
                <a:uFillTx/>
                <a:latin typeface="Arial" panose="020B0604020202020204"/>
                <a:ea typeface="+mn-ea"/>
                <a:cs typeface="+mn-cs"/>
              </a:rPr>
              <a:t>Wallner</a:t>
            </a:r>
            <a:r>
              <a:rPr kumimoji="0" lang="en-US" sz="7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700" b="0" i="1" u="none" strike="noStrike" kern="1200" cap="none" spc="0" normalizeH="0" baseline="0" noProof="0" dirty="0">
                <a:ln>
                  <a:noFill/>
                </a:ln>
                <a:solidFill>
                  <a:srgbClr val="000000"/>
                </a:solidFill>
                <a:effectLst/>
                <a:uLnTx/>
                <a:uFillTx/>
                <a:latin typeface="Arial" panose="020B0604020202020204"/>
                <a:ea typeface="+mn-ea"/>
                <a:cs typeface="+mn-cs"/>
              </a:rPr>
              <a:t>et al.</a:t>
            </a:r>
            <a:r>
              <a:rPr kumimoji="0" lang="en-US" sz="700" b="0" i="0" u="none" strike="noStrike" kern="1200" cap="none" spc="0" normalizeH="0" baseline="0" noProof="0" dirty="0">
                <a:ln>
                  <a:noFill/>
                </a:ln>
                <a:solidFill>
                  <a:srgbClr val="000000"/>
                </a:solidFill>
                <a:effectLst/>
                <a:uLnTx/>
                <a:uFillTx/>
                <a:latin typeface="Arial" panose="020B0604020202020204"/>
                <a:ea typeface="+mn-ea"/>
                <a:cs typeface="+mn-cs"/>
              </a:rPr>
              <a:t> Phys Rev C 99, 015804 (20129)</a:t>
            </a:r>
          </a:p>
        </p:txBody>
      </p:sp>
      <p:cxnSp>
        <p:nvCxnSpPr>
          <p:cNvPr id="17" name="Connector: Elbow 16">
            <a:extLst>
              <a:ext uri="{FF2B5EF4-FFF2-40B4-BE49-F238E27FC236}">
                <a16:creationId xmlns:a16="http://schemas.microsoft.com/office/drawing/2014/main" id="{CEAB81D6-8E95-4585-B57D-73AD32E7931A}"/>
              </a:ext>
            </a:extLst>
          </p:cNvPr>
          <p:cNvCxnSpPr>
            <a:cxnSpLocks/>
            <a:stCxn id="87" idx="3"/>
          </p:cNvCxnSpPr>
          <p:nvPr/>
        </p:nvCxnSpPr>
        <p:spPr bwMode="auto">
          <a:xfrm>
            <a:off x="7168614" y="4814428"/>
            <a:ext cx="1594080" cy="819292"/>
          </a:xfrm>
          <a:prstGeom prst="bentConnector3">
            <a:avLst>
              <a:gd name="adj1" fmla="val 105475"/>
            </a:avLst>
          </a:prstGeom>
          <a:solidFill>
            <a:schemeClr val="accent1"/>
          </a:solidFill>
          <a:ln w="9525" cap="flat" cmpd="sng" algn="ctr">
            <a:solidFill>
              <a:srgbClr val="C00000"/>
            </a:solidFill>
            <a:prstDash val="solid"/>
            <a:round/>
            <a:headEnd type="triangle" w="med" len="med"/>
            <a:tailEnd type="none" w="med" len="med"/>
          </a:ln>
          <a:effectLst/>
        </p:spPr>
      </p:cxnSp>
      <p:sp>
        <p:nvSpPr>
          <p:cNvPr id="24" name="TextBox 23">
            <a:extLst>
              <a:ext uri="{FF2B5EF4-FFF2-40B4-BE49-F238E27FC236}">
                <a16:creationId xmlns:a16="http://schemas.microsoft.com/office/drawing/2014/main" id="{4D15E117-F12B-450C-956F-6E783DE96285}"/>
              </a:ext>
            </a:extLst>
          </p:cNvPr>
          <p:cNvSpPr txBox="1"/>
          <p:nvPr/>
        </p:nvSpPr>
        <p:spPr>
          <a:xfrm>
            <a:off x="6760236" y="1126913"/>
            <a:ext cx="2517577" cy="461665"/>
          </a:xfrm>
          <a:prstGeom prst="rect">
            <a:avLst/>
          </a:prstGeom>
          <a:noFill/>
        </p:spPr>
        <p:txBody>
          <a:bodyPr wrap="square" rtlCol="0">
            <a:spAutoFit/>
          </a:bodyPr>
          <a:lstStyle/>
          <a:p>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Simulated neutron fluence softens and decreases with distance from center of the assembly</a:t>
            </a:r>
            <a:endParaRPr lang="en-US" sz="800" dirty="0">
              <a:solidFill>
                <a:srgbClr val="000000"/>
              </a:solidFill>
              <a:latin typeface="Arial" panose="020B0604020202020204"/>
            </a:endParaRPr>
          </a:p>
          <a:p>
            <a:endParaRPr lang="en-US" sz="800" dirty="0"/>
          </a:p>
        </p:txBody>
      </p:sp>
      <p:sp>
        <p:nvSpPr>
          <p:cNvPr id="51" name="TextBox 50">
            <a:extLst>
              <a:ext uri="{FF2B5EF4-FFF2-40B4-BE49-F238E27FC236}">
                <a16:creationId xmlns:a16="http://schemas.microsoft.com/office/drawing/2014/main" id="{844108CD-F4EA-48FC-B701-5280AC999BA2}"/>
              </a:ext>
            </a:extLst>
          </p:cNvPr>
          <p:cNvSpPr txBox="1"/>
          <p:nvPr/>
        </p:nvSpPr>
        <p:spPr>
          <a:xfrm>
            <a:off x="4491056" y="5633720"/>
            <a:ext cx="22808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normalizeH="0" baseline="0" noProof="0" dirty="0">
                <a:solidFill>
                  <a:srgbClr val="C00000"/>
                </a:solidFill>
                <a:uLnTx/>
                <a:uFillTx/>
                <a:latin typeface="Arial" panose="020B0604020202020204"/>
                <a:ea typeface="+mn-ea"/>
                <a:cs typeface="+mn-cs"/>
              </a:rPr>
              <a:t>LLNL Center for Accelerator Mass Spectrometry (CAMS)</a:t>
            </a:r>
          </a:p>
        </p:txBody>
      </p:sp>
      <p:sp>
        <p:nvSpPr>
          <p:cNvPr id="30" name="TextBox 29">
            <a:extLst>
              <a:ext uri="{FF2B5EF4-FFF2-40B4-BE49-F238E27FC236}">
                <a16:creationId xmlns:a16="http://schemas.microsoft.com/office/drawing/2014/main" id="{27E38B02-6ED1-4914-AA05-566120BAEB1F}"/>
              </a:ext>
            </a:extLst>
          </p:cNvPr>
          <p:cNvSpPr txBox="1"/>
          <p:nvPr/>
        </p:nvSpPr>
        <p:spPr>
          <a:xfrm>
            <a:off x="2494098" y="4164793"/>
            <a:ext cx="580608" cy="184666"/>
          </a:xfrm>
          <a:prstGeom prst="rect">
            <a:avLst/>
          </a:prstGeom>
          <a:noFill/>
        </p:spPr>
        <p:txBody>
          <a:bodyPr wrap="none" rtlCol="0">
            <a:spAutoFit/>
          </a:bodyPr>
          <a:lstStyle/>
          <a:p>
            <a:r>
              <a:rPr lang="en-US" sz="600" dirty="0"/>
              <a:t>CENDL-3.2</a:t>
            </a:r>
          </a:p>
        </p:txBody>
      </p:sp>
      <p:sp>
        <p:nvSpPr>
          <p:cNvPr id="31" name="TextBox 30">
            <a:extLst>
              <a:ext uri="{FF2B5EF4-FFF2-40B4-BE49-F238E27FC236}">
                <a16:creationId xmlns:a16="http://schemas.microsoft.com/office/drawing/2014/main" id="{52D47573-0295-43E0-8ECC-3191EB0E7F7C}"/>
              </a:ext>
            </a:extLst>
          </p:cNvPr>
          <p:cNvSpPr txBox="1"/>
          <p:nvPr/>
        </p:nvSpPr>
        <p:spPr>
          <a:xfrm>
            <a:off x="3619030" y="5104893"/>
            <a:ext cx="596638" cy="276999"/>
          </a:xfrm>
          <a:prstGeom prst="rect">
            <a:avLst/>
          </a:prstGeom>
          <a:noFill/>
        </p:spPr>
        <p:txBody>
          <a:bodyPr wrap="none" rtlCol="0">
            <a:spAutoFit/>
          </a:bodyPr>
          <a:lstStyle/>
          <a:p>
            <a:r>
              <a:rPr lang="en-US" sz="600" dirty="0"/>
              <a:t>BROND-3.1</a:t>
            </a:r>
          </a:p>
          <a:p>
            <a:r>
              <a:rPr lang="en-US" sz="600" dirty="0"/>
              <a:t>JEFF-3.3</a:t>
            </a:r>
          </a:p>
        </p:txBody>
      </p:sp>
      <p:sp>
        <p:nvSpPr>
          <p:cNvPr id="32" name="TextBox 31">
            <a:extLst>
              <a:ext uri="{FF2B5EF4-FFF2-40B4-BE49-F238E27FC236}">
                <a16:creationId xmlns:a16="http://schemas.microsoft.com/office/drawing/2014/main" id="{8D6C64AB-D656-401C-87AD-5C03DBC2F5FD}"/>
              </a:ext>
            </a:extLst>
          </p:cNvPr>
          <p:cNvSpPr txBox="1"/>
          <p:nvPr/>
        </p:nvSpPr>
        <p:spPr>
          <a:xfrm>
            <a:off x="3366440" y="5962901"/>
            <a:ext cx="670376" cy="276999"/>
          </a:xfrm>
          <a:prstGeom prst="rect">
            <a:avLst/>
          </a:prstGeom>
          <a:noFill/>
        </p:spPr>
        <p:txBody>
          <a:bodyPr wrap="none" rtlCol="0">
            <a:spAutoFit/>
          </a:bodyPr>
          <a:lstStyle/>
          <a:p>
            <a:r>
              <a:rPr lang="en-US" sz="600" dirty="0"/>
              <a:t>ENDF/B-VIII.0</a:t>
            </a:r>
          </a:p>
          <a:p>
            <a:r>
              <a:rPr lang="en-US" sz="600" dirty="0"/>
              <a:t>TENDL-2019</a:t>
            </a:r>
          </a:p>
        </p:txBody>
      </p:sp>
      <p:sp>
        <p:nvSpPr>
          <p:cNvPr id="33" name="TextBox 32">
            <a:extLst>
              <a:ext uri="{FF2B5EF4-FFF2-40B4-BE49-F238E27FC236}">
                <a16:creationId xmlns:a16="http://schemas.microsoft.com/office/drawing/2014/main" id="{995F080C-2067-4016-9EA8-3960DC73608B}"/>
              </a:ext>
            </a:extLst>
          </p:cNvPr>
          <p:cNvSpPr txBox="1"/>
          <p:nvPr/>
        </p:nvSpPr>
        <p:spPr>
          <a:xfrm>
            <a:off x="2726997" y="6056580"/>
            <a:ext cx="606256" cy="184666"/>
          </a:xfrm>
          <a:prstGeom prst="rect">
            <a:avLst/>
          </a:prstGeom>
          <a:noFill/>
        </p:spPr>
        <p:txBody>
          <a:bodyPr wrap="none" rtlCol="0">
            <a:spAutoFit/>
          </a:bodyPr>
          <a:lstStyle/>
          <a:p>
            <a:r>
              <a:rPr lang="en-US" sz="600" dirty="0"/>
              <a:t>JENDL-4.0u</a:t>
            </a:r>
          </a:p>
        </p:txBody>
      </p:sp>
      <p:sp>
        <p:nvSpPr>
          <p:cNvPr id="34" name="TextBox 33">
            <a:extLst>
              <a:ext uri="{FF2B5EF4-FFF2-40B4-BE49-F238E27FC236}">
                <a16:creationId xmlns:a16="http://schemas.microsoft.com/office/drawing/2014/main" id="{9D27BE18-9B0B-49BF-A4CA-E07977751844}"/>
              </a:ext>
            </a:extLst>
          </p:cNvPr>
          <p:cNvSpPr txBox="1"/>
          <p:nvPr/>
        </p:nvSpPr>
        <p:spPr>
          <a:xfrm>
            <a:off x="3295558" y="5587661"/>
            <a:ext cx="532518" cy="184666"/>
          </a:xfrm>
          <a:prstGeom prst="rect">
            <a:avLst/>
          </a:prstGeom>
          <a:noFill/>
        </p:spPr>
        <p:txBody>
          <a:bodyPr wrap="none" rtlCol="0">
            <a:spAutoFit/>
          </a:bodyPr>
          <a:lstStyle/>
          <a:p>
            <a:r>
              <a:rPr lang="en-US" sz="600" dirty="0"/>
              <a:t>EAF-2010</a:t>
            </a:r>
          </a:p>
        </p:txBody>
      </p:sp>
      <p:sp>
        <p:nvSpPr>
          <p:cNvPr id="35" name="TextBox 34">
            <a:extLst>
              <a:ext uri="{FF2B5EF4-FFF2-40B4-BE49-F238E27FC236}">
                <a16:creationId xmlns:a16="http://schemas.microsoft.com/office/drawing/2014/main" id="{B83252A2-D669-45CB-B03C-5D111E81A13A}"/>
              </a:ext>
            </a:extLst>
          </p:cNvPr>
          <p:cNvSpPr txBox="1"/>
          <p:nvPr/>
        </p:nvSpPr>
        <p:spPr>
          <a:xfrm>
            <a:off x="4184298" y="6064999"/>
            <a:ext cx="336952" cy="184666"/>
          </a:xfrm>
          <a:prstGeom prst="rect">
            <a:avLst/>
          </a:prstGeom>
          <a:noFill/>
        </p:spPr>
        <p:txBody>
          <a:bodyPr wrap="none" rtlCol="0">
            <a:spAutoFit/>
          </a:bodyPr>
          <a:lstStyle/>
          <a:p>
            <a:r>
              <a:rPr lang="en-US" sz="600" dirty="0"/>
              <a:t>1 µb</a:t>
            </a:r>
          </a:p>
        </p:txBody>
      </p:sp>
      <p:sp>
        <p:nvSpPr>
          <p:cNvPr id="43" name="TextBox 42">
            <a:extLst>
              <a:ext uri="{FF2B5EF4-FFF2-40B4-BE49-F238E27FC236}">
                <a16:creationId xmlns:a16="http://schemas.microsoft.com/office/drawing/2014/main" id="{5D646A1B-CFA0-423C-9F19-52F37CF09AAC}"/>
              </a:ext>
            </a:extLst>
          </p:cNvPr>
          <p:cNvSpPr txBox="1"/>
          <p:nvPr/>
        </p:nvSpPr>
        <p:spPr>
          <a:xfrm>
            <a:off x="3542650" y="4157630"/>
            <a:ext cx="423514" cy="184666"/>
          </a:xfrm>
          <a:prstGeom prst="rect">
            <a:avLst/>
          </a:prstGeom>
          <a:noFill/>
        </p:spPr>
        <p:txBody>
          <a:bodyPr wrap="none" rtlCol="0">
            <a:spAutoFit/>
          </a:bodyPr>
          <a:lstStyle/>
          <a:p>
            <a:r>
              <a:rPr lang="en-US" sz="600" dirty="0"/>
              <a:t>100 µb</a:t>
            </a:r>
          </a:p>
        </p:txBody>
      </p:sp>
    </p:spTree>
    <p:extLst>
      <p:ext uri="{BB962C8B-B14F-4D97-AF65-F5344CB8AC3E}">
        <p14:creationId xmlns:p14="http://schemas.microsoft.com/office/powerpoint/2010/main" val="4147868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E437-B57D-45B2-A34B-4121807D661B}"/>
              </a:ext>
            </a:extLst>
          </p:cNvPr>
          <p:cNvSpPr>
            <a:spLocks noGrp="1"/>
          </p:cNvSpPr>
          <p:nvPr>
            <p:ph type="title"/>
          </p:nvPr>
        </p:nvSpPr>
        <p:spPr>
          <a:xfrm>
            <a:off x="1855570" y="102233"/>
            <a:ext cx="8480859" cy="895069"/>
          </a:xfrm>
        </p:spPr>
        <p:txBody>
          <a:bodyPr/>
          <a:lstStyle/>
          <a:p>
            <a:r>
              <a:rPr lang="en-US" sz="2400" dirty="0"/>
              <a:t>We are aiming to return to Oregon State University  Jan-2022 to perform the short time scale U238 irradiations</a:t>
            </a:r>
          </a:p>
        </p:txBody>
      </p:sp>
      <p:sp>
        <p:nvSpPr>
          <p:cNvPr id="4" name="Slide Number Placeholder 3">
            <a:extLst>
              <a:ext uri="{FF2B5EF4-FFF2-40B4-BE49-F238E27FC236}">
                <a16:creationId xmlns:a16="http://schemas.microsoft.com/office/drawing/2014/main" id="{565BB19F-605A-4B73-83BA-C489A5591562}"/>
              </a:ext>
            </a:extLst>
          </p:cNvPr>
          <p:cNvSpPr>
            <a:spLocks noGrp="1"/>
          </p:cNvSpPr>
          <p:nvPr>
            <p:ph type="sldNum" sz="quarter" idx="12"/>
          </p:nvPr>
        </p:nvSpPr>
        <p:spPr>
          <a:xfrm>
            <a:off x="10259326" y="6356352"/>
            <a:ext cx="2555430" cy="365125"/>
          </a:xfrm>
          <a:prstGeom prst="rect">
            <a:avLst/>
          </a:prstGeom>
        </p:spPr>
        <p:txBody>
          <a:bodyPr/>
          <a:lstStyle>
            <a:defPPr>
              <a:defRPr lang="en-US"/>
            </a:defPPr>
            <a:lvl1pPr marL="0" algn="l" defTabSz="457200" rtl="0" eaLnBrk="1" latinLnBrk="0" hangingPunct="1">
              <a:defRPr sz="1800" kern="1200">
                <a:solidFill>
                  <a:schemeClr val="tx1"/>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06186-681F-7246-9274-0E5FA005C98D}" type="slidenum">
              <a:rPr lang="en-US" smtClean="0"/>
              <a:pPr/>
              <a:t>15</a:t>
            </a:fld>
            <a:endParaRPr lang="en-US" dirty="0"/>
          </a:p>
        </p:txBody>
      </p:sp>
      <p:pic>
        <p:nvPicPr>
          <p:cNvPr id="5" name="Picture 4">
            <a:extLst>
              <a:ext uri="{FF2B5EF4-FFF2-40B4-BE49-F238E27FC236}">
                <a16:creationId xmlns:a16="http://schemas.microsoft.com/office/drawing/2014/main" id="{A2027A45-2C36-7D46-8797-C324E848ABE2}"/>
              </a:ext>
            </a:extLst>
          </p:cNvPr>
          <p:cNvPicPr/>
          <p:nvPr/>
        </p:nvPicPr>
        <p:blipFill>
          <a:blip r:embed="rId2" cstate="email">
            <a:extLst>
              <a:ext uri="{28A0092B-C50C-407E-A947-70E740481C1C}">
                <a14:useLocalDpi xmlns:a14="http://schemas.microsoft.com/office/drawing/2010/main"/>
              </a:ext>
            </a:extLst>
          </a:blip>
          <a:stretch>
            <a:fillRect/>
          </a:stretch>
        </p:blipFill>
        <p:spPr>
          <a:xfrm>
            <a:off x="1705364" y="1756494"/>
            <a:ext cx="5015873" cy="3680622"/>
          </a:xfrm>
          <a:prstGeom prst="rect">
            <a:avLst/>
          </a:prstGeom>
        </p:spPr>
      </p:pic>
      <p:pic>
        <p:nvPicPr>
          <p:cNvPr id="6" name="Content Placeholder 4">
            <a:extLst>
              <a:ext uri="{FF2B5EF4-FFF2-40B4-BE49-F238E27FC236}">
                <a16:creationId xmlns:a16="http://schemas.microsoft.com/office/drawing/2014/main" id="{157E7620-07A2-4247-B759-2557AEF3CF5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858886" y="1755704"/>
            <a:ext cx="3775808" cy="3681413"/>
          </a:xfrm>
        </p:spPr>
      </p:pic>
      <p:sp>
        <p:nvSpPr>
          <p:cNvPr id="3" name="TextBox 2">
            <a:extLst>
              <a:ext uri="{FF2B5EF4-FFF2-40B4-BE49-F238E27FC236}">
                <a16:creationId xmlns:a16="http://schemas.microsoft.com/office/drawing/2014/main" id="{C59B2868-3AB7-2745-B922-A6D890BAFE65}"/>
              </a:ext>
            </a:extLst>
          </p:cNvPr>
          <p:cNvSpPr txBox="1"/>
          <p:nvPr/>
        </p:nvSpPr>
        <p:spPr>
          <a:xfrm>
            <a:off x="1705364" y="1417149"/>
            <a:ext cx="3667433" cy="369332"/>
          </a:xfrm>
          <a:prstGeom prst="rect">
            <a:avLst/>
          </a:prstGeom>
          <a:noFill/>
        </p:spPr>
        <p:txBody>
          <a:bodyPr wrap="square" rtlCol="0">
            <a:spAutoFit/>
          </a:bodyPr>
          <a:lstStyle/>
          <a:p>
            <a:r>
              <a:rPr lang="en-US" dirty="0"/>
              <a:t>Rabbit shuttle injection station</a:t>
            </a:r>
          </a:p>
        </p:txBody>
      </p:sp>
      <p:sp>
        <p:nvSpPr>
          <p:cNvPr id="8" name="TextBox 7">
            <a:extLst>
              <a:ext uri="{FF2B5EF4-FFF2-40B4-BE49-F238E27FC236}">
                <a16:creationId xmlns:a16="http://schemas.microsoft.com/office/drawing/2014/main" id="{A14F7DF7-66EA-DF4F-BCB4-830F24AD1C59}"/>
              </a:ext>
            </a:extLst>
          </p:cNvPr>
          <p:cNvSpPr txBox="1"/>
          <p:nvPr/>
        </p:nvSpPr>
        <p:spPr>
          <a:xfrm>
            <a:off x="6852550" y="1406736"/>
            <a:ext cx="3667433" cy="369332"/>
          </a:xfrm>
          <a:prstGeom prst="rect">
            <a:avLst/>
          </a:prstGeom>
          <a:noFill/>
        </p:spPr>
        <p:txBody>
          <a:bodyPr wrap="square" rtlCol="0">
            <a:spAutoFit/>
          </a:bodyPr>
          <a:lstStyle/>
          <a:p>
            <a:r>
              <a:rPr lang="en-US" dirty="0"/>
              <a:t>OSU TRIGA reactor pulsed</a:t>
            </a:r>
          </a:p>
        </p:txBody>
      </p:sp>
    </p:spTree>
    <p:extLst>
      <p:ext uri="{BB962C8B-B14F-4D97-AF65-F5344CB8AC3E}">
        <p14:creationId xmlns:p14="http://schemas.microsoft.com/office/powerpoint/2010/main" val="154633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272A9-34D6-4441-8E66-1B382CA16E69}"/>
              </a:ext>
            </a:extLst>
          </p:cNvPr>
          <p:cNvSpPr>
            <a:spLocks noGrp="1"/>
          </p:cNvSpPr>
          <p:nvPr>
            <p:ph type="title"/>
          </p:nvPr>
        </p:nvSpPr>
        <p:spPr>
          <a:xfrm>
            <a:off x="2119676" y="251463"/>
            <a:ext cx="7952647" cy="639067"/>
          </a:xfrm>
        </p:spPr>
        <p:txBody>
          <a:bodyPr/>
          <a:lstStyle/>
          <a:p>
            <a:r>
              <a:rPr lang="en-US" dirty="0"/>
              <a:t>Reports with compendia of results for SLFPY</a:t>
            </a:r>
          </a:p>
        </p:txBody>
      </p:sp>
      <p:sp>
        <p:nvSpPr>
          <p:cNvPr id="3" name="Content Placeholder 2">
            <a:extLst>
              <a:ext uri="{FF2B5EF4-FFF2-40B4-BE49-F238E27FC236}">
                <a16:creationId xmlns:a16="http://schemas.microsoft.com/office/drawing/2014/main" id="{F885F20D-FBA7-E34F-86AF-795F088C6B99}"/>
              </a:ext>
            </a:extLst>
          </p:cNvPr>
          <p:cNvSpPr>
            <a:spLocks noGrp="1"/>
          </p:cNvSpPr>
          <p:nvPr>
            <p:ph idx="1"/>
          </p:nvPr>
        </p:nvSpPr>
        <p:spPr/>
        <p:txBody>
          <a:bodyPr/>
          <a:lstStyle/>
          <a:p>
            <a:r>
              <a:rPr lang="en-US" sz="2000" b="0" dirty="0"/>
              <a:t>“Interim Report on Fission Product Yields from the Irradiation of Np237 using the Godiva Critical Assembly”, S. Burcher et al. Sept. 2020 LLNL-TR-1023214</a:t>
            </a:r>
          </a:p>
          <a:p>
            <a:r>
              <a:rPr lang="en-US" sz="2000" b="0" dirty="0"/>
              <a:t>“Report on Short-Lived Fission Product Yields from Pu239”, S. Padgett et al. LLNL-TR-799578 Dec 2019</a:t>
            </a:r>
          </a:p>
          <a:p>
            <a:r>
              <a:rPr lang="en-US" sz="2000" b="0" dirty="0"/>
              <a:t>“Interim Report on Short-Lived Fission Product Yields from U238”, J.T. Burke et al. LLNL-TR-738508 Sept 2017</a:t>
            </a:r>
          </a:p>
          <a:p>
            <a:r>
              <a:rPr lang="en-US" sz="2000" b="0" dirty="0"/>
              <a:t>“Interim Report on Short-Lived Fission Product Yields from U235”, J.T. Burke et al. LLNL-TR-704065 Sept 2016</a:t>
            </a:r>
            <a:endParaRPr lang="en-US" sz="2000" dirty="0"/>
          </a:p>
          <a:p>
            <a:r>
              <a:rPr lang="en-US" sz="2000" b="0" dirty="0"/>
              <a:t>“Improved Cumulative Fission Yield Measurements with Fission Spectrum Neutrons on </a:t>
            </a:r>
            <a:r>
              <a:rPr lang="en-US" sz="2000" b="0" baseline="30000" dirty="0"/>
              <a:t>235</a:t>
            </a:r>
            <a:r>
              <a:rPr lang="en-US" sz="2000" b="0" dirty="0"/>
              <a:t>U,” </a:t>
            </a:r>
            <a:r>
              <a:rPr lang="en-US" sz="2000" b="0" i="1" dirty="0"/>
              <a:t>Nuclear Data Sheets</a:t>
            </a:r>
            <a:r>
              <a:rPr lang="en-US" sz="2000" b="0" dirty="0"/>
              <a:t>, 155, 86–97, Jan. 2019, </a:t>
            </a:r>
            <a:r>
              <a:rPr lang="en-US" sz="2000" b="0" dirty="0" err="1"/>
              <a:t>doi</a:t>
            </a:r>
            <a:r>
              <a:rPr lang="en-US" sz="2000" b="0" dirty="0"/>
              <a:t>: </a:t>
            </a:r>
            <a:r>
              <a:rPr lang="en-US" sz="2000" b="0" dirty="0">
                <a:solidFill>
                  <a:schemeClr val="accent2"/>
                </a:solidFill>
                <a:hlinkClick r:id="rId2">
                  <a:extLst>
                    <a:ext uri="{A12FA001-AC4F-418D-AE19-62706E023703}">
                      <ahyp:hlinkClr xmlns:ahyp="http://schemas.microsoft.com/office/drawing/2018/hyperlinkcolor" val="tx"/>
                    </a:ext>
                  </a:extLst>
                </a:hlinkClick>
              </a:rPr>
              <a:t>10.1016/j.nds.2019.01.005</a:t>
            </a:r>
            <a:endParaRPr lang="en-US" sz="2000" dirty="0">
              <a:solidFill>
                <a:schemeClr val="accent2"/>
              </a:solidFill>
            </a:endParaRPr>
          </a:p>
          <a:p>
            <a:r>
              <a:rPr lang="en-US" sz="2000" b="0" dirty="0"/>
              <a:t>“Improved Cumulative Fission Yield Measurements with Fission Spectrum Neutrons on 238U,” </a:t>
            </a:r>
            <a:r>
              <a:rPr lang="en-US" sz="2000" b="0" i="1" dirty="0"/>
              <a:t>Nuclear Data Sheets</a:t>
            </a:r>
            <a:r>
              <a:rPr lang="en-US" sz="2000" b="0" dirty="0"/>
              <a:t>, 163, 249–260, 2020, </a:t>
            </a:r>
            <a:r>
              <a:rPr lang="en-US" sz="2000" b="0" dirty="0" err="1"/>
              <a:t>doi</a:t>
            </a:r>
            <a:r>
              <a:rPr lang="en-US" sz="2000" b="0" dirty="0"/>
              <a:t>: </a:t>
            </a:r>
            <a:r>
              <a:rPr lang="en-US" sz="2000" b="0" dirty="0">
                <a:solidFill>
                  <a:schemeClr val="accent2"/>
                </a:solidFill>
                <a:hlinkClick r:id="rId3">
                  <a:extLst>
                    <a:ext uri="{A12FA001-AC4F-418D-AE19-62706E023703}">
                      <ahyp:hlinkClr xmlns:ahyp="http://schemas.microsoft.com/office/drawing/2018/hyperlinkcolor" val="tx"/>
                    </a:ext>
                  </a:extLst>
                </a:hlinkClick>
              </a:rPr>
              <a:t>10.1016/j.nds.2019.12.006</a:t>
            </a:r>
            <a:r>
              <a:rPr lang="en-US" sz="2000" b="0" dirty="0"/>
              <a:t>.</a:t>
            </a:r>
          </a:p>
          <a:p>
            <a:endParaRPr lang="en-US" sz="2000" dirty="0"/>
          </a:p>
        </p:txBody>
      </p:sp>
    </p:spTree>
    <p:extLst>
      <p:ext uri="{BB962C8B-B14F-4D97-AF65-F5344CB8AC3E}">
        <p14:creationId xmlns:p14="http://schemas.microsoft.com/office/powerpoint/2010/main" val="2490846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08DE2-560D-954D-B6A0-F778D5B32BC4}"/>
              </a:ext>
            </a:extLst>
          </p:cNvPr>
          <p:cNvSpPr>
            <a:spLocks noGrp="1"/>
          </p:cNvSpPr>
          <p:nvPr>
            <p:ph type="title"/>
          </p:nvPr>
        </p:nvSpPr>
        <p:spPr>
          <a:xfrm>
            <a:off x="1965960" y="228603"/>
            <a:ext cx="8435339" cy="639067"/>
          </a:xfrm>
        </p:spPr>
        <p:txBody>
          <a:bodyPr/>
          <a:lstStyle/>
          <a:p>
            <a:r>
              <a:rPr lang="en-US" dirty="0"/>
              <a:t>Cumulative Fissions Product Yields </a:t>
            </a:r>
            <a:br>
              <a:rPr lang="en-US" dirty="0"/>
            </a:br>
            <a:r>
              <a:rPr lang="en-US" dirty="0"/>
              <a:t>and the R-Value</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977E5DDC-A316-4046-8503-B0B2C94D24BA}"/>
                  </a:ext>
                </a:extLst>
              </p:cNvPr>
              <p:cNvSpPr>
                <a:spLocks noChangeAspect="1"/>
              </p:cNvSpPr>
              <p:nvPr/>
            </p:nvSpPr>
            <p:spPr>
              <a:xfrm>
                <a:off x="1214284" y="2775988"/>
                <a:ext cx="4372275" cy="81368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𝑖</m:t>
                          </m:r>
                        </m:sub>
                        <m:sup>
                          <m:r>
                            <a:rPr lang="en-US" i="1">
                              <a:latin typeface="Cambria Math" panose="02040503050406030204" pitchFamily="18" charset="0"/>
                            </a:rPr>
                            <m:t>𝑗</m:t>
                          </m:r>
                          <m:r>
                            <a:rPr lang="en-US">
                              <a:latin typeface="Cambria Math" panose="02040503050406030204" pitchFamily="18" charset="0"/>
                            </a:rPr>
                            <m:t>,</m:t>
                          </m:r>
                          <m:r>
                            <a:rPr lang="en-US" i="1">
                              <a:latin typeface="Cambria Math" panose="02040503050406030204" pitchFamily="18" charset="0"/>
                            </a:rPr>
                            <m:t>𝑘</m:t>
                          </m:r>
                        </m:sup>
                      </m:sSubSup>
                      <m:r>
                        <a:rPr lang="en-US">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f>
                                <m:fPr>
                                  <m:type m:val="lin"/>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𝐴</m:t>
                                      </m:r>
                                    </m:e>
                                    <m:sub>
                                      <m:r>
                                        <a:rPr lang="en-US" i="1">
                                          <a:latin typeface="Cambria Math" panose="02040503050406030204" pitchFamily="18" charset="0"/>
                                        </a:rPr>
                                        <m:t>𝑖</m:t>
                                      </m:r>
                                    </m:sub>
                                    <m:sup>
                                      <m:r>
                                        <a:rPr lang="en-US" i="1">
                                          <a:latin typeface="Cambria Math" panose="02040503050406030204" pitchFamily="18" charset="0"/>
                                        </a:rPr>
                                        <m:t>𝑗</m:t>
                                      </m:r>
                                      <m:r>
                                        <a:rPr lang="en-US">
                                          <a:latin typeface="Cambria Math" panose="02040503050406030204" pitchFamily="18" charset="0"/>
                                        </a:rPr>
                                        <m:t>,</m:t>
                                      </m:r>
                                      <m:r>
                                        <a:rPr lang="en-US" i="1">
                                          <a:latin typeface="Cambria Math" panose="02040503050406030204" pitchFamily="18" charset="0"/>
                                        </a:rPr>
                                        <m:t>𝑘</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𝐴</m:t>
                                      </m:r>
                                    </m:e>
                                    <m:sub>
                                      <m:r>
                                        <a:rPr lang="en-US">
                                          <a:latin typeface="Cambria Math" panose="02040503050406030204" pitchFamily="18" charset="0"/>
                                        </a:rPr>
                                        <m:t>99</m:t>
                                      </m:r>
                                    </m:sub>
                                    <m:sup>
                                      <m:r>
                                        <a:rPr lang="en-US" i="1">
                                          <a:latin typeface="Cambria Math" panose="02040503050406030204" pitchFamily="18" charset="0"/>
                                        </a:rPr>
                                        <m:t>𝑗</m:t>
                                      </m:r>
                                      <m:r>
                                        <a:rPr lang="en-US">
                                          <a:latin typeface="Cambria Math" panose="02040503050406030204" pitchFamily="18" charset="0"/>
                                        </a:rPr>
                                        <m:t>,</m:t>
                                      </m:r>
                                      <m:r>
                                        <a:rPr lang="en-US" i="1">
                                          <a:latin typeface="Cambria Math" panose="02040503050406030204" pitchFamily="18" charset="0"/>
                                        </a:rPr>
                                        <m:t>𝑘</m:t>
                                      </m:r>
                                    </m:sup>
                                  </m:sSubSup>
                                </m:den>
                              </m:f>
                            </m:num>
                            <m:den>
                              <m:f>
                                <m:fPr>
                                  <m:type m:val="lin"/>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𝐴</m:t>
                                      </m:r>
                                    </m:e>
                                    <m:sub>
                                      <m:r>
                                        <a:rPr lang="en-US" i="1">
                                          <a:latin typeface="Cambria Math" panose="02040503050406030204" pitchFamily="18" charset="0"/>
                                        </a:rPr>
                                        <m:t>𝑖</m:t>
                                      </m:r>
                                    </m:sub>
                                    <m:sup>
                                      <m:r>
                                        <a:rPr lang="en-US">
                                          <a:latin typeface="Cambria Math" panose="02040503050406030204" pitchFamily="18" charset="0"/>
                                        </a:rPr>
                                        <m:t>25,</m:t>
                                      </m:r>
                                      <m:r>
                                        <a:rPr lang="en-US" i="1">
                                          <a:latin typeface="Cambria Math" panose="02040503050406030204" pitchFamily="18" charset="0"/>
                                        </a:rPr>
                                        <m:t>𝑡h</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𝐴</m:t>
                                      </m:r>
                                    </m:e>
                                    <m:sub>
                                      <m:r>
                                        <a:rPr lang="en-US">
                                          <a:latin typeface="Cambria Math" panose="02040503050406030204" pitchFamily="18" charset="0"/>
                                        </a:rPr>
                                        <m:t>99</m:t>
                                      </m:r>
                                    </m:sub>
                                    <m:sup>
                                      <m:r>
                                        <a:rPr lang="en-US">
                                          <a:latin typeface="Cambria Math" panose="02040503050406030204" pitchFamily="18" charset="0"/>
                                        </a:rPr>
                                        <m:t>25,</m:t>
                                      </m:r>
                                      <m:r>
                                        <a:rPr lang="en-US" i="1">
                                          <a:latin typeface="Cambria Math" panose="02040503050406030204" pitchFamily="18" charset="0"/>
                                        </a:rPr>
                                        <m:t>𝑡h</m:t>
                                      </m:r>
                                    </m:sup>
                                  </m:sSubSup>
                                </m:den>
                              </m:f>
                            </m:den>
                          </m:f>
                        </m:e>
                      </m:d>
                      <m:r>
                        <a:rPr lang="en-US">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f>
                                <m:fPr>
                                  <m:type m:val="lin"/>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𝑌</m:t>
                                      </m:r>
                                    </m:e>
                                    <m:sub>
                                      <m:r>
                                        <a:rPr lang="en-US" i="1">
                                          <a:latin typeface="Cambria Math" panose="02040503050406030204" pitchFamily="18" charset="0"/>
                                        </a:rPr>
                                        <m:t>𝑖</m:t>
                                      </m:r>
                                    </m:sub>
                                    <m:sup>
                                      <m:r>
                                        <a:rPr lang="en-US" i="1">
                                          <a:latin typeface="Cambria Math" panose="02040503050406030204" pitchFamily="18" charset="0"/>
                                        </a:rPr>
                                        <m:t>𝑗</m:t>
                                      </m:r>
                                      <m:r>
                                        <a:rPr lang="en-US">
                                          <a:latin typeface="Cambria Math" panose="02040503050406030204" pitchFamily="18" charset="0"/>
                                        </a:rPr>
                                        <m:t>,</m:t>
                                      </m:r>
                                      <m:r>
                                        <a:rPr lang="en-US" i="1">
                                          <a:latin typeface="Cambria Math" panose="02040503050406030204" pitchFamily="18" charset="0"/>
                                        </a:rPr>
                                        <m:t>𝑘</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𝑌</m:t>
                                      </m:r>
                                    </m:e>
                                    <m:sub>
                                      <m:r>
                                        <a:rPr lang="en-US">
                                          <a:latin typeface="Cambria Math" panose="02040503050406030204" pitchFamily="18" charset="0"/>
                                        </a:rPr>
                                        <m:t>99</m:t>
                                      </m:r>
                                    </m:sub>
                                    <m:sup>
                                      <m:r>
                                        <a:rPr lang="en-US" i="1">
                                          <a:latin typeface="Cambria Math" panose="02040503050406030204" pitchFamily="18" charset="0"/>
                                        </a:rPr>
                                        <m:t>𝑗</m:t>
                                      </m:r>
                                      <m:r>
                                        <a:rPr lang="en-US">
                                          <a:latin typeface="Cambria Math" panose="02040503050406030204" pitchFamily="18" charset="0"/>
                                        </a:rPr>
                                        <m:t>,</m:t>
                                      </m:r>
                                      <m:r>
                                        <a:rPr lang="en-US" i="1">
                                          <a:latin typeface="Cambria Math" panose="02040503050406030204" pitchFamily="18" charset="0"/>
                                        </a:rPr>
                                        <m:t>𝑘</m:t>
                                      </m:r>
                                    </m:sup>
                                  </m:sSubSup>
                                </m:den>
                              </m:f>
                            </m:num>
                            <m:den>
                              <m:f>
                                <m:fPr>
                                  <m:type m:val="lin"/>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𝑌</m:t>
                                      </m:r>
                                    </m:e>
                                    <m:sub>
                                      <m:r>
                                        <a:rPr lang="en-US" i="1">
                                          <a:latin typeface="Cambria Math" panose="02040503050406030204" pitchFamily="18" charset="0"/>
                                        </a:rPr>
                                        <m:t>𝑖</m:t>
                                      </m:r>
                                    </m:sub>
                                    <m:sup>
                                      <m:r>
                                        <a:rPr lang="en-US">
                                          <a:latin typeface="Cambria Math" panose="02040503050406030204" pitchFamily="18" charset="0"/>
                                        </a:rPr>
                                        <m:t>25,</m:t>
                                      </m:r>
                                      <m:r>
                                        <a:rPr lang="en-US" i="1">
                                          <a:latin typeface="Cambria Math" panose="02040503050406030204" pitchFamily="18" charset="0"/>
                                        </a:rPr>
                                        <m:t>𝑡h</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𝑌</m:t>
                                      </m:r>
                                    </m:e>
                                    <m:sub>
                                      <m:r>
                                        <a:rPr lang="en-US">
                                          <a:latin typeface="Cambria Math" panose="02040503050406030204" pitchFamily="18" charset="0"/>
                                        </a:rPr>
                                        <m:t>99</m:t>
                                      </m:r>
                                    </m:sub>
                                    <m:sup>
                                      <m:r>
                                        <a:rPr lang="en-US">
                                          <a:latin typeface="Cambria Math" panose="02040503050406030204" pitchFamily="18" charset="0"/>
                                        </a:rPr>
                                        <m:t>25,</m:t>
                                      </m:r>
                                      <m:r>
                                        <a:rPr lang="en-US" i="1">
                                          <a:latin typeface="Cambria Math" panose="02040503050406030204" pitchFamily="18" charset="0"/>
                                        </a:rPr>
                                        <m:t>𝑡h</m:t>
                                      </m:r>
                                    </m:sup>
                                  </m:sSubSup>
                                </m:den>
                              </m:f>
                            </m:den>
                          </m:f>
                        </m:e>
                      </m:d>
                    </m:oMath>
                  </m:oMathPara>
                </a14:m>
                <a:endParaRPr lang="en-US" dirty="0"/>
              </a:p>
            </p:txBody>
          </p:sp>
        </mc:Choice>
        <mc:Fallback xmlns="">
          <p:sp>
            <p:nvSpPr>
              <p:cNvPr id="4" name="Rectangle 3">
                <a:extLst>
                  <a:ext uri="{FF2B5EF4-FFF2-40B4-BE49-F238E27FC236}">
                    <a16:creationId xmlns:a16="http://schemas.microsoft.com/office/drawing/2014/main" id="{977E5DDC-A316-4046-8503-B0B2C94D24BA}"/>
                  </a:ext>
                </a:extLst>
              </p:cNvPr>
              <p:cNvSpPr>
                <a:spLocks noRot="1" noChangeAspect="1" noMove="1" noResize="1" noEditPoints="1" noAdjustHandles="1" noChangeArrowheads="1" noChangeShapeType="1" noTextEdit="1"/>
              </p:cNvSpPr>
              <p:nvPr/>
            </p:nvSpPr>
            <p:spPr>
              <a:xfrm>
                <a:off x="1214284" y="2775988"/>
                <a:ext cx="4372275" cy="813684"/>
              </a:xfrm>
              <a:prstGeom prst="rect">
                <a:avLst/>
              </a:prstGeom>
              <a:blipFill>
                <a:blip r:embed="rId3"/>
                <a:stretch>
                  <a:fillRect t="-61538" b="-10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D98C55B-0DD6-E047-9AD0-ADB5A7201E14}"/>
                  </a:ext>
                </a:extLst>
              </p:cNvPr>
              <p:cNvSpPr txBox="1"/>
              <p:nvPr/>
            </p:nvSpPr>
            <p:spPr>
              <a:xfrm>
                <a:off x="626163" y="1173023"/>
                <a:ext cx="5548523" cy="1400383"/>
              </a:xfrm>
              <a:prstGeom prst="rect">
                <a:avLst/>
              </a:prstGeom>
              <a:noFill/>
              <a:ln>
                <a:noFill/>
              </a:ln>
            </p:spPr>
            <p:txBody>
              <a:bodyPr wrap="square" rtlCol="0">
                <a:spAutoFit/>
              </a:bodyPr>
              <a:lstStyle/>
              <a:p>
                <a:r>
                  <a:rPr lang="en-US" sz="1600" dirty="0"/>
                  <a:t>An R-value is the ratio of the yield of a FP (</a:t>
                </a:r>
                <a14:m>
                  <m:oMath xmlns:m="http://schemas.openxmlformats.org/officeDocument/2006/math">
                    <m:r>
                      <a:rPr lang="en-US" sz="1600" i="1">
                        <a:latin typeface="Cambria Math" panose="02040503050406030204" pitchFamily="18" charset="0"/>
                      </a:rPr>
                      <m:t>𝑖</m:t>
                    </m:r>
                  </m:oMath>
                </a14:m>
                <a:r>
                  <a:rPr lang="en-US" sz="1600" dirty="0"/>
                  <a:t>) to the yield of </a:t>
                </a:r>
                <a:r>
                  <a:rPr lang="en-US" sz="1600" baseline="30000" dirty="0"/>
                  <a:t>99</a:t>
                </a:r>
                <a:r>
                  <a:rPr lang="en-US" sz="1600" dirty="0"/>
                  <a:t>Mo (</a:t>
                </a:r>
                <a14:m>
                  <m:oMath xmlns:m="http://schemas.openxmlformats.org/officeDocument/2006/math">
                    <m:r>
                      <a:rPr lang="en-US" sz="1600" b="0" i="1" smtClean="0">
                        <a:latin typeface="Cambria Math" panose="02040503050406030204" pitchFamily="18" charset="0"/>
                      </a:rPr>
                      <m:t>𝑖</m:t>
                    </m:r>
                    <m:r>
                      <a:rPr lang="en-US" sz="1600" i="1">
                        <a:latin typeface="Cambria Math" panose="02040503050406030204" pitchFamily="18" charset="0"/>
                      </a:rPr>
                      <m:t>=</m:t>
                    </m:r>
                    <m:r>
                      <a:rPr lang="en-US" sz="1600" b="0" i="1" smtClean="0">
                        <a:latin typeface="Cambria Math" panose="02040503050406030204" pitchFamily="18" charset="0"/>
                      </a:rPr>
                      <m:t>99</m:t>
                    </m:r>
                  </m:oMath>
                </a14:m>
                <a:r>
                  <a:rPr lang="en-US" sz="1600" dirty="0"/>
                  <a:t>) in an unknown, relative to the same FP ratio from thermal fission (</a:t>
                </a:r>
                <a14:m>
                  <m:oMath xmlns:m="http://schemas.openxmlformats.org/officeDocument/2006/math">
                    <m:r>
                      <a:rPr lang="en-US" sz="1600" b="0" i="1" smtClean="0">
                        <a:latin typeface="Cambria Math" panose="02040503050406030204" pitchFamily="18" charset="0"/>
                        <a:ea typeface="Cambria Math" panose="02040503050406030204" pitchFamily="18" charset="0"/>
                      </a:rPr>
                      <m:t>𝑘</m:t>
                    </m:r>
                  </m:oMath>
                </a14:m>
                <a:r>
                  <a:rPr lang="en-US" sz="1600" dirty="0">
                    <a:latin typeface="Cambria Math" panose="02040503050406030204" pitchFamily="18" charset="0"/>
                    <a:ea typeface="Cambria Math" panose="02040503050406030204" pitchFamily="18" charset="0"/>
                  </a:rPr>
                  <a:t> =</a:t>
                </a:r>
                <a:r>
                  <a:rPr lang="en-US" sz="1600" i="1" dirty="0" err="1">
                    <a:latin typeface="Cambria Math" panose="02040503050406030204" pitchFamily="18" charset="0"/>
                    <a:ea typeface="Cambria Math" panose="02040503050406030204" pitchFamily="18" charset="0"/>
                  </a:rPr>
                  <a:t>th</a:t>
                </a:r>
                <a:r>
                  <a:rPr lang="en-US" sz="1600" dirty="0"/>
                  <a:t>) of </a:t>
                </a:r>
                <a:r>
                  <a:rPr lang="en-US" sz="1600" baseline="30000" dirty="0"/>
                  <a:t>235</a:t>
                </a:r>
                <a:r>
                  <a:rPr lang="en-US" sz="1600" dirty="0"/>
                  <a:t>U (</a:t>
                </a:r>
                <a14:m>
                  <m:oMath xmlns:m="http://schemas.openxmlformats.org/officeDocument/2006/math">
                    <m:r>
                      <a:rPr lang="en-US" sz="1600" b="0" i="1" smtClean="0">
                        <a:latin typeface="Cambria Math" panose="02040503050406030204" pitchFamily="18" charset="0"/>
                      </a:rPr>
                      <m:t>𝑗</m:t>
                    </m:r>
                    <m:r>
                      <a:rPr lang="en-US" sz="1600" b="0" i="1" smtClean="0">
                        <a:latin typeface="Cambria Math" panose="02040503050406030204" pitchFamily="18" charset="0"/>
                      </a:rPr>
                      <m:t>=25</m:t>
                    </m:r>
                  </m:oMath>
                </a14:m>
                <a:r>
                  <a:rPr lang="en-US" sz="1600" dirty="0"/>
                  <a:t>).</a:t>
                </a:r>
              </a:p>
              <a:p>
                <a:pPr>
                  <a:spcBef>
                    <a:spcPts val="600"/>
                  </a:spcBef>
                </a:pPr>
                <a:r>
                  <a:rPr lang="en-US" sz="1600" dirty="0"/>
                  <a:t>Developed in the late 40’s such that a number of calculational inputs cancel out, such as </a:t>
                </a:r>
                <a14:m>
                  <m:oMath xmlns:m="http://schemas.openxmlformats.org/officeDocument/2006/math">
                    <m:sSub>
                      <m:sSubPr>
                        <m:ctrlPr>
                          <a:rPr lang="en-US" sz="1600" i="1">
                            <a:latin typeface="Cambria Math" panose="02040503050406030204" pitchFamily="18" charset="0"/>
                          </a:rPr>
                        </m:ctrlPr>
                      </m:sSubPr>
                      <m:e>
                        <m:r>
                          <m:rPr>
                            <m:sty m:val="p"/>
                          </m:rPr>
                          <a:rPr lang="en-US" sz="1600">
                            <a:latin typeface="Cambria Math" panose="02040503050406030204" pitchFamily="18" charset="0"/>
                          </a:rPr>
                          <m:t>Φ</m:t>
                        </m:r>
                      </m:e>
                      <m:sub>
                        <m:r>
                          <a:rPr lang="en-US" sz="1600" i="1">
                            <a:latin typeface="Cambria Math" panose="02040503050406030204" pitchFamily="18" charset="0"/>
                          </a:rPr>
                          <m:t>𝑛</m:t>
                        </m:r>
                      </m:sub>
                    </m:sSub>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𝑛</m:t>
                            </m:r>
                          </m:sub>
                        </m:sSub>
                        <m:r>
                          <a:rPr lang="en-US" sz="1600" i="1">
                            <a:latin typeface="Cambria Math" panose="02040503050406030204" pitchFamily="18" charset="0"/>
                          </a:rPr>
                          <m:t>,</m:t>
                        </m:r>
                        <m:r>
                          <a:rPr lang="en-US" sz="1600" i="1">
                            <a:latin typeface="Cambria Math" panose="02040503050406030204" pitchFamily="18" charset="0"/>
                          </a:rPr>
                          <m:t>𝑡</m:t>
                        </m:r>
                      </m:e>
                    </m:d>
                  </m:oMath>
                </a14:m>
                <a:r>
                  <a:rPr lang="en-US" sz="1600" dirty="0"/>
                  <a:t>.</a:t>
                </a:r>
              </a:p>
            </p:txBody>
          </p:sp>
        </mc:Choice>
        <mc:Fallback xmlns="">
          <p:sp>
            <p:nvSpPr>
              <p:cNvPr id="5" name="TextBox 4">
                <a:extLst>
                  <a:ext uri="{FF2B5EF4-FFF2-40B4-BE49-F238E27FC236}">
                    <a16:creationId xmlns:a16="http://schemas.microsoft.com/office/drawing/2014/main" id="{5D98C55B-0DD6-E047-9AD0-ADB5A7201E14}"/>
                  </a:ext>
                </a:extLst>
              </p:cNvPr>
              <p:cNvSpPr txBox="1">
                <a:spLocks noRot="1" noChangeAspect="1" noMove="1" noResize="1" noEditPoints="1" noAdjustHandles="1" noChangeArrowheads="1" noChangeShapeType="1" noTextEdit="1"/>
              </p:cNvSpPr>
              <p:nvPr/>
            </p:nvSpPr>
            <p:spPr>
              <a:xfrm>
                <a:off x="626163" y="1173023"/>
                <a:ext cx="5548523" cy="1400383"/>
              </a:xfrm>
              <a:prstGeom prst="rect">
                <a:avLst/>
              </a:prstGeom>
              <a:blipFill>
                <a:blip r:embed="rId4"/>
                <a:stretch>
                  <a:fillRect l="-685" t="-901" b="-4505"/>
                </a:stretch>
              </a:blipFill>
              <a:ln>
                <a:no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DFFD5218-653E-164B-80A3-F9BCF1BD4BC8}"/>
              </a:ext>
            </a:extLst>
          </p:cNvPr>
          <p:cNvSpPr txBox="1"/>
          <p:nvPr/>
        </p:nvSpPr>
        <p:spPr>
          <a:xfrm>
            <a:off x="626163" y="4783898"/>
            <a:ext cx="5383939" cy="1184940"/>
          </a:xfrm>
          <a:prstGeom prst="rect">
            <a:avLst/>
          </a:prstGeom>
          <a:noFill/>
        </p:spPr>
        <p:txBody>
          <a:bodyPr wrap="square" rtlCol="0">
            <a:spAutoFit/>
          </a:bodyPr>
          <a:lstStyle/>
          <a:p>
            <a:pPr marL="182880" indent="-182880">
              <a:spcBef>
                <a:spcPts val="600"/>
              </a:spcBef>
              <a:buFont typeface="Arial" panose="020B0604020202020204" pitchFamily="34" charset="0"/>
              <a:buChar char="•"/>
            </a:pPr>
            <a:r>
              <a:rPr lang="en-US" sz="1400" dirty="0"/>
              <a:t>G.P. Ford and A.E. Norris, LA-6129 (1976)</a:t>
            </a:r>
          </a:p>
          <a:p>
            <a:pPr marL="182880" indent="-182880">
              <a:spcBef>
                <a:spcPts val="600"/>
              </a:spcBef>
              <a:buFont typeface="Arial" panose="020B0604020202020204" pitchFamily="34" charset="0"/>
              <a:buChar char="•"/>
            </a:pPr>
            <a:r>
              <a:rPr lang="en-US" sz="1400" dirty="0"/>
              <a:t>H.D. Selby, et al., Nucl Data Sheets 111, 2891 (2010)</a:t>
            </a:r>
          </a:p>
          <a:p>
            <a:pPr marL="182880" indent="-182880">
              <a:spcBef>
                <a:spcPts val="600"/>
              </a:spcBef>
              <a:buFont typeface="Arial" panose="020B0604020202020204" pitchFamily="34" charset="0"/>
              <a:buChar char="•"/>
            </a:pPr>
            <a:r>
              <a:rPr lang="en-US" sz="1400" dirty="0"/>
              <a:t>M.B. Chadwick, et al., Nucl Data Sheets 111, 2923 (2010)</a:t>
            </a:r>
          </a:p>
          <a:p>
            <a:pPr marL="182880" indent="-182880">
              <a:spcBef>
                <a:spcPts val="600"/>
              </a:spcBef>
              <a:buFont typeface="Arial" panose="020B0604020202020204" pitchFamily="34" charset="0"/>
              <a:buChar char="•"/>
            </a:pPr>
            <a:r>
              <a:rPr lang="en-US" sz="1400" dirty="0"/>
              <a:t>J. Laurec, et al., Nucl Data Sheets 111, 2965 (2010)</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52B4256-2BA4-6E42-B488-C488A6A24BB4}"/>
                  </a:ext>
                </a:extLst>
              </p:cNvPr>
              <p:cNvSpPr/>
              <p:nvPr/>
            </p:nvSpPr>
            <p:spPr>
              <a:xfrm>
                <a:off x="2332981" y="3792254"/>
                <a:ext cx="2134880" cy="7890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𝑌</m:t>
                          </m:r>
                        </m:e>
                        <m:sub>
                          <m:r>
                            <a:rPr lang="en-US" i="1">
                              <a:latin typeface="Cambria Math" panose="02040503050406030204" pitchFamily="18" charset="0"/>
                            </a:rPr>
                            <m:t>𝑖</m:t>
                          </m:r>
                        </m:sub>
                        <m:sup>
                          <m:r>
                            <a:rPr lang="en-US" i="1">
                              <a:latin typeface="Cambria Math" panose="02040503050406030204" pitchFamily="18" charset="0"/>
                            </a:rPr>
                            <m:t>𝑗</m:t>
                          </m:r>
                          <m:r>
                            <a:rPr lang="en-US" i="1">
                              <a:latin typeface="Cambria Math" panose="02040503050406030204" pitchFamily="18" charset="0"/>
                            </a:rPr>
                            <m:t>,</m:t>
                          </m:r>
                          <m:r>
                            <a:rPr lang="en-US" i="1">
                              <a:latin typeface="Cambria Math" panose="02040503050406030204" pitchFamily="18" charset="0"/>
                            </a:rPr>
                            <m:t>𝑘</m:t>
                          </m:r>
                        </m:sup>
                      </m:sSubSup>
                      <m:r>
                        <a:rPr lang="en-US" i="1">
                          <a:latin typeface="Cambria Math" panose="02040503050406030204" pitchFamily="18" charset="0"/>
                        </a:rPr>
                        <m:t>=</m:t>
                      </m:r>
                      <m:f>
                        <m:fPr>
                          <m:ctrlPr>
                            <a:rPr lang="en-US" i="1">
                              <a:latin typeface="Cambria Math" panose="02040503050406030204" pitchFamily="18" charset="0"/>
                            </a:rPr>
                          </m:ctrlPr>
                        </m:fPr>
                        <m:num>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𝑖</m:t>
                                  </m:r>
                                </m:sub>
                              </m:sSub>
                            </m:e>
                          </m:d>
                          <m:sSubSup>
                            <m:sSubSupPr>
                              <m:ctrlPr>
                                <a:rPr lang="en-US" i="1">
                                  <a:latin typeface="Cambria Math" panose="02040503050406030204" pitchFamily="18" charset="0"/>
                                </a:rPr>
                              </m:ctrlPr>
                            </m:sSubSupPr>
                            <m:e>
                              <m:r>
                                <a:rPr lang="en-US" i="1">
                                  <a:latin typeface="Cambria Math" panose="02040503050406030204" pitchFamily="18" charset="0"/>
                                </a:rPr>
                                <m:t>𝐴</m:t>
                              </m:r>
                            </m:e>
                            <m:sub>
                              <m:r>
                                <a:rPr lang="en-US" i="1">
                                  <a:latin typeface="Cambria Math" panose="02040503050406030204" pitchFamily="18" charset="0"/>
                                </a:rPr>
                                <m:t>𝑖</m:t>
                              </m:r>
                            </m:sub>
                            <m:sup>
                              <m:r>
                                <a:rPr lang="en-US" i="1">
                                  <a:latin typeface="Cambria Math" panose="02040503050406030204" pitchFamily="18" charset="0"/>
                                </a:rPr>
                                <m:t>𝑗</m:t>
                              </m:r>
                              <m:r>
                                <a:rPr lang="en-US">
                                  <a:latin typeface="Cambria Math" panose="02040503050406030204" pitchFamily="18" charset="0"/>
                                </a:rPr>
                                <m:t>,</m:t>
                              </m:r>
                              <m:r>
                                <a:rPr lang="en-US" i="1">
                                  <a:latin typeface="Cambria Math" panose="02040503050406030204" pitchFamily="18" charset="0"/>
                                </a:rPr>
                                <m:t>𝑘</m:t>
                              </m:r>
                            </m:sup>
                          </m:sSubSup>
                        </m:num>
                        <m:den>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sSubSup>
                            <m:sSubSupPr>
                              <m:ctrlPr>
                                <a:rPr lang="en-US" i="1">
                                  <a:latin typeface="Cambria Math" panose="02040503050406030204" pitchFamily="18" charset="0"/>
                                </a:rPr>
                              </m:ctrlPr>
                            </m:sSubSupPr>
                            <m:e>
                              <m:sSub>
                                <m:sSubPr>
                                  <m:ctrlPr>
                                    <a:rPr lang="en-US" i="1">
                                      <a:latin typeface="Cambria Math" panose="02040503050406030204" pitchFamily="18" charset="0"/>
                                    </a:rPr>
                                  </m:ctrlPr>
                                </m:sSubPr>
                                <m:e>
                                  <m:r>
                                    <a:rPr lang="en-US" i="1">
                                      <a:latin typeface="Cambria Math" panose="02040503050406030204" pitchFamily="18" charset="0"/>
                                    </a:rPr>
                                    <m:t>𝜖</m:t>
                                  </m:r>
                                </m:e>
                                <m:sub>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𝑖</m:t>
                                  </m:r>
                                </m:sub>
                              </m:sSub>
                              <m:r>
                                <a:rPr lang="en-US" i="1">
                                  <a:latin typeface="Cambria Math" panose="02040503050406030204" pitchFamily="18" charset="0"/>
                                </a:rPr>
                                <m:t>𝑁</m:t>
                              </m:r>
                            </m:e>
                            <m:sub>
                              <m:r>
                                <a:rPr lang="en-US" i="1">
                                  <a:latin typeface="Cambria Math" panose="02040503050406030204" pitchFamily="18" charset="0"/>
                                </a:rPr>
                                <m:t>𝑓</m:t>
                              </m:r>
                            </m:sub>
                            <m:sup>
                              <m:r>
                                <a:rPr lang="en-US" i="1">
                                  <a:latin typeface="Cambria Math" panose="02040503050406030204" pitchFamily="18" charset="0"/>
                                </a:rPr>
                                <m:t>∗</m:t>
                              </m:r>
                            </m:sup>
                          </m:sSubSup>
                        </m:den>
                      </m:f>
                    </m:oMath>
                  </m:oMathPara>
                </a14:m>
                <a:endParaRPr lang="en-US" dirty="0"/>
              </a:p>
            </p:txBody>
          </p:sp>
        </mc:Choice>
        <mc:Fallback xmlns="">
          <p:sp>
            <p:nvSpPr>
              <p:cNvPr id="8" name="Rectangle 7">
                <a:extLst>
                  <a:ext uri="{FF2B5EF4-FFF2-40B4-BE49-F238E27FC236}">
                    <a16:creationId xmlns:a16="http://schemas.microsoft.com/office/drawing/2014/main" id="{B52B4256-2BA4-6E42-B488-C488A6A24BB4}"/>
                  </a:ext>
                </a:extLst>
              </p:cNvPr>
              <p:cNvSpPr>
                <a:spLocks noRot="1" noChangeAspect="1" noMove="1" noResize="1" noEditPoints="1" noAdjustHandles="1" noChangeArrowheads="1" noChangeShapeType="1" noTextEdit="1"/>
              </p:cNvSpPr>
              <p:nvPr/>
            </p:nvSpPr>
            <p:spPr>
              <a:xfrm>
                <a:off x="2332981" y="3792254"/>
                <a:ext cx="2134880" cy="789062"/>
              </a:xfrm>
              <a:prstGeom prst="rect">
                <a:avLst/>
              </a:prstGeom>
              <a:blipFill>
                <a:blip r:embed="rId5"/>
                <a:stretch>
                  <a:fillRect b="-4762"/>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0AD1FCB0-A945-3C49-B964-6226223BE0A6}"/>
              </a:ext>
            </a:extLst>
          </p:cNvPr>
          <p:cNvGrpSpPr/>
          <p:nvPr/>
        </p:nvGrpSpPr>
        <p:grpSpPr>
          <a:xfrm>
            <a:off x="7076237" y="1033507"/>
            <a:ext cx="4217678" cy="5824493"/>
            <a:chOff x="7076237" y="1033507"/>
            <a:chExt cx="4217678" cy="5824493"/>
          </a:xfrm>
        </p:grpSpPr>
        <p:pic>
          <p:nvPicPr>
            <p:cNvPr id="10" name="Picture 9">
              <a:extLst>
                <a:ext uri="{FF2B5EF4-FFF2-40B4-BE49-F238E27FC236}">
                  <a16:creationId xmlns:a16="http://schemas.microsoft.com/office/drawing/2014/main" id="{39909F2B-D63F-C546-BEBC-B46A0A4C1B1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2254" r="6819" b="2453"/>
            <a:stretch/>
          </p:blipFill>
          <p:spPr>
            <a:xfrm>
              <a:off x="7076260" y="1033507"/>
              <a:ext cx="4217633" cy="2983191"/>
            </a:xfrm>
            <a:prstGeom prst="rect">
              <a:avLst/>
            </a:prstGeom>
          </p:spPr>
        </p:pic>
        <p:pic>
          <p:nvPicPr>
            <p:cNvPr id="11" name="Picture 10">
              <a:extLst>
                <a:ext uri="{FF2B5EF4-FFF2-40B4-BE49-F238E27FC236}">
                  <a16:creationId xmlns:a16="http://schemas.microsoft.com/office/drawing/2014/main" id="{C727ACB9-353B-2A48-8071-A00C3A803EA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379" t="12101" r="7197" b="2605"/>
            <a:stretch/>
          </p:blipFill>
          <p:spPr>
            <a:xfrm>
              <a:off x="7076237" y="3874774"/>
              <a:ext cx="4217678" cy="2983226"/>
            </a:xfrm>
            <a:prstGeom prst="rect">
              <a:avLst/>
            </a:prstGeom>
          </p:spPr>
        </p:pic>
      </p:grpSp>
    </p:spTree>
    <p:extLst>
      <p:ext uri="{BB962C8B-B14F-4D97-AF65-F5344CB8AC3E}">
        <p14:creationId xmlns:p14="http://schemas.microsoft.com/office/powerpoint/2010/main" val="3930556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5AB5B-0E80-A04E-BEE9-1A098A213B14}"/>
              </a:ext>
            </a:extLst>
          </p:cNvPr>
          <p:cNvSpPr>
            <a:spLocks noGrp="1"/>
          </p:cNvSpPr>
          <p:nvPr>
            <p:ph type="title"/>
          </p:nvPr>
        </p:nvSpPr>
        <p:spPr/>
        <p:txBody>
          <a:bodyPr/>
          <a:lstStyle/>
          <a:p>
            <a:r>
              <a:rPr lang="en-US" dirty="0"/>
              <a:t>Execution</a:t>
            </a:r>
          </a:p>
        </p:txBody>
      </p:sp>
      <p:sp>
        <p:nvSpPr>
          <p:cNvPr id="4" name="Content Placeholder 2">
            <a:extLst>
              <a:ext uri="{FF2B5EF4-FFF2-40B4-BE49-F238E27FC236}">
                <a16:creationId xmlns:a16="http://schemas.microsoft.com/office/drawing/2014/main" id="{4722C545-7C50-AB4A-8B6F-85E4F4FE4057}"/>
              </a:ext>
            </a:extLst>
          </p:cNvPr>
          <p:cNvSpPr txBox="1">
            <a:spLocks/>
          </p:cNvSpPr>
          <p:nvPr/>
        </p:nvSpPr>
        <p:spPr>
          <a:xfrm>
            <a:off x="593615" y="1068999"/>
            <a:ext cx="6769104" cy="5002596"/>
          </a:xfrm>
          <a:prstGeom prst="rect">
            <a:avLst/>
          </a:prstGeom>
        </p:spPr>
        <p:txBody>
          <a:bodyPr/>
          <a:lstStyle>
            <a:lvl1pPr marL="216233" indent="-216233" algn="l" defTabSz="914485" rtl="0" eaLnBrk="1" fontAlgn="base" hangingPunct="1">
              <a:spcBef>
                <a:spcPct val="20000"/>
              </a:spcBef>
              <a:spcAft>
                <a:spcPct val="0"/>
              </a:spcAft>
              <a:buSzPct val="100000"/>
              <a:buFont typeface="Arial" pitchFamily="34" charset="0"/>
              <a:buChar char="•"/>
              <a:defRPr sz="2300" b="1">
                <a:solidFill>
                  <a:schemeClr val="tx1"/>
                </a:solidFill>
                <a:latin typeface="Arial" pitchFamily="34" charset="0"/>
                <a:ea typeface="+mn-ea"/>
                <a:cs typeface="Arial" pitchFamily="34" charset="0"/>
              </a:defRPr>
            </a:lvl1pPr>
            <a:lvl2pPr marL="648698" indent="-216233" algn="l" defTabSz="914485" rtl="0" eaLnBrk="1" fontAlgn="base" hangingPunct="1">
              <a:spcBef>
                <a:spcPct val="20000"/>
              </a:spcBef>
              <a:spcAft>
                <a:spcPct val="0"/>
              </a:spcAft>
              <a:buFont typeface="Arial" pitchFamily="34" charset="0"/>
              <a:buChar char="–"/>
              <a:defRPr sz="2100" b="1">
                <a:solidFill>
                  <a:schemeClr val="tx1"/>
                </a:solidFill>
                <a:latin typeface="Arial" pitchFamily="34" charset="0"/>
                <a:cs typeface="Arial" pitchFamily="34" charset="0"/>
              </a:defRPr>
            </a:lvl2pPr>
            <a:lvl3pPr marL="1081164" indent="-216233" algn="l" defTabSz="914485" rtl="0" eaLnBrk="1" fontAlgn="base" hangingPunct="1">
              <a:spcBef>
                <a:spcPct val="20000"/>
              </a:spcBef>
              <a:spcAft>
                <a:spcPct val="0"/>
              </a:spcAft>
              <a:buFont typeface="Wingdings" pitchFamily="2" charset="2"/>
              <a:buChar char="§"/>
              <a:defRPr b="1">
                <a:solidFill>
                  <a:schemeClr val="tx1"/>
                </a:solidFill>
                <a:latin typeface="Arial" pitchFamily="34" charset="0"/>
                <a:cs typeface="Arial" pitchFamily="34" charset="0"/>
              </a:defRPr>
            </a:lvl3pPr>
            <a:lvl4pPr marL="1513629" indent="-216233" algn="l" defTabSz="914485" rtl="0" eaLnBrk="1" fontAlgn="base" hangingPunct="1">
              <a:spcBef>
                <a:spcPct val="20000"/>
              </a:spcBef>
              <a:spcAft>
                <a:spcPct val="0"/>
              </a:spcAft>
              <a:buFont typeface="Arial" pitchFamily="34" charset="0"/>
              <a:buChar char="»"/>
              <a:defRPr sz="1500" b="1">
                <a:solidFill>
                  <a:schemeClr val="tx1"/>
                </a:solidFill>
                <a:latin typeface="Arial" pitchFamily="34" charset="0"/>
                <a:cs typeface="Arial" pitchFamily="34" charset="0"/>
              </a:defRPr>
            </a:lvl4pPr>
            <a:lvl5pPr marL="2057214" indent="-228246" algn="l" defTabSz="914485" rtl="0" eaLnBrk="1" fontAlgn="base" hangingPunct="1">
              <a:spcBef>
                <a:spcPct val="20000"/>
              </a:spcBef>
              <a:spcAft>
                <a:spcPct val="0"/>
              </a:spcAft>
              <a:buFont typeface="Courier New" pitchFamily="49" charset="0"/>
              <a:buChar char="o"/>
              <a:defRPr sz="1200" b="1">
                <a:solidFill>
                  <a:schemeClr val="tx1"/>
                </a:solidFill>
                <a:latin typeface="Arial" pitchFamily="34" charset="0"/>
                <a:cs typeface="Arial" pitchFamily="34" charset="0"/>
              </a:defRPr>
            </a:lvl5pPr>
            <a:lvl6pPr marL="2489680" indent="-228246" algn="l" defTabSz="914485" rtl="0" eaLnBrk="1" fontAlgn="base" hangingPunct="1">
              <a:spcBef>
                <a:spcPct val="20000"/>
              </a:spcBef>
              <a:spcAft>
                <a:spcPct val="0"/>
              </a:spcAft>
              <a:buChar char="»"/>
              <a:defRPr sz="1200" b="1">
                <a:solidFill>
                  <a:schemeClr val="tx1"/>
                </a:solidFill>
                <a:latin typeface="+mn-lt"/>
              </a:defRPr>
            </a:lvl6pPr>
            <a:lvl7pPr marL="2922145" indent="-228246" algn="l" defTabSz="914485" rtl="0" eaLnBrk="1" fontAlgn="base" hangingPunct="1">
              <a:spcBef>
                <a:spcPct val="20000"/>
              </a:spcBef>
              <a:spcAft>
                <a:spcPct val="0"/>
              </a:spcAft>
              <a:buChar char="»"/>
              <a:defRPr sz="1200" b="1">
                <a:solidFill>
                  <a:schemeClr val="tx1"/>
                </a:solidFill>
                <a:latin typeface="+mn-lt"/>
              </a:defRPr>
            </a:lvl7pPr>
            <a:lvl8pPr marL="3354611" indent="-228246" algn="l" defTabSz="914485" rtl="0" eaLnBrk="1" fontAlgn="base" hangingPunct="1">
              <a:spcBef>
                <a:spcPct val="20000"/>
              </a:spcBef>
              <a:spcAft>
                <a:spcPct val="0"/>
              </a:spcAft>
              <a:buChar char="»"/>
              <a:defRPr sz="1200" b="1">
                <a:solidFill>
                  <a:schemeClr val="tx1"/>
                </a:solidFill>
                <a:latin typeface="+mn-lt"/>
              </a:defRPr>
            </a:lvl8pPr>
            <a:lvl9pPr marL="3787076" indent="-228246" algn="l" defTabSz="914485" rtl="0" eaLnBrk="1" fontAlgn="base" hangingPunct="1">
              <a:spcBef>
                <a:spcPct val="20000"/>
              </a:spcBef>
              <a:spcAft>
                <a:spcPct val="0"/>
              </a:spcAft>
              <a:buChar char="»"/>
              <a:defRPr sz="1200" b="1">
                <a:solidFill>
                  <a:schemeClr val="tx1"/>
                </a:solidFill>
                <a:latin typeface="+mn-lt"/>
              </a:defRPr>
            </a:lvl9pPr>
          </a:lstStyle>
          <a:p>
            <a:pPr marL="228600" indent="-228600">
              <a:spcBef>
                <a:spcPts val="600"/>
              </a:spcBef>
            </a:pPr>
            <a:r>
              <a:rPr lang="en-US" sz="2000" kern="0" dirty="0"/>
              <a:t>Target preparation</a:t>
            </a:r>
          </a:p>
          <a:p>
            <a:pPr marL="661065" lvl="1" indent="-228600">
              <a:spcBef>
                <a:spcPts val="600"/>
              </a:spcBef>
            </a:pPr>
            <a:r>
              <a:rPr lang="en-US" sz="1800" kern="0" dirty="0"/>
              <a:t>Actinides for FPY measurements by:</a:t>
            </a:r>
          </a:p>
          <a:p>
            <a:pPr marL="1093531" lvl="2" indent="-228600">
              <a:spcBef>
                <a:spcPts val="600"/>
              </a:spcBef>
            </a:pPr>
            <a:r>
              <a:rPr lang="en-US" sz="1500" kern="0" dirty="0"/>
              <a:t>Direct counting</a:t>
            </a:r>
          </a:p>
          <a:p>
            <a:pPr marL="1093531" lvl="2" indent="-228600">
              <a:spcBef>
                <a:spcPts val="600"/>
              </a:spcBef>
            </a:pPr>
            <a:r>
              <a:rPr lang="en-US" sz="1500" kern="0" dirty="0"/>
              <a:t>Radiochemistry</a:t>
            </a:r>
          </a:p>
          <a:p>
            <a:pPr marL="661065" lvl="1" indent="-228600">
              <a:spcBef>
                <a:spcPts val="600"/>
              </a:spcBef>
            </a:pPr>
            <a:r>
              <a:rPr lang="en-US" sz="1800" kern="0" dirty="0"/>
              <a:t>Stacked foils for integral cross-section measurements in- and ex-core</a:t>
            </a:r>
          </a:p>
          <a:p>
            <a:pPr marL="228600" indent="-228600">
              <a:spcBef>
                <a:spcPts val="600"/>
              </a:spcBef>
            </a:pPr>
            <a:r>
              <a:rPr lang="en-US" sz="2000" kern="0" dirty="0"/>
              <a:t>Irradiation at NCERC &amp; Other (NNSS/DAF)</a:t>
            </a:r>
          </a:p>
          <a:p>
            <a:pPr marL="228600" indent="-228600">
              <a:spcBef>
                <a:spcPts val="600"/>
              </a:spcBef>
            </a:pPr>
            <a:r>
              <a:rPr lang="en-US" sz="2000" kern="0" dirty="0"/>
              <a:t>Sample assay @ NCERC</a:t>
            </a:r>
          </a:p>
          <a:p>
            <a:pPr marL="661065" lvl="1" indent="-228600">
              <a:spcBef>
                <a:spcPts val="600"/>
              </a:spcBef>
            </a:pPr>
            <a:r>
              <a:rPr lang="en-US" sz="1800" kern="0" dirty="0"/>
              <a:t>LANL/LLNL counting facilities (</a:t>
            </a:r>
            <a:r>
              <a:rPr lang="en-US" sz="1800" kern="0" dirty="0" err="1"/>
              <a:t>HPGe</a:t>
            </a:r>
            <a:r>
              <a:rPr lang="en-US" sz="1800" kern="0" dirty="0"/>
              <a:t> coincidence)</a:t>
            </a:r>
          </a:p>
          <a:p>
            <a:pPr marL="228600" indent="-228600">
              <a:spcBef>
                <a:spcPts val="600"/>
              </a:spcBef>
            </a:pPr>
            <a:r>
              <a:rPr lang="en-US" sz="2000" kern="0" dirty="0"/>
              <a:t>Sample shipping (from NNSS/DAF to labs)</a:t>
            </a:r>
          </a:p>
          <a:p>
            <a:pPr marL="661065" lvl="1" indent="-228600">
              <a:spcBef>
                <a:spcPts val="600"/>
              </a:spcBef>
            </a:pPr>
            <a:r>
              <a:rPr lang="en-US" sz="1800" kern="0" dirty="0"/>
              <a:t>Assay by gamma &amp; beta</a:t>
            </a:r>
          </a:p>
          <a:p>
            <a:pPr marL="661065" lvl="1" indent="-228600">
              <a:spcBef>
                <a:spcPts val="600"/>
              </a:spcBef>
            </a:pPr>
            <a:r>
              <a:rPr lang="en-US" sz="1800" kern="0" dirty="0"/>
              <a:t>Post assay of list-mode data</a:t>
            </a:r>
          </a:p>
        </p:txBody>
      </p:sp>
      <p:pic>
        <p:nvPicPr>
          <p:cNvPr id="7" name="Picture 6">
            <a:extLst>
              <a:ext uri="{FF2B5EF4-FFF2-40B4-BE49-F238E27FC236}">
                <a16:creationId xmlns:a16="http://schemas.microsoft.com/office/drawing/2014/main" id="{CB2F49B4-2908-3C4F-A585-9FEE17CD498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998" t="3605" r="-293" b="28212"/>
          <a:stretch/>
        </p:blipFill>
        <p:spPr>
          <a:xfrm>
            <a:off x="7895030" y="1068999"/>
            <a:ext cx="3703355" cy="3429060"/>
          </a:xfrm>
          <a:prstGeom prst="rect">
            <a:avLst/>
          </a:prstGeom>
        </p:spPr>
      </p:pic>
      <p:graphicFrame>
        <p:nvGraphicFramePr>
          <p:cNvPr id="8" name="Table 7">
            <a:extLst>
              <a:ext uri="{FF2B5EF4-FFF2-40B4-BE49-F238E27FC236}">
                <a16:creationId xmlns:a16="http://schemas.microsoft.com/office/drawing/2014/main" id="{699D035B-547A-9E43-B419-7214D267B879}"/>
              </a:ext>
            </a:extLst>
          </p:cNvPr>
          <p:cNvGraphicFramePr>
            <a:graphicFrameLocks noGrp="1" noChangeAspect="1"/>
          </p:cNvGraphicFramePr>
          <p:nvPr>
            <p:extLst>
              <p:ext uri="{D42A27DB-BD31-4B8C-83A1-F6EECF244321}">
                <p14:modId xmlns:p14="http://schemas.microsoft.com/office/powerpoint/2010/main" val="1604829052"/>
              </p:ext>
            </p:extLst>
          </p:nvPr>
        </p:nvGraphicFramePr>
        <p:xfrm>
          <a:off x="8148748" y="4571421"/>
          <a:ext cx="3195917" cy="1920240"/>
        </p:xfrm>
        <a:graphic>
          <a:graphicData uri="http://schemas.openxmlformats.org/drawingml/2006/table">
            <a:tbl>
              <a:tblPr firstRow="1" bandRow="1">
                <a:tableStyleId>{5C22544A-7EE6-4342-B048-85BDC9FD1C3A}</a:tableStyleId>
              </a:tblPr>
              <a:tblGrid>
                <a:gridCol w="977153">
                  <a:extLst>
                    <a:ext uri="{9D8B030D-6E8A-4147-A177-3AD203B41FA5}">
                      <a16:colId xmlns:a16="http://schemas.microsoft.com/office/drawing/2014/main" val="628274244"/>
                    </a:ext>
                  </a:extLst>
                </a:gridCol>
                <a:gridCol w="867335">
                  <a:extLst>
                    <a:ext uri="{9D8B030D-6E8A-4147-A177-3AD203B41FA5}">
                      <a16:colId xmlns:a16="http://schemas.microsoft.com/office/drawing/2014/main" val="1951083425"/>
                    </a:ext>
                  </a:extLst>
                </a:gridCol>
                <a:gridCol w="658906">
                  <a:extLst>
                    <a:ext uri="{9D8B030D-6E8A-4147-A177-3AD203B41FA5}">
                      <a16:colId xmlns:a16="http://schemas.microsoft.com/office/drawing/2014/main" val="224994421"/>
                    </a:ext>
                  </a:extLst>
                </a:gridCol>
                <a:gridCol w="692523">
                  <a:extLst>
                    <a:ext uri="{9D8B030D-6E8A-4147-A177-3AD203B41FA5}">
                      <a16:colId xmlns:a16="http://schemas.microsoft.com/office/drawing/2014/main" val="3631665034"/>
                    </a:ext>
                  </a:extLst>
                </a:gridCol>
              </a:tblGrid>
              <a:tr h="274320">
                <a:tc>
                  <a:txBody>
                    <a:bodyPr/>
                    <a:lstStyle/>
                    <a:p>
                      <a:r>
                        <a:rPr lang="en-US" sz="1200" dirty="0"/>
                        <a:t>Outlier</a:t>
                      </a:r>
                    </a:p>
                  </a:txBody>
                  <a:tcPr/>
                </a:tc>
                <a:tc>
                  <a:txBody>
                    <a:bodyPr/>
                    <a:lstStyle/>
                    <a:p>
                      <a:r>
                        <a:rPr lang="en-US" sz="1200" dirty="0"/>
                        <a:t>ENDF/B</a:t>
                      </a:r>
                    </a:p>
                  </a:txBody>
                  <a:tcPr/>
                </a:tc>
                <a:tc>
                  <a:txBody>
                    <a:bodyPr/>
                    <a:lstStyle/>
                    <a:p>
                      <a:r>
                        <a:rPr lang="en-US" sz="1200" dirty="0"/>
                        <a:t>LANL</a:t>
                      </a:r>
                    </a:p>
                  </a:txBody>
                  <a:tcPr/>
                </a:tc>
                <a:tc>
                  <a:txBody>
                    <a:bodyPr/>
                    <a:lstStyle/>
                    <a:p>
                      <a:r>
                        <a:rPr lang="en-US" sz="1200" dirty="0"/>
                        <a:t>PNNL</a:t>
                      </a:r>
                    </a:p>
                  </a:txBody>
                  <a:tcPr/>
                </a:tc>
                <a:extLst>
                  <a:ext uri="{0D108BD9-81ED-4DB2-BD59-A6C34878D82A}">
                    <a16:rowId xmlns:a16="http://schemas.microsoft.com/office/drawing/2014/main" val="70110157"/>
                  </a:ext>
                </a:extLst>
              </a:tr>
              <a:tr h="274320">
                <a:tc>
                  <a:txBody>
                    <a:bodyPr/>
                    <a:lstStyle/>
                    <a:p>
                      <a:r>
                        <a:rPr lang="en-US" sz="1200" baseline="30000" dirty="0"/>
                        <a:t>111</a:t>
                      </a:r>
                      <a:r>
                        <a:rPr lang="en-US" sz="1200" dirty="0"/>
                        <a:t>Ag (</a:t>
                      </a:r>
                      <a:r>
                        <a:rPr lang="en-US" sz="1200" dirty="0">
                          <a:latin typeface="Symbol" pitchFamily="2" charset="2"/>
                        </a:rPr>
                        <a:t>b</a:t>
                      </a:r>
                      <a:r>
                        <a:rPr lang="en-US" sz="1200" dirty="0"/>
                        <a:t>)</a:t>
                      </a:r>
                    </a:p>
                  </a:txBody>
                  <a:tcPr/>
                </a:tc>
                <a:tc>
                  <a:txBody>
                    <a:bodyPr/>
                    <a:lstStyle/>
                    <a:p>
                      <a:r>
                        <a:rPr lang="en-US" sz="1200" dirty="0"/>
                        <a:t>1.76</a:t>
                      </a:r>
                    </a:p>
                  </a:txBody>
                  <a:tcPr/>
                </a:tc>
                <a:tc>
                  <a:txBody>
                    <a:bodyPr/>
                    <a:lstStyle/>
                    <a:p>
                      <a:r>
                        <a:rPr lang="en-US" sz="1200" dirty="0"/>
                        <a:t>2.76</a:t>
                      </a:r>
                    </a:p>
                  </a:txBody>
                  <a:tcPr/>
                </a:tc>
                <a:tc>
                  <a:txBody>
                    <a:bodyPr/>
                    <a:lstStyle/>
                    <a:p>
                      <a:r>
                        <a:rPr lang="en-US" sz="1200" dirty="0"/>
                        <a:t>n/a</a:t>
                      </a:r>
                    </a:p>
                  </a:txBody>
                  <a:tcPr/>
                </a:tc>
                <a:extLst>
                  <a:ext uri="{0D108BD9-81ED-4DB2-BD59-A6C34878D82A}">
                    <a16:rowId xmlns:a16="http://schemas.microsoft.com/office/drawing/2014/main" val="2412876240"/>
                  </a:ext>
                </a:extLst>
              </a:tr>
              <a:tr h="274320">
                <a:tc>
                  <a:txBody>
                    <a:bodyPr/>
                    <a:lstStyle/>
                    <a:p>
                      <a:r>
                        <a:rPr lang="en-US" sz="1200" baseline="30000" dirty="0"/>
                        <a:t>111</a:t>
                      </a:r>
                      <a:r>
                        <a:rPr lang="en-US" sz="1200" dirty="0"/>
                        <a:t>Ag (</a:t>
                      </a:r>
                      <a:r>
                        <a:rPr lang="en-US" sz="1200" dirty="0">
                          <a:latin typeface="Symbol" pitchFamily="2" charset="2"/>
                        </a:rPr>
                        <a:t>g</a:t>
                      </a:r>
                      <a:r>
                        <a:rPr lang="en-US" sz="1200" dirty="0"/>
                        <a:t>)</a:t>
                      </a:r>
                    </a:p>
                  </a:txBody>
                  <a:tcPr/>
                </a:tc>
                <a:tc>
                  <a:txBody>
                    <a:bodyPr/>
                    <a:lstStyle/>
                    <a:p>
                      <a:r>
                        <a:rPr lang="en-US" sz="1200" dirty="0"/>
                        <a:t>1.76</a:t>
                      </a:r>
                    </a:p>
                  </a:txBody>
                  <a:tcPr/>
                </a:tc>
                <a:tc>
                  <a:txBody>
                    <a:bodyPr/>
                    <a:lstStyle/>
                    <a:p>
                      <a:r>
                        <a:rPr lang="en-US" sz="1200" dirty="0"/>
                        <a:t>n/a</a:t>
                      </a:r>
                    </a:p>
                  </a:txBody>
                  <a:tcPr/>
                </a:tc>
                <a:tc>
                  <a:txBody>
                    <a:bodyPr/>
                    <a:lstStyle/>
                    <a:p>
                      <a:r>
                        <a:rPr lang="en-US" sz="1200" dirty="0"/>
                        <a:t>3.30</a:t>
                      </a:r>
                    </a:p>
                  </a:txBody>
                  <a:tcPr/>
                </a:tc>
                <a:extLst>
                  <a:ext uri="{0D108BD9-81ED-4DB2-BD59-A6C34878D82A}">
                    <a16:rowId xmlns:a16="http://schemas.microsoft.com/office/drawing/2014/main" val="4285617497"/>
                  </a:ext>
                </a:extLst>
              </a:tr>
              <a:tr h="274320">
                <a:tc>
                  <a:txBody>
                    <a:bodyPr/>
                    <a:lstStyle/>
                    <a:p>
                      <a:r>
                        <a:rPr lang="en-US" sz="1200" baseline="30000" dirty="0"/>
                        <a:t>136</a:t>
                      </a:r>
                      <a:r>
                        <a:rPr lang="en-US" sz="1200" dirty="0"/>
                        <a:t>Cs (</a:t>
                      </a:r>
                      <a:r>
                        <a:rPr lang="en-US" sz="1200" dirty="0">
                          <a:latin typeface="Symbol" pitchFamily="2" charset="2"/>
                        </a:rPr>
                        <a:t>b</a:t>
                      </a:r>
                      <a:r>
                        <a:rPr lang="en-US" sz="1200" dirty="0"/>
                        <a:t>)</a:t>
                      </a:r>
                    </a:p>
                  </a:txBody>
                  <a:tcPr/>
                </a:tc>
                <a:tc>
                  <a:txBody>
                    <a:bodyPr/>
                    <a:lstStyle/>
                    <a:p>
                      <a:r>
                        <a:rPr lang="en-US" sz="1200" dirty="0"/>
                        <a:t>0.69</a:t>
                      </a:r>
                    </a:p>
                  </a:txBody>
                  <a:tcPr/>
                </a:tc>
                <a:tc>
                  <a:txBody>
                    <a:bodyPr/>
                    <a:lstStyle/>
                    <a:p>
                      <a:r>
                        <a:rPr lang="en-US" sz="1200" dirty="0"/>
                        <a:t>2.22</a:t>
                      </a:r>
                    </a:p>
                  </a:txBody>
                  <a:tcPr/>
                </a:tc>
                <a:tc>
                  <a:txBody>
                    <a:bodyPr/>
                    <a:lstStyle/>
                    <a:p>
                      <a:r>
                        <a:rPr lang="en-US" sz="1200" dirty="0"/>
                        <a:t>n/a</a:t>
                      </a:r>
                    </a:p>
                  </a:txBody>
                  <a:tcPr/>
                </a:tc>
                <a:extLst>
                  <a:ext uri="{0D108BD9-81ED-4DB2-BD59-A6C34878D82A}">
                    <a16:rowId xmlns:a16="http://schemas.microsoft.com/office/drawing/2014/main" val="1910897409"/>
                  </a:ext>
                </a:extLst>
              </a:tr>
              <a:tr h="274320">
                <a:tc>
                  <a:txBody>
                    <a:bodyPr/>
                    <a:lstStyle/>
                    <a:p>
                      <a:r>
                        <a:rPr lang="en-US" sz="1200" baseline="30000" dirty="0"/>
                        <a:t>136</a:t>
                      </a:r>
                      <a:r>
                        <a:rPr lang="en-US" sz="1200" dirty="0"/>
                        <a:t>Cs (</a:t>
                      </a:r>
                      <a:r>
                        <a:rPr lang="en-US" sz="1200" dirty="0">
                          <a:latin typeface="Symbol" pitchFamily="2" charset="2"/>
                        </a:rPr>
                        <a:t>g</a:t>
                      </a:r>
                      <a:r>
                        <a:rPr lang="en-US" sz="1200" dirty="0"/>
                        <a:t>)</a:t>
                      </a:r>
                    </a:p>
                  </a:txBody>
                  <a:tcPr/>
                </a:tc>
                <a:tc>
                  <a:txBody>
                    <a:bodyPr/>
                    <a:lstStyle/>
                    <a:p>
                      <a:r>
                        <a:rPr lang="en-US" sz="1200" dirty="0"/>
                        <a:t>0.69</a:t>
                      </a:r>
                    </a:p>
                  </a:txBody>
                  <a:tcPr/>
                </a:tc>
                <a:tc>
                  <a:txBody>
                    <a:bodyPr/>
                    <a:lstStyle/>
                    <a:p>
                      <a:r>
                        <a:rPr lang="en-US" sz="1200" dirty="0"/>
                        <a:t>n/a</a:t>
                      </a:r>
                    </a:p>
                  </a:txBody>
                  <a:tcPr/>
                </a:tc>
                <a:tc>
                  <a:txBody>
                    <a:bodyPr/>
                    <a:lstStyle/>
                    <a:p>
                      <a:r>
                        <a:rPr lang="en-US" sz="1200" dirty="0"/>
                        <a:t>2.47</a:t>
                      </a:r>
                    </a:p>
                  </a:txBody>
                  <a:tcPr/>
                </a:tc>
                <a:extLst>
                  <a:ext uri="{0D108BD9-81ED-4DB2-BD59-A6C34878D82A}">
                    <a16:rowId xmlns:a16="http://schemas.microsoft.com/office/drawing/2014/main" val="1728970116"/>
                  </a:ext>
                </a:extLst>
              </a:tr>
              <a:tr h="274320">
                <a:tc>
                  <a:txBody>
                    <a:bodyPr/>
                    <a:lstStyle/>
                    <a:p>
                      <a:r>
                        <a:rPr lang="en-US" sz="1200" baseline="30000" dirty="0"/>
                        <a:t>153</a:t>
                      </a:r>
                      <a:r>
                        <a:rPr lang="en-US" sz="1200" dirty="0"/>
                        <a:t>Sm (</a:t>
                      </a:r>
                      <a:r>
                        <a:rPr lang="en-US" sz="1200" dirty="0">
                          <a:latin typeface="Symbol" pitchFamily="2" charset="2"/>
                        </a:rPr>
                        <a:t>b</a:t>
                      </a:r>
                      <a:r>
                        <a:rPr lang="en-US" sz="1200" dirty="0"/>
                        <a:t>)</a:t>
                      </a:r>
                    </a:p>
                  </a:txBody>
                  <a:tcPr/>
                </a:tc>
                <a:tc>
                  <a:txBody>
                    <a:bodyPr/>
                    <a:lstStyle/>
                    <a:p>
                      <a:r>
                        <a:rPr lang="en-US" sz="1200" dirty="0"/>
                        <a:t>1.08</a:t>
                      </a:r>
                    </a:p>
                  </a:txBody>
                  <a:tcPr/>
                </a:tc>
                <a:tc>
                  <a:txBody>
                    <a:bodyPr/>
                    <a:lstStyle/>
                    <a:p>
                      <a:r>
                        <a:rPr lang="en-US" sz="1200" dirty="0"/>
                        <a:t>1.28</a:t>
                      </a:r>
                    </a:p>
                  </a:txBody>
                  <a:tcPr/>
                </a:tc>
                <a:tc>
                  <a:txBody>
                    <a:bodyPr/>
                    <a:lstStyle/>
                    <a:p>
                      <a:r>
                        <a:rPr lang="en-US" sz="1200" dirty="0"/>
                        <a:t>n/a</a:t>
                      </a:r>
                    </a:p>
                  </a:txBody>
                  <a:tcPr/>
                </a:tc>
                <a:extLst>
                  <a:ext uri="{0D108BD9-81ED-4DB2-BD59-A6C34878D82A}">
                    <a16:rowId xmlns:a16="http://schemas.microsoft.com/office/drawing/2014/main" val="3155679242"/>
                  </a:ext>
                </a:extLst>
              </a:tr>
              <a:tr h="274320">
                <a:tc>
                  <a:txBody>
                    <a:bodyPr/>
                    <a:lstStyle/>
                    <a:p>
                      <a:r>
                        <a:rPr lang="en-US" sz="1200" baseline="30000" dirty="0"/>
                        <a:t>153</a:t>
                      </a:r>
                      <a:r>
                        <a:rPr lang="en-US" sz="1200" dirty="0"/>
                        <a:t>Sm (</a:t>
                      </a:r>
                      <a:r>
                        <a:rPr lang="en-US" sz="1200" dirty="0">
                          <a:latin typeface="Symbol" pitchFamily="2" charset="2"/>
                        </a:rPr>
                        <a:t>g</a:t>
                      </a:r>
                      <a:r>
                        <a:rPr lang="en-US" sz="1200" dirty="0"/>
                        <a:t>)</a:t>
                      </a:r>
                    </a:p>
                  </a:txBody>
                  <a:tcPr/>
                </a:tc>
                <a:tc>
                  <a:txBody>
                    <a:bodyPr/>
                    <a:lstStyle/>
                    <a:p>
                      <a:r>
                        <a:rPr lang="en-US" sz="1200" dirty="0"/>
                        <a:t>1.08</a:t>
                      </a:r>
                    </a:p>
                  </a:txBody>
                  <a:tcPr/>
                </a:tc>
                <a:tc>
                  <a:txBody>
                    <a:bodyPr/>
                    <a:lstStyle/>
                    <a:p>
                      <a:r>
                        <a:rPr lang="en-US" sz="1200" dirty="0"/>
                        <a:t>0.95</a:t>
                      </a:r>
                    </a:p>
                  </a:txBody>
                  <a:tcPr/>
                </a:tc>
                <a:tc>
                  <a:txBody>
                    <a:bodyPr/>
                    <a:lstStyle/>
                    <a:p>
                      <a:r>
                        <a:rPr lang="en-US" sz="1200" dirty="0"/>
                        <a:t>1.20</a:t>
                      </a:r>
                    </a:p>
                  </a:txBody>
                  <a:tcPr/>
                </a:tc>
                <a:extLst>
                  <a:ext uri="{0D108BD9-81ED-4DB2-BD59-A6C34878D82A}">
                    <a16:rowId xmlns:a16="http://schemas.microsoft.com/office/drawing/2014/main" val="3029372853"/>
                  </a:ext>
                </a:extLst>
              </a:tr>
            </a:tbl>
          </a:graphicData>
        </a:graphic>
      </p:graphicFrame>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39A299B-F220-0742-9FE8-5240B278A439}"/>
                  </a:ext>
                </a:extLst>
              </p:cNvPr>
              <p:cNvSpPr>
                <a:spLocks noChangeAspect="1"/>
              </p:cNvSpPr>
              <p:nvPr/>
            </p:nvSpPr>
            <p:spPr>
              <a:xfrm>
                <a:off x="4036484" y="5181600"/>
                <a:ext cx="4112264" cy="1133580"/>
              </a:xfrm>
              <a:prstGeom prst="rect">
                <a:avLst/>
              </a:prstGeom>
              <a:solidFill>
                <a:schemeClr val="bg1"/>
              </a:solidFill>
              <a:ln>
                <a:solidFill>
                  <a:schemeClr val="accent1"/>
                </a:solidFill>
              </a:ln>
            </p:spPr>
            <p:txBody>
              <a:bodyPr wrap="square">
                <a:spAutoFit/>
              </a:bodyPr>
              <a:lstStyle/>
              <a:p>
                <a:endParaRPr lang="en-US" sz="12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rPr>
                            <m:t>𝑅</m:t>
                          </m:r>
                        </m:e>
                        <m:sub>
                          <m:r>
                            <a:rPr lang="en-US" sz="1600" i="1">
                              <a:latin typeface="Cambria Math" panose="02040503050406030204" pitchFamily="18" charset="0"/>
                            </a:rPr>
                            <m:t>𝑖</m:t>
                          </m:r>
                        </m:sub>
                        <m:sup>
                          <m:r>
                            <a:rPr lang="en-US" sz="1600" i="1">
                              <a:latin typeface="Cambria Math" panose="02040503050406030204" pitchFamily="18" charset="0"/>
                            </a:rPr>
                            <m:t>𝑗</m:t>
                          </m:r>
                          <m:r>
                            <a:rPr lang="en-US" sz="1600">
                              <a:latin typeface="Cambria Math" panose="02040503050406030204" pitchFamily="18" charset="0"/>
                            </a:rPr>
                            <m:t>,</m:t>
                          </m:r>
                          <m:r>
                            <a:rPr lang="en-US" sz="1600" i="1">
                              <a:latin typeface="Cambria Math" panose="02040503050406030204" pitchFamily="18" charset="0"/>
                            </a:rPr>
                            <m:t>𝑘</m:t>
                          </m:r>
                        </m:sup>
                      </m:sSubSup>
                      <m:r>
                        <a:rPr lang="en-US" sz="1600">
                          <a:latin typeface="Cambria Math" panose="02040503050406030204" pitchFamily="18" charset="0"/>
                        </a:rPr>
                        <m:t>=</m:t>
                      </m:r>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f>
                                <m:fPr>
                                  <m:type m:val="lin"/>
                                  <m:ctrlPr>
                                    <a:rPr lang="en-US" sz="1600" i="1">
                                      <a:latin typeface="Cambria Math" panose="02040503050406030204" pitchFamily="18" charset="0"/>
                                    </a:rPr>
                                  </m:ctrlPr>
                                </m:fPr>
                                <m:num>
                                  <m:sSubSup>
                                    <m:sSubSupPr>
                                      <m:ctrlPr>
                                        <a:rPr lang="en-US" sz="1600" i="1">
                                          <a:latin typeface="Cambria Math" panose="02040503050406030204" pitchFamily="18" charset="0"/>
                                        </a:rPr>
                                      </m:ctrlPr>
                                    </m:sSubSupPr>
                                    <m:e>
                                      <m:r>
                                        <a:rPr lang="en-US" sz="1600" i="1">
                                          <a:latin typeface="Cambria Math" panose="02040503050406030204" pitchFamily="18" charset="0"/>
                                        </a:rPr>
                                        <m:t>𝐴</m:t>
                                      </m:r>
                                    </m:e>
                                    <m:sub>
                                      <m:r>
                                        <a:rPr lang="en-US" sz="1600" i="1">
                                          <a:latin typeface="Cambria Math" panose="02040503050406030204" pitchFamily="18" charset="0"/>
                                        </a:rPr>
                                        <m:t>𝑖</m:t>
                                      </m:r>
                                    </m:sub>
                                    <m:sup>
                                      <m:r>
                                        <a:rPr lang="en-US" sz="1600" i="1">
                                          <a:latin typeface="Cambria Math" panose="02040503050406030204" pitchFamily="18" charset="0"/>
                                        </a:rPr>
                                        <m:t>𝑗</m:t>
                                      </m:r>
                                      <m:r>
                                        <a:rPr lang="en-US" sz="1600">
                                          <a:latin typeface="Cambria Math" panose="02040503050406030204" pitchFamily="18" charset="0"/>
                                        </a:rPr>
                                        <m:t>,</m:t>
                                      </m:r>
                                      <m:r>
                                        <a:rPr lang="en-US" sz="1600" i="1">
                                          <a:latin typeface="Cambria Math" panose="02040503050406030204" pitchFamily="18" charset="0"/>
                                        </a:rPr>
                                        <m:t>𝑘</m:t>
                                      </m:r>
                                    </m:sup>
                                  </m:sSubSup>
                                </m:num>
                                <m:den>
                                  <m:sSubSup>
                                    <m:sSubSupPr>
                                      <m:ctrlPr>
                                        <a:rPr lang="en-US" sz="1600" i="1">
                                          <a:latin typeface="Cambria Math" panose="02040503050406030204" pitchFamily="18" charset="0"/>
                                        </a:rPr>
                                      </m:ctrlPr>
                                    </m:sSubSupPr>
                                    <m:e>
                                      <m:r>
                                        <a:rPr lang="en-US" sz="1600" i="1">
                                          <a:latin typeface="Cambria Math" panose="02040503050406030204" pitchFamily="18" charset="0"/>
                                        </a:rPr>
                                        <m:t>𝐴</m:t>
                                      </m:r>
                                    </m:e>
                                    <m:sub>
                                      <m:r>
                                        <a:rPr lang="en-US" sz="1600">
                                          <a:latin typeface="Cambria Math" panose="02040503050406030204" pitchFamily="18" charset="0"/>
                                        </a:rPr>
                                        <m:t>99</m:t>
                                      </m:r>
                                    </m:sub>
                                    <m:sup>
                                      <m:r>
                                        <a:rPr lang="en-US" sz="1600" i="1">
                                          <a:latin typeface="Cambria Math" panose="02040503050406030204" pitchFamily="18" charset="0"/>
                                        </a:rPr>
                                        <m:t>𝑗</m:t>
                                      </m:r>
                                      <m:r>
                                        <a:rPr lang="en-US" sz="1600">
                                          <a:latin typeface="Cambria Math" panose="02040503050406030204" pitchFamily="18" charset="0"/>
                                        </a:rPr>
                                        <m:t>,</m:t>
                                      </m:r>
                                      <m:r>
                                        <a:rPr lang="en-US" sz="1600" i="1">
                                          <a:latin typeface="Cambria Math" panose="02040503050406030204" pitchFamily="18" charset="0"/>
                                        </a:rPr>
                                        <m:t>𝑘</m:t>
                                      </m:r>
                                    </m:sup>
                                  </m:sSubSup>
                                </m:den>
                              </m:f>
                            </m:num>
                            <m:den>
                              <m:f>
                                <m:fPr>
                                  <m:type m:val="lin"/>
                                  <m:ctrlPr>
                                    <a:rPr lang="en-US" sz="1600" i="1">
                                      <a:latin typeface="Cambria Math" panose="02040503050406030204" pitchFamily="18" charset="0"/>
                                    </a:rPr>
                                  </m:ctrlPr>
                                </m:fPr>
                                <m:num>
                                  <m:sSubSup>
                                    <m:sSubSupPr>
                                      <m:ctrlPr>
                                        <a:rPr lang="en-US" sz="1600" i="1">
                                          <a:latin typeface="Cambria Math" panose="02040503050406030204" pitchFamily="18" charset="0"/>
                                        </a:rPr>
                                      </m:ctrlPr>
                                    </m:sSubSupPr>
                                    <m:e>
                                      <m:r>
                                        <a:rPr lang="en-US" sz="1600" i="1">
                                          <a:latin typeface="Cambria Math" panose="02040503050406030204" pitchFamily="18" charset="0"/>
                                        </a:rPr>
                                        <m:t>𝐴</m:t>
                                      </m:r>
                                    </m:e>
                                    <m:sub>
                                      <m:r>
                                        <a:rPr lang="en-US" sz="1600" i="1">
                                          <a:latin typeface="Cambria Math" panose="02040503050406030204" pitchFamily="18" charset="0"/>
                                        </a:rPr>
                                        <m:t>𝑖</m:t>
                                      </m:r>
                                    </m:sub>
                                    <m:sup>
                                      <m:r>
                                        <a:rPr lang="en-US" sz="1600">
                                          <a:latin typeface="Cambria Math" panose="02040503050406030204" pitchFamily="18" charset="0"/>
                                        </a:rPr>
                                        <m:t>25,</m:t>
                                      </m:r>
                                      <m:r>
                                        <a:rPr lang="en-US" sz="1600" i="1">
                                          <a:latin typeface="Cambria Math" panose="02040503050406030204" pitchFamily="18" charset="0"/>
                                        </a:rPr>
                                        <m:t>𝑡h</m:t>
                                      </m:r>
                                    </m:sup>
                                  </m:sSubSup>
                                </m:num>
                                <m:den>
                                  <m:sSubSup>
                                    <m:sSubSupPr>
                                      <m:ctrlPr>
                                        <a:rPr lang="en-US" sz="1600" i="1">
                                          <a:latin typeface="Cambria Math" panose="02040503050406030204" pitchFamily="18" charset="0"/>
                                        </a:rPr>
                                      </m:ctrlPr>
                                    </m:sSubSupPr>
                                    <m:e>
                                      <m:r>
                                        <a:rPr lang="en-US" sz="1600" i="1">
                                          <a:latin typeface="Cambria Math" panose="02040503050406030204" pitchFamily="18" charset="0"/>
                                        </a:rPr>
                                        <m:t>𝐴</m:t>
                                      </m:r>
                                    </m:e>
                                    <m:sub>
                                      <m:r>
                                        <a:rPr lang="en-US" sz="1600">
                                          <a:latin typeface="Cambria Math" panose="02040503050406030204" pitchFamily="18" charset="0"/>
                                        </a:rPr>
                                        <m:t>99</m:t>
                                      </m:r>
                                    </m:sub>
                                    <m:sup>
                                      <m:r>
                                        <a:rPr lang="en-US" sz="1600">
                                          <a:latin typeface="Cambria Math" panose="02040503050406030204" pitchFamily="18" charset="0"/>
                                        </a:rPr>
                                        <m:t>25,</m:t>
                                      </m:r>
                                      <m:r>
                                        <a:rPr lang="en-US" sz="1600" i="1">
                                          <a:latin typeface="Cambria Math" panose="02040503050406030204" pitchFamily="18" charset="0"/>
                                        </a:rPr>
                                        <m:t>𝑡h</m:t>
                                      </m:r>
                                    </m:sup>
                                  </m:sSubSup>
                                </m:den>
                              </m:f>
                            </m:den>
                          </m:f>
                        </m:e>
                      </m:d>
                      <m:r>
                        <a:rPr lang="en-US" sz="1600">
                          <a:latin typeface="Cambria Math" panose="02040503050406030204" pitchFamily="18" charset="0"/>
                        </a:rPr>
                        <m:t>=</m:t>
                      </m:r>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f>
                                <m:fPr>
                                  <m:type m:val="lin"/>
                                  <m:ctrlPr>
                                    <a:rPr lang="en-US" sz="1600" i="1">
                                      <a:latin typeface="Cambria Math" panose="02040503050406030204" pitchFamily="18" charset="0"/>
                                    </a:rPr>
                                  </m:ctrlPr>
                                </m:fPr>
                                <m:num>
                                  <m:sSubSup>
                                    <m:sSubSupPr>
                                      <m:ctrlPr>
                                        <a:rPr lang="en-US" sz="1600" i="1">
                                          <a:latin typeface="Cambria Math" panose="02040503050406030204" pitchFamily="18" charset="0"/>
                                        </a:rPr>
                                      </m:ctrlPr>
                                    </m:sSubSupPr>
                                    <m:e>
                                      <m:r>
                                        <a:rPr lang="en-US" sz="1600" i="1">
                                          <a:latin typeface="Cambria Math" panose="02040503050406030204" pitchFamily="18" charset="0"/>
                                        </a:rPr>
                                        <m:t>𝑌</m:t>
                                      </m:r>
                                    </m:e>
                                    <m:sub>
                                      <m:r>
                                        <a:rPr lang="en-US" sz="1600" i="1">
                                          <a:latin typeface="Cambria Math" panose="02040503050406030204" pitchFamily="18" charset="0"/>
                                        </a:rPr>
                                        <m:t>𝑖</m:t>
                                      </m:r>
                                    </m:sub>
                                    <m:sup>
                                      <m:r>
                                        <a:rPr lang="en-US" sz="1600" i="1">
                                          <a:latin typeface="Cambria Math" panose="02040503050406030204" pitchFamily="18" charset="0"/>
                                        </a:rPr>
                                        <m:t>𝑗</m:t>
                                      </m:r>
                                      <m:r>
                                        <a:rPr lang="en-US" sz="1600">
                                          <a:latin typeface="Cambria Math" panose="02040503050406030204" pitchFamily="18" charset="0"/>
                                        </a:rPr>
                                        <m:t>,</m:t>
                                      </m:r>
                                      <m:r>
                                        <a:rPr lang="en-US" sz="1600" i="1">
                                          <a:latin typeface="Cambria Math" panose="02040503050406030204" pitchFamily="18" charset="0"/>
                                        </a:rPr>
                                        <m:t>𝑘</m:t>
                                      </m:r>
                                    </m:sup>
                                  </m:sSubSup>
                                </m:num>
                                <m:den>
                                  <m:sSubSup>
                                    <m:sSubSupPr>
                                      <m:ctrlPr>
                                        <a:rPr lang="en-US" sz="1600" i="1">
                                          <a:latin typeface="Cambria Math" panose="02040503050406030204" pitchFamily="18" charset="0"/>
                                        </a:rPr>
                                      </m:ctrlPr>
                                    </m:sSubSupPr>
                                    <m:e>
                                      <m:r>
                                        <a:rPr lang="en-US" sz="1600" i="1">
                                          <a:latin typeface="Cambria Math" panose="02040503050406030204" pitchFamily="18" charset="0"/>
                                        </a:rPr>
                                        <m:t>𝑌</m:t>
                                      </m:r>
                                    </m:e>
                                    <m:sub>
                                      <m:r>
                                        <a:rPr lang="en-US" sz="1600">
                                          <a:latin typeface="Cambria Math" panose="02040503050406030204" pitchFamily="18" charset="0"/>
                                        </a:rPr>
                                        <m:t>99</m:t>
                                      </m:r>
                                    </m:sub>
                                    <m:sup>
                                      <m:r>
                                        <a:rPr lang="en-US" sz="1600" i="1">
                                          <a:latin typeface="Cambria Math" panose="02040503050406030204" pitchFamily="18" charset="0"/>
                                        </a:rPr>
                                        <m:t>𝑗</m:t>
                                      </m:r>
                                      <m:r>
                                        <a:rPr lang="en-US" sz="1600">
                                          <a:latin typeface="Cambria Math" panose="02040503050406030204" pitchFamily="18" charset="0"/>
                                        </a:rPr>
                                        <m:t>,</m:t>
                                      </m:r>
                                      <m:r>
                                        <a:rPr lang="en-US" sz="1600" i="1">
                                          <a:latin typeface="Cambria Math" panose="02040503050406030204" pitchFamily="18" charset="0"/>
                                        </a:rPr>
                                        <m:t>𝑘</m:t>
                                      </m:r>
                                    </m:sup>
                                  </m:sSubSup>
                                </m:den>
                              </m:f>
                            </m:num>
                            <m:den>
                              <m:f>
                                <m:fPr>
                                  <m:type m:val="lin"/>
                                  <m:ctrlPr>
                                    <a:rPr lang="en-US" sz="1600" i="1">
                                      <a:latin typeface="Cambria Math" panose="02040503050406030204" pitchFamily="18" charset="0"/>
                                    </a:rPr>
                                  </m:ctrlPr>
                                </m:fPr>
                                <m:num>
                                  <m:sSubSup>
                                    <m:sSubSupPr>
                                      <m:ctrlPr>
                                        <a:rPr lang="en-US" sz="1600" i="1">
                                          <a:latin typeface="Cambria Math" panose="02040503050406030204" pitchFamily="18" charset="0"/>
                                        </a:rPr>
                                      </m:ctrlPr>
                                    </m:sSubSupPr>
                                    <m:e>
                                      <m:r>
                                        <a:rPr lang="en-US" sz="1600" i="1">
                                          <a:latin typeface="Cambria Math" panose="02040503050406030204" pitchFamily="18" charset="0"/>
                                        </a:rPr>
                                        <m:t>𝑌</m:t>
                                      </m:r>
                                    </m:e>
                                    <m:sub>
                                      <m:r>
                                        <a:rPr lang="en-US" sz="1600" i="1">
                                          <a:latin typeface="Cambria Math" panose="02040503050406030204" pitchFamily="18" charset="0"/>
                                        </a:rPr>
                                        <m:t>𝑖</m:t>
                                      </m:r>
                                    </m:sub>
                                    <m:sup>
                                      <m:r>
                                        <a:rPr lang="en-US" sz="1600">
                                          <a:latin typeface="Cambria Math" panose="02040503050406030204" pitchFamily="18" charset="0"/>
                                        </a:rPr>
                                        <m:t>25,</m:t>
                                      </m:r>
                                      <m:r>
                                        <a:rPr lang="en-US" sz="1600" i="1">
                                          <a:latin typeface="Cambria Math" panose="02040503050406030204" pitchFamily="18" charset="0"/>
                                        </a:rPr>
                                        <m:t>𝑡h</m:t>
                                      </m:r>
                                    </m:sup>
                                  </m:sSubSup>
                                </m:num>
                                <m:den>
                                  <m:sSubSup>
                                    <m:sSubSupPr>
                                      <m:ctrlPr>
                                        <a:rPr lang="en-US" sz="1600" i="1">
                                          <a:latin typeface="Cambria Math" panose="02040503050406030204" pitchFamily="18" charset="0"/>
                                        </a:rPr>
                                      </m:ctrlPr>
                                    </m:sSubSupPr>
                                    <m:e>
                                      <m:r>
                                        <a:rPr lang="en-US" sz="1600" i="1">
                                          <a:latin typeface="Cambria Math" panose="02040503050406030204" pitchFamily="18" charset="0"/>
                                        </a:rPr>
                                        <m:t>𝑌</m:t>
                                      </m:r>
                                    </m:e>
                                    <m:sub>
                                      <m:r>
                                        <a:rPr lang="en-US" sz="1600">
                                          <a:latin typeface="Cambria Math" panose="02040503050406030204" pitchFamily="18" charset="0"/>
                                        </a:rPr>
                                        <m:t>99</m:t>
                                      </m:r>
                                    </m:sub>
                                    <m:sup>
                                      <m:r>
                                        <a:rPr lang="en-US" sz="1600">
                                          <a:latin typeface="Cambria Math" panose="02040503050406030204" pitchFamily="18" charset="0"/>
                                        </a:rPr>
                                        <m:t>25,</m:t>
                                      </m:r>
                                      <m:r>
                                        <a:rPr lang="en-US" sz="1600" i="1">
                                          <a:latin typeface="Cambria Math" panose="02040503050406030204" pitchFamily="18" charset="0"/>
                                        </a:rPr>
                                        <m:t>𝑡h</m:t>
                                      </m:r>
                                    </m:sup>
                                  </m:sSubSup>
                                </m:den>
                              </m:f>
                            </m:den>
                          </m:f>
                        </m:e>
                      </m:d>
                    </m:oMath>
                  </m:oMathPara>
                </a14:m>
                <a:endParaRPr lang="en-US" sz="1600" dirty="0"/>
              </a:p>
              <a:p>
                <a:endParaRPr lang="en-US" sz="1200" dirty="0"/>
              </a:p>
            </p:txBody>
          </p:sp>
        </mc:Choice>
        <mc:Fallback xmlns="">
          <p:sp>
            <p:nvSpPr>
              <p:cNvPr id="9" name="Rectangle 8">
                <a:extLst>
                  <a:ext uri="{FF2B5EF4-FFF2-40B4-BE49-F238E27FC236}">
                    <a16:creationId xmlns:a16="http://schemas.microsoft.com/office/drawing/2014/main" id="{A39A299B-F220-0742-9FE8-5240B278A439}"/>
                  </a:ext>
                </a:extLst>
              </p:cNvPr>
              <p:cNvSpPr>
                <a:spLocks noRot="1" noChangeAspect="1" noMove="1" noResize="1" noEditPoints="1" noAdjustHandles="1" noChangeArrowheads="1" noChangeShapeType="1" noTextEdit="1"/>
              </p:cNvSpPr>
              <p:nvPr/>
            </p:nvSpPr>
            <p:spPr>
              <a:xfrm>
                <a:off x="4036484" y="5181600"/>
                <a:ext cx="4112264" cy="1133580"/>
              </a:xfrm>
              <a:prstGeom prst="rect">
                <a:avLst/>
              </a:prstGeom>
              <a:blipFill>
                <a:blip r:embed="rId4"/>
                <a:stretch>
                  <a:fillRect t="-25275" b="-43956"/>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1210508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5AB5B-0E80-A04E-BEE9-1A098A213B14}"/>
              </a:ext>
            </a:extLst>
          </p:cNvPr>
          <p:cNvSpPr>
            <a:spLocks noGrp="1"/>
          </p:cNvSpPr>
          <p:nvPr>
            <p:ph type="title"/>
          </p:nvPr>
        </p:nvSpPr>
        <p:spPr/>
        <p:txBody>
          <a:bodyPr/>
          <a:lstStyle/>
          <a:p>
            <a:r>
              <a:rPr lang="en-US" dirty="0"/>
              <a:t>Cumulative Fission Product Yield Sample Preparation</a:t>
            </a:r>
          </a:p>
        </p:txBody>
      </p:sp>
      <p:sp>
        <p:nvSpPr>
          <p:cNvPr id="3" name="Content Placeholder 2">
            <a:extLst>
              <a:ext uri="{FF2B5EF4-FFF2-40B4-BE49-F238E27FC236}">
                <a16:creationId xmlns:a16="http://schemas.microsoft.com/office/drawing/2014/main" id="{0CFF7836-0F5E-6944-AB96-9CB122824893}"/>
              </a:ext>
            </a:extLst>
          </p:cNvPr>
          <p:cNvSpPr>
            <a:spLocks noGrp="1"/>
          </p:cNvSpPr>
          <p:nvPr>
            <p:ph idx="1"/>
          </p:nvPr>
        </p:nvSpPr>
        <p:spPr/>
        <p:txBody>
          <a:bodyPr/>
          <a:lstStyle/>
          <a:p>
            <a:pPr marL="228600" indent="-228600">
              <a:spcBef>
                <a:spcPts val="600"/>
              </a:spcBef>
            </a:pPr>
            <a:r>
              <a:rPr lang="en-US" sz="2000" dirty="0"/>
              <a:t>Sample preparation (can involve more than one lab)</a:t>
            </a:r>
          </a:p>
          <a:p>
            <a:pPr marL="685800" lvl="1" indent="-228600">
              <a:spcBef>
                <a:spcPts val="600"/>
              </a:spcBef>
            </a:pPr>
            <a:r>
              <a:rPr lang="en-US" sz="1800" dirty="0"/>
              <a:t>Select stock material and determine/verify chemical and isotopic composition</a:t>
            </a:r>
          </a:p>
          <a:p>
            <a:pPr marL="685800" lvl="1" indent="-228600">
              <a:spcBef>
                <a:spcPts val="600"/>
              </a:spcBef>
            </a:pPr>
            <a:r>
              <a:rPr lang="en-US" sz="1800" dirty="0"/>
              <a:t>Actinides, e.g. </a:t>
            </a:r>
            <a:r>
              <a:rPr lang="en-US" sz="1800" baseline="30000" dirty="0"/>
              <a:t>233</a:t>
            </a:r>
            <a:r>
              <a:rPr lang="en-US" sz="1800" dirty="0"/>
              <a:t>U, </a:t>
            </a:r>
            <a:r>
              <a:rPr lang="en-US" sz="1800" baseline="30000" dirty="0"/>
              <a:t>235</a:t>
            </a:r>
            <a:r>
              <a:rPr lang="en-US" sz="1800" dirty="0"/>
              <a:t>U, </a:t>
            </a:r>
            <a:r>
              <a:rPr lang="en-US" sz="1800" baseline="30000" dirty="0"/>
              <a:t>238</a:t>
            </a:r>
            <a:r>
              <a:rPr lang="en-US" sz="1800" dirty="0"/>
              <a:t>U, </a:t>
            </a:r>
            <a:r>
              <a:rPr lang="en-US" sz="1800" baseline="30000" dirty="0"/>
              <a:t>237</a:t>
            </a:r>
            <a:r>
              <a:rPr lang="en-US" sz="1800" dirty="0"/>
              <a:t>Np, </a:t>
            </a:r>
            <a:r>
              <a:rPr lang="en-US" sz="1800" baseline="30000" dirty="0"/>
              <a:t>239</a:t>
            </a:r>
            <a:r>
              <a:rPr lang="en-US" sz="1800" dirty="0"/>
              <a:t>Pu, in 100s of milligram quantities</a:t>
            </a:r>
          </a:p>
          <a:p>
            <a:pPr marL="685800" lvl="1" indent="-228600">
              <a:spcBef>
                <a:spcPts val="600"/>
              </a:spcBef>
            </a:pPr>
            <a:r>
              <a:rPr lang="en-US" sz="1800" dirty="0"/>
              <a:t>Geometric characterization of all target foils (mass and dimensions)</a:t>
            </a:r>
          </a:p>
          <a:p>
            <a:pPr marL="685800" lvl="1" indent="-228600">
              <a:spcBef>
                <a:spcPts val="600"/>
              </a:spcBef>
            </a:pPr>
            <a:r>
              <a:rPr lang="en-US" sz="1800" dirty="0"/>
              <a:t>Sample containment prior to shipping (containment of Pu samples is part of the NPML)</a:t>
            </a:r>
          </a:p>
          <a:p>
            <a:pPr marL="228600" indent="-228600">
              <a:spcBef>
                <a:spcPts val="600"/>
              </a:spcBef>
            </a:pPr>
            <a:r>
              <a:rPr lang="en-US" sz="2000" dirty="0"/>
              <a:t>Sample shipping NCERC</a:t>
            </a:r>
          </a:p>
          <a:p>
            <a:pPr marL="685800" lvl="1" indent="-228600">
              <a:spcBef>
                <a:spcPts val="600"/>
              </a:spcBef>
            </a:pPr>
            <a:r>
              <a:rPr lang="en-US" sz="1800" dirty="0"/>
              <a:t>Current experimental activities involve multiple actinide (SNM) samples</a:t>
            </a:r>
          </a:p>
        </p:txBody>
      </p:sp>
    </p:spTree>
    <p:extLst>
      <p:ext uri="{BB962C8B-B14F-4D97-AF65-F5344CB8AC3E}">
        <p14:creationId xmlns:p14="http://schemas.microsoft.com/office/powerpoint/2010/main" val="1617745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44FF0-91CF-E549-A71A-3671EA9E9FD4}"/>
              </a:ext>
            </a:extLst>
          </p:cNvPr>
          <p:cNvSpPr>
            <a:spLocks noGrp="1"/>
          </p:cNvSpPr>
          <p:nvPr>
            <p:ph type="title"/>
          </p:nvPr>
        </p:nvSpPr>
        <p:spPr>
          <a:xfrm>
            <a:off x="2551523" y="228603"/>
            <a:ext cx="7753062" cy="639067"/>
          </a:xfrm>
        </p:spPr>
        <p:txBody>
          <a:bodyPr/>
          <a:lstStyle/>
          <a:p>
            <a:r>
              <a:rPr lang="en-US" dirty="0"/>
              <a:t>Multi-Lab multi-disciplinary collaboration</a:t>
            </a:r>
          </a:p>
        </p:txBody>
      </p:sp>
      <p:sp>
        <p:nvSpPr>
          <p:cNvPr id="3" name="Content Placeholder 2">
            <a:extLst>
              <a:ext uri="{FF2B5EF4-FFF2-40B4-BE49-F238E27FC236}">
                <a16:creationId xmlns:a16="http://schemas.microsoft.com/office/drawing/2014/main" id="{4C1854AD-EE59-8444-A92B-0A425E5FB14E}"/>
              </a:ext>
            </a:extLst>
          </p:cNvPr>
          <p:cNvSpPr>
            <a:spLocks noGrp="1"/>
          </p:cNvSpPr>
          <p:nvPr>
            <p:ph idx="1"/>
          </p:nvPr>
        </p:nvSpPr>
        <p:spPr>
          <a:xfrm>
            <a:off x="1156319" y="1473771"/>
            <a:ext cx="2219924" cy="4851451"/>
          </a:xfrm>
        </p:spPr>
        <p:txBody>
          <a:bodyPr/>
          <a:lstStyle/>
          <a:p>
            <a:pPr marL="0" indent="0">
              <a:buNone/>
            </a:pPr>
            <a:r>
              <a:rPr lang="en-US" sz="1800" dirty="0"/>
              <a:t>LLNL</a:t>
            </a:r>
          </a:p>
          <a:p>
            <a:pPr marL="0" indent="0">
              <a:buNone/>
            </a:pPr>
            <a:r>
              <a:rPr lang="en-US" sz="1800" b="0" dirty="0"/>
              <a:t>J.T. </a:t>
            </a:r>
            <a:r>
              <a:rPr lang="en-US" sz="1800" b="0" dirty="0" err="1"/>
              <a:t>Harke</a:t>
            </a:r>
            <a:endParaRPr lang="en-US" sz="1800" b="0" dirty="0"/>
          </a:p>
          <a:p>
            <a:pPr marL="0" indent="0">
              <a:buNone/>
            </a:pPr>
            <a:r>
              <a:rPr lang="en-US" sz="1800" b="0" dirty="0">
                <a:ea typeface="Calibri" panose="020F0502020204030204" pitchFamily="34" charset="0"/>
              </a:rPr>
              <a:t>B. </a:t>
            </a:r>
            <a:r>
              <a:rPr lang="en-US" sz="1800" b="0" dirty="0" err="1">
                <a:ea typeface="Calibri" panose="020F0502020204030204" pitchFamily="34" charset="0"/>
              </a:rPr>
              <a:t>Bandong</a:t>
            </a:r>
            <a:endParaRPr lang="en-US" sz="1800" b="0" baseline="30000" dirty="0">
              <a:ea typeface="Calibri" panose="020F0502020204030204" pitchFamily="34" charset="0"/>
            </a:endParaRPr>
          </a:p>
          <a:p>
            <a:pPr marL="0" indent="0">
              <a:buNone/>
            </a:pPr>
            <a:r>
              <a:rPr lang="en-US" sz="1800" b="0" dirty="0"/>
              <a:t>S. Burcher</a:t>
            </a:r>
          </a:p>
          <a:p>
            <a:pPr marL="0" indent="0">
              <a:buNone/>
            </a:pPr>
            <a:r>
              <a:rPr lang="en-US" sz="1800" b="0" dirty="0"/>
              <a:t>S. W. Padgett</a:t>
            </a:r>
          </a:p>
          <a:p>
            <a:pPr marL="0" indent="0">
              <a:buNone/>
            </a:pPr>
            <a:r>
              <a:rPr lang="en-US" sz="1800" b="0" dirty="0">
                <a:ea typeface="Calibri" panose="020F0502020204030204" pitchFamily="34" charset="0"/>
              </a:rPr>
              <a:t>J. Goodell</a:t>
            </a:r>
          </a:p>
          <a:p>
            <a:pPr marL="0" indent="0">
              <a:buNone/>
            </a:pPr>
            <a:r>
              <a:rPr lang="en-US" sz="1800" b="0" dirty="0">
                <a:ea typeface="Calibri" panose="020F0502020204030204" pitchFamily="34" charset="0"/>
              </a:rPr>
              <a:t>J. Church</a:t>
            </a:r>
            <a:endParaRPr lang="en-US" sz="1800" b="0" dirty="0"/>
          </a:p>
          <a:p>
            <a:pPr marL="0" indent="0">
              <a:buNone/>
            </a:pPr>
            <a:r>
              <a:rPr lang="en-US" sz="1800" b="0" dirty="0"/>
              <a:t>P. Zhao</a:t>
            </a:r>
          </a:p>
          <a:p>
            <a:pPr marL="0" indent="0">
              <a:buNone/>
            </a:pPr>
            <a:r>
              <a:rPr lang="en-US" sz="1800" b="0" dirty="0"/>
              <a:t>N. </a:t>
            </a:r>
            <a:r>
              <a:rPr lang="en-US" sz="1800" b="0" dirty="0" err="1"/>
              <a:t>Gharibyan</a:t>
            </a:r>
            <a:endParaRPr lang="en-US" sz="1800" b="0" baseline="30000" dirty="0"/>
          </a:p>
          <a:p>
            <a:pPr marL="0" indent="0">
              <a:buNone/>
            </a:pPr>
            <a:r>
              <a:rPr lang="en-US" sz="1800" b="0" dirty="0"/>
              <a:t>N. </a:t>
            </a:r>
            <a:r>
              <a:rPr lang="en-US" sz="1800" b="0" dirty="0" err="1"/>
              <a:t>Harward</a:t>
            </a:r>
            <a:endParaRPr lang="en-US" sz="1800" b="0" dirty="0"/>
          </a:p>
          <a:p>
            <a:pPr marL="0" indent="0">
              <a:buNone/>
            </a:pPr>
            <a:r>
              <a:rPr lang="en-US" sz="1800" b="0" dirty="0"/>
              <a:t>R.A. Henderson</a:t>
            </a:r>
          </a:p>
          <a:p>
            <a:pPr marL="0" indent="0">
              <a:buNone/>
            </a:pPr>
            <a:r>
              <a:rPr lang="en-US" sz="1800" b="0" dirty="0"/>
              <a:t>K. Roberts</a:t>
            </a:r>
          </a:p>
          <a:p>
            <a:pPr marL="0" indent="0">
              <a:buNone/>
            </a:pPr>
            <a:r>
              <a:rPr lang="en-US" sz="1800" b="0" dirty="0"/>
              <a:t>P. Yap-</a:t>
            </a:r>
            <a:r>
              <a:rPr lang="en-US" sz="1800" b="0" dirty="0" err="1"/>
              <a:t>chiongco</a:t>
            </a:r>
            <a:endParaRPr lang="en-US" sz="1800" b="0" dirty="0"/>
          </a:p>
          <a:p>
            <a:pPr marL="0" indent="0">
              <a:buNone/>
            </a:pPr>
            <a:r>
              <a:rPr lang="en-US" sz="1800" b="0" dirty="0"/>
              <a:t>G. </a:t>
            </a:r>
            <a:r>
              <a:rPr lang="en-US" sz="1800" b="0" dirty="0" err="1"/>
              <a:t>Slavik</a:t>
            </a:r>
            <a:endParaRPr lang="en-US" sz="1800" b="0" dirty="0"/>
          </a:p>
          <a:p>
            <a:pPr marL="0" indent="0">
              <a:buNone/>
            </a:pPr>
            <a:r>
              <a:rPr lang="en-US" sz="1800" b="0" dirty="0">
                <a:ea typeface="Calibri" panose="020F0502020204030204" pitchFamily="34" charset="0"/>
              </a:rPr>
              <a:t> </a:t>
            </a:r>
          </a:p>
        </p:txBody>
      </p:sp>
      <p:sp>
        <p:nvSpPr>
          <p:cNvPr id="4" name="Rectangle 3">
            <a:extLst>
              <a:ext uri="{FF2B5EF4-FFF2-40B4-BE49-F238E27FC236}">
                <a16:creationId xmlns:a16="http://schemas.microsoft.com/office/drawing/2014/main" id="{F789F582-E954-7E4C-96E2-30B8A1252F7F}"/>
              </a:ext>
            </a:extLst>
          </p:cNvPr>
          <p:cNvSpPr/>
          <p:nvPr/>
        </p:nvSpPr>
        <p:spPr>
          <a:xfrm>
            <a:off x="3376243" y="1443841"/>
            <a:ext cx="1758461" cy="2308324"/>
          </a:xfrm>
          <a:prstGeom prst="rect">
            <a:avLst/>
          </a:prstGeom>
        </p:spPr>
        <p:txBody>
          <a:bodyPr wrap="square">
            <a:spAutoFit/>
          </a:bodyPr>
          <a:lstStyle/>
          <a:p>
            <a:r>
              <a:rPr lang="en-US" b="1" dirty="0"/>
              <a:t>LANL</a:t>
            </a:r>
          </a:p>
          <a:p>
            <a:r>
              <a:rPr lang="en-US" dirty="0"/>
              <a:t>T. </a:t>
            </a:r>
            <a:r>
              <a:rPr lang="en-US" dirty="0" err="1"/>
              <a:t>Bredeweg</a:t>
            </a:r>
            <a:endParaRPr lang="en-US" dirty="0"/>
          </a:p>
          <a:p>
            <a:r>
              <a:rPr lang="en-US" dirty="0"/>
              <a:t>S. Hanson</a:t>
            </a:r>
          </a:p>
          <a:p>
            <a:r>
              <a:rPr lang="en-US" dirty="0"/>
              <a:t>I. May</a:t>
            </a:r>
          </a:p>
          <a:p>
            <a:r>
              <a:rPr lang="en-US" dirty="0"/>
              <a:t>J. </a:t>
            </a:r>
            <a:r>
              <a:rPr lang="en-US" dirty="0" err="1"/>
              <a:t>Goda</a:t>
            </a:r>
            <a:endParaRPr lang="en-US" baseline="30000" dirty="0"/>
          </a:p>
          <a:p>
            <a:r>
              <a:rPr lang="en-US" dirty="0"/>
              <a:t>D. Hayes</a:t>
            </a:r>
          </a:p>
          <a:p>
            <a:r>
              <a:rPr lang="en-US" dirty="0"/>
              <a:t>J. Hutchinson</a:t>
            </a:r>
            <a:endParaRPr lang="en-US" baseline="30000" dirty="0"/>
          </a:p>
          <a:p>
            <a:r>
              <a:rPr lang="en-US" dirty="0"/>
              <a:t>J. Walker</a:t>
            </a:r>
            <a:endParaRPr lang="en-US" dirty="0">
              <a:ea typeface="Calibri" panose="020F0502020204030204" pitchFamily="34" charset="0"/>
            </a:endParaRPr>
          </a:p>
        </p:txBody>
      </p:sp>
      <p:sp>
        <p:nvSpPr>
          <p:cNvPr id="5" name="Rectangle 4">
            <a:extLst>
              <a:ext uri="{FF2B5EF4-FFF2-40B4-BE49-F238E27FC236}">
                <a16:creationId xmlns:a16="http://schemas.microsoft.com/office/drawing/2014/main" id="{FD7E2BBA-4011-1A4B-A61B-C86E38E13D47}"/>
              </a:ext>
            </a:extLst>
          </p:cNvPr>
          <p:cNvSpPr/>
          <p:nvPr/>
        </p:nvSpPr>
        <p:spPr>
          <a:xfrm>
            <a:off x="5445366" y="1443841"/>
            <a:ext cx="2033957" cy="3139321"/>
          </a:xfrm>
          <a:prstGeom prst="rect">
            <a:avLst/>
          </a:prstGeom>
        </p:spPr>
        <p:txBody>
          <a:bodyPr wrap="square">
            <a:spAutoFit/>
          </a:bodyPr>
          <a:lstStyle/>
          <a:p>
            <a:r>
              <a:rPr lang="en-US" b="1" dirty="0"/>
              <a:t>PNNL</a:t>
            </a:r>
          </a:p>
          <a:p>
            <a:r>
              <a:rPr lang="en-US" dirty="0">
                <a:ea typeface="Calibri" panose="020F0502020204030204" pitchFamily="34" charset="0"/>
              </a:rPr>
              <a:t>J. Friese</a:t>
            </a:r>
          </a:p>
          <a:p>
            <a:r>
              <a:rPr lang="en-US" dirty="0"/>
              <a:t>B. Pierson</a:t>
            </a:r>
            <a:endParaRPr lang="en-US" baseline="30000" dirty="0"/>
          </a:p>
          <a:p>
            <a:r>
              <a:rPr lang="en-US" dirty="0"/>
              <a:t>L. Greenwood</a:t>
            </a:r>
            <a:endParaRPr lang="en-US" baseline="30000" dirty="0"/>
          </a:p>
          <a:p>
            <a:r>
              <a:rPr lang="en-US" dirty="0">
                <a:ea typeface="Calibri" panose="020F0502020204030204" pitchFamily="34" charset="0"/>
              </a:rPr>
              <a:t>S. Stave</a:t>
            </a:r>
          </a:p>
          <a:p>
            <a:r>
              <a:rPr lang="en-US" dirty="0">
                <a:ea typeface="Calibri" panose="020F0502020204030204" pitchFamily="34" charset="0"/>
              </a:rPr>
              <a:t>A.M. </a:t>
            </a:r>
            <a:r>
              <a:rPr lang="en-US" dirty="0" err="1">
                <a:ea typeface="Calibri" panose="020F0502020204030204" pitchFamily="34" charset="0"/>
              </a:rPr>
              <a:t>Prinke</a:t>
            </a:r>
            <a:endParaRPr lang="en-US" dirty="0">
              <a:ea typeface="Calibri" panose="020F0502020204030204" pitchFamily="34" charset="0"/>
            </a:endParaRPr>
          </a:p>
          <a:p>
            <a:r>
              <a:rPr lang="en-US" dirty="0">
                <a:ea typeface="Calibri" panose="020F0502020204030204" pitchFamily="34" charset="0"/>
              </a:rPr>
              <a:t>L.A. Metz</a:t>
            </a:r>
          </a:p>
          <a:p>
            <a:r>
              <a:rPr lang="en-US" dirty="0"/>
              <a:t>S. Herman</a:t>
            </a:r>
            <a:endParaRPr lang="en-US" baseline="30000" dirty="0"/>
          </a:p>
          <a:p>
            <a:r>
              <a:rPr lang="en-US" dirty="0"/>
              <a:t>N. </a:t>
            </a:r>
            <a:r>
              <a:rPr lang="en-US" dirty="0" err="1"/>
              <a:t>Uhnak</a:t>
            </a:r>
            <a:endParaRPr lang="en-US" dirty="0"/>
          </a:p>
          <a:p>
            <a:r>
              <a:rPr lang="en-US" dirty="0"/>
              <a:t>M. Haney</a:t>
            </a:r>
            <a:endParaRPr lang="en-US" baseline="30000" dirty="0"/>
          </a:p>
          <a:p>
            <a:endParaRPr lang="en-US" dirty="0">
              <a:ea typeface="Calibri" panose="020F0502020204030204" pitchFamily="34" charset="0"/>
            </a:endParaRPr>
          </a:p>
        </p:txBody>
      </p:sp>
      <p:sp>
        <p:nvSpPr>
          <p:cNvPr id="6" name="Rectangle 5">
            <a:extLst>
              <a:ext uri="{FF2B5EF4-FFF2-40B4-BE49-F238E27FC236}">
                <a16:creationId xmlns:a16="http://schemas.microsoft.com/office/drawing/2014/main" id="{A50619C4-79E2-ED4B-95C7-26BF971D9E50}"/>
              </a:ext>
            </a:extLst>
          </p:cNvPr>
          <p:cNvSpPr/>
          <p:nvPr/>
        </p:nvSpPr>
        <p:spPr>
          <a:xfrm>
            <a:off x="7678612" y="1473771"/>
            <a:ext cx="3048000" cy="2031325"/>
          </a:xfrm>
          <a:prstGeom prst="rect">
            <a:avLst/>
          </a:prstGeom>
        </p:spPr>
        <p:txBody>
          <a:bodyPr wrap="square">
            <a:spAutoFit/>
          </a:bodyPr>
          <a:lstStyle/>
          <a:p>
            <a:r>
              <a:rPr lang="en-US" b="1" dirty="0"/>
              <a:t>Oregon State University</a:t>
            </a:r>
          </a:p>
          <a:p>
            <a:r>
              <a:rPr lang="en-US" dirty="0">
                <a:ea typeface="Calibri" panose="020F0502020204030204" pitchFamily="34" charset="0"/>
              </a:rPr>
              <a:t>A.S. Tamashiro</a:t>
            </a:r>
          </a:p>
          <a:p>
            <a:r>
              <a:rPr lang="en-US" dirty="0">
                <a:ea typeface="Calibri" panose="020F0502020204030204" pitchFamily="34" charset="0"/>
              </a:rPr>
              <a:t>C. Palmer</a:t>
            </a:r>
          </a:p>
          <a:p>
            <a:r>
              <a:rPr lang="en-US" dirty="0">
                <a:ea typeface="Calibri" panose="020F0502020204030204" pitchFamily="34" charset="0"/>
              </a:rPr>
              <a:t>T. Palmer</a:t>
            </a:r>
          </a:p>
          <a:p>
            <a:r>
              <a:rPr lang="en-US" dirty="0">
                <a:ea typeface="Calibri" panose="020F0502020204030204" pitchFamily="34" charset="0"/>
              </a:rPr>
              <a:t>S. Reese</a:t>
            </a:r>
          </a:p>
          <a:p>
            <a:r>
              <a:rPr lang="en-US" dirty="0">
                <a:ea typeface="Calibri" panose="020F0502020204030204" pitchFamily="34" charset="0"/>
              </a:rPr>
              <a:t>S. </a:t>
            </a:r>
            <a:r>
              <a:rPr lang="en-US" dirty="0" err="1">
                <a:ea typeface="Calibri" panose="020F0502020204030204" pitchFamily="34" charset="0"/>
              </a:rPr>
              <a:t>Menn</a:t>
            </a:r>
            <a:endParaRPr lang="en-US" dirty="0">
              <a:ea typeface="Calibri" panose="020F0502020204030204" pitchFamily="34" charset="0"/>
            </a:endParaRPr>
          </a:p>
          <a:p>
            <a:r>
              <a:rPr lang="en-US" dirty="0">
                <a:ea typeface="Calibri" panose="020F0502020204030204" pitchFamily="34" charset="0"/>
              </a:rPr>
              <a:t>L. </a:t>
            </a:r>
            <a:r>
              <a:rPr lang="en-US" dirty="0" err="1">
                <a:ea typeface="Calibri" panose="020F0502020204030204" pitchFamily="34" charset="0"/>
              </a:rPr>
              <a:t>Minc</a:t>
            </a:r>
            <a:endParaRPr lang="en-US" dirty="0">
              <a:ea typeface="Calibri" panose="020F0502020204030204" pitchFamily="34" charset="0"/>
            </a:endParaRPr>
          </a:p>
        </p:txBody>
      </p:sp>
    </p:spTree>
    <p:extLst>
      <p:ext uri="{BB962C8B-B14F-4D97-AF65-F5344CB8AC3E}">
        <p14:creationId xmlns:p14="http://schemas.microsoft.com/office/powerpoint/2010/main" val="948722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8D8F4-B9F7-4E49-9B1A-A92EC13EDD20}"/>
              </a:ext>
            </a:extLst>
          </p:cNvPr>
          <p:cNvSpPr>
            <a:spLocks noGrp="1"/>
          </p:cNvSpPr>
          <p:nvPr>
            <p:ph type="title"/>
          </p:nvPr>
        </p:nvSpPr>
        <p:spPr/>
        <p:txBody>
          <a:bodyPr/>
          <a:lstStyle/>
          <a:p>
            <a:r>
              <a:rPr lang="en-US" dirty="0"/>
              <a:t>Cumulative Fission Product Yields:</a:t>
            </a:r>
            <a:br>
              <a:rPr lang="en-US" dirty="0"/>
            </a:br>
            <a:r>
              <a:rPr lang="en-US" dirty="0"/>
              <a:t>Previous work</a:t>
            </a:r>
          </a:p>
        </p:txBody>
      </p:sp>
      <p:pic>
        <p:nvPicPr>
          <p:cNvPr id="4" name="Picture 3">
            <a:extLst>
              <a:ext uri="{FF2B5EF4-FFF2-40B4-BE49-F238E27FC236}">
                <a16:creationId xmlns:a16="http://schemas.microsoft.com/office/drawing/2014/main" id="{92C3D789-3E8B-D342-8BC0-2B63B85C018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998" t="3605" r="-293" b="28212"/>
          <a:stretch/>
        </p:blipFill>
        <p:spPr>
          <a:xfrm>
            <a:off x="7433555" y="1051253"/>
            <a:ext cx="3925556" cy="3634803"/>
          </a:xfrm>
          <a:prstGeom prst="rect">
            <a:avLst/>
          </a:prstGeom>
        </p:spPr>
      </p:pic>
      <p:pic>
        <p:nvPicPr>
          <p:cNvPr id="5" name="Picture 4">
            <a:extLst>
              <a:ext uri="{FF2B5EF4-FFF2-40B4-BE49-F238E27FC236}">
                <a16:creationId xmlns:a16="http://schemas.microsoft.com/office/drawing/2014/main" id="{DD84392E-5E38-6844-9874-A7F65C45AD7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5809" y="4317414"/>
            <a:ext cx="4607982" cy="1784842"/>
          </a:xfrm>
          <a:prstGeom prst="rect">
            <a:avLst/>
          </a:prstGeom>
          <a:ln>
            <a:solidFill>
              <a:schemeClr val="tx1"/>
            </a:solidFill>
          </a:ln>
        </p:spPr>
      </p:pic>
      <p:pic>
        <p:nvPicPr>
          <p:cNvPr id="6" name="Content Placeholder 4" descr="Holder_v2.png">
            <a:extLst>
              <a:ext uri="{FF2B5EF4-FFF2-40B4-BE49-F238E27FC236}">
                <a16:creationId xmlns:a16="http://schemas.microsoft.com/office/drawing/2014/main" id="{69030136-22F8-F143-8B81-A7BCEA6BCB81}"/>
              </a:ext>
            </a:extLst>
          </p:cNvPr>
          <p:cNvPicPr>
            <a:picLocks noChangeAspect="1"/>
          </p:cNvPicPr>
          <p:nvPr/>
        </p:nvPicPr>
        <p:blipFill>
          <a:blip r:embed="rId5"/>
          <a:stretch>
            <a:fillRect/>
          </a:stretch>
        </p:blipFill>
        <p:spPr>
          <a:xfrm>
            <a:off x="5640061" y="4098450"/>
            <a:ext cx="1793494" cy="2003806"/>
          </a:xfrm>
          <a:prstGeom prst="rect">
            <a:avLst/>
          </a:prstGeom>
        </p:spPr>
      </p:pic>
      <p:sp>
        <p:nvSpPr>
          <p:cNvPr id="7" name="TextBox 6">
            <a:extLst>
              <a:ext uri="{FF2B5EF4-FFF2-40B4-BE49-F238E27FC236}">
                <a16:creationId xmlns:a16="http://schemas.microsoft.com/office/drawing/2014/main" id="{46D716F7-247B-A84F-A21A-9184008E4394}"/>
              </a:ext>
            </a:extLst>
          </p:cNvPr>
          <p:cNvSpPr txBox="1"/>
          <p:nvPr/>
        </p:nvSpPr>
        <p:spPr>
          <a:xfrm>
            <a:off x="595809" y="1175950"/>
            <a:ext cx="6567449" cy="3524042"/>
          </a:xfrm>
          <a:prstGeom prst="rect">
            <a:avLst/>
          </a:prstGeom>
          <a:noFill/>
        </p:spPr>
        <p:txBody>
          <a:bodyPr wrap="square" rtlCol="0">
            <a:spAutoFit/>
          </a:bodyPr>
          <a:lstStyle/>
          <a:p>
            <a:r>
              <a:rPr lang="en-US" dirty="0"/>
              <a:t>Experimentally determined R-values for </a:t>
            </a:r>
            <a:r>
              <a:rPr lang="en-US" baseline="30000" dirty="0"/>
              <a:t>235</a:t>
            </a:r>
            <a:r>
              <a:rPr lang="en-US" dirty="0"/>
              <a:t>U in the center position of Flattop compared to R-values calculated from ENDF/B-VII.1 fission product yields for 0.5 and 14 MeV incident neutrons.</a:t>
            </a:r>
          </a:p>
          <a:p>
            <a:pPr>
              <a:spcBef>
                <a:spcPts val="600"/>
              </a:spcBef>
            </a:pPr>
            <a:r>
              <a:rPr lang="en-US" dirty="0"/>
              <a:t>The lower panel shows the absolute difference between the experimental values determined by </a:t>
            </a:r>
            <a:r>
              <a:rPr lang="en-US" dirty="0">
                <a:latin typeface="Symbol" pitchFamily="2" charset="2"/>
              </a:rPr>
              <a:t>b</a:t>
            </a:r>
            <a:r>
              <a:rPr lang="en-US" dirty="0"/>
              <a:t> counting (black circles) and </a:t>
            </a:r>
            <a:r>
              <a:rPr lang="en-US" dirty="0">
                <a:latin typeface="Symbol" pitchFamily="2" charset="2"/>
              </a:rPr>
              <a:t>g</a:t>
            </a:r>
            <a:r>
              <a:rPr lang="en-US" dirty="0"/>
              <a:t> counting (red circles) and ENDF/B-VII.1.</a:t>
            </a:r>
          </a:p>
          <a:p>
            <a:pPr>
              <a:spcBef>
                <a:spcPts val="600"/>
              </a:spcBef>
            </a:pPr>
            <a:r>
              <a:rPr lang="en-US" dirty="0"/>
              <a:t>Previous measurements on the Flattop assembly</a:t>
            </a:r>
          </a:p>
          <a:p>
            <a:pPr>
              <a:spcBef>
                <a:spcPts val="600"/>
              </a:spcBef>
            </a:pPr>
            <a:r>
              <a:rPr lang="en-US" baseline="30000" dirty="0"/>
              <a:t>235</a:t>
            </a:r>
            <a:r>
              <a:rPr lang="en-US" dirty="0"/>
              <a:t>U, </a:t>
            </a:r>
            <a:r>
              <a:rPr lang="en-US" baseline="30000" dirty="0"/>
              <a:t>238</a:t>
            </a:r>
            <a:r>
              <a:rPr lang="en-US" dirty="0"/>
              <a:t>U, </a:t>
            </a:r>
            <a:r>
              <a:rPr lang="en-US" baseline="30000" dirty="0"/>
              <a:t>233</a:t>
            </a:r>
            <a:r>
              <a:rPr lang="en-US" dirty="0"/>
              <a:t>U, </a:t>
            </a:r>
            <a:r>
              <a:rPr lang="en-US" baseline="30000" dirty="0"/>
              <a:t>237</a:t>
            </a:r>
            <a:r>
              <a:rPr lang="en-US" dirty="0"/>
              <a:t>Np and </a:t>
            </a:r>
            <a:r>
              <a:rPr lang="en-US" baseline="30000" dirty="0"/>
              <a:t>239</a:t>
            </a:r>
            <a:r>
              <a:rPr lang="en-US" dirty="0"/>
              <a:t>Pu (no fission chambers)</a:t>
            </a:r>
          </a:p>
          <a:p>
            <a:pPr>
              <a:spcBef>
                <a:spcPts val="600"/>
              </a:spcBef>
            </a:pPr>
            <a:r>
              <a:rPr lang="en-US" baseline="30000" dirty="0"/>
              <a:t>235</a:t>
            </a:r>
            <a:r>
              <a:rPr lang="en-US" dirty="0"/>
              <a:t>U, </a:t>
            </a:r>
            <a:r>
              <a:rPr lang="en-US" baseline="30000" dirty="0"/>
              <a:t>237</a:t>
            </a:r>
            <a:r>
              <a:rPr lang="en-US" dirty="0"/>
              <a:t>Np (prototype fission chambers)</a:t>
            </a:r>
          </a:p>
          <a:p>
            <a:pPr>
              <a:spcBef>
                <a:spcPts val="600"/>
              </a:spcBef>
            </a:pPr>
            <a:endParaRPr lang="en-US" dirty="0"/>
          </a:p>
        </p:txBody>
      </p:sp>
      <p:graphicFrame>
        <p:nvGraphicFramePr>
          <p:cNvPr id="8" name="Table 7">
            <a:extLst>
              <a:ext uri="{FF2B5EF4-FFF2-40B4-BE49-F238E27FC236}">
                <a16:creationId xmlns:a16="http://schemas.microsoft.com/office/drawing/2014/main" id="{7B05BF24-AF48-8E4B-8E0B-84075F1AF1F0}"/>
              </a:ext>
            </a:extLst>
          </p:cNvPr>
          <p:cNvGraphicFramePr>
            <a:graphicFrameLocks noGrp="1" noChangeAspect="1"/>
          </p:cNvGraphicFramePr>
          <p:nvPr/>
        </p:nvGraphicFramePr>
        <p:xfrm>
          <a:off x="7870156" y="4709157"/>
          <a:ext cx="3195917" cy="1920240"/>
        </p:xfrm>
        <a:graphic>
          <a:graphicData uri="http://schemas.openxmlformats.org/drawingml/2006/table">
            <a:tbl>
              <a:tblPr firstRow="1" bandRow="1">
                <a:tableStyleId>{5C22544A-7EE6-4342-B048-85BDC9FD1C3A}</a:tableStyleId>
              </a:tblPr>
              <a:tblGrid>
                <a:gridCol w="977153">
                  <a:extLst>
                    <a:ext uri="{9D8B030D-6E8A-4147-A177-3AD203B41FA5}">
                      <a16:colId xmlns:a16="http://schemas.microsoft.com/office/drawing/2014/main" val="628274244"/>
                    </a:ext>
                  </a:extLst>
                </a:gridCol>
                <a:gridCol w="867335">
                  <a:extLst>
                    <a:ext uri="{9D8B030D-6E8A-4147-A177-3AD203B41FA5}">
                      <a16:colId xmlns:a16="http://schemas.microsoft.com/office/drawing/2014/main" val="1951083425"/>
                    </a:ext>
                  </a:extLst>
                </a:gridCol>
                <a:gridCol w="658906">
                  <a:extLst>
                    <a:ext uri="{9D8B030D-6E8A-4147-A177-3AD203B41FA5}">
                      <a16:colId xmlns:a16="http://schemas.microsoft.com/office/drawing/2014/main" val="224994421"/>
                    </a:ext>
                  </a:extLst>
                </a:gridCol>
                <a:gridCol w="692523">
                  <a:extLst>
                    <a:ext uri="{9D8B030D-6E8A-4147-A177-3AD203B41FA5}">
                      <a16:colId xmlns:a16="http://schemas.microsoft.com/office/drawing/2014/main" val="3631665034"/>
                    </a:ext>
                  </a:extLst>
                </a:gridCol>
              </a:tblGrid>
              <a:tr h="274320">
                <a:tc>
                  <a:txBody>
                    <a:bodyPr/>
                    <a:lstStyle/>
                    <a:p>
                      <a:r>
                        <a:rPr lang="en-US" sz="1200" dirty="0"/>
                        <a:t>Outlier</a:t>
                      </a:r>
                    </a:p>
                  </a:txBody>
                  <a:tcPr/>
                </a:tc>
                <a:tc>
                  <a:txBody>
                    <a:bodyPr/>
                    <a:lstStyle/>
                    <a:p>
                      <a:r>
                        <a:rPr lang="en-US" sz="1200" dirty="0"/>
                        <a:t>ENDF/B</a:t>
                      </a:r>
                    </a:p>
                  </a:txBody>
                  <a:tcPr/>
                </a:tc>
                <a:tc>
                  <a:txBody>
                    <a:bodyPr/>
                    <a:lstStyle/>
                    <a:p>
                      <a:r>
                        <a:rPr lang="en-US" sz="1200" dirty="0"/>
                        <a:t>LANL</a:t>
                      </a:r>
                    </a:p>
                  </a:txBody>
                  <a:tcPr/>
                </a:tc>
                <a:tc>
                  <a:txBody>
                    <a:bodyPr/>
                    <a:lstStyle/>
                    <a:p>
                      <a:r>
                        <a:rPr lang="en-US" sz="1200" dirty="0"/>
                        <a:t>PNNL</a:t>
                      </a:r>
                    </a:p>
                  </a:txBody>
                  <a:tcPr/>
                </a:tc>
                <a:extLst>
                  <a:ext uri="{0D108BD9-81ED-4DB2-BD59-A6C34878D82A}">
                    <a16:rowId xmlns:a16="http://schemas.microsoft.com/office/drawing/2014/main" val="70110157"/>
                  </a:ext>
                </a:extLst>
              </a:tr>
              <a:tr h="274320">
                <a:tc>
                  <a:txBody>
                    <a:bodyPr/>
                    <a:lstStyle/>
                    <a:p>
                      <a:r>
                        <a:rPr lang="en-US" sz="1200" baseline="30000" dirty="0"/>
                        <a:t>111</a:t>
                      </a:r>
                      <a:r>
                        <a:rPr lang="en-US" sz="1200" dirty="0"/>
                        <a:t>Ag (</a:t>
                      </a:r>
                      <a:r>
                        <a:rPr lang="en-US" sz="1200" dirty="0">
                          <a:latin typeface="Symbol" pitchFamily="2" charset="2"/>
                        </a:rPr>
                        <a:t>b</a:t>
                      </a:r>
                      <a:r>
                        <a:rPr lang="en-US" sz="1200" dirty="0"/>
                        <a:t>)</a:t>
                      </a:r>
                    </a:p>
                  </a:txBody>
                  <a:tcPr/>
                </a:tc>
                <a:tc>
                  <a:txBody>
                    <a:bodyPr/>
                    <a:lstStyle/>
                    <a:p>
                      <a:r>
                        <a:rPr lang="en-US" sz="1200" dirty="0"/>
                        <a:t>1.76</a:t>
                      </a:r>
                    </a:p>
                  </a:txBody>
                  <a:tcPr/>
                </a:tc>
                <a:tc>
                  <a:txBody>
                    <a:bodyPr/>
                    <a:lstStyle/>
                    <a:p>
                      <a:r>
                        <a:rPr lang="en-US" sz="1200" dirty="0"/>
                        <a:t>2.76</a:t>
                      </a:r>
                    </a:p>
                  </a:txBody>
                  <a:tcPr/>
                </a:tc>
                <a:tc>
                  <a:txBody>
                    <a:bodyPr/>
                    <a:lstStyle/>
                    <a:p>
                      <a:r>
                        <a:rPr lang="en-US" sz="1200" dirty="0"/>
                        <a:t>n/a</a:t>
                      </a:r>
                    </a:p>
                  </a:txBody>
                  <a:tcPr/>
                </a:tc>
                <a:extLst>
                  <a:ext uri="{0D108BD9-81ED-4DB2-BD59-A6C34878D82A}">
                    <a16:rowId xmlns:a16="http://schemas.microsoft.com/office/drawing/2014/main" val="2412876240"/>
                  </a:ext>
                </a:extLst>
              </a:tr>
              <a:tr h="274320">
                <a:tc>
                  <a:txBody>
                    <a:bodyPr/>
                    <a:lstStyle/>
                    <a:p>
                      <a:r>
                        <a:rPr lang="en-US" sz="1200" baseline="30000" dirty="0"/>
                        <a:t>111</a:t>
                      </a:r>
                      <a:r>
                        <a:rPr lang="en-US" sz="1200" dirty="0"/>
                        <a:t>Ag (</a:t>
                      </a:r>
                      <a:r>
                        <a:rPr lang="en-US" sz="1200" dirty="0">
                          <a:latin typeface="Symbol" pitchFamily="2" charset="2"/>
                        </a:rPr>
                        <a:t>g</a:t>
                      </a:r>
                      <a:r>
                        <a:rPr lang="en-US" sz="1200" dirty="0"/>
                        <a:t>)</a:t>
                      </a:r>
                    </a:p>
                  </a:txBody>
                  <a:tcPr/>
                </a:tc>
                <a:tc>
                  <a:txBody>
                    <a:bodyPr/>
                    <a:lstStyle/>
                    <a:p>
                      <a:r>
                        <a:rPr lang="en-US" sz="1200" dirty="0"/>
                        <a:t>1.76</a:t>
                      </a:r>
                    </a:p>
                  </a:txBody>
                  <a:tcPr/>
                </a:tc>
                <a:tc>
                  <a:txBody>
                    <a:bodyPr/>
                    <a:lstStyle/>
                    <a:p>
                      <a:r>
                        <a:rPr lang="en-US" sz="1200" dirty="0"/>
                        <a:t>n/a</a:t>
                      </a:r>
                    </a:p>
                  </a:txBody>
                  <a:tcPr/>
                </a:tc>
                <a:tc>
                  <a:txBody>
                    <a:bodyPr/>
                    <a:lstStyle/>
                    <a:p>
                      <a:r>
                        <a:rPr lang="en-US" sz="1200" dirty="0"/>
                        <a:t>3.30</a:t>
                      </a:r>
                    </a:p>
                  </a:txBody>
                  <a:tcPr/>
                </a:tc>
                <a:extLst>
                  <a:ext uri="{0D108BD9-81ED-4DB2-BD59-A6C34878D82A}">
                    <a16:rowId xmlns:a16="http://schemas.microsoft.com/office/drawing/2014/main" val="4285617497"/>
                  </a:ext>
                </a:extLst>
              </a:tr>
              <a:tr h="274320">
                <a:tc>
                  <a:txBody>
                    <a:bodyPr/>
                    <a:lstStyle/>
                    <a:p>
                      <a:r>
                        <a:rPr lang="en-US" sz="1200" baseline="30000" dirty="0"/>
                        <a:t>136</a:t>
                      </a:r>
                      <a:r>
                        <a:rPr lang="en-US" sz="1200" dirty="0"/>
                        <a:t>Cs (</a:t>
                      </a:r>
                      <a:r>
                        <a:rPr lang="en-US" sz="1200" dirty="0">
                          <a:latin typeface="Symbol" pitchFamily="2" charset="2"/>
                        </a:rPr>
                        <a:t>b</a:t>
                      </a:r>
                      <a:r>
                        <a:rPr lang="en-US" sz="1200" dirty="0"/>
                        <a:t>)</a:t>
                      </a:r>
                    </a:p>
                  </a:txBody>
                  <a:tcPr/>
                </a:tc>
                <a:tc>
                  <a:txBody>
                    <a:bodyPr/>
                    <a:lstStyle/>
                    <a:p>
                      <a:r>
                        <a:rPr lang="en-US" sz="1200" dirty="0"/>
                        <a:t>0.69</a:t>
                      </a:r>
                    </a:p>
                  </a:txBody>
                  <a:tcPr/>
                </a:tc>
                <a:tc>
                  <a:txBody>
                    <a:bodyPr/>
                    <a:lstStyle/>
                    <a:p>
                      <a:r>
                        <a:rPr lang="en-US" sz="1200" dirty="0"/>
                        <a:t>2.22</a:t>
                      </a:r>
                    </a:p>
                  </a:txBody>
                  <a:tcPr/>
                </a:tc>
                <a:tc>
                  <a:txBody>
                    <a:bodyPr/>
                    <a:lstStyle/>
                    <a:p>
                      <a:r>
                        <a:rPr lang="en-US" sz="1200" dirty="0"/>
                        <a:t>n/a</a:t>
                      </a:r>
                    </a:p>
                  </a:txBody>
                  <a:tcPr/>
                </a:tc>
                <a:extLst>
                  <a:ext uri="{0D108BD9-81ED-4DB2-BD59-A6C34878D82A}">
                    <a16:rowId xmlns:a16="http://schemas.microsoft.com/office/drawing/2014/main" val="1910897409"/>
                  </a:ext>
                </a:extLst>
              </a:tr>
              <a:tr h="274320">
                <a:tc>
                  <a:txBody>
                    <a:bodyPr/>
                    <a:lstStyle/>
                    <a:p>
                      <a:r>
                        <a:rPr lang="en-US" sz="1200" baseline="30000" dirty="0"/>
                        <a:t>136</a:t>
                      </a:r>
                      <a:r>
                        <a:rPr lang="en-US" sz="1200" dirty="0"/>
                        <a:t>Cs (</a:t>
                      </a:r>
                      <a:r>
                        <a:rPr lang="en-US" sz="1200" dirty="0">
                          <a:latin typeface="Symbol" pitchFamily="2" charset="2"/>
                        </a:rPr>
                        <a:t>g</a:t>
                      </a:r>
                      <a:r>
                        <a:rPr lang="en-US" sz="1200" dirty="0"/>
                        <a:t>)</a:t>
                      </a:r>
                    </a:p>
                  </a:txBody>
                  <a:tcPr/>
                </a:tc>
                <a:tc>
                  <a:txBody>
                    <a:bodyPr/>
                    <a:lstStyle/>
                    <a:p>
                      <a:r>
                        <a:rPr lang="en-US" sz="1200" dirty="0"/>
                        <a:t>0.69</a:t>
                      </a:r>
                    </a:p>
                  </a:txBody>
                  <a:tcPr/>
                </a:tc>
                <a:tc>
                  <a:txBody>
                    <a:bodyPr/>
                    <a:lstStyle/>
                    <a:p>
                      <a:r>
                        <a:rPr lang="en-US" sz="1200" dirty="0"/>
                        <a:t>n/a</a:t>
                      </a:r>
                    </a:p>
                  </a:txBody>
                  <a:tcPr/>
                </a:tc>
                <a:tc>
                  <a:txBody>
                    <a:bodyPr/>
                    <a:lstStyle/>
                    <a:p>
                      <a:r>
                        <a:rPr lang="en-US" sz="1200" dirty="0"/>
                        <a:t>2.47</a:t>
                      </a:r>
                    </a:p>
                  </a:txBody>
                  <a:tcPr/>
                </a:tc>
                <a:extLst>
                  <a:ext uri="{0D108BD9-81ED-4DB2-BD59-A6C34878D82A}">
                    <a16:rowId xmlns:a16="http://schemas.microsoft.com/office/drawing/2014/main" val="1728970116"/>
                  </a:ext>
                </a:extLst>
              </a:tr>
              <a:tr h="274320">
                <a:tc>
                  <a:txBody>
                    <a:bodyPr/>
                    <a:lstStyle/>
                    <a:p>
                      <a:r>
                        <a:rPr lang="en-US" sz="1200" baseline="30000" dirty="0"/>
                        <a:t>153</a:t>
                      </a:r>
                      <a:r>
                        <a:rPr lang="en-US" sz="1200" dirty="0"/>
                        <a:t>Sm (</a:t>
                      </a:r>
                      <a:r>
                        <a:rPr lang="en-US" sz="1200" dirty="0">
                          <a:latin typeface="Symbol" pitchFamily="2" charset="2"/>
                        </a:rPr>
                        <a:t>b</a:t>
                      </a:r>
                      <a:r>
                        <a:rPr lang="en-US" sz="1200" dirty="0"/>
                        <a:t>)</a:t>
                      </a:r>
                    </a:p>
                  </a:txBody>
                  <a:tcPr/>
                </a:tc>
                <a:tc>
                  <a:txBody>
                    <a:bodyPr/>
                    <a:lstStyle/>
                    <a:p>
                      <a:r>
                        <a:rPr lang="en-US" sz="1200" dirty="0"/>
                        <a:t>1.08</a:t>
                      </a:r>
                    </a:p>
                  </a:txBody>
                  <a:tcPr/>
                </a:tc>
                <a:tc>
                  <a:txBody>
                    <a:bodyPr/>
                    <a:lstStyle/>
                    <a:p>
                      <a:r>
                        <a:rPr lang="en-US" sz="1200" dirty="0"/>
                        <a:t>1.28</a:t>
                      </a:r>
                    </a:p>
                  </a:txBody>
                  <a:tcPr/>
                </a:tc>
                <a:tc>
                  <a:txBody>
                    <a:bodyPr/>
                    <a:lstStyle/>
                    <a:p>
                      <a:r>
                        <a:rPr lang="en-US" sz="1200" dirty="0"/>
                        <a:t>n/a</a:t>
                      </a:r>
                    </a:p>
                  </a:txBody>
                  <a:tcPr/>
                </a:tc>
                <a:extLst>
                  <a:ext uri="{0D108BD9-81ED-4DB2-BD59-A6C34878D82A}">
                    <a16:rowId xmlns:a16="http://schemas.microsoft.com/office/drawing/2014/main" val="3155679242"/>
                  </a:ext>
                </a:extLst>
              </a:tr>
              <a:tr h="274320">
                <a:tc>
                  <a:txBody>
                    <a:bodyPr/>
                    <a:lstStyle/>
                    <a:p>
                      <a:r>
                        <a:rPr lang="en-US" sz="1200" baseline="30000" dirty="0"/>
                        <a:t>153</a:t>
                      </a:r>
                      <a:r>
                        <a:rPr lang="en-US" sz="1200" dirty="0"/>
                        <a:t>Sm (</a:t>
                      </a:r>
                      <a:r>
                        <a:rPr lang="en-US" sz="1200" dirty="0">
                          <a:latin typeface="Symbol" pitchFamily="2" charset="2"/>
                        </a:rPr>
                        <a:t>g</a:t>
                      </a:r>
                      <a:r>
                        <a:rPr lang="en-US" sz="1200" dirty="0"/>
                        <a:t>)</a:t>
                      </a:r>
                    </a:p>
                  </a:txBody>
                  <a:tcPr/>
                </a:tc>
                <a:tc>
                  <a:txBody>
                    <a:bodyPr/>
                    <a:lstStyle/>
                    <a:p>
                      <a:r>
                        <a:rPr lang="en-US" sz="1200" dirty="0"/>
                        <a:t>1.08</a:t>
                      </a:r>
                    </a:p>
                  </a:txBody>
                  <a:tcPr/>
                </a:tc>
                <a:tc>
                  <a:txBody>
                    <a:bodyPr/>
                    <a:lstStyle/>
                    <a:p>
                      <a:r>
                        <a:rPr lang="en-US" sz="1200" dirty="0"/>
                        <a:t>0.95</a:t>
                      </a:r>
                    </a:p>
                  </a:txBody>
                  <a:tcPr/>
                </a:tc>
                <a:tc>
                  <a:txBody>
                    <a:bodyPr/>
                    <a:lstStyle/>
                    <a:p>
                      <a:r>
                        <a:rPr lang="en-US" sz="1200" dirty="0"/>
                        <a:t>1.20</a:t>
                      </a:r>
                    </a:p>
                  </a:txBody>
                  <a:tcPr/>
                </a:tc>
                <a:extLst>
                  <a:ext uri="{0D108BD9-81ED-4DB2-BD59-A6C34878D82A}">
                    <a16:rowId xmlns:a16="http://schemas.microsoft.com/office/drawing/2014/main" val="3029372853"/>
                  </a:ext>
                </a:extLst>
              </a:tr>
            </a:tbl>
          </a:graphicData>
        </a:graphic>
      </p:graphicFrame>
    </p:spTree>
    <p:extLst>
      <p:ext uri="{BB962C8B-B14F-4D97-AF65-F5344CB8AC3E}">
        <p14:creationId xmlns:p14="http://schemas.microsoft.com/office/powerpoint/2010/main" val="578724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78681-154A-244E-967C-DA5C8AF12EE0}"/>
              </a:ext>
            </a:extLst>
          </p:cNvPr>
          <p:cNvSpPr>
            <a:spLocks noGrp="1"/>
          </p:cNvSpPr>
          <p:nvPr>
            <p:ph type="title"/>
          </p:nvPr>
        </p:nvSpPr>
        <p:spPr/>
        <p:txBody>
          <a:bodyPr/>
          <a:lstStyle/>
          <a:p>
            <a:r>
              <a:rPr lang="en-US" dirty="0"/>
              <a:t>Results For Experiments #4253 and 4256 (HEU)</a:t>
            </a:r>
          </a:p>
        </p:txBody>
      </p:sp>
      <p:pic>
        <p:nvPicPr>
          <p:cNvPr id="7" name="Picture 6">
            <a:extLst>
              <a:ext uri="{FF2B5EF4-FFF2-40B4-BE49-F238E27FC236}">
                <a16:creationId xmlns:a16="http://schemas.microsoft.com/office/drawing/2014/main" id="{B84AB8CC-B3B4-8F4E-A10A-28C5F9400B03}"/>
              </a:ext>
            </a:extLst>
          </p:cNvPr>
          <p:cNvPicPr>
            <a:picLocks noChangeAspect="1"/>
          </p:cNvPicPr>
          <p:nvPr/>
        </p:nvPicPr>
        <p:blipFill rotWithShape="1">
          <a:blip r:embed="rId2">
            <a:extLst>
              <a:ext uri="{28A0092B-C50C-407E-A947-70E740481C1C}">
                <a14:useLocalDpi xmlns:a14="http://schemas.microsoft.com/office/drawing/2010/main" val="0"/>
              </a:ext>
            </a:extLst>
          </a:blip>
          <a:srcRect l="5011" t="3548" r="-306" b="28270"/>
          <a:stretch/>
        </p:blipFill>
        <p:spPr>
          <a:xfrm>
            <a:off x="6157718" y="1024923"/>
            <a:ext cx="5904741" cy="5467317"/>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3687935-7E6B-F745-AE2D-3A4C86DC1B0D}"/>
                  </a:ext>
                </a:extLst>
              </p:cNvPr>
              <p:cNvSpPr txBox="1"/>
              <p:nvPr/>
            </p:nvSpPr>
            <p:spPr>
              <a:xfrm>
                <a:off x="308610" y="1327773"/>
                <a:ext cx="4994910" cy="3262432"/>
              </a:xfrm>
              <a:prstGeom prst="rect">
                <a:avLst/>
              </a:prstGeom>
              <a:noFill/>
            </p:spPr>
            <p:txBody>
              <a:bodyPr wrap="square" rtlCol="0">
                <a:spAutoFit/>
              </a:bodyPr>
              <a:lstStyle/>
              <a:p>
                <a:pPr marL="274320" indent="-274320">
                  <a:spcBef>
                    <a:spcPts val="600"/>
                  </a:spcBef>
                  <a:buClr>
                    <a:schemeClr val="accent6"/>
                  </a:buClr>
                  <a:buFont typeface="Arial" panose="020B0604020202020204" pitchFamily="34" charset="0"/>
                  <a:buChar char="•"/>
                </a:pPr>
                <a:r>
                  <a:rPr lang="en-US" sz="1400" dirty="0"/>
                  <a:t>Comparison of current R-value results with R-values calculated from ENDF/B-VII.0 cumulative fission product yields for fission of </a:t>
                </a:r>
                <a:r>
                  <a:rPr lang="en-US" sz="1400" baseline="30000" dirty="0"/>
                  <a:t>235</a:t>
                </a:r>
                <a:r>
                  <a:rPr lang="en-US" sz="1400" dirty="0"/>
                  <a:t>U from 0.5 (fission) and 14 MeV neutrons.</a:t>
                </a:r>
              </a:p>
              <a:p>
                <a:pPr marL="274320" indent="-274320">
                  <a:spcBef>
                    <a:spcPts val="600"/>
                  </a:spcBef>
                  <a:buClr>
                    <a:schemeClr val="accent6"/>
                  </a:buClr>
                  <a:buFont typeface="Arial" panose="020B0604020202020204" pitchFamily="34" charset="0"/>
                  <a:buChar char="•"/>
                </a:pPr>
                <a:r>
                  <a:rPr lang="en-US" sz="1400" dirty="0"/>
                  <a:t>Difference, </a:t>
                </a:r>
                <a14:m>
                  <m:oMath xmlns:m="http://schemas.openxmlformats.org/officeDocument/2006/math">
                    <m:r>
                      <a:rPr lang="en-US" sz="1400" i="1">
                        <a:latin typeface="Cambria Math" charset="0"/>
                      </a:rPr>
                      <m:t>𝛥</m:t>
                    </m:r>
                    <m:r>
                      <a:rPr lang="en-US" sz="1400" i="1">
                        <a:latin typeface="Cambria Math" charset="0"/>
                      </a:rPr>
                      <m:t>𝑅</m:t>
                    </m:r>
                    <m:r>
                      <a:rPr lang="en-US" sz="1400" i="1">
                        <a:latin typeface="Cambria Math" charset="0"/>
                      </a:rPr>
                      <m:t>=</m:t>
                    </m:r>
                    <m:sSub>
                      <m:sSubPr>
                        <m:ctrlPr>
                          <a:rPr lang="en-US" sz="1400" i="1">
                            <a:latin typeface="Cambria Math" panose="02040503050406030204" pitchFamily="18" charset="0"/>
                          </a:rPr>
                        </m:ctrlPr>
                      </m:sSubPr>
                      <m:e>
                        <m:r>
                          <a:rPr lang="en-US" sz="1400" i="1">
                            <a:latin typeface="Cambria Math" charset="0"/>
                          </a:rPr>
                          <m:t>𝑅</m:t>
                        </m:r>
                      </m:e>
                      <m:sub>
                        <m:r>
                          <a:rPr lang="en-US" sz="1400" i="1">
                            <a:latin typeface="Cambria Math" charset="0"/>
                          </a:rPr>
                          <m:t>𝐻</m:t>
                        </m:r>
                      </m:sub>
                    </m:sSub>
                    <m:r>
                      <a:rPr lang="en-US" sz="1400" i="1">
                        <a:latin typeface="Cambria Math" charset="0"/>
                      </a:rPr>
                      <m:t>−</m:t>
                    </m:r>
                    <m:sSub>
                      <m:sSubPr>
                        <m:ctrlPr>
                          <a:rPr lang="en-US" sz="1400" i="1">
                            <a:latin typeface="Cambria Math" panose="02040503050406030204" pitchFamily="18" charset="0"/>
                          </a:rPr>
                        </m:ctrlPr>
                      </m:sSubPr>
                      <m:e>
                        <m:r>
                          <a:rPr lang="en-US" sz="1400" i="1">
                            <a:latin typeface="Cambria Math" charset="0"/>
                          </a:rPr>
                          <m:t>𝑅</m:t>
                        </m:r>
                      </m:e>
                      <m:sub>
                        <m:r>
                          <a:rPr lang="en-US" sz="1400" i="1">
                            <a:latin typeface="Cambria Math" charset="0"/>
                          </a:rPr>
                          <m:t>𝑛</m:t>
                        </m:r>
                      </m:sub>
                    </m:sSub>
                  </m:oMath>
                </a14:m>
                <a:r>
                  <a:rPr lang="en-US" sz="1400" dirty="0"/>
                  <a:t>, between R-values determined from the high-power run (H) and those calculated for ENDF fission (</a:t>
                </a:r>
                <a:r>
                  <a:rPr lang="en-US" sz="1400" i="1" dirty="0">
                    <a:latin typeface="Cambria" charset="0"/>
                    <a:ea typeface="Cambria" charset="0"/>
                    <a:cs typeface="Cambria" charset="0"/>
                  </a:rPr>
                  <a:t>n</a:t>
                </a:r>
                <a:r>
                  <a:rPr lang="en-US" sz="1400" dirty="0"/>
                  <a:t> = ENDF) and from the low-power run (</a:t>
                </a:r>
                <a:r>
                  <a:rPr lang="en-US" sz="1400" i="1" dirty="0">
                    <a:latin typeface="Cambria" charset="0"/>
                    <a:ea typeface="Cambria" charset="0"/>
                    <a:cs typeface="Cambria" charset="0"/>
                  </a:rPr>
                  <a:t>n</a:t>
                </a:r>
                <a:r>
                  <a:rPr lang="en-US" sz="1400" dirty="0"/>
                  <a:t> = L). </a:t>
                </a:r>
              </a:p>
              <a:p>
                <a:pPr marL="274320" indent="-274320">
                  <a:spcBef>
                    <a:spcPts val="600"/>
                  </a:spcBef>
                  <a:buClr>
                    <a:schemeClr val="accent6"/>
                  </a:buClr>
                  <a:buFont typeface="Arial" panose="020B0604020202020204" pitchFamily="34" charset="0"/>
                  <a:buChar char="•"/>
                </a:pPr>
                <a:r>
                  <a:rPr lang="en-US" sz="1400" dirty="0"/>
                  <a:t>There is very good agreement between both data sets and ENDF for peak yield fission products, where we expect to see little fluctuation with incident neutron energy. However, differences can be seen in the valley and high mass wing. </a:t>
                </a:r>
              </a:p>
              <a:p>
                <a:pPr marL="285750" indent="-285750">
                  <a:buClr>
                    <a:schemeClr val="accent6"/>
                  </a:buClr>
                  <a:buFont typeface="Arial" panose="020B0604020202020204" pitchFamily="34" charset="0"/>
                  <a:buChar char="•"/>
                </a:pPr>
                <a:endParaRPr lang="en-US" sz="1400" dirty="0"/>
              </a:p>
            </p:txBody>
          </p:sp>
        </mc:Choice>
        <mc:Fallback xmlns="">
          <p:sp>
            <p:nvSpPr>
              <p:cNvPr id="8" name="TextBox 7">
                <a:extLst>
                  <a:ext uri="{FF2B5EF4-FFF2-40B4-BE49-F238E27FC236}">
                    <a16:creationId xmlns:a16="http://schemas.microsoft.com/office/drawing/2014/main" id="{B3687935-7E6B-F745-AE2D-3A4C86DC1B0D}"/>
                  </a:ext>
                </a:extLst>
              </p:cNvPr>
              <p:cNvSpPr txBox="1">
                <a:spLocks noRot="1" noChangeAspect="1" noMove="1" noResize="1" noEditPoints="1" noAdjustHandles="1" noChangeArrowheads="1" noChangeShapeType="1" noTextEdit="1"/>
              </p:cNvSpPr>
              <p:nvPr/>
            </p:nvSpPr>
            <p:spPr>
              <a:xfrm>
                <a:off x="308610" y="1327773"/>
                <a:ext cx="4994910" cy="3262432"/>
              </a:xfrm>
              <a:prstGeom prst="rect">
                <a:avLst/>
              </a:prstGeom>
              <a:blipFill>
                <a:blip r:embed="rId3"/>
                <a:stretch>
                  <a:fillRect l="-254" t="-388"/>
                </a:stretch>
              </a:blipFill>
            </p:spPr>
            <p:txBody>
              <a:bodyPr/>
              <a:lstStyle/>
              <a:p>
                <a:r>
                  <a:rPr lang="en-US">
                    <a:noFill/>
                  </a:rPr>
                  <a:t> </a:t>
                </a:r>
              </a:p>
            </p:txBody>
          </p:sp>
        </mc:Fallback>
      </mc:AlternateContent>
    </p:spTree>
    <p:extLst>
      <p:ext uri="{BB962C8B-B14F-4D97-AF65-F5344CB8AC3E}">
        <p14:creationId xmlns:p14="http://schemas.microsoft.com/office/powerpoint/2010/main" val="2579162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C227939-3741-434E-AD1B-A4B9DA3F5E7E}"/>
              </a:ext>
            </a:extLst>
          </p:cNvPr>
          <p:cNvSpPr>
            <a:spLocks noGrp="1"/>
          </p:cNvSpPr>
          <p:nvPr>
            <p:ph type="title"/>
          </p:nvPr>
        </p:nvSpPr>
        <p:spPr>
          <a:xfrm>
            <a:off x="2222340" y="146642"/>
            <a:ext cx="7990172" cy="639763"/>
          </a:xfrm>
        </p:spPr>
        <p:txBody>
          <a:bodyPr/>
          <a:lstStyle/>
          <a:p>
            <a:r>
              <a:rPr lang="en-US" sz="2000" dirty="0"/>
              <a:t>Results For Recent Experiments #4510 (PNNL DU), #4512 (LANL DU)</a:t>
            </a:r>
          </a:p>
        </p:txBody>
      </p:sp>
      <p:sp>
        <p:nvSpPr>
          <p:cNvPr id="10" name="TextBox 9">
            <a:extLst>
              <a:ext uri="{FF2B5EF4-FFF2-40B4-BE49-F238E27FC236}">
                <a16:creationId xmlns:a16="http://schemas.microsoft.com/office/drawing/2014/main" id="{B7455962-A047-40E4-BF97-B806B666C339}"/>
              </a:ext>
            </a:extLst>
          </p:cNvPr>
          <p:cNvSpPr txBox="1"/>
          <p:nvPr/>
        </p:nvSpPr>
        <p:spPr>
          <a:xfrm>
            <a:off x="308610" y="1327773"/>
            <a:ext cx="5787390" cy="4154984"/>
          </a:xfrm>
          <a:prstGeom prst="rect">
            <a:avLst/>
          </a:prstGeom>
          <a:noFill/>
        </p:spPr>
        <p:txBody>
          <a:bodyPr wrap="square" rtlCol="0">
            <a:spAutoFit/>
          </a:bodyPr>
          <a:lstStyle/>
          <a:p>
            <a:pPr marL="274320" indent="-274320">
              <a:spcBef>
                <a:spcPts val="600"/>
              </a:spcBef>
              <a:buClr>
                <a:schemeClr val="accent6"/>
              </a:buClr>
              <a:buFont typeface="Arial" panose="020B0604020202020204" pitchFamily="34" charset="0"/>
              <a:buChar char="•"/>
            </a:pPr>
            <a:r>
              <a:rPr lang="en-US" dirty="0"/>
              <a:t>Irradiation of DU at NCERC on Flattop in April 2021, samples split between LANL and PNNL. </a:t>
            </a:r>
          </a:p>
          <a:p>
            <a:pPr marL="274320" indent="-274320">
              <a:spcBef>
                <a:spcPts val="600"/>
              </a:spcBef>
              <a:buClr>
                <a:schemeClr val="accent6"/>
              </a:buClr>
              <a:buFont typeface="Arial" panose="020B0604020202020204" pitchFamily="34" charset="0"/>
              <a:buChar char="•"/>
            </a:pPr>
            <a:endParaRPr lang="en-US" dirty="0"/>
          </a:p>
          <a:p>
            <a:pPr marL="274320" indent="-274320">
              <a:spcBef>
                <a:spcPts val="600"/>
              </a:spcBef>
              <a:buClr>
                <a:schemeClr val="accent6"/>
              </a:buClr>
              <a:buFont typeface="Arial" panose="020B0604020202020204" pitchFamily="34" charset="0"/>
              <a:buChar char="•"/>
            </a:pPr>
            <a:r>
              <a:rPr lang="en-US" dirty="0"/>
              <a:t>Comparison of R-values determined through whole A-solution or radiochemical separations performed by LANL and PNNL on a DU compared ENDF.V.III.0</a:t>
            </a:r>
          </a:p>
          <a:p>
            <a:pPr marL="274320" indent="-274320">
              <a:spcBef>
                <a:spcPts val="600"/>
              </a:spcBef>
              <a:buClr>
                <a:schemeClr val="accent6"/>
              </a:buClr>
              <a:buFont typeface="Arial" panose="020B0604020202020204" pitchFamily="34" charset="0"/>
              <a:buChar char="•"/>
            </a:pPr>
            <a:endParaRPr lang="en-US" dirty="0"/>
          </a:p>
          <a:p>
            <a:pPr marL="274320" indent="-274320">
              <a:spcBef>
                <a:spcPts val="600"/>
              </a:spcBef>
              <a:buClr>
                <a:schemeClr val="accent6"/>
              </a:buClr>
              <a:buFont typeface="Arial" panose="020B0604020202020204" pitchFamily="34" charset="0"/>
              <a:buChar char="•"/>
            </a:pPr>
            <a:r>
              <a:rPr lang="en-US" dirty="0"/>
              <a:t>There is excellent agreement between the two laboratories and calculated ENDF values with some notable improvements to R-value uncertainties</a:t>
            </a:r>
          </a:p>
          <a:p>
            <a:pPr marL="731520" lvl="1" indent="-274320">
              <a:spcBef>
                <a:spcPts val="600"/>
              </a:spcBef>
              <a:buClr>
                <a:schemeClr val="accent6"/>
              </a:buClr>
              <a:buFont typeface="Arial" panose="020B0604020202020204" pitchFamily="34" charset="0"/>
              <a:buChar char="•"/>
            </a:pPr>
            <a:r>
              <a:rPr lang="en-US" baseline="30000" dirty="0"/>
              <a:t>91</a:t>
            </a:r>
            <a:r>
              <a:rPr lang="en-US" dirty="0"/>
              <a:t>Y, </a:t>
            </a:r>
            <a:r>
              <a:rPr lang="en-US" baseline="30000" dirty="0"/>
              <a:t>136</a:t>
            </a:r>
            <a:r>
              <a:rPr lang="en-US" dirty="0"/>
              <a:t>Cs</a:t>
            </a:r>
            <a:endParaRPr lang="en-US" baseline="30000" dirty="0"/>
          </a:p>
          <a:p>
            <a:pPr marL="274320" indent="-274320">
              <a:spcBef>
                <a:spcPts val="600"/>
              </a:spcBef>
              <a:buClr>
                <a:schemeClr val="accent6"/>
              </a:buClr>
              <a:buFont typeface="Arial" panose="020B0604020202020204" pitchFamily="34" charset="0"/>
              <a:buChar char="•"/>
            </a:pPr>
            <a:endParaRPr lang="en-US" dirty="0"/>
          </a:p>
          <a:p>
            <a:pPr marL="285750" indent="-285750">
              <a:buClr>
                <a:schemeClr val="accent6"/>
              </a:buClr>
              <a:buFont typeface="Arial" panose="020B0604020202020204" pitchFamily="34" charset="0"/>
              <a:buChar char="•"/>
            </a:pPr>
            <a:endParaRPr lang="en-US" dirty="0"/>
          </a:p>
        </p:txBody>
      </p:sp>
      <p:pic>
        <p:nvPicPr>
          <p:cNvPr id="12" name="Picture 11">
            <a:extLst>
              <a:ext uri="{FF2B5EF4-FFF2-40B4-BE49-F238E27FC236}">
                <a16:creationId xmlns:a16="http://schemas.microsoft.com/office/drawing/2014/main" id="{1B99C222-E691-473F-8D2C-CBD94526FA10}"/>
              </a:ext>
            </a:extLst>
          </p:cNvPr>
          <p:cNvPicPr>
            <a:picLocks noChangeAspect="1"/>
          </p:cNvPicPr>
          <p:nvPr/>
        </p:nvPicPr>
        <p:blipFill>
          <a:blip r:embed="rId2"/>
          <a:stretch>
            <a:fillRect/>
          </a:stretch>
        </p:blipFill>
        <p:spPr>
          <a:xfrm>
            <a:off x="5699985" y="786405"/>
            <a:ext cx="7207527" cy="5530227"/>
          </a:xfrm>
          <a:prstGeom prst="rect">
            <a:avLst/>
          </a:prstGeom>
        </p:spPr>
      </p:pic>
      <p:sp>
        <p:nvSpPr>
          <p:cNvPr id="8" name="TextBox 7">
            <a:extLst>
              <a:ext uri="{FF2B5EF4-FFF2-40B4-BE49-F238E27FC236}">
                <a16:creationId xmlns:a16="http://schemas.microsoft.com/office/drawing/2014/main" id="{5A30F894-B6E5-49BC-9FED-3D06B57BDB55}"/>
              </a:ext>
            </a:extLst>
          </p:cNvPr>
          <p:cNvSpPr txBox="1"/>
          <p:nvPr/>
        </p:nvSpPr>
        <p:spPr>
          <a:xfrm>
            <a:off x="7503793" y="1491841"/>
            <a:ext cx="1195708" cy="646331"/>
          </a:xfrm>
          <a:prstGeom prst="rect">
            <a:avLst/>
          </a:prstGeom>
          <a:solidFill>
            <a:schemeClr val="bg1"/>
          </a:solidFill>
        </p:spPr>
        <p:txBody>
          <a:bodyPr wrap="square" lIns="0" tIns="0" rIns="0" bIns="0" rtlCol="0">
            <a:spAutoFit/>
          </a:bodyPr>
          <a:lstStyle/>
          <a:p>
            <a:r>
              <a:rPr lang="en-US" sz="1400" dirty="0">
                <a:latin typeface="Times New Roman" panose="02020603050405020304" pitchFamily="18" charset="0"/>
                <a:cs typeface="Times New Roman" panose="02020603050405020304" pitchFamily="18" charset="0"/>
              </a:rPr>
              <a:t>LANL 4512 DU</a:t>
            </a:r>
          </a:p>
          <a:p>
            <a:r>
              <a:rPr lang="en-US" sz="1400" dirty="0">
                <a:latin typeface="Times New Roman" panose="02020603050405020304" pitchFamily="18" charset="0"/>
                <a:cs typeface="Times New Roman" panose="02020603050405020304" pitchFamily="18" charset="0"/>
              </a:rPr>
              <a:t>PNNL 4510 DU</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ENDF DU</a:t>
            </a:r>
          </a:p>
        </p:txBody>
      </p:sp>
    </p:spTree>
    <p:extLst>
      <p:ext uri="{BB962C8B-B14F-4D97-AF65-F5344CB8AC3E}">
        <p14:creationId xmlns:p14="http://schemas.microsoft.com/office/powerpoint/2010/main" val="2959404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31F7-DC07-424F-88E2-B7C1977D7FC1}"/>
              </a:ext>
            </a:extLst>
          </p:cNvPr>
          <p:cNvSpPr>
            <a:spLocks noGrp="1"/>
          </p:cNvSpPr>
          <p:nvPr>
            <p:ph type="title"/>
          </p:nvPr>
        </p:nvSpPr>
        <p:spPr/>
        <p:txBody>
          <a:bodyPr/>
          <a:lstStyle/>
          <a:p>
            <a:r>
              <a:rPr lang="en-US" dirty="0"/>
              <a:t>Fission Chamber Performance</a:t>
            </a:r>
          </a:p>
        </p:txBody>
      </p:sp>
      <p:sp>
        <p:nvSpPr>
          <p:cNvPr id="4" name="TextBox 3">
            <a:extLst>
              <a:ext uri="{FF2B5EF4-FFF2-40B4-BE49-F238E27FC236}">
                <a16:creationId xmlns:a16="http://schemas.microsoft.com/office/drawing/2014/main" id="{5E0069D3-A03E-D144-B240-2F43778003B6}"/>
              </a:ext>
            </a:extLst>
          </p:cNvPr>
          <p:cNvSpPr txBox="1"/>
          <p:nvPr/>
        </p:nvSpPr>
        <p:spPr>
          <a:xfrm>
            <a:off x="598079" y="1333022"/>
            <a:ext cx="3579433" cy="1708160"/>
          </a:xfrm>
          <a:prstGeom prst="rect">
            <a:avLst/>
          </a:prstGeom>
          <a:noFill/>
        </p:spPr>
        <p:txBody>
          <a:bodyPr wrap="square" rtlCol="0">
            <a:spAutoFit/>
          </a:bodyPr>
          <a:lstStyle/>
          <a:p>
            <a:pPr>
              <a:spcAft>
                <a:spcPts val="600"/>
              </a:spcAft>
            </a:pPr>
            <a:r>
              <a:rPr lang="en-US" dirty="0"/>
              <a:t>Pulse height spectra from the Mark II fission chamber</a:t>
            </a:r>
          </a:p>
          <a:p>
            <a:pPr marL="228600" indent="-228600">
              <a:spcAft>
                <a:spcPts val="600"/>
              </a:spcAft>
              <a:buFont typeface="Arial" panose="020B0604020202020204" pitchFamily="34" charset="0"/>
              <a:buChar char="•"/>
            </a:pPr>
            <a:r>
              <a:rPr lang="en-US" dirty="0"/>
              <a:t>Benchtop testing with </a:t>
            </a:r>
            <a:r>
              <a:rPr lang="en-US" baseline="30000" dirty="0"/>
              <a:t>252</a:t>
            </a:r>
            <a:r>
              <a:rPr lang="en-US" dirty="0"/>
              <a:t>Cf</a:t>
            </a:r>
          </a:p>
          <a:p>
            <a:pPr marL="228600" indent="-228600">
              <a:spcAft>
                <a:spcPts val="600"/>
              </a:spcAft>
              <a:buFont typeface="Arial" panose="020B0604020202020204" pitchFamily="34" charset="0"/>
              <a:buChar char="•"/>
            </a:pPr>
            <a:r>
              <a:rPr lang="en-US" dirty="0"/>
              <a:t>Testing at MIT with </a:t>
            </a:r>
            <a:r>
              <a:rPr lang="en-US" baseline="30000" dirty="0"/>
              <a:t>235</a:t>
            </a:r>
            <a:r>
              <a:rPr lang="en-US" dirty="0"/>
              <a:t>U</a:t>
            </a:r>
          </a:p>
          <a:p>
            <a:pPr marL="228600" indent="-228600">
              <a:spcAft>
                <a:spcPts val="600"/>
              </a:spcAft>
              <a:buFont typeface="Arial" panose="020B0604020202020204" pitchFamily="34" charset="0"/>
              <a:buChar char="•"/>
            </a:pPr>
            <a:r>
              <a:rPr lang="en-US" dirty="0"/>
              <a:t>Both using P-10 fill gas</a:t>
            </a:r>
          </a:p>
        </p:txBody>
      </p:sp>
      <p:grpSp>
        <p:nvGrpSpPr>
          <p:cNvPr id="5" name="Group 4">
            <a:extLst>
              <a:ext uri="{FF2B5EF4-FFF2-40B4-BE49-F238E27FC236}">
                <a16:creationId xmlns:a16="http://schemas.microsoft.com/office/drawing/2014/main" id="{CE6D78F8-0739-F740-AC8B-217FBC22F2FE}"/>
              </a:ext>
            </a:extLst>
          </p:cNvPr>
          <p:cNvGrpSpPr>
            <a:grpSpLocks noChangeAspect="1"/>
          </p:cNvGrpSpPr>
          <p:nvPr/>
        </p:nvGrpSpPr>
        <p:grpSpPr>
          <a:xfrm>
            <a:off x="4401880" y="1239251"/>
            <a:ext cx="1526629" cy="2035943"/>
            <a:chOff x="0" y="0"/>
            <a:chExt cx="1920240" cy="2560320"/>
          </a:xfrm>
        </p:grpSpPr>
        <p:pic>
          <p:nvPicPr>
            <p:cNvPr id="6" name="Content Placeholder 6">
              <a:extLst>
                <a:ext uri="{FF2B5EF4-FFF2-40B4-BE49-F238E27FC236}">
                  <a16:creationId xmlns:a16="http://schemas.microsoft.com/office/drawing/2014/main" id="{4C4A390B-EBB4-6C43-8046-45A82467FCF7}"/>
                </a:ext>
              </a:extLst>
            </p:cNvPr>
            <p:cNvPicPr>
              <a:picLocks noGrp="1" noChangeAspect="1"/>
            </p:cNvPicPr>
            <p:nvPr/>
          </p:nvPicPr>
          <p:blipFill>
            <a:blip r:embed="rId3" cstate="hqprint">
              <a:extLst>
                <a:ext uri="{28A0092B-C50C-407E-A947-70E740481C1C}">
                  <a14:useLocalDpi xmlns:a14="http://schemas.microsoft.com/office/drawing/2010/main"/>
                </a:ext>
              </a:extLst>
            </a:blip>
            <a:stretch>
              <a:fillRect/>
            </a:stretch>
          </p:blipFill>
          <p:spPr>
            <a:xfrm>
              <a:off x="0" y="0"/>
              <a:ext cx="1920240" cy="2560320"/>
            </a:xfrm>
            <a:prstGeom prst="rect">
              <a:avLst/>
            </a:prstGeom>
            <a:ln>
              <a:solidFill>
                <a:schemeClr val="accent1"/>
              </a:solidFill>
            </a:ln>
          </p:spPr>
        </p:pic>
        <p:pic>
          <p:nvPicPr>
            <p:cNvPr id="7" name="Content Placeholder 6">
              <a:extLst>
                <a:ext uri="{FF2B5EF4-FFF2-40B4-BE49-F238E27FC236}">
                  <a16:creationId xmlns:a16="http://schemas.microsoft.com/office/drawing/2014/main" id="{573ECEB4-E80B-F444-957D-721E0D368F8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46667" y="1710267"/>
              <a:ext cx="1072515" cy="844550"/>
            </a:xfrm>
            <a:prstGeom prst="rect">
              <a:avLst/>
            </a:prstGeom>
            <a:ln>
              <a:solidFill>
                <a:schemeClr val="accent1"/>
              </a:solidFill>
            </a:ln>
          </p:spPr>
        </p:pic>
      </p:grpSp>
      <p:pic>
        <p:nvPicPr>
          <p:cNvPr id="10" name="Content Placeholder 10">
            <a:extLst>
              <a:ext uri="{FF2B5EF4-FFF2-40B4-BE49-F238E27FC236}">
                <a16:creationId xmlns:a16="http://schemas.microsoft.com/office/drawing/2014/main" id="{AD9C6209-5D08-1046-9C4F-5C3C4B2542E6}"/>
              </a:ext>
            </a:extLst>
          </p:cNvPr>
          <p:cNvPicPr>
            <a:picLocks noChangeAspect="1"/>
          </p:cNvPicPr>
          <p:nvPr/>
        </p:nvPicPr>
        <p:blipFill>
          <a:blip r:embed="rId5"/>
          <a:stretch>
            <a:fillRect/>
          </a:stretch>
        </p:blipFill>
        <p:spPr>
          <a:xfrm rot="5400000">
            <a:off x="1435505" y="2730063"/>
            <a:ext cx="3200400" cy="4476750"/>
          </a:xfrm>
          <a:prstGeom prst="rect">
            <a:avLst/>
          </a:prstGeom>
        </p:spPr>
      </p:pic>
      <p:sp>
        <p:nvSpPr>
          <p:cNvPr id="11" name="TextBox 10">
            <a:extLst>
              <a:ext uri="{FF2B5EF4-FFF2-40B4-BE49-F238E27FC236}">
                <a16:creationId xmlns:a16="http://schemas.microsoft.com/office/drawing/2014/main" id="{CECFEF64-00FC-7B4A-938F-16BF7D8F891E}"/>
              </a:ext>
            </a:extLst>
          </p:cNvPr>
          <p:cNvSpPr txBox="1"/>
          <p:nvPr/>
        </p:nvSpPr>
        <p:spPr>
          <a:xfrm>
            <a:off x="3379683" y="4741171"/>
            <a:ext cx="1728648" cy="646331"/>
          </a:xfrm>
          <a:prstGeom prst="rect">
            <a:avLst/>
          </a:prstGeom>
          <a:noFill/>
        </p:spPr>
        <p:txBody>
          <a:bodyPr wrap="square" rtlCol="0">
            <a:spAutoFit/>
          </a:bodyPr>
          <a:lstStyle/>
          <a:p>
            <a:r>
              <a:rPr lang="en-US" sz="1200" dirty="0"/>
              <a:t>Data taken with an Amp-Tek MCA8000D Pocket MCA</a:t>
            </a:r>
          </a:p>
        </p:txBody>
      </p:sp>
      <p:pic>
        <p:nvPicPr>
          <p:cNvPr id="13" name="Picture 12">
            <a:extLst>
              <a:ext uri="{FF2B5EF4-FFF2-40B4-BE49-F238E27FC236}">
                <a16:creationId xmlns:a16="http://schemas.microsoft.com/office/drawing/2014/main" id="{2DE4C3AF-CE89-5148-93B4-2B868B11E325}"/>
              </a:ext>
            </a:extLst>
          </p:cNvPr>
          <p:cNvPicPr>
            <a:picLocks noChangeAspect="1"/>
          </p:cNvPicPr>
          <p:nvPr/>
        </p:nvPicPr>
        <p:blipFill>
          <a:blip r:embed="rId6"/>
          <a:stretch>
            <a:fillRect/>
          </a:stretch>
        </p:blipFill>
        <p:spPr>
          <a:xfrm rot="5400000">
            <a:off x="7500792" y="299590"/>
            <a:ext cx="2570480" cy="5262880"/>
          </a:xfrm>
          <a:prstGeom prst="rect">
            <a:avLst/>
          </a:prstGeom>
        </p:spPr>
      </p:pic>
      <p:sp>
        <p:nvSpPr>
          <p:cNvPr id="15" name="TextBox 14">
            <a:extLst>
              <a:ext uri="{FF2B5EF4-FFF2-40B4-BE49-F238E27FC236}">
                <a16:creationId xmlns:a16="http://schemas.microsoft.com/office/drawing/2014/main" id="{C681C1FB-89D2-D147-A8DA-680E6A0791D4}"/>
              </a:ext>
            </a:extLst>
          </p:cNvPr>
          <p:cNvSpPr txBox="1"/>
          <p:nvPr/>
        </p:nvSpPr>
        <p:spPr>
          <a:xfrm>
            <a:off x="9743573" y="1805015"/>
            <a:ext cx="1003801" cy="276999"/>
          </a:xfrm>
          <a:prstGeom prst="rect">
            <a:avLst/>
          </a:prstGeom>
          <a:noFill/>
        </p:spPr>
        <p:txBody>
          <a:bodyPr wrap="none" rtlCol="0">
            <a:spAutoFit/>
          </a:bodyPr>
          <a:lstStyle/>
          <a:p>
            <a:r>
              <a:rPr lang="en-US" sz="1200" dirty="0"/>
              <a:t>100V/90PSI</a:t>
            </a:r>
          </a:p>
        </p:txBody>
      </p:sp>
      <p:sp>
        <p:nvSpPr>
          <p:cNvPr id="16" name="TextBox 15">
            <a:extLst>
              <a:ext uri="{FF2B5EF4-FFF2-40B4-BE49-F238E27FC236}">
                <a16:creationId xmlns:a16="http://schemas.microsoft.com/office/drawing/2014/main" id="{8132CF54-97B2-5640-80C9-61CD05D72023}"/>
              </a:ext>
            </a:extLst>
          </p:cNvPr>
          <p:cNvSpPr txBox="1"/>
          <p:nvPr/>
        </p:nvSpPr>
        <p:spPr>
          <a:xfrm>
            <a:off x="6893347" y="1943514"/>
            <a:ext cx="925253" cy="338554"/>
          </a:xfrm>
          <a:prstGeom prst="rect">
            <a:avLst/>
          </a:prstGeom>
          <a:noFill/>
        </p:spPr>
        <p:txBody>
          <a:bodyPr wrap="none" rtlCol="0">
            <a:spAutoFit/>
          </a:bodyPr>
          <a:lstStyle/>
          <a:p>
            <a:r>
              <a:rPr lang="en-US" sz="1600" baseline="30000" dirty="0"/>
              <a:t>235</a:t>
            </a:r>
            <a:r>
              <a:rPr lang="en-US" sz="1600" dirty="0"/>
              <a:t>U(</a:t>
            </a:r>
            <a:r>
              <a:rPr lang="en-US" sz="1600" dirty="0" err="1"/>
              <a:t>n,f</a:t>
            </a:r>
            <a:r>
              <a:rPr lang="en-US" sz="1600" dirty="0"/>
              <a:t>)</a:t>
            </a:r>
          </a:p>
        </p:txBody>
      </p:sp>
      <p:pic>
        <p:nvPicPr>
          <p:cNvPr id="21" name="Picture 20">
            <a:extLst>
              <a:ext uri="{FF2B5EF4-FFF2-40B4-BE49-F238E27FC236}">
                <a16:creationId xmlns:a16="http://schemas.microsoft.com/office/drawing/2014/main" id="{606B6FAD-EBE9-554E-9191-BDD93BC084C7}"/>
              </a:ext>
            </a:extLst>
          </p:cNvPr>
          <p:cNvPicPr>
            <a:picLocks noChangeAspect="1"/>
          </p:cNvPicPr>
          <p:nvPr/>
        </p:nvPicPr>
        <p:blipFill>
          <a:blip r:embed="rId7"/>
          <a:stretch>
            <a:fillRect/>
          </a:stretch>
        </p:blipFill>
        <p:spPr>
          <a:xfrm rot="5400000">
            <a:off x="7521828" y="2651958"/>
            <a:ext cx="2570480" cy="5262880"/>
          </a:xfrm>
          <a:prstGeom prst="rect">
            <a:avLst/>
          </a:prstGeom>
        </p:spPr>
      </p:pic>
      <p:sp>
        <p:nvSpPr>
          <p:cNvPr id="22" name="TextBox 21">
            <a:extLst>
              <a:ext uri="{FF2B5EF4-FFF2-40B4-BE49-F238E27FC236}">
                <a16:creationId xmlns:a16="http://schemas.microsoft.com/office/drawing/2014/main" id="{BEC5DE80-A616-994D-8BF7-EC42D2F5CC5D}"/>
              </a:ext>
            </a:extLst>
          </p:cNvPr>
          <p:cNvSpPr txBox="1"/>
          <p:nvPr/>
        </p:nvSpPr>
        <p:spPr>
          <a:xfrm>
            <a:off x="9829432" y="4284679"/>
            <a:ext cx="978153" cy="276999"/>
          </a:xfrm>
          <a:prstGeom prst="rect">
            <a:avLst/>
          </a:prstGeom>
          <a:noFill/>
        </p:spPr>
        <p:txBody>
          <a:bodyPr wrap="none" rtlCol="0">
            <a:spAutoFit/>
          </a:bodyPr>
          <a:lstStyle/>
          <a:p>
            <a:r>
              <a:rPr lang="en-US" sz="1200" dirty="0"/>
              <a:t>300V/90psi</a:t>
            </a:r>
          </a:p>
        </p:txBody>
      </p:sp>
      <p:sp>
        <p:nvSpPr>
          <p:cNvPr id="23" name="TextBox 22">
            <a:extLst>
              <a:ext uri="{FF2B5EF4-FFF2-40B4-BE49-F238E27FC236}">
                <a16:creationId xmlns:a16="http://schemas.microsoft.com/office/drawing/2014/main" id="{A84C1C56-5D7E-3B49-BCCA-49860764363E}"/>
              </a:ext>
            </a:extLst>
          </p:cNvPr>
          <p:cNvSpPr txBox="1"/>
          <p:nvPr/>
        </p:nvSpPr>
        <p:spPr>
          <a:xfrm>
            <a:off x="6946469" y="4460767"/>
            <a:ext cx="925253" cy="338554"/>
          </a:xfrm>
          <a:prstGeom prst="rect">
            <a:avLst/>
          </a:prstGeom>
          <a:noFill/>
        </p:spPr>
        <p:txBody>
          <a:bodyPr wrap="none" rtlCol="0">
            <a:spAutoFit/>
          </a:bodyPr>
          <a:lstStyle/>
          <a:p>
            <a:r>
              <a:rPr lang="en-US" sz="1600" baseline="30000" dirty="0"/>
              <a:t>235</a:t>
            </a:r>
            <a:r>
              <a:rPr lang="en-US" sz="1600" dirty="0"/>
              <a:t>U(</a:t>
            </a:r>
            <a:r>
              <a:rPr lang="en-US" sz="1600" dirty="0" err="1"/>
              <a:t>n,f</a:t>
            </a:r>
            <a:r>
              <a:rPr lang="en-US" sz="1600" dirty="0"/>
              <a:t>)</a:t>
            </a:r>
          </a:p>
        </p:txBody>
      </p:sp>
      <p:sp>
        <p:nvSpPr>
          <p:cNvPr id="24" name="TextBox 23">
            <a:extLst>
              <a:ext uri="{FF2B5EF4-FFF2-40B4-BE49-F238E27FC236}">
                <a16:creationId xmlns:a16="http://schemas.microsoft.com/office/drawing/2014/main" id="{B61C6962-4F20-B442-877C-E01D588D1ED5}"/>
              </a:ext>
            </a:extLst>
          </p:cNvPr>
          <p:cNvSpPr txBox="1"/>
          <p:nvPr/>
        </p:nvSpPr>
        <p:spPr>
          <a:xfrm>
            <a:off x="9159798" y="5521901"/>
            <a:ext cx="669634" cy="338554"/>
          </a:xfrm>
          <a:prstGeom prst="rect">
            <a:avLst/>
          </a:prstGeom>
          <a:noFill/>
        </p:spPr>
        <p:txBody>
          <a:bodyPr wrap="square" rtlCol="0">
            <a:spAutoFit/>
          </a:bodyPr>
          <a:lstStyle/>
          <a:p>
            <a:pPr algn="ctr"/>
            <a:r>
              <a:rPr lang="en-US" sz="1600" dirty="0">
                <a:solidFill>
                  <a:schemeClr val="bg1"/>
                </a:solidFill>
              </a:rPr>
              <a:t>Light</a:t>
            </a:r>
          </a:p>
        </p:txBody>
      </p:sp>
      <p:sp>
        <p:nvSpPr>
          <p:cNvPr id="25" name="TextBox 24">
            <a:extLst>
              <a:ext uri="{FF2B5EF4-FFF2-40B4-BE49-F238E27FC236}">
                <a16:creationId xmlns:a16="http://schemas.microsoft.com/office/drawing/2014/main" id="{079D1836-598A-F342-AC2A-F5589F1D86D2}"/>
              </a:ext>
            </a:extLst>
          </p:cNvPr>
          <p:cNvSpPr txBox="1"/>
          <p:nvPr/>
        </p:nvSpPr>
        <p:spPr>
          <a:xfrm>
            <a:off x="8271127" y="5521901"/>
            <a:ext cx="764953" cy="338554"/>
          </a:xfrm>
          <a:prstGeom prst="rect">
            <a:avLst/>
          </a:prstGeom>
          <a:noFill/>
        </p:spPr>
        <p:txBody>
          <a:bodyPr wrap="none" rtlCol="0">
            <a:spAutoFit/>
          </a:bodyPr>
          <a:lstStyle/>
          <a:p>
            <a:pPr algn="ctr"/>
            <a:r>
              <a:rPr lang="en-US" sz="1600" dirty="0">
                <a:solidFill>
                  <a:schemeClr val="bg1"/>
                </a:solidFill>
              </a:rPr>
              <a:t>Heavy</a:t>
            </a:r>
          </a:p>
        </p:txBody>
      </p:sp>
      <p:sp>
        <p:nvSpPr>
          <p:cNvPr id="26" name="TextBox 25">
            <a:extLst>
              <a:ext uri="{FF2B5EF4-FFF2-40B4-BE49-F238E27FC236}">
                <a16:creationId xmlns:a16="http://schemas.microsoft.com/office/drawing/2014/main" id="{92C4F959-8A02-E249-81B5-569D4C3D8511}"/>
              </a:ext>
            </a:extLst>
          </p:cNvPr>
          <p:cNvSpPr txBox="1"/>
          <p:nvPr/>
        </p:nvSpPr>
        <p:spPr>
          <a:xfrm>
            <a:off x="6960255" y="5442783"/>
            <a:ext cx="809837" cy="338554"/>
          </a:xfrm>
          <a:prstGeom prst="rect">
            <a:avLst/>
          </a:prstGeom>
          <a:noFill/>
        </p:spPr>
        <p:txBody>
          <a:bodyPr wrap="none" rtlCol="0">
            <a:spAutoFit/>
          </a:bodyPr>
          <a:lstStyle/>
          <a:p>
            <a:pPr algn="ctr"/>
            <a:r>
              <a:rPr lang="en-US" sz="1600" dirty="0"/>
              <a:t>Alphas</a:t>
            </a:r>
          </a:p>
        </p:txBody>
      </p:sp>
      <p:cxnSp>
        <p:nvCxnSpPr>
          <p:cNvPr id="27" name="Straight Arrow Connector 26">
            <a:extLst>
              <a:ext uri="{FF2B5EF4-FFF2-40B4-BE49-F238E27FC236}">
                <a16:creationId xmlns:a16="http://schemas.microsoft.com/office/drawing/2014/main" id="{ACF6F1EE-AC83-B242-AD7E-B48ACCA4A7C5}"/>
              </a:ext>
            </a:extLst>
          </p:cNvPr>
          <p:cNvCxnSpPr>
            <a:cxnSpLocks/>
          </p:cNvCxnSpPr>
          <p:nvPr/>
        </p:nvCxnSpPr>
        <p:spPr>
          <a:xfrm flipH="1">
            <a:off x="6976475" y="5796702"/>
            <a:ext cx="101600" cy="271315"/>
          </a:xfrm>
          <a:prstGeom prst="straightConnector1">
            <a:avLst/>
          </a:prstGeom>
          <a:ln w="12700">
            <a:headEnd type="none"/>
            <a:tailEnd type="stealth" w="sm" len="lg"/>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84F5A7C3-9BC7-F44F-A1AD-AF866DA1B777}"/>
              </a:ext>
            </a:extLst>
          </p:cNvPr>
          <p:cNvSpPr txBox="1"/>
          <p:nvPr/>
        </p:nvSpPr>
        <p:spPr>
          <a:xfrm>
            <a:off x="7027275" y="1107440"/>
            <a:ext cx="3476273" cy="369332"/>
          </a:xfrm>
          <a:prstGeom prst="rect">
            <a:avLst/>
          </a:prstGeom>
          <a:noFill/>
        </p:spPr>
        <p:txBody>
          <a:bodyPr wrap="none" rtlCol="0">
            <a:spAutoFit/>
          </a:bodyPr>
          <a:lstStyle/>
          <a:p>
            <a:pPr algn="ctr"/>
            <a:r>
              <a:rPr lang="en-US" dirty="0"/>
              <a:t>MIT Nuclear Reactor Laboratory</a:t>
            </a:r>
          </a:p>
        </p:txBody>
      </p:sp>
      <p:sp>
        <p:nvSpPr>
          <p:cNvPr id="29" name="TextBox 28">
            <a:extLst>
              <a:ext uri="{FF2B5EF4-FFF2-40B4-BE49-F238E27FC236}">
                <a16:creationId xmlns:a16="http://schemas.microsoft.com/office/drawing/2014/main" id="{1233ED9A-1C42-BE4E-9603-6A2633E1B868}"/>
              </a:ext>
            </a:extLst>
          </p:cNvPr>
          <p:cNvSpPr txBox="1"/>
          <p:nvPr/>
        </p:nvSpPr>
        <p:spPr>
          <a:xfrm>
            <a:off x="9557069" y="2536676"/>
            <a:ext cx="1456218" cy="646331"/>
          </a:xfrm>
          <a:prstGeom prst="rect">
            <a:avLst/>
          </a:prstGeom>
          <a:noFill/>
        </p:spPr>
        <p:txBody>
          <a:bodyPr wrap="square" rtlCol="0">
            <a:spAutoFit/>
          </a:bodyPr>
          <a:lstStyle/>
          <a:p>
            <a:r>
              <a:rPr lang="en-US" sz="1200" dirty="0"/>
              <a:t>Data taken with a CAEN DT5781 Desktop MCA</a:t>
            </a:r>
          </a:p>
        </p:txBody>
      </p:sp>
      <p:sp>
        <p:nvSpPr>
          <p:cNvPr id="30" name="TextBox 29">
            <a:extLst>
              <a:ext uri="{FF2B5EF4-FFF2-40B4-BE49-F238E27FC236}">
                <a16:creationId xmlns:a16="http://schemas.microsoft.com/office/drawing/2014/main" id="{A6EF8BF9-2614-EF42-8780-15DB054F1C2F}"/>
              </a:ext>
            </a:extLst>
          </p:cNvPr>
          <p:cNvSpPr txBox="1"/>
          <p:nvPr/>
        </p:nvSpPr>
        <p:spPr>
          <a:xfrm>
            <a:off x="7770092" y="3130199"/>
            <a:ext cx="764953" cy="338554"/>
          </a:xfrm>
          <a:prstGeom prst="rect">
            <a:avLst/>
          </a:prstGeom>
          <a:noFill/>
        </p:spPr>
        <p:txBody>
          <a:bodyPr wrap="none" rtlCol="0">
            <a:spAutoFit/>
          </a:bodyPr>
          <a:lstStyle/>
          <a:p>
            <a:pPr algn="ctr"/>
            <a:r>
              <a:rPr lang="en-US" sz="1600" dirty="0">
                <a:solidFill>
                  <a:schemeClr val="bg1"/>
                </a:solidFill>
              </a:rPr>
              <a:t>Heavy</a:t>
            </a:r>
          </a:p>
        </p:txBody>
      </p:sp>
      <p:sp>
        <p:nvSpPr>
          <p:cNvPr id="31" name="TextBox 30">
            <a:extLst>
              <a:ext uri="{FF2B5EF4-FFF2-40B4-BE49-F238E27FC236}">
                <a16:creationId xmlns:a16="http://schemas.microsoft.com/office/drawing/2014/main" id="{B8209DF4-0C51-1E4B-99E4-E3BE6735D54F}"/>
              </a:ext>
            </a:extLst>
          </p:cNvPr>
          <p:cNvSpPr txBox="1"/>
          <p:nvPr/>
        </p:nvSpPr>
        <p:spPr>
          <a:xfrm>
            <a:off x="8679640" y="3130199"/>
            <a:ext cx="669634" cy="338554"/>
          </a:xfrm>
          <a:prstGeom prst="rect">
            <a:avLst/>
          </a:prstGeom>
          <a:noFill/>
        </p:spPr>
        <p:txBody>
          <a:bodyPr wrap="square" rtlCol="0">
            <a:spAutoFit/>
          </a:bodyPr>
          <a:lstStyle/>
          <a:p>
            <a:pPr algn="ctr"/>
            <a:r>
              <a:rPr lang="en-US" sz="1600" dirty="0">
                <a:solidFill>
                  <a:schemeClr val="bg1"/>
                </a:solidFill>
              </a:rPr>
              <a:t>Light</a:t>
            </a:r>
          </a:p>
        </p:txBody>
      </p:sp>
    </p:spTree>
    <p:extLst>
      <p:ext uri="{BB962C8B-B14F-4D97-AF65-F5344CB8AC3E}">
        <p14:creationId xmlns:p14="http://schemas.microsoft.com/office/powerpoint/2010/main" val="1378271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3D361-7DD0-7447-A42D-ACD6BB328732}"/>
              </a:ext>
            </a:extLst>
          </p:cNvPr>
          <p:cNvSpPr>
            <a:spLocks noGrp="1"/>
          </p:cNvSpPr>
          <p:nvPr>
            <p:ph type="title"/>
          </p:nvPr>
        </p:nvSpPr>
        <p:spPr/>
        <p:txBody>
          <a:bodyPr/>
          <a:lstStyle/>
          <a:p>
            <a:r>
              <a:rPr lang="en-US" dirty="0"/>
              <a:t>Results</a:t>
            </a:r>
          </a:p>
        </p:txBody>
      </p:sp>
      <p:pic>
        <p:nvPicPr>
          <p:cNvPr id="4" name="Picture 3">
            <a:extLst>
              <a:ext uri="{FF2B5EF4-FFF2-40B4-BE49-F238E27FC236}">
                <a16:creationId xmlns:a16="http://schemas.microsoft.com/office/drawing/2014/main" id="{58033D59-09A7-0D47-B89E-AA8F3B6A6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576" y="867670"/>
            <a:ext cx="2880360" cy="4114800"/>
          </a:xfrm>
          <a:prstGeom prst="rect">
            <a:avLst/>
          </a:prstGeom>
          <a:scene3d>
            <a:camera prst="orthographicFront">
              <a:rot lat="0" lon="0" rev="16200000"/>
            </a:camera>
            <a:lightRig rig="threePt" dir="t"/>
          </a:scene3d>
        </p:spPr>
      </p:pic>
      <p:sp>
        <p:nvSpPr>
          <p:cNvPr id="6" name="TextBox 5">
            <a:extLst>
              <a:ext uri="{FF2B5EF4-FFF2-40B4-BE49-F238E27FC236}">
                <a16:creationId xmlns:a16="http://schemas.microsoft.com/office/drawing/2014/main" id="{3184E140-FCDF-E546-8ABE-7064D799F08A}"/>
              </a:ext>
            </a:extLst>
          </p:cNvPr>
          <p:cNvSpPr txBox="1"/>
          <p:nvPr/>
        </p:nvSpPr>
        <p:spPr>
          <a:xfrm>
            <a:off x="1202576" y="1089881"/>
            <a:ext cx="3277629" cy="369332"/>
          </a:xfrm>
          <a:prstGeom prst="rect">
            <a:avLst/>
          </a:prstGeom>
          <a:noFill/>
        </p:spPr>
        <p:txBody>
          <a:bodyPr wrap="square">
            <a:spAutoFit/>
          </a:bodyPr>
          <a:lstStyle/>
          <a:p>
            <a:pPr algn="ctr"/>
            <a:r>
              <a:rPr lang="en-US" dirty="0"/>
              <a:t>MIT FC Tests 9-13-21 (½ gap)</a:t>
            </a:r>
          </a:p>
        </p:txBody>
      </p:sp>
      <p:sp>
        <p:nvSpPr>
          <p:cNvPr id="7" name="TextBox 6">
            <a:extLst>
              <a:ext uri="{FF2B5EF4-FFF2-40B4-BE49-F238E27FC236}">
                <a16:creationId xmlns:a16="http://schemas.microsoft.com/office/drawing/2014/main" id="{F03C1741-7AE0-3A4F-AEDD-01EF9BE67B35}"/>
              </a:ext>
            </a:extLst>
          </p:cNvPr>
          <p:cNvSpPr txBox="1"/>
          <p:nvPr/>
        </p:nvSpPr>
        <p:spPr>
          <a:xfrm>
            <a:off x="501288" y="4367848"/>
            <a:ext cx="4680203" cy="1554272"/>
          </a:xfrm>
          <a:prstGeom prst="rect">
            <a:avLst/>
          </a:prstGeom>
          <a:noFill/>
        </p:spPr>
        <p:txBody>
          <a:bodyPr wrap="square" rtlCol="0">
            <a:spAutoFit/>
          </a:bodyPr>
          <a:lstStyle/>
          <a:p>
            <a:pPr>
              <a:spcAft>
                <a:spcPts val="600"/>
              </a:spcAft>
            </a:pPr>
            <a:r>
              <a:rPr lang="en-US" dirty="0"/>
              <a:t>The red curve is “zero” threshold. The black curve is the same settings used during the Flattop irradiation in April.</a:t>
            </a:r>
          </a:p>
          <a:p>
            <a:pPr>
              <a:spcAft>
                <a:spcPts val="600"/>
              </a:spcAft>
            </a:pPr>
            <a:r>
              <a:rPr lang="en-US" dirty="0"/>
              <a:t>Need to confirm with </a:t>
            </a:r>
            <a:r>
              <a:rPr lang="en-US" baseline="30000" dirty="0"/>
              <a:t>252</a:t>
            </a:r>
            <a:r>
              <a:rPr lang="en-US" dirty="0"/>
              <a:t>Cf, then correct detector efficiency for the high threshold. </a:t>
            </a:r>
          </a:p>
        </p:txBody>
      </p:sp>
      <p:graphicFrame>
        <p:nvGraphicFramePr>
          <p:cNvPr id="12" name="Table 11">
            <a:extLst>
              <a:ext uri="{FF2B5EF4-FFF2-40B4-BE49-F238E27FC236}">
                <a16:creationId xmlns:a16="http://schemas.microsoft.com/office/drawing/2014/main" id="{387D3229-6E6A-4047-970E-F0E716557BE2}"/>
              </a:ext>
            </a:extLst>
          </p:cNvPr>
          <p:cNvGraphicFramePr>
            <a:graphicFrameLocks noGrp="1"/>
          </p:cNvGraphicFramePr>
          <p:nvPr>
            <p:extLst>
              <p:ext uri="{D42A27DB-BD31-4B8C-83A1-F6EECF244321}">
                <p14:modId xmlns:p14="http://schemas.microsoft.com/office/powerpoint/2010/main" val="2648315693"/>
              </p:ext>
            </p:extLst>
          </p:nvPr>
        </p:nvGraphicFramePr>
        <p:xfrm>
          <a:off x="5814998" y="1459214"/>
          <a:ext cx="5775021" cy="5057632"/>
        </p:xfrm>
        <a:graphic>
          <a:graphicData uri="http://schemas.openxmlformats.org/drawingml/2006/table">
            <a:tbl>
              <a:tblPr firstRow="1" firstCol="1" bandRow="1">
                <a:tableStyleId>{5C22544A-7EE6-4342-B048-85BDC9FD1C3A}</a:tableStyleId>
              </a:tblPr>
              <a:tblGrid>
                <a:gridCol w="592309">
                  <a:extLst>
                    <a:ext uri="{9D8B030D-6E8A-4147-A177-3AD203B41FA5}">
                      <a16:colId xmlns:a16="http://schemas.microsoft.com/office/drawing/2014/main" val="1807011245"/>
                    </a:ext>
                  </a:extLst>
                </a:gridCol>
                <a:gridCol w="625626">
                  <a:extLst>
                    <a:ext uri="{9D8B030D-6E8A-4147-A177-3AD203B41FA5}">
                      <a16:colId xmlns:a16="http://schemas.microsoft.com/office/drawing/2014/main" val="2588935129"/>
                    </a:ext>
                  </a:extLst>
                </a:gridCol>
                <a:gridCol w="645988">
                  <a:extLst>
                    <a:ext uri="{9D8B030D-6E8A-4147-A177-3AD203B41FA5}">
                      <a16:colId xmlns:a16="http://schemas.microsoft.com/office/drawing/2014/main" val="3777036330"/>
                    </a:ext>
                  </a:extLst>
                </a:gridCol>
                <a:gridCol w="583056">
                  <a:extLst>
                    <a:ext uri="{9D8B030D-6E8A-4147-A177-3AD203B41FA5}">
                      <a16:colId xmlns:a16="http://schemas.microsoft.com/office/drawing/2014/main" val="3384568446"/>
                    </a:ext>
                  </a:extLst>
                </a:gridCol>
                <a:gridCol w="645988">
                  <a:extLst>
                    <a:ext uri="{9D8B030D-6E8A-4147-A177-3AD203B41FA5}">
                      <a16:colId xmlns:a16="http://schemas.microsoft.com/office/drawing/2014/main" val="3829674174"/>
                    </a:ext>
                  </a:extLst>
                </a:gridCol>
                <a:gridCol w="583056">
                  <a:extLst>
                    <a:ext uri="{9D8B030D-6E8A-4147-A177-3AD203B41FA5}">
                      <a16:colId xmlns:a16="http://schemas.microsoft.com/office/drawing/2014/main" val="2999062769"/>
                    </a:ext>
                  </a:extLst>
                </a:gridCol>
                <a:gridCol w="2098998">
                  <a:extLst>
                    <a:ext uri="{9D8B030D-6E8A-4147-A177-3AD203B41FA5}">
                      <a16:colId xmlns:a16="http://schemas.microsoft.com/office/drawing/2014/main" val="3347568928"/>
                    </a:ext>
                  </a:extLst>
                </a:gridCol>
              </a:tblGrid>
              <a:tr h="274614">
                <a:tc>
                  <a:txBody>
                    <a:bodyPr/>
                    <a:lstStyle/>
                    <a:p>
                      <a:pPr marL="0" marR="0" algn="ctr">
                        <a:lnSpc>
                          <a:spcPct val="107000"/>
                        </a:lnSpc>
                        <a:spcBef>
                          <a:spcPts val="0"/>
                        </a:spcBef>
                        <a:spcAft>
                          <a:spcPts val="0"/>
                        </a:spcAft>
                      </a:pPr>
                      <a:r>
                        <a:rPr lang="en-US" sz="700">
                          <a:effectLst/>
                        </a:rPr>
                        <a:t>Isotope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ctr"/>
                </a:tc>
                <a:tc>
                  <a:txBody>
                    <a:bodyPr/>
                    <a:lstStyle/>
                    <a:p>
                      <a:pPr marL="0" marR="0" algn="ctr">
                        <a:lnSpc>
                          <a:spcPct val="107000"/>
                        </a:lnSpc>
                        <a:spcBef>
                          <a:spcPts val="0"/>
                        </a:spcBef>
                        <a:spcAft>
                          <a:spcPts val="0"/>
                        </a:spcAft>
                      </a:pPr>
                      <a:r>
                        <a:rPr lang="en-US" sz="700">
                          <a:effectLst/>
                        </a:rPr>
                        <a:t>Beta or gamma</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ctr"/>
                </a:tc>
                <a:tc>
                  <a:txBody>
                    <a:bodyPr/>
                    <a:lstStyle/>
                    <a:p>
                      <a:pPr marL="0" marR="0" algn="ctr">
                        <a:lnSpc>
                          <a:spcPct val="107000"/>
                        </a:lnSpc>
                        <a:spcBef>
                          <a:spcPts val="0"/>
                        </a:spcBef>
                        <a:spcAft>
                          <a:spcPts val="0"/>
                        </a:spcAft>
                      </a:pPr>
                      <a:r>
                        <a:rPr lang="en-US" sz="700">
                          <a:effectLst/>
                        </a:rPr>
                        <a:t>R</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700">
                          <a:effectLst/>
                        </a:rPr>
                        <a: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700">
                          <a:effectLst/>
                        </a:rPr>
                        <a:t>Atoms/g target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700">
                          <a:effectLst/>
                        </a:rPr>
                        <a:t>±%</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700">
                          <a:effectLst/>
                        </a:rPr>
                        <a:t>Notes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extLst>
                  <a:ext uri="{0D108BD9-81ED-4DB2-BD59-A6C34878D82A}">
                    <a16:rowId xmlns:a16="http://schemas.microsoft.com/office/drawing/2014/main" val="1921702652"/>
                  </a:ext>
                </a:extLst>
              </a:tr>
              <a:tr h="246662">
                <a:tc>
                  <a:txBody>
                    <a:bodyPr/>
                    <a:lstStyle/>
                    <a:p>
                      <a:pPr marL="0" marR="0" algn="ctr">
                        <a:lnSpc>
                          <a:spcPct val="107000"/>
                        </a:lnSpc>
                        <a:spcBef>
                          <a:spcPts val="0"/>
                        </a:spcBef>
                        <a:spcAft>
                          <a:spcPts val="0"/>
                        </a:spcAft>
                      </a:pPr>
                      <a:r>
                        <a:rPr lang="en-US" sz="700" baseline="30000">
                          <a:effectLst/>
                        </a:rPr>
                        <a:t>89</a:t>
                      </a:r>
                      <a:r>
                        <a:rPr lang="en-US" sz="700">
                          <a:effectLst/>
                        </a:rPr>
                        <a:t>Sr</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dirty="0">
                          <a:effectLst/>
                        </a:rPr>
                        <a:t>B</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0.921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dirty="0">
                          <a:effectLst/>
                        </a:rPr>
                        <a:t>3.15E+10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2.2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extLst>
                  <a:ext uri="{0D108BD9-81ED-4DB2-BD59-A6C34878D82A}">
                    <a16:rowId xmlns:a16="http://schemas.microsoft.com/office/drawing/2014/main" val="3852010113"/>
                  </a:ext>
                </a:extLst>
              </a:tr>
              <a:tr h="246662">
                <a:tc>
                  <a:txBody>
                    <a:bodyPr/>
                    <a:lstStyle/>
                    <a:p>
                      <a:pPr marL="0" marR="0" algn="ctr">
                        <a:lnSpc>
                          <a:spcPct val="107000"/>
                        </a:lnSpc>
                        <a:spcBef>
                          <a:spcPts val="0"/>
                        </a:spcBef>
                        <a:spcAft>
                          <a:spcPts val="0"/>
                        </a:spcAft>
                      </a:pPr>
                      <a:r>
                        <a:rPr lang="en-US" sz="700" baseline="30000">
                          <a:effectLst/>
                        </a:rPr>
                        <a:t>91</a:t>
                      </a:r>
                      <a:r>
                        <a:rPr lang="en-US" sz="700">
                          <a:effectLst/>
                        </a:rPr>
                        <a:t>Y</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B</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dirty="0">
                          <a:effectLst/>
                        </a:rPr>
                        <a:t>0.888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4.6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3.75E+10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4.5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extLst>
                  <a:ext uri="{0D108BD9-81ED-4DB2-BD59-A6C34878D82A}">
                    <a16:rowId xmlns:a16="http://schemas.microsoft.com/office/drawing/2014/main" val="1054259065"/>
                  </a:ext>
                </a:extLst>
              </a:tr>
              <a:tr h="246662">
                <a:tc>
                  <a:txBody>
                    <a:bodyPr/>
                    <a:lstStyle/>
                    <a:p>
                      <a:pPr marL="0" marR="0" algn="ctr">
                        <a:lnSpc>
                          <a:spcPct val="107000"/>
                        </a:lnSpc>
                        <a:spcBef>
                          <a:spcPts val="0"/>
                        </a:spcBef>
                        <a:spcAft>
                          <a:spcPts val="0"/>
                        </a:spcAft>
                      </a:pPr>
                      <a:r>
                        <a:rPr lang="en-US" sz="700" baseline="30000">
                          <a:effectLst/>
                        </a:rPr>
                        <a:t>95</a:t>
                      </a:r>
                      <a:r>
                        <a:rPr lang="en-US" sz="700">
                          <a:effectLst/>
                        </a:rPr>
                        <a:t>Zr</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0.973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3.8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4.58E+10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3.0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Beta analysis - within one 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extLst>
                  <a:ext uri="{0D108BD9-81ED-4DB2-BD59-A6C34878D82A}">
                    <a16:rowId xmlns:a16="http://schemas.microsoft.com/office/drawing/2014/main" val="3611276704"/>
                  </a:ext>
                </a:extLst>
              </a:tr>
              <a:tr h="246662">
                <a:tc>
                  <a:txBody>
                    <a:bodyPr/>
                    <a:lstStyle/>
                    <a:p>
                      <a:pPr marL="0" marR="0" algn="ctr">
                        <a:lnSpc>
                          <a:spcPct val="107000"/>
                        </a:lnSpc>
                        <a:spcBef>
                          <a:spcPts val="0"/>
                        </a:spcBef>
                        <a:spcAft>
                          <a:spcPts val="0"/>
                        </a:spcAft>
                      </a:pPr>
                      <a:r>
                        <a:rPr lang="en-US" sz="700" baseline="30000">
                          <a:effectLst/>
                        </a:rPr>
                        <a:t>97</a:t>
                      </a:r>
                      <a:r>
                        <a:rPr lang="en-US" sz="700">
                          <a:effectLst/>
                        </a:rPr>
                        <a:t>Zr</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0.986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dirty="0">
                          <a:effectLst/>
                        </a:rPr>
                        <a:t>3.8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4.27E+10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3.1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Beta analysis - within one 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extLst>
                  <a:ext uri="{0D108BD9-81ED-4DB2-BD59-A6C34878D82A}">
                    <a16:rowId xmlns:a16="http://schemas.microsoft.com/office/drawing/2014/main" val="2747413572"/>
                  </a:ext>
                </a:extLst>
              </a:tr>
              <a:tr h="334895">
                <a:tc>
                  <a:txBody>
                    <a:bodyPr/>
                    <a:lstStyle/>
                    <a:p>
                      <a:pPr marL="0" marR="0" algn="ctr">
                        <a:lnSpc>
                          <a:spcPct val="107000"/>
                        </a:lnSpc>
                        <a:spcBef>
                          <a:spcPts val="0"/>
                        </a:spcBef>
                        <a:spcAft>
                          <a:spcPts val="0"/>
                        </a:spcAft>
                      </a:pPr>
                      <a:r>
                        <a:rPr lang="en-US" sz="700" baseline="30000">
                          <a:effectLst/>
                        </a:rPr>
                        <a:t>99</a:t>
                      </a:r>
                      <a:r>
                        <a:rPr lang="en-US" sz="700">
                          <a:effectLst/>
                        </a:rPr>
                        <a:t>Mo</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ctr"/>
                </a:tc>
                <a:tc>
                  <a:txBody>
                    <a:bodyPr/>
                    <a:lstStyle/>
                    <a:p>
                      <a:pPr marL="0" marR="0" algn="ctr">
                        <a:lnSpc>
                          <a:spcPct val="107000"/>
                        </a:lnSpc>
                        <a:spcBef>
                          <a:spcPts val="0"/>
                        </a:spcBef>
                        <a:spcAft>
                          <a:spcPts val="0"/>
                        </a:spcAft>
                      </a:pPr>
                      <a:r>
                        <a:rPr lang="en-US" sz="1000">
                          <a:effectLst/>
                        </a:rPr>
                        <a:t>B</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ctr"/>
                </a:tc>
                <a:tc>
                  <a:txBody>
                    <a:bodyPr/>
                    <a:lstStyle/>
                    <a:p>
                      <a:pPr marL="0" marR="0" algn="ctr">
                        <a:lnSpc>
                          <a:spcPct val="107000"/>
                        </a:lnSpc>
                        <a:spcBef>
                          <a:spcPts val="0"/>
                        </a:spcBef>
                        <a:spcAft>
                          <a:spcPts val="0"/>
                        </a:spcAft>
                      </a:pPr>
                      <a:r>
                        <a:rPr lang="en-US" sz="1000">
                          <a:effectLst/>
                        </a:rPr>
                        <a:t>7.24E+11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ctr"/>
                </a:tc>
                <a:tc>
                  <a:txBody>
                    <a:bodyPr/>
                    <a:lstStyle/>
                    <a:p>
                      <a:pPr marL="0" marR="0" algn="ctr">
                        <a:lnSpc>
                          <a:spcPct val="107000"/>
                        </a:lnSpc>
                        <a:spcBef>
                          <a:spcPts val="0"/>
                        </a:spcBef>
                        <a:spcAft>
                          <a:spcPts val="0"/>
                        </a:spcAft>
                      </a:pPr>
                      <a:r>
                        <a:rPr lang="en-US" sz="1000">
                          <a:effectLst/>
                        </a:rPr>
                        <a:t>2.2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ctr"/>
                </a:tc>
                <a:tc>
                  <a:txBody>
                    <a:bodyPr/>
                    <a:lstStyle/>
                    <a:p>
                      <a:pPr marL="0" marR="0" algn="ctr">
                        <a:lnSpc>
                          <a:spcPct val="107000"/>
                        </a:lnSpc>
                        <a:spcBef>
                          <a:spcPts val="0"/>
                        </a:spcBef>
                        <a:spcAft>
                          <a:spcPts val="0"/>
                        </a:spcAft>
                      </a:pPr>
                      <a:r>
                        <a:rPr lang="en-US" sz="1000" dirty="0">
                          <a:effectLst/>
                        </a:rPr>
                        <a:t>4.43E+10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ctr"/>
                </a:tc>
                <a:tc>
                  <a:txBody>
                    <a:bodyPr/>
                    <a:lstStyle/>
                    <a:p>
                      <a:pPr marL="0" marR="0" algn="ctr">
                        <a:lnSpc>
                          <a:spcPct val="107000"/>
                        </a:lnSpc>
                        <a:spcBef>
                          <a:spcPts val="0"/>
                        </a:spcBef>
                        <a:spcAft>
                          <a:spcPts val="0"/>
                        </a:spcAft>
                      </a:pPr>
                      <a:r>
                        <a:rPr lang="en-US" sz="1000">
                          <a:effectLst/>
                        </a:rPr>
                        <a:t>2.2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ctr"/>
                </a:tc>
                <a:tc>
                  <a:txBody>
                    <a:bodyPr/>
                    <a:lstStyle/>
                    <a:p>
                      <a:pPr marL="0" marR="0" algn="ctr">
                        <a:lnSpc>
                          <a:spcPct val="107000"/>
                        </a:lnSpc>
                        <a:spcBef>
                          <a:spcPts val="0"/>
                        </a:spcBef>
                        <a:spcAft>
                          <a:spcPts val="0"/>
                        </a:spcAft>
                      </a:pPr>
                      <a:r>
                        <a:rPr lang="en-US" sz="1000">
                          <a:effectLst/>
                        </a:rPr>
                        <a:t>R- value column used to report fissions/g target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ctr"/>
                </a:tc>
                <a:extLst>
                  <a:ext uri="{0D108BD9-81ED-4DB2-BD59-A6C34878D82A}">
                    <a16:rowId xmlns:a16="http://schemas.microsoft.com/office/drawing/2014/main" val="586986464"/>
                  </a:ext>
                </a:extLst>
              </a:tr>
              <a:tr h="246662">
                <a:tc>
                  <a:txBody>
                    <a:bodyPr/>
                    <a:lstStyle/>
                    <a:p>
                      <a:pPr marL="0" marR="0" algn="ctr">
                        <a:lnSpc>
                          <a:spcPct val="107000"/>
                        </a:lnSpc>
                        <a:spcBef>
                          <a:spcPts val="0"/>
                        </a:spcBef>
                        <a:spcAft>
                          <a:spcPts val="0"/>
                        </a:spcAft>
                      </a:pPr>
                      <a:r>
                        <a:rPr lang="en-US" sz="700" baseline="30000">
                          <a:effectLst/>
                        </a:rPr>
                        <a:t>111</a:t>
                      </a:r>
                      <a:r>
                        <a:rPr lang="en-US" sz="700">
                          <a:effectLst/>
                        </a:rPr>
                        <a:t>Ag</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B</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2.79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2.9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dirty="0">
                          <a:effectLst/>
                        </a:rPr>
                        <a:t>3.52E+08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extLst>
                  <a:ext uri="{0D108BD9-81ED-4DB2-BD59-A6C34878D82A}">
                    <a16:rowId xmlns:a16="http://schemas.microsoft.com/office/drawing/2014/main" val="2056073103"/>
                  </a:ext>
                </a:extLst>
              </a:tr>
              <a:tr h="246662">
                <a:tc>
                  <a:txBody>
                    <a:bodyPr/>
                    <a:lstStyle/>
                    <a:p>
                      <a:pPr marL="0" marR="0" algn="ctr">
                        <a:lnSpc>
                          <a:spcPct val="107000"/>
                        </a:lnSpc>
                        <a:spcBef>
                          <a:spcPts val="0"/>
                        </a:spcBef>
                        <a:spcAft>
                          <a:spcPts val="0"/>
                        </a:spcAft>
                      </a:pPr>
                      <a:r>
                        <a:rPr lang="en-US" sz="700" baseline="30000">
                          <a:effectLst/>
                        </a:rPr>
                        <a:t>115</a:t>
                      </a:r>
                      <a:r>
                        <a:rPr lang="en-US" sz="700">
                          <a:effectLst/>
                        </a:rPr>
                        <a:t>Cd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B</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3.15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3.8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2.65E+08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3.7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extLst>
                  <a:ext uri="{0D108BD9-81ED-4DB2-BD59-A6C34878D82A}">
                    <a16:rowId xmlns:a16="http://schemas.microsoft.com/office/drawing/2014/main" val="1109163737"/>
                  </a:ext>
                </a:extLst>
              </a:tr>
              <a:tr h="224246">
                <a:tc>
                  <a:txBody>
                    <a:bodyPr/>
                    <a:lstStyle/>
                    <a:p>
                      <a:pPr marL="0" marR="0" algn="ctr">
                        <a:lnSpc>
                          <a:spcPct val="107000"/>
                        </a:lnSpc>
                        <a:spcBef>
                          <a:spcPts val="0"/>
                        </a:spcBef>
                        <a:spcAft>
                          <a:spcPts val="0"/>
                        </a:spcAft>
                      </a:pPr>
                      <a:r>
                        <a:rPr lang="en-US" sz="700" baseline="30000">
                          <a:effectLst/>
                        </a:rPr>
                        <a:t>115m</a:t>
                      </a:r>
                      <a:r>
                        <a:rPr lang="en-US" sz="700">
                          <a:effectLst/>
                        </a:rPr>
                        <a:t>Cd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B</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Too few counts to fit beta data with confidence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extLst>
                  <a:ext uri="{0D108BD9-81ED-4DB2-BD59-A6C34878D82A}">
                    <a16:rowId xmlns:a16="http://schemas.microsoft.com/office/drawing/2014/main" val="1048880343"/>
                  </a:ext>
                </a:extLst>
              </a:tr>
              <a:tr h="246662">
                <a:tc>
                  <a:txBody>
                    <a:bodyPr/>
                    <a:lstStyle/>
                    <a:p>
                      <a:pPr marL="0" marR="0" algn="ctr">
                        <a:lnSpc>
                          <a:spcPct val="107000"/>
                        </a:lnSpc>
                        <a:spcBef>
                          <a:spcPts val="0"/>
                        </a:spcBef>
                        <a:spcAft>
                          <a:spcPts val="0"/>
                        </a:spcAft>
                      </a:pPr>
                      <a:r>
                        <a:rPr lang="en-US" sz="700" baseline="30000">
                          <a:effectLst/>
                        </a:rPr>
                        <a:t>136</a:t>
                      </a:r>
                      <a:r>
                        <a:rPr lang="en-US" sz="700">
                          <a:effectLst/>
                        </a:rPr>
                        <a:t>Cs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2.28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5.7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9.81E+07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5.2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extLst>
                  <a:ext uri="{0D108BD9-81ED-4DB2-BD59-A6C34878D82A}">
                    <a16:rowId xmlns:a16="http://schemas.microsoft.com/office/drawing/2014/main" val="2038983419"/>
                  </a:ext>
                </a:extLst>
              </a:tr>
              <a:tr h="246662">
                <a:tc>
                  <a:txBody>
                    <a:bodyPr/>
                    <a:lstStyle/>
                    <a:p>
                      <a:pPr marL="0" marR="0" algn="ctr">
                        <a:lnSpc>
                          <a:spcPct val="107000"/>
                        </a:lnSpc>
                        <a:spcBef>
                          <a:spcPts val="0"/>
                        </a:spcBef>
                        <a:spcAft>
                          <a:spcPts val="0"/>
                        </a:spcAft>
                      </a:pPr>
                      <a:r>
                        <a:rPr lang="en-US" sz="700" baseline="30000">
                          <a:effectLst/>
                        </a:rPr>
                        <a:t>137</a:t>
                      </a:r>
                      <a:r>
                        <a:rPr lang="en-US" sz="700">
                          <a:effectLst/>
                        </a:rPr>
                        <a:t>Cs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1.07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3.6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4.81E+10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extLst>
                  <a:ext uri="{0D108BD9-81ED-4DB2-BD59-A6C34878D82A}">
                    <a16:rowId xmlns:a16="http://schemas.microsoft.com/office/drawing/2014/main" val="3557800687"/>
                  </a:ext>
                </a:extLst>
              </a:tr>
              <a:tr h="246662">
                <a:tc>
                  <a:txBody>
                    <a:bodyPr/>
                    <a:lstStyle/>
                    <a:p>
                      <a:pPr marL="0" marR="0" algn="ctr">
                        <a:lnSpc>
                          <a:spcPct val="107000"/>
                        </a:lnSpc>
                        <a:spcBef>
                          <a:spcPts val="0"/>
                        </a:spcBef>
                        <a:spcAft>
                          <a:spcPts val="0"/>
                        </a:spcAft>
                      </a:pPr>
                      <a:r>
                        <a:rPr lang="en-US" sz="700" baseline="30000">
                          <a:effectLst/>
                        </a:rPr>
                        <a:t>140</a:t>
                      </a:r>
                      <a:r>
                        <a:rPr lang="en-US" sz="700">
                          <a:effectLst/>
                        </a:rPr>
                        <a:t>Ba</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B</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0.904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2.7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4.07E+10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Beta analysis - within one 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extLst>
                  <a:ext uri="{0D108BD9-81ED-4DB2-BD59-A6C34878D82A}">
                    <a16:rowId xmlns:a16="http://schemas.microsoft.com/office/drawing/2014/main" val="1803716767"/>
                  </a:ext>
                </a:extLst>
              </a:tr>
              <a:tr h="241125">
                <a:tc>
                  <a:txBody>
                    <a:bodyPr/>
                    <a:lstStyle/>
                    <a:p>
                      <a:pPr marL="0" marR="0" algn="ctr">
                        <a:lnSpc>
                          <a:spcPct val="107000"/>
                        </a:lnSpc>
                        <a:spcBef>
                          <a:spcPts val="0"/>
                        </a:spcBef>
                        <a:spcAft>
                          <a:spcPts val="0"/>
                        </a:spcAft>
                      </a:pPr>
                      <a:r>
                        <a:rPr lang="en-US" sz="700" baseline="30000">
                          <a:effectLst/>
                        </a:rPr>
                        <a:t>141</a:t>
                      </a:r>
                      <a:r>
                        <a:rPr lang="en-US" sz="700">
                          <a:effectLst/>
                        </a:rPr>
                        <a:t>Ce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Incomplete analysis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extLst>
                  <a:ext uri="{0D108BD9-81ED-4DB2-BD59-A6C34878D82A}">
                    <a16:rowId xmlns:a16="http://schemas.microsoft.com/office/drawing/2014/main" val="3805251750"/>
                  </a:ext>
                </a:extLst>
              </a:tr>
              <a:tr h="234427">
                <a:tc>
                  <a:txBody>
                    <a:bodyPr/>
                    <a:lstStyle/>
                    <a:p>
                      <a:pPr marL="0" marR="0" algn="ctr">
                        <a:lnSpc>
                          <a:spcPct val="107000"/>
                        </a:lnSpc>
                        <a:spcBef>
                          <a:spcPts val="0"/>
                        </a:spcBef>
                        <a:spcAft>
                          <a:spcPts val="0"/>
                        </a:spcAft>
                      </a:pPr>
                      <a:r>
                        <a:rPr lang="en-US" sz="700" baseline="30000">
                          <a:effectLst/>
                        </a:rPr>
                        <a:t>143</a:t>
                      </a:r>
                      <a:r>
                        <a:rPr lang="en-US" sz="700">
                          <a:effectLst/>
                        </a:rPr>
                        <a:t>Ce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Incomplete analysis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extLst>
                  <a:ext uri="{0D108BD9-81ED-4DB2-BD59-A6C34878D82A}">
                    <a16:rowId xmlns:a16="http://schemas.microsoft.com/office/drawing/2014/main" val="1295320814"/>
                  </a:ext>
                </a:extLst>
              </a:tr>
              <a:tr h="234427">
                <a:tc>
                  <a:txBody>
                    <a:bodyPr/>
                    <a:lstStyle/>
                    <a:p>
                      <a:pPr marL="0" marR="0" algn="ctr">
                        <a:lnSpc>
                          <a:spcPct val="107000"/>
                        </a:lnSpc>
                        <a:spcBef>
                          <a:spcPts val="0"/>
                        </a:spcBef>
                        <a:spcAft>
                          <a:spcPts val="0"/>
                        </a:spcAft>
                      </a:pPr>
                      <a:r>
                        <a:rPr lang="en-US" sz="700" baseline="30000">
                          <a:effectLst/>
                        </a:rPr>
                        <a:t>144</a:t>
                      </a:r>
                      <a:r>
                        <a:rPr lang="en-US" sz="700">
                          <a:effectLst/>
                        </a:rPr>
                        <a:t>Ce</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dirty="0">
                          <a:effectLst/>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dirty="0">
                          <a:effectLst/>
                        </a:rPr>
                        <a:t>Incomplete analysis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extLst>
                  <a:ext uri="{0D108BD9-81ED-4DB2-BD59-A6C34878D82A}">
                    <a16:rowId xmlns:a16="http://schemas.microsoft.com/office/drawing/2014/main" val="549892262"/>
                  </a:ext>
                </a:extLst>
              </a:tr>
              <a:tr h="338915">
                <a:tc>
                  <a:txBody>
                    <a:bodyPr/>
                    <a:lstStyle/>
                    <a:p>
                      <a:pPr marL="0" marR="0" algn="ctr">
                        <a:lnSpc>
                          <a:spcPct val="107000"/>
                        </a:lnSpc>
                        <a:spcBef>
                          <a:spcPts val="0"/>
                        </a:spcBef>
                        <a:spcAft>
                          <a:spcPts val="0"/>
                        </a:spcAft>
                      </a:pPr>
                      <a:r>
                        <a:rPr lang="en-US" sz="700" baseline="30000">
                          <a:effectLst/>
                        </a:rPr>
                        <a:t>147</a:t>
                      </a:r>
                      <a:r>
                        <a:rPr lang="en-US" sz="700">
                          <a:effectLst/>
                        </a:rPr>
                        <a:t>Nd</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B</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0.927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6.9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1.51E+10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dirty="0">
                          <a:effectLst/>
                        </a:rPr>
                        <a:t>6.8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dirty="0">
                          <a:effectLst/>
                        </a:rPr>
                        <a:t>A beta 'no absorber' measurement, within 1 s of the beta 'with absorber and gamma measurements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extLst>
                  <a:ext uri="{0D108BD9-81ED-4DB2-BD59-A6C34878D82A}">
                    <a16:rowId xmlns:a16="http://schemas.microsoft.com/office/drawing/2014/main" val="1084712454"/>
                  </a:ext>
                </a:extLst>
              </a:tr>
              <a:tr h="246662">
                <a:tc>
                  <a:txBody>
                    <a:bodyPr/>
                    <a:lstStyle/>
                    <a:p>
                      <a:pPr marL="0" marR="0" algn="ctr">
                        <a:lnSpc>
                          <a:spcPct val="107000"/>
                        </a:lnSpc>
                        <a:spcBef>
                          <a:spcPts val="0"/>
                        </a:spcBef>
                        <a:spcAft>
                          <a:spcPts val="0"/>
                        </a:spcAft>
                      </a:pPr>
                      <a:r>
                        <a:rPr lang="en-US" sz="700" baseline="30000">
                          <a:effectLst/>
                        </a:rPr>
                        <a:t>153</a:t>
                      </a:r>
                      <a:r>
                        <a:rPr lang="en-US" sz="700">
                          <a:effectLst/>
                        </a:rPr>
                        <a:t>Sm</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B</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1.33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10.7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1.29E+09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dirty="0">
                          <a:effectLst/>
                        </a:rPr>
                        <a:t>10.6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dirty="0">
                          <a:effectLst/>
                        </a:rPr>
                        <a:t>High uncertainty driven by low gravimetric yield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extLst>
                  <a:ext uri="{0D108BD9-81ED-4DB2-BD59-A6C34878D82A}">
                    <a16:rowId xmlns:a16="http://schemas.microsoft.com/office/drawing/2014/main" val="3742232338"/>
                  </a:ext>
                </a:extLst>
              </a:tr>
              <a:tr h="246662">
                <a:tc>
                  <a:txBody>
                    <a:bodyPr/>
                    <a:lstStyle/>
                    <a:p>
                      <a:pPr marL="0" marR="0" algn="ctr">
                        <a:lnSpc>
                          <a:spcPct val="107000"/>
                        </a:lnSpc>
                        <a:spcBef>
                          <a:spcPts val="0"/>
                        </a:spcBef>
                        <a:spcAft>
                          <a:spcPts val="0"/>
                        </a:spcAft>
                      </a:pPr>
                      <a:r>
                        <a:rPr lang="en-US" sz="700" baseline="30000">
                          <a:effectLst/>
                        </a:rPr>
                        <a:t>156</a:t>
                      </a:r>
                      <a:r>
                        <a:rPr lang="en-US" sz="700">
                          <a:effectLst/>
                        </a:rPr>
                        <a:t>Eu</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B</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1.59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6.3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1.72E+08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dirty="0">
                          <a:effectLst/>
                        </a:rPr>
                        <a:t>6.2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extLst>
                  <a:ext uri="{0D108BD9-81ED-4DB2-BD59-A6C34878D82A}">
                    <a16:rowId xmlns:a16="http://schemas.microsoft.com/office/drawing/2014/main" val="248613144"/>
                  </a:ext>
                </a:extLst>
              </a:tr>
              <a:tr h="154052">
                <a:tc>
                  <a:txBody>
                    <a:bodyPr/>
                    <a:lstStyle/>
                    <a:p>
                      <a:pPr marL="0" marR="0" algn="ctr">
                        <a:lnSpc>
                          <a:spcPct val="107000"/>
                        </a:lnSpc>
                        <a:spcBef>
                          <a:spcPts val="0"/>
                        </a:spcBef>
                        <a:spcAft>
                          <a:spcPts val="0"/>
                        </a:spcAft>
                      </a:pPr>
                      <a:r>
                        <a:rPr lang="en-US" sz="700" baseline="30000">
                          <a:effectLst/>
                        </a:rPr>
                        <a:t>161</a:t>
                      </a:r>
                      <a:r>
                        <a:rPr lang="en-US" sz="700">
                          <a:effectLst/>
                        </a:rPr>
                        <a:t>Tb</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tc>
                  <a:txBody>
                    <a:bodyPr/>
                    <a:lstStyle/>
                    <a:p>
                      <a:pPr marL="0" marR="0" algn="ctr">
                        <a:lnSpc>
                          <a:spcPct val="107000"/>
                        </a:lnSpc>
                        <a:spcBef>
                          <a:spcPts val="0"/>
                        </a:spcBef>
                        <a:spcAft>
                          <a:spcPts val="0"/>
                        </a:spcAft>
                      </a:pPr>
                      <a:r>
                        <a:rPr lang="en-US" sz="1000" dirty="0">
                          <a:effectLst/>
                        </a:rPr>
                        <a:t>Analysis not attempted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178" marR="44178" marT="0" marB="0" anchor="b"/>
                </a:tc>
                <a:extLst>
                  <a:ext uri="{0D108BD9-81ED-4DB2-BD59-A6C34878D82A}">
                    <a16:rowId xmlns:a16="http://schemas.microsoft.com/office/drawing/2014/main" val="1394493893"/>
                  </a:ext>
                </a:extLst>
              </a:tr>
            </a:tbl>
          </a:graphicData>
        </a:graphic>
      </p:graphicFrame>
      <p:sp>
        <p:nvSpPr>
          <p:cNvPr id="13" name="TextBox 12">
            <a:extLst>
              <a:ext uri="{FF2B5EF4-FFF2-40B4-BE49-F238E27FC236}">
                <a16:creationId xmlns:a16="http://schemas.microsoft.com/office/drawing/2014/main" id="{CFA08F45-5AFA-9845-9E9C-E9943B5F9040}"/>
              </a:ext>
            </a:extLst>
          </p:cNvPr>
          <p:cNvSpPr txBox="1"/>
          <p:nvPr/>
        </p:nvSpPr>
        <p:spPr>
          <a:xfrm>
            <a:off x="6340965" y="1092367"/>
            <a:ext cx="3853757" cy="369332"/>
          </a:xfrm>
          <a:prstGeom prst="rect">
            <a:avLst/>
          </a:prstGeom>
          <a:noFill/>
        </p:spPr>
        <p:txBody>
          <a:bodyPr wrap="square">
            <a:spAutoFit/>
          </a:bodyPr>
          <a:lstStyle/>
          <a:p>
            <a:pPr algn="ctr"/>
            <a:r>
              <a:rPr lang="en-US" dirty="0"/>
              <a:t>Radiochemistry Results (R-values)</a:t>
            </a:r>
          </a:p>
        </p:txBody>
      </p:sp>
      <p:sp>
        <p:nvSpPr>
          <p:cNvPr id="14" name="TextBox 13">
            <a:extLst>
              <a:ext uri="{FF2B5EF4-FFF2-40B4-BE49-F238E27FC236}">
                <a16:creationId xmlns:a16="http://schemas.microsoft.com/office/drawing/2014/main" id="{8C96E09D-6CC7-7240-ADDE-80141ABE04EB}"/>
              </a:ext>
            </a:extLst>
          </p:cNvPr>
          <p:cNvSpPr txBox="1"/>
          <p:nvPr/>
        </p:nvSpPr>
        <p:spPr>
          <a:xfrm>
            <a:off x="7221075" y="6488668"/>
            <a:ext cx="3853757" cy="369332"/>
          </a:xfrm>
          <a:prstGeom prst="rect">
            <a:avLst/>
          </a:prstGeom>
          <a:noFill/>
        </p:spPr>
        <p:txBody>
          <a:bodyPr wrap="square">
            <a:spAutoFit/>
          </a:bodyPr>
          <a:lstStyle/>
          <a:p>
            <a:pPr algn="ctr"/>
            <a:r>
              <a:rPr lang="en-US" dirty="0"/>
              <a:t>HEU Low-power Irradiation</a:t>
            </a:r>
          </a:p>
        </p:txBody>
      </p:sp>
      <p:sp>
        <p:nvSpPr>
          <p:cNvPr id="15" name="TextBox 14">
            <a:extLst>
              <a:ext uri="{FF2B5EF4-FFF2-40B4-BE49-F238E27FC236}">
                <a16:creationId xmlns:a16="http://schemas.microsoft.com/office/drawing/2014/main" id="{F878678D-B916-D74B-BF57-2CE4FF413726}"/>
              </a:ext>
            </a:extLst>
          </p:cNvPr>
          <p:cNvSpPr txBox="1"/>
          <p:nvPr/>
        </p:nvSpPr>
        <p:spPr>
          <a:xfrm>
            <a:off x="5181491" y="2921168"/>
            <a:ext cx="633507" cy="1015663"/>
          </a:xfrm>
          <a:prstGeom prst="rect">
            <a:avLst/>
          </a:prstGeom>
          <a:noFill/>
        </p:spPr>
        <p:txBody>
          <a:bodyPr wrap="none" rtlCol="0">
            <a:spAutoFit/>
          </a:bodyPr>
          <a:lstStyle/>
          <a:p>
            <a:r>
              <a:rPr lang="en-US" sz="6000" dirty="0"/>
              <a:t>+</a:t>
            </a:r>
          </a:p>
        </p:txBody>
      </p:sp>
    </p:spTree>
    <p:extLst>
      <p:ext uri="{BB962C8B-B14F-4D97-AF65-F5344CB8AC3E}">
        <p14:creationId xmlns:p14="http://schemas.microsoft.com/office/powerpoint/2010/main" val="1440146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44FF0-91CF-E549-A71A-3671EA9E9FD4}"/>
              </a:ext>
            </a:extLst>
          </p:cNvPr>
          <p:cNvSpPr>
            <a:spLocks noGrp="1"/>
          </p:cNvSpPr>
          <p:nvPr>
            <p:ph type="title"/>
          </p:nvPr>
        </p:nvSpPr>
        <p:spPr/>
        <p:txBody>
          <a:bodyPr/>
          <a:lstStyle/>
          <a:p>
            <a:r>
              <a:rPr lang="en-US" dirty="0"/>
              <a:t>Fission Product Yield Evaluations</a:t>
            </a:r>
          </a:p>
        </p:txBody>
      </p:sp>
      <p:sp>
        <p:nvSpPr>
          <p:cNvPr id="3" name="Content Placeholder 2">
            <a:extLst>
              <a:ext uri="{FF2B5EF4-FFF2-40B4-BE49-F238E27FC236}">
                <a16:creationId xmlns:a16="http://schemas.microsoft.com/office/drawing/2014/main" id="{4C1854AD-EE59-8444-A92B-0A425E5FB14E}"/>
              </a:ext>
            </a:extLst>
          </p:cNvPr>
          <p:cNvSpPr>
            <a:spLocks noGrp="1"/>
          </p:cNvSpPr>
          <p:nvPr>
            <p:ph idx="1"/>
          </p:nvPr>
        </p:nvSpPr>
        <p:spPr/>
        <p:txBody>
          <a:bodyPr/>
          <a:lstStyle/>
          <a:p>
            <a:pPr marL="228600" indent="-228600">
              <a:spcBef>
                <a:spcPts val="600"/>
              </a:spcBef>
            </a:pPr>
            <a:r>
              <a:rPr lang="en-US" sz="2000" b="0" dirty="0"/>
              <a:t>Data from this and other projects will feed into a new FPY evaluation that will happen over the next few years.</a:t>
            </a:r>
          </a:p>
          <a:p>
            <a:pPr marL="228600" indent="-228600">
              <a:spcBef>
                <a:spcPts val="600"/>
              </a:spcBef>
            </a:pPr>
            <a:r>
              <a:rPr lang="en-US" sz="2000" b="0" dirty="0"/>
              <a:t>Regular interactions with another NA-22 funded multi-lab project “Evaluation of Energy Dependent Fission Product Yields”</a:t>
            </a:r>
          </a:p>
          <a:p>
            <a:pPr marL="685800" lvl="1" indent="-228600">
              <a:spcBef>
                <a:spcPts val="600"/>
              </a:spcBef>
            </a:pPr>
            <a:r>
              <a:rPr lang="en-US" sz="1600" b="0" dirty="0"/>
              <a:t>LANL (leading lab) develops FPY models and produce the final FPY data files</a:t>
            </a:r>
          </a:p>
          <a:p>
            <a:pPr marL="685800" lvl="1" indent="-228600">
              <a:spcBef>
                <a:spcPts val="600"/>
              </a:spcBef>
            </a:pPr>
            <a:r>
              <a:rPr lang="en-US" sz="1600" b="0" dirty="0"/>
              <a:t>BNL compiles experimental FPY data and produces a set of recommended FPY values, performs FPY data validation calculations</a:t>
            </a:r>
          </a:p>
          <a:p>
            <a:pPr marL="685800" lvl="1" indent="-228600">
              <a:spcBef>
                <a:spcPts val="600"/>
              </a:spcBef>
            </a:pPr>
            <a:r>
              <a:rPr lang="en-US" sz="1600" b="0" dirty="0"/>
              <a:t>LBNL performs measurements of energy-integrated and differential CNAA (Cyclical Neutron Activation Analysis) using the intense neutron source by the LBNL cyclotron, and data interpretation by the FIER code</a:t>
            </a:r>
          </a:p>
          <a:p>
            <a:pPr marL="685800" lvl="1" indent="-228600">
              <a:spcBef>
                <a:spcPts val="600"/>
              </a:spcBef>
            </a:pPr>
            <a:r>
              <a:rPr lang="en-US" sz="1600" b="0" dirty="0"/>
              <a:t>PNNL develops a new Bragg curve-based fission TPC (Time Projection Chamber) analysis in collaboration with LANL and LLNL</a:t>
            </a:r>
          </a:p>
          <a:p>
            <a:pPr marL="685800" lvl="1" indent="-228600">
              <a:spcBef>
                <a:spcPts val="600"/>
              </a:spcBef>
            </a:pPr>
            <a:r>
              <a:rPr lang="en-US" sz="1600" b="0" dirty="0"/>
              <a:t>LLNL develops theories and methods to calculate primary fission fragment yields, and performs FREYA calculations for prompt decay</a:t>
            </a:r>
          </a:p>
          <a:p>
            <a:pPr marL="228600" indent="-228600">
              <a:spcBef>
                <a:spcPts val="600"/>
              </a:spcBef>
            </a:pPr>
            <a:r>
              <a:rPr lang="en-US" sz="2000" b="0" dirty="0"/>
              <a:t>The theory effort draws on the experimental results of several experimental activities funded by federal agencies through the Nuclear Data Interagency Working Group</a:t>
            </a:r>
          </a:p>
        </p:txBody>
      </p:sp>
    </p:spTree>
    <p:extLst>
      <p:ext uri="{BB962C8B-B14F-4D97-AF65-F5344CB8AC3E}">
        <p14:creationId xmlns:p14="http://schemas.microsoft.com/office/powerpoint/2010/main" val="2483044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1854AD-EE59-8444-A92B-0A425E5FB14E}"/>
              </a:ext>
            </a:extLst>
          </p:cNvPr>
          <p:cNvSpPr>
            <a:spLocks noGrp="1"/>
          </p:cNvSpPr>
          <p:nvPr>
            <p:ph idx="1"/>
          </p:nvPr>
        </p:nvSpPr>
        <p:spPr/>
        <p:txBody>
          <a:bodyPr/>
          <a:lstStyle/>
          <a:p>
            <a:pPr marL="0" indent="0">
              <a:spcBef>
                <a:spcPts val="600"/>
              </a:spcBef>
              <a:buNone/>
            </a:pPr>
            <a:endParaRPr lang="en-US" sz="2000" b="0" dirty="0"/>
          </a:p>
          <a:p>
            <a:pPr marL="0" indent="0">
              <a:spcBef>
                <a:spcPts val="600"/>
              </a:spcBef>
              <a:buNone/>
            </a:pPr>
            <a:r>
              <a:rPr lang="en-US" sz="3200" b="0" dirty="0"/>
              <a:t>		    Thanks for your time and attention.</a:t>
            </a:r>
          </a:p>
          <a:p>
            <a:pPr marL="228600" indent="-228600">
              <a:spcBef>
                <a:spcPts val="600"/>
              </a:spcBef>
            </a:pPr>
            <a:endParaRPr lang="en-US" sz="2000" b="0" dirty="0"/>
          </a:p>
          <a:p>
            <a:pPr marL="0" indent="0">
              <a:spcBef>
                <a:spcPts val="600"/>
              </a:spcBef>
              <a:buNone/>
            </a:pPr>
            <a:r>
              <a:rPr lang="en-US" sz="2000" b="0" dirty="0"/>
              <a:t>Contact info for team members who can help with questions:</a:t>
            </a:r>
          </a:p>
          <a:p>
            <a:pPr marL="0" indent="0">
              <a:spcBef>
                <a:spcPts val="600"/>
              </a:spcBef>
              <a:buNone/>
            </a:pPr>
            <a:r>
              <a:rPr lang="en-US" sz="2000" b="0" dirty="0">
                <a:hlinkClick r:id="rId2">
                  <a:extLst>
                    <a:ext uri="{A12FA001-AC4F-418D-AE19-62706E023703}">
                      <ahyp:hlinkClr xmlns:ahyp="http://schemas.microsoft.com/office/drawing/2018/hyperlinkcolor" val="tx"/>
                    </a:ext>
                  </a:extLst>
                </a:hlinkClick>
              </a:rPr>
              <a:t>harke2@llnl.gov</a:t>
            </a:r>
            <a:r>
              <a:rPr lang="en-US" sz="2000" b="0" dirty="0"/>
              <a:t> - SLFPY</a:t>
            </a:r>
          </a:p>
          <a:p>
            <a:pPr marL="0" indent="0">
              <a:spcBef>
                <a:spcPts val="600"/>
              </a:spcBef>
              <a:buNone/>
            </a:pPr>
            <a:r>
              <a:rPr lang="en-US" sz="2000" b="0" dirty="0">
                <a:hlinkClick r:id="rId3">
                  <a:extLst>
                    <a:ext uri="{A12FA001-AC4F-418D-AE19-62706E023703}">
                      <ahyp:hlinkClr xmlns:ahyp="http://schemas.microsoft.com/office/drawing/2018/hyperlinkcolor" val="tx"/>
                    </a:ext>
                  </a:extLst>
                </a:hlinkClick>
              </a:rPr>
              <a:t>toddb@lanl.gov</a:t>
            </a:r>
            <a:r>
              <a:rPr lang="en-US" sz="2000" b="0" dirty="0"/>
              <a:t> – CFPY/rad-chem</a:t>
            </a:r>
          </a:p>
          <a:p>
            <a:pPr marL="0" indent="0">
              <a:spcBef>
                <a:spcPts val="600"/>
              </a:spcBef>
              <a:buNone/>
            </a:pPr>
            <a:r>
              <a:rPr lang="en-US" sz="2000" b="0" dirty="0">
                <a:hlinkClick r:id="rId4">
                  <a:extLst>
                    <a:ext uri="{A12FA001-AC4F-418D-AE19-62706E023703}">
                      <ahyp:hlinkClr xmlns:ahyp="http://schemas.microsoft.com/office/drawing/2018/hyperlinkcolor" val="tx"/>
                    </a:ext>
                  </a:extLst>
                </a:hlinkClick>
              </a:rPr>
              <a:t>friese@pnnl.gov</a:t>
            </a:r>
            <a:r>
              <a:rPr lang="en-US" sz="2000" b="0" dirty="0"/>
              <a:t> – CFPY/rad-chem</a:t>
            </a:r>
          </a:p>
          <a:p>
            <a:pPr marL="0" indent="0">
              <a:spcBef>
                <a:spcPts val="600"/>
              </a:spcBef>
              <a:buNone/>
            </a:pPr>
            <a:r>
              <a:rPr lang="en-US" sz="2000" b="0" dirty="0">
                <a:hlinkClick r:id="rId5">
                  <a:extLst>
                    <a:ext uri="{A12FA001-AC4F-418D-AE19-62706E023703}">
                      <ahyp:hlinkClr xmlns:ahyp="http://schemas.microsoft.com/office/drawing/2018/hyperlinkcolor" val="tx"/>
                    </a:ext>
                  </a:extLst>
                </a:hlinkClick>
              </a:rPr>
              <a:t>bandong1@llnl.gov</a:t>
            </a:r>
            <a:r>
              <a:rPr lang="en-US" sz="2000" b="0" dirty="0"/>
              <a:t> - AP</a:t>
            </a:r>
          </a:p>
          <a:p>
            <a:pPr marL="0" indent="0">
              <a:spcBef>
                <a:spcPts val="600"/>
              </a:spcBef>
              <a:buNone/>
            </a:pPr>
            <a:r>
              <a:rPr lang="en-US" sz="2000" b="0" dirty="0">
                <a:hlinkClick r:id="rId6">
                  <a:extLst>
                    <a:ext uri="{A12FA001-AC4F-418D-AE19-62706E023703}">
                      <ahyp:hlinkClr xmlns:ahyp="http://schemas.microsoft.com/office/drawing/2018/hyperlinkcolor" val="tx"/>
                    </a:ext>
                  </a:extLst>
                </a:hlinkClick>
              </a:rPr>
              <a:t>bruce.pierson@pnnl.gov</a:t>
            </a:r>
            <a:r>
              <a:rPr lang="en-US" sz="2000" b="0" dirty="0"/>
              <a:t> - SLFPY</a:t>
            </a:r>
          </a:p>
          <a:p>
            <a:pPr marL="0" indent="0">
              <a:spcBef>
                <a:spcPts val="600"/>
              </a:spcBef>
              <a:buNone/>
            </a:pPr>
            <a:r>
              <a:rPr lang="en-US" sz="2000" b="0" dirty="0">
                <a:hlinkClick r:id="rId7">
                  <a:extLst>
                    <a:ext uri="{A12FA001-AC4F-418D-AE19-62706E023703}">
                      <ahyp:hlinkClr xmlns:ahyp="http://schemas.microsoft.com/office/drawing/2018/hyperlinkcolor" val="tx"/>
                    </a:ext>
                  </a:extLst>
                </a:hlinkClick>
              </a:rPr>
              <a:t>church4@llnl.gov</a:t>
            </a:r>
            <a:r>
              <a:rPr lang="en-US" sz="2000" b="0" dirty="0"/>
              <a:t> – AP</a:t>
            </a:r>
          </a:p>
          <a:p>
            <a:pPr marL="0" indent="0">
              <a:spcBef>
                <a:spcPts val="600"/>
              </a:spcBef>
              <a:buNone/>
            </a:pPr>
            <a:r>
              <a:rPr lang="en-US" sz="2000" b="0" dirty="0">
                <a:hlinkClick r:id="rId8">
                  <a:extLst>
                    <a:ext uri="{A12FA001-AC4F-418D-AE19-62706E023703}">
                      <ahyp:hlinkClr xmlns:ahyp="http://schemas.microsoft.com/office/drawing/2018/hyperlinkcolor" val="tx"/>
                    </a:ext>
                  </a:extLst>
                </a:hlinkClick>
              </a:rPr>
              <a:t>tonchev2@llnl.gov</a:t>
            </a:r>
            <a:r>
              <a:rPr lang="en-US" sz="2000" b="0" dirty="0"/>
              <a:t> – SLFPY – mono-energetic TUNL</a:t>
            </a:r>
          </a:p>
        </p:txBody>
      </p:sp>
    </p:spTree>
    <p:extLst>
      <p:ext uri="{BB962C8B-B14F-4D97-AF65-F5344CB8AC3E}">
        <p14:creationId xmlns:p14="http://schemas.microsoft.com/office/powerpoint/2010/main" val="2054264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B0982-7138-B94E-99D3-8A4AF473E4D8}"/>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48AF6281-DD41-D84C-910D-AE647E0B4ECE}"/>
              </a:ext>
            </a:extLst>
          </p:cNvPr>
          <p:cNvSpPr>
            <a:spLocks noGrp="1"/>
          </p:cNvSpPr>
          <p:nvPr>
            <p:ph idx="1"/>
          </p:nvPr>
        </p:nvSpPr>
        <p:spPr>
          <a:xfrm>
            <a:off x="593614" y="1068999"/>
            <a:ext cx="11012685" cy="2279991"/>
          </a:xfrm>
        </p:spPr>
        <p:txBody>
          <a:bodyPr/>
          <a:lstStyle/>
          <a:p>
            <a:pPr marL="0" indent="0">
              <a:buNone/>
            </a:pPr>
            <a:r>
              <a:rPr lang="en-US" sz="2000" dirty="0"/>
              <a:t>Motivation:</a:t>
            </a:r>
          </a:p>
          <a:p>
            <a:pPr marL="0" indent="0">
              <a:buNone/>
            </a:pPr>
            <a:r>
              <a:rPr lang="en-US" sz="2000" b="0" dirty="0"/>
              <a:t>There have been few short-lived fission product yield studies since the publication of the England and Rider report in 1993 (28 years). The yields in the England and Rider report are a collection of results from experiments occurring from the 1950s through to the early 1990s.</a:t>
            </a:r>
          </a:p>
          <a:p>
            <a:pPr marL="0" indent="0">
              <a:buNone/>
            </a:pPr>
            <a:r>
              <a:rPr lang="en-US" sz="2000" b="0" dirty="0"/>
              <a:t>Integral cross-section measurements in unperturbed fast fission neutron fields are rare but crucial data for a range of applied fields (criticality safety, reactor operations, </a:t>
            </a:r>
            <a:r>
              <a:rPr lang="en-US" sz="2000" b="0" dirty="0" err="1"/>
              <a:t>etc</a:t>
            </a:r>
            <a:r>
              <a:rPr lang="en-US" sz="2000" b="0" dirty="0"/>
              <a:t>…)</a:t>
            </a:r>
          </a:p>
          <a:p>
            <a:pPr marL="0" indent="0">
              <a:buNone/>
            </a:pPr>
            <a:endParaRPr lang="en-US" sz="2000" dirty="0"/>
          </a:p>
        </p:txBody>
      </p:sp>
      <p:sp>
        <p:nvSpPr>
          <p:cNvPr id="13" name="TextBox 12">
            <a:extLst>
              <a:ext uri="{FF2B5EF4-FFF2-40B4-BE49-F238E27FC236}">
                <a16:creationId xmlns:a16="http://schemas.microsoft.com/office/drawing/2014/main" id="{5E640B98-F2BF-EB42-BB38-B4323FDCA256}"/>
              </a:ext>
            </a:extLst>
          </p:cNvPr>
          <p:cNvSpPr txBox="1"/>
          <p:nvPr/>
        </p:nvSpPr>
        <p:spPr>
          <a:xfrm>
            <a:off x="593614" y="3336666"/>
            <a:ext cx="5502387" cy="3693319"/>
          </a:xfrm>
          <a:prstGeom prst="rect">
            <a:avLst/>
          </a:prstGeom>
          <a:noFill/>
        </p:spPr>
        <p:txBody>
          <a:bodyPr wrap="square" rtlCol="0">
            <a:spAutoFit/>
          </a:bodyPr>
          <a:lstStyle/>
          <a:p>
            <a:r>
              <a:rPr lang="en-US" b="1" dirty="0"/>
              <a:t>Approach:</a:t>
            </a:r>
          </a:p>
          <a:p>
            <a:r>
              <a:rPr lang="en-US" dirty="0"/>
              <a:t>Project is conducting the first set of self consistent irradiations of major actinides in nearly 30 years using:</a:t>
            </a:r>
          </a:p>
          <a:p>
            <a:pPr marL="285750" indent="-285750">
              <a:buFont typeface="Arial" panose="020B0604020202020204" pitchFamily="34" charset="0"/>
              <a:buChar char="•"/>
            </a:pPr>
            <a:r>
              <a:rPr lang="en-US" dirty="0"/>
              <a:t>Long irradiations with fission chambers for an absolute fission basis estimate of yields</a:t>
            </a:r>
          </a:p>
          <a:p>
            <a:pPr marL="285750" indent="-285750">
              <a:buFont typeface="Arial" panose="020B0604020202020204" pitchFamily="34" charset="0"/>
              <a:buChar char="•"/>
            </a:pPr>
            <a:r>
              <a:rPr lang="en-US" dirty="0"/>
              <a:t>Long irradiations of high purity mixed foil sets for cross-section measurements</a:t>
            </a:r>
          </a:p>
          <a:p>
            <a:pPr marL="285750" indent="-285750">
              <a:buFont typeface="Arial" panose="020B0604020202020204" pitchFamily="34" charset="0"/>
              <a:buChar char="•"/>
            </a:pPr>
            <a:r>
              <a:rPr lang="en-US" dirty="0"/>
              <a:t>Prompt (&lt; 60 </a:t>
            </a:r>
            <a:r>
              <a:rPr lang="en-US" dirty="0" err="1"/>
              <a:t>μs</a:t>
            </a:r>
            <a:r>
              <a:rPr lang="en-US" dirty="0"/>
              <a:t>) fission neutron bursts for relative fission yield measurements</a:t>
            </a:r>
          </a:p>
          <a:p>
            <a:endParaRPr lang="en-US" dirty="0"/>
          </a:p>
          <a:p>
            <a:endParaRPr lang="en-US" dirty="0"/>
          </a:p>
          <a:p>
            <a:endParaRPr lang="en-US" dirty="0"/>
          </a:p>
        </p:txBody>
      </p:sp>
      <p:sp>
        <p:nvSpPr>
          <p:cNvPr id="14" name="TextBox 13">
            <a:extLst>
              <a:ext uri="{FF2B5EF4-FFF2-40B4-BE49-F238E27FC236}">
                <a16:creationId xmlns:a16="http://schemas.microsoft.com/office/drawing/2014/main" id="{6C37D3AD-1C3E-C54F-940C-73D1598D6F24}"/>
              </a:ext>
            </a:extLst>
          </p:cNvPr>
          <p:cNvSpPr txBox="1"/>
          <p:nvPr/>
        </p:nvSpPr>
        <p:spPr>
          <a:xfrm>
            <a:off x="6096000" y="3561749"/>
            <a:ext cx="5748671" cy="1754326"/>
          </a:xfrm>
          <a:prstGeom prst="rect">
            <a:avLst/>
          </a:prstGeom>
          <a:noFill/>
        </p:spPr>
        <p:txBody>
          <a:bodyPr wrap="square" rtlCol="0">
            <a:spAutoFit/>
          </a:bodyPr>
          <a:lstStyle/>
          <a:p>
            <a:r>
              <a:rPr lang="en-US" dirty="0"/>
              <a:t>High quality nuclear data essential to data evaluation and modeling;</a:t>
            </a:r>
          </a:p>
          <a:p>
            <a:endParaRPr lang="en-US" dirty="0"/>
          </a:p>
          <a:p>
            <a:pPr marL="285750" indent="-285750">
              <a:buFont typeface="Arial" charset="0"/>
              <a:buChar char="•"/>
            </a:pPr>
            <a:r>
              <a:rPr lang="en-US" dirty="0"/>
              <a:t>Improve nuclear data libraries</a:t>
            </a:r>
          </a:p>
          <a:p>
            <a:pPr marL="285750" indent="-285750">
              <a:buFont typeface="Arial" charset="0"/>
              <a:buChar char="•"/>
            </a:pPr>
            <a:r>
              <a:rPr lang="en-US" dirty="0"/>
              <a:t>Provide valuable nuclear data references for the nuclear science community</a:t>
            </a:r>
          </a:p>
        </p:txBody>
      </p:sp>
    </p:spTree>
    <p:extLst>
      <p:ext uri="{BB962C8B-B14F-4D97-AF65-F5344CB8AC3E}">
        <p14:creationId xmlns:p14="http://schemas.microsoft.com/office/powerpoint/2010/main" val="3544819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B91C4-7F35-0148-98A6-192F9E780DD1}"/>
              </a:ext>
            </a:extLst>
          </p:cNvPr>
          <p:cNvSpPr>
            <a:spLocks noGrp="1"/>
          </p:cNvSpPr>
          <p:nvPr>
            <p:ph type="title"/>
          </p:nvPr>
        </p:nvSpPr>
        <p:spPr/>
        <p:txBody>
          <a:bodyPr/>
          <a:lstStyle/>
          <a:p>
            <a:r>
              <a:rPr lang="en-US" dirty="0"/>
              <a:t>Neutron Sources</a:t>
            </a:r>
          </a:p>
        </p:txBody>
      </p:sp>
      <p:sp>
        <p:nvSpPr>
          <p:cNvPr id="4" name="Content Placeholder 2">
            <a:extLst>
              <a:ext uri="{FF2B5EF4-FFF2-40B4-BE49-F238E27FC236}">
                <a16:creationId xmlns:a16="http://schemas.microsoft.com/office/drawing/2014/main" id="{053C2924-D3B4-FF44-BEE2-863A2C061B10}"/>
              </a:ext>
            </a:extLst>
          </p:cNvPr>
          <p:cNvSpPr txBox="1">
            <a:spLocks/>
          </p:cNvSpPr>
          <p:nvPr/>
        </p:nvSpPr>
        <p:spPr>
          <a:xfrm>
            <a:off x="772397" y="1835017"/>
            <a:ext cx="3472960" cy="1593983"/>
          </a:xfrm>
          <a:prstGeom prst="rect">
            <a:avLst/>
          </a:prstGeom>
        </p:spPr>
        <p:txBody>
          <a:bodyPr/>
          <a:lstStyle>
            <a:lvl1pPr marL="216233" indent="-216233" algn="l" defTabSz="914485" rtl="0" eaLnBrk="1" fontAlgn="base" hangingPunct="1">
              <a:spcBef>
                <a:spcPct val="20000"/>
              </a:spcBef>
              <a:spcAft>
                <a:spcPct val="0"/>
              </a:spcAft>
              <a:buSzPct val="100000"/>
              <a:buFont typeface="Arial" pitchFamily="34" charset="0"/>
              <a:buChar char="•"/>
              <a:defRPr sz="2300" b="1">
                <a:solidFill>
                  <a:schemeClr val="tx1"/>
                </a:solidFill>
                <a:latin typeface="Arial" pitchFamily="34" charset="0"/>
                <a:ea typeface="+mn-ea"/>
                <a:cs typeface="Arial" pitchFamily="34" charset="0"/>
              </a:defRPr>
            </a:lvl1pPr>
            <a:lvl2pPr marL="648698" indent="-216233" algn="l" defTabSz="914485" rtl="0" eaLnBrk="1" fontAlgn="base" hangingPunct="1">
              <a:spcBef>
                <a:spcPct val="20000"/>
              </a:spcBef>
              <a:spcAft>
                <a:spcPct val="0"/>
              </a:spcAft>
              <a:buFont typeface="Arial" pitchFamily="34" charset="0"/>
              <a:buChar char="–"/>
              <a:defRPr sz="2100" b="1">
                <a:solidFill>
                  <a:schemeClr val="tx1"/>
                </a:solidFill>
                <a:latin typeface="Arial" pitchFamily="34" charset="0"/>
                <a:cs typeface="Arial" pitchFamily="34" charset="0"/>
              </a:defRPr>
            </a:lvl2pPr>
            <a:lvl3pPr marL="1081164" indent="-216233" algn="l" defTabSz="914485" rtl="0" eaLnBrk="1" fontAlgn="base" hangingPunct="1">
              <a:spcBef>
                <a:spcPct val="20000"/>
              </a:spcBef>
              <a:spcAft>
                <a:spcPct val="0"/>
              </a:spcAft>
              <a:buFont typeface="Wingdings" pitchFamily="2" charset="2"/>
              <a:buChar char="§"/>
              <a:defRPr b="1">
                <a:solidFill>
                  <a:schemeClr val="tx1"/>
                </a:solidFill>
                <a:latin typeface="Arial" pitchFamily="34" charset="0"/>
                <a:cs typeface="Arial" pitchFamily="34" charset="0"/>
              </a:defRPr>
            </a:lvl3pPr>
            <a:lvl4pPr marL="1513629" indent="-216233" algn="l" defTabSz="914485" rtl="0" eaLnBrk="1" fontAlgn="base" hangingPunct="1">
              <a:spcBef>
                <a:spcPct val="20000"/>
              </a:spcBef>
              <a:spcAft>
                <a:spcPct val="0"/>
              </a:spcAft>
              <a:buFont typeface="Arial" pitchFamily="34" charset="0"/>
              <a:buChar char="»"/>
              <a:defRPr sz="1500" b="1">
                <a:solidFill>
                  <a:schemeClr val="tx1"/>
                </a:solidFill>
                <a:latin typeface="Arial" pitchFamily="34" charset="0"/>
                <a:cs typeface="Arial" pitchFamily="34" charset="0"/>
              </a:defRPr>
            </a:lvl4pPr>
            <a:lvl5pPr marL="2057214" indent="-228246" algn="l" defTabSz="914485" rtl="0" eaLnBrk="1" fontAlgn="base" hangingPunct="1">
              <a:spcBef>
                <a:spcPct val="20000"/>
              </a:spcBef>
              <a:spcAft>
                <a:spcPct val="0"/>
              </a:spcAft>
              <a:buFont typeface="Courier New" pitchFamily="49" charset="0"/>
              <a:buChar char="o"/>
              <a:defRPr sz="1200" b="1">
                <a:solidFill>
                  <a:schemeClr val="tx1"/>
                </a:solidFill>
                <a:latin typeface="Arial" pitchFamily="34" charset="0"/>
                <a:cs typeface="Arial" pitchFamily="34" charset="0"/>
              </a:defRPr>
            </a:lvl5pPr>
            <a:lvl6pPr marL="2489680" indent="-228246" algn="l" defTabSz="914485" rtl="0" eaLnBrk="1" fontAlgn="base" hangingPunct="1">
              <a:spcBef>
                <a:spcPct val="20000"/>
              </a:spcBef>
              <a:spcAft>
                <a:spcPct val="0"/>
              </a:spcAft>
              <a:buChar char="»"/>
              <a:defRPr sz="1200" b="1">
                <a:solidFill>
                  <a:schemeClr val="tx1"/>
                </a:solidFill>
                <a:latin typeface="+mn-lt"/>
              </a:defRPr>
            </a:lvl6pPr>
            <a:lvl7pPr marL="2922145" indent="-228246" algn="l" defTabSz="914485" rtl="0" eaLnBrk="1" fontAlgn="base" hangingPunct="1">
              <a:spcBef>
                <a:spcPct val="20000"/>
              </a:spcBef>
              <a:spcAft>
                <a:spcPct val="0"/>
              </a:spcAft>
              <a:buChar char="»"/>
              <a:defRPr sz="1200" b="1">
                <a:solidFill>
                  <a:schemeClr val="tx1"/>
                </a:solidFill>
                <a:latin typeface="+mn-lt"/>
              </a:defRPr>
            </a:lvl7pPr>
            <a:lvl8pPr marL="3354611" indent="-228246" algn="l" defTabSz="914485" rtl="0" eaLnBrk="1" fontAlgn="base" hangingPunct="1">
              <a:spcBef>
                <a:spcPct val="20000"/>
              </a:spcBef>
              <a:spcAft>
                <a:spcPct val="0"/>
              </a:spcAft>
              <a:buChar char="»"/>
              <a:defRPr sz="1200" b="1">
                <a:solidFill>
                  <a:schemeClr val="tx1"/>
                </a:solidFill>
                <a:latin typeface="+mn-lt"/>
              </a:defRPr>
            </a:lvl8pPr>
            <a:lvl9pPr marL="3787076" indent="-228246" algn="l" defTabSz="914485" rtl="0" eaLnBrk="1" fontAlgn="base" hangingPunct="1">
              <a:spcBef>
                <a:spcPct val="20000"/>
              </a:spcBef>
              <a:spcAft>
                <a:spcPct val="0"/>
              </a:spcAft>
              <a:buChar char="»"/>
              <a:defRPr sz="1200" b="1">
                <a:solidFill>
                  <a:schemeClr val="tx1"/>
                </a:solidFill>
                <a:latin typeface="+mn-lt"/>
              </a:defRPr>
            </a:lvl9pPr>
          </a:lstStyle>
          <a:p>
            <a:pPr marL="0" indent="0">
              <a:buFont typeface="Arial" pitchFamily="34" charset="0"/>
              <a:buNone/>
            </a:pPr>
            <a:r>
              <a:rPr lang="en-US" sz="1800" kern="0" dirty="0"/>
              <a:t>Flattop (NCERC)</a:t>
            </a:r>
          </a:p>
          <a:p>
            <a:pPr>
              <a:spcBef>
                <a:spcPts val="450"/>
              </a:spcBef>
            </a:pPr>
            <a:r>
              <a:rPr lang="en-US" sz="1600" b="0" kern="0" dirty="0"/>
              <a:t>Fast/fission Spectrum</a:t>
            </a:r>
          </a:p>
          <a:p>
            <a:pPr>
              <a:spcBef>
                <a:spcPts val="450"/>
              </a:spcBef>
            </a:pPr>
            <a:r>
              <a:rPr lang="en-US" sz="1600" b="0" kern="0" dirty="0"/>
              <a:t>Horizontal (“traverse”) glory hole</a:t>
            </a:r>
          </a:p>
          <a:p>
            <a:pPr>
              <a:spcBef>
                <a:spcPts val="450"/>
              </a:spcBef>
            </a:pPr>
            <a:r>
              <a:rPr lang="en-US" sz="1600" b="0" kern="0" dirty="0"/>
              <a:t>10</a:t>
            </a:r>
            <a:r>
              <a:rPr lang="en-US" sz="1600" b="0" kern="0" baseline="30000" dirty="0"/>
              <a:t>13</a:t>
            </a:r>
            <a:r>
              <a:rPr lang="en-US" sz="1600" b="0" kern="0" dirty="0"/>
              <a:t> fissions/g on samples</a:t>
            </a:r>
          </a:p>
          <a:p>
            <a:endParaRPr lang="en-US" sz="1600" b="0" kern="0" dirty="0"/>
          </a:p>
          <a:p>
            <a:endParaRPr lang="en-US" sz="1200" kern="0" dirty="0"/>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49165160-81B7-6448-9ED5-FA69807864CC}"/>
                  </a:ext>
                </a:extLst>
              </p:cNvPr>
              <p:cNvSpPr txBox="1">
                <a:spLocks/>
              </p:cNvSpPr>
              <p:nvPr/>
            </p:nvSpPr>
            <p:spPr>
              <a:xfrm>
                <a:off x="4517430" y="1835017"/>
                <a:ext cx="3580696" cy="3751947"/>
              </a:xfrm>
              <a:prstGeom prst="rect">
                <a:avLst/>
              </a:prstGeom>
            </p:spPr>
            <p:txBody>
              <a:bodyPr/>
              <a:lstStyle>
                <a:lvl1pPr marL="216233" indent="-216233" algn="l" defTabSz="914485" rtl="0" eaLnBrk="1" fontAlgn="base" hangingPunct="1">
                  <a:spcBef>
                    <a:spcPct val="20000"/>
                  </a:spcBef>
                  <a:spcAft>
                    <a:spcPct val="0"/>
                  </a:spcAft>
                  <a:buSzPct val="100000"/>
                  <a:buFont typeface="Arial" pitchFamily="34" charset="0"/>
                  <a:buChar char="•"/>
                  <a:defRPr sz="2300" b="1">
                    <a:solidFill>
                      <a:schemeClr val="tx1"/>
                    </a:solidFill>
                    <a:latin typeface="Arial" pitchFamily="34" charset="0"/>
                    <a:ea typeface="+mn-ea"/>
                    <a:cs typeface="Arial" pitchFamily="34" charset="0"/>
                  </a:defRPr>
                </a:lvl1pPr>
                <a:lvl2pPr marL="648698" indent="-216233" algn="l" defTabSz="914485" rtl="0" eaLnBrk="1" fontAlgn="base" hangingPunct="1">
                  <a:spcBef>
                    <a:spcPct val="20000"/>
                  </a:spcBef>
                  <a:spcAft>
                    <a:spcPct val="0"/>
                  </a:spcAft>
                  <a:buFont typeface="Arial" pitchFamily="34" charset="0"/>
                  <a:buChar char="–"/>
                  <a:defRPr sz="2100" b="1">
                    <a:solidFill>
                      <a:schemeClr val="tx1"/>
                    </a:solidFill>
                    <a:latin typeface="Arial" pitchFamily="34" charset="0"/>
                    <a:cs typeface="Arial" pitchFamily="34" charset="0"/>
                  </a:defRPr>
                </a:lvl2pPr>
                <a:lvl3pPr marL="1081164" indent="-216233" algn="l" defTabSz="914485" rtl="0" eaLnBrk="1" fontAlgn="base" hangingPunct="1">
                  <a:spcBef>
                    <a:spcPct val="20000"/>
                  </a:spcBef>
                  <a:spcAft>
                    <a:spcPct val="0"/>
                  </a:spcAft>
                  <a:buFont typeface="Wingdings" pitchFamily="2" charset="2"/>
                  <a:buChar char="§"/>
                  <a:defRPr b="1">
                    <a:solidFill>
                      <a:schemeClr val="tx1"/>
                    </a:solidFill>
                    <a:latin typeface="Arial" pitchFamily="34" charset="0"/>
                    <a:cs typeface="Arial" pitchFamily="34" charset="0"/>
                  </a:defRPr>
                </a:lvl3pPr>
                <a:lvl4pPr marL="1513629" indent="-216233" algn="l" defTabSz="914485" rtl="0" eaLnBrk="1" fontAlgn="base" hangingPunct="1">
                  <a:spcBef>
                    <a:spcPct val="20000"/>
                  </a:spcBef>
                  <a:spcAft>
                    <a:spcPct val="0"/>
                  </a:spcAft>
                  <a:buFont typeface="Arial" pitchFamily="34" charset="0"/>
                  <a:buChar char="»"/>
                  <a:defRPr sz="1500" b="1">
                    <a:solidFill>
                      <a:schemeClr val="tx1"/>
                    </a:solidFill>
                    <a:latin typeface="Arial" pitchFamily="34" charset="0"/>
                    <a:cs typeface="Arial" pitchFamily="34" charset="0"/>
                  </a:defRPr>
                </a:lvl4pPr>
                <a:lvl5pPr marL="2057214" indent="-228246" algn="l" defTabSz="914485" rtl="0" eaLnBrk="1" fontAlgn="base" hangingPunct="1">
                  <a:spcBef>
                    <a:spcPct val="20000"/>
                  </a:spcBef>
                  <a:spcAft>
                    <a:spcPct val="0"/>
                  </a:spcAft>
                  <a:buFont typeface="Courier New" pitchFamily="49" charset="0"/>
                  <a:buChar char="o"/>
                  <a:defRPr sz="1200" b="1">
                    <a:solidFill>
                      <a:schemeClr val="tx1"/>
                    </a:solidFill>
                    <a:latin typeface="Arial" pitchFamily="34" charset="0"/>
                    <a:cs typeface="Arial" pitchFamily="34" charset="0"/>
                  </a:defRPr>
                </a:lvl5pPr>
                <a:lvl6pPr marL="2489680" indent="-228246" algn="l" defTabSz="914485" rtl="0" eaLnBrk="1" fontAlgn="base" hangingPunct="1">
                  <a:spcBef>
                    <a:spcPct val="20000"/>
                  </a:spcBef>
                  <a:spcAft>
                    <a:spcPct val="0"/>
                  </a:spcAft>
                  <a:buChar char="»"/>
                  <a:defRPr sz="1200" b="1">
                    <a:solidFill>
                      <a:schemeClr val="tx1"/>
                    </a:solidFill>
                    <a:latin typeface="+mn-lt"/>
                  </a:defRPr>
                </a:lvl6pPr>
                <a:lvl7pPr marL="2922145" indent="-228246" algn="l" defTabSz="914485" rtl="0" eaLnBrk="1" fontAlgn="base" hangingPunct="1">
                  <a:spcBef>
                    <a:spcPct val="20000"/>
                  </a:spcBef>
                  <a:spcAft>
                    <a:spcPct val="0"/>
                  </a:spcAft>
                  <a:buChar char="»"/>
                  <a:defRPr sz="1200" b="1">
                    <a:solidFill>
                      <a:schemeClr val="tx1"/>
                    </a:solidFill>
                    <a:latin typeface="+mn-lt"/>
                  </a:defRPr>
                </a:lvl7pPr>
                <a:lvl8pPr marL="3354611" indent="-228246" algn="l" defTabSz="914485" rtl="0" eaLnBrk="1" fontAlgn="base" hangingPunct="1">
                  <a:spcBef>
                    <a:spcPct val="20000"/>
                  </a:spcBef>
                  <a:spcAft>
                    <a:spcPct val="0"/>
                  </a:spcAft>
                  <a:buChar char="»"/>
                  <a:defRPr sz="1200" b="1">
                    <a:solidFill>
                      <a:schemeClr val="tx1"/>
                    </a:solidFill>
                    <a:latin typeface="+mn-lt"/>
                  </a:defRPr>
                </a:lvl8pPr>
                <a:lvl9pPr marL="3787076" indent="-228246" algn="l" defTabSz="914485" rtl="0" eaLnBrk="1" fontAlgn="base" hangingPunct="1">
                  <a:spcBef>
                    <a:spcPct val="20000"/>
                  </a:spcBef>
                  <a:spcAft>
                    <a:spcPct val="0"/>
                  </a:spcAft>
                  <a:buChar char="»"/>
                  <a:defRPr sz="1200" b="1">
                    <a:solidFill>
                      <a:schemeClr val="tx1"/>
                    </a:solidFill>
                    <a:latin typeface="+mn-lt"/>
                  </a:defRPr>
                </a:lvl9pPr>
              </a:lstStyle>
              <a:p>
                <a:pPr marL="0" indent="0">
                  <a:buNone/>
                </a:pPr>
                <a:r>
                  <a:rPr lang="en-US" sz="1800" kern="0" dirty="0"/>
                  <a:t>Godiva IV (NCERC)</a:t>
                </a:r>
              </a:p>
              <a:p>
                <a:pPr marL="171450" indent="-171450" defTabSz="592486">
                  <a:spcBef>
                    <a:spcPts val="450"/>
                  </a:spcBef>
                  <a:spcAft>
                    <a:spcPts val="0"/>
                  </a:spcAft>
                </a:pPr>
                <a:r>
                  <a:rPr lang="en-US" sz="1600" b="0" dirty="0">
                    <a:solidFill>
                      <a:srgbClr val="3C3C3B"/>
                    </a:solidFill>
                  </a:rPr>
                  <a:t>Fast/fission neutron spectrum</a:t>
                </a:r>
              </a:p>
              <a:p>
                <a:pPr marL="171450" indent="-171450" defTabSz="592486">
                  <a:spcBef>
                    <a:spcPts val="450"/>
                  </a:spcBef>
                  <a:spcAft>
                    <a:spcPts val="0"/>
                  </a:spcAft>
                </a:pPr>
                <a:r>
                  <a:rPr lang="en-US" sz="1600" b="0" dirty="0">
                    <a:solidFill>
                      <a:srgbClr val="3C3C3B"/>
                    </a:solidFill>
                  </a:rPr>
                  <a:t>Super-Prompt Critical Operations</a:t>
                </a:r>
              </a:p>
              <a:p>
                <a:pPr marL="171450" indent="-171450" defTabSz="592486">
                  <a:spcBef>
                    <a:spcPts val="450"/>
                  </a:spcBef>
                  <a:spcAft>
                    <a:spcPts val="0"/>
                  </a:spcAft>
                </a:pPr>
                <a:r>
                  <a:rPr lang="en-US" sz="1600" b="0" dirty="0">
                    <a:solidFill>
                      <a:srgbClr val="3C3C3B"/>
                    </a:solidFill>
                  </a:rPr>
                  <a:t>Vertical glory hole for samples</a:t>
                </a:r>
              </a:p>
              <a:p>
                <a:pPr marL="171450" indent="-171450" defTabSz="592486">
                  <a:spcBef>
                    <a:spcPts val="450"/>
                  </a:spcBef>
                  <a:spcAft>
                    <a:spcPts val="0"/>
                  </a:spcAft>
                </a:pPr>
                <a:r>
                  <a:rPr lang="en-US" sz="1600" b="0" dirty="0">
                    <a:solidFill>
                      <a:srgbClr val="3C3C3B"/>
                    </a:solidFill>
                  </a:rPr>
                  <a:t>1-4 </a:t>
                </a:r>
                <a14:m>
                  <m:oMath xmlns:m="http://schemas.openxmlformats.org/officeDocument/2006/math">
                    <m:r>
                      <a:rPr lang="en-US" sz="1600" b="0" i="1">
                        <a:solidFill>
                          <a:srgbClr val="3C3C3B"/>
                        </a:solidFill>
                        <a:latin typeface="Cambria Math" panose="02040503050406030204" pitchFamily="18" charset="0"/>
                        <a:ea typeface="Cambria Math" panose="02040503050406030204" pitchFamily="18" charset="0"/>
                      </a:rPr>
                      <m:t>×</m:t>
                    </m:r>
                  </m:oMath>
                </a14:m>
                <a:r>
                  <a:rPr lang="en-US" sz="1600" b="0" dirty="0">
                    <a:solidFill>
                      <a:srgbClr val="3C3C3B"/>
                    </a:solidFill>
                  </a:rPr>
                  <a:t> 10</a:t>
                </a:r>
                <a:r>
                  <a:rPr lang="en-US" sz="1600" b="0" baseline="30000" dirty="0">
                    <a:solidFill>
                      <a:srgbClr val="3C3C3B"/>
                    </a:solidFill>
                  </a:rPr>
                  <a:t>16</a:t>
                </a:r>
                <a:r>
                  <a:rPr lang="en-US" sz="1600" b="0" dirty="0">
                    <a:solidFill>
                      <a:srgbClr val="3C3C3B"/>
                    </a:solidFill>
                  </a:rPr>
                  <a:t> Total Fissions / burst</a:t>
                </a:r>
                <a:endParaRPr lang="en-US" sz="1600" b="0" dirty="0">
                  <a:solidFill>
                    <a:srgbClr val="3C3C3B"/>
                  </a:solidFill>
                  <a:latin typeface="Arial"/>
                </a:endParaRPr>
              </a:p>
              <a:p>
                <a:endParaRPr lang="en-US" sz="1800" kern="0" dirty="0"/>
              </a:p>
            </p:txBody>
          </p:sp>
        </mc:Choice>
        <mc:Fallback xmlns="">
          <p:sp>
            <p:nvSpPr>
              <p:cNvPr id="5" name="Content Placeholder 2">
                <a:extLst>
                  <a:ext uri="{FF2B5EF4-FFF2-40B4-BE49-F238E27FC236}">
                    <a16:creationId xmlns:a16="http://schemas.microsoft.com/office/drawing/2014/main" id="{49165160-81B7-6448-9ED5-FA69807864CC}"/>
                  </a:ext>
                </a:extLst>
              </p:cNvPr>
              <p:cNvSpPr txBox="1">
                <a:spLocks noRot="1" noChangeAspect="1" noMove="1" noResize="1" noEditPoints="1" noAdjustHandles="1" noChangeArrowheads="1" noChangeShapeType="1" noTextEdit="1"/>
              </p:cNvSpPr>
              <p:nvPr/>
            </p:nvSpPr>
            <p:spPr>
              <a:xfrm>
                <a:off x="4517430" y="1835017"/>
                <a:ext cx="3580696" cy="3751947"/>
              </a:xfrm>
              <a:prstGeom prst="rect">
                <a:avLst/>
              </a:prstGeom>
              <a:blipFill>
                <a:blip r:embed="rId3"/>
                <a:stretch>
                  <a:fillRect l="-1413" t="-6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E757A379-DFD0-2844-AFBD-B21C039C2CC3}"/>
                  </a:ext>
                </a:extLst>
              </p:cNvPr>
              <p:cNvSpPr txBox="1">
                <a:spLocks/>
              </p:cNvSpPr>
              <p:nvPr/>
            </p:nvSpPr>
            <p:spPr>
              <a:xfrm>
                <a:off x="8132885" y="1835018"/>
                <a:ext cx="4059115" cy="3751947"/>
              </a:xfrm>
              <a:prstGeom prst="rect">
                <a:avLst/>
              </a:prstGeom>
            </p:spPr>
            <p:txBody>
              <a:bodyPr/>
              <a:lstStyle>
                <a:lvl1pPr marL="216233" indent="-216233" algn="l" defTabSz="914485" rtl="0" eaLnBrk="1" fontAlgn="base" hangingPunct="1">
                  <a:spcBef>
                    <a:spcPct val="20000"/>
                  </a:spcBef>
                  <a:spcAft>
                    <a:spcPct val="0"/>
                  </a:spcAft>
                  <a:buSzPct val="100000"/>
                  <a:buFont typeface="Arial" pitchFamily="34" charset="0"/>
                  <a:buChar char="•"/>
                  <a:defRPr sz="2300" b="1">
                    <a:solidFill>
                      <a:schemeClr val="tx1"/>
                    </a:solidFill>
                    <a:latin typeface="Arial" pitchFamily="34" charset="0"/>
                    <a:ea typeface="+mn-ea"/>
                    <a:cs typeface="Arial" pitchFamily="34" charset="0"/>
                  </a:defRPr>
                </a:lvl1pPr>
                <a:lvl2pPr marL="648698" indent="-216233" algn="l" defTabSz="914485" rtl="0" eaLnBrk="1" fontAlgn="base" hangingPunct="1">
                  <a:spcBef>
                    <a:spcPct val="20000"/>
                  </a:spcBef>
                  <a:spcAft>
                    <a:spcPct val="0"/>
                  </a:spcAft>
                  <a:buFont typeface="Arial" pitchFamily="34" charset="0"/>
                  <a:buChar char="–"/>
                  <a:defRPr sz="2100" b="1">
                    <a:solidFill>
                      <a:schemeClr val="tx1"/>
                    </a:solidFill>
                    <a:latin typeface="Arial" pitchFamily="34" charset="0"/>
                    <a:cs typeface="Arial" pitchFamily="34" charset="0"/>
                  </a:defRPr>
                </a:lvl2pPr>
                <a:lvl3pPr marL="1081164" indent="-216233" algn="l" defTabSz="914485" rtl="0" eaLnBrk="1" fontAlgn="base" hangingPunct="1">
                  <a:spcBef>
                    <a:spcPct val="20000"/>
                  </a:spcBef>
                  <a:spcAft>
                    <a:spcPct val="0"/>
                  </a:spcAft>
                  <a:buFont typeface="Wingdings" pitchFamily="2" charset="2"/>
                  <a:buChar char="§"/>
                  <a:defRPr b="1">
                    <a:solidFill>
                      <a:schemeClr val="tx1"/>
                    </a:solidFill>
                    <a:latin typeface="Arial" pitchFamily="34" charset="0"/>
                    <a:cs typeface="Arial" pitchFamily="34" charset="0"/>
                  </a:defRPr>
                </a:lvl3pPr>
                <a:lvl4pPr marL="1513629" indent="-216233" algn="l" defTabSz="914485" rtl="0" eaLnBrk="1" fontAlgn="base" hangingPunct="1">
                  <a:spcBef>
                    <a:spcPct val="20000"/>
                  </a:spcBef>
                  <a:spcAft>
                    <a:spcPct val="0"/>
                  </a:spcAft>
                  <a:buFont typeface="Arial" pitchFamily="34" charset="0"/>
                  <a:buChar char="»"/>
                  <a:defRPr sz="1500" b="1">
                    <a:solidFill>
                      <a:schemeClr val="tx1"/>
                    </a:solidFill>
                    <a:latin typeface="Arial" pitchFamily="34" charset="0"/>
                    <a:cs typeface="Arial" pitchFamily="34" charset="0"/>
                  </a:defRPr>
                </a:lvl4pPr>
                <a:lvl5pPr marL="2057214" indent="-228246" algn="l" defTabSz="914485" rtl="0" eaLnBrk="1" fontAlgn="base" hangingPunct="1">
                  <a:spcBef>
                    <a:spcPct val="20000"/>
                  </a:spcBef>
                  <a:spcAft>
                    <a:spcPct val="0"/>
                  </a:spcAft>
                  <a:buFont typeface="Courier New" pitchFamily="49" charset="0"/>
                  <a:buChar char="o"/>
                  <a:defRPr sz="1200" b="1">
                    <a:solidFill>
                      <a:schemeClr val="tx1"/>
                    </a:solidFill>
                    <a:latin typeface="Arial" pitchFamily="34" charset="0"/>
                    <a:cs typeface="Arial" pitchFamily="34" charset="0"/>
                  </a:defRPr>
                </a:lvl5pPr>
                <a:lvl6pPr marL="2489680" indent="-228246" algn="l" defTabSz="914485" rtl="0" eaLnBrk="1" fontAlgn="base" hangingPunct="1">
                  <a:spcBef>
                    <a:spcPct val="20000"/>
                  </a:spcBef>
                  <a:spcAft>
                    <a:spcPct val="0"/>
                  </a:spcAft>
                  <a:buChar char="»"/>
                  <a:defRPr sz="1200" b="1">
                    <a:solidFill>
                      <a:schemeClr val="tx1"/>
                    </a:solidFill>
                    <a:latin typeface="+mn-lt"/>
                  </a:defRPr>
                </a:lvl6pPr>
                <a:lvl7pPr marL="2922145" indent="-228246" algn="l" defTabSz="914485" rtl="0" eaLnBrk="1" fontAlgn="base" hangingPunct="1">
                  <a:spcBef>
                    <a:spcPct val="20000"/>
                  </a:spcBef>
                  <a:spcAft>
                    <a:spcPct val="0"/>
                  </a:spcAft>
                  <a:buChar char="»"/>
                  <a:defRPr sz="1200" b="1">
                    <a:solidFill>
                      <a:schemeClr val="tx1"/>
                    </a:solidFill>
                    <a:latin typeface="+mn-lt"/>
                  </a:defRPr>
                </a:lvl7pPr>
                <a:lvl8pPr marL="3354611" indent="-228246" algn="l" defTabSz="914485" rtl="0" eaLnBrk="1" fontAlgn="base" hangingPunct="1">
                  <a:spcBef>
                    <a:spcPct val="20000"/>
                  </a:spcBef>
                  <a:spcAft>
                    <a:spcPct val="0"/>
                  </a:spcAft>
                  <a:buChar char="»"/>
                  <a:defRPr sz="1200" b="1">
                    <a:solidFill>
                      <a:schemeClr val="tx1"/>
                    </a:solidFill>
                    <a:latin typeface="+mn-lt"/>
                  </a:defRPr>
                </a:lvl8pPr>
                <a:lvl9pPr marL="3787076" indent="-228246" algn="l" defTabSz="914485" rtl="0" eaLnBrk="1" fontAlgn="base" hangingPunct="1">
                  <a:spcBef>
                    <a:spcPct val="20000"/>
                  </a:spcBef>
                  <a:spcAft>
                    <a:spcPct val="0"/>
                  </a:spcAft>
                  <a:buChar char="»"/>
                  <a:defRPr sz="1200" b="1">
                    <a:solidFill>
                      <a:schemeClr val="tx1"/>
                    </a:solidFill>
                    <a:latin typeface="+mn-lt"/>
                  </a:defRPr>
                </a:lvl9pPr>
              </a:lstStyle>
              <a:p>
                <a:pPr marL="0" indent="0">
                  <a:buNone/>
                </a:pPr>
                <a:r>
                  <a:rPr lang="en-US" sz="1800" kern="0" dirty="0"/>
                  <a:t>D-T Generator (PNNL)</a:t>
                </a:r>
              </a:p>
              <a:p>
                <a:pPr marL="171450" indent="-171450">
                  <a:spcBef>
                    <a:spcPts val="450"/>
                  </a:spcBef>
                </a:pPr>
                <a:r>
                  <a:rPr lang="en-US" sz="1600" b="0" dirty="0">
                    <a:solidFill>
                      <a:srgbClr val="3C3C3B"/>
                    </a:solidFill>
                  </a:rPr>
                  <a:t>Thermo D711 neutron generator</a:t>
                </a:r>
              </a:p>
              <a:p>
                <a:pPr marL="171450" indent="-171450">
                  <a:spcBef>
                    <a:spcPts val="450"/>
                  </a:spcBef>
                </a:pPr>
                <a:r>
                  <a:rPr lang="en-US" sz="1600" b="0" dirty="0">
                    <a:solidFill>
                      <a:srgbClr val="3C3C3B"/>
                    </a:solidFill>
                  </a:rPr>
                  <a:t>Low scatter facility at PNNL</a:t>
                </a:r>
              </a:p>
              <a:p>
                <a:pPr marL="171450" indent="-171450">
                  <a:spcBef>
                    <a:spcPts val="450"/>
                  </a:spcBef>
                </a:pPr>
                <a:r>
                  <a:rPr lang="en-US" sz="1600" b="0" dirty="0">
                    <a:solidFill>
                      <a:srgbClr val="3C3C3B"/>
                    </a:solidFill>
                  </a:rPr>
                  <a:t>Max neutron flux of </a:t>
                </a:r>
                <a14:m>
                  <m:oMath xmlns:m="http://schemas.openxmlformats.org/officeDocument/2006/math">
                    <m:r>
                      <a:rPr lang="en-US" sz="1600" b="0">
                        <a:solidFill>
                          <a:srgbClr val="3C3C3B"/>
                        </a:solidFill>
                        <a:latin typeface="Cambria Math" panose="02040503050406030204" pitchFamily="18" charset="0"/>
                        <a:ea typeface="Cambria Math" panose="02040503050406030204" pitchFamily="18" charset="0"/>
                      </a:rPr>
                      <m:t>1</m:t>
                    </m:r>
                    <m:r>
                      <a:rPr lang="en-US" sz="1600" b="0" i="1">
                        <a:solidFill>
                          <a:srgbClr val="3C3C3B"/>
                        </a:solidFill>
                        <a:latin typeface="Cambria Math" panose="02040503050406030204" pitchFamily="18" charset="0"/>
                        <a:ea typeface="Cambria Math" panose="02040503050406030204" pitchFamily="18" charset="0"/>
                      </a:rPr>
                      <m:t>×</m:t>
                    </m:r>
                    <m:sSup>
                      <m:sSupPr>
                        <m:ctrlPr>
                          <a:rPr lang="en-US" sz="1600" b="0" i="1">
                            <a:solidFill>
                              <a:srgbClr val="3C3C3B"/>
                            </a:solidFill>
                            <a:latin typeface="Cambria Math" panose="02040503050406030204" pitchFamily="18" charset="0"/>
                            <a:ea typeface="Cambria Math" panose="02040503050406030204" pitchFamily="18" charset="0"/>
                          </a:rPr>
                        </m:ctrlPr>
                      </m:sSupPr>
                      <m:e>
                        <m:r>
                          <a:rPr lang="en-US" sz="1600" b="0" i="1">
                            <a:solidFill>
                              <a:srgbClr val="3C3C3B"/>
                            </a:solidFill>
                            <a:latin typeface="Cambria Math" panose="02040503050406030204" pitchFamily="18" charset="0"/>
                            <a:ea typeface="Cambria Math" panose="02040503050406030204" pitchFamily="18" charset="0"/>
                          </a:rPr>
                          <m:t>10</m:t>
                        </m:r>
                      </m:e>
                      <m:sup>
                        <m:r>
                          <a:rPr lang="en-US" sz="1600" b="0" i="1">
                            <a:solidFill>
                              <a:srgbClr val="3C3C3B"/>
                            </a:solidFill>
                            <a:latin typeface="Cambria Math" panose="02040503050406030204" pitchFamily="18" charset="0"/>
                            <a:ea typeface="Cambria Math" panose="02040503050406030204" pitchFamily="18" charset="0"/>
                          </a:rPr>
                          <m:t>9</m:t>
                        </m:r>
                      </m:sup>
                    </m:sSup>
                  </m:oMath>
                </a14:m>
                <a:r>
                  <a:rPr lang="en-US" sz="1600" b="0" dirty="0">
                    <a:solidFill>
                      <a:srgbClr val="3C3C3B"/>
                    </a:solidFill>
                  </a:rPr>
                  <a:t> n/cm</a:t>
                </a:r>
                <a:r>
                  <a:rPr lang="en-US" sz="1600" b="0" baseline="30000" dirty="0">
                    <a:solidFill>
                      <a:srgbClr val="3C3C3B"/>
                    </a:solidFill>
                  </a:rPr>
                  <a:t>2</a:t>
                </a:r>
                <a:r>
                  <a:rPr lang="en-US" sz="1600" b="0" dirty="0">
                    <a:solidFill>
                      <a:srgbClr val="3C3C3B"/>
                    </a:solidFill>
                  </a:rPr>
                  <a:t>/s</a:t>
                </a:r>
              </a:p>
              <a:p>
                <a:pPr marL="171450" indent="-171450">
                  <a:spcBef>
                    <a:spcPts val="450"/>
                  </a:spcBef>
                </a:pPr>
                <a:r>
                  <a:rPr lang="en-US" sz="1600" b="0" dirty="0">
                    <a:solidFill>
                      <a:srgbClr val="3C3C3B"/>
                    </a:solidFill>
                  </a:rPr>
                  <a:t>New D-T source at LLNL Jan-2022</a:t>
                </a:r>
              </a:p>
              <a:p>
                <a:pPr marL="0" indent="0">
                  <a:buNone/>
                </a:pPr>
                <a:endParaRPr lang="en-US" sz="1800" kern="0" dirty="0"/>
              </a:p>
            </p:txBody>
          </p:sp>
        </mc:Choice>
        <mc:Fallback xmlns="">
          <p:sp>
            <p:nvSpPr>
              <p:cNvPr id="6" name="Content Placeholder 2">
                <a:extLst>
                  <a:ext uri="{FF2B5EF4-FFF2-40B4-BE49-F238E27FC236}">
                    <a16:creationId xmlns:a16="http://schemas.microsoft.com/office/drawing/2014/main" id="{E757A379-DFD0-2844-AFBD-B21C039C2CC3}"/>
                  </a:ext>
                </a:extLst>
              </p:cNvPr>
              <p:cNvSpPr txBox="1">
                <a:spLocks noRot="1" noChangeAspect="1" noMove="1" noResize="1" noEditPoints="1" noAdjustHandles="1" noChangeArrowheads="1" noChangeShapeType="1" noTextEdit="1"/>
              </p:cNvSpPr>
              <p:nvPr/>
            </p:nvSpPr>
            <p:spPr>
              <a:xfrm>
                <a:off x="8132885" y="1835018"/>
                <a:ext cx="4059115" cy="3751947"/>
              </a:xfrm>
              <a:prstGeom prst="rect">
                <a:avLst/>
              </a:prstGeom>
              <a:blipFill>
                <a:blip r:embed="rId4"/>
                <a:stretch>
                  <a:fillRect l="-1246" t="-676"/>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CF326BA1-428D-614D-821E-B66C2EB4034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12034" y="3670319"/>
            <a:ext cx="2818448" cy="2095500"/>
          </a:xfrm>
          <a:prstGeom prst="rect">
            <a:avLst/>
          </a:prstGeom>
        </p:spPr>
      </p:pic>
      <p:pic>
        <p:nvPicPr>
          <p:cNvPr id="9" name="Content Placeholder 5" descr="100_1124_unclassified cropped.jpg.jpeg">
            <a:extLst>
              <a:ext uri="{FF2B5EF4-FFF2-40B4-BE49-F238E27FC236}">
                <a16:creationId xmlns:a16="http://schemas.microsoft.com/office/drawing/2014/main" id="{D2F671CE-E9ED-5E41-99D4-9B853F0411FC}"/>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061576" y="3670319"/>
            <a:ext cx="2068848" cy="2100263"/>
          </a:xfrm>
          <a:prstGeom prst="rect">
            <a:avLst/>
          </a:prstGeom>
          <a:noFill/>
          <a:ln w="9525">
            <a:noFill/>
            <a:miter lim="800000"/>
            <a:headEnd/>
            <a:tailEnd/>
          </a:ln>
          <a:effectLst/>
        </p:spPr>
      </p:pic>
      <p:pic>
        <p:nvPicPr>
          <p:cNvPr id="10" name="Picture 9">
            <a:extLst>
              <a:ext uri="{FF2B5EF4-FFF2-40B4-BE49-F238E27FC236}">
                <a16:creationId xmlns:a16="http://schemas.microsoft.com/office/drawing/2014/main" id="{D22FCCBF-626A-AA46-B0D3-9DF4E0BE1DA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411806" y="3671938"/>
            <a:ext cx="2880360" cy="2093881"/>
          </a:xfrm>
          <a:prstGeom prst="rect">
            <a:avLst/>
          </a:prstGeom>
        </p:spPr>
      </p:pic>
      <p:sp>
        <p:nvSpPr>
          <p:cNvPr id="11" name="TextBox 10">
            <a:extLst>
              <a:ext uri="{FF2B5EF4-FFF2-40B4-BE49-F238E27FC236}">
                <a16:creationId xmlns:a16="http://schemas.microsoft.com/office/drawing/2014/main" id="{A9497886-D0F6-E841-8640-7514B7E08D1D}"/>
              </a:ext>
            </a:extLst>
          </p:cNvPr>
          <p:cNvSpPr txBox="1"/>
          <p:nvPr/>
        </p:nvSpPr>
        <p:spPr>
          <a:xfrm>
            <a:off x="934688" y="5690627"/>
            <a:ext cx="2573140" cy="553998"/>
          </a:xfrm>
          <a:prstGeom prst="rect">
            <a:avLst/>
          </a:prstGeom>
          <a:noFill/>
        </p:spPr>
        <p:txBody>
          <a:bodyPr wrap="none" rtlCol="0">
            <a:spAutoFit/>
          </a:bodyPr>
          <a:lstStyle/>
          <a:p>
            <a:pPr algn="ctr"/>
            <a:r>
              <a:rPr lang="en-US" sz="1600" dirty="0"/>
              <a:t>Cumulative FPY Task</a:t>
            </a:r>
          </a:p>
          <a:p>
            <a:pPr algn="ctr"/>
            <a:r>
              <a:rPr lang="en-US" sz="1400" dirty="0"/>
              <a:t>Days to weeks post irradiation</a:t>
            </a:r>
          </a:p>
        </p:txBody>
      </p:sp>
      <p:sp>
        <p:nvSpPr>
          <p:cNvPr id="12" name="TextBox 11">
            <a:extLst>
              <a:ext uri="{FF2B5EF4-FFF2-40B4-BE49-F238E27FC236}">
                <a16:creationId xmlns:a16="http://schemas.microsoft.com/office/drawing/2014/main" id="{E03ED5AC-88AE-FB4C-AE6D-CD624EEBD4C4}"/>
              </a:ext>
            </a:extLst>
          </p:cNvPr>
          <p:cNvSpPr txBox="1"/>
          <p:nvPr/>
        </p:nvSpPr>
        <p:spPr>
          <a:xfrm>
            <a:off x="4841411" y="5690497"/>
            <a:ext cx="2512226" cy="553998"/>
          </a:xfrm>
          <a:prstGeom prst="rect">
            <a:avLst/>
          </a:prstGeom>
          <a:noFill/>
        </p:spPr>
        <p:txBody>
          <a:bodyPr wrap="none" rtlCol="0">
            <a:spAutoFit/>
          </a:bodyPr>
          <a:lstStyle/>
          <a:p>
            <a:pPr algn="ctr"/>
            <a:r>
              <a:rPr lang="en-US" sz="1600" dirty="0"/>
              <a:t>Short-Lived FPY Task</a:t>
            </a:r>
          </a:p>
          <a:p>
            <a:pPr algn="ctr"/>
            <a:r>
              <a:rPr lang="en-US" sz="1400" dirty="0"/>
              <a:t>Hours to days post irradiation</a:t>
            </a:r>
          </a:p>
        </p:txBody>
      </p:sp>
      <p:sp>
        <p:nvSpPr>
          <p:cNvPr id="14" name="TextBox 13">
            <a:extLst>
              <a:ext uri="{FF2B5EF4-FFF2-40B4-BE49-F238E27FC236}">
                <a16:creationId xmlns:a16="http://schemas.microsoft.com/office/drawing/2014/main" id="{459844B6-DCBD-BB4D-84D9-DCB445C8EE1D}"/>
              </a:ext>
            </a:extLst>
          </p:cNvPr>
          <p:cNvSpPr txBox="1"/>
          <p:nvPr/>
        </p:nvSpPr>
        <p:spPr>
          <a:xfrm>
            <a:off x="8565416" y="5696033"/>
            <a:ext cx="2573140" cy="553998"/>
          </a:xfrm>
          <a:prstGeom prst="rect">
            <a:avLst/>
          </a:prstGeom>
          <a:noFill/>
        </p:spPr>
        <p:txBody>
          <a:bodyPr wrap="none" rtlCol="0">
            <a:spAutoFit/>
          </a:bodyPr>
          <a:lstStyle/>
          <a:p>
            <a:pPr algn="ctr"/>
            <a:r>
              <a:rPr lang="en-US" sz="1600" dirty="0"/>
              <a:t>Cumulative FPY Task</a:t>
            </a:r>
          </a:p>
          <a:p>
            <a:pPr algn="ctr"/>
            <a:r>
              <a:rPr lang="en-US" sz="1400" dirty="0"/>
              <a:t>Days to weeks post irradiation</a:t>
            </a:r>
          </a:p>
        </p:txBody>
      </p:sp>
      <p:sp>
        <p:nvSpPr>
          <p:cNvPr id="3" name="Rectangle 2">
            <a:extLst>
              <a:ext uri="{FF2B5EF4-FFF2-40B4-BE49-F238E27FC236}">
                <a16:creationId xmlns:a16="http://schemas.microsoft.com/office/drawing/2014/main" id="{7EE8FBA5-6BAF-0240-BDD3-CBCBF3F3769D}"/>
              </a:ext>
            </a:extLst>
          </p:cNvPr>
          <p:cNvSpPr/>
          <p:nvPr/>
        </p:nvSpPr>
        <p:spPr>
          <a:xfrm>
            <a:off x="459828" y="990832"/>
            <a:ext cx="11335932" cy="707886"/>
          </a:xfrm>
          <a:prstGeom prst="rect">
            <a:avLst/>
          </a:prstGeom>
        </p:spPr>
        <p:txBody>
          <a:bodyPr wrap="square">
            <a:spAutoFit/>
          </a:bodyPr>
          <a:lstStyle/>
          <a:p>
            <a:pPr marL="15875" indent="-15875">
              <a:spcBef>
                <a:spcPts val="600"/>
              </a:spcBef>
            </a:pPr>
            <a:r>
              <a:rPr lang="en-US" sz="2000" dirty="0"/>
              <a:t>Operations conducted at the NCERC include both subcritical and critical experiments with the ability to measure a wide variety of nuclear properties.</a:t>
            </a:r>
          </a:p>
        </p:txBody>
      </p:sp>
    </p:spTree>
    <p:extLst>
      <p:ext uri="{BB962C8B-B14F-4D97-AF65-F5344CB8AC3E}">
        <p14:creationId xmlns:p14="http://schemas.microsoft.com/office/powerpoint/2010/main" val="3251633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0680" y="266703"/>
            <a:ext cx="8431865" cy="639067"/>
          </a:xfrm>
        </p:spPr>
        <p:txBody>
          <a:bodyPr/>
          <a:lstStyle/>
          <a:p>
            <a:r>
              <a:rPr lang="en-US" sz="2400" dirty="0">
                <a:solidFill>
                  <a:schemeClr val="tx1"/>
                </a:solidFill>
                <a:ea typeface="ＭＳ Ｐゴシック" charset="-128"/>
              </a:rPr>
              <a:t>Time scales of isotopes we can investigate</a:t>
            </a:r>
            <a:endParaRPr lang="en-US" sz="2400" dirty="0"/>
          </a:p>
        </p:txBody>
      </p:sp>
      <p:sp>
        <p:nvSpPr>
          <p:cNvPr id="6" name="TextBox 5">
            <a:extLst>
              <a:ext uri="{FF2B5EF4-FFF2-40B4-BE49-F238E27FC236}">
                <a16:creationId xmlns:a16="http://schemas.microsoft.com/office/drawing/2014/main" id="{074A9ED8-6563-6F48-A3AA-3D5D1235C52A}"/>
              </a:ext>
            </a:extLst>
          </p:cNvPr>
          <p:cNvSpPr txBox="1"/>
          <p:nvPr/>
        </p:nvSpPr>
        <p:spPr>
          <a:xfrm>
            <a:off x="588399" y="1150714"/>
            <a:ext cx="5671724" cy="2046714"/>
          </a:xfrm>
          <a:prstGeom prst="rect">
            <a:avLst/>
          </a:prstGeom>
          <a:noFill/>
        </p:spPr>
        <p:txBody>
          <a:bodyPr wrap="square" rtlCol="0">
            <a:spAutoFit/>
          </a:bodyPr>
          <a:lstStyle/>
          <a:p>
            <a:pPr>
              <a:spcAft>
                <a:spcPts val="600"/>
              </a:spcAft>
            </a:pPr>
            <a:r>
              <a:rPr lang="en-US" sz="1600" dirty="0"/>
              <a:t>Fission product isotopes cover a wide range of time scales from microsecond to day++ half-lives.</a:t>
            </a:r>
          </a:p>
          <a:p>
            <a:pPr>
              <a:spcAft>
                <a:spcPts val="600"/>
              </a:spcAft>
            </a:pPr>
            <a:r>
              <a:rPr lang="en-US" sz="1600" dirty="0"/>
              <a:t>We can currently make measurements:</a:t>
            </a:r>
          </a:p>
          <a:p>
            <a:pPr marL="285750" indent="-285750">
              <a:spcAft>
                <a:spcPts val="600"/>
              </a:spcAft>
              <a:buFontTx/>
              <a:buChar char="-"/>
            </a:pPr>
            <a:r>
              <a:rPr lang="en-US" sz="1600" dirty="0"/>
              <a:t>At the 10s of minutes time scales by whole gamma counting</a:t>
            </a:r>
          </a:p>
          <a:p>
            <a:pPr marL="285750" indent="-285750">
              <a:spcAft>
                <a:spcPts val="600"/>
              </a:spcAft>
              <a:buFontTx/>
              <a:buChar char="-"/>
            </a:pPr>
            <a:r>
              <a:rPr lang="en-US" sz="1600" dirty="0"/>
              <a:t>Hours/days by performing radiochemistry and beta/gamma counting</a:t>
            </a:r>
          </a:p>
        </p:txBody>
      </p:sp>
      <p:grpSp>
        <p:nvGrpSpPr>
          <p:cNvPr id="7" name="Group 6">
            <a:extLst>
              <a:ext uri="{FF2B5EF4-FFF2-40B4-BE49-F238E27FC236}">
                <a16:creationId xmlns:a16="http://schemas.microsoft.com/office/drawing/2014/main" id="{A76AE339-02B0-044B-ADDF-D40C893FCFA7}"/>
              </a:ext>
            </a:extLst>
          </p:cNvPr>
          <p:cNvGrpSpPr>
            <a:grpSpLocks noChangeAspect="1"/>
          </p:cNvGrpSpPr>
          <p:nvPr/>
        </p:nvGrpSpPr>
        <p:grpSpPr>
          <a:xfrm>
            <a:off x="6497484" y="1481021"/>
            <a:ext cx="4960191" cy="4773168"/>
            <a:chOff x="4632423" y="833980"/>
            <a:chExt cx="4381500" cy="4212888"/>
          </a:xfrm>
        </p:grpSpPr>
        <p:pic>
          <p:nvPicPr>
            <p:cNvPr id="8" name="Picture 6" descr="Related image">
              <a:extLst>
                <a:ext uri="{FF2B5EF4-FFF2-40B4-BE49-F238E27FC236}">
                  <a16:creationId xmlns:a16="http://schemas.microsoft.com/office/drawing/2014/main" id="{E0CD2430-A8B2-8A44-8AF4-F599054FDB43}"/>
                </a:ext>
              </a:extLst>
            </p:cNvPr>
            <p:cNvPicPr>
              <a:picLocks noChangeAspect="1" noChangeArrowheads="1"/>
            </p:cNvPicPr>
            <p:nvPr/>
          </p:nvPicPr>
          <p:blipFill>
            <a:blip r:embed="rId3">
              <a:alphaModFix/>
              <a:extLst>
                <a:ext uri="{28A0092B-C50C-407E-A947-70E740481C1C}">
                  <a14:useLocalDpi xmlns:a14="http://schemas.microsoft.com/office/drawing/2010/main"/>
                </a:ext>
              </a:extLst>
            </a:blip>
            <a:srcRect/>
            <a:stretch>
              <a:fillRect/>
            </a:stretch>
          </p:blipFill>
          <p:spPr bwMode="auto">
            <a:xfrm>
              <a:off x="4632423" y="903493"/>
              <a:ext cx="4381500" cy="4143375"/>
            </a:xfrm>
            <a:prstGeom prst="rect">
              <a:avLst/>
            </a:prstGeom>
            <a:noFill/>
          </p:spPr>
        </p:pic>
        <p:sp>
          <p:nvSpPr>
            <p:cNvPr id="9" name="TextBox 8">
              <a:extLst>
                <a:ext uri="{FF2B5EF4-FFF2-40B4-BE49-F238E27FC236}">
                  <a16:creationId xmlns:a16="http://schemas.microsoft.com/office/drawing/2014/main" id="{412AFC2A-3026-BC4E-ABA3-96B9B31F94F8}"/>
                </a:ext>
              </a:extLst>
            </p:cNvPr>
            <p:cNvSpPr txBox="1"/>
            <p:nvPr/>
          </p:nvSpPr>
          <p:spPr>
            <a:xfrm>
              <a:off x="6365436" y="1398814"/>
              <a:ext cx="495650" cy="226985"/>
            </a:xfrm>
            <a:prstGeom prst="rect">
              <a:avLst/>
            </a:prstGeom>
            <a:noFill/>
            <a:ln>
              <a:solidFill>
                <a:srgbClr val="FF0000"/>
              </a:solidFill>
            </a:ln>
          </p:spPr>
          <p:txBody>
            <a:bodyPr wrap="none" rtlCol="0">
              <a:spAutoFit/>
            </a:bodyPr>
            <a:lstStyle/>
            <a:p>
              <a:pPr algn="ctr"/>
              <a:r>
                <a:rPr lang="en-US" sz="875" b="1" dirty="0">
                  <a:solidFill>
                    <a:srgbClr val="FF0000"/>
                  </a:solidFill>
                </a:rPr>
                <a:t>11.5 s</a:t>
              </a:r>
            </a:p>
          </p:txBody>
        </p:sp>
        <p:sp>
          <p:nvSpPr>
            <p:cNvPr id="10" name="TextBox 9">
              <a:extLst>
                <a:ext uri="{FF2B5EF4-FFF2-40B4-BE49-F238E27FC236}">
                  <a16:creationId xmlns:a16="http://schemas.microsoft.com/office/drawing/2014/main" id="{55078394-B2C3-7248-AC0A-63374830FF8A}"/>
                </a:ext>
              </a:extLst>
            </p:cNvPr>
            <p:cNvSpPr txBox="1"/>
            <p:nvPr/>
          </p:nvSpPr>
          <p:spPr>
            <a:xfrm>
              <a:off x="6839705" y="1203153"/>
              <a:ext cx="495650" cy="226985"/>
            </a:xfrm>
            <a:prstGeom prst="rect">
              <a:avLst/>
            </a:prstGeom>
            <a:noFill/>
            <a:ln>
              <a:solidFill>
                <a:srgbClr val="FF0000"/>
              </a:solidFill>
            </a:ln>
          </p:spPr>
          <p:txBody>
            <a:bodyPr wrap="none" rtlCol="0">
              <a:spAutoFit/>
            </a:bodyPr>
            <a:lstStyle/>
            <a:p>
              <a:pPr algn="ctr"/>
              <a:r>
                <a:rPr lang="en-US" sz="875" b="1" dirty="0">
                  <a:solidFill>
                    <a:srgbClr val="FF0000"/>
                  </a:solidFill>
                </a:rPr>
                <a:t>40.8 s</a:t>
              </a:r>
            </a:p>
          </p:txBody>
        </p:sp>
        <p:sp>
          <p:nvSpPr>
            <p:cNvPr id="11" name="TextBox 10">
              <a:extLst>
                <a:ext uri="{FF2B5EF4-FFF2-40B4-BE49-F238E27FC236}">
                  <a16:creationId xmlns:a16="http://schemas.microsoft.com/office/drawing/2014/main" id="{A4706055-8A3C-0248-8494-7F5E7DEFA6E5}"/>
                </a:ext>
              </a:extLst>
            </p:cNvPr>
            <p:cNvSpPr txBox="1"/>
            <p:nvPr/>
          </p:nvSpPr>
          <p:spPr>
            <a:xfrm>
              <a:off x="7316559" y="1010793"/>
              <a:ext cx="471604" cy="226985"/>
            </a:xfrm>
            <a:prstGeom prst="rect">
              <a:avLst/>
            </a:prstGeom>
            <a:noFill/>
            <a:ln>
              <a:solidFill>
                <a:srgbClr val="FF0000"/>
              </a:solidFill>
            </a:ln>
          </p:spPr>
          <p:txBody>
            <a:bodyPr wrap="none" rtlCol="0">
              <a:spAutoFit/>
            </a:bodyPr>
            <a:lstStyle/>
            <a:p>
              <a:pPr algn="ctr"/>
              <a:r>
                <a:rPr lang="en-US" sz="875" b="1" dirty="0">
                  <a:solidFill>
                    <a:srgbClr val="FF0000"/>
                  </a:solidFill>
                </a:rPr>
                <a:t>285 d</a:t>
              </a:r>
            </a:p>
          </p:txBody>
        </p:sp>
        <p:sp>
          <p:nvSpPr>
            <p:cNvPr id="12" name="TextBox 11">
              <a:extLst>
                <a:ext uri="{FF2B5EF4-FFF2-40B4-BE49-F238E27FC236}">
                  <a16:creationId xmlns:a16="http://schemas.microsoft.com/office/drawing/2014/main" id="{603E1128-AE93-4247-A484-E0C9A3A7B6F9}"/>
                </a:ext>
              </a:extLst>
            </p:cNvPr>
            <p:cNvSpPr txBox="1"/>
            <p:nvPr/>
          </p:nvSpPr>
          <p:spPr>
            <a:xfrm>
              <a:off x="7734253" y="833980"/>
              <a:ext cx="532518" cy="226985"/>
            </a:xfrm>
            <a:prstGeom prst="rect">
              <a:avLst/>
            </a:prstGeom>
            <a:noFill/>
            <a:ln>
              <a:solidFill>
                <a:srgbClr val="FF0000"/>
              </a:solidFill>
            </a:ln>
          </p:spPr>
          <p:txBody>
            <a:bodyPr wrap="none" rtlCol="0">
              <a:spAutoFit/>
            </a:bodyPr>
            <a:lstStyle/>
            <a:p>
              <a:pPr algn="ctr"/>
              <a:r>
                <a:rPr lang="en-US" sz="875" b="1" dirty="0">
                  <a:solidFill>
                    <a:srgbClr val="FF0000"/>
                  </a:solidFill>
                </a:rPr>
                <a:t>17.3 m</a:t>
              </a:r>
            </a:p>
          </p:txBody>
        </p:sp>
        <p:sp>
          <p:nvSpPr>
            <p:cNvPr id="13" name="TextBox 12">
              <a:extLst>
                <a:ext uri="{FF2B5EF4-FFF2-40B4-BE49-F238E27FC236}">
                  <a16:creationId xmlns:a16="http://schemas.microsoft.com/office/drawing/2014/main" id="{049A8142-A316-CA47-B6C8-D24DDB7B2E67}"/>
                </a:ext>
              </a:extLst>
            </p:cNvPr>
            <p:cNvSpPr txBox="1"/>
            <p:nvPr/>
          </p:nvSpPr>
          <p:spPr>
            <a:xfrm>
              <a:off x="5574322" y="3674300"/>
              <a:ext cx="532518" cy="226985"/>
            </a:xfrm>
            <a:prstGeom prst="rect">
              <a:avLst/>
            </a:prstGeom>
            <a:noFill/>
            <a:ln>
              <a:solidFill>
                <a:srgbClr val="FF0000"/>
              </a:solidFill>
            </a:ln>
          </p:spPr>
          <p:txBody>
            <a:bodyPr wrap="none" rtlCol="0">
              <a:spAutoFit/>
            </a:bodyPr>
            <a:lstStyle/>
            <a:p>
              <a:pPr algn="ctr"/>
              <a:r>
                <a:rPr lang="en-US" sz="875" b="1" dirty="0">
                  <a:solidFill>
                    <a:srgbClr val="FF0000"/>
                  </a:solidFill>
                </a:rPr>
                <a:t>3.15 m</a:t>
              </a:r>
            </a:p>
          </p:txBody>
        </p:sp>
        <p:sp>
          <p:nvSpPr>
            <p:cNvPr id="14" name="TextBox 13">
              <a:extLst>
                <a:ext uri="{FF2B5EF4-FFF2-40B4-BE49-F238E27FC236}">
                  <a16:creationId xmlns:a16="http://schemas.microsoft.com/office/drawing/2014/main" id="{8D80B353-F62F-6144-92BD-B41DA849BE5E}"/>
                </a:ext>
              </a:extLst>
            </p:cNvPr>
            <p:cNvSpPr txBox="1"/>
            <p:nvPr/>
          </p:nvSpPr>
          <p:spPr>
            <a:xfrm>
              <a:off x="5698964" y="4177756"/>
              <a:ext cx="532518" cy="226985"/>
            </a:xfrm>
            <a:prstGeom prst="rect">
              <a:avLst/>
            </a:prstGeom>
            <a:noFill/>
            <a:ln>
              <a:solidFill>
                <a:srgbClr val="FF0000"/>
              </a:solidFill>
            </a:ln>
          </p:spPr>
          <p:txBody>
            <a:bodyPr wrap="none" rtlCol="0">
              <a:spAutoFit/>
            </a:bodyPr>
            <a:lstStyle/>
            <a:p>
              <a:pPr algn="ctr"/>
              <a:r>
                <a:rPr lang="en-US" sz="875" b="1" dirty="0">
                  <a:solidFill>
                    <a:srgbClr val="FF0000"/>
                  </a:solidFill>
                </a:rPr>
                <a:t>15.2 m</a:t>
              </a:r>
            </a:p>
          </p:txBody>
        </p:sp>
        <p:sp>
          <p:nvSpPr>
            <p:cNvPr id="15" name="TextBox 14">
              <a:extLst>
                <a:ext uri="{FF2B5EF4-FFF2-40B4-BE49-F238E27FC236}">
                  <a16:creationId xmlns:a16="http://schemas.microsoft.com/office/drawing/2014/main" id="{3A78F15D-E2E9-0F46-A426-217407B36B4D}"/>
                </a:ext>
              </a:extLst>
            </p:cNvPr>
            <p:cNvSpPr txBox="1"/>
            <p:nvPr/>
          </p:nvSpPr>
          <p:spPr>
            <a:xfrm>
              <a:off x="5866011" y="4612312"/>
              <a:ext cx="502061" cy="226985"/>
            </a:xfrm>
            <a:prstGeom prst="rect">
              <a:avLst/>
            </a:prstGeom>
            <a:noFill/>
            <a:ln>
              <a:solidFill>
                <a:srgbClr val="FF0000"/>
              </a:solidFill>
            </a:ln>
          </p:spPr>
          <p:txBody>
            <a:bodyPr wrap="none" rtlCol="0">
              <a:spAutoFit/>
            </a:bodyPr>
            <a:lstStyle/>
            <a:p>
              <a:pPr algn="ctr"/>
              <a:r>
                <a:rPr lang="en-US" sz="875" b="1" dirty="0">
                  <a:solidFill>
                    <a:srgbClr val="FF0000"/>
                  </a:solidFill>
                </a:rPr>
                <a:t>50.5 d</a:t>
              </a:r>
            </a:p>
          </p:txBody>
        </p:sp>
        <p:sp>
          <p:nvSpPr>
            <p:cNvPr id="16" name="TextBox 15">
              <a:extLst>
                <a:ext uri="{FF2B5EF4-FFF2-40B4-BE49-F238E27FC236}">
                  <a16:creationId xmlns:a16="http://schemas.microsoft.com/office/drawing/2014/main" id="{7BF2814B-E360-4344-B4B7-AAF55D55189B}"/>
                </a:ext>
              </a:extLst>
            </p:cNvPr>
            <p:cNvSpPr txBox="1"/>
            <p:nvPr/>
          </p:nvSpPr>
          <p:spPr>
            <a:xfrm>
              <a:off x="7602375" y="3607594"/>
              <a:ext cx="532518" cy="226985"/>
            </a:xfrm>
            <a:prstGeom prst="rect">
              <a:avLst/>
            </a:prstGeom>
            <a:noFill/>
            <a:ln>
              <a:solidFill>
                <a:srgbClr val="FF0000"/>
              </a:solidFill>
            </a:ln>
          </p:spPr>
          <p:txBody>
            <a:bodyPr wrap="none" rtlCol="0">
              <a:spAutoFit/>
            </a:bodyPr>
            <a:lstStyle/>
            <a:p>
              <a:pPr algn="ctr"/>
              <a:r>
                <a:rPr lang="en-US" sz="875" b="1" dirty="0">
                  <a:solidFill>
                    <a:srgbClr val="FF0000"/>
                  </a:solidFill>
                </a:rPr>
                <a:t>23.4 m</a:t>
              </a:r>
            </a:p>
          </p:txBody>
        </p:sp>
        <p:sp>
          <p:nvSpPr>
            <p:cNvPr id="17" name="TextBox 16">
              <a:extLst>
                <a:ext uri="{FF2B5EF4-FFF2-40B4-BE49-F238E27FC236}">
                  <a16:creationId xmlns:a16="http://schemas.microsoft.com/office/drawing/2014/main" id="{AE5A2515-D9EB-6140-8C07-5AB37A87BA3A}"/>
                </a:ext>
              </a:extLst>
            </p:cNvPr>
            <p:cNvSpPr txBox="1"/>
            <p:nvPr/>
          </p:nvSpPr>
          <p:spPr>
            <a:xfrm>
              <a:off x="7944471" y="4031515"/>
              <a:ext cx="502061" cy="226985"/>
            </a:xfrm>
            <a:prstGeom prst="rect">
              <a:avLst/>
            </a:prstGeom>
            <a:noFill/>
            <a:ln>
              <a:solidFill>
                <a:srgbClr val="FF0000"/>
              </a:solidFill>
            </a:ln>
          </p:spPr>
          <p:txBody>
            <a:bodyPr wrap="none" rtlCol="0">
              <a:spAutoFit/>
            </a:bodyPr>
            <a:lstStyle/>
            <a:p>
              <a:pPr algn="ctr"/>
              <a:r>
                <a:rPr lang="en-US" sz="875" b="1" dirty="0">
                  <a:solidFill>
                    <a:srgbClr val="FF0000"/>
                  </a:solidFill>
                </a:rPr>
                <a:t>2.36 d</a:t>
              </a:r>
            </a:p>
          </p:txBody>
        </p:sp>
        <p:sp>
          <p:nvSpPr>
            <p:cNvPr id="18" name="TextBox 17">
              <a:extLst>
                <a:ext uri="{FF2B5EF4-FFF2-40B4-BE49-F238E27FC236}">
                  <a16:creationId xmlns:a16="http://schemas.microsoft.com/office/drawing/2014/main" id="{C301C56B-3D66-1B4F-A564-E51458A3E0F0}"/>
                </a:ext>
              </a:extLst>
            </p:cNvPr>
            <p:cNvSpPr txBox="1"/>
            <p:nvPr/>
          </p:nvSpPr>
          <p:spPr>
            <a:xfrm>
              <a:off x="8326161" y="4419951"/>
              <a:ext cx="570990" cy="226985"/>
            </a:xfrm>
            <a:prstGeom prst="rect">
              <a:avLst/>
            </a:prstGeom>
            <a:noFill/>
            <a:ln>
              <a:solidFill>
                <a:srgbClr val="FF0000"/>
              </a:solidFill>
            </a:ln>
          </p:spPr>
          <p:txBody>
            <a:bodyPr wrap="none" rtlCol="0">
              <a:spAutoFit/>
            </a:bodyPr>
            <a:lstStyle/>
            <a:p>
              <a:pPr algn="ctr"/>
              <a:r>
                <a:rPr lang="en-US" sz="875" b="1" dirty="0">
                  <a:solidFill>
                    <a:srgbClr val="FF0000"/>
                  </a:solidFill>
                </a:rPr>
                <a:t>2.4E4 y</a:t>
              </a:r>
            </a:p>
          </p:txBody>
        </p:sp>
      </p:grpSp>
      <p:pic>
        <p:nvPicPr>
          <p:cNvPr id="19" name="Picture 18">
            <a:extLst>
              <a:ext uri="{FF2B5EF4-FFF2-40B4-BE49-F238E27FC236}">
                <a16:creationId xmlns:a16="http://schemas.microsoft.com/office/drawing/2014/main" id="{9D060B09-BA75-A348-9DC6-8CADE5A3A5B1}"/>
              </a:ext>
            </a:extLst>
          </p:cNvPr>
          <p:cNvPicPr>
            <a:picLocks noChangeAspect="1"/>
          </p:cNvPicPr>
          <p:nvPr/>
        </p:nvPicPr>
        <p:blipFill>
          <a:blip r:embed="rId4"/>
          <a:stretch>
            <a:fillRect/>
          </a:stretch>
        </p:blipFill>
        <p:spPr>
          <a:xfrm rot="5400000">
            <a:off x="1499891" y="2470334"/>
            <a:ext cx="2926568" cy="4457700"/>
          </a:xfrm>
          <a:prstGeom prst="rect">
            <a:avLst/>
          </a:prstGeom>
        </p:spPr>
      </p:pic>
    </p:spTree>
    <p:extLst>
      <p:ext uri="{BB962C8B-B14F-4D97-AF65-F5344CB8AC3E}">
        <p14:creationId xmlns:p14="http://schemas.microsoft.com/office/powerpoint/2010/main" val="4035228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a:xfrm>
            <a:off x="11717866" y="6533442"/>
            <a:ext cx="321734" cy="324558"/>
          </a:xfrm>
        </p:spPr>
        <p:txBody>
          <a:bodyPr/>
          <a:lstStyle/>
          <a:p>
            <a:fld id="{FE7A4BB3-E848-5A44-82DF-322201952CD8}" type="slidenum">
              <a:rPr lang="en-US" smtClean="0"/>
              <a:pPr/>
              <a:t>6</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2019322" y="219128"/>
            <a:ext cx="7257199" cy="658464"/>
          </a:xfrm>
        </p:spPr>
        <p:txBody>
          <a:bodyPr/>
          <a:lstStyle/>
          <a:p>
            <a:r>
              <a:rPr lang="en-US" sz="2400" dirty="0">
                <a:solidFill>
                  <a:schemeClr val="tx1"/>
                </a:solidFill>
              </a:rPr>
              <a:t>Short-Lived Fission Product Yields (SLFPY)</a:t>
            </a:r>
          </a:p>
        </p:txBody>
      </p:sp>
      <p:pic>
        <p:nvPicPr>
          <p:cNvPr id="12" name="Picture 11">
            <a:extLst>
              <a:ext uri="{FF2B5EF4-FFF2-40B4-BE49-F238E27FC236}">
                <a16:creationId xmlns:a16="http://schemas.microsoft.com/office/drawing/2014/main" id="{57E54449-75D2-8B48-B598-D34FC28C6C49}"/>
              </a:ext>
            </a:extLst>
          </p:cNvPr>
          <p:cNvPicPr>
            <a:picLocks noChangeAspect="1"/>
          </p:cNvPicPr>
          <p:nvPr/>
        </p:nvPicPr>
        <p:blipFill>
          <a:blip r:embed="rId4"/>
          <a:stretch>
            <a:fillRect/>
          </a:stretch>
        </p:blipFill>
        <p:spPr>
          <a:xfrm>
            <a:off x="3601719" y="2578755"/>
            <a:ext cx="5891233" cy="3816632"/>
          </a:xfrm>
          <a:prstGeom prst="rect">
            <a:avLst/>
          </a:prstGeom>
        </p:spPr>
      </p:pic>
      <p:pic>
        <p:nvPicPr>
          <p:cNvPr id="17" name="Picture 16">
            <a:extLst>
              <a:ext uri="{FF2B5EF4-FFF2-40B4-BE49-F238E27FC236}">
                <a16:creationId xmlns:a16="http://schemas.microsoft.com/office/drawing/2014/main" id="{42F6ABBE-4288-7047-B69C-C0A4847DAEF6}"/>
              </a:ext>
            </a:extLst>
          </p:cNvPr>
          <p:cNvPicPr>
            <a:picLocks noChangeAspect="1"/>
          </p:cNvPicPr>
          <p:nvPr/>
        </p:nvPicPr>
        <p:blipFill>
          <a:blip r:embed="rId5"/>
          <a:stretch>
            <a:fillRect/>
          </a:stretch>
        </p:blipFill>
        <p:spPr>
          <a:xfrm>
            <a:off x="1315564" y="2474187"/>
            <a:ext cx="1871321" cy="1881775"/>
          </a:xfrm>
          <a:prstGeom prst="rect">
            <a:avLst/>
          </a:prstGeom>
        </p:spPr>
      </p:pic>
      <p:pic>
        <p:nvPicPr>
          <p:cNvPr id="25" name="Picture 24">
            <a:extLst>
              <a:ext uri="{FF2B5EF4-FFF2-40B4-BE49-F238E27FC236}">
                <a16:creationId xmlns:a16="http://schemas.microsoft.com/office/drawing/2014/main" id="{51FD82A5-E0F0-9143-BA02-96139493FAB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04684" y="4681280"/>
            <a:ext cx="2403089" cy="1756425"/>
          </a:xfrm>
          <a:prstGeom prst="rect">
            <a:avLst/>
          </a:prstGeom>
        </p:spPr>
      </p:pic>
      <p:sp>
        <p:nvSpPr>
          <p:cNvPr id="26" name="TextBox 25">
            <a:extLst>
              <a:ext uri="{FF2B5EF4-FFF2-40B4-BE49-F238E27FC236}">
                <a16:creationId xmlns:a16="http://schemas.microsoft.com/office/drawing/2014/main" id="{C744951A-C4B7-A24E-9CD9-8B123047D1C3}"/>
              </a:ext>
            </a:extLst>
          </p:cNvPr>
          <p:cNvSpPr txBox="1"/>
          <p:nvPr/>
        </p:nvSpPr>
        <p:spPr>
          <a:xfrm>
            <a:off x="1085669" y="4395621"/>
            <a:ext cx="2358828" cy="451534"/>
          </a:xfrm>
          <a:prstGeom prst="rect">
            <a:avLst/>
          </a:prstGeom>
          <a:noFill/>
        </p:spPr>
        <p:txBody>
          <a:bodyPr wrap="square" rtlCol="0">
            <a:spAutoFit/>
          </a:bodyPr>
          <a:lstStyle/>
          <a:p>
            <a:pPr algn="ctr"/>
            <a:r>
              <a:rPr lang="en-US" sz="1167" dirty="0"/>
              <a:t>Photo &amp; Model of Godiva</a:t>
            </a:r>
          </a:p>
          <a:p>
            <a:endParaRPr lang="en-US" sz="1167" dirty="0"/>
          </a:p>
        </p:txBody>
      </p:sp>
      <p:sp>
        <p:nvSpPr>
          <p:cNvPr id="28" name="TextBox 27">
            <a:extLst>
              <a:ext uri="{FF2B5EF4-FFF2-40B4-BE49-F238E27FC236}">
                <a16:creationId xmlns:a16="http://schemas.microsoft.com/office/drawing/2014/main" id="{529D26FF-5581-544E-AAC9-E4865436EEED}"/>
              </a:ext>
            </a:extLst>
          </p:cNvPr>
          <p:cNvSpPr txBox="1"/>
          <p:nvPr/>
        </p:nvSpPr>
        <p:spPr>
          <a:xfrm>
            <a:off x="986672" y="6366938"/>
            <a:ext cx="2721647" cy="271934"/>
          </a:xfrm>
          <a:prstGeom prst="rect">
            <a:avLst/>
          </a:prstGeom>
          <a:noFill/>
        </p:spPr>
        <p:txBody>
          <a:bodyPr wrap="square" rtlCol="0">
            <a:spAutoFit/>
          </a:bodyPr>
          <a:lstStyle/>
          <a:p>
            <a:pPr algn="ctr"/>
            <a:r>
              <a:rPr lang="en-US" sz="1167" dirty="0"/>
              <a:t>Godiva Irradiation Pulse Width </a:t>
            </a:r>
          </a:p>
        </p:txBody>
      </p:sp>
      <p:sp>
        <p:nvSpPr>
          <p:cNvPr id="4" name="Rectangle 3">
            <a:extLst>
              <a:ext uri="{FF2B5EF4-FFF2-40B4-BE49-F238E27FC236}">
                <a16:creationId xmlns:a16="http://schemas.microsoft.com/office/drawing/2014/main" id="{A46694C7-5CAF-5B4B-9E4C-7AD237CCC939}"/>
              </a:ext>
            </a:extLst>
          </p:cNvPr>
          <p:cNvSpPr/>
          <p:nvPr/>
        </p:nvSpPr>
        <p:spPr>
          <a:xfrm>
            <a:off x="6540742" y="2559322"/>
            <a:ext cx="3404350" cy="4079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6" name="Picture 5">
            <a:extLst>
              <a:ext uri="{FF2B5EF4-FFF2-40B4-BE49-F238E27FC236}">
                <a16:creationId xmlns:a16="http://schemas.microsoft.com/office/drawing/2014/main" id="{82F00F88-D3DC-A34A-BCA6-2E4310CCF30B}"/>
              </a:ext>
            </a:extLst>
          </p:cNvPr>
          <p:cNvPicPr>
            <a:picLocks noChangeAspect="1"/>
          </p:cNvPicPr>
          <p:nvPr/>
        </p:nvPicPr>
        <p:blipFill>
          <a:blip r:embed="rId7"/>
          <a:stretch>
            <a:fillRect/>
          </a:stretch>
        </p:blipFill>
        <p:spPr>
          <a:xfrm>
            <a:off x="9383121" y="441454"/>
            <a:ext cx="1403376" cy="537960"/>
          </a:xfrm>
          <a:prstGeom prst="rect">
            <a:avLst/>
          </a:prstGeom>
        </p:spPr>
      </p:pic>
      <p:graphicFrame>
        <p:nvGraphicFramePr>
          <p:cNvPr id="15" name="Object 14">
            <a:extLst>
              <a:ext uri="{FF2B5EF4-FFF2-40B4-BE49-F238E27FC236}">
                <a16:creationId xmlns:a16="http://schemas.microsoft.com/office/drawing/2014/main" id="{526D05B6-18FE-E340-B19B-C58DAACF92B8}"/>
              </a:ext>
            </a:extLst>
          </p:cNvPr>
          <p:cNvGraphicFramePr>
            <a:graphicFrameLocks noChangeAspect="1"/>
          </p:cNvGraphicFramePr>
          <p:nvPr/>
        </p:nvGraphicFramePr>
        <p:xfrm>
          <a:off x="6485694" y="4306745"/>
          <a:ext cx="3350450" cy="2210367"/>
        </p:xfrm>
        <a:graphic>
          <a:graphicData uri="http://schemas.openxmlformats.org/presentationml/2006/ole">
            <mc:AlternateContent xmlns:mc="http://schemas.openxmlformats.org/markup-compatibility/2006">
              <mc:Choice xmlns:v="urn:schemas-microsoft-com:vml" Requires="v">
                <p:oleObj spid="_x0000_s1043" name="Acrobat Document" r:id="rId8" imgW="5486400" imgH="3619500" progId="Acrobat.Document.2015">
                  <p:embed/>
                </p:oleObj>
              </mc:Choice>
              <mc:Fallback>
                <p:oleObj name="Acrobat Document" r:id="rId8" imgW="5486400" imgH="3619500" progId="Acrobat.Document.2015">
                  <p:embed/>
                  <p:pic>
                    <p:nvPicPr>
                      <p:cNvPr id="15" name="Object 14">
                        <a:extLst>
                          <a:ext uri="{FF2B5EF4-FFF2-40B4-BE49-F238E27FC236}">
                            <a16:creationId xmlns:a16="http://schemas.microsoft.com/office/drawing/2014/main" id="{526D05B6-18FE-E340-B19B-C58DAACF92B8}"/>
                          </a:ext>
                        </a:extLst>
                      </p:cNvPr>
                      <p:cNvPicPr/>
                      <p:nvPr/>
                    </p:nvPicPr>
                    <p:blipFill>
                      <a:blip r:embed="rId9"/>
                      <a:stretch>
                        <a:fillRect/>
                      </a:stretch>
                    </p:blipFill>
                    <p:spPr>
                      <a:xfrm>
                        <a:off x="6485694" y="4306745"/>
                        <a:ext cx="3350450" cy="2210367"/>
                      </a:xfrm>
                      <a:prstGeom prst="rect">
                        <a:avLst/>
                      </a:prstGeom>
                    </p:spPr>
                  </p:pic>
                </p:oleObj>
              </mc:Fallback>
            </mc:AlternateContent>
          </a:graphicData>
        </a:graphic>
      </p:graphicFrame>
      <p:pic>
        <p:nvPicPr>
          <p:cNvPr id="22" name="Picture 21">
            <a:extLst>
              <a:ext uri="{FF2B5EF4-FFF2-40B4-BE49-F238E27FC236}">
                <a16:creationId xmlns:a16="http://schemas.microsoft.com/office/drawing/2014/main" id="{A0B4DC47-58C5-7D4A-902D-26DD0D01528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623915" y="2424208"/>
            <a:ext cx="2922788" cy="1791669"/>
          </a:xfrm>
          <a:prstGeom prst="rect">
            <a:avLst/>
          </a:prstGeom>
        </p:spPr>
      </p:pic>
      <p:graphicFrame>
        <p:nvGraphicFramePr>
          <p:cNvPr id="23" name="Object 22">
            <a:extLst>
              <a:ext uri="{FF2B5EF4-FFF2-40B4-BE49-F238E27FC236}">
                <a16:creationId xmlns:a16="http://schemas.microsoft.com/office/drawing/2014/main" id="{D482A265-E9A5-CA4A-AC0E-C07290F9D714}"/>
              </a:ext>
            </a:extLst>
          </p:cNvPr>
          <p:cNvGraphicFramePr>
            <a:graphicFrameLocks noChangeAspect="1"/>
          </p:cNvGraphicFramePr>
          <p:nvPr/>
        </p:nvGraphicFramePr>
        <p:xfrm>
          <a:off x="9572462" y="2419603"/>
          <a:ext cx="2320675" cy="1800877"/>
        </p:xfrm>
        <a:graphic>
          <a:graphicData uri="http://schemas.openxmlformats.org/presentationml/2006/ole">
            <mc:AlternateContent xmlns:mc="http://schemas.openxmlformats.org/markup-compatibility/2006">
              <mc:Choice xmlns:v="urn:schemas-microsoft-com:vml" Requires="v">
                <p:oleObj spid="_x0000_s1044" name="Acrobat Document" r:id="rId11" imgW="5400498" imgH="4191000" progId="Acrobat.Document.2015">
                  <p:embed/>
                </p:oleObj>
              </mc:Choice>
              <mc:Fallback>
                <p:oleObj name="Acrobat Document" r:id="rId11" imgW="5400498" imgH="4191000" progId="Acrobat.Document.2015">
                  <p:embed/>
                  <p:pic>
                    <p:nvPicPr>
                      <p:cNvPr id="23" name="Object 22">
                        <a:extLst>
                          <a:ext uri="{FF2B5EF4-FFF2-40B4-BE49-F238E27FC236}">
                            <a16:creationId xmlns:a16="http://schemas.microsoft.com/office/drawing/2014/main" id="{D482A265-E9A5-CA4A-AC0E-C07290F9D714}"/>
                          </a:ext>
                        </a:extLst>
                      </p:cNvPr>
                      <p:cNvPicPr/>
                      <p:nvPr/>
                    </p:nvPicPr>
                    <p:blipFill>
                      <a:blip r:embed="rId12"/>
                      <a:stretch>
                        <a:fillRect/>
                      </a:stretch>
                    </p:blipFill>
                    <p:spPr>
                      <a:xfrm>
                        <a:off x="9572462" y="2419603"/>
                        <a:ext cx="2320675" cy="1800877"/>
                      </a:xfrm>
                      <a:prstGeom prst="rect">
                        <a:avLst/>
                      </a:prstGeom>
                    </p:spPr>
                  </p:pic>
                </p:oleObj>
              </mc:Fallback>
            </mc:AlternateContent>
          </a:graphicData>
        </a:graphic>
      </p:graphicFrame>
      <p:sp>
        <p:nvSpPr>
          <p:cNvPr id="29" name="TextBox 28">
            <a:extLst>
              <a:ext uri="{FF2B5EF4-FFF2-40B4-BE49-F238E27FC236}">
                <a16:creationId xmlns:a16="http://schemas.microsoft.com/office/drawing/2014/main" id="{78995C76-2973-FC46-A63A-C775DC8583E7}"/>
              </a:ext>
            </a:extLst>
          </p:cNvPr>
          <p:cNvSpPr txBox="1"/>
          <p:nvPr/>
        </p:nvSpPr>
        <p:spPr>
          <a:xfrm>
            <a:off x="7091045" y="4116757"/>
            <a:ext cx="4626820" cy="271934"/>
          </a:xfrm>
          <a:prstGeom prst="rect">
            <a:avLst/>
          </a:prstGeom>
          <a:noFill/>
        </p:spPr>
        <p:txBody>
          <a:bodyPr wrap="square" rtlCol="0">
            <a:spAutoFit/>
          </a:bodyPr>
          <a:lstStyle/>
          <a:p>
            <a:pPr algn="ctr"/>
            <a:r>
              <a:rPr lang="en-US" sz="1167" dirty="0"/>
              <a:t>Godiva Neutron Fluence-energy Distribution &amp; Covariance Matrix</a:t>
            </a:r>
          </a:p>
        </p:txBody>
      </p:sp>
      <p:sp>
        <p:nvSpPr>
          <p:cNvPr id="30" name="TextBox 29">
            <a:extLst>
              <a:ext uri="{FF2B5EF4-FFF2-40B4-BE49-F238E27FC236}">
                <a16:creationId xmlns:a16="http://schemas.microsoft.com/office/drawing/2014/main" id="{1F093792-B4B7-C34D-B447-B29811C696E4}"/>
              </a:ext>
            </a:extLst>
          </p:cNvPr>
          <p:cNvSpPr txBox="1"/>
          <p:nvPr/>
        </p:nvSpPr>
        <p:spPr>
          <a:xfrm>
            <a:off x="9836144" y="5739441"/>
            <a:ext cx="2395103" cy="400110"/>
          </a:xfrm>
          <a:prstGeom prst="rect">
            <a:avLst/>
          </a:prstGeom>
          <a:noFill/>
        </p:spPr>
        <p:txBody>
          <a:bodyPr wrap="square" rtlCol="0">
            <a:spAutoFit/>
          </a:bodyPr>
          <a:lstStyle/>
          <a:p>
            <a:r>
              <a:rPr lang="en-US" sz="1000" dirty="0"/>
              <a:t>Nuclear Data Sheets </a:t>
            </a:r>
            <a:r>
              <a:rPr lang="en-US" sz="1000" b="1" dirty="0"/>
              <a:t>155</a:t>
            </a:r>
            <a:r>
              <a:rPr lang="en-US" sz="1000" dirty="0"/>
              <a:t>, 86 (2019).</a:t>
            </a:r>
          </a:p>
          <a:p>
            <a:r>
              <a:rPr lang="en-US" sz="1000" dirty="0"/>
              <a:t>Nuclear Data Sheets </a:t>
            </a:r>
            <a:r>
              <a:rPr lang="en-US" sz="1000" b="1" dirty="0"/>
              <a:t>163</a:t>
            </a:r>
            <a:r>
              <a:rPr lang="en-US" sz="1000" dirty="0"/>
              <a:t>, 249 (2020).</a:t>
            </a:r>
          </a:p>
        </p:txBody>
      </p:sp>
      <p:sp>
        <p:nvSpPr>
          <p:cNvPr id="27" name="TextBox 26">
            <a:extLst>
              <a:ext uri="{FF2B5EF4-FFF2-40B4-BE49-F238E27FC236}">
                <a16:creationId xmlns:a16="http://schemas.microsoft.com/office/drawing/2014/main" id="{105047F4-BBB5-384A-84A8-CC46BF028765}"/>
              </a:ext>
            </a:extLst>
          </p:cNvPr>
          <p:cNvSpPr txBox="1"/>
          <p:nvPr/>
        </p:nvSpPr>
        <p:spPr>
          <a:xfrm>
            <a:off x="5243503" y="6401789"/>
            <a:ext cx="2532515" cy="271934"/>
          </a:xfrm>
          <a:prstGeom prst="rect">
            <a:avLst/>
          </a:prstGeom>
          <a:noFill/>
        </p:spPr>
        <p:txBody>
          <a:bodyPr wrap="square" rtlCol="0">
            <a:spAutoFit/>
          </a:bodyPr>
          <a:lstStyle/>
          <a:p>
            <a:pPr algn="ctr"/>
            <a:r>
              <a:rPr lang="en-US" sz="1167" dirty="0"/>
              <a:t>Temporal Assay of </a:t>
            </a:r>
            <a:r>
              <a:rPr lang="en-US" sz="1167" baseline="30000" dirty="0"/>
              <a:t>134</a:t>
            </a:r>
            <a:r>
              <a:rPr lang="en-US" sz="1167" dirty="0"/>
              <a:t>I</a:t>
            </a:r>
          </a:p>
        </p:txBody>
      </p:sp>
      <p:pic>
        <p:nvPicPr>
          <p:cNvPr id="8" name="Picture 7">
            <a:extLst>
              <a:ext uri="{FF2B5EF4-FFF2-40B4-BE49-F238E27FC236}">
                <a16:creationId xmlns:a16="http://schemas.microsoft.com/office/drawing/2014/main" id="{C14B6A63-23D4-E840-A652-91460048C9E0}"/>
              </a:ext>
            </a:extLst>
          </p:cNvPr>
          <p:cNvPicPr>
            <a:picLocks noChangeAspect="1"/>
          </p:cNvPicPr>
          <p:nvPr/>
        </p:nvPicPr>
        <p:blipFill rotWithShape="1">
          <a:blip r:embed="rId13"/>
          <a:srcRect t="2173" r="7015" b="73917"/>
          <a:stretch/>
        </p:blipFill>
        <p:spPr>
          <a:xfrm>
            <a:off x="9891192" y="4941734"/>
            <a:ext cx="2217278" cy="760178"/>
          </a:xfrm>
          <a:prstGeom prst="rect">
            <a:avLst/>
          </a:prstGeom>
        </p:spPr>
      </p:pic>
      <p:pic>
        <p:nvPicPr>
          <p:cNvPr id="5" name="Picture 4">
            <a:extLst>
              <a:ext uri="{FF2B5EF4-FFF2-40B4-BE49-F238E27FC236}">
                <a16:creationId xmlns:a16="http://schemas.microsoft.com/office/drawing/2014/main" id="{51ADEAE6-7C3F-7A44-84CA-D791049094E6}"/>
              </a:ext>
            </a:extLst>
          </p:cNvPr>
          <p:cNvPicPr>
            <a:picLocks noChangeAspect="1"/>
          </p:cNvPicPr>
          <p:nvPr/>
        </p:nvPicPr>
        <p:blipFill>
          <a:blip r:embed="rId14"/>
          <a:stretch>
            <a:fillRect/>
          </a:stretch>
        </p:blipFill>
        <p:spPr>
          <a:xfrm>
            <a:off x="10893097" y="383275"/>
            <a:ext cx="1146502" cy="658464"/>
          </a:xfrm>
          <a:prstGeom prst="rect">
            <a:avLst/>
          </a:prstGeom>
        </p:spPr>
      </p:pic>
      <p:graphicFrame>
        <p:nvGraphicFramePr>
          <p:cNvPr id="24" name="Diagram 23">
            <a:extLst>
              <a:ext uri="{FF2B5EF4-FFF2-40B4-BE49-F238E27FC236}">
                <a16:creationId xmlns:a16="http://schemas.microsoft.com/office/drawing/2014/main" id="{4C7659F7-00AD-3146-B263-43CE2E533F16}"/>
              </a:ext>
            </a:extLst>
          </p:cNvPr>
          <p:cNvGraphicFramePr/>
          <p:nvPr>
            <p:extLst>
              <p:ext uri="{D42A27DB-BD31-4B8C-83A1-F6EECF244321}">
                <p14:modId xmlns:p14="http://schemas.microsoft.com/office/powerpoint/2010/main" val="1999202724"/>
              </p:ext>
            </p:extLst>
          </p:nvPr>
        </p:nvGraphicFramePr>
        <p:xfrm>
          <a:off x="400049" y="1156088"/>
          <a:ext cx="11493087" cy="105942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84068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0DB0346-DE41-664D-8D91-23DF15C9547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97330" y="2644428"/>
            <a:ext cx="4267825" cy="3314192"/>
          </a:xfrm>
        </p:spPr>
      </p:pic>
      <p:sp>
        <p:nvSpPr>
          <p:cNvPr id="3" name="Title 2">
            <a:extLst>
              <a:ext uri="{FF2B5EF4-FFF2-40B4-BE49-F238E27FC236}">
                <a16:creationId xmlns:a16="http://schemas.microsoft.com/office/drawing/2014/main" id="{A5BD55B8-9E53-6547-844D-F33E0D393074}"/>
              </a:ext>
            </a:extLst>
          </p:cNvPr>
          <p:cNvSpPr>
            <a:spLocks noGrp="1"/>
          </p:cNvSpPr>
          <p:nvPr>
            <p:ph type="title"/>
          </p:nvPr>
        </p:nvSpPr>
        <p:spPr>
          <a:xfrm>
            <a:off x="1974024" y="-76512"/>
            <a:ext cx="8143370" cy="1008771"/>
          </a:xfrm>
        </p:spPr>
        <p:txBody>
          <a:bodyPr/>
          <a:lstStyle/>
          <a:p>
            <a:r>
              <a:rPr lang="en-US" sz="2800" i="0" dirty="0">
                <a:solidFill>
                  <a:schemeClr val="tx1"/>
                </a:solidFill>
              </a:rPr>
              <a:t>Np237 Data Time Dependent Spectra Example</a:t>
            </a:r>
          </a:p>
        </p:txBody>
      </p:sp>
      <p:pic>
        <p:nvPicPr>
          <p:cNvPr id="7" name="Picture 6" descr="Chart, histogram&#10;&#10;Description automatically generated">
            <a:extLst>
              <a:ext uri="{FF2B5EF4-FFF2-40B4-BE49-F238E27FC236}">
                <a16:creationId xmlns:a16="http://schemas.microsoft.com/office/drawing/2014/main" id="{EB2CB9BF-E8AC-1541-9B3F-7478A3DB52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5999" y="2646736"/>
            <a:ext cx="4267825" cy="3314192"/>
          </a:xfrm>
          <a:prstGeom prst="rect">
            <a:avLst/>
          </a:prstGeom>
        </p:spPr>
      </p:pic>
      <mc:AlternateContent xmlns:mc="http://schemas.openxmlformats.org/markup-compatibility/2006" xmlns:a14="http://schemas.microsoft.com/office/drawing/2010/main">
        <mc:Choice Requires="a14">
          <p:sp>
            <p:nvSpPr>
              <p:cNvPr id="8" name="Content Placeholder 1">
                <a:extLst>
                  <a:ext uri="{FF2B5EF4-FFF2-40B4-BE49-F238E27FC236}">
                    <a16:creationId xmlns:a16="http://schemas.microsoft.com/office/drawing/2014/main" id="{F5270AC0-CD11-C240-89E1-86E16A8B9B7A}"/>
                  </a:ext>
                </a:extLst>
              </p:cNvPr>
              <p:cNvSpPr txBox="1">
                <a:spLocks/>
              </p:cNvSpPr>
              <p:nvPr/>
            </p:nvSpPr>
            <p:spPr>
              <a:xfrm>
                <a:off x="1974025" y="803128"/>
                <a:ext cx="8340571" cy="4906889"/>
              </a:xfrm>
              <a:prstGeom prst="rect">
                <a:avLst/>
              </a:prstGeom>
            </p:spPr>
            <p:txBody>
              <a:bodyPr vert="horz" lIns="0" tIns="0" rIns="0" bIns="0" rtlCol="0">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fontAlgn="base">
                  <a:buClr>
                    <a:srgbClr val="BBE0E3">
                      <a:lumMod val="75000"/>
                    </a:srgbClr>
                  </a:buClr>
                </a:pPr>
                <a:r>
                  <a:rPr lang="en-US" sz="1800" dirty="0">
                    <a:solidFill>
                      <a:srgbClr val="000000"/>
                    </a:solidFill>
                  </a:rPr>
                  <a:t>Currently, we can retrieve the sample from Godiva ~30-40 minutes after the burst mode operation. Then begin measuring gamma-ray spectra at about 1 hour.</a:t>
                </a:r>
              </a:p>
              <a:p>
                <a:pPr fontAlgn="base">
                  <a:buClr>
                    <a:srgbClr val="BBE0E3">
                      <a:lumMod val="75000"/>
                    </a:srgbClr>
                  </a:buClr>
                </a:pPr>
                <a:r>
                  <a:rPr lang="en-US" sz="1800" dirty="0">
                    <a:solidFill>
                      <a:srgbClr val="000000"/>
                    </a:solidFill>
                  </a:rPr>
                  <a:t>Fit a peak in each in time bin and plot the intensity versus time (decay curve)</a:t>
                </a:r>
              </a:p>
              <a:p>
                <a:pPr lvl="1" fontAlgn="base"/>
                <a:r>
                  <a:rPr lang="en-US" sz="1400" dirty="0">
                    <a:solidFill>
                      <a:srgbClr val="000000"/>
                    </a:solidFill>
                  </a:rPr>
                  <a:t>Use half-life and </a:t>
                </a:r>
                <a14:m>
                  <m:oMath xmlns:m="http://schemas.openxmlformats.org/officeDocument/2006/math">
                    <m:r>
                      <a:rPr lang="en-US" sz="1400" i="1">
                        <a:solidFill>
                          <a:srgbClr val="000000"/>
                        </a:solidFill>
                        <a:latin typeface="Cambria Math" panose="02040503050406030204" pitchFamily="18" charset="0"/>
                      </a:rPr>
                      <m:t>𝛾</m:t>
                    </m:r>
                  </m:oMath>
                </a14:m>
                <a:r>
                  <a:rPr lang="en-US" sz="1400" dirty="0">
                    <a:solidFill>
                      <a:srgbClr val="000000"/>
                    </a:solidFill>
                  </a:rPr>
                  <a:t>-ray energy to identify isotope</a:t>
                </a:r>
              </a:p>
              <a:p>
                <a:pPr fontAlgn="base">
                  <a:buClr>
                    <a:srgbClr val="BBE0E3">
                      <a:lumMod val="75000"/>
                    </a:srgbClr>
                  </a:buClr>
                </a:pPr>
                <a:r>
                  <a:rPr lang="en-US" sz="1800" dirty="0">
                    <a:solidFill>
                      <a:srgbClr val="000000"/>
                    </a:solidFill>
                  </a:rPr>
                  <a:t>Use decay curve to extract the activity of the isotope immediately after irradiation</a:t>
                </a:r>
              </a:p>
            </p:txBody>
          </p:sp>
        </mc:Choice>
        <mc:Fallback xmlns="">
          <p:sp>
            <p:nvSpPr>
              <p:cNvPr id="8" name="Content Placeholder 1">
                <a:extLst>
                  <a:ext uri="{FF2B5EF4-FFF2-40B4-BE49-F238E27FC236}">
                    <a16:creationId xmlns:a16="http://schemas.microsoft.com/office/drawing/2014/main" id="{F5270AC0-CD11-C240-89E1-86E16A8B9B7A}"/>
                  </a:ext>
                </a:extLst>
              </p:cNvPr>
              <p:cNvSpPr txBox="1">
                <a:spLocks noRot="1" noChangeAspect="1" noMove="1" noResize="1" noEditPoints="1" noAdjustHandles="1" noChangeArrowheads="1" noChangeShapeType="1" noTextEdit="1"/>
              </p:cNvSpPr>
              <p:nvPr/>
            </p:nvSpPr>
            <p:spPr>
              <a:xfrm>
                <a:off x="1974025" y="803128"/>
                <a:ext cx="8340571" cy="4906889"/>
              </a:xfrm>
              <a:prstGeom prst="rect">
                <a:avLst/>
              </a:prstGeom>
              <a:blipFill>
                <a:blip r:embed="rId4"/>
                <a:stretch>
                  <a:fillRect l="-760" t="-155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7061E922-A3EE-A841-B08C-7D744AB1C094}"/>
              </a:ext>
            </a:extLst>
          </p:cNvPr>
          <p:cNvSpPr txBox="1"/>
          <p:nvPr/>
        </p:nvSpPr>
        <p:spPr>
          <a:xfrm>
            <a:off x="7115547" y="6251103"/>
            <a:ext cx="3102429" cy="338554"/>
          </a:xfrm>
          <a:prstGeom prst="rect">
            <a:avLst/>
          </a:prstGeom>
          <a:noFill/>
        </p:spPr>
        <p:txBody>
          <a:bodyPr wrap="square" rtlCol="0">
            <a:spAutoFit/>
          </a:bodyPr>
          <a:lstStyle/>
          <a:p>
            <a:pPr fontAlgn="base">
              <a:spcBef>
                <a:spcPct val="0"/>
              </a:spcBef>
              <a:spcAft>
                <a:spcPct val="0"/>
              </a:spcAft>
            </a:pPr>
            <a:r>
              <a:rPr lang="en-US" sz="1600" dirty="0">
                <a:solidFill>
                  <a:srgbClr val="333333"/>
                </a:solidFill>
                <a:latin typeface="Arial" charset="0"/>
              </a:rPr>
              <a:t>Courtesy Sean Burcher</a:t>
            </a:r>
          </a:p>
        </p:txBody>
      </p:sp>
    </p:spTree>
    <p:extLst>
      <p:ext uri="{BB962C8B-B14F-4D97-AF65-F5344CB8AC3E}">
        <p14:creationId xmlns:p14="http://schemas.microsoft.com/office/powerpoint/2010/main" val="3805408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p:cNvSpPr>
            <a:spLocks noGrp="1"/>
          </p:cNvSpPr>
          <p:nvPr>
            <p:ph type="title"/>
          </p:nvPr>
        </p:nvSpPr>
        <p:spPr>
          <a:xfrm>
            <a:off x="720090" y="126762"/>
            <a:ext cx="10127372" cy="609600"/>
          </a:xfrm>
        </p:spPr>
        <p:txBody>
          <a:bodyPr/>
          <a:lstStyle/>
          <a:p>
            <a:r>
              <a:rPr lang="en-US" sz="2000" i="0" dirty="0"/>
              <a:t>Technical Approach: identifying gamma rays</a:t>
            </a:r>
            <a:br>
              <a:rPr lang="en-US" sz="2000" i="0" dirty="0"/>
            </a:br>
            <a:r>
              <a:rPr lang="en-US" sz="2000" i="0" dirty="0"/>
              <a:t>Time dependent gamma ray spectra from 45 minutes to 7 days post-irradiation</a:t>
            </a:r>
          </a:p>
        </p:txBody>
      </p:sp>
      <p:sp>
        <p:nvSpPr>
          <p:cNvPr id="29697" name="Rectangle 3"/>
          <p:cNvSpPr>
            <a:spLocks noGrp="1" noChangeArrowheads="1"/>
          </p:cNvSpPr>
          <p:nvPr>
            <p:ph type="sldNum" sz="quarter" idx="4"/>
          </p:nvPr>
        </p:nvSpPr>
        <p:spPr>
          <a:noFill/>
        </p:spPr>
        <p:txBody>
          <a:bodyPr/>
          <a:lstStyle/>
          <a:p>
            <a:pPr fontAlgn="base">
              <a:spcAft>
                <a:spcPct val="0"/>
              </a:spcAft>
            </a:pPr>
            <a:fld id="{CE4F9414-3119-4F2A-94CB-4AFEDD3798AD}" type="slidenum">
              <a:rPr lang="en-US"/>
              <a:pPr fontAlgn="base">
                <a:spcAft>
                  <a:spcPct val="0"/>
                </a:spcAft>
              </a:pPr>
              <a:t>8</a:t>
            </a:fld>
            <a:endParaRPr lang="en-US"/>
          </a:p>
        </p:txBody>
      </p:sp>
      <p:sp>
        <p:nvSpPr>
          <p:cNvPr id="29698" name="Rectangle 3"/>
          <p:cNvSpPr txBox="1">
            <a:spLocks noGrp="1" noChangeArrowheads="1"/>
          </p:cNvSpPr>
          <p:nvPr/>
        </p:nvSpPr>
        <p:spPr bwMode="auto">
          <a:xfrm>
            <a:off x="9525000" y="6248400"/>
            <a:ext cx="914400" cy="400050"/>
          </a:xfrm>
          <a:prstGeom prst="rect">
            <a:avLst/>
          </a:prstGeom>
          <a:noFill/>
          <a:ln w="9525">
            <a:noFill/>
            <a:miter lim="800000"/>
            <a:headEnd/>
            <a:tailEnd/>
          </a:ln>
        </p:spPr>
        <p:txBody>
          <a:bodyPr/>
          <a:lstStyle/>
          <a:p>
            <a:pPr algn="r" fontAlgn="base">
              <a:spcBef>
                <a:spcPct val="0"/>
              </a:spcBef>
              <a:spcAft>
                <a:spcPct val="0"/>
              </a:spcAft>
            </a:pPr>
            <a:fld id="{3DBE8DE4-9C27-4213-B190-314EAC9FCB0C}" type="slidenum">
              <a:rPr lang="en-US" sz="1200">
                <a:solidFill>
                  <a:srgbClr val="333333"/>
                </a:solidFill>
                <a:latin typeface="Arial" charset="0"/>
              </a:rPr>
              <a:pPr algn="r" fontAlgn="base">
                <a:spcBef>
                  <a:spcPct val="0"/>
                </a:spcBef>
                <a:spcAft>
                  <a:spcPct val="0"/>
                </a:spcAft>
              </a:pPr>
              <a:t>8</a:t>
            </a:fld>
            <a:endParaRPr lang="en-US" sz="1200">
              <a:solidFill>
                <a:srgbClr val="333333"/>
              </a:solidFill>
              <a:latin typeface="Arial" charset="0"/>
            </a:endParaRPr>
          </a:p>
        </p:txBody>
      </p:sp>
      <p:sp>
        <p:nvSpPr>
          <p:cNvPr id="29700" name="Slide Number Placeholder 3"/>
          <p:cNvSpPr txBox="1">
            <a:spLocks noGrp="1"/>
          </p:cNvSpPr>
          <p:nvPr/>
        </p:nvSpPr>
        <p:spPr bwMode="auto">
          <a:xfrm>
            <a:off x="9525000" y="6248400"/>
            <a:ext cx="914400" cy="400050"/>
          </a:xfrm>
          <a:prstGeom prst="rect">
            <a:avLst/>
          </a:prstGeom>
          <a:noFill/>
          <a:ln w="9525">
            <a:noFill/>
            <a:miter lim="800000"/>
            <a:headEnd/>
            <a:tailEnd/>
          </a:ln>
        </p:spPr>
        <p:txBody>
          <a:bodyPr/>
          <a:lstStyle/>
          <a:p>
            <a:pPr algn="r" fontAlgn="base">
              <a:spcBef>
                <a:spcPct val="0"/>
              </a:spcBef>
              <a:spcAft>
                <a:spcPct val="0"/>
              </a:spcAft>
            </a:pPr>
            <a:fld id="{A7BABA0F-978A-44AE-B5FA-C6EE81F33C6A}" type="slidenum">
              <a:rPr lang="en-US" sz="1200">
                <a:solidFill>
                  <a:srgbClr val="333333"/>
                </a:solidFill>
                <a:latin typeface="Arial" charset="0"/>
              </a:rPr>
              <a:pPr algn="r" fontAlgn="base">
                <a:spcBef>
                  <a:spcPct val="0"/>
                </a:spcBef>
                <a:spcAft>
                  <a:spcPct val="0"/>
                </a:spcAft>
              </a:pPr>
              <a:t>8</a:t>
            </a:fld>
            <a:endParaRPr lang="en-US" sz="1200">
              <a:solidFill>
                <a:srgbClr val="333333"/>
              </a:solidFill>
              <a:latin typeface="Arial" charset="0"/>
            </a:endParaRPr>
          </a:p>
        </p:txBody>
      </p:sp>
      <p:grpSp>
        <p:nvGrpSpPr>
          <p:cNvPr id="2" name="Group 1"/>
          <p:cNvGrpSpPr/>
          <p:nvPr/>
        </p:nvGrpSpPr>
        <p:grpSpPr>
          <a:xfrm>
            <a:off x="3738732" y="880110"/>
            <a:ext cx="8754650" cy="5665470"/>
            <a:chOff x="146080" y="927556"/>
            <a:chExt cx="8997920" cy="5642720"/>
          </a:xfrm>
        </p:grpSpPr>
        <p:sp>
          <p:nvSpPr>
            <p:cNvPr id="13" name="TextBox 12"/>
            <p:cNvSpPr txBox="1"/>
            <p:nvPr/>
          </p:nvSpPr>
          <p:spPr>
            <a:xfrm>
              <a:off x="5181600" y="927556"/>
              <a:ext cx="1828800" cy="236033"/>
            </a:xfrm>
            <a:prstGeom prst="rect">
              <a:avLst/>
            </a:prstGeom>
            <a:solidFill>
              <a:schemeClr val="bg1"/>
            </a:solidFill>
          </p:spPr>
          <p:txBody>
            <a:bodyPr wrap="square" rtlCol="0">
              <a:spAutoFit/>
            </a:bodyPr>
            <a:lstStyle/>
            <a:p>
              <a:pPr fontAlgn="base">
                <a:spcBef>
                  <a:spcPct val="0"/>
                </a:spcBef>
                <a:spcAft>
                  <a:spcPct val="0"/>
                </a:spcAft>
              </a:pPr>
              <a:endParaRPr lang="en-US" sz="800" dirty="0">
                <a:solidFill>
                  <a:srgbClr val="333333"/>
                </a:solidFill>
                <a:latin typeface="Arial" charset="0"/>
              </a:endParaRPr>
            </a:p>
          </p:txBody>
        </p:sp>
        <p:pic>
          <p:nvPicPr>
            <p:cNvPr id="14" name="Picture 13" descr="GammaRay1024keVWaterFallGammaRaySpectrum550to650keV.gif"/>
            <p:cNvPicPr>
              <a:picLocks noChangeAspect="1"/>
            </p:cNvPicPr>
            <p:nvPr/>
          </p:nvPicPr>
          <p:blipFill rotWithShape="1">
            <a:blip r:embed="rId3" cstate="email">
              <a:extLst>
                <a:ext uri="{28A0092B-C50C-407E-A947-70E740481C1C}">
                  <a14:useLocalDpi xmlns:a14="http://schemas.microsoft.com/office/drawing/2010/main"/>
                </a:ext>
              </a:extLst>
            </a:blip>
            <a:srcRect l="5691" t="5555" b="2668"/>
            <a:stretch/>
          </p:blipFill>
          <p:spPr>
            <a:xfrm>
              <a:off x="520372" y="961290"/>
              <a:ext cx="8623628" cy="5608986"/>
            </a:xfrm>
            <a:prstGeom prst="rect">
              <a:avLst/>
            </a:prstGeom>
          </p:spPr>
        </p:pic>
        <p:sp>
          <p:nvSpPr>
            <p:cNvPr id="15" name="TextBox 14"/>
            <p:cNvSpPr txBox="1"/>
            <p:nvPr/>
          </p:nvSpPr>
          <p:spPr>
            <a:xfrm rot="16200000">
              <a:off x="-723228" y="1904939"/>
              <a:ext cx="2107948" cy="369332"/>
            </a:xfrm>
            <a:prstGeom prst="rect">
              <a:avLst/>
            </a:prstGeom>
            <a:noFill/>
          </p:spPr>
          <p:txBody>
            <a:bodyPr wrap="square" rtlCol="0">
              <a:spAutoFit/>
            </a:bodyPr>
            <a:lstStyle/>
            <a:p>
              <a:pPr fontAlgn="base">
                <a:spcBef>
                  <a:spcPct val="0"/>
                </a:spcBef>
                <a:spcAft>
                  <a:spcPct val="0"/>
                </a:spcAft>
              </a:pPr>
              <a:r>
                <a:rPr lang="en-US" sz="1600" dirty="0">
                  <a:solidFill>
                    <a:srgbClr val="333333"/>
                  </a:solidFill>
                  <a:latin typeface="Arial" charset="0"/>
                </a:rPr>
                <a:t>Counts per hour</a:t>
              </a:r>
            </a:p>
          </p:txBody>
        </p:sp>
        <p:sp>
          <p:nvSpPr>
            <p:cNvPr id="16" name="TextBox 15"/>
            <p:cNvSpPr txBox="1"/>
            <p:nvPr/>
          </p:nvSpPr>
          <p:spPr>
            <a:xfrm>
              <a:off x="2432210" y="1045147"/>
              <a:ext cx="3209368" cy="1180162"/>
            </a:xfrm>
            <a:prstGeom prst="rect">
              <a:avLst/>
            </a:prstGeom>
            <a:noFill/>
          </p:spPr>
          <p:txBody>
            <a:bodyPr wrap="square" rtlCol="0">
              <a:spAutoFit/>
            </a:bodyPr>
            <a:lstStyle/>
            <a:p>
              <a:pPr fontAlgn="base">
                <a:spcBef>
                  <a:spcPct val="0"/>
                </a:spcBef>
                <a:spcAft>
                  <a:spcPct val="0"/>
                </a:spcAft>
              </a:pPr>
              <a:r>
                <a:rPr lang="en-US" sz="1600" b="1" dirty="0">
                  <a:solidFill>
                    <a:srgbClr val="FF0000"/>
                  </a:solidFill>
                  <a:latin typeface="Arial" charset="0"/>
                </a:rPr>
                <a:t>Persistent line</a:t>
              </a:r>
            </a:p>
            <a:p>
              <a:pPr fontAlgn="base">
                <a:spcBef>
                  <a:spcPct val="0"/>
                </a:spcBef>
                <a:spcAft>
                  <a:spcPct val="0"/>
                </a:spcAft>
              </a:pPr>
              <a:r>
                <a:rPr lang="en-US" sz="1600" b="1" dirty="0">
                  <a:solidFill>
                    <a:srgbClr val="0000FF"/>
                  </a:solidFill>
                  <a:latin typeface="Arial" charset="0"/>
                </a:rPr>
                <a:t>Short half-life</a:t>
              </a:r>
            </a:p>
            <a:p>
              <a:pPr fontAlgn="base">
                <a:spcBef>
                  <a:spcPct val="0"/>
                </a:spcBef>
                <a:spcAft>
                  <a:spcPct val="0"/>
                </a:spcAft>
              </a:pPr>
              <a:r>
                <a:rPr lang="en-US" sz="1600" b="1" dirty="0">
                  <a:solidFill>
                    <a:srgbClr val="008000"/>
                  </a:solidFill>
                  <a:latin typeface="Arial" charset="0"/>
                </a:rPr>
                <a:t>Grow-In daughter product</a:t>
              </a:r>
              <a:endParaRPr lang="en-US" sz="1600" dirty="0">
                <a:solidFill>
                  <a:srgbClr val="008000"/>
                </a:solidFill>
                <a:latin typeface="Arial" charset="0"/>
              </a:endParaRPr>
            </a:p>
            <a:p>
              <a:pPr fontAlgn="base">
                <a:spcBef>
                  <a:spcPct val="0"/>
                </a:spcBef>
                <a:spcAft>
                  <a:spcPct val="0"/>
                </a:spcAft>
              </a:pPr>
              <a:r>
                <a:rPr lang="en-US" sz="1600" b="1" dirty="0">
                  <a:solidFill>
                    <a:srgbClr val="FF0000"/>
                  </a:solidFill>
                  <a:latin typeface="Arial" charset="0"/>
                </a:rPr>
                <a:t> </a:t>
              </a:r>
            </a:p>
          </p:txBody>
        </p:sp>
        <p:cxnSp>
          <p:nvCxnSpPr>
            <p:cNvPr id="17" name="Straight Arrow Connector 16"/>
            <p:cNvCxnSpPr/>
            <p:nvPr/>
          </p:nvCxnSpPr>
          <p:spPr>
            <a:xfrm>
              <a:off x="7229854" y="2149909"/>
              <a:ext cx="1220" cy="235752"/>
            </a:xfrm>
            <a:prstGeom prst="straightConnector1">
              <a:avLst/>
            </a:prstGeom>
            <a:ln w="38100">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7972133" y="2288429"/>
              <a:ext cx="1220" cy="235752"/>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535328" y="2912718"/>
              <a:ext cx="1220" cy="235752"/>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42090" y="3078998"/>
              <a:ext cx="1220" cy="235752"/>
            </a:xfrm>
            <a:prstGeom prst="straightConnector1">
              <a:avLst/>
            </a:prstGeom>
            <a:ln w="38100">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586206" y="3239147"/>
              <a:ext cx="1220" cy="235752"/>
            </a:xfrm>
            <a:prstGeom prst="straightConnector1">
              <a:avLst/>
            </a:prstGeom>
            <a:ln w="38100">
              <a:solidFill>
                <a:srgbClr val="00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176611" y="2544383"/>
              <a:ext cx="1220" cy="235752"/>
            </a:xfrm>
            <a:prstGeom prst="straightConnector1">
              <a:avLst/>
            </a:prstGeom>
            <a:ln w="38100">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836288" y="989638"/>
              <a:ext cx="1220" cy="235752"/>
            </a:xfrm>
            <a:prstGeom prst="straightConnector1">
              <a:avLst/>
            </a:prstGeom>
            <a:ln w="38100">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273893" y="2141332"/>
              <a:ext cx="1220" cy="235752"/>
            </a:xfrm>
            <a:prstGeom prst="straightConnector1">
              <a:avLst/>
            </a:prstGeom>
            <a:ln w="38100">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1148703" y="2612951"/>
              <a:ext cx="1220" cy="235752"/>
            </a:xfrm>
            <a:prstGeom prst="straightConnector1">
              <a:avLst/>
            </a:prstGeom>
            <a:ln w="38100">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5139888" y="2828904"/>
              <a:ext cx="1220" cy="235752"/>
            </a:xfrm>
            <a:prstGeom prst="straightConnector1">
              <a:avLst/>
            </a:prstGeom>
            <a:ln w="38100">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5230655" y="3044571"/>
              <a:ext cx="1220" cy="235752"/>
            </a:xfrm>
            <a:prstGeom prst="straightConnector1">
              <a:avLst/>
            </a:prstGeom>
            <a:ln w="38100">
              <a:solidFill>
                <a:srgbClr val="00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5896047" y="2967425"/>
              <a:ext cx="1220" cy="235752"/>
            </a:xfrm>
            <a:prstGeom prst="straightConnector1">
              <a:avLst/>
            </a:prstGeom>
            <a:ln w="38100">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952116" y="3072059"/>
              <a:ext cx="1220" cy="235752"/>
            </a:xfrm>
            <a:prstGeom prst="straightConnector1">
              <a:avLst/>
            </a:prstGeom>
            <a:ln w="38100">
              <a:solidFill>
                <a:srgbClr val="00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6014023" y="2939667"/>
              <a:ext cx="1220" cy="235752"/>
            </a:xfrm>
            <a:prstGeom prst="straightConnector1">
              <a:avLst/>
            </a:prstGeom>
            <a:ln w="38100">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944500" y="3273304"/>
              <a:ext cx="1220" cy="235752"/>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6756302" y="3272495"/>
              <a:ext cx="1220" cy="235752"/>
            </a:xfrm>
            <a:prstGeom prst="straightConnector1">
              <a:avLst/>
            </a:prstGeom>
            <a:ln w="38100">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18559D41-9763-4345-89FE-22ED8034DA12}"/>
              </a:ext>
            </a:extLst>
          </p:cNvPr>
          <p:cNvSpPr txBox="1"/>
          <p:nvPr/>
        </p:nvSpPr>
        <p:spPr>
          <a:xfrm>
            <a:off x="491490" y="1325880"/>
            <a:ext cx="3242416" cy="2031325"/>
          </a:xfrm>
          <a:prstGeom prst="rect">
            <a:avLst/>
          </a:prstGeom>
          <a:noFill/>
        </p:spPr>
        <p:txBody>
          <a:bodyPr wrap="square" rtlCol="0">
            <a:spAutoFit/>
          </a:bodyPr>
          <a:lstStyle/>
          <a:p>
            <a:r>
              <a:rPr lang="en-US" dirty="0"/>
              <a:t>List mode data taken with high resolution </a:t>
            </a:r>
            <a:r>
              <a:rPr lang="en-US" dirty="0" err="1"/>
              <a:t>HPGe</a:t>
            </a:r>
            <a:r>
              <a:rPr lang="en-US" dirty="0"/>
              <a:t> detectors to perform the gamma-ray spectroscopy is essential to unfolding the very complex spectra obtained from fission products.</a:t>
            </a:r>
          </a:p>
        </p:txBody>
      </p:sp>
    </p:spTree>
    <p:extLst>
      <p:ext uri="{BB962C8B-B14F-4D97-AF65-F5344CB8AC3E}">
        <p14:creationId xmlns:p14="http://schemas.microsoft.com/office/powerpoint/2010/main" val="4005627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FFC18A7-1129-F849-943A-E0749EE446F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rot="5400000">
            <a:off x="1785435" y="2984090"/>
            <a:ext cx="2822648" cy="2941988"/>
          </a:xfrm>
        </p:spPr>
      </p:pic>
      <p:sp>
        <p:nvSpPr>
          <p:cNvPr id="3" name="Title 2">
            <a:extLst>
              <a:ext uri="{FF2B5EF4-FFF2-40B4-BE49-F238E27FC236}">
                <a16:creationId xmlns:a16="http://schemas.microsoft.com/office/drawing/2014/main" id="{78167772-8DE2-774A-88A5-525E78CB4ED3}"/>
              </a:ext>
            </a:extLst>
          </p:cNvPr>
          <p:cNvSpPr>
            <a:spLocks noGrp="1"/>
          </p:cNvSpPr>
          <p:nvPr>
            <p:ph type="title"/>
          </p:nvPr>
        </p:nvSpPr>
        <p:spPr>
          <a:xfrm>
            <a:off x="1981200" y="-34507"/>
            <a:ext cx="8229600" cy="1008771"/>
          </a:xfrm>
        </p:spPr>
        <p:txBody>
          <a:bodyPr/>
          <a:lstStyle/>
          <a:p>
            <a:r>
              <a:rPr lang="en-US" sz="2800" i="0" dirty="0"/>
              <a:t>Np237 Results : Example </a:t>
            </a:r>
            <a:r>
              <a:rPr lang="en-US" sz="2800" i="0" baseline="30000" dirty="0"/>
              <a:t>93</a:t>
            </a:r>
            <a:r>
              <a:rPr lang="en-US" sz="2800" i="0" dirty="0"/>
              <a:t>Y</a:t>
            </a:r>
          </a:p>
        </p:txBody>
      </p:sp>
      <p:pic>
        <p:nvPicPr>
          <p:cNvPr id="7" name="Picture 6">
            <a:extLst>
              <a:ext uri="{FF2B5EF4-FFF2-40B4-BE49-F238E27FC236}">
                <a16:creationId xmlns:a16="http://schemas.microsoft.com/office/drawing/2014/main" id="{17ADBBD3-934C-6544-828A-3E4E2BC939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4563148" y="2982461"/>
            <a:ext cx="2899801" cy="3022403"/>
          </a:xfrm>
          <a:prstGeom prst="rect">
            <a:avLst/>
          </a:prstGeom>
        </p:spPr>
      </p:pic>
      <p:pic>
        <p:nvPicPr>
          <p:cNvPr id="9" name="Picture 8">
            <a:extLst>
              <a:ext uri="{FF2B5EF4-FFF2-40B4-BE49-F238E27FC236}">
                <a16:creationId xmlns:a16="http://schemas.microsoft.com/office/drawing/2014/main" id="{D5E2F109-5EEF-604C-8DA7-DEF4434169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7473111" y="2982463"/>
            <a:ext cx="2899799" cy="3022400"/>
          </a:xfrm>
          <a:prstGeom prst="rect">
            <a:avLst/>
          </a:prstGeom>
        </p:spPr>
      </p:pic>
      <mc:AlternateContent xmlns:mc="http://schemas.openxmlformats.org/markup-compatibility/2006" xmlns:a14="http://schemas.microsoft.com/office/drawing/2010/main">
        <mc:Choice Requires="a14">
          <p:sp>
            <p:nvSpPr>
              <p:cNvPr id="10" name="Content Placeholder 1">
                <a:extLst>
                  <a:ext uri="{FF2B5EF4-FFF2-40B4-BE49-F238E27FC236}">
                    <a16:creationId xmlns:a16="http://schemas.microsoft.com/office/drawing/2014/main" id="{9920D58B-5FD8-E542-A4DB-ACE8BDB31ACF}"/>
                  </a:ext>
                </a:extLst>
              </p:cNvPr>
              <p:cNvSpPr txBox="1">
                <a:spLocks/>
              </p:cNvSpPr>
              <p:nvPr/>
            </p:nvSpPr>
            <p:spPr>
              <a:xfrm>
                <a:off x="880110" y="1107510"/>
                <a:ext cx="6031017" cy="4906889"/>
              </a:xfrm>
              <a:prstGeom prst="rect">
                <a:avLst/>
              </a:prstGeom>
            </p:spPr>
            <p:txBody>
              <a:bodyPr vert="horz" lIns="0" tIns="0" rIns="0" bIns="0" rtlCol="0">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fontAlgn="base">
                  <a:buClr>
                    <a:srgbClr val="BBE0E3">
                      <a:lumMod val="75000"/>
                    </a:srgbClr>
                  </a:buClr>
                </a:pPr>
                <a:r>
                  <a:rPr lang="en-US" sz="1800" dirty="0">
                    <a:solidFill>
                      <a:srgbClr val="000000"/>
                    </a:solidFill>
                  </a:rPr>
                  <a:t>Observed 3 ‘clean’ </a:t>
                </a:r>
                <a14:m>
                  <m:oMath xmlns:m="http://schemas.openxmlformats.org/officeDocument/2006/math">
                    <m:r>
                      <a:rPr lang="en-US" sz="1800" i="1">
                        <a:solidFill>
                          <a:srgbClr val="000000"/>
                        </a:solidFill>
                        <a:latin typeface="Cambria Math" panose="02040503050406030204" pitchFamily="18" charset="0"/>
                      </a:rPr>
                      <m:t>𝛾</m:t>
                    </m:r>
                  </m:oMath>
                </a14:m>
                <a:r>
                  <a:rPr lang="en-US" sz="1800" dirty="0">
                    <a:solidFill>
                      <a:srgbClr val="000000"/>
                    </a:solidFill>
                  </a:rPr>
                  <a:t>-rays from the decay of </a:t>
                </a:r>
                <a:r>
                  <a:rPr lang="en-US" sz="1800" baseline="30000" dirty="0">
                    <a:solidFill>
                      <a:srgbClr val="000000"/>
                    </a:solidFill>
                  </a:rPr>
                  <a:t>93</a:t>
                </a:r>
                <a:r>
                  <a:rPr lang="en-US" sz="1800" dirty="0">
                    <a:solidFill>
                      <a:srgbClr val="000000"/>
                    </a:solidFill>
                  </a:rPr>
                  <a:t>Y</a:t>
                </a:r>
              </a:p>
              <a:p>
                <a:pPr fontAlgn="base">
                  <a:buClr>
                    <a:srgbClr val="BBE0E3">
                      <a:lumMod val="75000"/>
                    </a:srgbClr>
                  </a:buClr>
                </a:pPr>
                <a:r>
                  <a:rPr lang="en-US" sz="1800" dirty="0">
                    <a:solidFill>
                      <a:srgbClr val="000000"/>
                    </a:solidFill>
                  </a:rPr>
                  <a:t>Extrapolate Decay Curve fits back to irradiation time : </a:t>
                </a:r>
                <a14:m>
                  <m:oMath xmlns:m="http://schemas.openxmlformats.org/officeDocument/2006/math">
                    <m:sSub>
                      <m:sSubPr>
                        <m:ctrlPr>
                          <a:rPr lang="en-US" sz="1800" i="1">
                            <a:solidFill>
                              <a:srgbClr val="000000"/>
                            </a:solidFill>
                            <a:latin typeface="Cambria Math" panose="02040503050406030204" pitchFamily="18" charset="0"/>
                          </a:rPr>
                        </m:ctrlPr>
                      </m:sSubPr>
                      <m:e>
                        <m:r>
                          <a:rPr lang="en-US" sz="1800" i="1">
                            <a:solidFill>
                              <a:srgbClr val="000000"/>
                            </a:solidFill>
                            <a:latin typeface="Cambria Math" panose="02040503050406030204" pitchFamily="18" charset="0"/>
                          </a:rPr>
                          <m:t>𝐴</m:t>
                        </m:r>
                      </m:e>
                      <m:sub>
                        <m:r>
                          <a:rPr lang="en-US" sz="1800" i="1">
                            <a:solidFill>
                              <a:srgbClr val="000000"/>
                            </a:solidFill>
                            <a:latin typeface="Cambria Math" panose="02040503050406030204" pitchFamily="18" charset="0"/>
                          </a:rPr>
                          <m:t>0</m:t>
                        </m:r>
                      </m:sub>
                    </m:sSub>
                  </m:oMath>
                </a14:m>
                <a:endParaRPr lang="en-US" sz="1800" dirty="0">
                  <a:solidFill>
                    <a:srgbClr val="000000"/>
                  </a:solidFill>
                </a:endParaRPr>
              </a:p>
              <a:p>
                <a:pPr lvl="1" fontAlgn="base"/>
                <a:r>
                  <a:rPr lang="en-US" sz="1400" dirty="0">
                    <a:solidFill>
                      <a:srgbClr val="000000"/>
                    </a:solidFill>
                  </a:rPr>
                  <a:t>Correct for DAQ </a:t>
                </a:r>
                <a:r>
                  <a:rPr lang="en-US" sz="1400" dirty="0" err="1">
                    <a:solidFill>
                      <a:srgbClr val="000000"/>
                    </a:solidFill>
                  </a:rPr>
                  <a:t>livetime</a:t>
                </a:r>
                <a:r>
                  <a:rPr lang="en-US" sz="1400" dirty="0">
                    <a:solidFill>
                      <a:srgbClr val="000000"/>
                    </a:solidFill>
                  </a:rPr>
                  <a:t>, detection efficiency, and self-attenuation </a:t>
                </a:r>
              </a:p>
              <a:p>
                <a:pPr marL="57150" indent="0" fontAlgn="base">
                  <a:buClr>
                    <a:srgbClr val="BBE0E3">
                      <a:lumMod val="75000"/>
                    </a:srgbClr>
                  </a:buClr>
                  <a:buNone/>
                </a:pPr>
                <a:endParaRPr lang="en-US" sz="2000" dirty="0">
                  <a:solidFill>
                    <a:srgbClr val="000000"/>
                  </a:solidFill>
                </a:endParaRPr>
              </a:p>
            </p:txBody>
          </p:sp>
        </mc:Choice>
        <mc:Fallback xmlns="">
          <p:sp>
            <p:nvSpPr>
              <p:cNvPr id="10" name="Content Placeholder 1">
                <a:extLst>
                  <a:ext uri="{FF2B5EF4-FFF2-40B4-BE49-F238E27FC236}">
                    <a16:creationId xmlns:a16="http://schemas.microsoft.com/office/drawing/2014/main" id="{9920D58B-5FD8-E542-A4DB-ACE8BDB31ACF}"/>
                  </a:ext>
                </a:extLst>
              </p:cNvPr>
              <p:cNvSpPr txBox="1">
                <a:spLocks noRot="1" noChangeAspect="1" noMove="1" noResize="1" noEditPoints="1" noAdjustHandles="1" noChangeArrowheads="1" noChangeShapeType="1" noTextEdit="1"/>
              </p:cNvSpPr>
              <p:nvPr/>
            </p:nvSpPr>
            <p:spPr>
              <a:xfrm>
                <a:off x="880110" y="1107510"/>
                <a:ext cx="6031017" cy="4906889"/>
              </a:xfrm>
              <a:prstGeom prst="rect">
                <a:avLst/>
              </a:prstGeom>
              <a:blipFill>
                <a:blip r:embed="rId6"/>
                <a:stretch>
                  <a:fillRect l="-1050" t="-15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08A2A0B-127E-6E46-8C83-8CC88488BE6F}"/>
                  </a:ext>
                </a:extLst>
              </p:cNvPr>
              <p:cNvSpPr/>
              <p:nvPr/>
            </p:nvSpPr>
            <p:spPr>
              <a:xfrm>
                <a:off x="7658502" y="921430"/>
                <a:ext cx="2199073" cy="1229439"/>
              </a:xfrm>
              <a:prstGeom prst="rect">
                <a:avLst/>
              </a:prstGeom>
              <a:ln>
                <a:solidFill>
                  <a:schemeClr val="tx1"/>
                </a:solidFill>
              </a:ln>
            </p:spPr>
            <p:txBody>
              <a:bodyPr wrap="square">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400" i="1">
                          <a:solidFill>
                            <a:srgbClr val="333333"/>
                          </a:solidFill>
                          <a:latin typeface="Cambria Math" panose="02040503050406030204" pitchFamily="18" charset="0"/>
                        </a:rPr>
                        <m:t>𝑌</m:t>
                      </m:r>
                      <m:r>
                        <a:rPr lang="en-US" sz="1400" i="1">
                          <a:solidFill>
                            <a:srgbClr val="333333"/>
                          </a:solidFill>
                          <a:latin typeface="Cambria Math" panose="02040503050406030204" pitchFamily="18" charset="0"/>
                        </a:rPr>
                        <m:t>=</m:t>
                      </m:r>
                      <m:f>
                        <m:fPr>
                          <m:ctrlPr>
                            <a:rPr lang="en-US" sz="1400" i="1">
                              <a:solidFill>
                                <a:srgbClr val="333333"/>
                              </a:solidFill>
                              <a:latin typeface="Cambria Math" panose="02040503050406030204" pitchFamily="18" charset="0"/>
                            </a:rPr>
                          </m:ctrlPr>
                        </m:fPr>
                        <m:num>
                          <m:sSub>
                            <m:sSubPr>
                              <m:ctrlPr>
                                <a:rPr lang="en-US" sz="1400" i="1">
                                  <a:solidFill>
                                    <a:srgbClr val="333333"/>
                                  </a:solidFill>
                                  <a:latin typeface="Cambria Math" panose="02040503050406030204" pitchFamily="18" charset="0"/>
                                </a:rPr>
                              </m:ctrlPr>
                            </m:sSubPr>
                            <m:e>
                              <m:r>
                                <a:rPr lang="en-US" sz="1400" i="1">
                                  <a:solidFill>
                                    <a:srgbClr val="333333"/>
                                  </a:solidFill>
                                  <a:latin typeface="Cambria Math" panose="02040503050406030204" pitchFamily="18" charset="0"/>
                                </a:rPr>
                                <m:t>𝐴</m:t>
                              </m:r>
                            </m:e>
                            <m:sub>
                              <m:r>
                                <a:rPr lang="en-US" sz="1400" i="1">
                                  <a:solidFill>
                                    <a:srgbClr val="333333"/>
                                  </a:solidFill>
                                  <a:latin typeface="Cambria Math" panose="02040503050406030204" pitchFamily="18" charset="0"/>
                                </a:rPr>
                                <m:t>0</m:t>
                              </m:r>
                            </m:sub>
                          </m:sSub>
                          <m:r>
                            <a:rPr lang="en-US" sz="1400" i="1">
                              <a:solidFill>
                                <a:srgbClr val="333333"/>
                              </a:solidFill>
                              <a:latin typeface="Cambria Math" panose="02040503050406030204" pitchFamily="18" charset="0"/>
                            </a:rPr>
                            <m:t> </m:t>
                          </m:r>
                          <m:sSub>
                            <m:sSubPr>
                              <m:ctrlPr>
                                <a:rPr lang="en-US" sz="1400" i="1">
                                  <a:solidFill>
                                    <a:srgbClr val="333333"/>
                                  </a:solidFill>
                                  <a:latin typeface="Cambria Math" panose="02040503050406030204" pitchFamily="18" charset="0"/>
                                </a:rPr>
                              </m:ctrlPr>
                            </m:sSubPr>
                            <m:e>
                              <m:r>
                                <a:rPr lang="en-US" sz="1400" i="1">
                                  <a:solidFill>
                                    <a:srgbClr val="333333"/>
                                  </a:solidFill>
                                  <a:latin typeface="Cambria Math" panose="02040503050406030204" pitchFamily="18" charset="0"/>
                                </a:rPr>
                                <m:t>𝑡</m:t>
                              </m:r>
                            </m:e>
                            <m:sub>
                              <m:r>
                                <a:rPr lang="en-US" sz="1400" i="1">
                                  <a:solidFill>
                                    <a:srgbClr val="333333"/>
                                  </a:solidFill>
                                  <a:latin typeface="Cambria Math" panose="02040503050406030204" pitchFamily="18" charset="0"/>
                                </a:rPr>
                                <m:t>1/2</m:t>
                              </m:r>
                            </m:sub>
                          </m:sSub>
                        </m:num>
                        <m:den>
                          <m:func>
                            <m:funcPr>
                              <m:ctrlPr>
                                <a:rPr lang="en-US" sz="1400" i="1">
                                  <a:solidFill>
                                    <a:srgbClr val="333333"/>
                                  </a:solidFill>
                                  <a:latin typeface="Cambria Math" panose="02040503050406030204" pitchFamily="18" charset="0"/>
                                </a:rPr>
                              </m:ctrlPr>
                            </m:funcPr>
                            <m:fName>
                              <m:r>
                                <m:rPr>
                                  <m:sty m:val="p"/>
                                </m:rPr>
                                <a:rPr lang="en-US" sz="1400">
                                  <a:solidFill>
                                    <a:srgbClr val="333333"/>
                                  </a:solidFill>
                                  <a:latin typeface="Cambria Math" panose="02040503050406030204" pitchFamily="18" charset="0"/>
                                </a:rPr>
                                <m:t>ln</m:t>
                              </m:r>
                            </m:fName>
                            <m:e>
                              <m:d>
                                <m:dPr>
                                  <m:ctrlPr>
                                    <a:rPr lang="en-US" sz="1400" i="1">
                                      <a:solidFill>
                                        <a:srgbClr val="333333"/>
                                      </a:solidFill>
                                      <a:latin typeface="Cambria Math" panose="02040503050406030204" pitchFamily="18" charset="0"/>
                                    </a:rPr>
                                  </m:ctrlPr>
                                </m:dPr>
                                <m:e>
                                  <m:r>
                                    <a:rPr lang="en-US" sz="1400" i="1">
                                      <a:solidFill>
                                        <a:srgbClr val="333333"/>
                                      </a:solidFill>
                                      <a:latin typeface="Cambria Math" panose="02040503050406030204" pitchFamily="18" charset="0"/>
                                    </a:rPr>
                                    <m:t>2</m:t>
                                  </m:r>
                                </m:e>
                              </m:d>
                            </m:e>
                          </m:func>
                          <m:r>
                            <m:rPr>
                              <m:sty m:val="p"/>
                            </m:rPr>
                            <a:rPr lang="en-US" sz="1400">
                              <a:solidFill>
                                <a:srgbClr val="333333"/>
                              </a:solidFill>
                              <a:latin typeface="Cambria Math" panose="02040503050406030204" pitchFamily="18" charset="0"/>
                            </a:rPr>
                            <m:t>Γ</m:t>
                          </m:r>
                          <m:r>
                            <a:rPr lang="en-US" sz="1400" i="1">
                              <a:solidFill>
                                <a:srgbClr val="333333"/>
                              </a:solidFill>
                              <a:latin typeface="Cambria Math" panose="02040503050406030204" pitchFamily="18" charset="0"/>
                            </a:rPr>
                            <m:t> </m:t>
                          </m:r>
                          <m:sSub>
                            <m:sSubPr>
                              <m:ctrlPr>
                                <a:rPr lang="en-US" sz="1400" i="1">
                                  <a:solidFill>
                                    <a:srgbClr val="333333"/>
                                  </a:solidFill>
                                  <a:latin typeface="Cambria Math" panose="02040503050406030204" pitchFamily="18" charset="0"/>
                                </a:rPr>
                              </m:ctrlPr>
                            </m:sSubPr>
                            <m:e>
                              <m:r>
                                <a:rPr lang="en-US" sz="1400" i="1">
                                  <a:solidFill>
                                    <a:srgbClr val="333333"/>
                                  </a:solidFill>
                                  <a:latin typeface="Cambria Math" panose="02040503050406030204" pitchFamily="18" charset="0"/>
                                </a:rPr>
                                <m:t>𝑁</m:t>
                              </m:r>
                            </m:e>
                            <m:sub>
                              <m:r>
                                <a:rPr lang="en-US" sz="1400" i="1">
                                  <a:solidFill>
                                    <a:srgbClr val="333333"/>
                                  </a:solidFill>
                                  <a:latin typeface="Cambria Math" panose="02040503050406030204" pitchFamily="18" charset="0"/>
                                </a:rPr>
                                <m:t>𝑓</m:t>
                              </m:r>
                            </m:sub>
                          </m:sSub>
                        </m:den>
                      </m:f>
                      <m:r>
                        <a:rPr lang="en-US" sz="1400">
                          <a:solidFill>
                            <a:srgbClr val="333333"/>
                          </a:solidFill>
                          <a:latin typeface="Cambria Math" panose="02040503050406030204" pitchFamily="18" charset="0"/>
                        </a:rPr>
                        <m:t> </m:t>
                      </m:r>
                    </m:oMath>
                  </m:oMathPara>
                </a14:m>
                <a:endParaRPr lang="en-US" sz="1400" dirty="0">
                  <a:solidFill>
                    <a:srgbClr val="333333"/>
                  </a:solidFill>
                  <a:latin typeface="Cambria Math" panose="02040503050406030204" pitchFamily="18" charset="0"/>
                </a:endParaRPr>
              </a:p>
              <a:p>
                <a:pPr fontAlgn="base">
                  <a:spcBef>
                    <a:spcPct val="0"/>
                  </a:spcBef>
                  <a:spcAft>
                    <a:spcPct val="0"/>
                  </a:spcAft>
                </a:pPr>
                <a:endParaRPr lang="en-US" sz="1400" dirty="0">
                  <a:solidFill>
                    <a:srgbClr val="333333"/>
                  </a:solidFill>
                  <a:latin typeface="Cambria Math" panose="02040503050406030204" pitchFamily="18" charset="0"/>
                </a:endParaRPr>
              </a:p>
              <a:p>
                <a:pPr algn="ctr" fontAlgn="base">
                  <a:spcBef>
                    <a:spcPct val="0"/>
                  </a:spcBef>
                  <a:spcAft>
                    <a:spcPct val="0"/>
                  </a:spcAft>
                </a:pPr>
                <a14:m>
                  <m:oMathPara xmlns:m="http://schemas.openxmlformats.org/officeDocument/2006/math">
                    <m:oMathParaPr>
                      <m:jc m:val="center"/>
                    </m:oMathParaPr>
                    <m:oMath xmlns:m="http://schemas.openxmlformats.org/officeDocument/2006/math">
                      <m:r>
                        <m:rPr>
                          <m:sty m:val="p"/>
                        </m:rPr>
                        <a:rPr lang="en-US" sz="1400" dirty="0">
                          <a:solidFill>
                            <a:srgbClr val="333333"/>
                          </a:solidFill>
                          <a:latin typeface="Cambria Math" panose="02040503050406030204" pitchFamily="18" charset="0"/>
                        </a:rPr>
                        <m:t>Γ</m:t>
                      </m:r>
                      <m:r>
                        <a:rPr lang="en-US" sz="1400" i="1" dirty="0">
                          <a:solidFill>
                            <a:srgbClr val="333333"/>
                          </a:solidFill>
                          <a:latin typeface="Cambria Math" panose="02040503050406030204" pitchFamily="18" charset="0"/>
                        </a:rPr>
                        <m:t> :</m:t>
                      </m:r>
                      <m:r>
                        <a:rPr lang="en-US" sz="1400" i="1" dirty="0">
                          <a:solidFill>
                            <a:srgbClr val="333333"/>
                          </a:solidFill>
                          <a:latin typeface="Cambria Math" panose="02040503050406030204" pitchFamily="18" charset="0"/>
                        </a:rPr>
                        <m:t>𝐵𝑟𝑎𝑛𝑐h𝑖𝑛𝑔</m:t>
                      </m:r>
                      <m:r>
                        <a:rPr lang="en-US" sz="1400" i="1" dirty="0">
                          <a:solidFill>
                            <a:srgbClr val="333333"/>
                          </a:solidFill>
                          <a:latin typeface="Cambria Math" panose="02040503050406030204" pitchFamily="18" charset="0"/>
                        </a:rPr>
                        <m:t> </m:t>
                      </m:r>
                      <m:r>
                        <a:rPr lang="en-US" sz="1400" i="1" dirty="0">
                          <a:solidFill>
                            <a:srgbClr val="333333"/>
                          </a:solidFill>
                          <a:latin typeface="Cambria Math" panose="02040503050406030204" pitchFamily="18" charset="0"/>
                        </a:rPr>
                        <m:t>𝑅𝑎𝑡𝑖𝑜</m:t>
                      </m:r>
                      <m:r>
                        <a:rPr lang="en-US" sz="1400" i="1" dirty="0">
                          <a:solidFill>
                            <a:srgbClr val="333333"/>
                          </a:solidFill>
                          <a:latin typeface="Cambria Math" panose="02040503050406030204" pitchFamily="18" charset="0"/>
                        </a:rPr>
                        <m:t>  </m:t>
                      </m:r>
                    </m:oMath>
                  </m:oMathPara>
                </a14:m>
                <a:endParaRPr lang="en-US" sz="1400" i="1" dirty="0">
                  <a:solidFill>
                    <a:srgbClr val="333333"/>
                  </a:solidFill>
                  <a:latin typeface="Cambria Math" panose="02040503050406030204" pitchFamily="18" charset="0"/>
                </a:endParaRPr>
              </a:p>
              <a:p>
                <a:pPr algn="ctr" fontAlgn="base">
                  <a:spcBef>
                    <a:spcPct val="0"/>
                  </a:spcBef>
                  <a:spcAft>
                    <a:spcPct val="0"/>
                  </a:spcAft>
                </a:pPr>
                <a14:m>
                  <m:oMathPara xmlns:m="http://schemas.openxmlformats.org/officeDocument/2006/math">
                    <m:oMathParaPr>
                      <m:jc m:val="center"/>
                    </m:oMathParaPr>
                    <m:oMath xmlns:m="http://schemas.openxmlformats.org/officeDocument/2006/math">
                      <m:sSub>
                        <m:sSubPr>
                          <m:ctrlPr>
                            <a:rPr lang="en-US" sz="1400" i="1" dirty="0">
                              <a:solidFill>
                                <a:srgbClr val="333333"/>
                              </a:solidFill>
                              <a:latin typeface="Cambria Math" panose="02040503050406030204" pitchFamily="18" charset="0"/>
                            </a:rPr>
                          </m:ctrlPr>
                        </m:sSubPr>
                        <m:e>
                          <m:r>
                            <a:rPr lang="en-US" sz="1400" i="1" dirty="0">
                              <a:solidFill>
                                <a:srgbClr val="333333"/>
                              </a:solidFill>
                              <a:latin typeface="Cambria Math" panose="02040503050406030204" pitchFamily="18" charset="0"/>
                            </a:rPr>
                            <m:t>𝑁</m:t>
                          </m:r>
                        </m:e>
                        <m:sub>
                          <m:r>
                            <a:rPr lang="en-US" sz="1400" i="1" dirty="0">
                              <a:solidFill>
                                <a:srgbClr val="333333"/>
                              </a:solidFill>
                              <a:latin typeface="Cambria Math" panose="02040503050406030204" pitchFamily="18" charset="0"/>
                            </a:rPr>
                            <m:t>𝑓</m:t>
                          </m:r>
                        </m:sub>
                      </m:sSub>
                      <m:r>
                        <a:rPr lang="en-US" sz="1400" i="1" dirty="0">
                          <a:solidFill>
                            <a:srgbClr val="333333"/>
                          </a:solidFill>
                          <a:latin typeface="Cambria Math" panose="02040503050406030204" pitchFamily="18" charset="0"/>
                        </a:rPr>
                        <m:t> :</m:t>
                      </m:r>
                      <m:r>
                        <a:rPr lang="en-US" sz="1400" i="1" dirty="0">
                          <a:solidFill>
                            <a:srgbClr val="333333"/>
                          </a:solidFill>
                          <a:latin typeface="Cambria Math" panose="02040503050406030204" pitchFamily="18" charset="0"/>
                        </a:rPr>
                        <m:t>𝑁𝑢𝑚𝑏𝑒𝑟</m:t>
                      </m:r>
                      <m:r>
                        <a:rPr lang="en-US" sz="1400" i="1" dirty="0">
                          <a:solidFill>
                            <a:srgbClr val="333333"/>
                          </a:solidFill>
                          <a:latin typeface="Cambria Math" panose="02040503050406030204" pitchFamily="18" charset="0"/>
                        </a:rPr>
                        <m:t> </m:t>
                      </m:r>
                      <m:r>
                        <a:rPr lang="en-US" sz="1400" i="1" dirty="0">
                          <a:solidFill>
                            <a:srgbClr val="333333"/>
                          </a:solidFill>
                          <a:latin typeface="Cambria Math" panose="02040503050406030204" pitchFamily="18" charset="0"/>
                        </a:rPr>
                        <m:t>𝑜𝑓</m:t>
                      </m:r>
                      <m:r>
                        <a:rPr lang="en-US" sz="1400" i="1" dirty="0">
                          <a:solidFill>
                            <a:srgbClr val="333333"/>
                          </a:solidFill>
                          <a:latin typeface="Cambria Math" panose="02040503050406030204" pitchFamily="18" charset="0"/>
                        </a:rPr>
                        <m:t> </m:t>
                      </m:r>
                      <m:r>
                        <a:rPr lang="en-US" sz="1400" i="1" dirty="0">
                          <a:solidFill>
                            <a:srgbClr val="333333"/>
                          </a:solidFill>
                          <a:latin typeface="Cambria Math" panose="02040503050406030204" pitchFamily="18" charset="0"/>
                        </a:rPr>
                        <m:t>𝐹𝑖𝑠𝑠𝑖𝑜𝑛𝑠</m:t>
                      </m:r>
                    </m:oMath>
                  </m:oMathPara>
                </a14:m>
                <a:endParaRPr lang="en-US" sz="1400" dirty="0">
                  <a:solidFill>
                    <a:srgbClr val="333333"/>
                  </a:solidFill>
                  <a:latin typeface="Arial" charset="0"/>
                </a:endParaRPr>
              </a:p>
            </p:txBody>
          </p:sp>
        </mc:Choice>
        <mc:Fallback xmlns="">
          <p:sp>
            <p:nvSpPr>
              <p:cNvPr id="12" name="Rectangle 11">
                <a:extLst>
                  <a:ext uri="{FF2B5EF4-FFF2-40B4-BE49-F238E27FC236}">
                    <a16:creationId xmlns:a16="http://schemas.microsoft.com/office/drawing/2014/main" id="{308A2A0B-127E-6E46-8C83-8CC88488BE6F}"/>
                  </a:ext>
                </a:extLst>
              </p:cNvPr>
              <p:cNvSpPr>
                <a:spLocks noRot="1" noChangeAspect="1" noMove="1" noResize="1" noEditPoints="1" noAdjustHandles="1" noChangeArrowheads="1" noChangeShapeType="1" noTextEdit="1"/>
              </p:cNvSpPr>
              <p:nvPr/>
            </p:nvSpPr>
            <p:spPr>
              <a:xfrm>
                <a:off x="7658502" y="921430"/>
                <a:ext cx="2199073" cy="1229439"/>
              </a:xfrm>
              <a:prstGeom prst="rect">
                <a:avLst/>
              </a:prstGeom>
              <a:blipFill>
                <a:blip r:embed="rId7"/>
                <a:stretch>
                  <a:fillRect b="-1020"/>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6F1D4D6-4D41-B444-A20C-F96CDD619204}"/>
                  </a:ext>
                </a:extLst>
              </p:cNvPr>
              <p:cNvSpPr txBox="1"/>
              <p:nvPr/>
            </p:nvSpPr>
            <p:spPr>
              <a:xfrm>
                <a:off x="6996496" y="2279448"/>
                <a:ext cx="3523084" cy="764312"/>
              </a:xfrm>
              <a:prstGeom prst="rect">
                <a:avLst/>
              </a:prstGeom>
              <a:noFill/>
              <a:ln>
                <a:solidFill>
                  <a:schemeClr val="tx1"/>
                </a:solidFill>
              </a:ln>
            </p:spPr>
            <p:txBody>
              <a:bodyPr wrap="square" rtlCol="0">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400" i="1">
                          <a:solidFill>
                            <a:srgbClr val="333333"/>
                          </a:solidFill>
                          <a:latin typeface="Cambria Math" panose="02040503050406030204" pitchFamily="18" charset="0"/>
                        </a:rPr>
                        <m:t>𝐶</m:t>
                      </m:r>
                      <m:d>
                        <m:dPr>
                          <m:ctrlPr>
                            <a:rPr lang="en-US" sz="1400" i="1">
                              <a:solidFill>
                                <a:srgbClr val="333333"/>
                              </a:solidFill>
                              <a:latin typeface="Cambria Math" panose="02040503050406030204" pitchFamily="18" charset="0"/>
                            </a:rPr>
                          </m:ctrlPr>
                        </m:dPr>
                        <m:e>
                          <m:sSub>
                            <m:sSubPr>
                              <m:ctrlPr>
                                <a:rPr lang="en-US" sz="1400" i="1">
                                  <a:solidFill>
                                    <a:srgbClr val="333333"/>
                                  </a:solidFill>
                                  <a:latin typeface="Cambria Math" panose="02040503050406030204" pitchFamily="18" charset="0"/>
                                </a:rPr>
                              </m:ctrlPr>
                            </m:sSubPr>
                            <m:e>
                              <m:r>
                                <a:rPr lang="en-US" sz="1400" i="1">
                                  <a:solidFill>
                                    <a:srgbClr val="333333"/>
                                  </a:solidFill>
                                  <a:latin typeface="Cambria Math" panose="02040503050406030204" pitchFamily="18" charset="0"/>
                                </a:rPr>
                                <m:t>𝑡</m:t>
                              </m:r>
                            </m:e>
                            <m:sub>
                              <m:r>
                                <a:rPr lang="en-US" sz="1400" i="1">
                                  <a:solidFill>
                                    <a:srgbClr val="333333"/>
                                  </a:solidFill>
                                  <a:latin typeface="Cambria Math" panose="02040503050406030204" pitchFamily="18" charset="0"/>
                                </a:rPr>
                                <m:t>1</m:t>
                              </m:r>
                            </m:sub>
                          </m:sSub>
                          <m:r>
                            <a:rPr lang="en-US" sz="1400" i="1">
                              <a:solidFill>
                                <a:srgbClr val="333333"/>
                              </a:solidFill>
                              <a:latin typeface="Cambria Math" panose="02040503050406030204" pitchFamily="18" charset="0"/>
                            </a:rPr>
                            <m:t>,</m:t>
                          </m:r>
                          <m:sSub>
                            <m:sSubPr>
                              <m:ctrlPr>
                                <a:rPr lang="en-US" sz="1400" i="1">
                                  <a:solidFill>
                                    <a:srgbClr val="333333"/>
                                  </a:solidFill>
                                  <a:latin typeface="Cambria Math" panose="02040503050406030204" pitchFamily="18" charset="0"/>
                                </a:rPr>
                              </m:ctrlPr>
                            </m:sSubPr>
                            <m:e>
                              <m:r>
                                <a:rPr lang="en-US" sz="1400" i="1">
                                  <a:solidFill>
                                    <a:srgbClr val="333333"/>
                                  </a:solidFill>
                                  <a:latin typeface="Cambria Math" panose="02040503050406030204" pitchFamily="18" charset="0"/>
                                </a:rPr>
                                <m:t>𝑡</m:t>
                              </m:r>
                            </m:e>
                            <m:sub>
                              <m:r>
                                <a:rPr lang="en-US" sz="1400" i="1">
                                  <a:solidFill>
                                    <a:srgbClr val="333333"/>
                                  </a:solidFill>
                                  <a:latin typeface="Cambria Math" panose="02040503050406030204" pitchFamily="18" charset="0"/>
                                </a:rPr>
                                <m:t>2</m:t>
                              </m:r>
                            </m:sub>
                          </m:sSub>
                        </m:e>
                      </m:d>
                      <m:r>
                        <a:rPr lang="en-US" sz="1400" i="1">
                          <a:solidFill>
                            <a:srgbClr val="333333"/>
                          </a:solidFill>
                          <a:latin typeface="Cambria Math" panose="02040503050406030204" pitchFamily="18" charset="0"/>
                        </a:rPr>
                        <m:t>=</m:t>
                      </m:r>
                      <m:nary>
                        <m:naryPr>
                          <m:limLoc m:val="undOvr"/>
                          <m:ctrlPr>
                            <a:rPr lang="en-US" sz="1400" i="1">
                              <a:solidFill>
                                <a:srgbClr val="333333"/>
                              </a:solidFill>
                              <a:latin typeface="Cambria Math" panose="02040503050406030204" pitchFamily="18" charset="0"/>
                            </a:rPr>
                          </m:ctrlPr>
                        </m:naryPr>
                        <m:sub>
                          <m:sSub>
                            <m:sSubPr>
                              <m:ctrlPr>
                                <a:rPr lang="en-US" sz="1400" i="1">
                                  <a:solidFill>
                                    <a:srgbClr val="333333"/>
                                  </a:solidFill>
                                  <a:latin typeface="Cambria Math" panose="02040503050406030204" pitchFamily="18" charset="0"/>
                                </a:rPr>
                              </m:ctrlPr>
                            </m:sSubPr>
                            <m:e>
                              <m:r>
                                <m:rPr>
                                  <m:brk m:alnAt="24"/>
                                </m:rPr>
                                <a:rPr lang="en-US" sz="1400" i="1">
                                  <a:solidFill>
                                    <a:srgbClr val="333333"/>
                                  </a:solidFill>
                                  <a:latin typeface="Cambria Math" panose="02040503050406030204" pitchFamily="18" charset="0"/>
                                </a:rPr>
                                <m:t>𝑡</m:t>
                              </m:r>
                            </m:e>
                            <m:sub>
                              <m:r>
                                <m:rPr>
                                  <m:brk m:alnAt="24"/>
                                </m:rPr>
                                <a:rPr lang="en-US" sz="1400" i="1">
                                  <a:solidFill>
                                    <a:srgbClr val="333333"/>
                                  </a:solidFill>
                                  <a:latin typeface="Cambria Math" panose="02040503050406030204" pitchFamily="18" charset="0"/>
                                </a:rPr>
                                <m:t>1</m:t>
                              </m:r>
                            </m:sub>
                          </m:sSub>
                        </m:sub>
                        <m:sup>
                          <m:sSub>
                            <m:sSubPr>
                              <m:ctrlPr>
                                <a:rPr lang="en-US" sz="1400" i="1">
                                  <a:solidFill>
                                    <a:srgbClr val="333333"/>
                                  </a:solidFill>
                                  <a:latin typeface="Cambria Math" panose="02040503050406030204" pitchFamily="18" charset="0"/>
                                </a:rPr>
                              </m:ctrlPr>
                            </m:sSubPr>
                            <m:e>
                              <m:r>
                                <a:rPr lang="en-US" sz="1400" i="1">
                                  <a:solidFill>
                                    <a:srgbClr val="333333"/>
                                  </a:solidFill>
                                  <a:latin typeface="Cambria Math" panose="02040503050406030204" pitchFamily="18" charset="0"/>
                                </a:rPr>
                                <m:t>𝑡</m:t>
                              </m:r>
                            </m:e>
                            <m:sub>
                              <m:r>
                                <a:rPr lang="en-US" sz="1400" i="1">
                                  <a:solidFill>
                                    <a:srgbClr val="333333"/>
                                  </a:solidFill>
                                  <a:latin typeface="Cambria Math" panose="02040503050406030204" pitchFamily="18" charset="0"/>
                                </a:rPr>
                                <m:t>2</m:t>
                              </m:r>
                            </m:sub>
                          </m:sSub>
                        </m:sup>
                        <m:e>
                          <m:r>
                            <a:rPr lang="en-US" sz="1400" i="1">
                              <a:solidFill>
                                <a:srgbClr val="333333"/>
                              </a:solidFill>
                              <a:latin typeface="Cambria Math" panose="02040503050406030204" pitchFamily="18" charset="0"/>
                            </a:rPr>
                            <m:t>𝐴</m:t>
                          </m:r>
                          <m:d>
                            <m:dPr>
                              <m:ctrlPr>
                                <a:rPr lang="en-US" sz="1400" i="1">
                                  <a:solidFill>
                                    <a:srgbClr val="333333"/>
                                  </a:solidFill>
                                  <a:latin typeface="Cambria Math" panose="02040503050406030204" pitchFamily="18" charset="0"/>
                                </a:rPr>
                              </m:ctrlPr>
                            </m:dPr>
                            <m:e>
                              <m:r>
                                <a:rPr lang="en-US" sz="1400" i="1">
                                  <a:solidFill>
                                    <a:srgbClr val="333333"/>
                                  </a:solidFill>
                                  <a:latin typeface="Cambria Math" panose="02040503050406030204" pitchFamily="18" charset="0"/>
                                </a:rPr>
                                <m:t>𝑡</m:t>
                              </m:r>
                            </m:e>
                          </m:d>
                          <m:r>
                            <a:rPr lang="en-US" sz="1400" i="1">
                              <a:solidFill>
                                <a:srgbClr val="333333"/>
                              </a:solidFill>
                              <a:latin typeface="Cambria Math" panose="02040503050406030204" pitchFamily="18" charset="0"/>
                            </a:rPr>
                            <m:t>𝑑𝑡</m:t>
                          </m:r>
                        </m:e>
                      </m:nary>
                      <m:r>
                        <a:rPr lang="en-US" sz="1400" i="1">
                          <a:solidFill>
                            <a:srgbClr val="333333"/>
                          </a:solidFill>
                          <a:latin typeface="Cambria Math" panose="02040503050406030204" pitchFamily="18" charset="0"/>
                        </a:rPr>
                        <m:t>=</m:t>
                      </m:r>
                      <m:f>
                        <m:fPr>
                          <m:ctrlPr>
                            <a:rPr lang="en-US" sz="1400" i="1">
                              <a:solidFill>
                                <a:srgbClr val="333333"/>
                              </a:solidFill>
                              <a:latin typeface="Cambria Math" panose="02040503050406030204" pitchFamily="18" charset="0"/>
                            </a:rPr>
                          </m:ctrlPr>
                        </m:fPr>
                        <m:num>
                          <m:sSub>
                            <m:sSubPr>
                              <m:ctrlPr>
                                <a:rPr lang="en-US" sz="1400" i="1">
                                  <a:solidFill>
                                    <a:srgbClr val="333333"/>
                                  </a:solidFill>
                                  <a:latin typeface="Cambria Math" panose="02040503050406030204" pitchFamily="18" charset="0"/>
                                </a:rPr>
                              </m:ctrlPr>
                            </m:sSubPr>
                            <m:e>
                              <m:r>
                                <a:rPr lang="en-US" sz="1400" i="1">
                                  <a:solidFill>
                                    <a:srgbClr val="333333"/>
                                  </a:solidFill>
                                  <a:latin typeface="Cambria Math" panose="02040503050406030204" pitchFamily="18" charset="0"/>
                                </a:rPr>
                                <m:t>𝐴</m:t>
                              </m:r>
                            </m:e>
                            <m:sub>
                              <m:r>
                                <a:rPr lang="en-US" sz="1400" i="1">
                                  <a:solidFill>
                                    <a:srgbClr val="333333"/>
                                  </a:solidFill>
                                  <a:latin typeface="Cambria Math" panose="02040503050406030204" pitchFamily="18" charset="0"/>
                                </a:rPr>
                                <m:t>0</m:t>
                              </m:r>
                            </m:sub>
                          </m:sSub>
                        </m:num>
                        <m:den>
                          <m:r>
                            <a:rPr lang="en-US" sz="1400" i="1">
                              <a:solidFill>
                                <a:srgbClr val="333333"/>
                              </a:solidFill>
                              <a:latin typeface="Cambria Math" panose="02040503050406030204" pitchFamily="18" charset="0"/>
                            </a:rPr>
                            <m:t>𝜆</m:t>
                          </m:r>
                        </m:den>
                      </m:f>
                      <m:sSup>
                        <m:sSupPr>
                          <m:ctrlPr>
                            <a:rPr lang="en-US" sz="1400" i="1">
                              <a:solidFill>
                                <a:srgbClr val="333333"/>
                              </a:solidFill>
                              <a:latin typeface="Cambria Math" panose="02040503050406030204" pitchFamily="18" charset="0"/>
                            </a:rPr>
                          </m:ctrlPr>
                        </m:sSupPr>
                        <m:e>
                          <m:r>
                            <a:rPr lang="en-US" sz="1400" i="1">
                              <a:solidFill>
                                <a:srgbClr val="333333"/>
                              </a:solidFill>
                              <a:latin typeface="Cambria Math" panose="02040503050406030204" pitchFamily="18" charset="0"/>
                            </a:rPr>
                            <m:t>𝑒</m:t>
                          </m:r>
                        </m:e>
                        <m:sup>
                          <m:r>
                            <a:rPr lang="en-US" sz="1400" i="1">
                              <a:solidFill>
                                <a:srgbClr val="333333"/>
                              </a:solidFill>
                              <a:latin typeface="Cambria Math" panose="02040503050406030204" pitchFamily="18" charset="0"/>
                            </a:rPr>
                            <m:t>−</m:t>
                          </m:r>
                          <m:r>
                            <a:rPr lang="en-US" sz="1400" i="1">
                              <a:solidFill>
                                <a:srgbClr val="333333"/>
                              </a:solidFill>
                              <a:latin typeface="Cambria Math" panose="02040503050406030204" pitchFamily="18" charset="0"/>
                            </a:rPr>
                            <m:t>𝜆</m:t>
                          </m:r>
                          <m:sSub>
                            <m:sSubPr>
                              <m:ctrlPr>
                                <a:rPr lang="en-US" sz="1400" i="1">
                                  <a:solidFill>
                                    <a:srgbClr val="333333"/>
                                  </a:solidFill>
                                  <a:latin typeface="Cambria Math" panose="02040503050406030204" pitchFamily="18" charset="0"/>
                                </a:rPr>
                              </m:ctrlPr>
                            </m:sSubPr>
                            <m:e>
                              <m:r>
                                <a:rPr lang="en-US" sz="1400" i="1">
                                  <a:solidFill>
                                    <a:srgbClr val="333333"/>
                                  </a:solidFill>
                                  <a:latin typeface="Cambria Math" panose="02040503050406030204" pitchFamily="18" charset="0"/>
                                </a:rPr>
                                <m:t>𝑡</m:t>
                              </m:r>
                            </m:e>
                            <m:sub>
                              <m:r>
                                <a:rPr lang="en-US" sz="1400" i="1">
                                  <a:solidFill>
                                    <a:srgbClr val="333333"/>
                                  </a:solidFill>
                                  <a:latin typeface="Cambria Math" panose="02040503050406030204" pitchFamily="18" charset="0"/>
                                </a:rPr>
                                <m:t>2</m:t>
                              </m:r>
                            </m:sub>
                          </m:sSub>
                        </m:sup>
                      </m:sSup>
                      <m:r>
                        <a:rPr lang="en-US" sz="1400" i="1">
                          <a:solidFill>
                            <a:srgbClr val="333333"/>
                          </a:solidFill>
                          <a:latin typeface="Cambria Math" panose="02040503050406030204" pitchFamily="18" charset="0"/>
                        </a:rPr>
                        <m:t>(</m:t>
                      </m:r>
                      <m:sSup>
                        <m:sSupPr>
                          <m:ctrlPr>
                            <a:rPr lang="en-US" sz="1400" i="1">
                              <a:solidFill>
                                <a:srgbClr val="333333"/>
                              </a:solidFill>
                              <a:latin typeface="Cambria Math" panose="02040503050406030204" pitchFamily="18" charset="0"/>
                            </a:rPr>
                          </m:ctrlPr>
                        </m:sSupPr>
                        <m:e>
                          <m:r>
                            <a:rPr lang="en-US" sz="1400" i="1">
                              <a:solidFill>
                                <a:srgbClr val="333333"/>
                              </a:solidFill>
                              <a:latin typeface="Cambria Math" panose="02040503050406030204" pitchFamily="18" charset="0"/>
                            </a:rPr>
                            <m:t>𝑒</m:t>
                          </m:r>
                        </m:e>
                        <m:sup>
                          <m:r>
                            <a:rPr lang="en-US" sz="1400" i="1">
                              <a:solidFill>
                                <a:srgbClr val="333333"/>
                              </a:solidFill>
                              <a:latin typeface="Cambria Math" panose="02040503050406030204" pitchFamily="18" charset="0"/>
                            </a:rPr>
                            <m:t>𝜆</m:t>
                          </m:r>
                          <m:r>
                            <m:rPr>
                              <m:sty m:val="p"/>
                            </m:rPr>
                            <a:rPr lang="en-US" sz="1400">
                              <a:solidFill>
                                <a:srgbClr val="333333"/>
                              </a:solidFill>
                              <a:latin typeface="Cambria Math" panose="02040503050406030204" pitchFamily="18" charset="0"/>
                            </a:rPr>
                            <m:t>Δ</m:t>
                          </m:r>
                          <m:r>
                            <a:rPr lang="en-US" sz="1400" i="1">
                              <a:solidFill>
                                <a:srgbClr val="333333"/>
                              </a:solidFill>
                              <a:latin typeface="Cambria Math" panose="02040503050406030204" pitchFamily="18" charset="0"/>
                            </a:rPr>
                            <m:t>𝑡</m:t>
                          </m:r>
                        </m:sup>
                      </m:sSup>
                      <m:r>
                        <a:rPr lang="en-US" sz="1400" i="1">
                          <a:solidFill>
                            <a:srgbClr val="333333"/>
                          </a:solidFill>
                          <a:latin typeface="Cambria Math" panose="02040503050406030204" pitchFamily="18" charset="0"/>
                        </a:rPr>
                        <m:t>−1)</m:t>
                      </m:r>
                    </m:oMath>
                  </m:oMathPara>
                </a14:m>
                <a:endParaRPr lang="en-US" sz="1400" dirty="0">
                  <a:solidFill>
                    <a:srgbClr val="333333"/>
                  </a:solidFill>
                  <a:latin typeface="Arial" charset="0"/>
                </a:endParaRPr>
              </a:p>
            </p:txBody>
          </p:sp>
        </mc:Choice>
        <mc:Fallback xmlns="">
          <p:sp>
            <p:nvSpPr>
              <p:cNvPr id="2" name="TextBox 1">
                <a:extLst>
                  <a:ext uri="{FF2B5EF4-FFF2-40B4-BE49-F238E27FC236}">
                    <a16:creationId xmlns:a16="http://schemas.microsoft.com/office/drawing/2014/main" id="{06F1D4D6-4D41-B444-A20C-F96CDD619204}"/>
                  </a:ext>
                </a:extLst>
              </p:cNvPr>
              <p:cNvSpPr txBox="1">
                <a:spLocks noRot="1" noChangeAspect="1" noMove="1" noResize="1" noEditPoints="1" noAdjustHandles="1" noChangeArrowheads="1" noChangeShapeType="1" noTextEdit="1"/>
              </p:cNvSpPr>
              <p:nvPr/>
            </p:nvSpPr>
            <p:spPr>
              <a:xfrm>
                <a:off x="6996496" y="2279448"/>
                <a:ext cx="3523084" cy="764312"/>
              </a:xfrm>
              <a:prstGeom prst="rect">
                <a:avLst/>
              </a:prstGeom>
              <a:blipFill>
                <a:blip r:embed="rId8"/>
                <a:stretch>
                  <a:fillRect t="-95161" b="-145161"/>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1AC8FCD-4CAC-E940-AB05-329C0DB69AFA}"/>
                  </a:ext>
                </a:extLst>
              </p:cNvPr>
              <p:cNvSpPr txBox="1"/>
              <p:nvPr/>
            </p:nvSpPr>
            <p:spPr>
              <a:xfrm>
                <a:off x="2260922" y="3365197"/>
                <a:ext cx="1910982" cy="358175"/>
              </a:xfrm>
              <a:prstGeom prst="rect">
                <a:avLst/>
              </a:prstGeom>
              <a:noFill/>
            </p:spPr>
            <p:txBody>
              <a:bodyPr wrap="square" rtlCol="0">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1600" i="1">
                              <a:solidFill>
                                <a:srgbClr val="333333"/>
                              </a:solidFill>
                              <a:latin typeface="Cambria Math" panose="02040503050406030204" pitchFamily="18" charset="0"/>
                            </a:rPr>
                          </m:ctrlPr>
                        </m:sSubPr>
                        <m:e>
                          <m:r>
                            <a:rPr lang="en-US" sz="1600" i="1">
                              <a:solidFill>
                                <a:srgbClr val="333333"/>
                              </a:solidFill>
                              <a:latin typeface="Cambria Math" panose="02040503050406030204" pitchFamily="18" charset="0"/>
                            </a:rPr>
                            <m:t>𝐸</m:t>
                          </m:r>
                        </m:e>
                        <m:sub>
                          <m:r>
                            <a:rPr lang="en-US" sz="1600" i="1">
                              <a:solidFill>
                                <a:srgbClr val="333333"/>
                              </a:solidFill>
                              <a:latin typeface="Cambria Math" panose="02040503050406030204" pitchFamily="18" charset="0"/>
                            </a:rPr>
                            <m:t>𝛾</m:t>
                          </m:r>
                        </m:sub>
                      </m:sSub>
                      <m:r>
                        <a:rPr lang="en-US" sz="1600" i="1">
                          <a:solidFill>
                            <a:srgbClr val="333333"/>
                          </a:solidFill>
                          <a:latin typeface="Cambria Math" panose="02040503050406030204" pitchFamily="18" charset="0"/>
                        </a:rPr>
                        <m:t>=267 </m:t>
                      </m:r>
                      <m:r>
                        <a:rPr lang="en-US" sz="1600" i="1">
                          <a:solidFill>
                            <a:srgbClr val="333333"/>
                          </a:solidFill>
                          <a:latin typeface="Cambria Math" panose="02040503050406030204" pitchFamily="18" charset="0"/>
                        </a:rPr>
                        <m:t>𝑘𝑒𝑉</m:t>
                      </m:r>
                    </m:oMath>
                  </m:oMathPara>
                </a14:m>
                <a:endParaRPr lang="en-US" sz="1600" dirty="0">
                  <a:solidFill>
                    <a:srgbClr val="333333"/>
                  </a:solidFill>
                  <a:latin typeface="Arial" charset="0"/>
                </a:endParaRPr>
              </a:p>
            </p:txBody>
          </p:sp>
        </mc:Choice>
        <mc:Fallback xmlns="">
          <p:sp>
            <p:nvSpPr>
              <p:cNvPr id="4" name="TextBox 3">
                <a:extLst>
                  <a:ext uri="{FF2B5EF4-FFF2-40B4-BE49-F238E27FC236}">
                    <a16:creationId xmlns:a16="http://schemas.microsoft.com/office/drawing/2014/main" id="{31AC8FCD-4CAC-E940-AB05-329C0DB69AFA}"/>
                  </a:ext>
                </a:extLst>
              </p:cNvPr>
              <p:cNvSpPr txBox="1">
                <a:spLocks noRot="1" noChangeAspect="1" noMove="1" noResize="1" noEditPoints="1" noAdjustHandles="1" noChangeArrowheads="1" noChangeShapeType="1" noTextEdit="1"/>
              </p:cNvSpPr>
              <p:nvPr/>
            </p:nvSpPr>
            <p:spPr>
              <a:xfrm>
                <a:off x="2260922" y="3365197"/>
                <a:ext cx="1910982" cy="358175"/>
              </a:xfrm>
              <a:prstGeom prst="rect">
                <a:avLst/>
              </a:prstGeom>
              <a:blipFill>
                <a:blip r:embed="rId9"/>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89AC21B-E129-8F4F-81F5-8D7A509C4222}"/>
                  </a:ext>
                </a:extLst>
              </p:cNvPr>
              <p:cNvSpPr txBox="1"/>
              <p:nvPr/>
            </p:nvSpPr>
            <p:spPr>
              <a:xfrm>
                <a:off x="5083066" y="3369162"/>
                <a:ext cx="1910982" cy="358175"/>
              </a:xfrm>
              <a:prstGeom prst="rect">
                <a:avLst/>
              </a:prstGeom>
              <a:noFill/>
            </p:spPr>
            <p:txBody>
              <a:bodyPr wrap="square" rtlCol="0">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1600" i="1">
                              <a:solidFill>
                                <a:srgbClr val="333333"/>
                              </a:solidFill>
                              <a:latin typeface="Cambria Math" panose="02040503050406030204" pitchFamily="18" charset="0"/>
                            </a:rPr>
                          </m:ctrlPr>
                        </m:sSubPr>
                        <m:e>
                          <m:r>
                            <a:rPr lang="en-US" sz="1600" i="1">
                              <a:solidFill>
                                <a:srgbClr val="333333"/>
                              </a:solidFill>
                              <a:latin typeface="Cambria Math" panose="02040503050406030204" pitchFamily="18" charset="0"/>
                            </a:rPr>
                            <m:t>𝐸</m:t>
                          </m:r>
                        </m:e>
                        <m:sub>
                          <m:r>
                            <a:rPr lang="en-US" sz="1600" i="1">
                              <a:solidFill>
                                <a:srgbClr val="333333"/>
                              </a:solidFill>
                              <a:latin typeface="Cambria Math" panose="02040503050406030204" pitchFamily="18" charset="0"/>
                            </a:rPr>
                            <m:t>𝛾</m:t>
                          </m:r>
                        </m:sub>
                      </m:sSub>
                      <m:r>
                        <a:rPr lang="en-US" sz="1600" i="1">
                          <a:solidFill>
                            <a:srgbClr val="333333"/>
                          </a:solidFill>
                          <a:latin typeface="Cambria Math" panose="02040503050406030204" pitchFamily="18" charset="0"/>
                        </a:rPr>
                        <m:t>=947 </m:t>
                      </m:r>
                      <m:r>
                        <a:rPr lang="en-US" sz="1600" i="1">
                          <a:solidFill>
                            <a:srgbClr val="333333"/>
                          </a:solidFill>
                          <a:latin typeface="Cambria Math" panose="02040503050406030204" pitchFamily="18" charset="0"/>
                        </a:rPr>
                        <m:t>𝑘𝑒𝑉</m:t>
                      </m:r>
                    </m:oMath>
                  </m:oMathPara>
                </a14:m>
                <a:endParaRPr lang="en-US" sz="1600" dirty="0">
                  <a:solidFill>
                    <a:srgbClr val="333333"/>
                  </a:solidFill>
                  <a:latin typeface="Arial" charset="0"/>
                </a:endParaRPr>
              </a:p>
            </p:txBody>
          </p:sp>
        </mc:Choice>
        <mc:Fallback xmlns="">
          <p:sp>
            <p:nvSpPr>
              <p:cNvPr id="11" name="TextBox 10">
                <a:extLst>
                  <a:ext uri="{FF2B5EF4-FFF2-40B4-BE49-F238E27FC236}">
                    <a16:creationId xmlns:a16="http://schemas.microsoft.com/office/drawing/2014/main" id="{E89AC21B-E129-8F4F-81F5-8D7A509C4222}"/>
                  </a:ext>
                </a:extLst>
              </p:cNvPr>
              <p:cNvSpPr txBox="1">
                <a:spLocks noRot="1" noChangeAspect="1" noMove="1" noResize="1" noEditPoints="1" noAdjustHandles="1" noChangeArrowheads="1" noChangeShapeType="1" noTextEdit="1"/>
              </p:cNvSpPr>
              <p:nvPr/>
            </p:nvSpPr>
            <p:spPr>
              <a:xfrm>
                <a:off x="5083066" y="3369162"/>
                <a:ext cx="1910982" cy="358175"/>
              </a:xfrm>
              <a:prstGeom prst="rect">
                <a:avLst/>
              </a:prstGeom>
              <a:blipFill>
                <a:blip r:embed="rId10"/>
                <a:stretch>
                  <a:fillRect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8BCEF32-C43C-5D4C-9914-739E8A4EFFBC}"/>
                  </a:ext>
                </a:extLst>
              </p:cNvPr>
              <p:cNvSpPr txBox="1"/>
              <p:nvPr/>
            </p:nvSpPr>
            <p:spPr>
              <a:xfrm>
                <a:off x="8023738" y="3365197"/>
                <a:ext cx="1910982" cy="358175"/>
              </a:xfrm>
              <a:prstGeom prst="rect">
                <a:avLst/>
              </a:prstGeom>
              <a:noFill/>
            </p:spPr>
            <p:txBody>
              <a:bodyPr wrap="square" rtlCol="0">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1600" i="1">
                              <a:solidFill>
                                <a:srgbClr val="333333"/>
                              </a:solidFill>
                              <a:latin typeface="Cambria Math" panose="02040503050406030204" pitchFamily="18" charset="0"/>
                            </a:rPr>
                          </m:ctrlPr>
                        </m:sSubPr>
                        <m:e>
                          <m:r>
                            <a:rPr lang="en-US" sz="1600" i="1">
                              <a:solidFill>
                                <a:srgbClr val="333333"/>
                              </a:solidFill>
                              <a:latin typeface="Cambria Math" panose="02040503050406030204" pitchFamily="18" charset="0"/>
                            </a:rPr>
                            <m:t>𝐸</m:t>
                          </m:r>
                        </m:e>
                        <m:sub>
                          <m:r>
                            <a:rPr lang="en-US" sz="1600" i="1">
                              <a:solidFill>
                                <a:srgbClr val="333333"/>
                              </a:solidFill>
                              <a:latin typeface="Cambria Math" panose="02040503050406030204" pitchFamily="18" charset="0"/>
                            </a:rPr>
                            <m:t>𝛾</m:t>
                          </m:r>
                        </m:sub>
                      </m:sSub>
                      <m:r>
                        <a:rPr lang="en-US" sz="1600" i="1">
                          <a:solidFill>
                            <a:srgbClr val="333333"/>
                          </a:solidFill>
                          <a:latin typeface="Cambria Math" panose="02040503050406030204" pitchFamily="18" charset="0"/>
                        </a:rPr>
                        <m:t>=1918 </m:t>
                      </m:r>
                      <m:r>
                        <a:rPr lang="en-US" sz="1600" i="1">
                          <a:solidFill>
                            <a:srgbClr val="333333"/>
                          </a:solidFill>
                          <a:latin typeface="Cambria Math" panose="02040503050406030204" pitchFamily="18" charset="0"/>
                        </a:rPr>
                        <m:t>𝑘𝑒𝑉</m:t>
                      </m:r>
                    </m:oMath>
                  </m:oMathPara>
                </a14:m>
                <a:endParaRPr lang="en-US" sz="1600" dirty="0">
                  <a:solidFill>
                    <a:srgbClr val="333333"/>
                  </a:solidFill>
                  <a:latin typeface="Arial" charset="0"/>
                </a:endParaRPr>
              </a:p>
            </p:txBody>
          </p:sp>
        </mc:Choice>
        <mc:Fallback xmlns="">
          <p:sp>
            <p:nvSpPr>
              <p:cNvPr id="13" name="TextBox 12">
                <a:extLst>
                  <a:ext uri="{FF2B5EF4-FFF2-40B4-BE49-F238E27FC236}">
                    <a16:creationId xmlns:a16="http://schemas.microsoft.com/office/drawing/2014/main" id="{F8BCEF32-C43C-5D4C-9914-739E8A4EFFBC}"/>
                  </a:ext>
                </a:extLst>
              </p:cNvPr>
              <p:cNvSpPr txBox="1">
                <a:spLocks noRot="1" noChangeAspect="1" noMove="1" noResize="1" noEditPoints="1" noAdjustHandles="1" noChangeArrowheads="1" noChangeShapeType="1" noTextEdit="1"/>
              </p:cNvSpPr>
              <p:nvPr/>
            </p:nvSpPr>
            <p:spPr>
              <a:xfrm>
                <a:off x="8023738" y="3365197"/>
                <a:ext cx="1910982" cy="358175"/>
              </a:xfrm>
              <a:prstGeom prst="rect">
                <a:avLst/>
              </a:prstGeom>
              <a:blipFill>
                <a:blip r:embed="rId11"/>
                <a:stretch>
                  <a:fillRect b="-6667"/>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FAE9E5F0-BF1D-1844-AED2-1D3920E22B2D}"/>
              </a:ext>
            </a:extLst>
          </p:cNvPr>
          <p:cNvSpPr txBox="1"/>
          <p:nvPr/>
        </p:nvSpPr>
        <p:spPr>
          <a:xfrm>
            <a:off x="6477001" y="6248400"/>
            <a:ext cx="3102429" cy="338554"/>
          </a:xfrm>
          <a:prstGeom prst="rect">
            <a:avLst/>
          </a:prstGeom>
          <a:noFill/>
        </p:spPr>
        <p:txBody>
          <a:bodyPr wrap="square" rtlCol="0">
            <a:spAutoFit/>
          </a:bodyPr>
          <a:lstStyle/>
          <a:p>
            <a:pPr fontAlgn="base">
              <a:spcBef>
                <a:spcPct val="0"/>
              </a:spcBef>
              <a:spcAft>
                <a:spcPct val="0"/>
              </a:spcAft>
            </a:pPr>
            <a:r>
              <a:rPr lang="en-US" sz="1600" dirty="0">
                <a:solidFill>
                  <a:srgbClr val="333333"/>
                </a:solidFill>
                <a:latin typeface="Arial" charset="0"/>
              </a:rPr>
              <a:t>Courtesy Sean Burcher</a:t>
            </a:r>
          </a:p>
        </p:txBody>
      </p:sp>
    </p:spTree>
    <p:extLst>
      <p:ext uri="{BB962C8B-B14F-4D97-AF65-F5344CB8AC3E}">
        <p14:creationId xmlns:p14="http://schemas.microsoft.com/office/powerpoint/2010/main" val="2707044635"/>
      </p:ext>
    </p:extLst>
  </p:cSld>
  <p:clrMapOvr>
    <a:masterClrMapping/>
  </p:clrMapOvr>
</p:sld>
</file>

<file path=ppt/theme/theme1.xml><?xml version="1.0" encoding="utf-8"?>
<a:theme xmlns:a="http://schemas.openxmlformats.org/drawingml/2006/main" name="Simple NNSA">
  <a:themeElements>
    <a:clrScheme name="Gordon-NNSA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66788"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66788"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ordon-NNSA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ordon-NNSA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ordon-NNSA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ordon-NNSA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ordon-NNSA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ordon-NNSA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ordon-NNSA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M2020_oral_template" id="{BB83D2B0-404B-45CA-BC84-82ED53622AE7}" vid="{46AF06CA-CCF0-4B91-8C6C-BBA01D77A622}"/>
    </a:ext>
  </a:extLst>
</a:theme>
</file>

<file path=ppt/theme/theme2.xml><?xml version="1.0" encoding="utf-8"?>
<a:theme xmlns:a="http://schemas.openxmlformats.org/drawingml/2006/main" name="3_DNDO Template">
  <a:themeElements>
    <a:clrScheme name="2_DNDO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NDO 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_DNDO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NDO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NDO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NDO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NDO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NDO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NDO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NDO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NDO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NDO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NDO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NDO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NDO ppt sample_Apr2014 [Read-Only]" id="{DB9BE4FE-4F75-4A2E-8340-A9B7EC943C1D}" vid="{17E046AB-BA55-4C94-91A7-D0AD5D58E16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F2AFB323A288C43A9DC85070998B979" ma:contentTypeVersion="11" ma:contentTypeDescription="Create a new document." ma:contentTypeScope="" ma:versionID="ee18015df31c7e5d3540f68020f93131">
  <xsd:schema xmlns:xsd="http://www.w3.org/2001/XMLSchema" xmlns:xs="http://www.w3.org/2001/XMLSchema" xmlns:p="http://schemas.microsoft.com/office/2006/metadata/properties" xmlns:ns3="50601732-e5c8-4805-a36f-637e98547794" xmlns:ns4="68ae04e7-82dd-4f79-b9e0-39347d770c2a" targetNamespace="http://schemas.microsoft.com/office/2006/metadata/properties" ma:root="true" ma:fieldsID="34598e0713eda679b4b0c74587718ab9" ns3:_="" ns4:_="">
    <xsd:import namespace="50601732-e5c8-4805-a36f-637e98547794"/>
    <xsd:import namespace="68ae04e7-82dd-4f79-b9e0-39347d770c2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601732-e5c8-4805-a36f-637e985477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ae04e7-82dd-4f79-b9e0-39347d770c2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2E3984-7FE2-4EAE-9808-39E9ECB2D038}">
  <ds:schemaRefs>
    <ds:schemaRef ds:uri="http://schemas.microsoft.com/office/2006/documentManagement/types"/>
    <ds:schemaRef ds:uri="http://schemas.microsoft.com/office/2006/metadata/properties"/>
    <ds:schemaRef ds:uri="http://purl.org/dc/dcmitype/"/>
    <ds:schemaRef ds:uri="http://purl.org/dc/elements/1.1/"/>
    <ds:schemaRef ds:uri="68ae04e7-82dd-4f79-b9e0-39347d770c2a"/>
    <ds:schemaRef ds:uri="50601732-e5c8-4805-a36f-637e98547794"/>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B8AC9178-AFA1-4E9F-B00A-094B3FE16B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601732-e5c8-4805-a36f-637e98547794"/>
    <ds:schemaRef ds:uri="68ae04e7-82dd-4f79-b9e0-39347d770c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9578C5-13FA-4653-A075-6DDD2F1585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NEM2020_oral_template</Template>
  <TotalTime>0</TotalTime>
  <Words>3193</Words>
  <Application>Microsoft Macintosh PowerPoint</Application>
  <PresentationFormat>Widescreen</PresentationFormat>
  <Paragraphs>820</Paragraphs>
  <Slides>26</Slides>
  <Notes>13</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8" baseType="lpstr">
      <vt:lpstr>Arial</vt:lpstr>
      <vt:lpstr>Calibri</vt:lpstr>
      <vt:lpstr>Cambria</vt:lpstr>
      <vt:lpstr>Cambria Math</vt:lpstr>
      <vt:lpstr>Courier New</vt:lpstr>
      <vt:lpstr>Symbol</vt:lpstr>
      <vt:lpstr>Times New Roman</vt:lpstr>
      <vt:lpstr>Verdana</vt:lpstr>
      <vt:lpstr>Wingdings</vt:lpstr>
      <vt:lpstr>Simple NNSA</vt:lpstr>
      <vt:lpstr>3_DNDO Template</vt:lpstr>
      <vt:lpstr>Acrobat Document</vt:lpstr>
      <vt:lpstr>Update on short-lived and cumulative fission product yields  from the NPML Collaboration</vt:lpstr>
      <vt:lpstr>Multi-Lab multi-disciplinary collaboration</vt:lpstr>
      <vt:lpstr>Introduction</vt:lpstr>
      <vt:lpstr>Neutron Sources</vt:lpstr>
      <vt:lpstr>Time scales of isotopes we can investigate</vt:lpstr>
      <vt:lpstr>Short-Lived Fission Product Yields (SLFPY)</vt:lpstr>
      <vt:lpstr>Np237 Data Time Dependent Spectra Example</vt:lpstr>
      <vt:lpstr>Technical Approach: identifying gamma rays Time dependent gamma ray spectra from 45 minutes to 7 days post-irradiation</vt:lpstr>
      <vt:lpstr>Np237 Results : Example 93Y</vt:lpstr>
      <vt:lpstr>Results for 237Np FPYs</vt:lpstr>
      <vt:lpstr>Results for 237Np FPYs : Investigating Nuclear Data</vt:lpstr>
      <vt:lpstr>Past Results from 235U, 238U, 239Pu</vt:lpstr>
      <vt:lpstr>Integral Measurement 237Np(n,γ)238Np Cross Section</vt:lpstr>
      <vt:lpstr>NCERC Flattop assembly irradiation and modeling to evaluate the 9Be(n,g)10Be cross section at fission energies Courtesy of Jack Goodell, Jennifer Church and Bryan Bandong</vt:lpstr>
      <vt:lpstr>We are aiming to return to Oregon State University  Jan-2022 to perform the short time scale U238 irradiations</vt:lpstr>
      <vt:lpstr>Reports with compendia of results for SLFPY</vt:lpstr>
      <vt:lpstr>Cumulative Fissions Product Yields  and the R-Value</vt:lpstr>
      <vt:lpstr>Execution</vt:lpstr>
      <vt:lpstr>Cumulative Fission Product Yield Sample Preparation</vt:lpstr>
      <vt:lpstr>Cumulative Fission Product Yields: Previous work</vt:lpstr>
      <vt:lpstr>Results For Experiments #4253 and 4256 (HEU)</vt:lpstr>
      <vt:lpstr>Results For Recent Experiments #4510 (PNNL DU), #4512 (LANL DU)</vt:lpstr>
      <vt:lpstr>Fission Chamber Performance</vt:lpstr>
      <vt:lpstr>Results</vt:lpstr>
      <vt:lpstr>Fission Product Yield Evaluations</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2021-11-17T03:05:18Z</cp:lastPrinted>
  <dcterms:created xsi:type="dcterms:W3CDTF">2019-12-13T14:17:27Z</dcterms:created>
  <dcterms:modified xsi:type="dcterms:W3CDTF">2021-11-17T03:17:49Z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f28d649d-06be-47cb-af60-78b687f0d8ed</vt:lpwstr>
  </property>
  <property fmtid="{D5CDD505-2E9C-101B-9397-08002B2CF9AE}" pid="3" name="ContentTypeId">
    <vt:lpwstr>0x0101003F2AFB323A288C43A9DC85070998B979</vt:lpwstr>
  </property>
</Properties>
</file>