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 b="def" i="def"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 b="def" i="def"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 b="def" i="def"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/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/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5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5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Title"/>
          <p:cNvSpPr txBox="1"/>
          <p:nvPr>
            <p:ph type="title" hasCustomPrompt="1"/>
          </p:nvPr>
        </p:nvSpPr>
        <p:spPr>
          <a:xfrm>
            <a:off x="603250" y="476250"/>
            <a:ext cx="10985500" cy="716582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1219169">
              <a:lnSpc>
                <a:spcPct val="80000"/>
              </a:lnSpc>
              <a:defRPr spc="-84" sz="4200">
                <a:solidFill>
                  <a:srgbClr val="004D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15" name="Slide Subtitle"/>
          <p:cNvSpPr txBox="1"/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  <a:ln w="3175"/>
        </p:spPr>
        <p:txBody>
          <a:bodyPr lIns="22859" tIns="22859" rIns="22859" bIns="2285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16" name="Body Level One…"/>
          <p:cNvSpPr txBox="1"/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</p:spPr>
        <p:txBody>
          <a:bodyPr lIns="25400" tIns="25400" rIns="25400" bIns="25400"/>
          <a:lstStyle>
            <a:lvl1pPr marL="304800" indent="-304800" defTabSz="1219169">
              <a:spcBef>
                <a:spcPts val="2200"/>
              </a:spcBef>
              <a:buSzPct val="1230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304800" defTabSz="1219169">
              <a:spcBef>
                <a:spcPts val="2200"/>
              </a:spcBef>
              <a:buSzPct val="123000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4000" indent="-304800" defTabSz="1219169">
              <a:spcBef>
                <a:spcPts val="2200"/>
              </a:spcBef>
              <a:buSzPct val="123000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600" indent="-304800" defTabSz="1219169">
              <a:spcBef>
                <a:spcPts val="2200"/>
              </a:spcBef>
              <a:buSzPct val="123000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3200" indent="-304800" defTabSz="1219169">
              <a:spcBef>
                <a:spcPts val="2200"/>
              </a:spcBef>
              <a:buSzPct val="123000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dy Level One…"/>
          <p:cNvSpPr txBox="1"/>
          <p:nvPr>
            <p:ph type="body" sz="half" idx="1" hasCustomPrompt="1"/>
          </p:nvPr>
        </p:nvSpPr>
        <p:spPr>
          <a:xfrm>
            <a:off x="603250" y="2460421"/>
            <a:ext cx="10985500" cy="1937158"/>
          </a:xfrm>
          <a:prstGeom prst="rect">
            <a:avLst/>
          </a:prstGeom>
        </p:spPr>
        <p:txBody>
          <a:bodyPr lIns="25400" tIns="25400" rIns="25400" bIns="25400" anchor="ctr"/>
          <a:lstStyle>
            <a:lvl1pPr marL="0" indent="0" algn="ctr" defTabSz="1219169">
              <a:lnSpc>
                <a:spcPct val="80000"/>
              </a:lnSpc>
              <a:spcBef>
                <a:spcPts val="0"/>
              </a:spcBef>
              <a:defRPr spc="-116" sz="58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pc="-116" sz="58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pc="-116" sz="58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pc="-116" sz="58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pc="-116" sz="58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_Print-friend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/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/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" name="Click To Edit Master Title Style"/>
          <p:cNvSpPr txBox="1"/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Section Header_Print-friend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" name="Click To Edit Master Title Style"/>
          <p:cNvSpPr txBox="1"/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/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buSzTx/>
              <a:buNone/>
              <a:defRPr b="1" sz="2400"/>
            </a:lvl2pPr>
            <a:lvl3pPr marL="0" indent="914400">
              <a:buSzTx/>
              <a:buNone/>
              <a:defRPr b="1" sz="2400"/>
            </a:lvl3pPr>
            <a:lvl4pPr marL="0" indent="1371600">
              <a:buSzTx/>
              <a:buNone/>
              <a:defRPr b="1" sz="2400"/>
            </a:lvl4pPr>
            <a:lvl5pPr marL="0" indent="1828800"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/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.nndc.bnl.gov/endf/format/endf6man/-/merge_requests/13" TargetMode="External"/><Relationship Id="rId3" Type="http://schemas.openxmlformats.org/officeDocument/2006/relationships/hyperlink" Target="https://git.nndc.bnl.gov/endf/format/endf6man/-/merge_requests/6" TargetMode="External"/><Relationship Id="rId4" Type="http://schemas.openxmlformats.org/officeDocument/2006/relationships/hyperlink" Target="https://git.nndc.bnl.gov/endf/format/endf6man/-/merge_requests/9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Very quick ENDF-102 Updat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Very quick ENDF-102 Update</a:t>
            </a:r>
          </a:p>
        </p:txBody>
      </p:sp>
      <p:sp>
        <p:nvSpPr>
          <p:cNvPr id="135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Text Placeholder 4"/>
          <p:cNvSpPr/>
          <p:nvPr>
            <p:ph type="body" idx="21"/>
          </p:nvPr>
        </p:nvSpPr>
        <p:spPr>
          <a:xfrm>
            <a:off x="1206874" y="41839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g change to manu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 change to manual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42" name="Image"/>
          <p:cNvGrpSpPr/>
          <p:nvPr/>
        </p:nvGrpSpPr>
        <p:grpSpPr>
          <a:xfrm>
            <a:off x="2277929" y="1667873"/>
            <a:ext cx="8074181" cy="10367554"/>
            <a:chOff x="0" y="0"/>
            <a:chExt cx="8074179" cy="10367552"/>
          </a:xfrm>
        </p:grpSpPr>
        <p:pic>
          <p:nvPicPr>
            <p:cNvPr id="14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7667780" cy="99230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0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074180" cy="10367553"/>
            </a:xfrm>
            <a:prstGeom prst="rect">
              <a:avLst/>
            </a:prstGeom>
            <a:effectLst/>
          </p:spPr>
        </p:pic>
      </p:grpSp>
      <p:sp>
        <p:nvSpPr>
          <p:cNvPr id="143" name="It builds correctly"/>
          <p:cNvSpPr txBox="1"/>
          <p:nvPr/>
        </p:nvSpPr>
        <p:spPr>
          <a:xfrm rot="19399437">
            <a:off x="1605100" y="2872669"/>
            <a:ext cx="9419839" cy="135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8800">
                <a:solidFill>
                  <a:srgbClr val="FF2600"/>
                </a:solidFill>
              </a:defRPr>
            </a:lvl1pPr>
          </a:lstStyle>
          <a:p>
            <a:pPr/>
            <a:r>
              <a:t>It builds correctly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ig change to manu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 change to manual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For the last two years, the build was broken and no one notic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the last two years, the build was broken and no one noticed</a:t>
            </a:r>
          </a:p>
          <a:p>
            <a:pPr/>
          </a:p>
          <a:p>
            <a:pPr/>
            <a:r>
              <a:t>The CI/CD system is down while we figure out configuration issues for Kubernetes</a:t>
            </a:r>
          </a:p>
          <a:p>
            <a:pPr/>
          </a:p>
          <a:p>
            <a:pPr/>
            <a:r>
              <a:t>The latex files also had dependencies on many style files included in the source that fought with system versions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t appears all Merge Requests are ready to g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appears all Merge Requests are ready to go</a:t>
            </a:r>
          </a:p>
        </p:txBody>
      </p:sp>
      <p:sp>
        <p:nvSpPr>
          <p:cNvPr id="150" name="!13: Resolve &quot;Add proper CONTRIBUTING.md file that describes how to make format proposals” https://git.nndc.bnl.gov/endf/format/endf6man/-/merge_requests/1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1433" indent="-241433" defTabSz="786384">
              <a:spcBef>
                <a:spcPts val="800"/>
              </a:spcBef>
              <a:buSzPct val="100000"/>
              <a:buChar char="•"/>
              <a:defRPr sz="2408"/>
            </a:pPr>
            <a:r>
              <a:t>!13: Resolve "Add proper CONTRIBUTING.md file that describes how to make format proposals”</a:t>
            </a:r>
            <a:br/>
            <a:r>
              <a:rPr u="sng">
                <a:solidFill>
                  <a:srgbClr val="4881C3"/>
                </a:solidFill>
                <a:uFill>
                  <a:solidFill>
                    <a:srgbClr val="4881C3"/>
                  </a:solidFill>
                </a:uFill>
                <a:hlinkClick r:id="rId2" invalidUrl="" action="" tgtFrame="" tooltip="" history="1" highlightClick="0" endSnd="0"/>
              </a:rPr>
              <a:t>https://git.nndc.bnl.gov/endf/format/endf6man/-/merge_requests/13</a:t>
            </a:r>
            <a:r>
              <a:t> </a:t>
            </a:r>
            <a:br/>
          </a:p>
          <a:p>
            <a:pPr marL="241433" indent="-241433" defTabSz="786384">
              <a:spcBef>
                <a:spcPts val="800"/>
              </a:spcBef>
              <a:buSzPct val="100000"/>
              <a:buChar char="•"/>
              <a:defRPr sz="2408"/>
            </a:pPr>
            <a:r>
              <a:t>!6: Replace Fmts-07.tex to implement mixed elastic scattering format proposal.</a:t>
            </a:r>
            <a:br/>
            <a:r>
              <a:rPr u="sng">
                <a:solidFill>
                  <a:srgbClr val="4881C3"/>
                </a:solidFill>
                <a:uFill>
                  <a:solidFill>
                    <a:srgbClr val="4881C3"/>
                  </a:solidFill>
                </a:uFill>
                <a:hlinkClick r:id="rId3" invalidUrl="" action="" tgtFrame="" tooltip="" history="1" highlightClick="0" endSnd="0"/>
              </a:rPr>
              <a:t>https://git.nndc.bnl.gov/endf/format/endf6man/-/merge_requests/6</a:t>
            </a:r>
            <a:br/>
          </a:p>
          <a:p>
            <a:pPr marL="241433" indent="-241433" defTabSz="786384">
              <a:spcBef>
                <a:spcPts val="800"/>
              </a:spcBef>
              <a:buSzPct val="100000"/>
              <a:buChar char="•"/>
              <a:defRPr sz="2408"/>
            </a:pPr>
            <a:r>
              <a:t>!9: Resolve "FORMAT PROPOSAL: ENDF-102 Clarification for Primary Discrete Gammas”</a:t>
            </a:r>
            <a:br/>
            <a:r>
              <a:rPr u="sng">
                <a:solidFill>
                  <a:srgbClr val="4881C3"/>
                </a:solidFill>
                <a:uFill>
                  <a:solidFill>
                    <a:srgbClr val="4881C3"/>
                  </a:solidFill>
                </a:uFill>
                <a:hlinkClick r:id="rId4" invalidUrl="" action="" tgtFrame="" tooltip="" history="1" highlightClick="0" endSnd="0"/>
              </a:rPr>
              <a:t>https://git.nndc.bnl.gov/endf/format/endf6man/-/merge_requests/9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issing Merge Requests for 3 recent propos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Missing Merge Requests for 3 recent proposals </a:t>
            </a:r>
          </a:p>
        </p:txBody>
      </p:sp>
      <p:sp>
        <p:nvSpPr>
          <p:cNvPr id="154" name="#128: FORMAT PROPOSAL: Extend Kalbach-Mann formalism for deuteron break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1168" indent="-201168" defTabSz="804672">
              <a:spcBef>
                <a:spcPts val="800"/>
              </a:spcBef>
              <a:defRPr sz="2464"/>
            </a:pPr>
            <a:r>
              <a:t>#128: FORMAT PROPOSAL: Extend Kalbach-Mann formalism for deuteron breakup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#112: Angular distribution of nucleon emission from deuteron breakup reaction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#123: Format change to use MT=261 for neutron fields in special purposes libraries.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#114: Format proposal defining KRL flag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#113: Format change to include Brune parameters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format proposal process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format proposal process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ormat proposal process modeled on old ENDF-6  manual process, updated for git"/>
          <p:cNvSpPr txBox="1"/>
          <p:nvPr>
            <p:ph type="title"/>
          </p:nvPr>
        </p:nvSpPr>
        <p:spPr>
          <a:xfrm>
            <a:off x="603250" y="476250"/>
            <a:ext cx="10985500" cy="1441594"/>
          </a:xfrm>
          <a:prstGeom prst="rect">
            <a:avLst/>
          </a:prstGeom>
        </p:spPr>
        <p:txBody>
          <a:bodyPr/>
          <a:lstStyle/>
          <a:p>
            <a:pPr defTabSz="1206977">
              <a:defRPr spc="-75" sz="3762">
                <a:latin typeface="Arial"/>
                <a:ea typeface="Arial"/>
                <a:cs typeface="Arial"/>
                <a:sym typeface="Arial"/>
              </a:defRPr>
            </a:pPr>
            <a:r>
              <a:t>Format proposal process modeled on old ENDF-6 </a:t>
            </a:r>
            <a:br/>
            <a:r>
              <a:t>manual process, updated for git</a:t>
            </a:r>
          </a:p>
        </p:txBody>
      </p:sp>
      <p:sp>
        <p:nvSpPr>
          <p:cNvPr id="160" name="Required:…"/>
          <p:cNvSpPr txBox="1"/>
          <p:nvPr>
            <p:ph type="body" sz="half" idx="1"/>
          </p:nvPr>
        </p:nvSpPr>
        <p:spPr>
          <a:xfrm>
            <a:off x="603250" y="2124252"/>
            <a:ext cx="6934859" cy="4128006"/>
          </a:xfrm>
          <a:prstGeom prst="rect">
            <a:avLst/>
          </a:prstGeom>
        </p:spPr>
        <p:txBody>
          <a:bodyPr/>
          <a:lstStyle/>
          <a:p>
            <a:pPr marL="231647" indent="-231647" defTabSz="926568">
              <a:spcBef>
                <a:spcPts val="900"/>
              </a:spcBef>
              <a:defRPr b="1" sz="2128"/>
            </a:pPr>
            <a:r>
              <a:t>Required:</a:t>
            </a:r>
          </a:p>
          <a:p>
            <a:pPr lvl="1" marL="612212" indent="-148916" defTabSz="926568">
              <a:spcBef>
                <a:spcPts val="900"/>
              </a:spcBef>
              <a:defRPr sz="2128"/>
            </a:pPr>
            <a:r>
              <a:t>Issue tracker containing need &amp; rationale for </a:t>
            </a:r>
            <a:br/>
            <a:r>
              <a:t>format</a:t>
            </a:r>
          </a:p>
          <a:p>
            <a:pPr lvl="1" marL="612212" indent="-148916" defTabSz="926568">
              <a:spcBef>
                <a:spcPts val="900"/>
              </a:spcBef>
              <a:defRPr sz="2128"/>
            </a:pPr>
            <a:r>
              <a:t>Merge request implementing manual changes </a:t>
            </a:r>
            <a:br/>
            <a:r>
              <a:t>(this is complex, see next slide)</a:t>
            </a:r>
          </a:p>
          <a:p>
            <a:pPr lvl="1" marL="612212" indent="-148916" defTabSz="926568">
              <a:spcBef>
                <a:spcPts val="900"/>
              </a:spcBef>
              <a:defRPr sz="2128"/>
            </a:pPr>
            <a:r>
              <a:t>Review of merge request handled using formal process</a:t>
            </a:r>
            <a:br/>
          </a:p>
          <a:p>
            <a:pPr marL="231647" indent="-231647" defTabSz="926568">
              <a:spcBef>
                <a:spcPts val="900"/>
              </a:spcBef>
              <a:defRPr b="1" sz="2128"/>
            </a:pPr>
            <a:r>
              <a:t>Preferred:</a:t>
            </a:r>
          </a:p>
          <a:p>
            <a:pPr lvl="1" marL="612212" indent="-148916" defTabSz="926568">
              <a:spcBef>
                <a:spcPts val="900"/>
              </a:spcBef>
              <a:defRPr sz="2128"/>
            </a:pPr>
            <a:r>
              <a:t>Example file</a:t>
            </a:r>
          </a:p>
          <a:p>
            <a:pPr lvl="1" marL="612212" indent="-148916" defTabSz="926568">
              <a:spcBef>
                <a:spcPts val="900"/>
              </a:spcBef>
              <a:defRPr sz="2128"/>
            </a:pPr>
            <a:r>
              <a:t>Reference implementation in processing code</a:t>
            </a:r>
          </a:p>
        </p:txBody>
      </p:sp>
      <p:sp>
        <p:nvSpPr>
          <p:cNvPr id="161" name="CONTRIBUTING.md file describes the process"/>
          <p:cNvSpPr txBox="1"/>
          <p:nvPr/>
        </p:nvSpPr>
        <p:spPr>
          <a:xfrm>
            <a:off x="7639350" y="3183819"/>
            <a:ext cx="3883328" cy="1349392"/>
          </a:xfrm>
          <a:prstGeom prst="rect">
            <a:avLst/>
          </a:prstGeom>
          <a:solidFill>
            <a:schemeClr val="accent1">
              <a:lumOff val="-5333"/>
            </a:schemeClr>
          </a:solidFill>
          <a:ln w="12700">
            <a:solidFill>
              <a:srgbClr val="007EA1"/>
            </a:solidFill>
            <a:miter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900">
                <a:solidFill>
                  <a:srgbClr val="FFFFFF"/>
                </a:solidFill>
              </a:defRPr>
            </a:lvl1pPr>
          </a:lstStyle>
          <a:p>
            <a:pPr/>
            <a:r>
              <a:t>CONTRIBUTING.md file describes the process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he bug fix process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bug fix process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he bug fix process is the format proposal process with quick informal review"/>
          <p:cNvSpPr txBox="1"/>
          <p:nvPr>
            <p:ph type="title"/>
          </p:nvPr>
        </p:nvSpPr>
        <p:spPr>
          <a:xfrm>
            <a:off x="603250" y="476250"/>
            <a:ext cx="10985500" cy="1441594"/>
          </a:xfrm>
          <a:prstGeom prst="rect">
            <a:avLst/>
          </a:prstGeom>
        </p:spPr>
        <p:txBody>
          <a:bodyPr/>
          <a:lstStyle>
            <a:lvl1pPr>
              <a:defRPr spc="-76"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bug fix process is the format proposal process with quick informal review</a:t>
            </a:r>
          </a:p>
        </p:txBody>
      </p:sp>
      <p:sp>
        <p:nvSpPr>
          <p:cNvPr id="166" name="Required:…"/>
          <p:cNvSpPr txBox="1"/>
          <p:nvPr>
            <p:ph type="body" sz="half" idx="1"/>
          </p:nvPr>
        </p:nvSpPr>
        <p:spPr>
          <a:xfrm>
            <a:off x="629482" y="2469832"/>
            <a:ext cx="7145540" cy="337498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b="1"/>
            </a:pPr>
            <a:r>
              <a:t>Required:</a:t>
            </a:r>
          </a:p>
          <a:p>
            <a:pPr lvl="1" marL="805542" indent="-195942">
              <a:spcBef>
                <a:spcPts val="1200"/>
              </a:spcBef>
            </a:pPr>
            <a:r>
              <a:t>Issue tracker containing need &amp; rationale for </a:t>
            </a:r>
            <a:br/>
            <a:r>
              <a:t>bug fix</a:t>
            </a:r>
          </a:p>
          <a:p>
            <a:pPr lvl="1" marL="805542" indent="-195942">
              <a:spcBef>
                <a:spcPts val="1200"/>
              </a:spcBef>
            </a:pPr>
            <a:r>
              <a:t>Merge request implementing manual changes </a:t>
            </a:r>
          </a:p>
          <a:p>
            <a:pPr lvl="1" marL="805542" indent="-195942">
              <a:spcBef>
                <a:spcPts val="1200"/>
              </a:spcBef>
            </a:pPr>
            <a:r>
              <a:t>Review handled by chair or chair+helpers for more complex fixes</a:t>
            </a:r>
          </a:p>
        </p:txBody>
      </p:sp>
      <p:pic>
        <p:nvPicPr>
          <p:cNvPr id="167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rcRect l="22649" t="15816" r="22221" b="17342"/>
          <a:stretch>
            <a:fillRect/>
          </a:stretch>
        </p:blipFill>
        <p:spPr>
          <a:xfrm>
            <a:off x="8679145" y="2226981"/>
            <a:ext cx="1957578" cy="316868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Are you OK with this process, or must it be more formal?"/>
          <p:cNvSpPr txBox="1"/>
          <p:nvPr/>
        </p:nvSpPr>
        <p:spPr>
          <a:xfrm>
            <a:off x="603250" y="1785046"/>
            <a:ext cx="10985500" cy="4673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>
            <a:lvl1pPr defTabSz="412750"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Are you OK with this process, or must it be more formal?</a:t>
            </a:r>
          </a:p>
        </p:txBody>
      </p:sp>
      <p:sp>
        <p:nvSpPr>
          <p:cNvPr id="169" name="Quick edits to the CONTRIBUTING.md file can describe this process"/>
          <p:cNvSpPr txBox="1"/>
          <p:nvPr/>
        </p:nvSpPr>
        <p:spPr>
          <a:xfrm>
            <a:off x="1721150" y="5711119"/>
            <a:ext cx="7132840" cy="930292"/>
          </a:xfrm>
          <a:prstGeom prst="rect">
            <a:avLst/>
          </a:prstGeom>
          <a:solidFill>
            <a:schemeClr val="accent1">
              <a:lumOff val="-5333"/>
            </a:schemeClr>
          </a:solidFill>
          <a:ln w="12700">
            <a:solidFill>
              <a:srgbClr val="007EA1"/>
            </a:solidFill>
            <a:miter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900">
                <a:solidFill>
                  <a:srgbClr val="FFFFFF"/>
                </a:solidFill>
              </a:defRPr>
            </a:lvl1pPr>
          </a:lstStyle>
          <a:p>
            <a:pPr/>
            <a:r>
              <a:t>Quick edits to the CONTRIBUTING.md file can describe this process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