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16"/>
  </p:notesMasterIdLst>
  <p:handoutMasterIdLst>
    <p:handoutMasterId r:id="rId17"/>
  </p:handoutMasterIdLst>
  <p:sldIdLst>
    <p:sldId id="493" r:id="rId2"/>
    <p:sldId id="794" r:id="rId3"/>
    <p:sldId id="798" r:id="rId4"/>
    <p:sldId id="812" r:id="rId5"/>
    <p:sldId id="813" r:id="rId6"/>
    <p:sldId id="810" r:id="rId7"/>
    <p:sldId id="807" r:id="rId8"/>
    <p:sldId id="802" r:id="rId9"/>
    <p:sldId id="805" r:id="rId10"/>
    <p:sldId id="804" r:id="rId11"/>
    <p:sldId id="797" r:id="rId12"/>
    <p:sldId id="795" r:id="rId13"/>
    <p:sldId id="796" r:id="rId14"/>
    <p:sldId id="800" r:id="rId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p15:clr>
            <a:srgbClr val="A4A3A4"/>
          </p15:clr>
        </p15:guide>
        <p15:guide id="2" orient="horz" pos="4002">
          <p15:clr>
            <a:srgbClr val="A4A3A4"/>
          </p15:clr>
        </p15:guide>
        <p15:guide id="3"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C0504D"/>
    <a:srgbClr val="0F4F97"/>
    <a:srgbClr val="F6CE86"/>
    <a:srgbClr val="AEF8E5"/>
    <a:srgbClr val="0A8464"/>
    <a:srgbClr val="0DB78A"/>
    <a:srgbClr val="D68F10"/>
    <a:srgbClr val="F1B13D"/>
    <a:srgbClr val="10D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3" autoAdjust="0"/>
    <p:restoredTop sz="83580" autoAdjust="0"/>
  </p:normalViewPr>
  <p:slideViewPr>
    <p:cSldViewPr snapToGrid="0">
      <p:cViewPr varScale="1">
        <p:scale>
          <a:sx n="89" d="100"/>
          <a:sy n="89" d="100"/>
        </p:scale>
        <p:origin x="1308" y="57"/>
      </p:cViewPr>
      <p:guideLst>
        <p:guide orient="horz" pos="905"/>
        <p:guide orient="horz" pos="40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85" d="100"/>
          <a:sy n="85" d="100"/>
        </p:scale>
        <p:origin x="3846"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11/16/2021</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11/16/2021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Hello, my name is Isabel Hernandez. I worked with my mentors, Jo Ressler and Bonnie </a:t>
            </a:r>
            <a:r>
              <a:rPr lang="en-US" baseline="0" dirty="0" err="1"/>
              <a:t>Canion</a:t>
            </a:r>
            <a:r>
              <a:rPr lang="en-US" baseline="0" dirty="0"/>
              <a:t> in the Weapons and Complex Integration and the High Energy Density Physics Summer Program. Today, I’ll be talking about my summer project on the process of validating gamma-rays produced in nuclear reactions.</a:t>
            </a:r>
          </a:p>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world-wide need of standardized nuclear data, data generated from published experiments must be reduced and compiled into a data base that is accessible to researchers and applications that may find them useful. And well… this is often easier said then done. Issues can arise if there is not enough experimental data (as seen in picture) or if experimental results are too widely skewed. This evaluation step takes experimental data and produces recommended values that the processing step then turns into a data library that may be linked to simulation codes for use. We will be looking at the ENDFB/VIII evaluation and it’s GNDS library format produced from the processing step.</a:t>
            </a:r>
          </a:p>
          <a:p>
            <a:br>
              <a:rPr lang="en-US" dirty="0"/>
            </a:br>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12</a:t>
            </a:fld>
            <a:endParaRPr lang="en-US" dirty="0"/>
          </a:p>
        </p:txBody>
      </p:sp>
    </p:spTree>
    <p:extLst>
      <p:ext uri="{BB962C8B-B14F-4D97-AF65-F5344CB8AC3E}">
        <p14:creationId xmlns:p14="http://schemas.microsoft.com/office/powerpoint/2010/main" val="232084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Times New Roman" panose="02020603050405020304" pitchFamily="18" charset="0"/>
                <a:ea typeface="Calibri" panose="020F0502020204030204" pitchFamily="34" charset="0"/>
                <a:cs typeface="+mn-cs"/>
              </a:rPr>
              <a:t>These three areas may use different techniques for material identification, but today I will be talking about the method that uses inelastic interactions. Specifically, we are looking at when a 14 MeV neutron hits an isotope nucleus, and instead of just bouncing off, the nucleus absorbs some of the neutron’s kinetic energy and reaches an excited state. A gamma-ray is then emitted from this extra energy in the nucleus. This gamma-ray has a specific energy depending on what excited state it was emitted from and are unique to each isotope, so, by looking at the gamma-ray spectrum from these interactions, we may deduce what material we are looking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anose="02020603050405020304" pitchFamily="18"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Times New Roman" panose="02020603050405020304" pitchFamily="18" charset="0"/>
                <a:ea typeface="Calibri" panose="020F0502020204030204" pitchFamily="34" charset="0"/>
                <a:cs typeface="+mn-cs"/>
              </a:rPr>
              <a:t>An example with Fe56 is shown in this figure where the gamma-ray spectrum shows 847 keV and 1.2 MeV gamma-rays being emitted from the first and second excited states.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anose="02020603050405020304" pitchFamily="18"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Times New Roman" panose="02020603050405020304" pitchFamily="18" charset="0"/>
                <a:ea typeface="Calibri" panose="020F0502020204030204" pitchFamily="34" charset="0"/>
                <a:cs typeface="+mn-cs"/>
              </a:rPr>
              <a:t>The probability that this inelastic interaction will occur and release a specific gamma-ray is called an </a:t>
            </a:r>
            <a:r>
              <a:rPr lang="en-US" sz="1200" i="1" kern="1200" dirty="0">
                <a:solidFill>
                  <a:srgbClr val="000000"/>
                </a:solidFill>
                <a:effectLst/>
                <a:latin typeface="Times New Roman" panose="02020603050405020304" pitchFamily="18" charset="0"/>
                <a:ea typeface="Calibri" panose="020F0502020204030204" pitchFamily="34" charset="0"/>
                <a:cs typeface="+mn-cs"/>
              </a:rPr>
              <a:t>inelastic cross-section</a:t>
            </a:r>
            <a:r>
              <a:rPr lang="en-US" sz="1200" i="0" kern="1200" dirty="0">
                <a:solidFill>
                  <a:srgbClr val="000000"/>
                </a:solidFill>
                <a:effectLst/>
                <a:latin typeface="Times New Roman" panose="02020603050405020304" pitchFamily="18" charset="0"/>
                <a:ea typeface="Calibri" panose="020F0502020204030204" pitchFamily="34" charset="0"/>
                <a:cs typeface="+mn-cs"/>
              </a:rPr>
              <a:t>, which will be important to my discussion today. The isotopes I worked with this summer are C12 N14 O16 Al27 and Fe56 and 57.</a:t>
            </a:r>
            <a:endParaRPr lang="en-US" sz="1200" kern="1200" dirty="0">
              <a:solidFill>
                <a:srgbClr val="000000"/>
              </a:solidFill>
              <a:effectLst/>
              <a:latin typeface="Times New Roman" panose="02020603050405020304" pitchFamily="18" charset="0"/>
              <a:ea typeface="Calibri" panose="020F0502020204030204" pitchFamily="34" charset="0"/>
              <a:cs typeface="+mn-cs"/>
            </a:endParaRP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13</a:t>
            </a:fld>
            <a:endParaRPr lang="en-US" dirty="0"/>
          </a:p>
        </p:txBody>
      </p:sp>
    </p:spTree>
    <p:extLst>
      <p:ext uri="{BB962C8B-B14F-4D97-AF65-F5344CB8AC3E}">
        <p14:creationId xmlns:p14="http://schemas.microsoft.com/office/powerpoint/2010/main" val="168668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off, we looked at comparing measured data to the evaluated data. To access the evaluated data directly, we used a LLNL tool called FUDGE that extracted the inelastic gamma-ray spectrum determined by the evaluators. Taking this spectrum, the cross-section data can be extracted in 2 ways: non-graphically by taking the gamma energy (b/MeV) and multiplying by the bin width (MeV), or graphically by integrating over a window around the specified gamma energy for the cross section. In the end, we saw that graphical methods produced cross sections that were more similar to experiment than non-graphical methods. Now, we also saw that FUDGE only produces gamma-ray spectrums for the first 40 excited states of each isotope (due to the ENDF library format). You might think that this shouldn’t be an issue because how really how often to we find an isotope in an excited state higher than 40?? Well, it turns out it happens more than we thought. All of the gamma-ray data that occurs in excited states greater than 40 are dumped into one spectrum file (what we call the continuum or non-discrete spectrum) – and so is cross-section contribution from the higher states. The issue is that while the discrete spectrums had very recognizable features </a:t>
            </a:r>
            <a:r>
              <a:rPr lang="en-US" dirty="0" err="1"/>
              <a:t>anc</a:t>
            </a:r>
            <a:r>
              <a:rPr lang="en-US" dirty="0"/>
              <a:t> clear regions to integrate over to find the cross section, the continuum spectrum often had unrecognizable features and unclear regions to for integration. </a:t>
            </a:r>
          </a:p>
        </p:txBody>
      </p:sp>
      <p:sp>
        <p:nvSpPr>
          <p:cNvPr id="4" name="Slide Number Placeholder 3"/>
          <p:cNvSpPr>
            <a:spLocks noGrp="1"/>
          </p:cNvSpPr>
          <p:nvPr>
            <p:ph type="sldNum" sz="quarter" idx="5"/>
          </p:nvPr>
        </p:nvSpPr>
        <p:spPr/>
        <p:txBody>
          <a:bodyPr/>
          <a:lstStyle/>
          <a:p>
            <a:fld id="{4CFDF800-FE0E-A944-8AC1-D57C07B352FC}" type="slidenum">
              <a:rPr lang="en-US" smtClean="0"/>
              <a:pPr/>
              <a:t>14</a:t>
            </a:fld>
            <a:endParaRPr lang="en-US" dirty="0"/>
          </a:p>
        </p:txBody>
      </p:sp>
    </p:spTree>
    <p:extLst>
      <p:ext uri="{BB962C8B-B14F-4D97-AF65-F5344CB8AC3E}">
        <p14:creationId xmlns:p14="http://schemas.microsoft.com/office/powerpoint/2010/main" val="368188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200" kern="1200" dirty="0">
                <a:solidFill>
                  <a:srgbClr val="000000"/>
                </a:solidFill>
                <a:effectLst/>
                <a:latin typeface="Times New Roman" panose="02020603050405020304" pitchFamily="18" charset="0"/>
                <a:ea typeface="Calibri" panose="020F0502020204030204" pitchFamily="34" charset="0"/>
                <a:cs typeface="+mn-cs"/>
              </a:rPr>
              <a:t>One of the questions that many divisions in nuclear science face is the question of “</a:t>
            </a:r>
            <a:r>
              <a:rPr lang="en-US" sz="1200" kern="1200" dirty="0" err="1">
                <a:solidFill>
                  <a:srgbClr val="000000"/>
                </a:solidFill>
                <a:effectLst/>
                <a:latin typeface="Times New Roman" panose="02020603050405020304" pitchFamily="18" charset="0"/>
                <a:ea typeface="Calibri" panose="020F0502020204030204" pitchFamily="34" charset="0"/>
                <a:cs typeface="+mn-cs"/>
              </a:rPr>
              <a:t>Whats</a:t>
            </a:r>
            <a:r>
              <a:rPr lang="en-US" sz="1200" kern="1200" dirty="0">
                <a:solidFill>
                  <a:srgbClr val="000000"/>
                </a:solidFill>
                <a:effectLst/>
                <a:latin typeface="Times New Roman" panose="02020603050405020304" pitchFamily="18" charset="0"/>
                <a:ea typeface="Calibri" panose="020F0502020204030204" pitchFamily="34" charset="0"/>
                <a:cs typeface="+mn-cs"/>
              </a:rPr>
              <a:t> in the Box?”, or what is that unknown material. Understanding the composition of unknown (or known) substances is important to many applications at LLNL. Here, I’ve classified the applications I’ve explored this summer into 3 categories: Exploration, Verification, and Identification. Exploration may include classifying the geochemistry of an asteroid or the </a:t>
            </a:r>
            <a:r>
              <a:rPr lang="en-US" sz="1800" dirty="0">
                <a:effectLst/>
                <a:latin typeface="Times New Roman" panose="02020603050405020304" pitchFamily="18" charset="0"/>
                <a:ea typeface="Calibri" panose="020F0502020204030204" pitchFamily="34" charset="0"/>
              </a:rPr>
              <a:t>hydrocarbon presence in the oil and gas industry</a:t>
            </a:r>
            <a:r>
              <a:rPr lang="en-US" sz="1200" kern="1200" dirty="0">
                <a:solidFill>
                  <a:srgbClr val="000000"/>
                </a:solidFill>
                <a:effectLst/>
                <a:latin typeface="Times New Roman" panose="02020603050405020304" pitchFamily="18" charset="0"/>
                <a:ea typeface="Calibri" panose="020F0502020204030204" pitchFamily="34" charset="0"/>
                <a:cs typeface="+mn-cs"/>
              </a:rPr>
              <a:t>. Verification is a large part of non-proliferation and includes monitoring a warhead stockpile in allied or enemy forces. </a:t>
            </a:r>
            <a:r>
              <a:rPr lang="en-US" sz="1800" dirty="0">
                <a:effectLst/>
                <a:latin typeface="Times New Roman" panose="02020603050405020304" pitchFamily="18" charset="0"/>
                <a:ea typeface="Calibri" panose="020F0502020204030204" pitchFamily="34" charset="0"/>
              </a:rPr>
              <a:t>Identification also plays a large part in world-wide non-proliferation and emergency efforts by identifying unknown objects so that we can manage the safety and consequences in a time-sensitive scenario.</a:t>
            </a:r>
            <a:endParaRPr lang="en-US" sz="1200" kern="1200" dirty="0">
              <a:solidFill>
                <a:srgbClr val="000000"/>
              </a:solidFill>
              <a:effectLst/>
              <a:latin typeface="Times New Roman" panose="02020603050405020304" pitchFamily="18" charset="0"/>
              <a:ea typeface="Calibri" panose="020F0502020204030204" pitchFamily="34" charset="0"/>
              <a:cs typeface="+mn-cs"/>
            </a:endParaRPr>
          </a:p>
          <a:p>
            <a:pPr marL="0" marR="0" algn="l" rtl="0" eaLnBrk="1" latinLnBrk="0" hangingPunct="1">
              <a:lnSpc>
                <a:spcPct val="107000"/>
              </a:lnSpc>
              <a:spcBef>
                <a:spcPts val="0"/>
              </a:spcBef>
              <a:spcAft>
                <a:spcPts val="800"/>
              </a:spcAft>
            </a:pPr>
            <a:endParaRPr lang="en-US" sz="1800" dirty="0">
              <a:effectLst/>
            </a:endParaRPr>
          </a:p>
          <a:p>
            <a:pPr marL="0" marR="0" algn="l" rtl="0" eaLnBrk="1" latinLnBrk="0" hangingPunct="1">
              <a:lnSpc>
                <a:spcPct val="107000"/>
              </a:lnSpc>
              <a:spcBef>
                <a:spcPts val="0"/>
              </a:spcBef>
              <a:spcAft>
                <a:spcPts val="800"/>
              </a:spcAft>
            </a:pPr>
            <a:endParaRPr lang="en-US" sz="1800" dirty="0">
              <a:effectLst/>
            </a:endParaRP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2</a:t>
            </a:fld>
            <a:endParaRPr lang="en-US" dirty="0"/>
          </a:p>
        </p:txBody>
      </p:sp>
    </p:spTree>
    <p:extLst>
      <p:ext uri="{BB962C8B-B14F-4D97-AF65-F5344CB8AC3E}">
        <p14:creationId xmlns:p14="http://schemas.microsoft.com/office/powerpoint/2010/main" val="262217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Times New Roman" panose="02020603050405020304" pitchFamily="18" charset="0"/>
                <a:ea typeface="Calibri" panose="020F0502020204030204" pitchFamily="34" charset="0"/>
                <a:cs typeface="+mn-cs"/>
              </a:rPr>
              <a:t>Now, the importance of simulated data can not be understated. Simulations may be used as benchmarks or predictions to experiments, and often provide low-cost and fast solutions to real-world problems that wouldn’t otherwise be experimentally measured.  In order to provide accurate results, these simulations require validated data in libraries, and differences between simulation and experiment may be a result of availability/accuracy of the data, or the way the simulation code is interpreting the data. This summer, I worked on seeing where and why these discrepancies occur by comparing measurements to the evaluation, and then the evaluation to interpreted simulated data.</a:t>
            </a: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3</a:t>
            </a:fld>
            <a:endParaRPr lang="en-US" dirty="0"/>
          </a:p>
        </p:txBody>
      </p:sp>
    </p:spTree>
    <p:extLst>
      <p:ext uri="{BB962C8B-B14F-4D97-AF65-F5344CB8AC3E}">
        <p14:creationId xmlns:p14="http://schemas.microsoft.com/office/powerpoint/2010/main" val="154206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an example of this in this slide. As shown in this figure, the discrete spectrum to the left clearly shows a peak around a prominent gamma energy released in an inelastic interaction. Moving onto the left figure of the non-discrete data, not only does the continuum data seem to be stored differently in a histogram format, but the range of integration is unclear. The top figure shows the differences between these discrete and non-discrete regions in a like scale. The highlighted region is the optimized region of integration of the continuum spectrum so that the total cross section would be comparable to experiment. Though these figures only show examples for Aluminum, we found the continuum integral window that led to a comparable cross section to experiment was unclear for all isotopes, and often times, the integral window for the continuum (and therefore the continuum contribution to the cross section) was remarkably wider than its discrete counterpart contribution. </a:t>
            </a:r>
          </a:p>
        </p:txBody>
      </p:sp>
      <p:sp>
        <p:nvSpPr>
          <p:cNvPr id="4" name="Slide Number Placeholder 3"/>
          <p:cNvSpPr>
            <a:spLocks noGrp="1"/>
          </p:cNvSpPr>
          <p:nvPr>
            <p:ph type="sldNum" sz="quarter" idx="5"/>
          </p:nvPr>
        </p:nvSpPr>
        <p:spPr/>
        <p:txBody>
          <a:bodyPr/>
          <a:lstStyle/>
          <a:p>
            <a:fld id="{4CFDF800-FE0E-A944-8AC1-D57C07B352FC}" type="slidenum">
              <a:rPr lang="en-US" smtClean="0"/>
              <a:pPr/>
              <a:t>5</a:t>
            </a:fld>
            <a:endParaRPr lang="en-US" dirty="0"/>
          </a:p>
        </p:txBody>
      </p:sp>
    </p:spTree>
    <p:extLst>
      <p:ext uri="{BB962C8B-B14F-4D97-AF65-F5344CB8AC3E}">
        <p14:creationId xmlns:p14="http://schemas.microsoft.com/office/powerpoint/2010/main" val="37473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illuminates the importance of the non-discrete contribution to the total calculated cross-section and its comparison to experimental cross-section results. We see that only considering the discrete contribution leads the calculated cross sections to be considerably less than measured cross sections, as seen in the green line in this plot. In addition, it is often difficult to decipher the continuum spectrum and determine how much of that spectrum contributes to each gamma-ray energy cross section, so without optimizing the non-discrete contribution relative to measurements, the total cross section may be wildly different from experiment, as seen from the orange line in this figure. </a:t>
            </a:r>
          </a:p>
        </p:txBody>
      </p:sp>
      <p:sp>
        <p:nvSpPr>
          <p:cNvPr id="4" name="Slide Number Placeholder 3"/>
          <p:cNvSpPr>
            <a:spLocks noGrp="1"/>
          </p:cNvSpPr>
          <p:nvPr>
            <p:ph type="sldNum" sz="quarter" idx="5"/>
          </p:nvPr>
        </p:nvSpPr>
        <p:spPr/>
        <p:txBody>
          <a:bodyPr/>
          <a:lstStyle/>
          <a:p>
            <a:fld id="{4CFDF800-FE0E-A944-8AC1-D57C07B352FC}" type="slidenum">
              <a:rPr lang="en-US" smtClean="0"/>
              <a:pPr/>
              <a:t>6</a:t>
            </a:fld>
            <a:endParaRPr lang="en-US" dirty="0"/>
          </a:p>
        </p:txBody>
      </p:sp>
    </p:spTree>
    <p:extLst>
      <p:ext uri="{BB962C8B-B14F-4D97-AF65-F5344CB8AC3E}">
        <p14:creationId xmlns:p14="http://schemas.microsoft.com/office/powerpoint/2010/main" val="3425975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Before moving to the next step, it is important to note that we saw issues in evaluated cross section data with 2 prominent isotopes. </a:t>
            </a:r>
          </a:p>
          <a:p>
            <a:endParaRPr lang="en-US" dirty="0"/>
          </a:p>
          <a:p>
            <a:r>
              <a:rPr lang="en-US" dirty="0"/>
              <a:t>Oxygen-16 had a very unique discrete gamma-ray spectrum in that it was in a histogram-like format. As you can see from the two plots on the right, the top plot (O16) has a very non-peak like structure; whereas, the bottom plot with Al27 spectrum, has an expected gamma-ray spectrum with the distinct peaks and no bar-like features. In addition, the discrete spectrum in O16 didn’t show any energy peaks near prominent gamma-ray energies that had relatively important cross sections.</a:t>
            </a:r>
          </a:p>
          <a:p>
            <a:endParaRPr lang="en-US" dirty="0"/>
          </a:p>
          <a:p>
            <a:r>
              <a:rPr lang="en-US" dirty="0"/>
              <a:t>Nitrogen-14 was the second isotope that had some unexpected errors in evaluated inelastic data. Now, FUDGE produces multiple files of all the possible interactions for a specified incident particle on an isotope. FUDGE failed to produce any inelastic data files for N14, and upon further investigation, we saw that even through there was cross section data in MT codes 51-91 (which represent inelastic data), FUDGE was not pulling this data and producing files. In fact, we saw that the total inelastic cross section data was also stored in MT code 4, which was previously reserved for non-elastic interactions. </a:t>
            </a:r>
          </a:p>
          <a:p>
            <a:endParaRPr lang="en-US" dirty="0"/>
          </a:p>
          <a:p>
            <a:r>
              <a:rPr lang="en-US" dirty="0"/>
              <a:t>Discrepancies in data storage in both O16 and N14 compared to other investigated isotopes may lead to interpretation issues in transport codes, which we will see later. </a:t>
            </a:r>
          </a:p>
        </p:txBody>
      </p:sp>
      <p:sp>
        <p:nvSpPr>
          <p:cNvPr id="4" name="Slide Number Placeholder 3"/>
          <p:cNvSpPr>
            <a:spLocks noGrp="1"/>
          </p:cNvSpPr>
          <p:nvPr>
            <p:ph type="sldNum" sz="quarter" idx="5"/>
          </p:nvPr>
        </p:nvSpPr>
        <p:spPr/>
        <p:txBody>
          <a:bodyPr/>
          <a:lstStyle/>
          <a:p>
            <a:fld id="{4CFDF800-FE0E-A944-8AC1-D57C07B352FC}" type="slidenum">
              <a:rPr lang="en-US" smtClean="0"/>
              <a:pPr/>
              <a:t>7</a:t>
            </a:fld>
            <a:endParaRPr lang="en-US" dirty="0"/>
          </a:p>
        </p:txBody>
      </p:sp>
    </p:spTree>
    <p:extLst>
      <p:ext uri="{BB962C8B-B14F-4D97-AF65-F5344CB8AC3E}">
        <p14:creationId xmlns:p14="http://schemas.microsoft.com/office/powerpoint/2010/main" val="201101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our investigation into the evaluated data using FUDGE, we transitioned into comparing this evaluation data to data produced by simulation codes. We worked specifically with Monte Carlo radiation transport codes: MCNP, Mercury, and GEANT4. Running these codes on broomstick models to isolate and tally single inelastic interactions, we extracted the total inelastic cross section produced from each output.</a:t>
            </a:r>
          </a:p>
          <a:p>
            <a:endParaRPr lang="en-US" dirty="0"/>
          </a:p>
          <a:p>
            <a:r>
              <a:rPr lang="en-US" dirty="0"/>
              <a:t>This figure shows the ratio of extracted simulation cross section data over data in the ENDFB/VIII evaluation (specifically in the GNDS library). </a:t>
            </a:r>
          </a:p>
          <a:p>
            <a:r>
              <a:rPr lang="en-US" dirty="0"/>
              <a:t>We see from this plot that there are several interpretation issues, most notably in N14. GEANT and MCNP both overestimated the inelastic cross section by nearly 2x the evaluated cross section. This may be because of the reasons I discussed earlier with N14 inelastic data being stored inconsistently compared to other isotopes. This issue with Nitrogen 14 is particularly important because 14 MeV neutron interactions with N14 are heavily used in non-destructive cargo screening techniques, so dependable simulation results are key in verifying these gamma-ray spectrums used in time-sensitive, real-world scenarios.</a:t>
            </a:r>
          </a:p>
          <a:p>
            <a:r>
              <a:rPr lang="en-US" dirty="0"/>
              <a:t>We are still in the process of digging into why these codes are accessing the data differently and where specifically they are pulling inelastic data from.</a:t>
            </a:r>
          </a:p>
        </p:txBody>
      </p:sp>
      <p:sp>
        <p:nvSpPr>
          <p:cNvPr id="4" name="Slide Number Placeholder 3"/>
          <p:cNvSpPr>
            <a:spLocks noGrp="1"/>
          </p:cNvSpPr>
          <p:nvPr>
            <p:ph type="sldNum" sz="quarter" idx="5"/>
          </p:nvPr>
        </p:nvSpPr>
        <p:spPr/>
        <p:txBody>
          <a:bodyPr/>
          <a:lstStyle/>
          <a:p>
            <a:fld id="{4CFDF800-FE0E-A944-8AC1-D57C07B352FC}" type="slidenum">
              <a:rPr lang="en-US" smtClean="0"/>
              <a:pPr/>
              <a:t>8</a:t>
            </a:fld>
            <a:endParaRPr lang="en-US" dirty="0"/>
          </a:p>
        </p:txBody>
      </p:sp>
    </p:spTree>
    <p:extLst>
      <p:ext uri="{BB962C8B-B14F-4D97-AF65-F5344CB8AC3E}">
        <p14:creationId xmlns:p14="http://schemas.microsoft.com/office/powerpoint/2010/main" val="160970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far as next steps go, after consulting with the Nuclear Data team and US Nuclear Data Program on these continuum issues, steps are being implemented to reduce bin size of the continuum spectrum so we may see more recognizable features. One isotope we had an unexpected issue with deciphering the continuum cross section contribution was Fe56. This was particularly surprising because Fe56 is an isotope that was expected to have a very recognizable and clear gamma-ray spectrum, with definite and low-uncertainty cross sections. Now what we saw in the evaluation was that the continuum spectrum and its large bin width led to relatively high errors compared to measured results, which was notable since Fe56 is a common benchmark in inelastic interactions, particularly in the ALTAS database.</a:t>
            </a:r>
          </a:p>
          <a:p>
            <a:endParaRPr lang="en-US" dirty="0"/>
          </a:p>
          <a:p>
            <a:r>
              <a:rPr lang="en-US" dirty="0"/>
              <a:t>An example of the affects of varying bin sizes on the Fe56 continuum spectrum is shown on this figure.</a:t>
            </a:r>
          </a:p>
          <a:p>
            <a:endParaRPr lang="en-US" dirty="0"/>
          </a:p>
          <a:p>
            <a:r>
              <a:rPr lang="en-US" dirty="0"/>
              <a:t>For future work, we are planning on continuing this process with low incident energy neutron data. </a:t>
            </a:r>
          </a:p>
          <a:p>
            <a:endParaRPr lang="en-US" dirty="0"/>
          </a:p>
          <a:p>
            <a:r>
              <a:rPr lang="en-US" dirty="0"/>
              <a:t>(use fe56 to normalize the other </a:t>
            </a:r>
            <a:r>
              <a:rPr lang="en-US" dirty="0" err="1"/>
              <a:t>inelastics</a:t>
            </a:r>
            <a:r>
              <a:rPr lang="en-US" dirty="0"/>
              <a:t> to compare to)</a:t>
            </a:r>
          </a:p>
        </p:txBody>
      </p:sp>
      <p:sp>
        <p:nvSpPr>
          <p:cNvPr id="4" name="Slide Number Placeholder 3"/>
          <p:cNvSpPr>
            <a:spLocks noGrp="1"/>
          </p:cNvSpPr>
          <p:nvPr>
            <p:ph type="sldNum" sz="quarter" idx="5"/>
          </p:nvPr>
        </p:nvSpPr>
        <p:spPr/>
        <p:txBody>
          <a:bodyPr/>
          <a:lstStyle/>
          <a:p>
            <a:fld id="{4CFDF800-FE0E-A944-8AC1-D57C07B352FC}" type="slidenum">
              <a:rPr lang="en-US" smtClean="0"/>
              <a:pPr/>
              <a:t>9</a:t>
            </a:fld>
            <a:endParaRPr lang="en-US" dirty="0"/>
          </a:p>
        </p:txBody>
      </p:sp>
    </p:spTree>
    <p:extLst>
      <p:ext uri="{BB962C8B-B14F-4D97-AF65-F5344CB8AC3E}">
        <p14:creationId xmlns:p14="http://schemas.microsoft.com/office/powerpoint/2010/main" val="248568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my mentors, Dr. Ressler and Dr. </a:t>
            </a:r>
            <a:r>
              <a:rPr lang="en-US" dirty="0" err="1"/>
              <a:t>Canion</a:t>
            </a:r>
            <a:r>
              <a:rPr lang="en-US" dirty="0"/>
              <a:t> for this experience this summer, as well as Dr. Gert and Dr. </a:t>
            </a:r>
            <a:r>
              <a:rPr lang="en-US" dirty="0" err="1"/>
              <a:t>Nobre</a:t>
            </a:r>
            <a:r>
              <a:rPr lang="en-US" dirty="0"/>
              <a:t> and the rest of the Nuclear Data Team here. I would also like to give a special thanks to the many others that allowed me to sit in in their meetings to explore important nuclear data applications used here at LLNL. </a:t>
            </a:r>
          </a:p>
          <a:p>
            <a:endParaRPr lang="en-US" dirty="0"/>
          </a:p>
          <a:p>
            <a:r>
              <a:rPr lang="en-US" dirty="0"/>
              <a:t>Thank you very much for listening, and I’ll be taking any questions now. </a:t>
            </a:r>
          </a:p>
        </p:txBody>
      </p:sp>
      <p:sp>
        <p:nvSpPr>
          <p:cNvPr id="4" name="Slide Number Placeholder 3"/>
          <p:cNvSpPr>
            <a:spLocks noGrp="1"/>
          </p:cNvSpPr>
          <p:nvPr>
            <p:ph type="sldNum" sz="quarter" idx="5"/>
          </p:nvPr>
        </p:nvSpPr>
        <p:spPr/>
        <p:txBody>
          <a:bodyPr/>
          <a:lstStyle/>
          <a:p>
            <a:fld id="{4CFDF800-FE0E-A944-8AC1-D57C07B352FC}" type="slidenum">
              <a:rPr lang="en-US" smtClean="0"/>
              <a:pPr/>
              <a:t>10</a:t>
            </a:fld>
            <a:endParaRPr lang="en-US" dirty="0"/>
          </a:p>
        </p:txBody>
      </p:sp>
    </p:spTree>
    <p:extLst>
      <p:ext uri="{BB962C8B-B14F-4D97-AF65-F5344CB8AC3E}">
        <p14:creationId xmlns:p14="http://schemas.microsoft.com/office/powerpoint/2010/main" val="919739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9" name="Rectangle 18"/>
          <p:cNvSpPr/>
          <p:nvPr userDrawn="1"/>
        </p:nvSpPr>
        <p:spPr>
          <a:xfrm>
            <a:off x="-378" y="6316956"/>
            <a:ext cx="9144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atin typeface="Aria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3574553"/>
            <a:ext cx="9143245" cy="2742973"/>
          </a:xfrm>
          <a:prstGeom prst="rect">
            <a:avLst/>
          </a:prstGeom>
        </p:spPr>
      </p:pic>
      <p:sp>
        <p:nvSpPr>
          <p:cNvPr id="10" name="Title 9"/>
          <p:cNvSpPr>
            <a:spLocks noGrp="1"/>
          </p:cNvSpPr>
          <p:nvPr>
            <p:ph type="title" hasCustomPrompt="1"/>
          </p:nvPr>
        </p:nvSpPr>
        <p:spPr>
          <a:xfrm>
            <a:off x="457200" y="565126"/>
            <a:ext cx="82296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457201" y="2024863"/>
            <a:ext cx="5629274"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 name="Text Placeholder 2"/>
          <p:cNvSpPr>
            <a:spLocks noGrp="1"/>
          </p:cNvSpPr>
          <p:nvPr>
            <p:ph type="body" sz="quarter" idx="14" hasCustomPrompt="1"/>
          </p:nvPr>
        </p:nvSpPr>
        <p:spPr>
          <a:xfrm>
            <a:off x="4572001" y="3096715"/>
            <a:ext cx="4572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
        <p:nvSpPr>
          <p:cNvPr id="14" name="TextBox 13"/>
          <p:cNvSpPr txBox="1"/>
          <p:nvPr userDrawn="1"/>
        </p:nvSpPr>
        <p:spPr>
          <a:xfrm>
            <a:off x="68385" y="6416000"/>
            <a:ext cx="4503614" cy="435504"/>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800" kern="1200" dirty="0">
                <a:solidFill>
                  <a:schemeClr val="bg1"/>
                </a:solidFill>
                <a:effectLst/>
                <a:latin typeface="Arial"/>
                <a:ea typeface="+mn-ea"/>
                <a:cs typeface="Arial"/>
              </a:rPr>
              <a:t>LLNL-PRES-829182</a:t>
            </a:r>
          </a:p>
          <a:p>
            <a:pPr marL="0" algn="l" defTabSz="457200" rtl="0" eaLnBrk="1" latinLnBrk="0" hangingPunct="1">
              <a:lnSpc>
                <a:spcPct val="90000"/>
              </a:lnSpc>
              <a:spcAft>
                <a:spcPts val="6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pic>
        <p:nvPicPr>
          <p:cNvPr id="18" name="Picture 17" descr="LLNL_Logo_WHT-LRG.png"/>
          <p:cNvPicPr>
            <a:picLocks noChangeAspect="1"/>
          </p:cNvPicPr>
          <p:nvPr userDrawn="1"/>
        </p:nvPicPr>
        <p:blipFill>
          <a:blip r:embed="rId3"/>
          <a:stretch>
            <a:fillRect/>
          </a:stretch>
        </p:blipFill>
        <p:spPr>
          <a:xfrm>
            <a:off x="6957061" y="6446832"/>
            <a:ext cx="1865206" cy="314676"/>
          </a:xfrm>
          <a:prstGeom prst="rect">
            <a:avLst/>
          </a:prstGeom>
        </p:spPr>
      </p:pic>
      <p:sp>
        <p:nvSpPr>
          <p:cNvPr id="20" name="Rectangle 19"/>
          <p:cNvSpPr/>
          <p:nvPr userDrawn="1"/>
        </p:nvSpPr>
        <p:spPr>
          <a:xfrm>
            <a:off x="0" y="0"/>
            <a:ext cx="9144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721852" y="5437487"/>
            <a:ext cx="3602498" cy="607768"/>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a:t>Click to edit Master text styles</a:t>
            </a:r>
          </a:p>
          <a:p>
            <a:pPr lvl="1" eaLnBrk="1" latinLnBrk="0" hangingPunct="1"/>
            <a:r>
              <a:rPr lang="en-US" dirty="0"/>
              <a:t>Second level</a:t>
            </a:r>
          </a:p>
        </p:txBody>
      </p:sp>
      <p:sp>
        <p:nvSpPr>
          <p:cNvPr id="6" name="Slide Number Placeholder 5"/>
          <p:cNvSpPr>
            <a:spLocks noGrp="1"/>
          </p:cNvSpPr>
          <p:nvPr>
            <p:ph type="sldNum" sz="quarter" idx="12"/>
          </p:nvPr>
        </p:nvSpPr>
        <p:spPr/>
        <p:txBody>
          <a:bodyPr/>
          <a:lstStyle/>
          <a:p>
            <a:endParaRPr lang="en-US" dirty="0"/>
          </a:p>
          <a:p>
            <a:endParaRPr lang="en-US" dirty="0"/>
          </a:p>
        </p:txBody>
      </p:sp>
      <p:sp>
        <p:nvSpPr>
          <p:cNvPr id="8" name="Title Placeholder 1"/>
          <p:cNvSpPr>
            <a:spLocks noGrp="1"/>
          </p:cNvSpPr>
          <p:nvPr>
            <p:ph type="title"/>
          </p:nvPr>
        </p:nvSpPr>
        <p:spPr>
          <a:xfrm>
            <a:off x="457200" y="126672"/>
            <a:ext cx="8229600" cy="1092529"/>
          </a:xfrm>
          <a:prstGeom prst="rect">
            <a:avLst/>
          </a:prstGeom>
          <a:noFill/>
          <a:effectLst/>
        </p:spPr>
        <p:txBody>
          <a:bodyPr vert="horz" lIns="91440" rIns="45720" rtlCol="0" anchor="ctr">
            <a:noAutofit/>
            <a:scene3d>
              <a:camera prst="orthographicFront"/>
              <a:lightRig rig="threePt" dir="t">
                <a:rot lat="0" lon="0" rev="4800000"/>
              </a:lightRig>
            </a:scene3d>
            <a:sp3d prstMaterial="matte"/>
          </a:bodyPr>
          <a:lstStyle/>
          <a:p>
            <a:r>
              <a:rPr kumimoji="0" lang="en-US" dirty="0"/>
              <a:t>Click to edit Master title style</a:t>
            </a:r>
          </a:p>
        </p:txBody>
      </p:sp>
    </p:spTree>
    <p:extLst>
      <p:ext uri="{BB962C8B-B14F-4D97-AF65-F5344CB8AC3E}">
        <p14:creationId xmlns:p14="http://schemas.microsoft.com/office/powerpoint/2010/main" val="366523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457200" y="219507"/>
            <a:ext cx="82296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726214"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4718649"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Drag picture to placeholder or click icon to add</a:t>
            </a:r>
            <a:endParaRPr lang="en-US" dirty="0"/>
          </a:p>
        </p:txBody>
      </p:sp>
      <p:sp>
        <p:nvSpPr>
          <p:cNvPr id="6" name="Title 5"/>
          <p:cNvSpPr>
            <a:spLocks noGrp="1"/>
          </p:cNvSpPr>
          <p:nvPr>
            <p:ph type="title"/>
          </p:nvPr>
        </p:nvSpPr>
        <p:spPr>
          <a:xfrm>
            <a:off x="0" y="0"/>
            <a:ext cx="9143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Drag picture to placeholder or click icon to add</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dirty="0">
              <a:latin typeface="Arial"/>
            </a:endParaRPr>
          </a:p>
        </p:txBody>
      </p:sp>
      <p:sp>
        <p:nvSpPr>
          <p:cNvPr id="2" name="Title Placeholder 1"/>
          <p:cNvSpPr>
            <a:spLocks noGrp="1"/>
          </p:cNvSpPr>
          <p:nvPr>
            <p:ph type="title"/>
          </p:nvPr>
        </p:nvSpPr>
        <p:spPr>
          <a:xfrm>
            <a:off x="457200" y="220136"/>
            <a:ext cx="82296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441524"/>
            <a:ext cx="82296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Arial"/>
            </a:endParaRPr>
          </a:p>
        </p:txBody>
      </p:sp>
      <p:sp>
        <p:nvSpPr>
          <p:cNvPr id="14" name="TextBox 13"/>
          <p:cNvSpPr txBox="1"/>
          <p:nvPr/>
        </p:nvSpPr>
        <p:spPr>
          <a:xfrm>
            <a:off x="484953" y="6698646"/>
            <a:ext cx="1801047" cy="92333"/>
          </a:xfrm>
          <a:prstGeom prst="rect">
            <a:avLst/>
          </a:prstGeom>
          <a:noFill/>
        </p:spPr>
        <p:txBody>
          <a:bodyPr wrap="square" lIns="0" tIns="0" rIns="0" bIns="0" rtlCol="0" anchor="b" anchorCtr="0">
            <a:spAutoFit/>
          </a:bodyPr>
          <a:lstStyle/>
          <a:p>
            <a:pPr algn="l"/>
            <a:r>
              <a:rPr lang="en-US" sz="600" dirty="0">
                <a:latin typeface="Arial"/>
                <a:cs typeface="Arial"/>
              </a:rPr>
              <a:t>LLNL-PRES-829182</a:t>
            </a:r>
          </a:p>
        </p:txBody>
      </p:sp>
      <p:sp>
        <p:nvSpPr>
          <p:cNvPr id="19" name="Slide Number Placeholder 7"/>
          <p:cNvSpPr txBox="1">
            <a:spLocks/>
          </p:cNvSpPr>
          <p:nvPr/>
        </p:nvSpPr>
        <p:spPr>
          <a:xfrm>
            <a:off x="8826123" y="6403252"/>
            <a:ext cx="317877"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pic>
        <p:nvPicPr>
          <p:cNvPr id="17" name="Picture 16" descr="lab_icon_text_no_background_rgb.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698" y="6474353"/>
            <a:ext cx="2731791" cy="278643"/>
          </a:xfrm>
          <a:prstGeom prst="rect">
            <a:avLst/>
          </a:prstGeom>
        </p:spPr>
      </p:pic>
      <p:cxnSp>
        <p:nvCxnSpPr>
          <p:cNvPr id="5" name="Straight Connector 4"/>
          <p:cNvCxnSpPr/>
          <p:nvPr/>
        </p:nvCxnSpPr>
        <p:spPr>
          <a:xfrm>
            <a:off x="-6059" y="1267155"/>
            <a:ext cx="915005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NNSA_trans.png"/>
          <p:cNvPicPr>
            <a:picLocks noChangeAspect="1"/>
          </p:cNvPicPr>
          <p:nvPr/>
        </p:nvPicPr>
        <p:blipFill>
          <a:blip r:embed="rId14">
            <a:alphaModFix/>
            <a:extLst>
              <a:ext uri="{BEBA8EAE-BF5A-486C-A8C5-ECC9F3942E4B}">
                <a14:imgProps xmlns:a14="http://schemas.microsoft.com/office/drawing/2010/main">
                  <a14:imgLayer r:embed="rId15">
                    <a14:imgEffect>
                      <a14:saturation sat="87000"/>
                    </a14:imgEffect>
                  </a14:imgLayer>
                </a14:imgProps>
              </a:ext>
              <a:ext uri="{28A0092B-C50C-407E-A947-70E740481C1C}">
                <a14:useLocalDpi xmlns:a14="http://schemas.microsoft.com/office/drawing/2010/main" val="0"/>
              </a:ext>
            </a:extLst>
          </a:blip>
          <a:stretch>
            <a:fillRect/>
          </a:stretch>
        </p:blipFill>
        <p:spPr>
          <a:xfrm>
            <a:off x="7905268" y="6449398"/>
            <a:ext cx="1012806" cy="390396"/>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 id="2147483724" r:id="rId11"/>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35152" y="676860"/>
            <a:ext cx="6930419" cy="1459542"/>
          </a:xfrm>
        </p:spPr>
        <p:txBody>
          <a:bodyPr/>
          <a:lstStyle/>
          <a:p>
            <a:r>
              <a:rPr lang="en-US" dirty="0">
                <a:latin typeface="Calibri" panose="020F0502020204030204" pitchFamily="34" charset="0"/>
                <a:cs typeface="Calibri" panose="020F0502020204030204" pitchFamily="34" charset="0"/>
              </a:rPr>
              <a:t>Validating Gamma-rays Produced in Nuclear Reactions</a:t>
            </a:r>
          </a:p>
        </p:txBody>
      </p:sp>
      <p:sp>
        <p:nvSpPr>
          <p:cNvPr id="5" name="Text Placeholder 4"/>
          <p:cNvSpPr>
            <a:spLocks noGrp="1"/>
          </p:cNvSpPr>
          <p:nvPr>
            <p:ph type="body" sz="quarter" idx="14"/>
          </p:nvPr>
        </p:nvSpPr>
        <p:spPr>
          <a:xfrm>
            <a:off x="3033248" y="2136402"/>
            <a:ext cx="5475600" cy="761014"/>
          </a:xfrm>
        </p:spPr>
        <p:txBody>
          <a:bodyPr/>
          <a:lstStyle/>
          <a:p>
            <a:pPr lvl="0"/>
            <a:r>
              <a:rPr lang="en-US" sz="1800" dirty="0"/>
              <a:t>Isabel Hernandez</a:t>
            </a:r>
          </a:p>
          <a:p>
            <a:pPr lvl="0"/>
            <a:r>
              <a:rPr lang="en-US" sz="1800" dirty="0"/>
              <a:t>Weapons and Complex Integration/HEDP</a:t>
            </a:r>
          </a:p>
          <a:p>
            <a:pPr lvl="0"/>
            <a:r>
              <a:rPr lang="en-US" sz="1800" dirty="0"/>
              <a:t>Jo Ressler &amp; Bonnie </a:t>
            </a:r>
            <a:r>
              <a:rPr lang="en-US" sz="1800" dirty="0" err="1"/>
              <a:t>Canion</a:t>
            </a:r>
            <a:endParaRPr lang="en-US" sz="1800" dirty="0"/>
          </a:p>
        </p:txBody>
      </p:sp>
      <p:sp>
        <p:nvSpPr>
          <p:cNvPr id="2" name="TextBox 1">
            <a:extLst>
              <a:ext uri="{FF2B5EF4-FFF2-40B4-BE49-F238E27FC236}">
                <a16:creationId xmlns:a16="http://schemas.microsoft.com/office/drawing/2014/main" id="{B38FEE6F-73FE-401E-B39B-379953CE44A8}"/>
              </a:ext>
            </a:extLst>
          </p:cNvPr>
          <p:cNvSpPr txBox="1"/>
          <p:nvPr/>
        </p:nvSpPr>
        <p:spPr>
          <a:xfrm>
            <a:off x="635152" y="3268843"/>
            <a:ext cx="204781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November,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5920"/>
            <a:ext cx="8229600" cy="2270317"/>
          </a:xfrm>
        </p:spPr>
        <p:txBody>
          <a:bodyPr>
            <a:normAutofit/>
          </a:bodyPr>
          <a:lstStyle/>
          <a:p>
            <a:pPr>
              <a:buClr>
                <a:schemeClr val="accent2"/>
              </a:buClr>
            </a:pPr>
            <a:r>
              <a:rPr lang="en-US" dirty="0"/>
              <a:t>Issues identified for gamma-rays produced with 14 MeV neutrons, particularly for non-discrete data</a:t>
            </a:r>
          </a:p>
          <a:p>
            <a:pPr>
              <a:buClr>
                <a:schemeClr val="accent2"/>
              </a:buClr>
            </a:pPr>
            <a:r>
              <a:rPr lang="en-US" dirty="0"/>
              <a:t>Encourage further attention to these data - scatter reactions are important for many applications, and accurate data are needed</a:t>
            </a:r>
          </a:p>
          <a:p>
            <a:pPr>
              <a:buClr>
                <a:schemeClr val="accent2"/>
              </a:buClr>
            </a:pPr>
            <a:endParaRPr lang="en-US" dirty="0"/>
          </a:p>
          <a:p>
            <a:pPr>
              <a:buClr>
                <a:schemeClr val="accent2"/>
              </a:buClr>
            </a:pPr>
            <a:endParaRPr lang="en-US" dirty="0"/>
          </a:p>
        </p:txBody>
      </p:sp>
      <p:sp>
        <p:nvSpPr>
          <p:cNvPr id="3" name="Slide Number Placeholder 2"/>
          <p:cNvSpPr>
            <a:spLocks noGrp="1"/>
          </p:cNvSpPr>
          <p:nvPr>
            <p:ph type="sldNum" sz="quarter" idx="12"/>
          </p:nvPr>
        </p:nvSpPr>
        <p:spPr/>
        <p:txBody>
          <a:bodyPr/>
          <a:lstStyle/>
          <a:p>
            <a:fld id="{F621BA9E-024D-DE4D-A8C8-2AC39C7987FF}" type="slidenum">
              <a:rPr lang="en-US" smtClean="0"/>
              <a:pPr/>
              <a:t>10</a:t>
            </a:fld>
            <a:endParaRPr lang="en-US"/>
          </a:p>
        </p:txBody>
      </p:sp>
      <p:sp>
        <p:nvSpPr>
          <p:cNvPr id="4" name="Title 3"/>
          <p:cNvSpPr>
            <a:spLocks noGrp="1"/>
          </p:cNvSpPr>
          <p:nvPr>
            <p:ph type="title"/>
          </p:nvPr>
        </p:nvSpPr>
        <p:spPr>
          <a:xfrm>
            <a:off x="276045" y="126672"/>
            <a:ext cx="8410755" cy="1092529"/>
          </a:xfrm>
        </p:spPr>
        <p:txBody>
          <a:bodyPr/>
          <a:lstStyle/>
          <a:p>
            <a:r>
              <a:rPr lang="en-US" dirty="0"/>
              <a:t>Examined inelastic data: room for improvement</a:t>
            </a:r>
          </a:p>
        </p:txBody>
      </p:sp>
      <p:cxnSp>
        <p:nvCxnSpPr>
          <p:cNvPr id="7" name="Straight Connector 6">
            <a:extLst>
              <a:ext uri="{FF2B5EF4-FFF2-40B4-BE49-F238E27FC236}">
                <a16:creationId xmlns:a16="http://schemas.microsoft.com/office/drawing/2014/main" id="{ADE0EF7C-B7DB-45EC-B26C-7E8C612FA1CC}"/>
              </a:ext>
            </a:extLst>
          </p:cNvPr>
          <p:cNvCxnSpPr>
            <a:cxnSpLocks/>
          </p:cNvCxnSpPr>
          <p:nvPr/>
        </p:nvCxnSpPr>
        <p:spPr>
          <a:xfrm>
            <a:off x="457200" y="3802828"/>
            <a:ext cx="8229600" cy="0"/>
          </a:xfrm>
          <a:prstGeom prst="line">
            <a:avLst/>
          </a:prstGeom>
          <a:ln w="28575" cmpd="sng">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6FC9F54C-A825-44CF-B265-7C6350620C53}"/>
              </a:ext>
            </a:extLst>
          </p:cNvPr>
          <p:cNvSpPr/>
          <p:nvPr/>
        </p:nvSpPr>
        <p:spPr bwMode="auto">
          <a:xfrm>
            <a:off x="0" y="0"/>
            <a:ext cx="345743" cy="45037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9" name="TextBox 8">
            <a:extLst>
              <a:ext uri="{FF2B5EF4-FFF2-40B4-BE49-F238E27FC236}">
                <a16:creationId xmlns:a16="http://schemas.microsoft.com/office/drawing/2014/main" id="{998A5D74-D027-4B12-A21C-ACB58319BBF9}"/>
              </a:ext>
            </a:extLst>
          </p:cNvPr>
          <p:cNvSpPr txBox="1"/>
          <p:nvPr/>
        </p:nvSpPr>
        <p:spPr>
          <a:xfrm>
            <a:off x="457200" y="3817004"/>
            <a:ext cx="8229599" cy="2516073"/>
          </a:xfrm>
          <a:prstGeom prst="rect">
            <a:avLst/>
          </a:prstGeom>
          <a:noFill/>
        </p:spPr>
        <p:txBody>
          <a:bodyPr wrap="square" rtlCol="0">
            <a:spAutoFit/>
          </a:bodyPr>
          <a:lstStyle/>
          <a:p>
            <a:pPr marL="400050" marR="0" lvl="0" indent="-342900" algn="l" defTabSz="914400" rtl="0" eaLnBrk="1" fontAlgn="auto" latinLnBrk="0" hangingPunct="1">
              <a:lnSpc>
                <a:spcPct val="100000"/>
              </a:lnSpc>
              <a:spcBef>
                <a:spcPts val="600"/>
              </a:spcBef>
              <a:spcAft>
                <a:spcPts val="600"/>
              </a:spcAft>
              <a:buClr>
                <a:srgbClr val="C0504D"/>
              </a:buClr>
              <a:buSzPct val="90000"/>
              <a:buFont typeface="+mj-lt"/>
              <a:buAutoNum type="arabicPeriod"/>
              <a:tabLst/>
              <a:defRPr/>
            </a:pP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Simakov</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S.P., Pavlik, A., </a:t>
            </a: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Vonach</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H., &amp; </a:t>
            </a: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Hlavac</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S. (1998). Status of experimental and evaluated discrete </a:t>
            </a:r>
            <a:r>
              <a:rPr kumimoji="0" lang="el-GR"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γ-</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ray production at </a:t>
            </a: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E</a:t>
            </a:r>
            <a:r>
              <a:rPr kumimoji="0" lang="en-US" sz="1250" b="0" i="0" u="none" strike="noStrike" kern="1200" cap="none" spc="0" normalizeH="0" baseline="-2500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n</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=145 MeV Final report of Research Contract 7809/RB, performed under the CRP on measurement, calculation and evaluation of photon production data (INDC(CCP)--413). International Atomic Energy Agency (IAEA)</a:t>
            </a:r>
          </a:p>
          <a:p>
            <a:pPr marL="400050" marR="0" lvl="0" indent="-342900" algn="l" defTabSz="914400" rtl="0" eaLnBrk="1" fontAlgn="auto" latinLnBrk="0" hangingPunct="1">
              <a:lnSpc>
                <a:spcPct val="100000"/>
              </a:lnSpc>
              <a:spcBef>
                <a:spcPts val="600"/>
              </a:spcBef>
              <a:spcAft>
                <a:spcPts val="600"/>
              </a:spcAft>
              <a:buClr>
                <a:srgbClr val="C0504D"/>
              </a:buClr>
              <a:buSzPct val="90000"/>
              <a:buFont typeface="+mj-lt"/>
              <a:buAutoNum type="arabicPeriod"/>
              <a:tabLst/>
              <a:defRPr/>
            </a:pP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Castaneda, C., Gearhart, D., Gearhart, R., </a:t>
            </a: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Sanii</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B., Englert, P., Dempsey, J., Young, J., Drake, D., &amp; Reedy, R. (2007). Gamma ray production cross sections from the bombardment of Mg, Al, Si, Ca and Fe with medium energy neutrons. </a:t>
            </a:r>
            <a:r>
              <a:rPr kumimoji="0" lang="en-US" sz="1250" b="0"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Nuclear Instruments &amp; Methods in Physics Research Section B-beam Interactions With Materials and Atoms, 260</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508-512.</a:t>
            </a:r>
          </a:p>
          <a:p>
            <a:pPr marL="400050" marR="0" lvl="0" indent="-342900" algn="l" defTabSz="914400" rtl="0" eaLnBrk="1" fontAlgn="auto" latinLnBrk="0" hangingPunct="1">
              <a:lnSpc>
                <a:spcPct val="100000"/>
              </a:lnSpc>
              <a:spcBef>
                <a:spcPts val="600"/>
              </a:spcBef>
              <a:spcAft>
                <a:spcPts val="600"/>
              </a:spcAft>
              <a:buClr>
                <a:srgbClr val="C0504D"/>
              </a:buClr>
              <a:buSzPct val="90000"/>
              <a:buFont typeface="+mj-lt"/>
              <a:buAutoNum type="arabicPeriod"/>
              <a:tabLst/>
              <a:defRPr/>
            </a:pP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El </a:t>
            </a: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Kanawati</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W., Perot, B., </a:t>
            </a: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Carasco</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C., </a:t>
            </a: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Eleon</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C., </a:t>
            </a: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Valkovic</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V., </a:t>
            </a: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Sudac</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D., </a:t>
            </a: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Obhodas</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J., &amp; </a:t>
            </a:r>
            <a:r>
              <a:rPr kumimoji="0" lang="en-US" sz="125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Sannie</a:t>
            </a:r>
            <a:r>
              <a:rPr kumimoji="0" lang="en-US" sz="125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G. (2011). Acquisition of prompt gamma-ray spectra induced by 14 MeV neutrons and comparison with Monte Carlo simulations. Applied radiation and isotopes : including data, instrumentation and methods for use in agriculture, industry and medicine, 69(5), 732–743. https://doi.org/10.1016/j.apradiso.2011.01.010</a:t>
            </a:r>
          </a:p>
        </p:txBody>
      </p:sp>
    </p:spTree>
    <p:extLst>
      <p:ext uri="{BB962C8B-B14F-4D97-AF65-F5344CB8AC3E}">
        <p14:creationId xmlns:p14="http://schemas.microsoft.com/office/powerpoint/2010/main" val="252979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5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 indent="0">
              <a:buClr>
                <a:schemeClr val="accent2"/>
              </a:buClr>
              <a:buNone/>
            </a:pPr>
            <a:r>
              <a:rPr lang="en-US" dirty="0"/>
              <a:t>Evaluation: </a:t>
            </a:r>
          </a:p>
          <a:p>
            <a:pPr lvl="1">
              <a:buClr>
                <a:schemeClr val="accent2"/>
              </a:buClr>
            </a:pPr>
            <a:r>
              <a:rPr lang="en-US" dirty="0"/>
              <a:t>Experimental data </a:t>
            </a:r>
            <a:r>
              <a:rPr lang="en-US" dirty="0">
                <a:sym typeface="Wingdings" panose="05000000000000000000" pitchFamily="2" charset="2"/>
              </a:rPr>
              <a:t> theoretical reaction codes  recommended values</a:t>
            </a:r>
          </a:p>
          <a:p>
            <a:pPr lvl="2">
              <a:buClr>
                <a:schemeClr val="accent2"/>
              </a:buClr>
            </a:pPr>
            <a:r>
              <a:rPr lang="en-US" i="1" dirty="0">
                <a:sym typeface="Wingdings" panose="05000000000000000000" pitchFamily="2" charset="2"/>
              </a:rPr>
              <a:t>ENDF/B VIII</a:t>
            </a:r>
            <a:endParaRPr lang="en-US" dirty="0"/>
          </a:p>
          <a:p>
            <a:pPr marL="57150" indent="0">
              <a:buClr>
                <a:schemeClr val="accent2"/>
              </a:buClr>
              <a:buNone/>
            </a:pPr>
            <a:r>
              <a:rPr lang="en-US" dirty="0"/>
              <a:t>Processing:</a:t>
            </a:r>
          </a:p>
          <a:p>
            <a:pPr lvl="1">
              <a:buClr>
                <a:schemeClr val="accent2"/>
              </a:buClr>
            </a:pPr>
            <a:r>
              <a:rPr lang="en-US" dirty="0"/>
              <a:t>Recommended values </a:t>
            </a:r>
            <a:r>
              <a:rPr lang="en-US" dirty="0">
                <a:sym typeface="Wingdings" panose="05000000000000000000" pitchFamily="2" charset="2"/>
              </a:rPr>
              <a:t> physics/processing codes  data “library”</a:t>
            </a:r>
          </a:p>
          <a:p>
            <a:pPr lvl="2">
              <a:buClr>
                <a:schemeClr val="accent2"/>
              </a:buClr>
            </a:pPr>
            <a:r>
              <a:rPr lang="en-US" i="1" dirty="0">
                <a:sym typeface="Wingdings" panose="05000000000000000000" pitchFamily="2" charset="2"/>
              </a:rPr>
              <a:t>ENDF, ENDL, GNDS</a:t>
            </a:r>
          </a:p>
          <a:p>
            <a:pPr lvl="1">
              <a:buClr>
                <a:schemeClr val="accent2"/>
              </a:buClr>
            </a:pPr>
            <a:endParaRPr lang="en-US" dirty="0"/>
          </a:p>
          <a:p>
            <a:pPr marL="57150" indent="0">
              <a:buClr>
                <a:schemeClr val="accent2"/>
              </a:buClr>
              <a:buNone/>
            </a:pPr>
            <a:endParaRPr lang="en-US" dirty="0"/>
          </a:p>
          <a:p>
            <a:pPr marL="57150" indent="0">
              <a:buClr>
                <a:schemeClr val="accent2"/>
              </a:buClr>
              <a:buNone/>
            </a:pPr>
            <a:endParaRPr lang="en-US" dirty="0"/>
          </a:p>
          <a:p>
            <a:pPr marL="57150" indent="0">
              <a:buClr>
                <a:schemeClr val="accent2"/>
              </a:buClr>
              <a:buNone/>
            </a:pPr>
            <a:endParaRPr lang="en-US" dirty="0"/>
          </a:p>
          <a:p>
            <a:pPr>
              <a:buClr>
                <a:schemeClr val="accent2"/>
              </a:buClr>
            </a:pPr>
            <a:endParaRPr lang="en-US" dirty="0"/>
          </a:p>
        </p:txBody>
      </p:sp>
      <p:sp>
        <p:nvSpPr>
          <p:cNvPr id="3" name="Slide Number Placeholder 2"/>
          <p:cNvSpPr>
            <a:spLocks noGrp="1"/>
          </p:cNvSpPr>
          <p:nvPr>
            <p:ph type="sldNum" sz="quarter" idx="12"/>
          </p:nvPr>
        </p:nvSpPr>
        <p:spPr/>
        <p:txBody>
          <a:bodyPr/>
          <a:lstStyle/>
          <a:p>
            <a:fld id="{F621BA9E-024D-DE4D-A8C8-2AC39C7987FF}" type="slidenum">
              <a:rPr lang="en-US" smtClean="0"/>
              <a:pPr/>
              <a:t>12</a:t>
            </a:fld>
            <a:endParaRPr lang="en-US"/>
          </a:p>
        </p:txBody>
      </p:sp>
      <p:sp>
        <p:nvSpPr>
          <p:cNvPr id="4" name="Title 3"/>
          <p:cNvSpPr>
            <a:spLocks noGrp="1"/>
          </p:cNvSpPr>
          <p:nvPr>
            <p:ph type="title"/>
          </p:nvPr>
        </p:nvSpPr>
        <p:spPr/>
        <p:txBody>
          <a:bodyPr/>
          <a:lstStyle/>
          <a:p>
            <a:r>
              <a:rPr lang="en-US" dirty="0"/>
              <a:t>Bookless Libraries</a:t>
            </a:r>
          </a:p>
        </p:txBody>
      </p:sp>
      <p:pic>
        <p:nvPicPr>
          <p:cNvPr id="6" name="Picture 5">
            <a:extLst>
              <a:ext uri="{FF2B5EF4-FFF2-40B4-BE49-F238E27FC236}">
                <a16:creationId xmlns:a16="http://schemas.microsoft.com/office/drawing/2014/main" id="{D8D5AA84-85AB-43FA-8539-C54389F5DC58}"/>
              </a:ext>
            </a:extLst>
          </p:cNvPr>
          <p:cNvPicPr>
            <a:picLocks noChangeAspect="1"/>
          </p:cNvPicPr>
          <p:nvPr/>
        </p:nvPicPr>
        <p:blipFill>
          <a:blip r:embed="rId3"/>
          <a:stretch>
            <a:fillRect/>
          </a:stretch>
        </p:blipFill>
        <p:spPr>
          <a:xfrm>
            <a:off x="4789469" y="4238848"/>
            <a:ext cx="2767475" cy="2082456"/>
          </a:xfrm>
          <a:prstGeom prst="rect">
            <a:avLst/>
          </a:prstGeom>
        </p:spPr>
      </p:pic>
      <p:pic>
        <p:nvPicPr>
          <p:cNvPr id="8" name="Picture 7">
            <a:extLst>
              <a:ext uri="{FF2B5EF4-FFF2-40B4-BE49-F238E27FC236}">
                <a16:creationId xmlns:a16="http://schemas.microsoft.com/office/drawing/2014/main" id="{D5439F80-6C2A-483D-AB8E-7D68ED1474B1}"/>
              </a:ext>
            </a:extLst>
          </p:cNvPr>
          <p:cNvPicPr>
            <a:picLocks noChangeAspect="1"/>
          </p:cNvPicPr>
          <p:nvPr/>
        </p:nvPicPr>
        <p:blipFill>
          <a:blip r:embed="rId4"/>
          <a:stretch>
            <a:fillRect/>
          </a:stretch>
        </p:blipFill>
        <p:spPr>
          <a:xfrm>
            <a:off x="1471605" y="4323125"/>
            <a:ext cx="2529386" cy="1913902"/>
          </a:xfrm>
          <a:prstGeom prst="rect">
            <a:avLst/>
          </a:prstGeom>
        </p:spPr>
      </p:pic>
      <p:pic>
        <p:nvPicPr>
          <p:cNvPr id="12" name="Picture 4" descr="The Segrè Chart | Chemogenesis">
            <a:extLst>
              <a:ext uri="{FF2B5EF4-FFF2-40B4-BE49-F238E27FC236}">
                <a16:creationId xmlns:a16="http://schemas.microsoft.com/office/drawing/2014/main" id="{B2081F97-59B0-43D6-9790-EAB889A2A2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7730" y="0"/>
            <a:ext cx="1786269" cy="123378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70DC1A9C-F5E6-4BA7-A4C4-2166BB2D6C2C}"/>
              </a:ext>
            </a:extLst>
          </p:cNvPr>
          <p:cNvSpPr/>
          <p:nvPr/>
        </p:nvSpPr>
        <p:spPr bwMode="auto">
          <a:xfrm>
            <a:off x="0" y="0"/>
            <a:ext cx="345743" cy="45037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pic>
        <p:nvPicPr>
          <p:cNvPr id="21" name="Picture 20" descr="A picture containing text&#10;&#10;Description automatically generated">
            <a:extLst>
              <a:ext uri="{FF2B5EF4-FFF2-40B4-BE49-F238E27FC236}">
                <a16:creationId xmlns:a16="http://schemas.microsoft.com/office/drawing/2014/main" id="{3A585E11-C21B-49B6-8FE7-C48F84502D76}"/>
              </a:ext>
            </a:extLst>
          </p:cNvPr>
          <p:cNvPicPr>
            <a:picLocks noChangeAspect="1"/>
          </p:cNvPicPr>
          <p:nvPr/>
        </p:nvPicPr>
        <p:blipFill>
          <a:blip r:embed="rId6"/>
          <a:stretch>
            <a:fillRect/>
          </a:stretch>
        </p:blipFill>
        <p:spPr>
          <a:xfrm>
            <a:off x="5996733" y="4082576"/>
            <a:ext cx="863542" cy="245098"/>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E6C6D67C-0C5D-48E8-A2BB-422D321797EC}"/>
              </a:ext>
            </a:extLst>
          </p:cNvPr>
          <p:cNvPicPr>
            <a:picLocks noChangeAspect="1"/>
          </p:cNvPicPr>
          <p:nvPr/>
        </p:nvPicPr>
        <p:blipFill>
          <a:blip r:embed="rId7"/>
          <a:stretch>
            <a:fillRect/>
          </a:stretch>
        </p:blipFill>
        <p:spPr>
          <a:xfrm>
            <a:off x="2465227" y="4121092"/>
            <a:ext cx="863543" cy="235512"/>
          </a:xfrm>
          <a:prstGeom prst="rect">
            <a:avLst/>
          </a:prstGeom>
        </p:spPr>
      </p:pic>
    </p:spTree>
    <p:extLst>
      <p:ext uri="{BB962C8B-B14F-4D97-AF65-F5344CB8AC3E}">
        <p14:creationId xmlns:p14="http://schemas.microsoft.com/office/powerpoint/2010/main" val="212731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09DB8DE-F954-4A92-AFA4-57319CD4F35B}"/>
              </a:ext>
            </a:extLst>
          </p:cNvPr>
          <p:cNvGrpSpPr>
            <a:grpSpLocks noChangeAspect="1"/>
          </p:cNvGrpSpPr>
          <p:nvPr/>
        </p:nvGrpSpPr>
        <p:grpSpPr>
          <a:xfrm>
            <a:off x="4423954" y="1393776"/>
            <a:ext cx="4720046" cy="1942545"/>
            <a:chOff x="4531401" y="1437996"/>
            <a:chExt cx="4612599" cy="1898324"/>
          </a:xfrm>
        </p:grpSpPr>
        <p:grpSp>
          <p:nvGrpSpPr>
            <p:cNvPr id="15" name="Group 14">
              <a:extLst>
                <a:ext uri="{FF2B5EF4-FFF2-40B4-BE49-F238E27FC236}">
                  <a16:creationId xmlns:a16="http://schemas.microsoft.com/office/drawing/2014/main" id="{9E5A42DB-0BA5-4E87-952F-1348ED3F43B6}"/>
                </a:ext>
              </a:extLst>
            </p:cNvPr>
            <p:cNvGrpSpPr>
              <a:grpSpLocks noChangeAspect="1"/>
            </p:cNvGrpSpPr>
            <p:nvPr/>
          </p:nvGrpSpPr>
          <p:grpSpPr>
            <a:xfrm>
              <a:off x="4531401" y="1437996"/>
              <a:ext cx="4612599" cy="1898324"/>
              <a:chOff x="393930" y="3623549"/>
              <a:chExt cx="4897015" cy="2015377"/>
            </a:xfrm>
          </p:grpSpPr>
          <p:pic>
            <p:nvPicPr>
              <p:cNvPr id="12" name="Picture 11">
                <a:extLst>
                  <a:ext uri="{FF2B5EF4-FFF2-40B4-BE49-F238E27FC236}">
                    <a16:creationId xmlns:a16="http://schemas.microsoft.com/office/drawing/2014/main" id="{BB56AC64-FAED-4B55-83C8-C434A314D826}"/>
                  </a:ext>
                </a:extLst>
              </p:cNvPr>
              <p:cNvPicPr>
                <a:picLocks noChangeAspect="1"/>
              </p:cNvPicPr>
              <p:nvPr/>
            </p:nvPicPr>
            <p:blipFill rotWithShape="1">
              <a:blip r:embed="rId3"/>
              <a:srcRect t="4264" r="24246"/>
              <a:stretch/>
            </p:blipFill>
            <p:spPr>
              <a:xfrm>
                <a:off x="3850681" y="3623549"/>
                <a:ext cx="1440264" cy="2015377"/>
              </a:xfrm>
              <a:prstGeom prst="rect">
                <a:avLst/>
              </a:prstGeom>
            </p:spPr>
          </p:pic>
          <p:pic>
            <p:nvPicPr>
              <p:cNvPr id="13" name="Picture 12">
                <a:extLst>
                  <a:ext uri="{FF2B5EF4-FFF2-40B4-BE49-F238E27FC236}">
                    <a16:creationId xmlns:a16="http://schemas.microsoft.com/office/drawing/2014/main" id="{B326942B-8A14-4B4A-AB01-0D82A83B72FA}"/>
                  </a:ext>
                </a:extLst>
              </p:cNvPr>
              <p:cNvPicPr>
                <a:picLocks noChangeAspect="1"/>
              </p:cNvPicPr>
              <p:nvPr/>
            </p:nvPicPr>
            <p:blipFill>
              <a:blip r:embed="rId4"/>
              <a:stretch>
                <a:fillRect/>
              </a:stretch>
            </p:blipFill>
            <p:spPr>
              <a:xfrm>
                <a:off x="393930" y="3680217"/>
                <a:ext cx="2968825" cy="1736259"/>
              </a:xfrm>
              <a:prstGeom prst="rect">
                <a:avLst/>
              </a:prstGeom>
            </p:spPr>
          </p:pic>
          <p:sp>
            <p:nvSpPr>
              <p:cNvPr id="14" name="Left Brace 13">
                <a:extLst>
                  <a:ext uri="{FF2B5EF4-FFF2-40B4-BE49-F238E27FC236}">
                    <a16:creationId xmlns:a16="http://schemas.microsoft.com/office/drawing/2014/main" id="{ABCC5E5C-46AB-442C-BA3B-C3D75741E52C}"/>
                  </a:ext>
                </a:extLst>
              </p:cNvPr>
              <p:cNvSpPr/>
              <p:nvPr/>
            </p:nvSpPr>
            <p:spPr>
              <a:xfrm>
                <a:off x="3234832" y="4232115"/>
                <a:ext cx="443234" cy="996531"/>
              </a:xfrm>
              <a:prstGeom prst="lef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pic>
          <p:nvPicPr>
            <p:cNvPr id="23" name="Picture 22">
              <a:extLst>
                <a:ext uri="{FF2B5EF4-FFF2-40B4-BE49-F238E27FC236}">
                  <a16:creationId xmlns:a16="http://schemas.microsoft.com/office/drawing/2014/main" id="{4B31FBC2-F4C1-45A5-BF1E-E10E2DBD4265}"/>
                </a:ext>
              </a:extLst>
            </p:cNvPr>
            <p:cNvPicPr>
              <a:picLocks noChangeAspect="1"/>
            </p:cNvPicPr>
            <p:nvPr/>
          </p:nvPicPr>
          <p:blipFill>
            <a:blip r:embed="rId5"/>
            <a:stretch>
              <a:fillRect/>
            </a:stretch>
          </p:blipFill>
          <p:spPr>
            <a:xfrm>
              <a:off x="8599064" y="3040253"/>
              <a:ext cx="464057" cy="295920"/>
            </a:xfrm>
            <a:prstGeom prst="rect">
              <a:avLst/>
            </a:prstGeom>
          </p:spPr>
        </p:pic>
      </p:grpSp>
      <p:sp>
        <p:nvSpPr>
          <p:cNvPr id="2" name="Content Placeholder 1"/>
          <p:cNvSpPr>
            <a:spLocks noGrp="1"/>
          </p:cNvSpPr>
          <p:nvPr>
            <p:ph idx="1"/>
          </p:nvPr>
        </p:nvSpPr>
        <p:spPr/>
        <p:txBody>
          <a:bodyPr/>
          <a:lstStyle/>
          <a:p>
            <a:pPr marL="57150" indent="0">
              <a:buClr>
                <a:schemeClr val="accent2"/>
              </a:buClr>
              <a:buNone/>
            </a:pPr>
            <a:r>
              <a:rPr lang="en-US" sz="2800" b="1" dirty="0"/>
              <a:t>Inelastic Interactions</a:t>
            </a:r>
            <a:endParaRPr lang="en-US" sz="2800" dirty="0"/>
          </a:p>
          <a:p>
            <a:pPr>
              <a:buClr>
                <a:schemeClr val="accent2"/>
              </a:buClr>
            </a:pPr>
            <a:r>
              <a:rPr lang="en-US" dirty="0"/>
              <a:t>14.5 MeV incident neutrons</a:t>
            </a:r>
          </a:p>
          <a:p>
            <a:pPr>
              <a:buClr>
                <a:schemeClr val="accent2"/>
              </a:buClr>
            </a:pPr>
            <a:r>
              <a:rPr lang="en-US" baseline="30000" dirty="0"/>
              <a:t>12</a:t>
            </a:r>
            <a:r>
              <a:rPr lang="en-US" dirty="0"/>
              <a:t>C, </a:t>
            </a:r>
            <a:r>
              <a:rPr lang="en-US" baseline="30000" dirty="0"/>
              <a:t>14</a:t>
            </a:r>
            <a:r>
              <a:rPr lang="en-US" dirty="0"/>
              <a:t>N, </a:t>
            </a:r>
            <a:r>
              <a:rPr lang="en-US" baseline="30000" dirty="0"/>
              <a:t>16</a:t>
            </a:r>
            <a:r>
              <a:rPr lang="en-US" dirty="0"/>
              <a:t>O, </a:t>
            </a:r>
            <a:r>
              <a:rPr lang="en-US" baseline="30000" dirty="0"/>
              <a:t>27</a:t>
            </a:r>
            <a:r>
              <a:rPr lang="en-US" dirty="0"/>
              <a:t>Al, </a:t>
            </a:r>
            <a:r>
              <a:rPr lang="en-US" baseline="30000" dirty="0"/>
              <a:t>56</a:t>
            </a:r>
            <a:r>
              <a:rPr lang="en-US" dirty="0"/>
              <a:t>Fe, </a:t>
            </a:r>
            <a:r>
              <a:rPr lang="en-US" baseline="30000" dirty="0"/>
              <a:t>57</a:t>
            </a:r>
            <a:r>
              <a:rPr lang="en-US" dirty="0"/>
              <a:t>Fe</a:t>
            </a:r>
          </a:p>
        </p:txBody>
      </p:sp>
      <p:sp>
        <p:nvSpPr>
          <p:cNvPr id="3" name="Slide Number Placeholder 2"/>
          <p:cNvSpPr>
            <a:spLocks noGrp="1"/>
          </p:cNvSpPr>
          <p:nvPr>
            <p:ph type="sldNum" sz="quarter" idx="12"/>
          </p:nvPr>
        </p:nvSpPr>
        <p:spPr/>
        <p:txBody>
          <a:bodyPr/>
          <a:lstStyle/>
          <a:p>
            <a:fld id="{F621BA9E-024D-DE4D-A8C8-2AC39C7987FF}" type="slidenum">
              <a:rPr lang="en-US" smtClean="0"/>
              <a:pPr/>
              <a:t>13</a:t>
            </a:fld>
            <a:endParaRPr lang="en-US"/>
          </a:p>
        </p:txBody>
      </p:sp>
      <p:sp>
        <p:nvSpPr>
          <p:cNvPr id="4" name="Title 3"/>
          <p:cNvSpPr>
            <a:spLocks noGrp="1"/>
          </p:cNvSpPr>
          <p:nvPr>
            <p:ph type="title"/>
          </p:nvPr>
        </p:nvSpPr>
        <p:spPr/>
        <p:txBody>
          <a:bodyPr/>
          <a:lstStyle/>
          <a:p>
            <a:r>
              <a:rPr lang="en-US" dirty="0"/>
              <a:t>Gamma-rays provide an isotopic “fingerprint”</a:t>
            </a:r>
          </a:p>
        </p:txBody>
      </p:sp>
      <p:pic>
        <p:nvPicPr>
          <p:cNvPr id="11" name="Picture 10" descr="Chart, line chart&#10;&#10;Description automatically generated">
            <a:extLst>
              <a:ext uri="{FF2B5EF4-FFF2-40B4-BE49-F238E27FC236}">
                <a16:creationId xmlns:a16="http://schemas.microsoft.com/office/drawing/2014/main" id="{8D9CA23F-FDFA-4075-AB9C-617CD6A9A80D}"/>
              </a:ext>
            </a:extLst>
          </p:cNvPr>
          <p:cNvPicPr>
            <a:picLocks noChangeAspect="1"/>
          </p:cNvPicPr>
          <p:nvPr/>
        </p:nvPicPr>
        <p:blipFill>
          <a:blip r:embed="rId6"/>
          <a:stretch>
            <a:fillRect/>
          </a:stretch>
        </p:blipFill>
        <p:spPr>
          <a:xfrm>
            <a:off x="1501190" y="3429000"/>
            <a:ext cx="5775402" cy="2725641"/>
          </a:xfrm>
          <a:prstGeom prst="rect">
            <a:avLst/>
          </a:prstGeom>
        </p:spPr>
      </p:pic>
      <p:sp>
        <p:nvSpPr>
          <p:cNvPr id="16" name="Oval 15">
            <a:extLst>
              <a:ext uri="{FF2B5EF4-FFF2-40B4-BE49-F238E27FC236}">
                <a16:creationId xmlns:a16="http://schemas.microsoft.com/office/drawing/2014/main" id="{D2BC91C3-27B3-4AE5-B6D6-A3C82C142CD5}"/>
              </a:ext>
            </a:extLst>
          </p:cNvPr>
          <p:cNvSpPr/>
          <p:nvPr/>
        </p:nvSpPr>
        <p:spPr bwMode="auto">
          <a:xfrm rot="18595104">
            <a:off x="7915430" y="1608249"/>
            <a:ext cx="462895" cy="422682"/>
          </a:xfrm>
          <a:prstGeom prst="ellipse">
            <a:avLst/>
          </a:prstGeom>
          <a:noFill/>
          <a:ln w="28575">
            <a:solidFill>
              <a:srgbClr val="C00000"/>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7" name="Oval 16">
            <a:extLst>
              <a:ext uri="{FF2B5EF4-FFF2-40B4-BE49-F238E27FC236}">
                <a16:creationId xmlns:a16="http://schemas.microsoft.com/office/drawing/2014/main" id="{53829F3A-C325-43EB-9D72-80C9DC07220B}"/>
              </a:ext>
            </a:extLst>
          </p:cNvPr>
          <p:cNvSpPr/>
          <p:nvPr/>
        </p:nvSpPr>
        <p:spPr bwMode="auto">
          <a:xfrm rot="18720614">
            <a:off x="8076549" y="2155270"/>
            <a:ext cx="401771" cy="316306"/>
          </a:xfrm>
          <a:prstGeom prst="ellipse">
            <a:avLst/>
          </a:prstGeom>
          <a:noFill/>
          <a:ln w="28575">
            <a:solidFill>
              <a:srgbClr val="C00000"/>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8" name="TextBox 17">
            <a:extLst>
              <a:ext uri="{FF2B5EF4-FFF2-40B4-BE49-F238E27FC236}">
                <a16:creationId xmlns:a16="http://schemas.microsoft.com/office/drawing/2014/main" id="{DD7BDB6A-9296-4A61-ACBD-B615953699EB}"/>
              </a:ext>
            </a:extLst>
          </p:cNvPr>
          <p:cNvSpPr txBox="1"/>
          <p:nvPr/>
        </p:nvSpPr>
        <p:spPr>
          <a:xfrm>
            <a:off x="2556767" y="3921603"/>
            <a:ext cx="1056442" cy="307777"/>
          </a:xfrm>
          <a:prstGeom prst="rect">
            <a:avLst/>
          </a:prstGeom>
          <a:noFill/>
        </p:spPr>
        <p:txBody>
          <a:bodyPr wrap="square" rtlCol="0">
            <a:spAutoFit/>
          </a:bodyPr>
          <a:lstStyle/>
          <a:p>
            <a:r>
              <a:rPr lang="en-US" sz="1400" b="1" dirty="0">
                <a:solidFill>
                  <a:srgbClr val="C00000"/>
                </a:solidFill>
                <a:latin typeface="Calibri" panose="020F0502020204030204" pitchFamily="34" charset="0"/>
                <a:cs typeface="Calibri" panose="020F0502020204030204" pitchFamily="34" charset="0"/>
              </a:rPr>
              <a:t>847 keV</a:t>
            </a:r>
          </a:p>
        </p:txBody>
      </p:sp>
      <p:sp>
        <p:nvSpPr>
          <p:cNvPr id="19" name="TextBox 18">
            <a:extLst>
              <a:ext uri="{FF2B5EF4-FFF2-40B4-BE49-F238E27FC236}">
                <a16:creationId xmlns:a16="http://schemas.microsoft.com/office/drawing/2014/main" id="{C892CF33-6D8C-477C-AAE7-D0452FDAA1DD}"/>
              </a:ext>
            </a:extLst>
          </p:cNvPr>
          <p:cNvSpPr txBox="1"/>
          <p:nvPr/>
        </p:nvSpPr>
        <p:spPr>
          <a:xfrm>
            <a:off x="5461249" y="4429107"/>
            <a:ext cx="1056442" cy="307777"/>
          </a:xfrm>
          <a:prstGeom prst="rect">
            <a:avLst/>
          </a:prstGeom>
          <a:noFill/>
        </p:spPr>
        <p:txBody>
          <a:bodyPr wrap="square" rtlCol="0">
            <a:spAutoFit/>
          </a:bodyPr>
          <a:lstStyle/>
          <a:p>
            <a:r>
              <a:rPr lang="en-US" sz="1400" b="1" dirty="0">
                <a:solidFill>
                  <a:srgbClr val="C00000"/>
                </a:solidFill>
                <a:latin typeface="Calibri" panose="020F0502020204030204" pitchFamily="34" charset="0"/>
                <a:cs typeface="Calibri" panose="020F0502020204030204" pitchFamily="34" charset="0"/>
              </a:rPr>
              <a:t>1238 keV</a:t>
            </a:r>
          </a:p>
        </p:txBody>
      </p:sp>
      <p:pic>
        <p:nvPicPr>
          <p:cNvPr id="21" name="Picture 20">
            <a:extLst>
              <a:ext uri="{FF2B5EF4-FFF2-40B4-BE49-F238E27FC236}">
                <a16:creationId xmlns:a16="http://schemas.microsoft.com/office/drawing/2014/main" id="{69B1224C-5EAD-4ADE-ABFD-78F002B5CD18}"/>
              </a:ext>
            </a:extLst>
          </p:cNvPr>
          <p:cNvPicPr>
            <a:picLocks noChangeAspect="1"/>
          </p:cNvPicPr>
          <p:nvPr/>
        </p:nvPicPr>
        <p:blipFill>
          <a:blip r:embed="rId7"/>
          <a:stretch>
            <a:fillRect/>
          </a:stretch>
        </p:blipFill>
        <p:spPr>
          <a:xfrm>
            <a:off x="3352538" y="3395848"/>
            <a:ext cx="2072705" cy="239042"/>
          </a:xfrm>
          <a:prstGeom prst="rect">
            <a:avLst/>
          </a:prstGeom>
        </p:spPr>
      </p:pic>
      <p:pic>
        <p:nvPicPr>
          <p:cNvPr id="25" name="Picture 24">
            <a:extLst>
              <a:ext uri="{FF2B5EF4-FFF2-40B4-BE49-F238E27FC236}">
                <a16:creationId xmlns:a16="http://schemas.microsoft.com/office/drawing/2014/main" id="{50FD82EF-14F9-428E-A0F0-B77A55057127}"/>
              </a:ext>
            </a:extLst>
          </p:cNvPr>
          <p:cNvPicPr>
            <a:picLocks noChangeAspect="1"/>
          </p:cNvPicPr>
          <p:nvPr/>
        </p:nvPicPr>
        <p:blipFill>
          <a:blip r:embed="rId8"/>
          <a:stretch>
            <a:fillRect/>
          </a:stretch>
        </p:blipFill>
        <p:spPr>
          <a:xfrm>
            <a:off x="6008341" y="6140352"/>
            <a:ext cx="1153850" cy="203298"/>
          </a:xfrm>
          <a:prstGeom prst="rect">
            <a:avLst/>
          </a:prstGeom>
        </p:spPr>
      </p:pic>
      <p:pic>
        <p:nvPicPr>
          <p:cNvPr id="26" name="Picture 25">
            <a:extLst>
              <a:ext uri="{FF2B5EF4-FFF2-40B4-BE49-F238E27FC236}">
                <a16:creationId xmlns:a16="http://schemas.microsoft.com/office/drawing/2014/main" id="{B52CD03F-CF04-4301-A32F-3FD6586CBC24}"/>
              </a:ext>
            </a:extLst>
          </p:cNvPr>
          <p:cNvPicPr>
            <a:picLocks noChangeAspect="1"/>
          </p:cNvPicPr>
          <p:nvPr/>
        </p:nvPicPr>
        <p:blipFill>
          <a:blip r:embed="rId9"/>
          <a:stretch>
            <a:fillRect/>
          </a:stretch>
        </p:blipFill>
        <p:spPr>
          <a:xfrm>
            <a:off x="1329941" y="3666522"/>
            <a:ext cx="201300" cy="745992"/>
          </a:xfrm>
          <a:prstGeom prst="rect">
            <a:avLst/>
          </a:prstGeom>
        </p:spPr>
      </p:pic>
      <p:sp>
        <p:nvSpPr>
          <p:cNvPr id="27" name="Rectangle 26">
            <a:extLst>
              <a:ext uri="{FF2B5EF4-FFF2-40B4-BE49-F238E27FC236}">
                <a16:creationId xmlns:a16="http://schemas.microsoft.com/office/drawing/2014/main" id="{DBF84436-21D5-4342-B06E-580E9A11F5D5}"/>
              </a:ext>
            </a:extLst>
          </p:cNvPr>
          <p:cNvSpPr/>
          <p:nvPr/>
        </p:nvSpPr>
        <p:spPr bwMode="auto">
          <a:xfrm>
            <a:off x="0" y="0"/>
            <a:ext cx="345743" cy="45037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318696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1524"/>
            <a:ext cx="8229600" cy="4906889"/>
          </a:xfrm>
        </p:spPr>
        <p:txBody>
          <a:bodyPr/>
          <a:lstStyle/>
          <a:p>
            <a:pPr marL="57150" indent="0">
              <a:buClr>
                <a:schemeClr val="accent2"/>
              </a:buClr>
              <a:buNone/>
            </a:pPr>
            <a:r>
              <a:rPr lang="en-US" i="1" dirty="0"/>
              <a:t>Extract 14.5 MeV neutron induced inelastic cross sections</a:t>
            </a:r>
          </a:p>
          <a:p>
            <a:pPr marL="57150" indent="0">
              <a:buClr>
                <a:schemeClr val="accent2"/>
              </a:buClr>
              <a:buNone/>
            </a:pPr>
            <a:endParaRPr lang="en-US" dirty="0"/>
          </a:p>
          <a:p>
            <a:pPr>
              <a:buClr>
                <a:schemeClr val="accent2"/>
              </a:buClr>
            </a:pPr>
            <a:r>
              <a:rPr lang="en-US" dirty="0"/>
              <a:t>Graphical vs non-graphical extraction methods</a:t>
            </a:r>
          </a:p>
          <a:p>
            <a:pPr>
              <a:buClr>
                <a:schemeClr val="accent2"/>
              </a:buClr>
            </a:pPr>
            <a:endParaRPr lang="en-US" sz="100" dirty="0"/>
          </a:p>
          <a:p>
            <a:pPr>
              <a:buClr>
                <a:schemeClr val="accent2"/>
              </a:buClr>
            </a:pPr>
            <a:r>
              <a:rPr lang="en-US" dirty="0"/>
              <a:t>Unaccounted for “continuum” gamma-ray spectrum</a:t>
            </a:r>
          </a:p>
          <a:p>
            <a:pPr lvl="1">
              <a:buClr>
                <a:schemeClr val="accent2"/>
              </a:buClr>
            </a:pPr>
            <a:r>
              <a:rPr lang="en-US" dirty="0"/>
              <a:t>Contribution towards total cross section</a:t>
            </a:r>
          </a:p>
          <a:p>
            <a:pPr>
              <a:buClr>
                <a:schemeClr val="accent2"/>
              </a:buClr>
            </a:pPr>
            <a:endParaRPr lang="en-US" sz="100" dirty="0"/>
          </a:p>
          <a:p>
            <a:pPr>
              <a:buClr>
                <a:schemeClr val="accent2"/>
              </a:buClr>
            </a:pPr>
            <a:r>
              <a:rPr lang="en-US" dirty="0"/>
              <a:t>Unidentifiable gamma contribution in non-discrete spectrums</a:t>
            </a:r>
          </a:p>
          <a:p>
            <a:pPr>
              <a:buClr>
                <a:schemeClr val="accent2"/>
              </a:buClr>
            </a:pPr>
            <a:endParaRPr lang="en-US" dirty="0"/>
          </a:p>
          <a:p>
            <a:pPr marL="57150" indent="0">
              <a:buClr>
                <a:schemeClr val="accent2"/>
              </a:buClr>
              <a:buNone/>
            </a:pPr>
            <a:r>
              <a:rPr lang="en-US" i="1" dirty="0"/>
              <a:t>Repeated for all “high-priority” isotopes at each inelastic </a:t>
            </a:r>
            <a:r>
              <a:rPr lang="en-US" i="1" dirty="0" err="1"/>
              <a:t>E</a:t>
            </a:r>
            <a:r>
              <a:rPr lang="en-US" i="1" baseline="-25000" dirty="0" err="1"/>
              <a:t>γ</a:t>
            </a:r>
            <a:r>
              <a:rPr lang="en-US" i="1" baseline="-25000" dirty="0"/>
              <a:t> </a:t>
            </a:r>
            <a:endParaRPr lang="en-US" i="1" dirty="0"/>
          </a:p>
          <a:p>
            <a:pPr marL="57150" indent="0">
              <a:buClr>
                <a:schemeClr val="accent2"/>
              </a:buClr>
              <a:buNone/>
            </a:pPr>
            <a:endParaRPr lang="en-US" dirty="0"/>
          </a:p>
          <a:p>
            <a:pPr lvl="1">
              <a:buClr>
                <a:schemeClr val="accent2"/>
              </a:buClr>
            </a:pPr>
            <a:endParaRPr lang="en-US" dirty="0"/>
          </a:p>
          <a:p>
            <a:pPr marL="342900" lvl="1" indent="0">
              <a:buClr>
                <a:schemeClr val="accent2"/>
              </a:buClr>
              <a:buNone/>
            </a:pPr>
            <a:endParaRPr lang="en-US" dirty="0"/>
          </a:p>
          <a:p>
            <a:pPr marL="342900" lvl="1" indent="0">
              <a:buClr>
                <a:schemeClr val="accent2"/>
              </a:buClr>
              <a:buNone/>
            </a:pPr>
            <a:endParaRPr lang="en-US" i="1" dirty="0"/>
          </a:p>
        </p:txBody>
      </p:sp>
      <p:sp>
        <p:nvSpPr>
          <p:cNvPr id="3" name="Slide Number Placeholder 2"/>
          <p:cNvSpPr>
            <a:spLocks noGrp="1"/>
          </p:cNvSpPr>
          <p:nvPr>
            <p:ph type="sldNum" sz="quarter" idx="12"/>
          </p:nvPr>
        </p:nvSpPr>
        <p:spPr/>
        <p:txBody>
          <a:bodyPr/>
          <a:lstStyle/>
          <a:p>
            <a:fld id="{F621BA9E-024D-DE4D-A8C8-2AC39C7987FF}" type="slidenum">
              <a:rPr lang="en-US" smtClean="0"/>
              <a:pPr/>
              <a:t>14</a:t>
            </a:fld>
            <a:endParaRPr lang="en-US"/>
          </a:p>
        </p:txBody>
      </p:sp>
      <p:sp>
        <p:nvSpPr>
          <p:cNvPr id="4" name="Title 3"/>
          <p:cNvSpPr>
            <a:spLocks noGrp="1"/>
          </p:cNvSpPr>
          <p:nvPr>
            <p:ph type="title"/>
          </p:nvPr>
        </p:nvSpPr>
        <p:spPr/>
        <p:txBody>
          <a:bodyPr/>
          <a:lstStyle/>
          <a:p>
            <a:r>
              <a:rPr lang="en-US" dirty="0"/>
              <a:t>Measurements vs. Evaluation</a:t>
            </a:r>
          </a:p>
        </p:txBody>
      </p:sp>
      <p:sp>
        <p:nvSpPr>
          <p:cNvPr id="15" name="Arrow: Right 14">
            <a:extLst>
              <a:ext uri="{FF2B5EF4-FFF2-40B4-BE49-F238E27FC236}">
                <a16:creationId xmlns:a16="http://schemas.microsoft.com/office/drawing/2014/main" id="{DFC0DCDB-2568-4D14-A667-53A0DAB04789}"/>
              </a:ext>
            </a:extLst>
          </p:cNvPr>
          <p:cNvSpPr/>
          <p:nvPr/>
        </p:nvSpPr>
        <p:spPr bwMode="auto">
          <a:xfrm rot="5400000">
            <a:off x="4190998" y="1975887"/>
            <a:ext cx="464292" cy="297712"/>
          </a:xfrm>
          <a:prstGeom prst="rightArrow">
            <a:avLst/>
          </a:prstGeom>
          <a:solidFill>
            <a:schemeClr val="accent2"/>
          </a:solidFill>
          <a:ln>
            <a:solidFill>
              <a:schemeClr val="accent2"/>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spcBef>
                <a:spcPct val="0"/>
              </a:spcBef>
            </a:pPr>
            <a:endParaRPr lang="en-US" sz="1600" dirty="0">
              <a:solidFill>
                <a:srgbClr val="000000"/>
              </a:solidFill>
            </a:endParaRPr>
          </a:p>
        </p:txBody>
      </p:sp>
      <p:sp>
        <p:nvSpPr>
          <p:cNvPr id="20" name="Arrow: Right 19">
            <a:extLst>
              <a:ext uri="{FF2B5EF4-FFF2-40B4-BE49-F238E27FC236}">
                <a16:creationId xmlns:a16="http://schemas.microsoft.com/office/drawing/2014/main" id="{AB9017DE-380B-4B39-B157-11BA30664D12}"/>
              </a:ext>
            </a:extLst>
          </p:cNvPr>
          <p:cNvSpPr/>
          <p:nvPr/>
        </p:nvSpPr>
        <p:spPr bwMode="auto">
          <a:xfrm rot="5400000">
            <a:off x="4190999" y="4807690"/>
            <a:ext cx="464289" cy="297712"/>
          </a:xfrm>
          <a:prstGeom prst="rightArrow">
            <a:avLst/>
          </a:prstGeom>
          <a:solidFill>
            <a:schemeClr val="accent2"/>
          </a:solidFill>
          <a:ln>
            <a:solidFill>
              <a:schemeClr val="accent2"/>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spcBef>
                <a:spcPct val="0"/>
              </a:spcBef>
            </a:pPr>
            <a:endParaRPr lang="en-US" sz="1600" dirty="0">
              <a:solidFill>
                <a:srgbClr val="000000"/>
              </a:solidFill>
            </a:endParaRPr>
          </a:p>
        </p:txBody>
      </p:sp>
      <p:sp>
        <p:nvSpPr>
          <p:cNvPr id="22" name="Rectangle 21">
            <a:extLst>
              <a:ext uri="{FF2B5EF4-FFF2-40B4-BE49-F238E27FC236}">
                <a16:creationId xmlns:a16="http://schemas.microsoft.com/office/drawing/2014/main" id="{011DCA26-0FA4-4771-9B74-457326743D8B}"/>
              </a:ext>
            </a:extLst>
          </p:cNvPr>
          <p:cNvSpPr/>
          <p:nvPr/>
        </p:nvSpPr>
        <p:spPr bwMode="auto">
          <a:xfrm>
            <a:off x="0" y="0"/>
            <a:ext cx="345743" cy="45037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259895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621BA9E-024D-DE4D-A8C8-2AC39C7987FF}" type="slidenum">
              <a:rPr lang="en-US" smtClean="0"/>
              <a:pPr/>
              <a:t>2</a:t>
            </a:fld>
            <a:endParaRPr lang="en-US"/>
          </a:p>
        </p:txBody>
      </p:sp>
      <p:sp>
        <p:nvSpPr>
          <p:cNvPr id="4" name="Title 3"/>
          <p:cNvSpPr>
            <a:spLocks noGrp="1"/>
          </p:cNvSpPr>
          <p:nvPr>
            <p:ph type="title"/>
          </p:nvPr>
        </p:nvSpPr>
        <p:spPr/>
        <p:txBody>
          <a:bodyPr/>
          <a:lstStyle/>
          <a:p>
            <a:r>
              <a:rPr lang="en-US" dirty="0"/>
              <a:t>There are many applications using neutron-induced gamma signatures at LLNL</a:t>
            </a:r>
          </a:p>
        </p:txBody>
      </p:sp>
      <p:pic>
        <p:nvPicPr>
          <p:cNvPr id="6" name="Picture 2">
            <a:extLst>
              <a:ext uri="{FF2B5EF4-FFF2-40B4-BE49-F238E27FC236}">
                <a16:creationId xmlns:a16="http://schemas.microsoft.com/office/drawing/2014/main" id="{48D1C169-28B0-4F0D-A335-5E91E68CF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25358"/>
            <a:ext cx="2181225" cy="1981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7D8AAC-CB14-4A41-8C83-FC16F89021F3}"/>
              </a:ext>
            </a:extLst>
          </p:cNvPr>
          <p:cNvSpPr txBox="1"/>
          <p:nvPr/>
        </p:nvSpPr>
        <p:spPr>
          <a:xfrm>
            <a:off x="3878246" y="1882733"/>
            <a:ext cx="5021610" cy="1969770"/>
          </a:xfrm>
          <a:prstGeom prst="rect">
            <a:avLst/>
          </a:prstGeom>
          <a:noFill/>
        </p:spPr>
        <p:txBody>
          <a:bodyPr wrap="square" rtlCol="0">
            <a:spAutoFit/>
          </a:bodyPr>
          <a:lstStyle/>
          <a:p>
            <a:pPr marL="285750" marR="0" lvl="0" indent="-228600" defTabSz="914400" rtl="0" eaLnBrk="1" fontAlgn="auto" latinLnBrk="0" hangingPunct="1">
              <a:lnSpc>
                <a:spcPct val="100000"/>
              </a:lnSpc>
              <a:spcBef>
                <a:spcPts val="1800"/>
              </a:spcBef>
              <a:spcAft>
                <a:spcPts val="0"/>
              </a:spcAft>
              <a:buClr>
                <a:srgbClr val="C0504D"/>
              </a:buClr>
              <a:buSzPct val="9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Exploration (earth</a:t>
            </a:r>
            <a:r>
              <a:rPr lang="en-US" sz="2400" dirty="0">
                <a:solidFill>
                  <a:prstClr val="black"/>
                </a:solidFill>
                <a:latin typeface="Calibri" panose="020F0502020204030204" pitchFamily="34"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planetary)</a:t>
            </a:r>
          </a:p>
          <a:p>
            <a:pPr marL="285750" marR="0" lvl="0" indent="-228600" defTabSz="914400" rtl="0" eaLnBrk="1" fontAlgn="auto" latinLnBrk="0" hangingPunct="1">
              <a:lnSpc>
                <a:spcPct val="100000"/>
              </a:lnSpc>
              <a:spcBef>
                <a:spcPts val="1800"/>
              </a:spcBef>
              <a:spcAft>
                <a:spcPts val="0"/>
              </a:spcAft>
              <a:buClr>
                <a:srgbClr val="C0504D"/>
              </a:buClr>
              <a:buSzPct val="9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Verification (warhead monitoring)</a:t>
            </a:r>
          </a:p>
          <a:p>
            <a:pPr marL="285750" marR="0" lvl="0" indent="-228600" defTabSz="914400" rtl="0" eaLnBrk="1" fontAlgn="auto" latinLnBrk="0" hangingPunct="1">
              <a:lnSpc>
                <a:spcPct val="100000"/>
              </a:lnSpc>
              <a:spcBef>
                <a:spcPts val="1800"/>
              </a:spcBef>
              <a:spcAft>
                <a:spcPts val="0"/>
              </a:spcAft>
              <a:buClr>
                <a:srgbClr val="C0504D"/>
              </a:buClr>
              <a:buSzPct val="9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Identification (emergency response)</a:t>
            </a:r>
          </a:p>
          <a:p>
            <a:pPr marL="628650" marR="0" lvl="1" indent="-285750" defTabSz="914400" rtl="0" eaLnBrk="1" fontAlgn="auto" latinLnBrk="0" hangingPunct="1">
              <a:lnSpc>
                <a:spcPct val="100000"/>
              </a:lnSpc>
              <a:spcBef>
                <a:spcPts val="0"/>
              </a:spcBef>
              <a:spcAft>
                <a:spcPts val="0"/>
              </a:spcAft>
              <a:buClr>
                <a:srgbClr val="C0504D"/>
              </a:buClr>
              <a:buSzPct val="90000"/>
              <a:buFont typeface="Calibri" panose="020F050202020403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Arrow: Right 7">
            <a:extLst>
              <a:ext uri="{FF2B5EF4-FFF2-40B4-BE49-F238E27FC236}">
                <a16:creationId xmlns:a16="http://schemas.microsoft.com/office/drawing/2014/main" id="{3EDD2E20-AC4B-4745-9F0A-1559C3033827}"/>
              </a:ext>
            </a:extLst>
          </p:cNvPr>
          <p:cNvSpPr/>
          <p:nvPr/>
        </p:nvSpPr>
        <p:spPr bwMode="auto">
          <a:xfrm>
            <a:off x="2558598" y="1972316"/>
            <a:ext cx="1177290" cy="321128"/>
          </a:xfrm>
          <a:prstGeom prst="rightArrow">
            <a:avLst/>
          </a:prstGeom>
          <a:solidFill>
            <a:schemeClr val="accent2"/>
          </a:solidFill>
          <a:ln>
            <a:solidFill>
              <a:schemeClr val="accent2"/>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spcBef>
                <a:spcPct val="0"/>
              </a:spcBef>
            </a:pPr>
            <a:endParaRPr lang="en-US" sz="1600" dirty="0">
              <a:solidFill>
                <a:srgbClr val="000000"/>
              </a:solidFill>
            </a:endParaRPr>
          </a:p>
        </p:txBody>
      </p:sp>
      <p:sp>
        <p:nvSpPr>
          <p:cNvPr id="9" name="Arrow: Right 8">
            <a:extLst>
              <a:ext uri="{FF2B5EF4-FFF2-40B4-BE49-F238E27FC236}">
                <a16:creationId xmlns:a16="http://schemas.microsoft.com/office/drawing/2014/main" id="{AD34333D-B696-4221-AB77-D6D52A9117A8}"/>
              </a:ext>
            </a:extLst>
          </p:cNvPr>
          <p:cNvSpPr/>
          <p:nvPr/>
        </p:nvSpPr>
        <p:spPr bwMode="auto">
          <a:xfrm>
            <a:off x="2754805" y="2546327"/>
            <a:ext cx="981083" cy="321128"/>
          </a:xfrm>
          <a:prstGeom prst="rightArrow">
            <a:avLst/>
          </a:prstGeom>
          <a:solidFill>
            <a:schemeClr val="accent2"/>
          </a:solidFill>
          <a:ln>
            <a:solidFill>
              <a:schemeClr val="accent2"/>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spcBef>
                <a:spcPct val="0"/>
              </a:spcBef>
            </a:pPr>
            <a:endParaRPr lang="en-US" sz="1600" dirty="0">
              <a:solidFill>
                <a:srgbClr val="C0504D"/>
              </a:solidFill>
            </a:endParaRPr>
          </a:p>
        </p:txBody>
      </p:sp>
      <p:sp>
        <p:nvSpPr>
          <p:cNvPr id="10" name="Arrow: Right 9">
            <a:extLst>
              <a:ext uri="{FF2B5EF4-FFF2-40B4-BE49-F238E27FC236}">
                <a16:creationId xmlns:a16="http://schemas.microsoft.com/office/drawing/2014/main" id="{C8C86FB5-0883-4E16-8A05-9A236E6FD47E}"/>
              </a:ext>
            </a:extLst>
          </p:cNvPr>
          <p:cNvSpPr/>
          <p:nvPr/>
        </p:nvSpPr>
        <p:spPr bwMode="auto">
          <a:xfrm>
            <a:off x="2558598" y="3125863"/>
            <a:ext cx="1177290" cy="321128"/>
          </a:xfrm>
          <a:prstGeom prst="rightArrow">
            <a:avLst/>
          </a:prstGeom>
          <a:solidFill>
            <a:schemeClr val="accent2"/>
          </a:solidFill>
          <a:ln>
            <a:solidFill>
              <a:schemeClr val="accent2"/>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spcBef>
                <a:spcPct val="0"/>
              </a:spcBef>
            </a:pPr>
            <a:endParaRPr lang="en-US" sz="1600" dirty="0">
              <a:solidFill>
                <a:srgbClr val="000000"/>
              </a:solidFill>
            </a:endParaRPr>
          </a:p>
        </p:txBody>
      </p:sp>
      <p:pic>
        <p:nvPicPr>
          <p:cNvPr id="11" name="Graphic 10" descr="Question Mark with solid fill">
            <a:extLst>
              <a:ext uri="{FF2B5EF4-FFF2-40B4-BE49-F238E27FC236}">
                <a16:creationId xmlns:a16="http://schemas.microsoft.com/office/drawing/2014/main" id="{0982B942-46F1-4B96-92C8-A639627C97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7540" y="1506348"/>
            <a:ext cx="380544" cy="380544"/>
          </a:xfrm>
          <a:prstGeom prst="rect">
            <a:avLst/>
          </a:prstGeom>
        </p:spPr>
      </p:pic>
      <p:pic>
        <p:nvPicPr>
          <p:cNvPr id="12" name="Graphic 11" descr="Question Mark with solid fill">
            <a:extLst>
              <a:ext uri="{FF2B5EF4-FFF2-40B4-BE49-F238E27FC236}">
                <a16:creationId xmlns:a16="http://schemas.microsoft.com/office/drawing/2014/main" id="{EE996396-0230-4F85-B940-5FC4C1D66D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5356" y="1692461"/>
            <a:ext cx="380544" cy="380544"/>
          </a:xfrm>
          <a:prstGeom prst="rect">
            <a:avLst/>
          </a:prstGeom>
        </p:spPr>
      </p:pic>
      <p:pic>
        <p:nvPicPr>
          <p:cNvPr id="13" name="Graphic 12" descr="Question Mark with solid fill">
            <a:extLst>
              <a:ext uri="{FF2B5EF4-FFF2-40B4-BE49-F238E27FC236}">
                <a16:creationId xmlns:a16="http://schemas.microsoft.com/office/drawing/2014/main" id="{F1862647-C152-44EC-BA98-65209F86F1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2922" y="1691040"/>
            <a:ext cx="380544" cy="380544"/>
          </a:xfrm>
          <a:prstGeom prst="rect">
            <a:avLst/>
          </a:prstGeom>
        </p:spPr>
      </p:pic>
      <p:pic>
        <p:nvPicPr>
          <p:cNvPr id="15" name="Picture 14">
            <a:extLst>
              <a:ext uri="{FF2B5EF4-FFF2-40B4-BE49-F238E27FC236}">
                <a16:creationId xmlns:a16="http://schemas.microsoft.com/office/drawing/2014/main" id="{30D025E5-ED6A-45CF-803B-5BDABD913CB1}"/>
              </a:ext>
            </a:extLst>
          </p:cNvPr>
          <p:cNvPicPr>
            <a:picLocks noChangeAspect="1"/>
          </p:cNvPicPr>
          <p:nvPr/>
        </p:nvPicPr>
        <p:blipFill>
          <a:blip r:embed="rId6"/>
          <a:stretch>
            <a:fillRect/>
          </a:stretch>
        </p:blipFill>
        <p:spPr>
          <a:xfrm>
            <a:off x="3199046" y="4212715"/>
            <a:ext cx="2837168" cy="1634831"/>
          </a:xfrm>
          <a:prstGeom prst="rect">
            <a:avLst/>
          </a:prstGeom>
        </p:spPr>
      </p:pic>
      <p:pic>
        <p:nvPicPr>
          <p:cNvPr id="17" name="Picture 16" descr="A picture containing sky, outdoor&#10;&#10;Description automatically generated">
            <a:extLst>
              <a:ext uri="{FF2B5EF4-FFF2-40B4-BE49-F238E27FC236}">
                <a16:creationId xmlns:a16="http://schemas.microsoft.com/office/drawing/2014/main" id="{ECC9693B-D1BE-4110-80C4-8CFFAC12067E}"/>
              </a:ext>
            </a:extLst>
          </p:cNvPr>
          <p:cNvPicPr>
            <a:picLocks noChangeAspect="1"/>
          </p:cNvPicPr>
          <p:nvPr/>
        </p:nvPicPr>
        <p:blipFill>
          <a:blip r:embed="rId7"/>
          <a:stretch>
            <a:fillRect/>
          </a:stretch>
        </p:blipFill>
        <p:spPr>
          <a:xfrm>
            <a:off x="6395219" y="4212715"/>
            <a:ext cx="2525903" cy="1654433"/>
          </a:xfrm>
          <a:prstGeom prst="rect">
            <a:avLst/>
          </a:prstGeom>
        </p:spPr>
      </p:pic>
      <p:pic>
        <p:nvPicPr>
          <p:cNvPr id="4098" name="Picture 2" descr="The Elemental Composition of Asteroid 433 Eros: Results of the  NEAR-Shoemaker X-ray Spectrometer | Science">
            <a:extLst>
              <a:ext uri="{FF2B5EF4-FFF2-40B4-BE49-F238E27FC236}">
                <a16:creationId xmlns:a16="http://schemas.microsoft.com/office/drawing/2014/main" id="{712DD2A2-8D9E-4725-9AD4-0515794D06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021" y="4212715"/>
            <a:ext cx="2598019" cy="165443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A308129C-CF22-4C7A-95A9-CECFAA53A1EE}"/>
              </a:ext>
            </a:extLst>
          </p:cNvPr>
          <p:cNvSpPr/>
          <p:nvPr/>
        </p:nvSpPr>
        <p:spPr bwMode="auto">
          <a:xfrm>
            <a:off x="0" y="0"/>
            <a:ext cx="345743" cy="45037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54508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Geant4 Logo | geant4.web.cern.ch">
            <a:extLst>
              <a:ext uri="{FF2B5EF4-FFF2-40B4-BE49-F238E27FC236}">
                <a16:creationId xmlns:a16="http://schemas.microsoft.com/office/drawing/2014/main" id="{043198F1-8B83-46C9-8CE3-8C3F323BD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77" y="5745535"/>
            <a:ext cx="1952767" cy="6502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CNP-WHISPER Methodology for Nuclear Criticality Safety Validation">
            <a:extLst>
              <a:ext uri="{FF2B5EF4-FFF2-40B4-BE49-F238E27FC236}">
                <a16:creationId xmlns:a16="http://schemas.microsoft.com/office/drawing/2014/main" id="{FDE0F3E6-3A53-405A-B20C-10E2312C0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170" y="5779579"/>
            <a:ext cx="1952767" cy="60720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57150" indent="0" algn="ctr">
              <a:buClr>
                <a:schemeClr val="accent2"/>
              </a:buClr>
              <a:buNone/>
            </a:pPr>
            <a:r>
              <a:rPr lang="en-US" dirty="0"/>
              <a:t>Experiment vs Simulation</a:t>
            </a:r>
          </a:p>
          <a:p>
            <a:pPr marL="57150" indent="0" algn="ctr">
              <a:buClr>
                <a:schemeClr val="accent2"/>
              </a:buClr>
              <a:buNone/>
            </a:pPr>
            <a:endParaRPr lang="en-US" dirty="0"/>
          </a:p>
          <a:p>
            <a:pPr marL="57150" indent="0" algn="ctr">
              <a:buClr>
                <a:schemeClr val="accent2"/>
              </a:buClr>
              <a:buNone/>
            </a:pPr>
            <a:endParaRPr lang="en-US" dirty="0"/>
          </a:p>
          <a:p>
            <a:pPr marL="57150" indent="0" algn="ctr">
              <a:buClr>
                <a:schemeClr val="accent2"/>
              </a:buClr>
              <a:buNone/>
            </a:pPr>
            <a:endParaRPr lang="en-US" dirty="0"/>
          </a:p>
          <a:p>
            <a:pPr marL="57150" indent="0">
              <a:buClr>
                <a:schemeClr val="accent2"/>
              </a:buClr>
              <a:buNone/>
            </a:pPr>
            <a:endParaRPr lang="en-US" dirty="0"/>
          </a:p>
          <a:p>
            <a:pPr>
              <a:buClr>
                <a:schemeClr val="accent2"/>
              </a:buClr>
            </a:pPr>
            <a:r>
              <a:rPr lang="en-US" dirty="0"/>
              <a:t>Simulations require validated nuclear data libraries</a:t>
            </a:r>
          </a:p>
          <a:p>
            <a:pPr>
              <a:buClr>
                <a:schemeClr val="accent2"/>
              </a:buClr>
            </a:pPr>
            <a:r>
              <a:rPr lang="en-US" dirty="0"/>
              <a:t>Investigate differences between experiment and simulation</a:t>
            </a:r>
          </a:p>
          <a:p>
            <a:pPr marL="800100" lvl="1" indent="-457200">
              <a:buClr>
                <a:schemeClr val="accent2"/>
              </a:buClr>
              <a:buFont typeface="+mj-lt"/>
              <a:buAutoNum type="arabicPeriod"/>
            </a:pPr>
            <a:r>
              <a:rPr lang="en-US" dirty="0"/>
              <a:t>Measurement vs. Evaluation</a:t>
            </a:r>
          </a:p>
          <a:p>
            <a:pPr marL="800100" lvl="1" indent="-457200">
              <a:buClr>
                <a:schemeClr val="accent2"/>
              </a:buClr>
              <a:buFont typeface="+mj-lt"/>
              <a:buAutoNum type="arabicPeriod"/>
            </a:pPr>
            <a:r>
              <a:rPr lang="en-US" dirty="0"/>
              <a:t>Evaluation vs. Simulation</a:t>
            </a:r>
          </a:p>
        </p:txBody>
      </p:sp>
      <p:sp>
        <p:nvSpPr>
          <p:cNvPr id="3" name="Slide Number Placeholder 2"/>
          <p:cNvSpPr>
            <a:spLocks noGrp="1"/>
          </p:cNvSpPr>
          <p:nvPr>
            <p:ph type="sldNum" sz="quarter" idx="12"/>
          </p:nvPr>
        </p:nvSpPr>
        <p:spPr/>
        <p:txBody>
          <a:bodyPr/>
          <a:lstStyle/>
          <a:p>
            <a:fld id="{F621BA9E-024D-DE4D-A8C8-2AC39C7987FF}" type="slidenum">
              <a:rPr lang="en-US" smtClean="0"/>
              <a:pPr/>
              <a:t>3</a:t>
            </a:fld>
            <a:endParaRPr lang="en-US"/>
          </a:p>
        </p:txBody>
      </p:sp>
      <p:sp>
        <p:nvSpPr>
          <p:cNvPr id="4" name="Title 3"/>
          <p:cNvSpPr>
            <a:spLocks noGrp="1"/>
          </p:cNvSpPr>
          <p:nvPr>
            <p:ph type="title"/>
          </p:nvPr>
        </p:nvSpPr>
        <p:spPr>
          <a:xfrm>
            <a:off x="271320" y="129790"/>
            <a:ext cx="8688422" cy="1092529"/>
          </a:xfrm>
        </p:spPr>
        <p:txBody>
          <a:bodyPr/>
          <a:lstStyle/>
          <a:p>
            <a:r>
              <a:rPr lang="en-US" dirty="0"/>
              <a:t>Goal: Validate nuclear models for inelastic scatter</a:t>
            </a:r>
          </a:p>
        </p:txBody>
      </p:sp>
      <p:grpSp>
        <p:nvGrpSpPr>
          <p:cNvPr id="9" name="Group 8">
            <a:extLst>
              <a:ext uri="{FF2B5EF4-FFF2-40B4-BE49-F238E27FC236}">
                <a16:creationId xmlns:a16="http://schemas.microsoft.com/office/drawing/2014/main" id="{AEC95174-7570-4B04-BD9D-0789C181D0FF}"/>
              </a:ext>
            </a:extLst>
          </p:cNvPr>
          <p:cNvGrpSpPr>
            <a:grpSpLocks noChangeAspect="1"/>
          </p:cNvGrpSpPr>
          <p:nvPr/>
        </p:nvGrpSpPr>
        <p:grpSpPr>
          <a:xfrm>
            <a:off x="6735658" y="5827101"/>
            <a:ext cx="2088787" cy="544995"/>
            <a:chOff x="6539020" y="1482499"/>
            <a:chExt cx="2189213" cy="571197"/>
          </a:xfrm>
        </p:grpSpPr>
        <p:sp>
          <p:nvSpPr>
            <p:cNvPr id="8" name="TextBox 7">
              <a:extLst>
                <a:ext uri="{FF2B5EF4-FFF2-40B4-BE49-F238E27FC236}">
                  <a16:creationId xmlns:a16="http://schemas.microsoft.com/office/drawing/2014/main" id="{87AD7262-EA61-42CC-AB22-6B144D78226F}"/>
                </a:ext>
              </a:extLst>
            </p:cNvPr>
            <p:cNvSpPr txBox="1"/>
            <p:nvPr/>
          </p:nvSpPr>
          <p:spPr>
            <a:xfrm>
              <a:off x="6539020" y="1505321"/>
              <a:ext cx="1998921" cy="548375"/>
            </a:xfrm>
            <a:prstGeom prst="rect">
              <a:avLst/>
            </a:prstGeom>
            <a:noFill/>
            <a:ln>
              <a:noFill/>
            </a:ln>
            <a:effectLst>
              <a:outerShdw blurRad="50800" dist="38100" dir="5400000" algn="t" rotWithShape="0">
                <a:prstClr val="black">
                  <a:alpha val="40000"/>
                </a:prstClr>
              </a:outerShdw>
            </a:effectLst>
          </p:spPr>
          <p:txBody>
            <a:bodyPr wrap="square" rtlCol="0">
              <a:spAutoFit/>
            </a:bodyPr>
            <a:lstStyle/>
            <a:p>
              <a:r>
                <a:rPr lang="en-US" sz="2800" dirty="0">
                  <a:solidFill>
                    <a:srgbClr val="C00000"/>
                  </a:solidFill>
                  <a:latin typeface="Aharoni" panose="02010803020104030203" pitchFamily="2" charset="-79"/>
                  <a:cs typeface="Aharoni" panose="02010803020104030203" pitchFamily="2" charset="-79"/>
                </a:rPr>
                <a:t>Mercury</a:t>
              </a:r>
              <a:endParaRPr lang="en-US" sz="1600" dirty="0">
                <a:solidFill>
                  <a:srgbClr val="C00000"/>
                </a:solidFill>
                <a:latin typeface="Aharoni" panose="02010803020104030203" pitchFamily="2" charset="-79"/>
                <a:cs typeface="Aharoni" panose="02010803020104030203" pitchFamily="2" charset="-79"/>
              </a:endParaRPr>
            </a:p>
          </p:txBody>
        </p:sp>
        <p:pic>
          <p:nvPicPr>
            <p:cNvPr id="5128" name="Picture 8" descr="Free Rolling Dice Images, Download Free Rolling Dice Images png images,  Free ClipArts on Clipart Library">
              <a:extLst>
                <a:ext uri="{FF2B5EF4-FFF2-40B4-BE49-F238E27FC236}">
                  <a16:creationId xmlns:a16="http://schemas.microsoft.com/office/drawing/2014/main" id="{28657E58-A24C-47F5-8830-5584C92CE8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9857" y="1482499"/>
              <a:ext cx="548376" cy="5483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Arrow: Right 9">
            <a:extLst>
              <a:ext uri="{FF2B5EF4-FFF2-40B4-BE49-F238E27FC236}">
                <a16:creationId xmlns:a16="http://schemas.microsoft.com/office/drawing/2014/main" id="{0849B39A-7593-4CB8-A852-79A87685BEA0}"/>
              </a:ext>
            </a:extLst>
          </p:cNvPr>
          <p:cNvSpPr/>
          <p:nvPr/>
        </p:nvSpPr>
        <p:spPr bwMode="auto">
          <a:xfrm rot="5400000">
            <a:off x="4093521" y="2186674"/>
            <a:ext cx="1044021" cy="430542"/>
          </a:xfrm>
          <a:prstGeom prst="rightArrow">
            <a:avLst/>
          </a:prstGeom>
          <a:solidFill>
            <a:srgbClr val="C0504D"/>
          </a:solidFill>
          <a:ln>
            <a:solidFill>
              <a:srgbClr val="C0504D"/>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C00000"/>
              </a:solidFill>
            </a:endParaRPr>
          </a:p>
        </p:txBody>
      </p:sp>
      <p:sp>
        <p:nvSpPr>
          <p:cNvPr id="15" name="Arrow: Right 14">
            <a:extLst>
              <a:ext uri="{FF2B5EF4-FFF2-40B4-BE49-F238E27FC236}">
                <a16:creationId xmlns:a16="http://schemas.microsoft.com/office/drawing/2014/main" id="{6898D8FF-6603-4CFA-A104-2C14C8F04526}"/>
              </a:ext>
            </a:extLst>
          </p:cNvPr>
          <p:cNvSpPr/>
          <p:nvPr/>
        </p:nvSpPr>
        <p:spPr bwMode="auto">
          <a:xfrm rot="5400000">
            <a:off x="5543172" y="2186673"/>
            <a:ext cx="1044021" cy="430542"/>
          </a:xfrm>
          <a:prstGeom prst="rightArrow">
            <a:avLst/>
          </a:prstGeom>
          <a:solidFill>
            <a:srgbClr val="C0504D"/>
          </a:solidFill>
          <a:ln>
            <a:solidFill>
              <a:srgbClr val="C0504D"/>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C00000"/>
              </a:solidFill>
            </a:endParaRPr>
          </a:p>
        </p:txBody>
      </p:sp>
      <p:sp>
        <p:nvSpPr>
          <p:cNvPr id="16" name="Arrow: Right 15">
            <a:extLst>
              <a:ext uri="{FF2B5EF4-FFF2-40B4-BE49-F238E27FC236}">
                <a16:creationId xmlns:a16="http://schemas.microsoft.com/office/drawing/2014/main" id="{43F98F2E-60F2-47CE-8B3A-A3B224315ADE}"/>
              </a:ext>
            </a:extLst>
          </p:cNvPr>
          <p:cNvSpPr/>
          <p:nvPr/>
        </p:nvSpPr>
        <p:spPr bwMode="auto">
          <a:xfrm rot="5400000">
            <a:off x="2643870" y="2186672"/>
            <a:ext cx="1044021" cy="430542"/>
          </a:xfrm>
          <a:prstGeom prst="rightArrow">
            <a:avLst/>
          </a:prstGeom>
          <a:solidFill>
            <a:srgbClr val="C0504D"/>
          </a:solidFill>
          <a:ln>
            <a:solidFill>
              <a:srgbClr val="C0504D"/>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C00000"/>
              </a:solidFill>
            </a:endParaRPr>
          </a:p>
        </p:txBody>
      </p:sp>
      <p:sp>
        <p:nvSpPr>
          <p:cNvPr id="11" name="TextBox 10">
            <a:extLst>
              <a:ext uri="{FF2B5EF4-FFF2-40B4-BE49-F238E27FC236}">
                <a16:creationId xmlns:a16="http://schemas.microsoft.com/office/drawing/2014/main" id="{AA589C00-1FA6-439E-874C-BB3E2BC9E9CB}"/>
              </a:ext>
            </a:extLst>
          </p:cNvPr>
          <p:cNvSpPr txBox="1"/>
          <p:nvPr/>
        </p:nvSpPr>
        <p:spPr>
          <a:xfrm>
            <a:off x="2228404" y="2971320"/>
            <a:ext cx="1786270" cy="64633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Availability</a:t>
            </a:r>
            <a:r>
              <a:rPr lang="en-US" b="1" dirty="0">
                <a:latin typeface="Calibri" panose="020F0502020204030204" pitchFamily="34" charset="0"/>
                <a:cs typeface="Calibri" panose="020F0502020204030204" pitchFamily="34" charset="0"/>
              </a:rPr>
              <a:t> of nuclear data</a:t>
            </a:r>
          </a:p>
        </p:txBody>
      </p:sp>
      <p:sp>
        <p:nvSpPr>
          <p:cNvPr id="12" name="TextBox 11">
            <a:extLst>
              <a:ext uri="{FF2B5EF4-FFF2-40B4-BE49-F238E27FC236}">
                <a16:creationId xmlns:a16="http://schemas.microsoft.com/office/drawing/2014/main" id="{5E86CD4B-FB13-4C50-8846-9804BF9C6565}"/>
              </a:ext>
            </a:extLst>
          </p:cNvPr>
          <p:cNvSpPr txBox="1"/>
          <p:nvPr/>
        </p:nvSpPr>
        <p:spPr>
          <a:xfrm>
            <a:off x="3885390" y="2971320"/>
            <a:ext cx="1371599" cy="923330"/>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Accuracy</a:t>
            </a:r>
            <a:r>
              <a:rPr lang="en-US" b="1" dirty="0">
                <a:latin typeface="Calibri" panose="020F0502020204030204" pitchFamily="34" charset="0"/>
                <a:cs typeface="Calibri" panose="020F0502020204030204" pitchFamily="34" charset="0"/>
              </a:rPr>
              <a:t> of evaluated data</a:t>
            </a:r>
          </a:p>
        </p:txBody>
      </p:sp>
      <p:sp>
        <p:nvSpPr>
          <p:cNvPr id="19" name="TextBox 18">
            <a:extLst>
              <a:ext uri="{FF2B5EF4-FFF2-40B4-BE49-F238E27FC236}">
                <a16:creationId xmlns:a16="http://schemas.microsoft.com/office/drawing/2014/main" id="{9FD0BC5F-5D70-4027-8B2F-4344D0606BB1}"/>
              </a:ext>
            </a:extLst>
          </p:cNvPr>
          <p:cNvSpPr txBox="1"/>
          <p:nvPr/>
        </p:nvSpPr>
        <p:spPr>
          <a:xfrm>
            <a:off x="5231374" y="2971320"/>
            <a:ext cx="1578934" cy="923330"/>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Interpretation</a:t>
            </a:r>
            <a:r>
              <a:rPr lang="en-US" b="1" dirty="0">
                <a:latin typeface="Calibri" panose="020F0502020204030204" pitchFamily="34" charset="0"/>
                <a:cs typeface="Calibri" panose="020F0502020204030204" pitchFamily="34" charset="0"/>
              </a:rPr>
              <a:t> of evaluated data</a:t>
            </a:r>
          </a:p>
        </p:txBody>
      </p:sp>
      <p:sp>
        <p:nvSpPr>
          <p:cNvPr id="20" name="Rectangle 19">
            <a:extLst>
              <a:ext uri="{FF2B5EF4-FFF2-40B4-BE49-F238E27FC236}">
                <a16:creationId xmlns:a16="http://schemas.microsoft.com/office/drawing/2014/main" id="{4A9DB751-2569-4FC4-8FB2-03FB09D97C24}"/>
              </a:ext>
            </a:extLst>
          </p:cNvPr>
          <p:cNvSpPr/>
          <p:nvPr/>
        </p:nvSpPr>
        <p:spPr bwMode="auto">
          <a:xfrm>
            <a:off x="0" y="0"/>
            <a:ext cx="345743" cy="45037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346838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E4CFA8-7050-499E-A97D-06F0391EBCC9}"/>
              </a:ext>
            </a:extLst>
          </p:cNvPr>
          <p:cNvPicPr>
            <a:picLocks noChangeAspect="1"/>
          </p:cNvPicPr>
          <p:nvPr/>
        </p:nvPicPr>
        <p:blipFill>
          <a:blip r:embed="rId2"/>
          <a:stretch>
            <a:fillRect/>
          </a:stretch>
        </p:blipFill>
        <p:spPr>
          <a:xfrm>
            <a:off x="4889514" y="3894967"/>
            <a:ext cx="3255359" cy="2184559"/>
          </a:xfrm>
          <a:prstGeom prst="rect">
            <a:avLst/>
          </a:prstGeom>
        </p:spPr>
      </p:pic>
      <p:pic>
        <p:nvPicPr>
          <p:cNvPr id="16" name="Picture 15">
            <a:extLst>
              <a:ext uri="{FF2B5EF4-FFF2-40B4-BE49-F238E27FC236}">
                <a16:creationId xmlns:a16="http://schemas.microsoft.com/office/drawing/2014/main" id="{70AD68D1-EC35-4FA7-869A-6845E259353F}"/>
              </a:ext>
            </a:extLst>
          </p:cNvPr>
          <p:cNvPicPr>
            <a:picLocks noChangeAspect="1"/>
          </p:cNvPicPr>
          <p:nvPr/>
        </p:nvPicPr>
        <p:blipFill>
          <a:blip r:embed="rId3"/>
          <a:stretch>
            <a:fillRect/>
          </a:stretch>
        </p:blipFill>
        <p:spPr>
          <a:xfrm>
            <a:off x="1088434" y="3894968"/>
            <a:ext cx="3255359" cy="2184559"/>
          </a:xfrm>
          <a:prstGeom prst="rect">
            <a:avLst/>
          </a:prstGeom>
        </p:spPr>
      </p:pic>
      <p:sp>
        <p:nvSpPr>
          <p:cNvPr id="2" name="Content Placeholder 1">
            <a:extLst>
              <a:ext uri="{FF2B5EF4-FFF2-40B4-BE49-F238E27FC236}">
                <a16:creationId xmlns:a16="http://schemas.microsoft.com/office/drawing/2014/main" id="{2BCA44A8-AD8E-41CC-B805-A6F00779B29E}"/>
              </a:ext>
            </a:extLst>
          </p:cNvPr>
          <p:cNvSpPr>
            <a:spLocks noGrp="1"/>
          </p:cNvSpPr>
          <p:nvPr>
            <p:ph idx="1"/>
          </p:nvPr>
        </p:nvSpPr>
        <p:spPr>
          <a:xfrm>
            <a:off x="457200" y="1338007"/>
            <a:ext cx="8229600" cy="4906889"/>
          </a:xfrm>
        </p:spPr>
        <p:txBody>
          <a:bodyPr/>
          <a:lstStyle/>
          <a:p>
            <a:r>
              <a:rPr lang="en-US" dirty="0"/>
              <a:t>Examined gammas produced from 14.5 MeV inelastic scatter with neutrons on common isotopes</a:t>
            </a:r>
          </a:p>
          <a:p>
            <a:pPr lvl="1"/>
            <a:r>
              <a:rPr lang="en-US" dirty="0"/>
              <a:t>Compared values in data libraries to experimental compilation from IAEA</a:t>
            </a:r>
          </a:p>
          <a:p>
            <a:pPr lvl="1"/>
            <a:r>
              <a:rPr lang="en-US" dirty="0"/>
              <a:t>Used FUDGE to extract data from ENDFB-VIII.0 in GNDS</a:t>
            </a:r>
          </a:p>
          <a:p>
            <a:pPr lvl="1"/>
            <a:r>
              <a:rPr lang="en-US" dirty="0"/>
              <a:t>Discrete (MT 51-90) and non-discrete (MT 91) data </a:t>
            </a:r>
          </a:p>
          <a:p>
            <a:pPr lvl="1"/>
            <a:r>
              <a:rPr lang="en-US" dirty="0"/>
              <a:t>Correct interpretation of non-discrete data was unclear</a:t>
            </a:r>
          </a:p>
        </p:txBody>
      </p:sp>
      <p:sp>
        <p:nvSpPr>
          <p:cNvPr id="3" name="Slide Number Placeholder 2">
            <a:extLst>
              <a:ext uri="{FF2B5EF4-FFF2-40B4-BE49-F238E27FC236}">
                <a16:creationId xmlns:a16="http://schemas.microsoft.com/office/drawing/2014/main" id="{66E8A2B0-B58A-453B-921F-8788485ED229}"/>
              </a:ext>
            </a:extLst>
          </p:cNvPr>
          <p:cNvSpPr>
            <a:spLocks noGrp="1"/>
          </p:cNvSpPr>
          <p:nvPr>
            <p:ph type="sldNum" sz="quarter" idx="12"/>
          </p:nvPr>
        </p:nvSpPr>
        <p:spPr/>
        <p:txBody>
          <a:bodyPr/>
          <a:lstStyle/>
          <a:p>
            <a:endParaRPr lang="en-US"/>
          </a:p>
          <a:p>
            <a:endParaRPr lang="en-US" dirty="0"/>
          </a:p>
        </p:txBody>
      </p:sp>
      <p:sp>
        <p:nvSpPr>
          <p:cNvPr id="4" name="Title 3">
            <a:extLst>
              <a:ext uri="{FF2B5EF4-FFF2-40B4-BE49-F238E27FC236}">
                <a16:creationId xmlns:a16="http://schemas.microsoft.com/office/drawing/2014/main" id="{C80A6955-8CB6-498A-89E7-853497FB7FB6}"/>
              </a:ext>
            </a:extLst>
          </p:cNvPr>
          <p:cNvSpPr>
            <a:spLocks noGrp="1"/>
          </p:cNvSpPr>
          <p:nvPr>
            <p:ph type="title"/>
          </p:nvPr>
        </p:nvSpPr>
        <p:spPr/>
        <p:txBody>
          <a:bodyPr/>
          <a:lstStyle/>
          <a:p>
            <a:r>
              <a:rPr lang="en-US" dirty="0"/>
              <a:t>Measurement vs Evaluation: Challenges with non-discrete data</a:t>
            </a:r>
          </a:p>
        </p:txBody>
      </p:sp>
      <p:sp>
        <p:nvSpPr>
          <p:cNvPr id="13" name="TextBox 12">
            <a:extLst>
              <a:ext uri="{FF2B5EF4-FFF2-40B4-BE49-F238E27FC236}">
                <a16:creationId xmlns:a16="http://schemas.microsoft.com/office/drawing/2014/main" id="{A408D18F-023A-405B-857D-93C847C3B9BE}"/>
              </a:ext>
            </a:extLst>
          </p:cNvPr>
          <p:cNvSpPr txBox="1"/>
          <p:nvPr/>
        </p:nvSpPr>
        <p:spPr>
          <a:xfrm>
            <a:off x="1724929" y="3663979"/>
            <a:ext cx="559769" cy="369332"/>
          </a:xfrm>
          <a:prstGeom prst="rect">
            <a:avLst/>
          </a:prstGeom>
          <a:noFill/>
        </p:spPr>
        <p:txBody>
          <a:bodyPr wrap="none" rtlCol="0">
            <a:spAutoFit/>
          </a:bodyPr>
          <a:lstStyle/>
          <a:p>
            <a:r>
              <a:rPr lang="en-US" baseline="30000" dirty="0"/>
              <a:t>27</a:t>
            </a:r>
            <a:r>
              <a:rPr lang="en-US" dirty="0"/>
              <a:t>Al</a:t>
            </a:r>
          </a:p>
        </p:txBody>
      </p:sp>
      <p:sp>
        <p:nvSpPr>
          <p:cNvPr id="14" name="TextBox 13">
            <a:extLst>
              <a:ext uri="{FF2B5EF4-FFF2-40B4-BE49-F238E27FC236}">
                <a16:creationId xmlns:a16="http://schemas.microsoft.com/office/drawing/2014/main" id="{6B93B5A2-2A0E-433F-81C9-17BE17037C30}"/>
              </a:ext>
            </a:extLst>
          </p:cNvPr>
          <p:cNvSpPr txBox="1"/>
          <p:nvPr/>
        </p:nvSpPr>
        <p:spPr>
          <a:xfrm>
            <a:off x="5436996" y="3791451"/>
            <a:ext cx="623889" cy="369332"/>
          </a:xfrm>
          <a:prstGeom prst="rect">
            <a:avLst/>
          </a:prstGeom>
          <a:noFill/>
        </p:spPr>
        <p:txBody>
          <a:bodyPr wrap="none" rtlCol="0">
            <a:spAutoFit/>
          </a:bodyPr>
          <a:lstStyle/>
          <a:p>
            <a:r>
              <a:rPr lang="en-US" baseline="30000" dirty="0"/>
              <a:t>56</a:t>
            </a:r>
            <a:r>
              <a:rPr lang="en-US" dirty="0"/>
              <a:t>Fe</a:t>
            </a:r>
          </a:p>
        </p:txBody>
      </p:sp>
    </p:spTree>
    <p:extLst>
      <p:ext uri="{BB962C8B-B14F-4D97-AF65-F5344CB8AC3E}">
        <p14:creationId xmlns:p14="http://schemas.microsoft.com/office/powerpoint/2010/main" val="284863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histogram&#10;&#10;Description automatically generated">
            <a:extLst>
              <a:ext uri="{FF2B5EF4-FFF2-40B4-BE49-F238E27FC236}">
                <a16:creationId xmlns:a16="http://schemas.microsoft.com/office/drawing/2014/main" id="{BC198B7C-BCC6-4419-BE9E-5306A709F9A9}"/>
              </a:ext>
            </a:extLst>
          </p:cNvPr>
          <p:cNvPicPr>
            <a:picLocks noChangeAspect="1"/>
          </p:cNvPicPr>
          <p:nvPr/>
        </p:nvPicPr>
        <p:blipFill rotWithShape="1">
          <a:blip r:embed="rId3"/>
          <a:srcRect b="5150"/>
          <a:stretch/>
        </p:blipFill>
        <p:spPr>
          <a:xfrm>
            <a:off x="1970674" y="3784517"/>
            <a:ext cx="5202651" cy="2584438"/>
          </a:xfrm>
          <a:prstGeom prst="rect">
            <a:avLst/>
          </a:prstGeom>
        </p:spPr>
      </p:pic>
      <p:sp>
        <p:nvSpPr>
          <p:cNvPr id="3" name="Slide Number Placeholder 2"/>
          <p:cNvSpPr>
            <a:spLocks noGrp="1"/>
          </p:cNvSpPr>
          <p:nvPr>
            <p:ph type="sldNum" sz="quarter" idx="12"/>
          </p:nvPr>
        </p:nvSpPr>
        <p:spPr/>
        <p:txBody>
          <a:bodyPr/>
          <a:lstStyle/>
          <a:p>
            <a:fld id="{F621BA9E-024D-DE4D-A8C8-2AC39C7987FF}" type="slidenum">
              <a:rPr lang="en-US" smtClean="0"/>
              <a:pPr/>
              <a:t>5</a:t>
            </a:fld>
            <a:endParaRPr lang="en-US"/>
          </a:p>
        </p:txBody>
      </p:sp>
      <p:sp>
        <p:nvSpPr>
          <p:cNvPr id="4" name="Title 3"/>
          <p:cNvSpPr>
            <a:spLocks noGrp="1"/>
          </p:cNvSpPr>
          <p:nvPr>
            <p:ph type="title"/>
          </p:nvPr>
        </p:nvSpPr>
        <p:spPr/>
        <p:txBody>
          <a:bodyPr/>
          <a:lstStyle/>
          <a:p>
            <a:r>
              <a:rPr lang="en-US" dirty="0"/>
              <a:t>Discrete and Continuum Contributions are Stored Differently in Libraries</a:t>
            </a:r>
          </a:p>
        </p:txBody>
      </p:sp>
      <p:pic>
        <p:nvPicPr>
          <p:cNvPr id="6" name="Picture 5">
            <a:extLst>
              <a:ext uri="{FF2B5EF4-FFF2-40B4-BE49-F238E27FC236}">
                <a16:creationId xmlns:a16="http://schemas.microsoft.com/office/drawing/2014/main" id="{2C622A13-51E8-4B93-B021-C04641EE153B}"/>
              </a:ext>
            </a:extLst>
          </p:cNvPr>
          <p:cNvPicPr>
            <a:picLocks noChangeAspect="1"/>
          </p:cNvPicPr>
          <p:nvPr/>
        </p:nvPicPr>
        <p:blipFill>
          <a:blip r:embed="rId4"/>
          <a:stretch>
            <a:fillRect/>
          </a:stretch>
        </p:blipFill>
        <p:spPr>
          <a:xfrm>
            <a:off x="5113769" y="1498855"/>
            <a:ext cx="2779717" cy="326032"/>
          </a:xfrm>
          <a:prstGeom prst="rect">
            <a:avLst/>
          </a:prstGeom>
        </p:spPr>
      </p:pic>
      <p:pic>
        <p:nvPicPr>
          <p:cNvPr id="10" name="Picture 9">
            <a:extLst>
              <a:ext uri="{FF2B5EF4-FFF2-40B4-BE49-F238E27FC236}">
                <a16:creationId xmlns:a16="http://schemas.microsoft.com/office/drawing/2014/main" id="{880C1ED6-CA88-4BA4-A773-2B03E62C8ECD}"/>
              </a:ext>
            </a:extLst>
          </p:cNvPr>
          <p:cNvPicPr>
            <a:picLocks noChangeAspect="1"/>
          </p:cNvPicPr>
          <p:nvPr/>
        </p:nvPicPr>
        <p:blipFill>
          <a:blip r:embed="rId5"/>
          <a:stretch>
            <a:fillRect/>
          </a:stretch>
        </p:blipFill>
        <p:spPr>
          <a:xfrm>
            <a:off x="3054424" y="3662471"/>
            <a:ext cx="3035152" cy="122046"/>
          </a:xfrm>
          <a:prstGeom prst="rect">
            <a:avLst/>
          </a:prstGeom>
        </p:spPr>
      </p:pic>
      <p:grpSp>
        <p:nvGrpSpPr>
          <p:cNvPr id="15" name="Group 14">
            <a:extLst>
              <a:ext uri="{FF2B5EF4-FFF2-40B4-BE49-F238E27FC236}">
                <a16:creationId xmlns:a16="http://schemas.microsoft.com/office/drawing/2014/main" id="{250CD17D-188B-42DE-9579-C25151E04E85}"/>
              </a:ext>
            </a:extLst>
          </p:cNvPr>
          <p:cNvGrpSpPr/>
          <p:nvPr/>
        </p:nvGrpSpPr>
        <p:grpSpPr>
          <a:xfrm>
            <a:off x="751407" y="1316686"/>
            <a:ext cx="4242005" cy="2248300"/>
            <a:chOff x="4581303" y="2219279"/>
            <a:chExt cx="4242005" cy="2248300"/>
          </a:xfrm>
        </p:grpSpPr>
        <p:pic>
          <p:nvPicPr>
            <p:cNvPr id="12" name="Picture 11" descr="Chart, histogram&#10;&#10;Description automatically generated">
              <a:extLst>
                <a:ext uri="{FF2B5EF4-FFF2-40B4-BE49-F238E27FC236}">
                  <a16:creationId xmlns:a16="http://schemas.microsoft.com/office/drawing/2014/main" id="{A98B2614-E4AC-41FA-85BC-CB4812647F7D}"/>
                </a:ext>
              </a:extLst>
            </p:cNvPr>
            <p:cNvPicPr>
              <a:picLocks noChangeAspect="1"/>
            </p:cNvPicPr>
            <p:nvPr/>
          </p:nvPicPr>
          <p:blipFill>
            <a:blip r:embed="rId6"/>
            <a:stretch>
              <a:fillRect/>
            </a:stretch>
          </p:blipFill>
          <p:spPr>
            <a:xfrm>
              <a:off x="4581303" y="2219279"/>
              <a:ext cx="4242005" cy="2248300"/>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0AF8CF02-15CE-43DD-B59D-D003AB950616}"/>
                </a:ext>
              </a:extLst>
            </p:cNvPr>
            <p:cNvPicPr>
              <a:picLocks noChangeAspect="1"/>
            </p:cNvPicPr>
            <p:nvPr/>
          </p:nvPicPr>
          <p:blipFill>
            <a:blip r:embed="rId7"/>
            <a:stretch>
              <a:fillRect/>
            </a:stretch>
          </p:blipFill>
          <p:spPr>
            <a:xfrm>
              <a:off x="7627223" y="2397731"/>
              <a:ext cx="1143268" cy="231967"/>
            </a:xfrm>
            <a:prstGeom prst="rect">
              <a:avLst/>
            </a:prstGeom>
          </p:spPr>
        </p:pic>
      </p:grpSp>
      <p:sp>
        <p:nvSpPr>
          <p:cNvPr id="16" name="Rectangle 15">
            <a:extLst>
              <a:ext uri="{FF2B5EF4-FFF2-40B4-BE49-F238E27FC236}">
                <a16:creationId xmlns:a16="http://schemas.microsoft.com/office/drawing/2014/main" id="{EFFBE927-CFA3-4CDB-A891-CE7C4043740A}"/>
              </a:ext>
            </a:extLst>
          </p:cNvPr>
          <p:cNvSpPr/>
          <p:nvPr/>
        </p:nvSpPr>
        <p:spPr bwMode="auto">
          <a:xfrm>
            <a:off x="0" y="0"/>
            <a:ext cx="345743" cy="45037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257057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82B7F-57B7-4EBD-879B-6FF185A1F5F3}"/>
              </a:ext>
            </a:extLst>
          </p:cNvPr>
          <p:cNvSpPr>
            <a:spLocks noGrp="1"/>
          </p:cNvSpPr>
          <p:nvPr>
            <p:ph idx="1"/>
          </p:nvPr>
        </p:nvSpPr>
        <p:spPr>
          <a:xfrm>
            <a:off x="457200" y="1441524"/>
            <a:ext cx="8600536" cy="4906889"/>
          </a:xfrm>
        </p:spPr>
        <p:txBody>
          <a:bodyPr>
            <a:normAutofit/>
          </a:bodyPr>
          <a:lstStyle/>
          <a:p>
            <a:r>
              <a:rPr lang="en-US" dirty="0"/>
              <a:t>Explored different integral windows for non-discrete spectrum</a:t>
            </a:r>
          </a:p>
          <a:p>
            <a:r>
              <a:rPr lang="en-US" dirty="0"/>
              <a:t>For 14 MeV neutrons, non-discrete contributions are needed to match the experimental data (INDC/IAEA)</a:t>
            </a:r>
          </a:p>
        </p:txBody>
      </p:sp>
      <p:sp>
        <p:nvSpPr>
          <p:cNvPr id="4" name="Title 3"/>
          <p:cNvSpPr>
            <a:spLocks noGrp="1"/>
          </p:cNvSpPr>
          <p:nvPr>
            <p:ph type="title"/>
          </p:nvPr>
        </p:nvSpPr>
        <p:spPr/>
        <p:txBody>
          <a:bodyPr/>
          <a:lstStyle/>
          <a:p>
            <a:r>
              <a:rPr lang="en-US" dirty="0"/>
              <a:t>Non-discrete contributions are needed to match experimental data</a:t>
            </a:r>
          </a:p>
        </p:txBody>
      </p:sp>
      <p:sp>
        <p:nvSpPr>
          <p:cNvPr id="3" name="Slide Number Placeholder 2"/>
          <p:cNvSpPr>
            <a:spLocks noGrp="1"/>
          </p:cNvSpPr>
          <p:nvPr>
            <p:ph type="sldNum" sz="quarter" idx="4294967295"/>
          </p:nvPr>
        </p:nvSpPr>
        <p:spPr>
          <a:xfrm>
            <a:off x="0" y="0"/>
            <a:ext cx="0" cy="0"/>
          </a:xfrm>
        </p:spPr>
        <p:txBody>
          <a:bodyPr/>
          <a:lstStyle/>
          <a:p>
            <a:fld id="{F621BA9E-024D-DE4D-A8C8-2AC39C7987FF}" type="slidenum">
              <a:rPr lang="en-US" smtClean="0"/>
              <a:pPr/>
              <a:t>6</a:t>
            </a:fld>
            <a:endParaRPr lang="en-US"/>
          </a:p>
        </p:txBody>
      </p:sp>
      <p:pic>
        <p:nvPicPr>
          <p:cNvPr id="9" name="Picture 8" descr="Chart, line chart&#10;&#10;Description automatically generated">
            <a:extLst>
              <a:ext uri="{FF2B5EF4-FFF2-40B4-BE49-F238E27FC236}">
                <a16:creationId xmlns:a16="http://schemas.microsoft.com/office/drawing/2014/main" id="{8E7DF019-BB1B-4036-A211-9117121EB939}"/>
              </a:ext>
            </a:extLst>
          </p:cNvPr>
          <p:cNvPicPr>
            <a:picLocks noChangeAspect="1"/>
          </p:cNvPicPr>
          <p:nvPr/>
        </p:nvPicPr>
        <p:blipFill>
          <a:blip r:embed="rId3"/>
          <a:stretch>
            <a:fillRect/>
          </a:stretch>
        </p:blipFill>
        <p:spPr>
          <a:xfrm>
            <a:off x="1388852" y="2971130"/>
            <a:ext cx="5641676" cy="3177496"/>
          </a:xfrm>
          <a:prstGeom prst="rect">
            <a:avLst/>
          </a:prstGeom>
        </p:spPr>
      </p:pic>
      <p:sp>
        <p:nvSpPr>
          <p:cNvPr id="10" name="Rectangle 9">
            <a:extLst>
              <a:ext uri="{FF2B5EF4-FFF2-40B4-BE49-F238E27FC236}">
                <a16:creationId xmlns:a16="http://schemas.microsoft.com/office/drawing/2014/main" id="{B6CB9C7C-061F-4D96-9CF6-C245588023B9}"/>
              </a:ext>
            </a:extLst>
          </p:cNvPr>
          <p:cNvSpPr/>
          <p:nvPr/>
        </p:nvSpPr>
        <p:spPr bwMode="auto">
          <a:xfrm>
            <a:off x="0" y="0"/>
            <a:ext cx="345743" cy="45037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111433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1524"/>
            <a:ext cx="4114800" cy="4906889"/>
          </a:xfrm>
        </p:spPr>
        <p:txBody>
          <a:bodyPr>
            <a:normAutofit lnSpcReduction="10000"/>
          </a:bodyPr>
          <a:lstStyle/>
          <a:p>
            <a:pPr marL="57150" indent="0">
              <a:buClr>
                <a:schemeClr val="accent2"/>
              </a:buClr>
              <a:buNone/>
            </a:pPr>
            <a:r>
              <a:rPr lang="en-US" b="1" baseline="30000" dirty="0"/>
              <a:t>16</a:t>
            </a:r>
            <a:r>
              <a:rPr lang="en-US" b="1" dirty="0"/>
              <a:t>O Spectrum</a:t>
            </a:r>
          </a:p>
          <a:p>
            <a:pPr lvl="1">
              <a:buClr>
                <a:schemeClr val="accent2"/>
              </a:buClr>
            </a:pPr>
            <a:r>
              <a:rPr lang="en-US" dirty="0"/>
              <a:t>Unique discrete spectrum</a:t>
            </a:r>
          </a:p>
          <a:p>
            <a:pPr lvl="2">
              <a:buClr>
                <a:schemeClr val="accent2"/>
              </a:buClr>
            </a:pPr>
            <a:r>
              <a:rPr lang="en-US" sz="2000" dirty="0"/>
              <a:t>Histogram-like storage</a:t>
            </a:r>
          </a:p>
          <a:p>
            <a:pPr lvl="2">
              <a:buClr>
                <a:schemeClr val="accent2"/>
              </a:buClr>
            </a:pPr>
            <a:r>
              <a:rPr lang="en-US" sz="2000" dirty="0" err="1"/>
              <a:t>E</a:t>
            </a:r>
            <a:r>
              <a:rPr lang="en-US" sz="2000" baseline="-25000" dirty="0" err="1"/>
              <a:t>γ</a:t>
            </a:r>
            <a:r>
              <a:rPr lang="en-US" sz="2000" baseline="-25000" dirty="0"/>
              <a:t> </a:t>
            </a:r>
            <a:r>
              <a:rPr lang="en-US" sz="2000" dirty="0"/>
              <a:t>= 0.97, 1.75, 1.95 MeV not accounted for</a:t>
            </a:r>
          </a:p>
          <a:p>
            <a:pPr marL="57150" indent="0">
              <a:buClr>
                <a:schemeClr val="accent2"/>
              </a:buClr>
              <a:buNone/>
            </a:pPr>
            <a:endParaRPr lang="en-US" b="1" dirty="0"/>
          </a:p>
          <a:p>
            <a:pPr marL="57150" indent="0">
              <a:buClr>
                <a:schemeClr val="accent2"/>
              </a:buClr>
              <a:buNone/>
            </a:pPr>
            <a:r>
              <a:rPr lang="en-US" b="1" baseline="30000" dirty="0"/>
              <a:t>14</a:t>
            </a:r>
            <a:r>
              <a:rPr lang="en-US" b="1" dirty="0"/>
              <a:t>N Spectrum</a:t>
            </a:r>
          </a:p>
          <a:p>
            <a:pPr lvl="1">
              <a:buClr>
                <a:schemeClr val="accent2"/>
              </a:buClr>
            </a:pPr>
            <a:r>
              <a:rPr lang="en-US" dirty="0"/>
              <a:t>No gamma-ray production FUDGE files for inelastic excitation states</a:t>
            </a:r>
          </a:p>
          <a:p>
            <a:pPr lvl="2">
              <a:buClr>
                <a:schemeClr val="accent2"/>
              </a:buClr>
            </a:pPr>
            <a:r>
              <a:rPr lang="en-US" sz="2000" dirty="0"/>
              <a:t>All inelastic data associated with  MT=4 </a:t>
            </a:r>
          </a:p>
          <a:p>
            <a:pPr lvl="2">
              <a:buClr>
                <a:schemeClr val="accent2"/>
              </a:buClr>
            </a:pPr>
            <a:r>
              <a:rPr lang="en-US" sz="2000" dirty="0"/>
              <a:t>Cross sections of MT=51-91 matches MT=4</a:t>
            </a:r>
          </a:p>
        </p:txBody>
      </p:sp>
      <p:sp>
        <p:nvSpPr>
          <p:cNvPr id="3" name="Slide Number Placeholder 2"/>
          <p:cNvSpPr>
            <a:spLocks noGrp="1"/>
          </p:cNvSpPr>
          <p:nvPr>
            <p:ph type="sldNum" sz="quarter" idx="12"/>
          </p:nvPr>
        </p:nvSpPr>
        <p:spPr/>
        <p:txBody>
          <a:bodyPr/>
          <a:lstStyle/>
          <a:p>
            <a:fld id="{F621BA9E-024D-DE4D-A8C8-2AC39C7987FF}" type="slidenum">
              <a:rPr lang="en-US" smtClean="0"/>
              <a:pPr/>
              <a:t>7</a:t>
            </a:fld>
            <a:endParaRPr lang="en-US"/>
          </a:p>
        </p:txBody>
      </p:sp>
      <p:sp>
        <p:nvSpPr>
          <p:cNvPr id="4" name="Title 3"/>
          <p:cNvSpPr>
            <a:spLocks noGrp="1"/>
          </p:cNvSpPr>
          <p:nvPr>
            <p:ph type="title"/>
          </p:nvPr>
        </p:nvSpPr>
        <p:spPr/>
        <p:txBody>
          <a:bodyPr/>
          <a:lstStyle/>
          <a:p>
            <a:r>
              <a:rPr lang="en-US" dirty="0"/>
              <a:t>Measurements vs. Evaluation: Some issues also observed with discrete data</a:t>
            </a:r>
          </a:p>
        </p:txBody>
      </p:sp>
      <p:grpSp>
        <p:nvGrpSpPr>
          <p:cNvPr id="36" name="Group 35">
            <a:extLst>
              <a:ext uri="{FF2B5EF4-FFF2-40B4-BE49-F238E27FC236}">
                <a16:creationId xmlns:a16="http://schemas.microsoft.com/office/drawing/2014/main" id="{B79153C4-109E-4E78-8CCD-67245DD95EE6}"/>
              </a:ext>
            </a:extLst>
          </p:cNvPr>
          <p:cNvGrpSpPr/>
          <p:nvPr/>
        </p:nvGrpSpPr>
        <p:grpSpPr>
          <a:xfrm>
            <a:off x="4918292" y="1359085"/>
            <a:ext cx="4140646" cy="2231747"/>
            <a:chOff x="4918292" y="1359085"/>
            <a:chExt cx="4140646" cy="2231747"/>
          </a:xfrm>
        </p:grpSpPr>
        <p:grpSp>
          <p:nvGrpSpPr>
            <p:cNvPr id="27" name="Group 26">
              <a:extLst>
                <a:ext uri="{FF2B5EF4-FFF2-40B4-BE49-F238E27FC236}">
                  <a16:creationId xmlns:a16="http://schemas.microsoft.com/office/drawing/2014/main" id="{16F81ADC-2F5D-4556-98EE-D71349D12111}"/>
                </a:ext>
              </a:extLst>
            </p:cNvPr>
            <p:cNvGrpSpPr/>
            <p:nvPr/>
          </p:nvGrpSpPr>
          <p:grpSpPr>
            <a:xfrm>
              <a:off x="5083383" y="1359085"/>
              <a:ext cx="3820038" cy="2069915"/>
              <a:chOff x="5225800" y="4022404"/>
              <a:chExt cx="3820038" cy="2069915"/>
            </a:xfrm>
          </p:grpSpPr>
          <p:pic>
            <p:nvPicPr>
              <p:cNvPr id="13" name="Picture 12" descr="A picture containing logo&#10;&#10;Description automatically generated">
                <a:extLst>
                  <a:ext uri="{FF2B5EF4-FFF2-40B4-BE49-F238E27FC236}">
                    <a16:creationId xmlns:a16="http://schemas.microsoft.com/office/drawing/2014/main" id="{FF02F453-0F6F-4A88-989D-699E8B7F7057}"/>
                  </a:ext>
                </a:extLst>
              </p:cNvPr>
              <p:cNvPicPr>
                <a:picLocks noChangeAspect="1"/>
              </p:cNvPicPr>
              <p:nvPr/>
            </p:nvPicPr>
            <p:blipFill rotWithShape="1">
              <a:blip r:embed="rId3"/>
              <a:srcRect b="14889"/>
              <a:stretch/>
            </p:blipFill>
            <p:spPr>
              <a:xfrm>
                <a:off x="6127570" y="4022404"/>
                <a:ext cx="2033565" cy="261947"/>
              </a:xfrm>
              <a:prstGeom prst="rect">
                <a:avLst/>
              </a:prstGeom>
            </p:spPr>
          </p:pic>
          <p:pic>
            <p:nvPicPr>
              <p:cNvPr id="26" name="Picture 25" descr="Chart, histogram&#10;&#10;Description automatically generated">
                <a:extLst>
                  <a:ext uri="{FF2B5EF4-FFF2-40B4-BE49-F238E27FC236}">
                    <a16:creationId xmlns:a16="http://schemas.microsoft.com/office/drawing/2014/main" id="{4B545974-E465-4F95-B3E7-5534BB60FE79}"/>
                  </a:ext>
                </a:extLst>
              </p:cNvPr>
              <p:cNvPicPr>
                <a:picLocks noChangeAspect="1"/>
              </p:cNvPicPr>
              <p:nvPr/>
            </p:nvPicPr>
            <p:blipFill>
              <a:blip r:embed="rId4"/>
              <a:stretch>
                <a:fillRect/>
              </a:stretch>
            </p:blipFill>
            <p:spPr>
              <a:xfrm>
                <a:off x="5225800" y="4284351"/>
                <a:ext cx="3820038" cy="1807968"/>
              </a:xfrm>
              <a:prstGeom prst="rect">
                <a:avLst/>
              </a:prstGeom>
            </p:spPr>
          </p:pic>
        </p:grpSp>
        <p:pic>
          <p:nvPicPr>
            <p:cNvPr id="31" name="Picture 30">
              <a:extLst>
                <a:ext uri="{FF2B5EF4-FFF2-40B4-BE49-F238E27FC236}">
                  <a16:creationId xmlns:a16="http://schemas.microsoft.com/office/drawing/2014/main" id="{0E844599-92D8-4801-90A6-4B4AC38574A1}"/>
                </a:ext>
              </a:extLst>
            </p:cNvPr>
            <p:cNvPicPr>
              <a:picLocks noChangeAspect="1"/>
            </p:cNvPicPr>
            <p:nvPr/>
          </p:nvPicPr>
          <p:blipFill>
            <a:blip r:embed="rId5"/>
            <a:stretch>
              <a:fillRect/>
            </a:stretch>
          </p:blipFill>
          <p:spPr>
            <a:xfrm>
              <a:off x="8112641" y="3424103"/>
              <a:ext cx="946297" cy="166729"/>
            </a:xfrm>
            <a:prstGeom prst="rect">
              <a:avLst/>
            </a:prstGeom>
          </p:spPr>
        </p:pic>
        <p:pic>
          <p:nvPicPr>
            <p:cNvPr id="33" name="Picture 32">
              <a:extLst>
                <a:ext uri="{FF2B5EF4-FFF2-40B4-BE49-F238E27FC236}">
                  <a16:creationId xmlns:a16="http://schemas.microsoft.com/office/drawing/2014/main" id="{85C10C72-49CD-4F86-8573-2F2721964BFE}"/>
                </a:ext>
              </a:extLst>
            </p:cNvPr>
            <p:cNvPicPr>
              <a:picLocks noChangeAspect="1"/>
            </p:cNvPicPr>
            <p:nvPr/>
          </p:nvPicPr>
          <p:blipFill>
            <a:blip r:embed="rId6"/>
            <a:stretch>
              <a:fillRect/>
            </a:stretch>
          </p:blipFill>
          <p:spPr>
            <a:xfrm>
              <a:off x="4918292" y="1621032"/>
              <a:ext cx="165091" cy="611805"/>
            </a:xfrm>
            <a:prstGeom prst="rect">
              <a:avLst/>
            </a:prstGeom>
          </p:spPr>
        </p:pic>
      </p:grpSp>
      <p:grpSp>
        <p:nvGrpSpPr>
          <p:cNvPr id="37" name="Group 36">
            <a:extLst>
              <a:ext uri="{FF2B5EF4-FFF2-40B4-BE49-F238E27FC236}">
                <a16:creationId xmlns:a16="http://schemas.microsoft.com/office/drawing/2014/main" id="{2179E604-277D-4E75-ADC5-E6AB4FAFF477}"/>
              </a:ext>
            </a:extLst>
          </p:cNvPr>
          <p:cNvGrpSpPr/>
          <p:nvPr/>
        </p:nvGrpSpPr>
        <p:grpSpPr>
          <a:xfrm>
            <a:off x="4918289" y="3690947"/>
            <a:ext cx="4140650" cy="2142935"/>
            <a:chOff x="4918289" y="3690947"/>
            <a:chExt cx="4140650" cy="2142935"/>
          </a:xfrm>
        </p:grpSpPr>
        <p:grpSp>
          <p:nvGrpSpPr>
            <p:cNvPr id="24" name="Group 23">
              <a:extLst>
                <a:ext uri="{FF2B5EF4-FFF2-40B4-BE49-F238E27FC236}">
                  <a16:creationId xmlns:a16="http://schemas.microsoft.com/office/drawing/2014/main" id="{D55D80A0-5C34-4247-B1DF-A7D2DB6C48AF}"/>
                </a:ext>
              </a:extLst>
            </p:cNvPr>
            <p:cNvGrpSpPr/>
            <p:nvPr/>
          </p:nvGrpSpPr>
          <p:grpSpPr>
            <a:xfrm>
              <a:off x="5083383" y="3690947"/>
              <a:ext cx="3820038" cy="1976206"/>
              <a:chOff x="5242871" y="1562106"/>
              <a:chExt cx="3802967" cy="1962509"/>
            </a:xfrm>
          </p:grpSpPr>
          <p:pic>
            <p:nvPicPr>
              <p:cNvPr id="19" name="Picture 18" descr="Chart, histogram&#10;&#10;Description automatically generated">
                <a:extLst>
                  <a:ext uri="{FF2B5EF4-FFF2-40B4-BE49-F238E27FC236}">
                    <a16:creationId xmlns:a16="http://schemas.microsoft.com/office/drawing/2014/main" id="{6F3141FF-CEF7-46D0-B51F-9F539A5962D5}"/>
                  </a:ext>
                </a:extLst>
              </p:cNvPr>
              <p:cNvPicPr>
                <a:picLocks noChangeAspect="1"/>
              </p:cNvPicPr>
              <p:nvPr/>
            </p:nvPicPr>
            <p:blipFill>
              <a:blip r:embed="rId7"/>
              <a:stretch>
                <a:fillRect/>
              </a:stretch>
            </p:blipFill>
            <p:spPr>
              <a:xfrm>
                <a:off x="5242871" y="1716647"/>
                <a:ext cx="3802967" cy="1807968"/>
              </a:xfrm>
              <a:prstGeom prst="rect">
                <a:avLst/>
              </a:prstGeom>
            </p:spPr>
          </p:pic>
          <p:pic>
            <p:nvPicPr>
              <p:cNvPr id="23" name="Picture 22">
                <a:extLst>
                  <a:ext uri="{FF2B5EF4-FFF2-40B4-BE49-F238E27FC236}">
                    <a16:creationId xmlns:a16="http://schemas.microsoft.com/office/drawing/2014/main" id="{26B2E6AF-3B2B-4515-AE80-4DF166739FB8}"/>
                  </a:ext>
                </a:extLst>
              </p:cNvPr>
              <p:cNvPicPr>
                <a:picLocks noChangeAspect="1"/>
              </p:cNvPicPr>
              <p:nvPr/>
            </p:nvPicPr>
            <p:blipFill>
              <a:blip r:embed="rId8"/>
              <a:stretch>
                <a:fillRect/>
              </a:stretch>
            </p:blipFill>
            <p:spPr>
              <a:xfrm>
                <a:off x="6127571" y="1562106"/>
                <a:ext cx="2033565" cy="154541"/>
              </a:xfrm>
              <a:prstGeom prst="rect">
                <a:avLst/>
              </a:prstGeom>
            </p:spPr>
          </p:pic>
        </p:grpSp>
        <p:pic>
          <p:nvPicPr>
            <p:cNvPr id="29" name="Picture 28">
              <a:extLst>
                <a:ext uri="{FF2B5EF4-FFF2-40B4-BE49-F238E27FC236}">
                  <a16:creationId xmlns:a16="http://schemas.microsoft.com/office/drawing/2014/main" id="{B77403C8-DFB2-400E-B3CD-C6CF9722BCC4}"/>
                </a:ext>
              </a:extLst>
            </p:cNvPr>
            <p:cNvPicPr>
              <a:picLocks noChangeAspect="1"/>
            </p:cNvPicPr>
            <p:nvPr/>
          </p:nvPicPr>
          <p:blipFill>
            <a:blip r:embed="rId5"/>
            <a:stretch>
              <a:fillRect/>
            </a:stretch>
          </p:blipFill>
          <p:spPr>
            <a:xfrm>
              <a:off x="8112641" y="5667153"/>
              <a:ext cx="946298" cy="166729"/>
            </a:xfrm>
            <a:prstGeom prst="rect">
              <a:avLst/>
            </a:prstGeom>
          </p:spPr>
        </p:pic>
        <p:pic>
          <p:nvPicPr>
            <p:cNvPr id="35" name="Picture 34">
              <a:extLst>
                <a:ext uri="{FF2B5EF4-FFF2-40B4-BE49-F238E27FC236}">
                  <a16:creationId xmlns:a16="http://schemas.microsoft.com/office/drawing/2014/main" id="{1D0A64D7-6A31-40D8-AE4E-970D11D5A8D0}"/>
                </a:ext>
              </a:extLst>
            </p:cNvPr>
            <p:cNvPicPr>
              <a:picLocks noChangeAspect="1"/>
            </p:cNvPicPr>
            <p:nvPr/>
          </p:nvPicPr>
          <p:blipFill>
            <a:blip r:embed="rId6"/>
            <a:stretch>
              <a:fillRect/>
            </a:stretch>
          </p:blipFill>
          <p:spPr>
            <a:xfrm>
              <a:off x="4918289" y="3835814"/>
              <a:ext cx="165091" cy="611805"/>
            </a:xfrm>
            <a:prstGeom prst="rect">
              <a:avLst/>
            </a:prstGeom>
          </p:spPr>
        </p:pic>
      </p:grpSp>
      <p:pic>
        <p:nvPicPr>
          <p:cNvPr id="40" name="Graphic 39" descr="Checkbox Checked with solid fill">
            <a:extLst>
              <a:ext uri="{FF2B5EF4-FFF2-40B4-BE49-F238E27FC236}">
                <a16:creationId xmlns:a16="http://schemas.microsoft.com/office/drawing/2014/main" id="{C70478A8-9724-4835-9CA3-BE3CA3AE7A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5961" y="3701635"/>
            <a:ext cx="790780" cy="790780"/>
          </a:xfrm>
          <a:prstGeom prst="rect">
            <a:avLst/>
          </a:prstGeom>
        </p:spPr>
      </p:pic>
      <p:pic>
        <p:nvPicPr>
          <p:cNvPr id="42" name="Graphic 41" descr="Checkbox Crossed with solid fill">
            <a:extLst>
              <a:ext uri="{FF2B5EF4-FFF2-40B4-BE49-F238E27FC236}">
                <a16:creationId xmlns:a16="http://schemas.microsoft.com/office/drawing/2014/main" id="{58B94760-E7EA-4998-A61F-91632BD03AF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63923" y="1474525"/>
            <a:ext cx="774109" cy="774109"/>
          </a:xfrm>
          <a:prstGeom prst="rect">
            <a:avLst/>
          </a:prstGeom>
        </p:spPr>
      </p:pic>
      <p:sp>
        <p:nvSpPr>
          <p:cNvPr id="43" name="Rectangle 42">
            <a:extLst>
              <a:ext uri="{FF2B5EF4-FFF2-40B4-BE49-F238E27FC236}">
                <a16:creationId xmlns:a16="http://schemas.microsoft.com/office/drawing/2014/main" id="{11A11558-2FC7-4743-BD3D-C9864B318C9E}"/>
              </a:ext>
            </a:extLst>
          </p:cNvPr>
          <p:cNvSpPr/>
          <p:nvPr/>
        </p:nvSpPr>
        <p:spPr bwMode="auto">
          <a:xfrm>
            <a:off x="0" y="0"/>
            <a:ext cx="345743" cy="45037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21325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154" y="1267372"/>
            <a:ext cx="8669548" cy="4906889"/>
          </a:xfrm>
        </p:spPr>
        <p:txBody>
          <a:bodyPr>
            <a:normAutofit/>
          </a:bodyPr>
          <a:lstStyle/>
          <a:p>
            <a:pPr>
              <a:buClr>
                <a:schemeClr val="accent2"/>
              </a:buClr>
            </a:pPr>
            <a:r>
              <a:rPr lang="en-US" sz="2000" dirty="0"/>
              <a:t>Examined how Monte Carlo radiation transport codes interpret data</a:t>
            </a:r>
          </a:p>
          <a:p>
            <a:pPr lvl="1">
              <a:buClr>
                <a:schemeClr val="accent2"/>
              </a:buClr>
            </a:pPr>
            <a:r>
              <a:rPr lang="en-US" dirty="0"/>
              <a:t>MCNP, Mercury, GEANT4 with ENDFB-VIII.0</a:t>
            </a:r>
          </a:p>
          <a:p>
            <a:pPr lvl="1">
              <a:buClr>
                <a:schemeClr val="accent2"/>
              </a:buClr>
            </a:pPr>
            <a:r>
              <a:rPr lang="en-US" dirty="0"/>
              <a:t>Broomstick geometry to tally reactions</a:t>
            </a:r>
          </a:p>
          <a:p>
            <a:pPr lvl="1">
              <a:buClr>
                <a:schemeClr val="accent2"/>
              </a:buClr>
            </a:pPr>
            <a:r>
              <a:rPr lang="en-US" dirty="0"/>
              <a:t>Ratio of (inelastic/total) neutron reactions</a:t>
            </a:r>
          </a:p>
          <a:p>
            <a:pPr>
              <a:spcBef>
                <a:spcPts val="1200"/>
              </a:spcBef>
              <a:buClr>
                <a:schemeClr val="accent2"/>
              </a:buClr>
            </a:pPr>
            <a:r>
              <a:rPr lang="en-US" sz="2000" dirty="0"/>
              <a:t>Large differences observed for some isotopes: analysis of </a:t>
            </a:r>
            <a:r>
              <a:rPr lang="en-US" sz="2000" baseline="30000" dirty="0"/>
              <a:t>12</a:t>
            </a:r>
            <a:r>
              <a:rPr lang="en-US" sz="2000" dirty="0"/>
              <a:t>C and </a:t>
            </a:r>
            <a:r>
              <a:rPr lang="en-US" sz="2000" baseline="30000" dirty="0"/>
              <a:t>14</a:t>
            </a:r>
            <a:r>
              <a:rPr lang="en-US" sz="2000" dirty="0"/>
              <a:t>N are key to non-destructive techniques for cargo screening</a:t>
            </a:r>
          </a:p>
          <a:p>
            <a:pPr>
              <a:buClr>
                <a:schemeClr val="accent2"/>
              </a:buClr>
            </a:pPr>
            <a:endParaRPr lang="en-US" sz="2000" dirty="0"/>
          </a:p>
        </p:txBody>
      </p:sp>
      <p:pic>
        <p:nvPicPr>
          <p:cNvPr id="7" name="Picture 6" descr="Chart, line chart&#10;&#10;Description automatically generated">
            <a:extLst>
              <a:ext uri="{FF2B5EF4-FFF2-40B4-BE49-F238E27FC236}">
                <a16:creationId xmlns:a16="http://schemas.microsoft.com/office/drawing/2014/main" id="{B048CEF4-6132-45AD-BFC7-755A815A2929}"/>
              </a:ext>
            </a:extLst>
          </p:cNvPr>
          <p:cNvPicPr>
            <a:picLocks noChangeAspect="1"/>
          </p:cNvPicPr>
          <p:nvPr/>
        </p:nvPicPr>
        <p:blipFill>
          <a:blip r:embed="rId3"/>
          <a:stretch>
            <a:fillRect/>
          </a:stretch>
        </p:blipFill>
        <p:spPr>
          <a:xfrm>
            <a:off x="1658423" y="3429000"/>
            <a:ext cx="5619540" cy="2929928"/>
          </a:xfrm>
          <a:prstGeom prst="rect">
            <a:avLst/>
          </a:prstGeom>
        </p:spPr>
      </p:pic>
      <p:sp>
        <p:nvSpPr>
          <p:cNvPr id="4" name="Title 3"/>
          <p:cNvSpPr>
            <a:spLocks noGrp="1"/>
          </p:cNvSpPr>
          <p:nvPr>
            <p:ph type="title"/>
          </p:nvPr>
        </p:nvSpPr>
        <p:spPr/>
        <p:txBody>
          <a:bodyPr/>
          <a:lstStyle/>
          <a:p>
            <a:r>
              <a:rPr lang="en-US" dirty="0"/>
              <a:t>Transport codes also interpreted data differently</a:t>
            </a:r>
          </a:p>
        </p:txBody>
      </p:sp>
      <p:sp>
        <p:nvSpPr>
          <p:cNvPr id="3" name="Slide Number Placeholder 2"/>
          <p:cNvSpPr>
            <a:spLocks noGrp="1"/>
          </p:cNvSpPr>
          <p:nvPr>
            <p:ph type="sldNum" sz="quarter" idx="4294967295"/>
          </p:nvPr>
        </p:nvSpPr>
        <p:spPr>
          <a:xfrm>
            <a:off x="0" y="0"/>
            <a:ext cx="0" cy="0"/>
          </a:xfrm>
        </p:spPr>
        <p:txBody>
          <a:bodyPr/>
          <a:lstStyle/>
          <a:p>
            <a:fld id="{F621BA9E-024D-DE4D-A8C8-2AC39C7987FF}" type="slidenum">
              <a:rPr lang="en-US" smtClean="0"/>
              <a:pPr/>
              <a:t>8</a:t>
            </a:fld>
            <a:endParaRPr lang="en-US"/>
          </a:p>
        </p:txBody>
      </p:sp>
      <p:sp>
        <p:nvSpPr>
          <p:cNvPr id="8" name="Rectangle 7">
            <a:extLst>
              <a:ext uri="{FF2B5EF4-FFF2-40B4-BE49-F238E27FC236}">
                <a16:creationId xmlns:a16="http://schemas.microsoft.com/office/drawing/2014/main" id="{9DEED766-3A03-4DEE-8D9D-5D5C9CCF72C6}"/>
              </a:ext>
            </a:extLst>
          </p:cNvPr>
          <p:cNvSpPr/>
          <p:nvPr/>
        </p:nvSpPr>
        <p:spPr bwMode="auto">
          <a:xfrm>
            <a:off x="0" y="0"/>
            <a:ext cx="345743" cy="45037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332561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621BA9E-024D-DE4D-A8C8-2AC39C7987FF}" type="slidenum">
              <a:rPr lang="en-US" smtClean="0"/>
              <a:pPr/>
              <a:t>9</a:t>
            </a:fld>
            <a:endParaRPr lang="en-US"/>
          </a:p>
        </p:txBody>
      </p:sp>
      <p:sp>
        <p:nvSpPr>
          <p:cNvPr id="4" name="Title 3"/>
          <p:cNvSpPr>
            <a:spLocks noGrp="1"/>
          </p:cNvSpPr>
          <p:nvPr>
            <p:ph type="title"/>
          </p:nvPr>
        </p:nvSpPr>
        <p:spPr/>
        <p:txBody>
          <a:bodyPr/>
          <a:lstStyle/>
          <a:p>
            <a:r>
              <a:rPr lang="en-US" dirty="0"/>
              <a:t>Discussions with data teams suggests improvements for evaluations</a:t>
            </a:r>
          </a:p>
        </p:txBody>
      </p:sp>
      <p:pic>
        <p:nvPicPr>
          <p:cNvPr id="11" name="Picture 10">
            <a:extLst>
              <a:ext uri="{FF2B5EF4-FFF2-40B4-BE49-F238E27FC236}">
                <a16:creationId xmlns:a16="http://schemas.microsoft.com/office/drawing/2014/main" id="{BFEC1C05-B0E4-4D59-8AB4-0F02B4FED62F}"/>
              </a:ext>
            </a:extLst>
          </p:cNvPr>
          <p:cNvPicPr>
            <a:picLocks noChangeAspect="1"/>
          </p:cNvPicPr>
          <p:nvPr/>
        </p:nvPicPr>
        <p:blipFill>
          <a:blip r:embed="rId3"/>
          <a:stretch>
            <a:fillRect/>
          </a:stretch>
        </p:blipFill>
        <p:spPr>
          <a:xfrm>
            <a:off x="2126244" y="2863970"/>
            <a:ext cx="4891512" cy="3424058"/>
          </a:xfrm>
          <a:prstGeom prst="rect">
            <a:avLst/>
          </a:prstGeom>
        </p:spPr>
      </p:pic>
      <p:sp>
        <p:nvSpPr>
          <p:cNvPr id="12" name="TextBox 11">
            <a:extLst>
              <a:ext uri="{FF2B5EF4-FFF2-40B4-BE49-F238E27FC236}">
                <a16:creationId xmlns:a16="http://schemas.microsoft.com/office/drawing/2014/main" id="{79940042-8E1E-411C-A2CB-26A751ED732E}"/>
              </a:ext>
            </a:extLst>
          </p:cNvPr>
          <p:cNvSpPr txBox="1"/>
          <p:nvPr/>
        </p:nvSpPr>
        <p:spPr>
          <a:xfrm>
            <a:off x="7036528" y="5382088"/>
            <a:ext cx="1811383" cy="461665"/>
          </a:xfrm>
          <a:prstGeom prst="rect">
            <a:avLst/>
          </a:prstGeom>
          <a:noFill/>
        </p:spPr>
        <p:txBody>
          <a:bodyPr wrap="square" rtlCol="0">
            <a:spAutoFit/>
          </a:bodyPr>
          <a:lstStyle/>
          <a:p>
            <a:r>
              <a:rPr lang="en-US" sz="1200" i="1" dirty="0">
                <a:latin typeface="Calibri" panose="020F0502020204030204" pitchFamily="34" charset="0"/>
                <a:cs typeface="Calibri" panose="020F0502020204030204" pitchFamily="34" charset="0"/>
              </a:rPr>
              <a:t>G. </a:t>
            </a:r>
            <a:r>
              <a:rPr lang="en-US" sz="1200" i="1" dirty="0" err="1">
                <a:latin typeface="Calibri" panose="020F0502020204030204" pitchFamily="34" charset="0"/>
                <a:cs typeface="Calibri" panose="020F0502020204030204" pitchFamily="34" charset="0"/>
              </a:rPr>
              <a:t>Nobre</a:t>
            </a:r>
            <a:r>
              <a:rPr lang="en-US" sz="1200" i="1" dirty="0">
                <a:latin typeface="Calibri" panose="020F0502020204030204" pitchFamily="34" charset="0"/>
                <a:cs typeface="Calibri" panose="020F0502020204030204" pitchFamily="34" charset="0"/>
              </a:rPr>
              <a:t>, U.S Nuclear Data Program</a:t>
            </a:r>
          </a:p>
        </p:txBody>
      </p:sp>
      <p:sp>
        <p:nvSpPr>
          <p:cNvPr id="13" name="Rectangle 12">
            <a:extLst>
              <a:ext uri="{FF2B5EF4-FFF2-40B4-BE49-F238E27FC236}">
                <a16:creationId xmlns:a16="http://schemas.microsoft.com/office/drawing/2014/main" id="{29275D51-A8AF-411B-97E0-8E7F64DA4C2D}"/>
              </a:ext>
            </a:extLst>
          </p:cNvPr>
          <p:cNvSpPr/>
          <p:nvPr/>
        </p:nvSpPr>
        <p:spPr bwMode="auto">
          <a:xfrm>
            <a:off x="0" y="0"/>
            <a:ext cx="345743" cy="45037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6" name="Content Placeholder 5">
            <a:extLst>
              <a:ext uri="{FF2B5EF4-FFF2-40B4-BE49-F238E27FC236}">
                <a16:creationId xmlns:a16="http://schemas.microsoft.com/office/drawing/2014/main" id="{F7B17498-69A1-4D00-AFA8-3341C363F8D3}"/>
              </a:ext>
            </a:extLst>
          </p:cNvPr>
          <p:cNvSpPr>
            <a:spLocks noGrp="1"/>
          </p:cNvSpPr>
          <p:nvPr>
            <p:ph idx="1"/>
          </p:nvPr>
        </p:nvSpPr>
        <p:spPr>
          <a:xfrm>
            <a:off x="457199" y="1441524"/>
            <a:ext cx="8574657" cy="4906889"/>
          </a:xfrm>
        </p:spPr>
        <p:txBody>
          <a:bodyPr>
            <a:normAutofit/>
          </a:bodyPr>
          <a:lstStyle/>
          <a:p>
            <a:r>
              <a:rPr lang="en-US" sz="2200" dirty="0"/>
              <a:t>Examined the energy binning structure for gamma decays following inelastic scatter</a:t>
            </a:r>
          </a:p>
          <a:p>
            <a:r>
              <a:rPr lang="en-US" sz="2200" dirty="0"/>
              <a:t>Too few bins suggests unphysical spectra</a:t>
            </a:r>
          </a:p>
        </p:txBody>
      </p:sp>
    </p:spTree>
    <p:extLst>
      <p:ext uri="{BB962C8B-B14F-4D97-AF65-F5344CB8AC3E}">
        <p14:creationId xmlns:p14="http://schemas.microsoft.com/office/powerpoint/2010/main" val="2254957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RS_title template[2017]</Template>
  <TotalTime>10291</TotalTime>
  <Words>2683</Words>
  <Application>Microsoft Office PowerPoint</Application>
  <PresentationFormat>On-screen Show (4:3)</PresentationFormat>
  <Paragraphs>149</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Aharoni</vt:lpstr>
      <vt:lpstr>Arial</vt:lpstr>
      <vt:lpstr>Calibri</vt:lpstr>
      <vt:lpstr>Lucida Grande</vt:lpstr>
      <vt:lpstr>Times New Roman</vt:lpstr>
      <vt:lpstr>Wingdings</vt:lpstr>
      <vt:lpstr>Wingdings 2</vt:lpstr>
      <vt:lpstr>2015_PPT_UNC_V7.06 (1)</vt:lpstr>
      <vt:lpstr>Validating Gamma-rays Produced in Nuclear Reactions</vt:lpstr>
      <vt:lpstr>There are many applications using neutron-induced gamma signatures at LLNL</vt:lpstr>
      <vt:lpstr>Goal: Validate nuclear models for inelastic scatter</vt:lpstr>
      <vt:lpstr>Measurement vs Evaluation: Challenges with non-discrete data</vt:lpstr>
      <vt:lpstr>Discrete and Continuum Contributions are Stored Differently in Libraries</vt:lpstr>
      <vt:lpstr>Non-discrete contributions are needed to match experimental data</vt:lpstr>
      <vt:lpstr>Measurements vs. Evaluation: Some issues also observed with discrete data</vt:lpstr>
      <vt:lpstr>Transport codes also interpreted data differently</vt:lpstr>
      <vt:lpstr>Discussions with data teams suggests improvements for evaluations</vt:lpstr>
      <vt:lpstr>Examined inelastic data: room for improvement</vt:lpstr>
      <vt:lpstr>PowerPoint Presentation</vt:lpstr>
      <vt:lpstr>Bookless Libraries</vt:lpstr>
      <vt:lpstr>Gamma-rays provide an isotopic “fingerprint”</vt:lpstr>
      <vt:lpstr>Measurements vs.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Should not exceed two lines</dc:title>
  <dc:creator>Microsoft Office User</dc:creator>
  <cp:lastModifiedBy>Hernandez, Isabel</cp:lastModifiedBy>
  <cp:revision>48</cp:revision>
  <cp:lastPrinted>2015-07-27T18:49:14Z</cp:lastPrinted>
  <dcterms:created xsi:type="dcterms:W3CDTF">2017-08-03T00:15:36Z</dcterms:created>
  <dcterms:modified xsi:type="dcterms:W3CDTF">2021-11-16T15:38:22Z</dcterms:modified>
</cp:coreProperties>
</file>