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707"/>
  </p:normalViewPr>
  <p:slideViewPr>
    <p:cSldViewPr snapToGrid="0" snapToObjects="1">
      <p:cViewPr varScale="1">
        <p:scale>
          <a:sx n="99" d="100"/>
          <a:sy n="99" d="100"/>
        </p:scale>
        <p:origin x="1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CSEWG has at time not been the most civil organization.  There have been shouting matches and generally disrespectful behavior (e.g. fights over INT in which columns).  I presented the APS code of conduct to the CSEWG executive committee.  We all agreed that a code like this can serve the community well.  After some modest debate, we felt we needed some minor changes to be acceptable to all of CSEWG.  I will present this next week.  A code of conduct like this could serve the USNDP as well.  The words in blue are the changes.  </a:t>
            </a:r>
            <a:br>
              <a:rPr lang="en-US" dirty="0"/>
            </a:br>
            <a:br>
              <a:rPr lang="en-US" dirty="0"/>
            </a:br>
            <a:r>
              <a:rPr lang="en-US"/>
              <a:t>This </a:t>
            </a:r>
            <a:r>
              <a:rPr lang="en-US" dirty="0"/>
              <a:t>code can only apply at CSEWG events, but something similar could be reworded for the </a:t>
            </a:r>
            <a:r>
              <a:rPr lang="en-US"/>
              <a:t>USNDP.</a:t>
            </a:r>
            <a:br>
              <a:rPr lang="en-US"/>
            </a:br>
            <a:br>
              <a:rPr lang="en-US"/>
            </a:br>
            <a:endParaRPr lang="en-US" dirty="0"/>
          </a:p>
        </p:txBody>
      </p:sp>
    </p:spTree>
    <p:extLst>
      <p:ext uri="{BB962C8B-B14F-4D97-AF65-F5344CB8AC3E}">
        <p14:creationId xmlns:p14="http://schemas.microsoft.com/office/powerpoint/2010/main" val="1955437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solidFill>
                  <a:srgbClr val="FFFFFF"/>
                </a:solidFill>
              </a:defRPr>
            </a:lvl1pPr>
            <a:lvl2pPr marL="0" indent="457200">
              <a:buSzTx/>
              <a:buNone/>
              <a:defRPr sz="1800">
                <a:solidFill>
                  <a:srgbClr val="FFFFFF"/>
                </a:solidFill>
              </a:defRPr>
            </a:lvl2pPr>
            <a:lvl3pPr marL="0" indent="914400">
              <a:buSzTx/>
              <a:buNone/>
              <a:defRPr sz="1800">
                <a:solidFill>
                  <a:srgbClr val="FFFFFF"/>
                </a:solidFill>
              </a:defRPr>
            </a:lvl3pPr>
            <a:lvl4pPr marL="0" indent="1371600">
              <a:buSzTx/>
              <a:buNone/>
              <a:defRPr sz="1800">
                <a:solidFill>
                  <a:srgbClr val="FFFFFF"/>
                </a:solidFill>
              </a:defRPr>
            </a:lvl4pPr>
            <a:lvl5pPr marL="0" indent="18288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813174" y="4501443"/>
            <a:ext cx="10334626" cy="1259608"/>
          </a:xfrm>
          <a:prstGeom prst="rect">
            <a:avLst/>
          </a:prstGeom>
        </p:spPr>
        <p:txBody>
          <a:body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8386082" y="5755087"/>
            <a:ext cx="3238501" cy="419101"/>
          </a:xfrm>
          <a:prstGeom prst="rect">
            <a:avLst/>
          </a:prstGeom>
          <a:ln w="12700">
            <a:miter lim="400000"/>
          </a:ln>
        </p:spPr>
      </p:pic>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5" name="Body Level One…"/>
          <p:cNvSpPr txBox="1">
            <a:spLocks noGrp="1"/>
          </p:cNvSpPr>
          <p:nvPr>
            <p:ph type="body" sz="half" idx="1"/>
          </p:nvPr>
        </p:nvSpPr>
        <p:spPr>
          <a:xfrm>
            <a:off x="5183187" y="987425"/>
            <a:ext cx="6172201" cy="4873625"/>
          </a:xfrm>
          <a:prstGeom prst="rect">
            <a:avLst/>
          </a:prstGeom>
        </p:spPr>
        <p:txBody>
          <a:bodyPr/>
          <a:lstStyle>
            <a:lvl1pPr>
              <a:buSzPct val="100000"/>
              <a:buFont typeface="Arial"/>
              <a:buChar char="•"/>
              <a:defRPr sz="3200"/>
            </a:lvl1pPr>
            <a:lvl2pPr marL="718457" indent="-261257">
              <a:buFont typeface="Arial"/>
              <a:defRPr sz="3200"/>
            </a:lvl2pPr>
            <a:lvl3pPr marL="1219200" indent="-304800">
              <a:buFont typeface="Arial"/>
              <a:defRPr sz="3200"/>
            </a:lvl3pPr>
            <a:lvl4pPr marL="1737360" indent="-365760">
              <a:buFont typeface="Arial"/>
              <a:defRPr sz="3200"/>
            </a:lvl4pPr>
            <a:lvl5pPr marL="2194560" indent="-365760">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839787" y="2057400"/>
            <a:ext cx="3932238" cy="3811588"/>
          </a:xfrm>
          <a:prstGeom prst="rect">
            <a:avLst/>
          </a:prstGeom>
        </p:spPr>
        <p:txBody>
          <a:body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839787" y="2057400"/>
            <a:ext cx="3932239" cy="3811588"/>
          </a:xfrm>
          <a:prstGeom prst="rect">
            <a:avLst/>
          </a:prstGeom>
        </p:spPr>
        <p:txBody>
          <a:bodyPr/>
          <a:lstStyle>
            <a:lvl1pPr marL="0" indent="0">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OE bottom - blank - not bo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4" name="Picture 9" descr="Picture 9"/>
          <p:cNvPicPr>
            <a:picLocks noChangeAspect="1"/>
          </p:cNvPicPr>
          <p:nvPr/>
        </p:nvPicPr>
        <p:blipFill>
          <a:blip r:embed="rId3"/>
          <a:stretch>
            <a:fillRect/>
          </a:stretch>
        </p:blipFill>
        <p:spPr>
          <a:xfrm>
            <a:off x="1981200" y="6354762"/>
            <a:ext cx="2438400" cy="407988"/>
          </a:xfrm>
          <a:prstGeom prst="rect">
            <a:avLst/>
          </a:prstGeom>
          <a:ln w="12700">
            <a:miter lim="400000"/>
          </a:ln>
        </p:spPr>
      </p:pic>
      <p:sp>
        <p:nvSpPr>
          <p:cNvPr id="115" name="Footer Placeholder 1"/>
          <p:cNvSpPr txBox="1"/>
          <p:nvPr/>
        </p:nvSpPr>
        <p:spPr>
          <a:xfrm>
            <a:off x="4303818" y="6404355"/>
            <a:ext cx="4203465"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106636"/>
                </a:solidFill>
              </a:defRPr>
            </a:lvl1pPr>
          </a:lstStyle>
          <a:p>
            <a:r>
              <a:t>DNP Executive Meeting	</a:t>
            </a:r>
          </a:p>
        </p:txBody>
      </p:sp>
      <p:sp>
        <p:nvSpPr>
          <p:cNvPr id="116" name="Footer Placeholder 1"/>
          <p:cNvSpPr txBox="1"/>
          <p:nvPr/>
        </p:nvSpPr>
        <p:spPr>
          <a:xfrm>
            <a:off x="8269054" y="6404355"/>
            <a:ext cx="1591026"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106636"/>
                </a:solidFill>
              </a:defRPr>
            </a:lvl1pPr>
          </a:lstStyle>
          <a:p>
            <a:r>
              <a:t>October 8, 2021</a:t>
            </a:r>
          </a:p>
        </p:txBody>
      </p:sp>
      <p:sp>
        <p:nvSpPr>
          <p:cNvPr id="117" name="Slide Number"/>
          <p:cNvSpPr txBox="1">
            <a:spLocks noGrp="1"/>
          </p:cNvSpPr>
          <p:nvPr>
            <p:ph type="sldNum" sz="quarter" idx="2"/>
          </p:nvPr>
        </p:nvSpPr>
        <p:spPr>
          <a:xfrm>
            <a:off x="10239474" y="6492875"/>
            <a:ext cx="245403" cy="226986"/>
          </a:xfrm>
          <a:prstGeom prst="rect">
            <a:avLst/>
          </a:prstGeom>
        </p:spPr>
        <p:txBody>
          <a:bodyPr lIns="45719" tIns="45719" rIns="45719" bIns="45719" anchor="t"/>
          <a:lstStyle>
            <a:lvl1pPr algn="l">
              <a:defRPr>
                <a:solidFill>
                  <a:srgbClr val="006600"/>
                </a:solidFill>
              </a:defRPr>
            </a:lvl1pPr>
          </a:lstStyle>
          <a:p>
            <a:fld id="{86CB4B4D-7CA3-9044-876B-883B54F8677D}" type="slidenum">
              <a:t>‹#›</a:t>
            </a:fld>
            <a:endParaRPr/>
          </a:p>
        </p:txBody>
      </p:sp>
      <p:sp>
        <p:nvSpPr>
          <p:cNvPr id="118" name="Title Text"/>
          <p:cNvSpPr txBox="1">
            <a:spLocks noGrp="1"/>
          </p:cNvSpPr>
          <p:nvPr>
            <p:ph type="title"/>
          </p:nvPr>
        </p:nvSpPr>
        <p:spPr>
          <a:xfrm>
            <a:off x="1524000" y="0"/>
            <a:ext cx="9144000" cy="642157"/>
          </a:xfrm>
          <a:prstGeom prst="rect">
            <a:avLst/>
          </a:prstGeom>
        </p:spPr>
        <p:txBody>
          <a:bodyPr/>
          <a:lstStyle>
            <a:lvl1pPr algn="ctr">
              <a:lnSpc>
                <a:spcPct val="100000"/>
              </a:lnSpc>
              <a:defRPr sz="2400" b="0">
                <a:solidFill>
                  <a:srgbClr val="106636"/>
                </a:solidFill>
              </a:defRPr>
            </a:lvl1p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838200" y="365125"/>
            <a:ext cx="10515600" cy="1325563"/>
          </a:xfrm>
          <a:prstGeom prst="rect">
            <a:avLst/>
          </a:prstGeom>
        </p:spPr>
        <p:txBody>
          <a:bodyPr/>
          <a:lstStyle>
            <a:lvl1pPr>
              <a:defRPr b="0">
                <a:latin typeface="Calibri Light"/>
                <a:ea typeface="Calibri Light"/>
                <a:cs typeface="Calibri Light"/>
                <a:sym typeface="Calibri Light"/>
              </a:defRPr>
            </a:lvl1pPr>
          </a:lstStyle>
          <a:p>
            <a:r>
              <a:t>Title Text</a:t>
            </a:r>
          </a:p>
        </p:txBody>
      </p:sp>
      <p:sp>
        <p:nvSpPr>
          <p:cNvPr id="126" name="Body Level One…"/>
          <p:cNvSpPr txBox="1">
            <a:spLocks noGrp="1"/>
          </p:cNvSpPr>
          <p:nvPr>
            <p:ph type="body" idx="1"/>
          </p:nvPr>
        </p:nvSpPr>
        <p:spPr>
          <a:xfrm>
            <a:off x="838200" y="1825625"/>
            <a:ext cx="10515600" cy="4351338"/>
          </a:xfrm>
          <a:prstGeom prst="rect">
            <a:avLst/>
          </a:prstGeom>
        </p:spPr>
        <p:txBody>
          <a:bodyPr/>
          <a:lstStyle>
            <a:lvl1pPr>
              <a:buSzPct val="100000"/>
              <a:buFont typeface="Arial"/>
              <a:buChar char="•"/>
              <a:defRPr>
                <a:latin typeface="+mj-lt"/>
                <a:ea typeface="+mj-ea"/>
                <a:cs typeface="+mj-cs"/>
                <a:sym typeface="Calibri"/>
              </a:defRPr>
            </a:lvl1pPr>
            <a:lvl2pPr>
              <a:buFont typeface="Arial"/>
              <a:defRPr>
                <a:latin typeface="+mj-lt"/>
                <a:ea typeface="+mj-ea"/>
                <a:cs typeface="+mj-cs"/>
                <a:sym typeface="Calibri"/>
              </a:defRPr>
            </a:lvl2pPr>
            <a:lvl3pPr>
              <a:buFont typeface="Arial"/>
              <a:defRPr>
                <a:latin typeface="+mj-lt"/>
                <a:ea typeface="+mj-ea"/>
                <a:cs typeface="+mj-cs"/>
                <a:sym typeface="Calibri"/>
              </a:defRPr>
            </a:lvl3pPr>
            <a:lvl4pPr>
              <a:buFont typeface="Arial"/>
              <a:defRPr>
                <a:latin typeface="+mj-lt"/>
                <a:ea typeface="+mj-ea"/>
                <a:cs typeface="+mj-cs"/>
                <a:sym typeface="Calibri"/>
              </a:defRPr>
            </a:lvl4pPr>
            <a:lvl5pPr>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lvl1pPr>
              <a:defRPr sz="12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23"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lvl1pPr>
            <a:lvl2pPr marL="0" indent="457200">
              <a:buSzTx/>
              <a:buNone/>
              <a:defRPr sz="1800"/>
            </a:lvl2pPr>
            <a:lvl3pPr marL="0" indent="914400">
              <a:buSzTx/>
              <a:buNone/>
              <a:defRPr sz="1800"/>
            </a:lvl3pPr>
            <a:lvl4pPr marL="0" indent="1371600">
              <a:buSzTx/>
              <a:buNone/>
              <a:defRPr sz="1800"/>
            </a:lvl4pPr>
            <a:lvl5pPr marL="0" indent="1828800">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813174" y="4501443"/>
            <a:ext cx="10334626" cy="1259608"/>
          </a:xfrm>
          <a:prstGeom prst="rect">
            <a:avLst/>
          </a:prstGeom>
        </p:spPr>
        <p:txBody>
          <a:body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8386082" y="5742909"/>
            <a:ext cx="3238501" cy="419101"/>
          </a:xfrm>
          <a:prstGeom prst="rect">
            <a:avLst/>
          </a:prstGeom>
          <a:ln w="12700">
            <a:miter lim="400000"/>
          </a:ln>
        </p:spPr>
      </p:pic>
      <p:sp>
        <p:nvSpPr>
          <p:cNvPr id="2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solidFill>
                  <a:srgbClr val="FFFFFF"/>
                </a:solidFill>
              </a:defRPr>
            </a:lvl1pPr>
            <a:lvl2pPr marL="0" indent="457200">
              <a:buSzTx/>
              <a:buNone/>
              <a:defRPr sz="2400">
                <a:solidFill>
                  <a:srgbClr val="FFFFFF"/>
                </a:solidFill>
              </a:defRPr>
            </a:lvl2pPr>
            <a:lvl3pPr marL="0" indent="914400">
              <a:buSzTx/>
              <a:buNone/>
              <a:defRPr sz="2400">
                <a:solidFill>
                  <a:srgbClr val="FFFFFF"/>
                </a:solidFill>
              </a:defRPr>
            </a:lvl3pPr>
            <a:lvl4pPr marL="0" indent="1371600">
              <a:buSzTx/>
              <a:buNone/>
              <a:defRPr sz="2400">
                <a:solidFill>
                  <a:srgbClr val="FFFFFF"/>
                </a:solidFill>
              </a:defRPr>
            </a:lvl4pPr>
            <a:lvl5pPr marL="0" indent="18288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53"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571500" y="1825625"/>
            <a:ext cx="51816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571500" y="365125"/>
            <a:ext cx="10515600" cy="1325563"/>
          </a:xfrm>
          <a:prstGeom prst="rect">
            <a:avLst/>
          </a:prstGeom>
        </p:spPr>
        <p:txBody>
          <a:bodyPr/>
          <a:lstStyle/>
          <a:p>
            <a:r>
              <a:t>Title Text</a:t>
            </a:r>
          </a:p>
        </p:txBody>
      </p:sp>
      <p:sp>
        <p:nvSpPr>
          <p:cNvPr id="70" name="Body Level One…"/>
          <p:cNvSpPr txBox="1">
            <a:spLocks noGrp="1"/>
          </p:cNvSpPr>
          <p:nvPr>
            <p:ph type="body" sz="quarter" idx="1"/>
          </p:nvPr>
        </p:nvSpPr>
        <p:spPr>
          <a:xfrm>
            <a:off x="571500" y="1681163"/>
            <a:ext cx="5157788" cy="823913"/>
          </a:xfrm>
          <a:prstGeom prst="rect">
            <a:avLst/>
          </a:prstGeom>
        </p:spPr>
        <p:txBody>
          <a:bodyPr anchor="b"/>
          <a:lstStyle>
            <a:lvl1pPr marL="0" indent="0">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6096000" y="1681163"/>
            <a:ext cx="5183188" cy="823913"/>
          </a:xfrm>
          <a:prstGeom prst="rect">
            <a:avLst/>
          </a:prstGeom>
        </p:spPr>
        <p:txBody>
          <a:bodyPr anchor="b"/>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365125"/>
            <a:ext cx="110490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571500" y="1825625"/>
            <a:ext cx="11049000" cy="4207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466537" y="6431384"/>
            <a:ext cx="153964" cy="135547"/>
          </a:xfrm>
          <a:prstGeom prst="rect">
            <a:avLst/>
          </a:prstGeom>
          <a:ln w="12700">
            <a:miter lim="400000"/>
          </a:ln>
        </p:spPr>
        <p:txBody>
          <a:bodyPr wrap="none" lIns="0" tIns="0" rIns="0" bIns="0"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Welcome to Week #1 of Nuclear Data Week(s)"/>
          <p:cNvSpPr txBox="1">
            <a:spLocks noGrp="1"/>
          </p:cNvSpPr>
          <p:nvPr>
            <p:ph type="ctrTitle"/>
          </p:nvPr>
        </p:nvSpPr>
        <p:spPr>
          <a:prstGeom prst="rect">
            <a:avLst/>
          </a:prstGeom>
        </p:spPr>
        <p:txBody>
          <a:bodyPr/>
          <a:lstStyle/>
          <a:p>
            <a:r>
              <a:t>Welcome to Week #1 of Nuclear Data Week(s)</a:t>
            </a:r>
          </a:p>
        </p:txBody>
      </p:sp>
      <p:sp>
        <p:nvSpPr>
          <p:cNvPr id="137" name="Double-click to edit"/>
          <p:cNvSpPr txBox="1">
            <a:spLocks noGrp="1"/>
          </p:cNvSpPr>
          <p:nvPr>
            <p:ph type="subTitle" sz="quarter" idx="1"/>
          </p:nvPr>
        </p:nvSpPr>
        <p:spPr>
          <a:prstGeom prst="rect">
            <a:avLst/>
          </a:prstGeom>
        </p:spPr>
        <p:txBody>
          <a:bodyPr/>
          <a:lstStyle/>
          <a:p>
            <a:endParaRPr/>
          </a:p>
        </p:txBody>
      </p:sp>
      <p:sp>
        <p:nvSpPr>
          <p:cNvPr id="138" name="Text Placeholder 4"/>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0"/>
              </a:spcBef>
              <a:defRPr sz="8000" b="1">
                <a:solidFill>
                  <a:srgbClr val="FFFFFF"/>
                </a:solidFill>
              </a:defRPr>
            </a:lvl1pPr>
          </a:lstStyle>
          <a:p>
            <a:r>
              <a:t>USNDP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 name="Rectangle 11"/>
          <p:cNvSpPr txBox="1">
            <a:spLocks noGrp="1"/>
          </p:cNvSpPr>
          <p:nvPr>
            <p:ph type="sldNum" sz="quarter" idx="2"/>
          </p:nvPr>
        </p:nvSpPr>
        <p:spPr>
          <a:xfrm>
            <a:off x="10239474" y="6492875"/>
            <a:ext cx="188849"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73" name="Title 1"/>
          <p:cNvSpPr txBox="1">
            <a:spLocks noGrp="1"/>
          </p:cNvSpPr>
          <p:nvPr>
            <p:ph type="title"/>
          </p:nvPr>
        </p:nvSpPr>
        <p:spPr>
          <a:xfrm>
            <a:off x="1524000" y="-1"/>
            <a:ext cx="9144000" cy="642158"/>
          </a:xfrm>
          <a:prstGeom prst="rect">
            <a:avLst/>
          </a:prstGeom>
        </p:spPr>
        <p:txBody>
          <a:bodyPr/>
          <a:lstStyle/>
          <a:p>
            <a:r>
              <a:t>Why Such a Strong Focus ?</a:t>
            </a:r>
          </a:p>
        </p:txBody>
      </p:sp>
      <p:sp>
        <p:nvSpPr>
          <p:cNvPr id="174" name="TextBox 2"/>
          <p:cNvSpPr txBox="1"/>
          <p:nvPr/>
        </p:nvSpPr>
        <p:spPr>
          <a:xfrm>
            <a:off x="1741174" y="417496"/>
            <a:ext cx="8869676" cy="4302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800"/>
              </a:spcBef>
              <a:defRPr sz="2000">
                <a:latin typeface="+mj-lt"/>
                <a:ea typeface="+mj-ea"/>
                <a:cs typeface="+mj-cs"/>
                <a:sym typeface="Calibri"/>
              </a:defRPr>
            </a:pPr>
            <a:endParaRPr/>
          </a:p>
          <a:p>
            <a:pPr marL="342900" indent="-342900">
              <a:spcBef>
                <a:spcPts val="800"/>
              </a:spcBef>
              <a:buSzPct val="100000"/>
              <a:buFont typeface="Arial"/>
              <a:buChar char="•"/>
              <a:defRPr sz="2000">
                <a:latin typeface="+mj-lt"/>
                <a:ea typeface="+mj-ea"/>
                <a:cs typeface="+mj-cs"/>
                <a:sym typeface="Calibri"/>
              </a:defRPr>
            </a:pPr>
            <a:r>
              <a:t>Continued dismissive behavior based solely on gender</a:t>
            </a:r>
          </a:p>
          <a:p>
            <a:pPr marL="342900" indent="-342900">
              <a:spcBef>
                <a:spcPts val="800"/>
              </a:spcBef>
              <a:buSzPct val="100000"/>
              <a:buFont typeface="Arial"/>
              <a:buChar char="•"/>
              <a:defRPr sz="2000">
                <a:latin typeface="+mj-lt"/>
                <a:ea typeface="+mj-ea"/>
                <a:cs typeface="+mj-cs"/>
                <a:sym typeface="Calibri"/>
              </a:defRPr>
            </a:pPr>
            <a:r>
              <a:t>Continued inappropriate or nonprofessional remarks based on gender</a:t>
            </a:r>
          </a:p>
          <a:p>
            <a:pPr marL="342900" indent="-342900">
              <a:spcBef>
                <a:spcPts val="800"/>
              </a:spcBef>
              <a:buSzPct val="100000"/>
              <a:buFont typeface="Arial"/>
              <a:buChar char="•"/>
              <a:defRPr sz="2000">
                <a:latin typeface="+mj-lt"/>
                <a:ea typeface="+mj-ea"/>
                <a:cs typeface="+mj-cs"/>
                <a:sym typeface="Calibri"/>
              </a:defRPr>
            </a:pPr>
            <a:r>
              <a:t>Continued micro-aggressions based on gender</a:t>
            </a:r>
          </a:p>
          <a:p>
            <a:pPr marL="342900" indent="-342900">
              <a:spcBef>
                <a:spcPts val="800"/>
              </a:spcBef>
              <a:buSzPct val="100000"/>
              <a:buFont typeface="Arial"/>
              <a:buChar char="•"/>
              <a:defRPr sz="2000">
                <a:latin typeface="+mj-lt"/>
                <a:ea typeface="+mj-ea"/>
                <a:cs typeface="+mj-cs"/>
                <a:sym typeface="Calibri"/>
              </a:defRPr>
            </a:pPr>
            <a:r>
              <a:t>Continued attempts to elicit a relationship/sex through inappropriate banter</a:t>
            </a:r>
          </a:p>
          <a:p>
            <a:pPr marL="342900" indent="-342900">
              <a:spcBef>
                <a:spcPts val="800"/>
              </a:spcBef>
              <a:buSzPct val="100000"/>
              <a:buFont typeface="Arial"/>
              <a:buChar char="•"/>
              <a:defRPr sz="2000">
                <a:latin typeface="+mj-lt"/>
                <a:ea typeface="+mj-ea"/>
                <a:cs typeface="+mj-cs"/>
                <a:sym typeface="Calibri"/>
              </a:defRPr>
            </a:pPr>
            <a:r>
              <a:t>Continued attempts to elicit sex through inappropriate use of position/intimidation</a:t>
            </a:r>
          </a:p>
          <a:p>
            <a:pPr marL="342900" indent="-342900">
              <a:spcBef>
                <a:spcPts val="800"/>
              </a:spcBef>
              <a:buSzPct val="100000"/>
              <a:buFont typeface="Arial"/>
              <a:buChar char="•"/>
              <a:defRPr sz="2000">
                <a:latin typeface="+mj-lt"/>
                <a:ea typeface="+mj-ea"/>
                <a:cs typeface="+mj-cs"/>
                <a:sym typeface="Calibri"/>
              </a:defRPr>
            </a:pPr>
            <a:r>
              <a:t>Continued failure to take action when inappropriate behavior is reported</a:t>
            </a:r>
          </a:p>
          <a:p>
            <a:pPr marL="342900" indent="-342900">
              <a:spcBef>
                <a:spcPts val="800"/>
              </a:spcBef>
              <a:buSzPct val="100000"/>
              <a:buFont typeface="Arial"/>
              <a:buChar char="•"/>
              <a:defRPr sz="2000">
                <a:latin typeface="+mj-lt"/>
                <a:ea typeface="+mj-ea"/>
                <a:cs typeface="+mj-cs"/>
                <a:sym typeface="Calibri"/>
              </a:defRPr>
            </a:pPr>
            <a:r>
              <a:t>Inappropriate unwanted touching</a:t>
            </a:r>
          </a:p>
          <a:p>
            <a:pPr marL="342900" indent="-342900">
              <a:spcBef>
                <a:spcPts val="800"/>
              </a:spcBef>
              <a:buSzPct val="100000"/>
              <a:buFont typeface="Arial"/>
              <a:buChar char="•"/>
              <a:defRPr sz="2000">
                <a:latin typeface="+mj-lt"/>
                <a:ea typeface="+mj-ea"/>
                <a:cs typeface="+mj-cs"/>
                <a:sym typeface="Calibri"/>
              </a:defRPr>
            </a:pPr>
            <a:r>
              <a:t>Inappropriate (criminal?) physical assault</a:t>
            </a:r>
          </a:p>
          <a:p>
            <a:pPr marL="342900" indent="-342900">
              <a:spcBef>
                <a:spcPts val="800"/>
              </a:spcBef>
              <a:buSzPct val="100000"/>
              <a:buFont typeface="Arial"/>
              <a:buChar char="•"/>
              <a:defRPr sz="2000">
                <a:latin typeface="+mj-lt"/>
                <a:ea typeface="+mj-ea"/>
                <a:cs typeface="+mj-cs"/>
                <a:sym typeface="Calibri"/>
              </a:defRPr>
            </a:pPr>
            <a:r>
              <a:t>Behavior bordering on attempted sexual assault</a:t>
            </a:r>
          </a:p>
        </p:txBody>
      </p:sp>
      <p:sp>
        <p:nvSpPr>
          <p:cNvPr id="175" name="TextBox 3"/>
          <p:cNvSpPr txBox="1"/>
          <p:nvPr/>
        </p:nvSpPr>
        <p:spPr>
          <a:xfrm>
            <a:off x="1864043" y="4910142"/>
            <a:ext cx="8646796" cy="1336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mj-lt"/>
                <a:ea typeface="+mj-ea"/>
                <a:cs typeface="+mj-cs"/>
                <a:sym typeface="Calibri"/>
              </a:defRPr>
            </a:pPr>
            <a:r>
              <a:t>NB: As egregious/appalling as the bottom bullets are, the top three bullets may in the end be much more damaging to the community’s goals for DEI</a:t>
            </a:r>
          </a:p>
          <a:p>
            <a:pPr>
              <a:defRPr sz="800">
                <a:latin typeface="+mj-lt"/>
                <a:ea typeface="+mj-ea"/>
                <a:cs typeface="+mj-cs"/>
                <a:sym typeface="Calibri"/>
              </a:defRPr>
            </a:pPr>
            <a:endParaRPr/>
          </a:p>
          <a:p>
            <a:pPr>
              <a:defRPr>
                <a:latin typeface="+mj-lt"/>
                <a:ea typeface="+mj-ea"/>
                <a:cs typeface="+mj-cs"/>
                <a:sym typeface="Calibri"/>
              </a:defRPr>
            </a:pPr>
            <a:r>
              <a:t>I am hearing events related to gender. I suspect the infractions related to race and ethnicity are worse but are not being reported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 name="Rectangle 11"/>
          <p:cNvSpPr txBox="1">
            <a:spLocks noGrp="1"/>
          </p:cNvSpPr>
          <p:nvPr>
            <p:ph type="sldNum" sz="quarter" idx="2"/>
          </p:nvPr>
        </p:nvSpPr>
        <p:spPr>
          <a:xfrm>
            <a:off x="10239474" y="6492875"/>
            <a:ext cx="188849"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78" name="TextBox 2"/>
          <p:cNvSpPr txBox="1"/>
          <p:nvPr/>
        </p:nvSpPr>
        <p:spPr>
          <a:xfrm>
            <a:off x="3238500" y="967560"/>
            <a:ext cx="8138160" cy="85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000">
                <a:latin typeface="+mj-lt"/>
                <a:ea typeface="+mj-ea"/>
                <a:cs typeface="+mj-cs"/>
                <a:sym typeface="Calibri"/>
              </a:defRPr>
            </a:lvl1pPr>
          </a:lstStyle>
          <a:p>
            <a:r>
              <a:t>THIS STOPS NOW </a:t>
            </a:r>
          </a:p>
        </p:txBody>
      </p:sp>
      <p:sp>
        <p:nvSpPr>
          <p:cNvPr id="179" name="TextBox 3"/>
          <p:cNvSpPr txBox="1"/>
          <p:nvPr/>
        </p:nvSpPr>
        <p:spPr>
          <a:xfrm>
            <a:off x="3592828" y="160019"/>
            <a:ext cx="5612132" cy="49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atin typeface="+mj-lt"/>
                <a:ea typeface="+mj-ea"/>
                <a:cs typeface="+mj-cs"/>
                <a:sym typeface="Calibri"/>
              </a:defRPr>
            </a:lvl1pPr>
          </a:lstStyle>
          <a:p>
            <a:r>
              <a:t>For Whom it May Concern</a:t>
            </a:r>
          </a:p>
        </p:txBody>
      </p:sp>
      <p:sp>
        <p:nvSpPr>
          <p:cNvPr id="180" name="TextBox 4"/>
          <p:cNvSpPr txBox="1"/>
          <p:nvPr/>
        </p:nvSpPr>
        <p:spPr>
          <a:xfrm>
            <a:off x="1878330" y="2205989"/>
            <a:ext cx="8641080" cy="3338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latin typeface="+mj-lt"/>
                <a:ea typeface="+mj-ea"/>
                <a:cs typeface="+mj-cs"/>
                <a:sym typeface="Calibri"/>
              </a:defRPr>
            </a:pPr>
            <a:r>
              <a:t>This is not who we are and aspire to be as a society of talented professionals/intellectuals</a:t>
            </a:r>
          </a:p>
          <a:p>
            <a:pPr>
              <a:defRPr sz="2400">
                <a:latin typeface="+mj-lt"/>
                <a:ea typeface="+mj-ea"/>
                <a:cs typeface="+mj-cs"/>
                <a:sym typeface="Calibri"/>
              </a:defRPr>
            </a:pPr>
            <a:endParaRPr/>
          </a:p>
          <a:p>
            <a:pPr>
              <a:defRPr sz="2400">
                <a:latin typeface="+mj-lt"/>
                <a:ea typeface="+mj-ea"/>
                <a:cs typeface="+mj-cs"/>
                <a:sym typeface="Calibri"/>
              </a:defRPr>
            </a:pPr>
            <a:r>
              <a:t>Given our collective aspiration it is hard to see how those who may continue to speak and behave inappropriately have a future in nuclear science</a:t>
            </a:r>
          </a:p>
          <a:p>
            <a:pPr>
              <a:defRPr sz="2400">
                <a:latin typeface="+mj-lt"/>
                <a:ea typeface="+mj-ea"/>
                <a:cs typeface="+mj-cs"/>
                <a:sym typeface="Calibri"/>
              </a:defRPr>
            </a:pPr>
            <a:endParaRPr/>
          </a:p>
          <a:p>
            <a:pPr>
              <a:defRPr sz="2400">
                <a:latin typeface="+mj-lt"/>
                <a:ea typeface="+mj-ea"/>
                <a:cs typeface="+mj-cs"/>
                <a:sym typeface="Calibri"/>
              </a:defRPr>
            </a:pPr>
            <a:r>
              <a:t>The message is simple: treat all people with the same dignity and respect you expect to be treated with yourself</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 name="Rectangle 11"/>
          <p:cNvSpPr txBox="1">
            <a:spLocks noGrp="1"/>
          </p:cNvSpPr>
          <p:nvPr>
            <p:ph type="sldNum" sz="quarter" idx="2"/>
          </p:nvPr>
        </p:nvSpPr>
        <p:spPr>
          <a:xfrm>
            <a:off x="10239474" y="6492875"/>
            <a:ext cx="188849"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83" name="Title 1"/>
          <p:cNvSpPr txBox="1">
            <a:spLocks noGrp="1"/>
          </p:cNvSpPr>
          <p:nvPr>
            <p:ph type="title"/>
          </p:nvPr>
        </p:nvSpPr>
        <p:spPr>
          <a:xfrm>
            <a:off x="1409700" y="125729"/>
            <a:ext cx="9144000" cy="642158"/>
          </a:xfrm>
          <a:prstGeom prst="rect">
            <a:avLst/>
          </a:prstGeom>
        </p:spPr>
        <p:txBody>
          <a:bodyPr/>
          <a:lstStyle>
            <a:lvl1pPr>
              <a:defRPr sz="3200"/>
            </a:lvl1pPr>
          </a:lstStyle>
          <a:p>
            <a:r>
              <a:t>For the Rest of Us</a:t>
            </a:r>
          </a:p>
        </p:txBody>
      </p:sp>
      <p:sp>
        <p:nvSpPr>
          <p:cNvPr id="184" name="TextBox 2"/>
          <p:cNvSpPr txBox="1"/>
          <p:nvPr/>
        </p:nvSpPr>
        <p:spPr>
          <a:xfrm>
            <a:off x="2101215" y="1555528"/>
            <a:ext cx="7989570" cy="3468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mj-lt"/>
                <a:ea typeface="+mj-ea"/>
                <a:cs typeface="+mj-cs"/>
                <a:sym typeface="Calibri"/>
              </a:defRPr>
            </a:pPr>
            <a:r>
              <a:t>The only thing it takes for bad-behavior defeating DEI goals to continue is for people of good conscience and integrity to do nothing</a:t>
            </a:r>
          </a:p>
          <a:p>
            <a:pPr>
              <a:defRPr sz="3200">
                <a:latin typeface="+mj-lt"/>
                <a:ea typeface="+mj-ea"/>
                <a:cs typeface="+mj-cs"/>
                <a:sym typeface="Calibri"/>
              </a:defRPr>
            </a:pPr>
            <a:endParaRPr/>
          </a:p>
          <a:p>
            <a:pPr>
              <a:defRPr sz="3200">
                <a:latin typeface="+mj-lt"/>
                <a:ea typeface="+mj-ea"/>
                <a:cs typeface="+mj-cs"/>
                <a:sym typeface="Calibri"/>
              </a:defRPr>
            </a:pPr>
            <a:endParaRPr/>
          </a:p>
          <a:p>
            <a:pPr>
              <a:defRPr sz="3200">
                <a:latin typeface="+mj-lt"/>
                <a:ea typeface="+mj-ea"/>
                <a:cs typeface="+mj-cs"/>
                <a:sym typeface="Calibri"/>
              </a:defRPr>
            </a:pPr>
            <a:r>
              <a:t>Let’s make the Nuclear Physics community the gold standard.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 name="Welcome"/>
          <p:cNvSpPr txBox="1">
            <a:spLocks noGrp="1"/>
          </p:cNvSpPr>
          <p:nvPr>
            <p:ph type="title"/>
          </p:nvPr>
        </p:nvSpPr>
        <p:spPr>
          <a:prstGeom prst="rect">
            <a:avLst/>
          </a:prstGeom>
        </p:spPr>
        <p:txBody>
          <a:bodyPr/>
          <a:lstStyle/>
          <a:p>
            <a:r>
              <a:t>Welcome</a:t>
            </a:r>
          </a:p>
        </p:txBody>
      </p:sp>
      <p:sp>
        <p:nvSpPr>
          <p:cNvPr id="141" name="Welcome…"/>
          <p:cNvSpPr txBox="1">
            <a:spLocks noGrp="1"/>
          </p:cNvSpPr>
          <p:nvPr>
            <p:ph type="body" idx="1"/>
          </p:nvPr>
        </p:nvSpPr>
        <p:spPr>
          <a:prstGeom prst="rect">
            <a:avLst/>
          </a:prstGeom>
        </p:spPr>
        <p:txBody>
          <a:bodyPr/>
          <a:lstStyle/>
          <a:p>
            <a:r>
              <a:t>Welcome</a:t>
            </a:r>
          </a:p>
          <a:p>
            <a:r>
              <a:t>Covid joke</a:t>
            </a:r>
          </a:p>
          <a:p>
            <a:r>
              <a:t>Shaofei</a:t>
            </a:r>
          </a:p>
          <a:p>
            <a:r>
              <a:t>Code of conduct</a:t>
            </a:r>
          </a:p>
          <a:p>
            <a:r>
              <a:t>DEI discussion</a:t>
            </a:r>
          </a:p>
        </p:txBody>
      </p:sp>
      <p:sp>
        <p:nvSpPr>
          <p:cNvPr id="142" name="Slide Number"/>
          <p:cNvSpPr txBox="1">
            <a:spLocks noGrp="1"/>
          </p:cNvSpPr>
          <p:nvPr>
            <p:ph type="sldNum" sz="quarter" idx="2"/>
          </p:nvPr>
        </p:nvSpPr>
        <p:spPr>
          <a:xfrm>
            <a:off x="11493499" y="6431384"/>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title"/>
          </p:nvPr>
        </p:nvSpPr>
        <p:spPr>
          <a:prstGeom prst="rect">
            <a:avLst/>
          </a:prstGeom>
        </p:spPr>
        <p:txBody>
          <a:bodyPr/>
          <a:lstStyle/>
          <a:p>
            <a:r>
              <a:t>Draft CSEWG Code of Conduct (based on APS)</a:t>
            </a:r>
          </a:p>
        </p:txBody>
      </p:sp>
      <p:sp>
        <p:nvSpPr>
          <p:cNvPr id="145" name="Content Placeholder 2"/>
          <p:cNvSpPr txBox="1">
            <a:spLocks noGrp="1"/>
          </p:cNvSpPr>
          <p:nvPr>
            <p:ph type="body" idx="1"/>
          </p:nvPr>
        </p:nvSpPr>
        <p:spPr>
          <a:xfrm>
            <a:off x="838200" y="1495168"/>
            <a:ext cx="10515600" cy="4997707"/>
          </a:xfrm>
          <a:prstGeom prst="rect">
            <a:avLst/>
          </a:prstGeom>
        </p:spPr>
        <p:txBody>
          <a:bodyPr/>
          <a:lstStyle/>
          <a:p>
            <a:pPr marL="0" indent="0" defTabSz="905255">
              <a:lnSpc>
                <a:spcPct val="81000"/>
              </a:lnSpc>
              <a:spcBef>
                <a:spcPts val="900"/>
              </a:spcBef>
              <a:buSzTx/>
              <a:buNone/>
              <a:defRPr sz="1782"/>
            </a:pPr>
            <a:r>
              <a:t>It is the policy of the </a:t>
            </a:r>
            <a:r>
              <a:rPr>
                <a:solidFill>
                  <a:srgbClr val="4472C4"/>
                </a:solidFill>
              </a:rPr>
              <a:t>Cross Section Evaluation Working Group (CSEWG) </a:t>
            </a:r>
            <a:r>
              <a:t>that all participants, including attendees, vendors, staff, volunteers, and all other stakeholders will conduct themselves in a professional manner that is welcoming to all participants and free from any form of discrimination, harassment, or retaliation. Participants will treat each other with respect and consideration to create a </a:t>
            </a:r>
            <a:r>
              <a:rPr>
                <a:solidFill>
                  <a:srgbClr val="4472C4"/>
                </a:solidFill>
              </a:rPr>
              <a:t>civil, </a:t>
            </a:r>
            <a:r>
              <a:t>collegial, inclusive, and professional environment at the </a:t>
            </a:r>
            <a:r>
              <a:rPr>
                <a:solidFill>
                  <a:srgbClr val="4472C4"/>
                </a:solidFill>
              </a:rPr>
              <a:t>meeting</a:t>
            </a:r>
            <a:r>
              <a:t>. Creating a supportive environment to enable scientific discourse is the responsibility of all participants.</a:t>
            </a:r>
            <a:br/>
            <a:endParaRPr sz="1979"/>
          </a:p>
          <a:p>
            <a:pPr marL="0" indent="0" defTabSz="905255">
              <a:lnSpc>
                <a:spcPct val="81000"/>
              </a:lnSpc>
              <a:spcBef>
                <a:spcPts val="900"/>
              </a:spcBef>
              <a:buSzTx/>
              <a:buNone/>
              <a:defRPr sz="1782"/>
            </a:pPr>
            <a:r>
              <a:t>Participants will avoid any inappropriate actions or statements based on individual characteristics such as age, race, ethnicity, sexual orientation, gender identity, gender expression, marital status, nationality, political affiliation, ability status, educational background, or any other characteristic protected by law. Disruptive or harassing behavior of any kind will not be tolerated. Harassment includes but is not limited to inappropriate or intimidating behavior and language, unwelcome jokes or comments, unwanted touching or attention, offensive images, photography without permission, and stalking.</a:t>
            </a:r>
            <a:br/>
            <a:endParaRPr sz="1979"/>
          </a:p>
          <a:p>
            <a:pPr marL="0" indent="0" defTabSz="905255">
              <a:lnSpc>
                <a:spcPct val="81000"/>
              </a:lnSpc>
              <a:spcBef>
                <a:spcPts val="900"/>
              </a:spcBef>
              <a:buSzTx/>
              <a:buNone/>
              <a:defRPr sz="1782"/>
            </a:pPr>
            <a:r>
              <a:t>Violations of this code of conduct policy should be reported to the organizers. Sanctions may range from verbal warning, to ejection from the meeting, to notifying appropriate authorities. </a:t>
            </a:r>
            <a:r>
              <a:rPr>
                <a:solidFill>
                  <a:srgbClr val="4472C4"/>
                </a:solidFill>
              </a:rPr>
              <a:t>Such disciplinary actions will be performed in accordance with the host organization’s policies</a:t>
            </a:r>
            <a:r>
              <a:t>. Retaliation for complaints of inappropriate conduct will not be tolerated. If a participant observes inappropriate comments or actions and personal intervention seems appropriate and safe, they should be considerate of all parties before intervening.</a:t>
            </a:r>
          </a:p>
        </p:txBody>
      </p:sp>
      <p:sp>
        <p:nvSpPr>
          <p:cNvPr id="146" name="Slide Number Placeholder 3"/>
          <p:cNvSpPr txBox="1">
            <a:spLocks noGrp="1"/>
          </p:cNvSpPr>
          <p:nvPr>
            <p:ph type="sldNum" sz="quarter" idx="2"/>
          </p:nvPr>
        </p:nvSpPr>
        <p:spPr>
          <a:xfrm>
            <a:off x="11172418" y="6414760"/>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xfrm>
            <a:off x="11493499" y="6431384"/>
            <a:ext cx="127001" cy="1355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49" name="From Tim Hallman’s address at the APS-DNP meeting"/>
          <p:cNvSpPr txBox="1">
            <a:spLocks noGrp="1"/>
          </p:cNvSpPr>
          <p:nvPr>
            <p:ph type="title"/>
          </p:nvPr>
        </p:nvSpPr>
        <p:spPr>
          <a:prstGeom prst="rect">
            <a:avLst/>
          </a:prstGeom>
        </p:spPr>
        <p:txBody>
          <a:bodyPr/>
          <a:lstStyle>
            <a:lvl1pPr defTabSz="896111">
              <a:defRPr sz="5880"/>
            </a:lvl1pPr>
          </a:lstStyle>
          <a:p>
            <a:r>
              <a:t>From Tim Hallman’s address at the APS-DNP meeting</a:t>
            </a:r>
          </a:p>
        </p:txBody>
      </p:sp>
      <p:sp>
        <p:nvSpPr>
          <p:cNvPr id="150"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 name="Rectangle 11"/>
          <p:cNvSpPr txBox="1">
            <a:spLocks noGrp="1"/>
          </p:cNvSpPr>
          <p:nvPr>
            <p:ph type="sldNum" sz="quarter" idx="2"/>
          </p:nvPr>
        </p:nvSpPr>
        <p:spPr>
          <a:xfrm>
            <a:off x="10239474" y="6492875"/>
            <a:ext cx="188849"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53" name="Title 1"/>
          <p:cNvSpPr txBox="1">
            <a:spLocks noGrp="1"/>
          </p:cNvSpPr>
          <p:nvPr>
            <p:ph type="title"/>
          </p:nvPr>
        </p:nvSpPr>
        <p:spPr>
          <a:xfrm>
            <a:off x="1409700" y="148589"/>
            <a:ext cx="9144000" cy="642158"/>
          </a:xfrm>
          <a:prstGeom prst="rect">
            <a:avLst/>
          </a:prstGeom>
        </p:spPr>
        <p:txBody>
          <a:bodyPr/>
          <a:lstStyle>
            <a:lvl1pPr>
              <a:defRPr sz="2800"/>
            </a:lvl1pPr>
          </a:lstStyle>
          <a:p>
            <a:r>
              <a:t>DEI Efforts in NP/SC: What Else?</a:t>
            </a:r>
          </a:p>
        </p:txBody>
      </p:sp>
      <p:sp>
        <p:nvSpPr>
          <p:cNvPr id="154" name="TextBox 2"/>
          <p:cNvSpPr txBox="1"/>
          <p:nvPr/>
        </p:nvSpPr>
        <p:spPr>
          <a:xfrm>
            <a:off x="2289810" y="1463039"/>
            <a:ext cx="7612379" cy="1982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mj-lt"/>
                <a:ea typeface="+mj-ea"/>
                <a:cs typeface="+mj-cs"/>
                <a:sym typeface="Calibri"/>
              </a:defRPr>
            </a:pPr>
            <a:r>
              <a:t>DEI plans and conferences ?</a:t>
            </a:r>
          </a:p>
          <a:p>
            <a:pPr>
              <a:defRPr sz="3200">
                <a:latin typeface="+mj-lt"/>
                <a:ea typeface="+mj-ea"/>
                <a:cs typeface="+mj-cs"/>
                <a:sym typeface="Calibri"/>
              </a:defRPr>
            </a:pPr>
            <a:endParaRPr/>
          </a:p>
          <a:p>
            <a:pPr>
              <a:defRPr sz="3200">
                <a:latin typeface="+mj-lt"/>
                <a:ea typeface="+mj-ea"/>
                <a:cs typeface="+mj-cs"/>
                <a:sym typeface="Calibri"/>
              </a:defRPr>
            </a:pPr>
            <a:r>
              <a:t>DEI plans as a component of all research proposals?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 name="Rectangle 11"/>
          <p:cNvSpPr txBox="1">
            <a:spLocks noGrp="1"/>
          </p:cNvSpPr>
          <p:nvPr>
            <p:ph type="sldNum" sz="quarter" idx="2"/>
          </p:nvPr>
        </p:nvSpPr>
        <p:spPr>
          <a:xfrm>
            <a:off x="10239474" y="6492875"/>
            <a:ext cx="188849"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57" name="Title 1"/>
          <p:cNvSpPr txBox="1">
            <a:spLocks noGrp="1"/>
          </p:cNvSpPr>
          <p:nvPr>
            <p:ph type="title"/>
          </p:nvPr>
        </p:nvSpPr>
        <p:spPr>
          <a:xfrm>
            <a:off x="1524000" y="-32215"/>
            <a:ext cx="9144000" cy="642158"/>
          </a:xfrm>
          <a:prstGeom prst="rect">
            <a:avLst/>
          </a:prstGeom>
        </p:spPr>
        <p:txBody>
          <a:bodyPr/>
          <a:lstStyle>
            <a:lvl1pPr>
              <a:defRPr sz="3200"/>
            </a:lvl1pPr>
          </a:lstStyle>
          <a:p>
            <a:r>
              <a:t>A Draft “Dear Colleague” Letter Proposed by Me</a:t>
            </a:r>
          </a:p>
        </p:txBody>
      </p:sp>
      <p:sp>
        <p:nvSpPr>
          <p:cNvPr id="158" name="TextBox 2"/>
          <p:cNvSpPr txBox="1"/>
          <p:nvPr/>
        </p:nvSpPr>
        <p:spPr>
          <a:xfrm>
            <a:off x="1855470" y="905045"/>
            <a:ext cx="8675370" cy="5590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mj-lt"/>
                <a:ea typeface="+mj-ea"/>
                <a:cs typeface="+mj-cs"/>
                <a:sym typeface="Calibri"/>
              </a:defRPr>
            </a:pPr>
            <a:r>
              <a:t>Dear Colleague:</a:t>
            </a:r>
          </a:p>
          <a:p>
            <a:pPr>
              <a:defRPr>
                <a:latin typeface="+mj-lt"/>
                <a:ea typeface="+mj-ea"/>
                <a:cs typeface="+mj-cs"/>
                <a:sym typeface="Calibri"/>
              </a:defRPr>
            </a:pPr>
            <a:br/>
            <a:r>
              <a:t>The Department of Energy (DOE) and the Office of Science (SC) believe that creating a diverse workforce and an equitable and inclusive work culture that values and celebrates a diversity of people, ideas, practices, cultures, and educational backgrounds is essential for establishing the creative and innovative work environments necessary for the success of the DOE laboratories, DOE supported research at labs and universities, and continued delivery on DOE’s vital missions. Behavior such as discrimination and harassment undermine SC’s ability to achieve its mission by reducing productivity, discouraging or inhibiting talent retention and career advancement, and weakening the integrity of the SC enterprise overall. </a:t>
            </a:r>
            <a:r>
              <a:rPr u="sng"/>
              <a:t>Such behavior will not be tolerated</a:t>
            </a:r>
            <a:r>
              <a:t>. Given the foundational importance of diversity, equity, and inclusion (DEI) to the success of DOE missions, it is essential that every principal investigator supported by DOE be mindful of these core values and include them in the fabric of their proposed research activity. </a:t>
            </a:r>
            <a:r>
              <a:rPr>
                <a:solidFill>
                  <a:srgbClr val="212121"/>
                </a:solidFill>
              </a:rPr>
              <a:t>A well thought out DEI plan as part of a proposed research activity can help assure its success by promoting full participation and creative expression by all, and by ensuring expectations for professional behavior are clear, understood, and internalized by every member of the team.  Below are examples of elements that could be part of a plan to enhance DEI excellence in any research group.</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1"/>
          <p:cNvSpPr txBox="1">
            <a:spLocks noGrp="1"/>
          </p:cNvSpPr>
          <p:nvPr>
            <p:ph type="sldNum" sz="quarter" idx="2"/>
          </p:nvPr>
        </p:nvSpPr>
        <p:spPr>
          <a:xfrm>
            <a:off x="10239474" y="6492875"/>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61" name="Title 1"/>
          <p:cNvSpPr txBox="1">
            <a:spLocks noGrp="1"/>
          </p:cNvSpPr>
          <p:nvPr>
            <p:ph type="title"/>
          </p:nvPr>
        </p:nvSpPr>
        <p:spPr>
          <a:xfrm>
            <a:off x="1524000" y="80009"/>
            <a:ext cx="9144000" cy="642158"/>
          </a:xfrm>
          <a:prstGeom prst="rect">
            <a:avLst/>
          </a:prstGeom>
        </p:spPr>
        <p:txBody>
          <a:bodyPr/>
          <a:lstStyle/>
          <a:p>
            <a:r>
              <a:t>My Example Proposed Draft Elements for a Tailored DEI Plan</a:t>
            </a:r>
          </a:p>
        </p:txBody>
      </p:sp>
      <p:sp>
        <p:nvSpPr>
          <p:cNvPr id="162" name="TextBox 2"/>
          <p:cNvSpPr txBox="1"/>
          <p:nvPr/>
        </p:nvSpPr>
        <p:spPr>
          <a:xfrm>
            <a:off x="993562" y="1039819"/>
            <a:ext cx="10618943" cy="429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i="1" u="sng">
                <a:latin typeface="+mj-lt"/>
                <a:ea typeface="+mj-ea"/>
                <a:cs typeface="+mj-cs"/>
                <a:sym typeface="Calibri"/>
              </a:defRPr>
            </a:pPr>
            <a:r>
              <a:t>Statement of Vision and Commitment</a:t>
            </a:r>
            <a:r>
              <a:rPr u="none"/>
              <a:t>:</a:t>
            </a:r>
            <a:r>
              <a:rPr b="0" u="none"/>
              <a:t> </a:t>
            </a:r>
            <a:r>
              <a:rPr b="0" i="0" u="none"/>
              <a:t>A tailored, team-specific DEI vision statement and corresponding statement of commitment which explains why DEI is important and set expectations for professionalism and individual’s behavior. </a:t>
            </a:r>
            <a:r>
              <a:rPr b="0" i="0" u="none">
                <a:solidFill>
                  <a:srgbClr val="002746"/>
                </a:solidFill>
              </a:rPr>
              <a:t>Framing and communicating the local challenge and commitment are essential to making a DEI plan personal and accessible.  </a:t>
            </a:r>
          </a:p>
          <a:p>
            <a:pPr marR="1068705" algn="just">
              <a:lnSpc>
                <a:spcPct val="110000"/>
              </a:lnSpc>
              <a:spcBef>
                <a:spcPts val="700"/>
              </a:spcBef>
              <a:tabLst>
                <a:tab pos="876300" algn="l"/>
              </a:tabLst>
              <a:defRPr b="1" i="1" u="sng">
                <a:latin typeface="+mj-lt"/>
                <a:ea typeface="+mj-ea"/>
                <a:cs typeface="+mj-cs"/>
                <a:sym typeface="Calibri"/>
              </a:defRPr>
            </a:pPr>
            <a:r>
              <a:t>Establishing Goals and Objectives: </a:t>
            </a:r>
            <a:r>
              <a:rPr u="none"/>
              <a:t> </a:t>
            </a:r>
            <a:r>
              <a:rPr b="0" i="0" u="none"/>
              <a:t>An articulation of tailored objectives for exemplifying diversity, equity, and inclusion in your research program, accompanied by 1) an assessment of the primary challenges to achieving those objectives and 2) a corresponding action plan with </a:t>
            </a:r>
            <a:r>
              <a:rPr b="0" i="0" u="none">
                <a:solidFill>
                  <a:srgbClr val="002746"/>
                </a:solidFill>
              </a:rPr>
              <a:t>specific, actionable, timebound goals for achieving those objectives.  Examples of </a:t>
            </a:r>
            <a:r>
              <a:rPr b="0" i="0" u="none"/>
              <a:t>questions to think about in considering “local” challenges and potential objectives: </a:t>
            </a:r>
          </a:p>
          <a:p>
            <a:pPr marL="342900" marR="1068705" indent="-342900" algn="just">
              <a:lnSpc>
                <a:spcPct val="110000"/>
              </a:lnSpc>
              <a:spcBef>
                <a:spcPts val="700"/>
              </a:spcBef>
              <a:buSzPct val="100000"/>
              <a:buFont typeface="Symbol"/>
              <a:buChar char="·"/>
              <a:tabLst>
                <a:tab pos="876300" algn="l"/>
              </a:tabLst>
              <a:defRPr>
                <a:latin typeface="+mj-lt"/>
                <a:ea typeface="+mj-ea"/>
                <a:cs typeface="+mj-cs"/>
                <a:sym typeface="Calibri"/>
              </a:defRPr>
            </a:pPr>
            <a:r>
              <a:t>How are DEI policies, procedures, and practices, and related resources, communicated to students, postdocs, faculty, and staff?</a:t>
            </a:r>
          </a:p>
          <a:p>
            <a:pPr marL="342900" marR="1068705" indent="-342900" algn="just">
              <a:lnSpc>
                <a:spcPct val="110000"/>
              </a:lnSpc>
              <a:spcBef>
                <a:spcPts val="700"/>
              </a:spcBef>
              <a:buSzPct val="100000"/>
              <a:buFont typeface="Symbol"/>
              <a:buChar char="·"/>
              <a:tabLst>
                <a:tab pos="876300" algn="l"/>
              </a:tabLst>
              <a:defRPr>
                <a:latin typeface="+mj-lt"/>
                <a:ea typeface="+mj-ea"/>
                <a:cs typeface="+mj-cs"/>
                <a:sym typeface="Calibri"/>
              </a:defRPr>
            </a:pPr>
            <a:r>
              <a:t>Do students, postdocs, faculty, and staff clearly understand that you, your department, and your university are fully committed to enhancing DEI?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1"/>
          <p:cNvSpPr txBox="1">
            <a:spLocks noGrp="1"/>
          </p:cNvSpPr>
          <p:nvPr>
            <p:ph type="sldNum" sz="quarter" idx="2"/>
          </p:nvPr>
        </p:nvSpPr>
        <p:spPr>
          <a:xfrm>
            <a:off x="10239474" y="6492875"/>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65" name="TextBox 2"/>
          <p:cNvSpPr txBox="1"/>
          <p:nvPr/>
        </p:nvSpPr>
        <p:spPr>
          <a:xfrm>
            <a:off x="796857" y="834389"/>
            <a:ext cx="11030486" cy="4636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1068705" indent="-342900" algn="just">
              <a:lnSpc>
                <a:spcPct val="110000"/>
              </a:lnSpc>
              <a:spcBef>
                <a:spcPts val="700"/>
              </a:spcBef>
              <a:buSzPct val="100000"/>
              <a:buFont typeface="Symbol"/>
              <a:buChar char="·"/>
              <a:tabLst>
                <a:tab pos="876300" algn="l"/>
              </a:tabLst>
              <a:defRPr>
                <a:latin typeface="+mj-lt"/>
                <a:ea typeface="+mj-ea"/>
                <a:cs typeface="+mj-cs"/>
                <a:sym typeface="Calibri"/>
              </a:defRPr>
            </a:pPr>
            <a:r>
              <a:t>Do your students, postdocs, faculty, and staff recognize and embrace DEI as a core value? </a:t>
            </a:r>
          </a:p>
          <a:p>
            <a:pPr marL="342900" marR="1068705" indent="-342900" algn="just">
              <a:lnSpc>
                <a:spcPct val="110000"/>
              </a:lnSpc>
              <a:spcBef>
                <a:spcPts val="700"/>
              </a:spcBef>
              <a:buSzPct val="100000"/>
              <a:buFont typeface="Symbol"/>
              <a:buChar char="·"/>
              <a:tabLst>
                <a:tab pos="876300" algn="l"/>
              </a:tabLst>
              <a:defRPr>
                <a:latin typeface="+mj-lt"/>
                <a:ea typeface="+mj-ea"/>
                <a:cs typeface="+mj-cs"/>
                <a:sym typeface="Calibri"/>
              </a:defRPr>
            </a:pPr>
            <a:r>
              <a:t>Is a welcoming, inclusive working environment maintained by your research team members?</a:t>
            </a:r>
          </a:p>
          <a:p>
            <a:pPr marL="342900" marR="1068705" indent="-342900" algn="just">
              <a:lnSpc>
                <a:spcPct val="110000"/>
              </a:lnSpc>
              <a:spcBef>
                <a:spcPts val="700"/>
              </a:spcBef>
              <a:buSzPct val="100000"/>
              <a:buFont typeface="Symbol"/>
              <a:buChar char="·"/>
              <a:tabLst>
                <a:tab pos="876300" algn="l"/>
              </a:tabLst>
              <a:defRPr>
                <a:latin typeface="+mj-lt"/>
                <a:ea typeface="+mj-ea"/>
                <a:cs typeface="+mj-cs"/>
                <a:sym typeface="Calibri"/>
              </a:defRPr>
            </a:pPr>
            <a:r>
              <a:t>What training would be beneficial for supervisors, students, faculty, and for staff reinforcing DEI as core values?</a:t>
            </a:r>
          </a:p>
          <a:p>
            <a:pPr marL="342900" marR="1068705" indent="-342900" algn="just">
              <a:lnSpc>
                <a:spcPct val="110000"/>
              </a:lnSpc>
              <a:spcBef>
                <a:spcPts val="700"/>
              </a:spcBef>
              <a:buSzPct val="100000"/>
              <a:buFont typeface="Symbol"/>
              <a:buChar char="·"/>
              <a:tabLst>
                <a:tab pos="876300" algn="l"/>
              </a:tabLst>
              <a:defRPr>
                <a:latin typeface="+mj-lt"/>
                <a:ea typeface="+mj-ea"/>
                <a:cs typeface="+mj-cs"/>
                <a:sym typeface="Calibri"/>
              </a:defRPr>
            </a:pPr>
            <a:r>
              <a:t>Are there “safe” procedures and options for students, postdocs, faculty, and staff to report incidents or issues of discrimination, harassment (sexual and non- sexual), profiling or retaliation? </a:t>
            </a:r>
          </a:p>
          <a:p>
            <a:pPr marR="1068705" algn="just">
              <a:lnSpc>
                <a:spcPct val="110000"/>
              </a:lnSpc>
              <a:spcBef>
                <a:spcPts val="700"/>
              </a:spcBef>
              <a:tabLst>
                <a:tab pos="876300" algn="l"/>
              </a:tabLst>
              <a:defRPr b="1" i="1" u="sng">
                <a:latin typeface="+mj-lt"/>
                <a:ea typeface="+mj-ea"/>
                <a:cs typeface="+mj-cs"/>
                <a:sym typeface="Calibri"/>
              </a:defRPr>
            </a:pPr>
            <a:r>
              <a:t>Measuring Progress and Impact: </a:t>
            </a:r>
            <a:r>
              <a:rPr i="0" u="none"/>
              <a:t> </a:t>
            </a:r>
            <a:r>
              <a:rPr b="0" i="0" u="none"/>
              <a:t>A plan for establishing objective metrics for measuring progress directly tied to stated goals and objectives.  </a:t>
            </a:r>
          </a:p>
          <a:p>
            <a:pPr marR="1068705" algn="just">
              <a:lnSpc>
                <a:spcPct val="110000"/>
              </a:lnSpc>
              <a:spcBef>
                <a:spcPts val="700"/>
              </a:spcBef>
              <a:tabLst>
                <a:tab pos="876300" algn="l"/>
              </a:tabLst>
              <a:defRPr b="1" i="1" u="sng">
                <a:latin typeface="+mj-lt"/>
                <a:ea typeface="+mj-ea"/>
                <a:cs typeface="+mj-cs"/>
                <a:sym typeface="Calibri"/>
              </a:defRPr>
            </a:pPr>
            <a:r>
              <a:t>Continual Improvement:</a:t>
            </a:r>
            <a:r>
              <a:rPr b="0" i="0" u="none"/>
              <a:t> A plan for continual improvement</a:t>
            </a:r>
            <a:r>
              <a:rPr u="none"/>
              <a:t>, </a:t>
            </a:r>
            <a:r>
              <a:rPr b="0" i="0" u="none"/>
              <a:t>including a “safe” mechanism for receiving regular candid feedback from students, postdocs, faculty, and staff to assess whether objectives are being met. A corresponding plan to provide regular, transparent, candid feedback to students, postdocs, faculty, and staff on progress being made and areas needing improvement.</a:t>
            </a:r>
          </a:p>
          <a:p>
            <a:pPr>
              <a:spcBef>
                <a:spcPts val="500"/>
              </a:spcBef>
              <a:tabLst>
                <a:tab pos="647700" algn="l"/>
              </a:tabLst>
              <a:defRPr>
                <a:latin typeface="+mj-lt"/>
                <a:ea typeface="+mj-ea"/>
                <a:cs typeface="+mj-cs"/>
                <a:sym typeface="Calibri"/>
              </a:defRPr>
            </a:pPr>
            <a:r>
              <a:t>.</a:t>
            </a:r>
          </a:p>
        </p:txBody>
      </p:sp>
      <p:sp>
        <p:nvSpPr>
          <p:cNvPr id="166" name="Title 1"/>
          <p:cNvSpPr txBox="1"/>
          <p:nvPr/>
        </p:nvSpPr>
        <p:spPr>
          <a:xfrm>
            <a:off x="1569719" y="197793"/>
            <a:ext cx="9052561"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2400">
                <a:solidFill>
                  <a:srgbClr val="106636"/>
                </a:solidFill>
              </a:defRPr>
            </a:lvl1pPr>
          </a:lstStyle>
          <a:p>
            <a:r>
              <a:t>My Example Proposed Draft Elements for a Tailored DEI Plan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1"/>
          <p:cNvSpPr txBox="1">
            <a:spLocks noGrp="1"/>
          </p:cNvSpPr>
          <p:nvPr>
            <p:ph type="sldNum" sz="quarter" idx="2"/>
          </p:nvPr>
        </p:nvSpPr>
        <p:spPr>
          <a:xfrm>
            <a:off x="10239474" y="6492875"/>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69" name="TextBox 2"/>
          <p:cNvSpPr txBox="1"/>
          <p:nvPr/>
        </p:nvSpPr>
        <p:spPr>
          <a:xfrm>
            <a:off x="1798320" y="1120139"/>
            <a:ext cx="8823960" cy="2665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500"/>
              </a:spcBef>
              <a:tabLst>
                <a:tab pos="647700" algn="l"/>
              </a:tabLst>
              <a:defRPr sz="2400">
                <a:latin typeface="+mj-lt"/>
                <a:ea typeface="+mj-ea"/>
                <a:cs typeface="+mj-cs"/>
                <a:sym typeface="Calibri"/>
              </a:defRPr>
            </a:pPr>
            <a:r>
              <a:t> </a:t>
            </a:r>
            <a:endParaRPr b="1" i="1"/>
          </a:p>
          <a:p>
            <a:pPr>
              <a:spcBef>
                <a:spcPts val="500"/>
              </a:spcBef>
              <a:tabLst>
                <a:tab pos="647700" algn="l"/>
              </a:tabLst>
              <a:defRPr sz="2400">
                <a:latin typeface="+mj-lt"/>
                <a:ea typeface="+mj-ea"/>
                <a:cs typeface="+mj-cs"/>
                <a:sym typeface="Calibri"/>
              </a:defRPr>
            </a:pPr>
            <a:r>
              <a:t>These are examples of straightforward steps that can be taken to ensure excellence in the work environment for your research activity. They will also help establish and sustain</a:t>
            </a:r>
            <a:r>
              <a:rPr b="1" i="1"/>
              <a:t> </a:t>
            </a:r>
            <a:r>
              <a:t>the creative and innovative work environments needed to continue successful delivery on DOE’s vital missions. Please consider these elements for inclusion in future proposals for DOE support.</a:t>
            </a:r>
          </a:p>
        </p:txBody>
      </p:sp>
      <p:sp>
        <p:nvSpPr>
          <p:cNvPr id="170" name="Title 1"/>
          <p:cNvSpPr txBox="1">
            <a:spLocks noGrp="1"/>
          </p:cNvSpPr>
          <p:nvPr>
            <p:ph type="title"/>
          </p:nvPr>
        </p:nvSpPr>
        <p:spPr>
          <a:xfrm>
            <a:off x="1524000" y="-32215"/>
            <a:ext cx="9144000" cy="642158"/>
          </a:xfrm>
          <a:prstGeom prst="rect">
            <a:avLst/>
          </a:prstGeom>
        </p:spPr>
        <p:txBody>
          <a:bodyPr/>
          <a:lstStyle>
            <a:lvl1pPr>
              <a:defRPr sz="3200"/>
            </a:lvl1pPr>
          </a:lstStyle>
          <a:p>
            <a:r>
              <a:t>A Draft “Dear Colleague” Letter Proposed by Me</a:t>
            </a:r>
          </a:p>
        </p:txBody>
      </p:sp>
    </p:spTree>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1425</Words>
  <Application>Microsoft Macintosh PowerPoint</Application>
  <PresentationFormat>Widescreen</PresentationFormat>
  <Paragraphs>74</Paragraphs>
  <Slides>12</Slides>
  <Notes>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BNL</vt:lpstr>
      <vt:lpstr>Welcome to Week #1 of Nuclear Data Week(s)</vt:lpstr>
      <vt:lpstr>Welcome</vt:lpstr>
      <vt:lpstr>Draft CSEWG Code of Conduct (based on APS)</vt:lpstr>
      <vt:lpstr>From Tim Hallman’s address at the APS-DNP meeting</vt:lpstr>
      <vt:lpstr>DEI Efforts in NP/SC: What Else?</vt:lpstr>
      <vt:lpstr>A Draft “Dear Colleague” Letter Proposed by Me</vt:lpstr>
      <vt:lpstr>My Example Proposed Draft Elements for a Tailored DEI Plan</vt:lpstr>
      <vt:lpstr>PowerPoint Presentation</vt:lpstr>
      <vt:lpstr>A Draft “Dear Colleague” Letter Proposed by Me</vt:lpstr>
      <vt:lpstr>Why Such a Strong Focus ?</vt:lpstr>
      <vt:lpstr>PowerPoint Presentation</vt:lpstr>
      <vt:lpstr>For the Rest of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Week #1 of Nuclear Data Week(s)</dc:title>
  <cp:lastModifiedBy>Brown, David</cp:lastModifiedBy>
  <cp:revision>1</cp:revision>
  <dcterms:modified xsi:type="dcterms:W3CDTF">2021-11-08T00:18:52Z</dcterms:modified>
</cp:coreProperties>
</file>