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pn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5.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media/image23.jpg" ContentType="image/jpeg"/>
  <Override PartName="/ppt/media/image24.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7.jpg" ContentType="image/jpeg"/>
  <Override PartName="/ppt/notesSlides/notesSlide4.xml" ContentType="application/vnd.openxmlformats-officedocument.presentationml.notesSlide+xml"/>
  <Override PartName="/ppt/media/image28.jpg" ContentType="image/jpeg"/>
  <Override PartName="/ppt/notesSlides/notesSlide5.xml" ContentType="application/vnd.openxmlformats-officedocument.presentationml.notesSlide+xml"/>
  <Override PartName="/ppt/media/image32.jpg" ContentType="image/jpeg"/>
  <Override PartName="/ppt/media/image38.jpg" ContentType="image/jpeg"/>
  <Override PartName="/ppt/notesSlides/notesSlide6.xml" ContentType="application/vnd.openxmlformats-officedocument.presentationml.notesSlide+xml"/>
  <Override PartName="/ppt/media/image106.jpg" ContentType="image/jpeg"/>
  <Override PartName="/ppt/media/image107.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sldIdLst>
    <p:sldId id="256" r:id="rId2"/>
    <p:sldId id="3731" r:id="rId3"/>
    <p:sldId id="2327" r:id="rId4"/>
    <p:sldId id="274" r:id="rId5"/>
    <p:sldId id="2335" r:id="rId6"/>
    <p:sldId id="2350" r:id="rId7"/>
    <p:sldId id="278" r:id="rId8"/>
    <p:sldId id="2336" r:id="rId9"/>
    <p:sldId id="2337" r:id="rId10"/>
    <p:sldId id="3727" r:id="rId11"/>
    <p:sldId id="3723" r:id="rId12"/>
    <p:sldId id="3724" r:id="rId13"/>
    <p:sldId id="3725" r:id="rId14"/>
    <p:sldId id="3719" r:id="rId15"/>
    <p:sldId id="3726" r:id="rId16"/>
    <p:sldId id="2357" r:id="rId17"/>
    <p:sldId id="2358" r:id="rId18"/>
    <p:sldId id="371" r:id="rId19"/>
    <p:sldId id="2359" r:id="rId20"/>
    <p:sldId id="3720" r:id="rId21"/>
    <p:sldId id="3737" r:id="rId22"/>
    <p:sldId id="3722" r:id="rId23"/>
    <p:sldId id="258" r:id="rId24"/>
    <p:sldId id="261" r:id="rId25"/>
    <p:sldId id="262" r:id="rId26"/>
    <p:sldId id="3738" r:id="rId27"/>
    <p:sldId id="264" r:id="rId28"/>
    <p:sldId id="263" r:id="rId29"/>
    <p:sldId id="268" r:id="rId30"/>
    <p:sldId id="3732" r:id="rId31"/>
    <p:sldId id="3735" r:id="rId32"/>
    <p:sldId id="266" r:id="rId33"/>
    <p:sldId id="269" r:id="rId34"/>
    <p:sldId id="3733" r:id="rId35"/>
    <p:sldId id="3736" r:id="rId36"/>
    <p:sldId id="3734" r:id="rId37"/>
    <p:sldId id="3739" r:id="rId38"/>
    <p:sldId id="1357" r:id="rId39"/>
    <p:sldId id="1371" r:id="rId40"/>
    <p:sldId id="1213" r:id="rId41"/>
    <p:sldId id="3728" r:id="rId42"/>
    <p:sldId id="2341" r:id="rId43"/>
    <p:sldId id="2301" r:id="rId44"/>
    <p:sldId id="1202" r:id="rId45"/>
    <p:sldId id="1201" r:id="rId46"/>
    <p:sldId id="3721" r:id="rId47"/>
    <p:sldId id="2328" r:id="rId48"/>
    <p:sldId id="1355" r:id="rId49"/>
    <p:sldId id="2361" r:id="rId50"/>
    <p:sldId id="2300" r:id="rId51"/>
    <p:sldId id="3729" r:id="rId52"/>
    <p:sldId id="3730" r:id="rId53"/>
    <p:sldId id="257" r:id="rId54"/>
    <p:sldId id="259" r:id="rId55"/>
    <p:sldId id="260" r:id="rId56"/>
    <p:sldId id="275" r:id="rId57"/>
    <p:sldId id="277" r:id="rId58"/>
    <p:sldId id="370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7" autoAdjust="0"/>
    <p:restoredTop sz="94660"/>
  </p:normalViewPr>
  <p:slideViewPr>
    <p:cSldViewPr snapToGrid="0">
      <p:cViewPr varScale="1">
        <p:scale>
          <a:sx n="106" d="100"/>
          <a:sy n="106" d="100"/>
        </p:scale>
        <p:origin x="114" y="618"/>
      </p:cViewPr>
      <p:guideLst/>
    </p:cSldViewPr>
  </p:slideViewPr>
  <p:notesTextViewPr>
    <p:cViewPr>
      <p:scale>
        <a:sx n="1" d="1"/>
        <a:sy n="1" d="1"/>
      </p:scale>
      <p:origin x="0" y="0"/>
    </p:cViewPr>
  </p:notesTextViewPr>
  <p:sorterViewPr>
    <p:cViewPr>
      <p:scale>
        <a:sx n="100" d="100"/>
        <a:sy n="100" d="100"/>
      </p:scale>
      <p:origin x="0" y="-67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Users\orhen%201\Dropbox%20(MIT)\Work\Presentations\EIC\ECCE%20Breakdow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orhen%201\Dropbox%20(MIT)\Work\Presentations\EIC\ECCE%20Breakdow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36-A74A-9152-8A079B9604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836-A74A-9152-8A079B96046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836-A74A-9152-8A079B96046C}"/>
              </c:ext>
            </c:extLst>
          </c:dPt>
          <c:dLbls>
            <c:dLbl>
              <c:idx val="0"/>
              <c:layout>
                <c:manualLayout>
                  <c:x val="-0.19524988514438227"/>
                  <c:y val="-0.30206745568775945"/>
                </c:manualLayout>
              </c:layout>
              <c:showLegendKey val="0"/>
              <c:showVal val="0"/>
              <c:showCatName val="1"/>
              <c:showSerName val="0"/>
              <c:showPercent val="1"/>
              <c:showBubbleSize val="0"/>
              <c:extLst>
                <c:ext xmlns:c15="http://schemas.microsoft.com/office/drawing/2012/chart" uri="{CE6537A1-D6FC-4f65-9D91-7224C49458BB}">
                  <c15:layout>
                    <c:manualLayout>
                      <c:w val="0.21509107649290843"/>
                      <c:h val="0.22405473332431766"/>
                    </c:manualLayout>
                  </c15:layout>
                </c:ext>
                <c:ext xmlns:c16="http://schemas.microsoft.com/office/drawing/2014/chart" uri="{C3380CC4-5D6E-409C-BE32-E72D297353CC}">
                  <c16:uniqueId val="{00000001-4836-A74A-9152-8A079B96046C}"/>
                </c:ext>
              </c:extLst>
            </c:dLbl>
            <c:dLbl>
              <c:idx val="1"/>
              <c:layout>
                <c:manualLayout>
                  <c:x val="0.22138956823617972"/>
                  <c:y val="7.4914217736815197E-2"/>
                </c:manualLayout>
              </c:layout>
              <c:showLegendKey val="0"/>
              <c:showVal val="0"/>
              <c:showCatName val="1"/>
              <c:showSerName val="0"/>
              <c:showPercent val="1"/>
              <c:showBubbleSize val="0"/>
              <c:extLst>
                <c:ext xmlns:c15="http://schemas.microsoft.com/office/drawing/2012/chart" uri="{CE6537A1-D6FC-4f65-9D91-7224C49458BB}">
                  <c15:layout>
                    <c:manualLayout>
                      <c:w val="0.26116622493543545"/>
                      <c:h val="0.20474554165476688"/>
                    </c:manualLayout>
                  </c15:layout>
                </c:ext>
                <c:ext xmlns:c16="http://schemas.microsoft.com/office/drawing/2014/chart" uri="{C3380CC4-5D6E-409C-BE32-E72D297353CC}">
                  <c16:uniqueId val="{00000003-4836-A74A-9152-8A079B96046C}"/>
                </c:ext>
              </c:extLst>
            </c:dLbl>
            <c:dLbl>
              <c:idx val="2"/>
              <c:layout>
                <c:manualLayout>
                  <c:x val="0.15253852374982785"/>
                  <c:y val="0.14863080735034231"/>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0936826237912171"/>
                      <c:h val="0.2408917229570986"/>
                    </c:manualLayout>
                  </c15:layout>
                </c:ext>
                <c:ext xmlns:c16="http://schemas.microsoft.com/office/drawing/2014/chart" uri="{C3380CC4-5D6E-409C-BE32-E72D297353CC}">
                  <c16:uniqueId val="{00000005-4836-A74A-9152-8A079B96046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(Sheet1!$E$68,Sheet1!$E$74,Sheet1!$E$81)</c:f>
              <c:strCache>
                <c:ptCount val="3"/>
                <c:pt idx="0">
                  <c:v>Graduate U.</c:v>
                </c:pt>
                <c:pt idx="1">
                  <c:v>National Labs</c:v>
                </c:pt>
                <c:pt idx="2">
                  <c:v>Undergrad &amp; HBCU</c:v>
                </c:pt>
              </c:strCache>
            </c:strRef>
          </c:cat>
          <c:val>
            <c:numRef>
              <c:f>(Sheet1!$F$68,Sheet1!$F$74,Sheet1!$F$81)</c:f>
              <c:numCache>
                <c:formatCode>General</c:formatCode>
                <c:ptCount val="3"/>
                <c:pt idx="0">
                  <c:v>31</c:v>
                </c:pt>
                <c:pt idx="1">
                  <c:v>6</c:v>
                </c:pt>
                <c:pt idx="2">
                  <c:v>7</c:v>
                </c:pt>
              </c:numCache>
            </c:numRef>
          </c:val>
          <c:extLst>
            <c:ext xmlns:c16="http://schemas.microsoft.com/office/drawing/2014/chart" uri="{C3380CC4-5D6E-409C-BE32-E72D297353CC}">
              <c16:uniqueId val="{00000006-4836-A74A-9152-8A079B96046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DD6-424D-8D59-3CE053DA597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DD6-424D-8D59-3CE053DA59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DD6-424D-8D59-3CE053DA597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DD6-424D-8D59-3CE053DA597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DD6-424D-8D59-3CE053DA597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DD6-424D-8D59-3CE053DA597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DD6-424D-8D59-3CE053DA597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DD6-424D-8D59-3CE053DA597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DD6-424D-8D59-3CE053DA597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DD6-424D-8D59-3CE053DA5974}"/>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DD6-424D-8D59-3CE053DA5974}"/>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DD6-424D-8D59-3CE053DA5974}"/>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3DD6-424D-8D59-3CE053DA5974}"/>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3DD6-424D-8D59-3CE053DA5974}"/>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3DD6-424D-8D59-3CE053DA5974}"/>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3DD6-424D-8D59-3CE053DA5974}"/>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3DD6-424D-8D59-3CE053DA5974}"/>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3DD6-424D-8D59-3CE053DA5974}"/>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3DD6-424D-8D59-3CE053DA5974}"/>
              </c:ext>
            </c:extLst>
          </c:dPt>
          <c:dLbls>
            <c:dLbl>
              <c:idx val="0"/>
              <c:layout>
                <c:manualLayout>
                  <c:x val="-0.20428175709440691"/>
                  <c:y val="0"/>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D6-424D-8D59-3CE053DA5974}"/>
                </c:ext>
              </c:extLst>
            </c:dLbl>
            <c:dLbl>
              <c:idx val="3"/>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lumMod val="50000"/>
                        </a:schemeClr>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7-3DD6-424D-8D59-3CE053DA5974}"/>
                </c:ext>
              </c:extLst>
            </c:dLbl>
            <c:dLbl>
              <c:idx val="9"/>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13-3DD6-424D-8D59-3CE053DA5974}"/>
                </c:ext>
              </c:extLst>
            </c:dLbl>
            <c:dLbl>
              <c:idx val="11"/>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17-3DD6-424D-8D59-3CE053DA5974}"/>
                </c:ext>
              </c:extLst>
            </c:dLbl>
            <c:dLbl>
              <c:idx val="16"/>
              <c:layout>
                <c:manualLayout>
                  <c:x val="-0.10883049776900657"/>
                  <c:y val="-0.10868516010873454"/>
                </c:manualLayout>
              </c:layout>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DD6-424D-8D59-3CE053DA5974}"/>
                </c:ext>
              </c:extLst>
            </c:dLbl>
            <c:dLbl>
              <c:idx val="17"/>
              <c:tx>
                <c:rich>
                  <a:bodyPr/>
                  <a:lstStyle/>
                  <a:p>
                    <a:r>
                      <a:rPr lang="en-US"/>
                      <a:t>England</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3-3DD6-424D-8D59-3CE053DA5974}"/>
                </c:ext>
              </c:extLst>
            </c:dLbl>
            <c:dLbl>
              <c:idx val="18"/>
              <c:layout>
                <c:manualLayout>
                  <c:x val="0.25234869450736774"/>
                  <c:y val="-9.6555331459898794E-2"/>
                </c:manualLayout>
              </c:layout>
              <c:tx>
                <c:rich>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fld id="{F7A85D5F-E635-6645-9160-6293CA72DE8F}" type="CATEGORYNAME">
                      <a:rPr lang="en-US" sz="2800" b="1"/>
                      <a:pPr>
                        <a:defRPr sz="2800" b="1">
                          <a:solidFill>
                            <a:schemeClr val="bg1"/>
                          </a:solidFill>
                        </a:defRPr>
                      </a:pPr>
                      <a:t>[CATEGORY NAME]</a:t>
                    </a:fld>
                    <a:r>
                      <a:rPr lang="en-US" sz="2800" b="1"/>
                      <a:t> </a:t>
                    </a:r>
                  </a:p>
                  <a:p>
                    <a:pPr>
                      <a:defRPr sz="2800" b="1">
                        <a:solidFill>
                          <a:schemeClr val="bg1"/>
                        </a:solidFill>
                      </a:defRPr>
                    </a:pPr>
                    <a:r>
                      <a:rPr lang="en-US" sz="2800" b="1"/>
                      <a:t>(55%)</a:t>
                    </a:r>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5-3DD6-424D-8D59-3CE053DA5974}"/>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(Sheet1!$C$2:$C$4,Sheet1!$C$10:$C$11,Sheet1!$C$13:$C$16,Sheet1!$C$20,Sheet1!$C$22,Sheet1!$C$26:$C$30,Sheet1!$C$35:$C$36,Sheet1!$C$81)</c:f>
              <c:strCache>
                <c:ptCount val="19"/>
                <c:pt idx="0">
                  <c:v>Armenia</c:v>
                </c:pt>
                <c:pt idx="1">
                  <c:v>Canada</c:v>
                </c:pt>
                <c:pt idx="2">
                  <c:v>Chile</c:v>
                </c:pt>
                <c:pt idx="3">
                  <c:v>China</c:v>
                </c:pt>
                <c:pt idx="4">
                  <c:v>Croatia</c:v>
                </c:pt>
                <c:pt idx="5">
                  <c:v>Czechia</c:v>
                </c:pt>
                <c:pt idx="6">
                  <c:v>France</c:v>
                </c:pt>
                <c:pt idx="7">
                  <c:v>Germany</c:v>
                </c:pt>
                <c:pt idx="8">
                  <c:v>India</c:v>
                </c:pt>
                <c:pt idx="9">
                  <c:v>Israel</c:v>
                </c:pt>
                <c:pt idx="10">
                  <c:v>Japan</c:v>
                </c:pt>
                <c:pt idx="11">
                  <c:v>Korea</c:v>
                </c:pt>
                <c:pt idx="12">
                  <c:v>Russia</c:v>
                </c:pt>
                <c:pt idx="13">
                  <c:v>Scotland</c:v>
                </c:pt>
                <c:pt idx="14">
                  <c:v>Senegal</c:v>
                </c:pt>
                <c:pt idx="15">
                  <c:v>Slovenia</c:v>
                </c:pt>
                <c:pt idx="16">
                  <c:v>Taiwan</c:v>
                </c:pt>
                <c:pt idx="17">
                  <c:v>UK</c:v>
                </c:pt>
                <c:pt idx="18">
                  <c:v>USA</c:v>
                </c:pt>
              </c:strCache>
            </c:strRef>
          </c:cat>
          <c:val>
            <c:numRef>
              <c:f>(Sheet1!$D$2:$D$4,Sheet1!$D$10:$D$11,Sheet1!$D$13:$D$16,Sheet1!$D$20,Sheet1!$D$22,Sheet1!$D$26:$D$30,Sheet1!$D$35:$D$36,Sheet1!$D$81)</c:f>
              <c:numCache>
                <c:formatCode>General</c:formatCode>
                <c:ptCount val="19"/>
                <c:pt idx="0">
                  <c:v>1</c:v>
                </c:pt>
                <c:pt idx="1">
                  <c:v>1</c:v>
                </c:pt>
                <c:pt idx="2">
                  <c:v>1</c:v>
                </c:pt>
                <c:pt idx="3">
                  <c:v>6</c:v>
                </c:pt>
                <c:pt idx="4">
                  <c:v>1</c:v>
                </c:pt>
                <c:pt idx="5">
                  <c:v>2</c:v>
                </c:pt>
                <c:pt idx="6">
                  <c:v>1</c:v>
                </c:pt>
                <c:pt idx="7">
                  <c:v>1</c:v>
                </c:pt>
                <c:pt idx="8">
                  <c:v>1</c:v>
                </c:pt>
                <c:pt idx="9">
                  <c:v>4</c:v>
                </c:pt>
                <c:pt idx="10">
                  <c:v>2</c:v>
                </c:pt>
                <c:pt idx="11">
                  <c:v>4</c:v>
                </c:pt>
                <c:pt idx="12">
                  <c:v>1</c:v>
                </c:pt>
                <c:pt idx="13">
                  <c:v>1</c:v>
                </c:pt>
                <c:pt idx="14">
                  <c:v>1</c:v>
                </c:pt>
                <c:pt idx="15">
                  <c:v>1</c:v>
                </c:pt>
                <c:pt idx="16">
                  <c:v>5</c:v>
                </c:pt>
                <c:pt idx="17">
                  <c:v>2</c:v>
                </c:pt>
                <c:pt idx="18">
                  <c:v>45</c:v>
                </c:pt>
              </c:numCache>
            </c:numRef>
          </c:val>
          <c:extLst>
            <c:ext xmlns:c16="http://schemas.microsoft.com/office/drawing/2014/chart" uri="{C3380CC4-5D6E-409C-BE32-E72D297353CC}">
              <c16:uniqueId val="{00000026-3DD6-424D-8D59-3CE053DA597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65128-8EBF-4FF8-A2EA-84323F7DA7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1163AB1-E918-4B3C-B06E-248C031E8178}">
      <dgm:prSet/>
      <dgm:spPr/>
      <dgm:t>
        <a:bodyPr/>
        <a:lstStyle/>
        <a:p>
          <a:r>
            <a:rPr lang="en-US" b="0" i="0" baseline="0"/>
            <a:t>ECCE is 80 institutions collaborating to design an EIC detector offering full kinematic coverage and an optimized far forward detector system</a:t>
          </a:r>
          <a:endParaRPr lang="en-US"/>
        </a:p>
      </dgm:t>
    </dgm:pt>
    <dgm:pt modelId="{03FC6033-578F-4802-971C-F9C0F437C494}" type="parTrans" cxnId="{2B7CB0B5-66C0-40B4-B8A0-944AECCB4ADC}">
      <dgm:prSet/>
      <dgm:spPr/>
      <dgm:t>
        <a:bodyPr/>
        <a:lstStyle/>
        <a:p>
          <a:endParaRPr lang="en-US"/>
        </a:p>
      </dgm:t>
    </dgm:pt>
    <dgm:pt modelId="{CB823ADA-82B4-432E-947A-B8D72BC07EE1}" type="sibTrans" cxnId="{2B7CB0B5-66C0-40B4-B8A0-944AECCB4ADC}">
      <dgm:prSet/>
      <dgm:spPr/>
      <dgm:t>
        <a:bodyPr/>
        <a:lstStyle/>
        <a:p>
          <a:endParaRPr lang="en-US"/>
        </a:p>
      </dgm:t>
    </dgm:pt>
    <dgm:pt modelId="{07A68B68-0E6B-43BC-856B-2D3D684F363C}">
      <dgm:prSet/>
      <dgm:spPr/>
      <dgm:t>
        <a:bodyPr/>
        <a:lstStyle/>
        <a:p>
          <a:r>
            <a:rPr lang="en-US" dirty="0"/>
            <a:t>ECCE will submit a proposal to be the EIC project detector (“Detector 1”), which will address the complete science program outlined in the NAS and Yellow Reports</a:t>
          </a:r>
        </a:p>
        <a:p>
          <a:endParaRPr lang="en-US" dirty="0"/>
        </a:p>
      </dgm:t>
    </dgm:pt>
    <dgm:pt modelId="{13E8D990-1124-43AF-8CFD-C25B2B51A024}" type="parTrans" cxnId="{480798B1-ED60-4F35-BD6F-A4444FAF700A}">
      <dgm:prSet/>
      <dgm:spPr/>
      <dgm:t>
        <a:bodyPr/>
        <a:lstStyle/>
        <a:p>
          <a:endParaRPr lang="en-US"/>
        </a:p>
      </dgm:t>
    </dgm:pt>
    <dgm:pt modelId="{CA44636B-B5C1-49F5-8DC7-2A706D71659F}" type="sibTrans" cxnId="{480798B1-ED60-4F35-BD6F-A4444FAF700A}">
      <dgm:prSet/>
      <dgm:spPr/>
      <dgm:t>
        <a:bodyPr/>
        <a:lstStyle/>
        <a:p>
          <a:endParaRPr lang="en-US"/>
        </a:p>
      </dgm:t>
    </dgm:pt>
    <dgm:pt modelId="{2AF6E47F-2E77-4C91-8BB2-B4B5C9B6A861}">
      <dgm:prSet/>
      <dgm:spPr/>
      <dgm:t>
        <a:bodyPr/>
        <a:lstStyle/>
        <a:p>
          <a:r>
            <a:rPr lang="en-US" b="0" i="0" baseline="0" dirty="0"/>
            <a:t>ECCE is investigating a design which incorporates the existing 1.5T </a:t>
          </a:r>
          <a:r>
            <a:rPr lang="en-US" b="0" i="0" baseline="0" dirty="0" err="1"/>
            <a:t>BaBar</a:t>
          </a:r>
          <a:r>
            <a:rPr lang="en-US" b="0" i="0" baseline="0" dirty="0"/>
            <a:t> magnet, which will help reduce cost and risk, to allow it to be ready for first EIC operations (CD-4a)</a:t>
          </a:r>
          <a:endParaRPr lang="en-US" dirty="0"/>
        </a:p>
      </dgm:t>
    </dgm:pt>
    <dgm:pt modelId="{029FD52C-2990-42AC-963A-F0CB51DF6494}" type="parTrans" cxnId="{78327E2B-37E1-4009-8506-C26CFDE6CA8E}">
      <dgm:prSet/>
      <dgm:spPr/>
      <dgm:t>
        <a:bodyPr/>
        <a:lstStyle/>
        <a:p>
          <a:endParaRPr lang="en-US"/>
        </a:p>
      </dgm:t>
    </dgm:pt>
    <dgm:pt modelId="{C230F44D-01FB-482C-893A-5A23F078F76B}" type="sibTrans" cxnId="{78327E2B-37E1-4009-8506-C26CFDE6CA8E}">
      <dgm:prSet/>
      <dgm:spPr/>
      <dgm:t>
        <a:bodyPr/>
        <a:lstStyle/>
        <a:p>
          <a:endParaRPr lang="en-US"/>
        </a:p>
      </dgm:t>
    </dgm:pt>
    <dgm:pt modelId="{65583857-7359-489E-898F-73F22C11B23A}">
      <dgm:prSet/>
      <dgm:spPr/>
      <dgm:t>
        <a:bodyPr/>
        <a:lstStyle/>
        <a:p>
          <a:r>
            <a:rPr lang="en-US" b="0" i="0" baseline="0" dirty="0"/>
            <a:t>ECCE is fully supportive of two detectors at the EIC, in both IP6 and IP8, to maximize the scientific output of the EIC. ECCE is also investigating key science measurements in either IP6 with 25 </a:t>
          </a:r>
          <a:r>
            <a:rPr lang="en-US" b="0" i="0" baseline="0" dirty="0" err="1"/>
            <a:t>mrad</a:t>
          </a:r>
          <a:r>
            <a:rPr lang="en-US" b="0" i="0" baseline="0" dirty="0"/>
            <a:t> crossing angle, or IP8 with 35 </a:t>
          </a:r>
          <a:r>
            <a:rPr lang="en-US" b="0" i="0" baseline="0" dirty="0" err="1"/>
            <a:t>mrad</a:t>
          </a:r>
          <a:endParaRPr lang="en-US" dirty="0"/>
        </a:p>
      </dgm:t>
    </dgm:pt>
    <dgm:pt modelId="{0E8CEDFD-F23D-41B5-845B-38E84D04410F}" type="parTrans" cxnId="{852F0AEE-4521-4A22-A331-4B007134BF4C}">
      <dgm:prSet/>
      <dgm:spPr/>
      <dgm:t>
        <a:bodyPr/>
        <a:lstStyle/>
        <a:p>
          <a:endParaRPr lang="en-US"/>
        </a:p>
      </dgm:t>
    </dgm:pt>
    <dgm:pt modelId="{2990807B-A328-4901-9E47-2FE0F1EBB0F1}" type="sibTrans" cxnId="{852F0AEE-4521-4A22-A331-4B007134BF4C}">
      <dgm:prSet/>
      <dgm:spPr/>
      <dgm:t>
        <a:bodyPr/>
        <a:lstStyle/>
        <a:p>
          <a:endParaRPr lang="en-US"/>
        </a:p>
      </dgm:t>
    </dgm:pt>
    <dgm:pt modelId="{0AFC60A1-A527-4D2E-AD93-16999604A161}">
      <dgm:prSet/>
      <dgm:spPr/>
      <dgm:t>
        <a:bodyPr/>
        <a:lstStyle/>
        <a:p>
          <a:r>
            <a:rPr lang="en-US" b="0" i="0" baseline="0"/>
            <a:t>ECCE is open to everyone in the community to participate, even if they wish to contribute to other proposals.</a:t>
          </a:r>
          <a:endParaRPr lang="en-US"/>
        </a:p>
      </dgm:t>
    </dgm:pt>
    <dgm:pt modelId="{D0410066-1FC9-4E40-9DEB-18FE49152052}" type="parTrans" cxnId="{36CE0B53-C428-42CC-B555-DC457F27B97E}">
      <dgm:prSet/>
      <dgm:spPr/>
      <dgm:t>
        <a:bodyPr/>
        <a:lstStyle/>
        <a:p>
          <a:endParaRPr lang="en-US"/>
        </a:p>
      </dgm:t>
    </dgm:pt>
    <dgm:pt modelId="{9786CF3B-23D4-4B33-B557-C8895EFCF76A}" type="sibTrans" cxnId="{36CE0B53-C428-42CC-B555-DC457F27B97E}">
      <dgm:prSet/>
      <dgm:spPr/>
      <dgm:t>
        <a:bodyPr/>
        <a:lstStyle/>
        <a:p>
          <a:endParaRPr lang="en-US"/>
        </a:p>
      </dgm:t>
    </dgm:pt>
    <dgm:pt modelId="{DFEF8F20-C92F-4A43-893F-FC01F5AF7527}" type="pres">
      <dgm:prSet presAssocID="{90065128-8EBF-4FF8-A2EA-84323F7DA757}" presName="vert0" presStyleCnt="0">
        <dgm:presLayoutVars>
          <dgm:dir/>
          <dgm:animOne val="branch"/>
          <dgm:animLvl val="lvl"/>
        </dgm:presLayoutVars>
      </dgm:prSet>
      <dgm:spPr/>
    </dgm:pt>
    <dgm:pt modelId="{77824162-7BDA-4AE0-A04A-2384E828238F}" type="pres">
      <dgm:prSet presAssocID="{11163AB1-E918-4B3C-B06E-248C031E8178}" presName="thickLine" presStyleLbl="alignNode1" presStyleIdx="0" presStyleCnt="5"/>
      <dgm:spPr/>
    </dgm:pt>
    <dgm:pt modelId="{EB0EA410-68C9-4216-A960-258360D29918}" type="pres">
      <dgm:prSet presAssocID="{11163AB1-E918-4B3C-B06E-248C031E8178}" presName="horz1" presStyleCnt="0"/>
      <dgm:spPr/>
    </dgm:pt>
    <dgm:pt modelId="{D19263FD-34F5-479E-AC21-E3FF8459DAF3}" type="pres">
      <dgm:prSet presAssocID="{11163AB1-E918-4B3C-B06E-248C031E8178}" presName="tx1" presStyleLbl="revTx" presStyleIdx="0" presStyleCnt="5"/>
      <dgm:spPr/>
    </dgm:pt>
    <dgm:pt modelId="{F382474F-E9BF-4AAF-81AA-774EB7A69B2B}" type="pres">
      <dgm:prSet presAssocID="{11163AB1-E918-4B3C-B06E-248C031E8178}" presName="vert1" presStyleCnt="0"/>
      <dgm:spPr/>
    </dgm:pt>
    <dgm:pt modelId="{838D797E-B58E-4619-9411-94A62B199135}" type="pres">
      <dgm:prSet presAssocID="{07A68B68-0E6B-43BC-856B-2D3D684F363C}" presName="thickLine" presStyleLbl="alignNode1" presStyleIdx="1" presStyleCnt="5"/>
      <dgm:spPr/>
    </dgm:pt>
    <dgm:pt modelId="{F417096A-6252-41CC-9D50-5DAFA3569FBA}" type="pres">
      <dgm:prSet presAssocID="{07A68B68-0E6B-43BC-856B-2D3D684F363C}" presName="horz1" presStyleCnt="0"/>
      <dgm:spPr/>
    </dgm:pt>
    <dgm:pt modelId="{86F9AAE7-5177-4BEC-BCB5-E9481105BC0E}" type="pres">
      <dgm:prSet presAssocID="{07A68B68-0E6B-43BC-856B-2D3D684F363C}" presName="tx1" presStyleLbl="revTx" presStyleIdx="1" presStyleCnt="5"/>
      <dgm:spPr/>
    </dgm:pt>
    <dgm:pt modelId="{592E75BF-9EBA-41ED-8199-F9A60FA102D0}" type="pres">
      <dgm:prSet presAssocID="{07A68B68-0E6B-43BC-856B-2D3D684F363C}" presName="vert1" presStyleCnt="0"/>
      <dgm:spPr/>
    </dgm:pt>
    <dgm:pt modelId="{10F67FB0-7680-4469-ABBD-7F323E830677}" type="pres">
      <dgm:prSet presAssocID="{2AF6E47F-2E77-4C91-8BB2-B4B5C9B6A861}" presName="thickLine" presStyleLbl="alignNode1" presStyleIdx="2" presStyleCnt="5"/>
      <dgm:spPr/>
    </dgm:pt>
    <dgm:pt modelId="{FE2BD94F-3F49-4319-A352-B0D3D9B250FE}" type="pres">
      <dgm:prSet presAssocID="{2AF6E47F-2E77-4C91-8BB2-B4B5C9B6A861}" presName="horz1" presStyleCnt="0"/>
      <dgm:spPr/>
    </dgm:pt>
    <dgm:pt modelId="{2689F907-0B7A-4ACF-A622-27D4478F6613}" type="pres">
      <dgm:prSet presAssocID="{2AF6E47F-2E77-4C91-8BB2-B4B5C9B6A861}" presName="tx1" presStyleLbl="revTx" presStyleIdx="2" presStyleCnt="5"/>
      <dgm:spPr/>
    </dgm:pt>
    <dgm:pt modelId="{84A392E9-CF51-45BE-960F-6CD266FD77D6}" type="pres">
      <dgm:prSet presAssocID="{2AF6E47F-2E77-4C91-8BB2-B4B5C9B6A861}" presName="vert1" presStyleCnt="0"/>
      <dgm:spPr/>
    </dgm:pt>
    <dgm:pt modelId="{4439DDAC-8DB6-406A-9CB0-D5D1C257B2DB}" type="pres">
      <dgm:prSet presAssocID="{65583857-7359-489E-898F-73F22C11B23A}" presName="thickLine" presStyleLbl="alignNode1" presStyleIdx="3" presStyleCnt="5"/>
      <dgm:spPr/>
    </dgm:pt>
    <dgm:pt modelId="{82B3D597-FE73-4B90-9F81-770C64B502AA}" type="pres">
      <dgm:prSet presAssocID="{65583857-7359-489E-898F-73F22C11B23A}" presName="horz1" presStyleCnt="0"/>
      <dgm:spPr/>
    </dgm:pt>
    <dgm:pt modelId="{8DBCE244-E81B-4A68-BDB7-E0A45258D82D}" type="pres">
      <dgm:prSet presAssocID="{65583857-7359-489E-898F-73F22C11B23A}" presName="tx1" presStyleLbl="revTx" presStyleIdx="3" presStyleCnt="5"/>
      <dgm:spPr/>
    </dgm:pt>
    <dgm:pt modelId="{685B0568-E35F-4FC1-94D8-73253BB596C7}" type="pres">
      <dgm:prSet presAssocID="{65583857-7359-489E-898F-73F22C11B23A}" presName="vert1" presStyleCnt="0"/>
      <dgm:spPr/>
    </dgm:pt>
    <dgm:pt modelId="{A203C557-D771-45F9-BC53-5C8E7B5A39BF}" type="pres">
      <dgm:prSet presAssocID="{0AFC60A1-A527-4D2E-AD93-16999604A161}" presName="thickLine" presStyleLbl="alignNode1" presStyleIdx="4" presStyleCnt="5"/>
      <dgm:spPr/>
    </dgm:pt>
    <dgm:pt modelId="{E38032F4-925F-424E-BC27-4EA62360B089}" type="pres">
      <dgm:prSet presAssocID="{0AFC60A1-A527-4D2E-AD93-16999604A161}" presName="horz1" presStyleCnt="0"/>
      <dgm:spPr/>
    </dgm:pt>
    <dgm:pt modelId="{80EC885F-4636-4434-A7EE-5309CD0173FB}" type="pres">
      <dgm:prSet presAssocID="{0AFC60A1-A527-4D2E-AD93-16999604A161}" presName="tx1" presStyleLbl="revTx" presStyleIdx="4" presStyleCnt="5"/>
      <dgm:spPr/>
    </dgm:pt>
    <dgm:pt modelId="{46837525-70D3-4C19-BF40-7E8B500C4FEC}" type="pres">
      <dgm:prSet presAssocID="{0AFC60A1-A527-4D2E-AD93-16999604A161}" presName="vert1" presStyleCnt="0"/>
      <dgm:spPr/>
    </dgm:pt>
  </dgm:ptLst>
  <dgm:cxnLst>
    <dgm:cxn modelId="{3914E312-F10F-4F0C-A68F-5DB6FB1EA679}" type="presOf" srcId="{2AF6E47F-2E77-4C91-8BB2-B4B5C9B6A861}" destId="{2689F907-0B7A-4ACF-A622-27D4478F6613}" srcOrd="0" destOrd="0" presId="urn:microsoft.com/office/officeart/2008/layout/LinedList"/>
    <dgm:cxn modelId="{78327E2B-37E1-4009-8506-C26CFDE6CA8E}" srcId="{90065128-8EBF-4FF8-A2EA-84323F7DA757}" destId="{2AF6E47F-2E77-4C91-8BB2-B4B5C9B6A861}" srcOrd="2" destOrd="0" parTransId="{029FD52C-2990-42AC-963A-F0CB51DF6494}" sibTransId="{C230F44D-01FB-482C-893A-5A23F078F76B}"/>
    <dgm:cxn modelId="{2F045349-64D0-4302-87DF-4BDF4A51F2D1}" type="presOf" srcId="{90065128-8EBF-4FF8-A2EA-84323F7DA757}" destId="{DFEF8F20-C92F-4A43-893F-FC01F5AF7527}" srcOrd="0" destOrd="0" presId="urn:microsoft.com/office/officeart/2008/layout/LinedList"/>
    <dgm:cxn modelId="{36CE0B53-C428-42CC-B555-DC457F27B97E}" srcId="{90065128-8EBF-4FF8-A2EA-84323F7DA757}" destId="{0AFC60A1-A527-4D2E-AD93-16999604A161}" srcOrd="4" destOrd="0" parTransId="{D0410066-1FC9-4E40-9DEB-18FE49152052}" sibTransId="{9786CF3B-23D4-4B33-B557-C8895EFCF76A}"/>
    <dgm:cxn modelId="{480798B1-ED60-4F35-BD6F-A4444FAF700A}" srcId="{90065128-8EBF-4FF8-A2EA-84323F7DA757}" destId="{07A68B68-0E6B-43BC-856B-2D3D684F363C}" srcOrd="1" destOrd="0" parTransId="{13E8D990-1124-43AF-8CFD-C25B2B51A024}" sibTransId="{CA44636B-B5C1-49F5-8DC7-2A706D71659F}"/>
    <dgm:cxn modelId="{2B7CB0B5-66C0-40B4-B8A0-944AECCB4ADC}" srcId="{90065128-8EBF-4FF8-A2EA-84323F7DA757}" destId="{11163AB1-E918-4B3C-B06E-248C031E8178}" srcOrd="0" destOrd="0" parTransId="{03FC6033-578F-4802-971C-F9C0F437C494}" sibTransId="{CB823ADA-82B4-432E-947A-B8D72BC07EE1}"/>
    <dgm:cxn modelId="{B5287FB9-65E5-4634-8523-D9ECB82565C9}" type="presOf" srcId="{11163AB1-E918-4B3C-B06E-248C031E8178}" destId="{D19263FD-34F5-479E-AC21-E3FF8459DAF3}" srcOrd="0" destOrd="0" presId="urn:microsoft.com/office/officeart/2008/layout/LinedList"/>
    <dgm:cxn modelId="{E4C055BB-9B1B-4FF2-A8B1-A685791CFE24}" type="presOf" srcId="{0AFC60A1-A527-4D2E-AD93-16999604A161}" destId="{80EC885F-4636-4434-A7EE-5309CD0173FB}" srcOrd="0" destOrd="0" presId="urn:microsoft.com/office/officeart/2008/layout/LinedList"/>
    <dgm:cxn modelId="{17FF7DD6-60AB-462A-8605-CCC688E3EBD7}" type="presOf" srcId="{65583857-7359-489E-898F-73F22C11B23A}" destId="{8DBCE244-E81B-4A68-BDB7-E0A45258D82D}" srcOrd="0" destOrd="0" presId="urn:microsoft.com/office/officeart/2008/layout/LinedList"/>
    <dgm:cxn modelId="{8AA7A4E7-461C-4ABC-A87B-1F216DFE9E71}" type="presOf" srcId="{07A68B68-0E6B-43BC-856B-2D3D684F363C}" destId="{86F9AAE7-5177-4BEC-BCB5-E9481105BC0E}" srcOrd="0" destOrd="0" presId="urn:microsoft.com/office/officeart/2008/layout/LinedList"/>
    <dgm:cxn modelId="{852F0AEE-4521-4A22-A331-4B007134BF4C}" srcId="{90065128-8EBF-4FF8-A2EA-84323F7DA757}" destId="{65583857-7359-489E-898F-73F22C11B23A}" srcOrd="3" destOrd="0" parTransId="{0E8CEDFD-F23D-41B5-845B-38E84D04410F}" sibTransId="{2990807B-A328-4901-9E47-2FE0F1EBB0F1}"/>
    <dgm:cxn modelId="{B6473803-E0AA-4087-80C4-EC9C26817A67}" type="presParOf" srcId="{DFEF8F20-C92F-4A43-893F-FC01F5AF7527}" destId="{77824162-7BDA-4AE0-A04A-2384E828238F}" srcOrd="0" destOrd="0" presId="urn:microsoft.com/office/officeart/2008/layout/LinedList"/>
    <dgm:cxn modelId="{D4CDF026-BD94-48FA-A060-37A09FF4FF50}" type="presParOf" srcId="{DFEF8F20-C92F-4A43-893F-FC01F5AF7527}" destId="{EB0EA410-68C9-4216-A960-258360D29918}" srcOrd="1" destOrd="0" presId="urn:microsoft.com/office/officeart/2008/layout/LinedList"/>
    <dgm:cxn modelId="{16B3D6DD-FBD4-4345-8F41-8337EF2E13EA}" type="presParOf" srcId="{EB0EA410-68C9-4216-A960-258360D29918}" destId="{D19263FD-34F5-479E-AC21-E3FF8459DAF3}" srcOrd="0" destOrd="0" presId="urn:microsoft.com/office/officeart/2008/layout/LinedList"/>
    <dgm:cxn modelId="{18379A40-4F59-4C32-8D92-834306BB79BC}" type="presParOf" srcId="{EB0EA410-68C9-4216-A960-258360D29918}" destId="{F382474F-E9BF-4AAF-81AA-774EB7A69B2B}" srcOrd="1" destOrd="0" presId="urn:microsoft.com/office/officeart/2008/layout/LinedList"/>
    <dgm:cxn modelId="{0C2F9027-0049-48DF-86AA-17067EDC3BD8}" type="presParOf" srcId="{DFEF8F20-C92F-4A43-893F-FC01F5AF7527}" destId="{838D797E-B58E-4619-9411-94A62B199135}" srcOrd="2" destOrd="0" presId="urn:microsoft.com/office/officeart/2008/layout/LinedList"/>
    <dgm:cxn modelId="{DDED1E3C-37D1-46D3-8279-F3B61C164082}" type="presParOf" srcId="{DFEF8F20-C92F-4A43-893F-FC01F5AF7527}" destId="{F417096A-6252-41CC-9D50-5DAFA3569FBA}" srcOrd="3" destOrd="0" presId="urn:microsoft.com/office/officeart/2008/layout/LinedList"/>
    <dgm:cxn modelId="{B3539BB3-F37F-40F6-A87B-5BB123B3D369}" type="presParOf" srcId="{F417096A-6252-41CC-9D50-5DAFA3569FBA}" destId="{86F9AAE7-5177-4BEC-BCB5-E9481105BC0E}" srcOrd="0" destOrd="0" presId="urn:microsoft.com/office/officeart/2008/layout/LinedList"/>
    <dgm:cxn modelId="{48C759CB-0EDD-4FD9-BD8E-5B7728EB3CD9}" type="presParOf" srcId="{F417096A-6252-41CC-9D50-5DAFA3569FBA}" destId="{592E75BF-9EBA-41ED-8199-F9A60FA102D0}" srcOrd="1" destOrd="0" presId="urn:microsoft.com/office/officeart/2008/layout/LinedList"/>
    <dgm:cxn modelId="{3B3FE59E-52E1-48E6-88E8-208FA76D23EC}" type="presParOf" srcId="{DFEF8F20-C92F-4A43-893F-FC01F5AF7527}" destId="{10F67FB0-7680-4469-ABBD-7F323E830677}" srcOrd="4" destOrd="0" presId="urn:microsoft.com/office/officeart/2008/layout/LinedList"/>
    <dgm:cxn modelId="{940E5E78-EE8E-436D-A737-95792AE62EAF}" type="presParOf" srcId="{DFEF8F20-C92F-4A43-893F-FC01F5AF7527}" destId="{FE2BD94F-3F49-4319-A352-B0D3D9B250FE}" srcOrd="5" destOrd="0" presId="urn:microsoft.com/office/officeart/2008/layout/LinedList"/>
    <dgm:cxn modelId="{1E9C751E-2D75-4674-B78C-4C794669946C}" type="presParOf" srcId="{FE2BD94F-3F49-4319-A352-B0D3D9B250FE}" destId="{2689F907-0B7A-4ACF-A622-27D4478F6613}" srcOrd="0" destOrd="0" presId="urn:microsoft.com/office/officeart/2008/layout/LinedList"/>
    <dgm:cxn modelId="{68533954-A9F9-4550-BD01-8113123366B6}" type="presParOf" srcId="{FE2BD94F-3F49-4319-A352-B0D3D9B250FE}" destId="{84A392E9-CF51-45BE-960F-6CD266FD77D6}" srcOrd="1" destOrd="0" presId="urn:microsoft.com/office/officeart/2008/layout/LinedList"/>
    <dgm:cxn modelId="{BB8E5DA6-31A3-423F-ADCD-ACC261C8D60F}" type="presParOf" srcId="{DFEF8F20-C92F-4A43-893F-FC01F5AF7527}" destId="{4439DDAC-8DB6-406A-9CB0-D5D1C257B2DB}" srcOrd="6" destOrd="0" presId="urn:microsoft.com/office/officeart/2008/layout/LinedList"/>
    <dgm:cxn modelId="{3EC6C5B8-7075-4E05-AE22-196C8F35B72F}" type="presParOf" srcId="{DFEF8F20-C92F-4A43-893F-FC01F5AF7527}" destId="{82B3D597-FE73-4B90-9F81-770C64B502AA}" srcOrd="7" destOrd="0" presId="urn:microsoft.com/office/officeart/2008/layout/LinedList"/>
    <dgm:cxn modelId="{8B633620-2B6D-4582-AFB5-D7D2C49DECD0}" type="presParOf" srcId="{82B3D597-FE73-4B90-9F81-770C64B502AA}" destId="{8DBCE244-E81B-4A68-BDB7-E0A45258D82D}" srcOrd="0" destOrd="0" presId="urn:microsoft.com/office/officeart/2008/layout/LinedList"/>
    <dgm:cxn modelId="{EE60BAC6-EBB7-43D7-863D-066F4CB80A48}" type="presParOf" srcId="{82B3D597-FE73-4B90-9F81-770C64B502AA}" destId="{685B0568-E35F-4FC1-94D8-73253BB596C7}" srcOrd="1" destOrd="0" presId="urn:microsoft.com/office/officeart/2008/layout/LinedList"/>
    <dgm:cxn modelId="{B045E766-8B25-4D1C-A651-3879E3E9CE9D}" type="presParOf" srcId="{DFEF8F20-C92F-4A43-893F-FC01F5AF7527}" destId="{A203C557-D771-45F9-BC53-5C8E7B5A39BF}" srcOrd="8" destOrd="0" presId="urn:microsoft.com/office/officeart/2008/layout/LinedList"/>
    <dgm:cxn modelId="{BEBBA5E6-F3FB-4ADD-9282-C35A603CE394}" type="presParOf" srcId="{DFEF8F20-C92F-4A43-893F-FC01F5AF7527}" destId="{E38032F4-925F-424E-BC27-4EA62360B089}" srcOrd="9" destOrd="0" presId="urn:microsoft.com/office/officeart/2008/layout/LinedList"/>
    <dgm:cxn modelId="{08D183DF-45B8-4773-B3E2-5BA513E5135C}" type="presParOf" srcId="{E38032F4-925F-424E-BC27-4EA62360B089}" destId="{80EC885F-4636-4434-A7EE-5309CD0173FB}" srcOrd="0" destOrd="0" presId="urn:microsoft.com/office/officeart/2008/layout/LinedList"/>
    <dgm:cxn modelId="{46BD697E-255E-406A-BDF3-845E8308FFCA}" type="presParOf" srcId="{E38032F4-925F-424E-BC27-4EA62360B089}" destId="{46837525-70D3-4C19-BF40-7E8B500C4FE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24162-7BDA-4AE0-A04A-2384E828238F}">
      <dsp:nvSpPr>
        <dsp:cNvPr id="0" name=""/>
        <dsp:cNvSpPr/>
      </dsp:nvSpPr>
      <dsp:spPr>
        <a:xfrm>
          <a:off x="0" y="656"/>
          <a:ext cx="80900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9263FD-34F5-479E-AC21-E3FF8459DAF3}">
      <dsp:nvSpPr>
        <dsp:cNvPr id="0" name=""/>
        <dsp:cNvSpPr/>
      </dsp:nvSpPr>
      <dsp:spPr>
        <a:xfrm>
          <a:off x="0" y="656"/>
          <a:ext cx="8090006" cy="107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ECCE is 80 institutions collaborating to design an EIC detector offering full kinematic coverage and an optimized far forward detector system</a:t>
          </a:r>
          <a:endParaRPr lang="en-US" sz="1800" kern="1200"/>
        </a:p>
      </dsp:txBody>
      <dsp:txXfrm>
        <a:off x="0" y="656"/>
        <a:ext cx="8090006" cy="1076027"/>
      </dsp:txXfrm>
    </dsp:sp>
    <dsp:sp modelId="{838D797E-B58E-4619-9411-94A62B199135}">
      <dsp:nvSpPr>
        <dsp:cNvPr id="0" name=""/>
        <dsp:cNvSpPr/>
      </dsp:nvSpPr>
      <dsp:spPr>
        <a:xfrm>
          <a:off x="0" y="1076684"/>
          <a:ext cx="80900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F9AAE7-5177-4BEC-BCB5-E9481105BC0E}">
      <dsp:nvSpPr>
        <dsp:cNvPr id="0" name=""/>
        <dsp:cNvSpPr/>
      </dsp:nvSpPr>
      <dsp:spPr>
        <a:xfrm>
          <a:off x="0" y="1076684"/>
          <a:ext cx="8090006" cy="107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ECCE will submit a proposal to be the EIC project detector (“Detector 1”), which will address the complete science program outlined in the NAS and Yellow Reports</a:t>
          </a:r>
        </a:p>
        <a:p>
          <a:pPr marL="0" lvl="0" indent="0" algn="l" defTabSz="800100">
            <a:lnSpc>
              <a:spcPct val="90000"/>
            </a:lnSpc>
            <a:spcBef>
              <a:spcPct val="0"/>
            </a:spcBef>
            <a:spcAft>
              <a:spcPct val="35000"/>
            </a:spcAft>
            <a:buNone/>
          </a:pPr>
          <a:endParaRPr lang="en-US" sz="1800" kern="1200" dirty="0"/>
        </a:p>
      </dsp:txBody>
      <dsp:txXfrm>
        <a:off x="0" y="1076684"/>
        <a:ext cx="8090006" cy="1076027"/>
      </dsp:txXfrm>
    </dsp:sp>
    <dsp:sp modelId="{10F67FB0-7680-4469-ABBD-7F323E830677}">
      <dsp:nvSpPr>
        <dsp:cNvPr id="0" name=""/>
        <dsp:cNvSpPr/>
      </dsp:nvSpPr>
      <dsp:spPr>
        <a:xfrm>
          <a:off x="0" y="2152711"/>
          <a:ext cx="80900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89F907-0B7A-4ACF-A622-27D4478F6613}">
      <dsp:nvSpPr>
        <dsp:cNvPr id="0" name=""/>
        <dsp:cNvSpPr/>
      </dsp:nvSpPr>
      <dsp:spPr>
        <a:xfrm>
          <a:off x="0" y="2152711"/>
          <a:ext cx="8090006" cy="107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t>ECCE is investigating a design which incorporates the existing 1.5T </a:t>
          </a:r>
          <a:r>
            <a:rPr lang="en-US" sz="1800" b="0" i="0" kern="1200" baseline="0" dirty="0" err="1"/>
            <a:t>BaBar</a:t>
          </a:r>
          <a:r>
            <a:rPr lang="en-US" sz="1800" b="0" i="0" kern="1200" baseline="0" dirty="0"/>
            <a:t> magnet, which will help reduce cost and risk, to allow it to be ready for first EIC operations (CD-4a)</a:t>
          </a:r>
          <a:endParaRPr lang="en-US" sz="1800" kern="1200" dirty="0"/>
        </a:p>
      </dsp:txBody>
      <dsp:txXfrm>
        <a:off x="0" y="2152711"/>
        <a:ext cx="8090006" cy="1076027"/>
      </dsp:txXfrm>
    </dsp:sp>
    <dsp:sp modelId="{4439DDAC-8DB6-406A-9CB0-D5D1C257B2DB}">
      <dsp:nvSpPr>
        <dsp:cNvPr id="0" name=""/>
        <dsp:cNvSpPr/>
      </dsp:nvSpPr>
      <dsp:spPr>
        <a:xfrm>
          <a:off x="0" y="3228739"/>
          <a:ext cx="80900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CE244-E81B-4A68-BDB7-E0A45258D82D}">
      <dsp:nvSpPr>
        <dsp:cNvPr id="0" name=""/>
        <dsp:cNvSpPr/>
      </dsp:nvSpPr>
      <dsp:spPr>
        <a:xfrm>
          <a:off x="0" y="3228739"/>
          <a:ext cx="8090006" cy="107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dirty="0"/>
            <a:t>ECCE is fully supportive of two detectors at the EIC, in both IP6 and IP8, to maximize the scientific output of the EIC. ECCE is also investigating key science measurements in either IP6 with 25 </a:t>
          </a:r>
          <a:r>
            <a:rPr lang="en-US" sz="1800" b="0" i="0" kern="1200" baseline="0" dirty="0" err="1"/>
            <a:t>mrad</a:t>
          </a:r>
          <a:r>
            <a:rPr lang="en-US" sz="1800" b="0" i="0" kern="1200" baseline="0" dirty="0"/>
            <a:t> crossing angle, or IP8 with 35 </a:t>
          </a:r>
          <a:r>
            <a:rPr lang="en-US" sz="1800" b="0" i="0" kern="1200" baseline="0" dirty="0" err="1"/>
            <a:t>mrad</a:t>
          </a:r>
          <a:endParaRPr lang="en-US" sz="1800" kern="1200" dirty="0"/>
        </a:p>
      </dsp:txBody>
      <dsp:txXfrm>
        <a:off x="0" y="3228739"/>
        <a:ext cx="8090006" cy="1076027"/>
      </dsp:txXfrm>
    </dsp:sp>
    <dsp:sp modelId="{A203C557-D771-45F9-BC53-5C8E7B5A39BF}">
      <dsp:nvSpPr>
        <dsp:cNvPr id="0" name=""/>
        <dsp:cNvSpPr/>
      </dsp:nvSpPr>
      <dsp:spPr>
        <a:xfrm>
          <a:off x="0" y="4304766"/>
          <a:ext cx="80900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EC885F-4636-4434-A7EE-5309CD0173FB}">
      <dsp:nvSpPr>
        <dsp:cNvPr id="0" name=""/>
        <dsp:cNvSpPr/>
      </dsp:nvSpPr>
      <dsp:spPr>
        <a:xfrm>
          <a:off x="0" y="4304766"/>
          <a:ext cx="8090006" cy="107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ECCE is open to everyone in the community to participate, even if they wish to contribute to other proposals.</a:t>
          </a:r>
          <a:endParaRPr lang="en-US" sz="1800" kern="1200"/>
        </a:p>
      </dsp:txBody>
      <dsp:txXfrm>
        <a:off x="0" y="4304766"/>
        <a:ext cx="8090006" cy="107602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ED3E2-0073-42F4-AAC0-5C7D0763861C}" type="datetimeFigureOut">
              <a:rPr lang="en-US" smtClean="0"/>
              <a:t>9/24/2021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1BC12-718C-40BD-8A12-2B413A6FC381}" type="slidenum">
              <a:rPr lang="en-US" smtClean="0"/>
              <a:t>‹#›</a:t>
            </a:fld>
            <a:endParaRPr lang="en-US"/>
          </a:p>
        </p:txBody>
      </p:sp>
    </p:spTree>
    <p:extLst>
      <p:ext uri="{BB962C8B-B14F-4D97-AF65-F5344CB8AC3E}">
        <p14:creationId xmlns:p14="http://schemas.microsoft.com/office/powerpoint/2010/main" val="10529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err="1">
                <a:solidFill>
                  <a:srgbClr val="000000"/>
                </a:solidFill>
                <a:latin typeface="Calibri" panose="020F0502020204030204" pitchFamily="34" charset="0"/>
                <a:ea typeface="Times New Roman" panose="02020603050405020304" pitchFamily="18" charset="0"/>
              </a:rPr>
              <a:t>GlueX</a:t>
            </a:r>
            <a:r>
              <a:rPr lang="en-US" sz="2200" dirty="0">
                <a:solidFill>
                  <a:srgbClr val="000000"/>
                </a:solidFill>
                <a:latin typeface="Calibri" panose="020F0502020204030204" pitchFamily="34" charset="0"/>
                <a:ea typeface="Times New Roman" panose="02020603050405020304" pitchFamily="18" charset="0"/>
              </a:rPr>
              <a:t> solenoid nee' LASS at SLAC 1972 – from Glenn (https://arxiv.org/pdf/2005.14272.pdf). Note also that this magnetic was refurbished, also involving opening the cryostats. Note also this is higher stored energy (24.1MJ) at full field.  Ansaldo also made LHC dipoles and the </a:t>
            </a:r>
            <a:r>
              <a:rPr lang="en-US" sz="2200">
                <a:solidFill>
                  <a:srgbClr val="000000"/>
                </a:solidFill>
                <a:latin typeface="Calibri" panose="020F0502020204030204" pitchFamily="34" charset="0"/>
                <a:ea typeface="Times New Roman" panose="02020603050405020304" pitchFamily="18" charset="0"/>
              </a:rPr>
              <a:t>CMS solenoid</a:t>
            </a:r>
            <a:endParaRPr lang="en-US" sz="2200" dirty="0">
              <a:solidFill>
                <a:srgbClr val="000000"/>
              </a:solidFill>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D744473-E14D-4FA3-B58A-A1E02C4093A4}" type="slidenum">
              <a:rPr lang="en-US" smtClean="0"/>
              <a:t>9</a:t>
            </a:fld>
            <a:endParaRPr lang="en-US"/>
          </a:p>
        </p:txBody>
      </p:sp>
    </p:spTree>
    <p:extLst>
      <p:ext uri="{BB962C8B-B14F-4D97-AF65-F5344CB8AC3E}">
        <p14:creationId xmlns:p14="http://schemas.microsoft.com/office/powerpoint/2010/main" val="189466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6E116-C46D-6348-8846-0CBB99EEA13F}" type="slidenum">
              <a:rPr lang="en-US" smtClean="0"/>
              <a:t>11</a:t>
            </a:fld>
            <a:endParaRPr lang="en-US"/>
          </a:p>
        </p:txBody>
      </p:sp>
    </p:spTree>
    <p:extLst>
      <p:ext uri="{BB962C8B-B14F-4D97-AF65-F5344CB8AC3E}">
        <p14:creationId xmlns:p14="http://schemas.microsoft.com/office/powerpoint/2010/main" val="3297282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6E116-C46D-6348-8846-0CBB99EEA13F}" type="slidenum">
              <a:rPr lang="en-US" smtClean="0"/>
              <a:t>12</a:t>
            </a:fld>
            <a:endParaRPr lang="en-US"/>
          </a:p>
        </p:txBody>
      </p:sp>
    </p:spTree>
    <p:extLst>
      <p:ext uri="{BB962C8B-B14F-4D97-AF65-F5344CB8AC3E}">
        <p14:creationId xmlns:p14="http://schemas.microsoft.com/office/powerpoint/2010/main" val="216167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6E116-C46D-6348-8846-0CBB99EEA13F}" type="slidenum">
              <a:rPr lang="en-US" smtClean="0"/>
              <a:t>13</a:t>
            </a:fld>
            <a:endParaRPr lang="en-US"/>
          </a:p>
        </p:txBody>
      </p:sp>
    </p:spTree>
    <p:extLst>
      <p:ext uri="{BB962C8B-B14F-4D97-AF65-F5344CB8AC3E}">
        <p14:creationId xmlns:p14="http://schemas.microsoft.com/office/powerpoint/2010/main" val="3097359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6E116-C46D-6348-8846-0CBB99EEA13F}" type="slidenum">
              <a:rPr lang="en-US" smtClean="0"/>
              <a:t>15</a:t>
            </a:fld>
            <a:endParaRPr lang="en-US"/>
          </a:p>
        </p:txBody>
      </p:sp>
    </p:spTree>
    <p:extLst>
      <p:ext uri="{BB962C8B-B14F-4D97-AF65-F5344CB8AC3E}">
        <p14:creationId xmlns:p14="http://schemas.microsoft.com/office/powerpoint/2010/main" val="2216059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44473-E14D-4FA3-B58A-A1E02C4093A4}" type="slidenum">
              <a:rPr lang="en-US" smtClean="0"/>
              <a:t>38</a:t>
            </a:fld>
            <a:endParaRPr lang="en-US"/>
          </a:p>
        </p:txBody>
      </p:sp>
    </p:spTree>
    <p:extLst>
      <p:ext uri="{BB962C8B-B14F-4D97-AF65-F5344CB8AC3E}">
        <p14:creationId xmlns:p14="http://schemas.microsoft.com/office/powerpoint/2010/main" val="4125077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44473-E14D-4FA3-B58A-A1E02C4093A4}" type="slidenum">
              <a:rPr lang="en-US" smtClean="0"/>
              <a:t>52</a:t>
            </a:fld>
            <a:endParaRPr lang="en-US"/>
          </a:p>
        </p:txBody>
      </p:sp>
    </p:spTree>
    <p:extLst>
      <p:ext uri="{BB962C8B-B14F-4D97-AF65-F5344CB8AC3E}">
        <p14:creationId xmlns:p14="http://schemas.microsoft.com/office/powerpoint/2010/main" val="766163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6E116-C46D-6348-8846-0CBB99EEA13F}" type="slidenum">
              <a:rPr lang="en-US" smtClean="0"/>
              <a:t>58</a:t>
            </a:fld>
            <a:endParaRPr lang="en-US"/>
          </a:p>
        </p:txBody>
      </p:sp>
    </p:spTree>
    <p:extLst>
      <p:ext uri="{BB962C8B-B14F-4D97-AF65-F5344CB8AC3E}">
        <p14:creationId xmlns:p14="http://schemas.microsoft.com/office/powerpoint/2010/main" val="1294667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86E5-F187-4D71-B4A8-E98D4B37CE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5883A7-976F-4B7D-8020-C3686903C1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68275F-D939-4904-B513-8326DDA64B1D}"/>
              </a:ext>
            </a:extLst>
          </p:cNvPr>
          <p:cNvSpPr>
            <a:spLocks noGrp="1"/>
          </p:cNvSpPr>
          <p:nvPr>
            <p:ph type="dt" sz="half" idx="10"/>
          </p:nvPr>
        </p:nvSpPr>
        <p:spPr/>
        <p:txBody>
          <a:bodyPr/>
          <a:lstStyle/>
          <a:p>
            <a:r>
              <a:rPr lang="en-US"/>
              <a:t>9/27/2021</a:t>
            </a:r>
          </a:p>
        </p:txBody>
      </p:sp>
      <p:sp>
        <p:nvSpPr>
          <p:cNvPr id="5" name="Footer Placeholder 4">
            <a:extLst>
              <a:ext uri="{FF2B5EF4-FFF2-40B4-BE49-F238E27FC236}">
                <a16:creationId xmlns:a16="http://schemas.microsoft.com/office/drawing/2014/main" id="{1335463A-D9CF-4565-8F3A-0BFE17EB583B}"/>
              </a:ext>
            </a:extLst>
          </p:cNvPr>
          <p:cNvSpPr>
            <a:spLocks noGrp="1"/>
          </p:cNvSpPr>
          <p:nvPr>
            <p:ph type="ftr" sz="quarter" idx="11"/>
          </p:nvPr>
        </p:nvSpPr>
        <p:spPr/>
        <p:txBody>
          <a:bodyPr/>
          <a:lstStyle/>
          <a:p>
            <a:r>
              <a:rPr lang="en-US"/>
              <a:t>2nd Workshop on Jets at the EIC</a:t>
            </a:r>
          </a:p>
        </p:txBody>
      </p:sp>
      <p:sp>
        <p:nvSpPr>
          <p:cNvPr id="6" name="Slide Number Placeholder 5">
            <a:extLst>
              <a:ext uri="{FF2B5EF4-FFF2-40B4-BE49-F238E27FC236}">
                <a16:creationId xmlns:a16="http://schemas.microsoft.com/office/drawing/2014/main" id="{B59FC7C0-DE6F-494F-A19A-CDACA1076DA7}"/>
              </a:ext>
            </a:extLst>
          </p:cNvPr>
          <p:cNvSpPr>
            <a:spLocks noGrp="1"/>
          </p:cNvSpPr>
          <p:nvPr>
            <p:ph type="sldNum" sz="quarter" idx="12"/>
          </p:nvPr>
        </p:nvSpPr>
        <p:spPr/>
        <p:txBody>
          <a:bodyPr/>
          <a:lstStyle/>
          <a:p>
            <a:fld id="{DC671F63-9CE2-4CCB-8683-62689A29F25C}" type="slidenum">
              <a:rPr lang="en-US" smtClean="0"/>
              <a:t>‹#›</a:t>
            </a:fld>
            <a:endParaRPr lang="en-US"/>
          </a:p>
        </p:txBody>
      </p:sp>
    </p:spTree>
    <p:extLst>
      <p:ext uri="{BB962C8B-B14F-4D97-AF65-F5344CB8AC3E}">
        <p14:creationId xmlns:p14="http://schemas.microsoft.com/office/powerpoint/2010/main" val="24464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BDE4-7DE7-4EF3-8D9C-B842D485E8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DC0324-2B4C-4D68-BF12-E196037C56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00F07-4304-4D62-96BA-4B7F9DA87736}"/>
              </a:ext>
            </a:extLst>
          </p:cNvPr>
          <p:cNvSpPr>
            <a:spLocks noGrp="1"/>
          </p:cNvSpPr>
          <p:nvPr>
            <p:ph type="dt" sz="half" idx="10"/>
          </p:nvPr>
        </p:nvSpPr>
        <p:spPr/>
        <p:txBody>
          <a:bodyPr/>
          <a:lstStyle/>
          <a:p>
            <a:r>
              <a:rPr lang="en-US"/>
              <a:t>9/27/2021</a:t>
            </a:r>
          </a:p>
        </p:txBody>
      </p:sp>
      <p:sp>
        <p:nvSpPr>
          <p:cNvPr id="5" name="Footer Placeholder 4">
            <a:extLst>
              <a:ext uri="{FF2B5EF4-FFF2-40B4-BE49-F238E27FC236}">
                <a16:creationId xmlns:a16="http://schemas.microsoft.com/office/drawing/2014/main" id="{0789F5B7-C593-47E0-B8A3-A75DC4437B08}"/>
              </a:ext>
            </a:extLst>
          </p:cNvPr>
          <p:cNvSpPr>
            <a:spLocks noGrp="1"/>
          </p:cNvSpPr>
          <p:nvPr>
            <p:ph type="ftr" sz="quarter" idx="11"/>
          </p:nvPr>
        </p:nvSpPr>
        <p:spPr/>
        <p:txBody>
          <a:bodyPr/>
          <a:lstStyle/>
          <a:p>
            <a:r>
              <a:rPr lang="en-US"/>
              <a:t>2nd Workshop on Jets at the EIC</a:t>
            </a:r>
          </a:p>
        </p:txBody>
      </p:sp>
      <p:sp>
        <p:nvSpPr>
          <p:cNvPr id="6" name="Slide Number Placeholder 5">
            <a:extLst>
              <a:ext uri="{FF2B5EF4-FFF2-40B4-BE49-F238E27FC236}">
                <a16:creationId xmlns:a16="http://schemas.microsoft.com/office/drawing/2014/main" id="{E1FEA1A6-40F4-4047-BEAC-D9B4B3D6F467}"/>
              </a:ext>
            </a:extLst>
          </p:cNvPr>
          <p:cNvSpPr>
            <a:spLocks noGrp="1"/>
          </p:cNvSpPr>
          <p:nvPr>
            <p:ph type="sldNum" sz="quarter" idx="12"/>
          </p:nvPr>
        </p:nvSpPr>
        <p:spPr/>
        <p:txBody>
          <a:bodyPr/>
          <a:lstStyle/>
          <a:p>
            <a:fld id="{DC671F63-9CE2-4CCB-8683-62689A29F25C}" type="slidenum">
              <a:rPr lang="en-US" smtClean="0"/>
              <a:t>‹#›</a:t>
            </a:fld>
            <a:endParaRPr lang="en-US"/>
          </a:p>
        </p:txBody>
      </p:sp>
    </p:spTree>
    <p:extLst>
      <p:ext uri="{BB962C8B-B14F-4D97-AF65-F5344CB8AC3E}">
        <p14:creationId xmlns:p14="http://schemas.microsoft.com/office/powerpoint/2010/main" val="94802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F3317-B77C-439F-BF47-3B12D8FA02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C0624A-DFAE-43BA-9FB0-4BFB8DC508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BDB78-3C7C-4E4A-927F-754CE67F84DD}"/>
              </a:ext>
            </a:extLst>
          </p:cNvPr>
          <p:cNvSpPr>
            <a:spLocks noGrp="1"/>
          </p:cNvSpPr>
          <p:nvPr>
            <p:ph type="dt" sz="half" idx="10"/>
          </p:nvPr>
        </p:nvSpPr>
        <p:spPr/>
        <p:txBody>
          <a:bodyPr/>
          <a:lstStyle/>
          <a:p>
            <a:r>
              <a:rPr lang="en-US"/>
              <a:t>9/27/2021</a:t>
            </a:r>
          </a:p>
        </p:txBody>
      </p:sp>
      <p:sp>
        <p:nvSpPr>
          <p:cNvPr id="5" name="Footer Placeholder 4">
            <a:extLst>
              <a:ext uri="{FF2B5EF4-FFF2-40B4-BE49-F238E27FC236}">
                <a16:creationId xmlns:a16="http://schemas.microsoft.com/office/drawing/2014/main" id="{720EA6F9-4F13-4EBC-AF33-BA62B7924CBC}"/>
              </a:ext>
            </a:extLst>
          </p:cNvPr>
          <p:cNvSpPr>
            <a:spLocks noGrp="1"/>
          </p:cNvSpPr>
          <p:nvPr>
            <p:ph type="ftr" sz="quarter" idx="11"/>
          </p:nvPr>
        </p:nvSpPr>
        <p:spPr/>
        <p:txBody>
          <a:bodyPr/>
          <a:lstStyle/>
          <a:p>
            <a:r>
              <a:rPr lang="en-US"/>
              <a:t>2nd Workshop on Jets at the EIC</a:t>
            </a:r>
          </a:p>
        </p:txBody>
      </p:sp>
      <p:sp>
        <p:nvSpPr>
          <p:cNvPr id="6" name="Slide Number Placeholder 5">
            <a:extLst>
              <a:ext uri="{FF2B5EF4-FFF2-40B4-BE49-F238E27FC236}">
                <a16:creationId xmlns:a16="http://schemas.microsoft.com/office/drawing/2014/main" id="{DF5052EA-537A-4D5B-9711-4FA852476E9E}"/>
              </a:ext>
            </a:extLst>
          </p:cNvPr>
          <p:cNvSpPr>
            <a:spLocks noGrp="1"/>
          </p:cNvSpPr>
          <p:nvPr>
            <p:ph type="sldNum" sz="quarter" idx="12"/>
          </p:nvPr>
        </p:nvSpPr>
        <p:spPr/>
        <p:txBody>
          <a:bodyPr/>
          <a:lstStyle/>
          <a:p>
            <a:fld id="{DC671F63-9CE2-4CCB-8683-62689A29F25C}" type="slidenum">
              <a:rPr lang="en-US" smtClean="0"/>
              <a:t>‹#›</a:t>
            </a:fld>
            <a:endParaRPr lang="en-US"/>
          </a:p>
        </p:txBody>
      </p:sp>
    </p:spTree>
    <p:extLst>
      <p:ext uri="{BB962C8B-B14F-4D97-AF65-F5344CB8AC3E}">
        <p14:creationId xmlns:p14="http://schemas.microsoft.com/office/powerpoint/2010/main" val="3398177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6C21-E683-4D21-8CE9-9B2CC7E9B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0FE786-7A13-4048-B883-B1F56D5E9F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CEBD6-C569-4BF5-A746-380F1350F2B3}"/>
              </a:ext>
            </a:extLst>
          </p:cNvPr>
          <p:cNvSpPr>
            <a:spLocks noGrp="1"/>
          </p:cNvSpPr>
          <p:nvPr>
            <p:ph type="dt" sz="half" idx="10"/>
          </p:nvPr>
        </p:nvSpPr>
        <p:spPr/>
        <p:txBody>
          <a:bodyPr/>
          <a:lstStyle/>
          <a:p>
            <a:r>
              <a:rPr lang="en-US"/>
              <a:t>9/27/2021</a:t>
            </a:r>
          </a:p>
        </p:txBody>
      </p:sp>
      <p:sp>
        <p:nvSpPr>
          <p:cNvPr id="5" name="Footer Placeholder 4">
            <a:extLst>
              <a:ext uri="{FF2B5EF4-FFF2-40B4-BE49-F238E27FC236}">
                <a16:creationId xmlns:a16="http://schemas.microsoft.com/office/drawing/2014/main" id="{FB2D1A13-1891-47B5-9E20-999F0194A9B9}"/>
              </a:ext>
            </a:extLst>
          </p:cNvPr>
          <p:cNvSpPr>
            <a:spLocks noGrp="1"/>
          </p:cNvSpPr>
          <p:nvPr>
            <p:ph type="ftr" sz="quarter" idx="11"/>
          </p:nvPr>
        </p:nvSpPr>
        <p:spPr/>
        <p:txBody>
          <a:bodyPr/>
          <a:lstStyle/>
          <a:p>
            <a:r>
              <a:rPr lang="en-US"/>
              <a:t>2nd Workshop on Jets at the EIC</a:t>
            </a:r>
          </a:p>
        </p:txBody>
      </p:sp>
      <p:sp>
        <p:nvSpPr>
          <p:cNvPr id="6" name="Slide Number Placeholder 5">
            <a:extLst>
              <a:ext uri="{FF2B5EF4-FFF2-40B4-BE49-F238E27FC236}">
                <a16:creationId xmlns:a16="http://schemas.microsoft.com/office/drawing/2014/main" id="{A69AEF25-BC90-43A4-B990-684A14717744}"/>
              </a:ext>
            </a:extLst>
          </p:cNvPr>
          <p:cNvSpPr>
            <a:spLocks noGrp="1"/>
          </p:cNvSpPr>
          <p:nvPr>
            <p:ph type="sldNum" sz="quarter" idx="12"/>
          </p:nvPr>
        </p:nvSpPr>
        <p:spPr/>
        <p:txBody>
          <a:bodyPr/>
          <a:lstStyle/>
          <a:p>
            <a:fld id="{DC671F63-9CE2-4CCB-8683-62689A29F25C}" type="slidenum">
              <a:rPr lang="en-US" smtClean="0"/>
              <a:t>‹#›</a:t>
            </a:fld>
            <a:endParaRPr lang="en-US"/>
          </a:p>
        </p:txBody>
      </p:sp>
    </p:spTree>
    <p:extLst>
      <p:ext uri="{BB962C8B-B14F-4D97-AF65-F5344CB8AC3E}">
        <p14:creationId xmlns:p14="http://schemas.microsoft.com/office/powerpoint/2010/main" val="665635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E4BB-5ABA-483D-8068-CAD1315981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B9FC2F-0CC2-4B7D-85AA-7C0B0054E3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62785E-F59A-404E-9B13-E5E4EEFB6518}"/>
              </a:ext>
            </a:extLst>
          </p:cNvPr>
          <p:cNvSpPr>
            <a:spLocks noGrp="1"/>
          </p:cNvSpPr>
          <p:nvPr>
            <p:ph type="dt" sz="half" idx="10"/>
          </p:nvPr>
        </p:nvSpPr>
        <p:spPr/>
        <p:txBody>
          <a:bodyPr/>
          <a:lstStyle/>
          <a:p>
            <a:r>
              <a:rPr lang="en-US"/>
              <a:t>9/27/2021</a:t>
            </a:r>
          </a:p>
        </p:txBody>
      </p:sp>
      <p:sp>
        <p:nvSpPr>
          <p:cNvPr id="5" name="Footer Placeholder 4">
            <a:extLst>
              <a:ext uri="{FF2B5EF4-FFF2-40B4-BE49-F238E27FC236}">
                <a16:creationId xmlns:a16="http://schemas.microsoft.com/office/drawing/2014/main" id="{6FF718F4-0D2E-4D26-AAA9-5D6B4B722B75}"/>
              </a:ext>
            </a:extLst>
          </p:cNvPr>
          <p:cNvSpPr>
            <a:spLocks noGrp="1"/>
          </p:cNvSpPr>
          <p:nvPr>
            <p:ph type="ftr" sz="quarter" idx="11"/>
          </p:nvPr>
        </p:nvSpPr>
        <p:spPr/>
        <p:txBody>
          <a:bodyPr/>
          <a:lstStyle/>
          <a:p>
            <a:r>
              <a:rPr lang="en-US"/>
              <a:t>2nd Workshop on Jets at the EIC</a:t>
            </a:r>
          </a:p>
        </p:txBody>
      </p:sp>
      <p:sp>
        <p:nvSpPr>
          <p:cNvPr id="6" name="Slide Number Placeholder 5">
            <a:extLst>
              <a:ext uri="{FF2B5EF4-FFF2-40B4-BE49-F238E27FC236}">
                <a16:creationId xmlns:a16="http://schemas.microsoft.com/office/drawing/2014/main" id="{0F73259C-D8FA-4D46-85C2-9E775475E273}"/>
              </a:ext>
            </a:extLst>
          </p:cNvPr>
          <p:cNvSpPr>
            <a:spLocks noGrp="1"/>
          </p:cNvSpPr>
          <p:nvPr>
            <p:ph type="sldNum" sz="quarter" idx="12"/>
          </p:nvPr>
        </p:nvSpPr>
        <p:spPr/>
        <p:txBody>
          <a:bodyPr/>
          <a:lstStyle/>
          <a:p>
            <a:fld id="{DC671F63-9CE2-4CCB-8683-62689A29F25C}" type="slidenum">
              <a:rPr lang="en-US" smtClean="0"/>
              <a:t>‹#›</a:t>
            </a:fld>
            <a:endParaRPr lang="en-US"/>
          </a:p>
        </p:txBody>
      </p:sp>
    </p:spTree>
    <p:extLst>
      <p:ext uri="{BB962C8B-B14F-4D97-AF65-F5344CB8AC3E}">
        <p14:creationId xmlns:p14="http://schemas.microsoft.com/office/powerpoint/2010/main" val="334170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BFB4-8D1B-41DA-ABC8-02E8FFD1DB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2F2AA-BA58-411A-8F14-A3EF4EDFF0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676A67-594F-4CB1-A95D-3A4FAE42E38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4B73CE-548A-4823-B672-6FB64DC26772}"/>
              </a:ext>
            </a:extLst>
          </p:cNvPr>
          <p:cNvSpPr>
            <a:spLocks noGrp="1"/>
          </p:cNvSpPr>
          <p:nvPr>
            <p:ph type="dt" sz="half" idx="10"/>
          </p:nvPr>
        </p:nvSpPr>
        <p:spPr/>
        <p:txBody>
          <a:bodyPr/>
          <a:lstStyle/>
          <a:p>
            <a:r>
              <a:rPr lang="en-US"/>
              <a:t>9/27/2021</a:t>
            </a:r>
          </a:p>
        </p:txBody>
      </p:sp>
      <p:sp>
        <p:nvSpPr>
          <p:cNvPr id="6" name="Footer Placeholder 5">
            <a:extLst>
              <a:ext uri="{FF2B5EF4-FFF2-40B4-BE49-F238E27FC236}">
                <a16:creationId xmlns:a16="http://schemas.microsoft.com/office/drawing/2014/main" id="{59B0E5D7-B2AA-4C84-B96D-ACD8FE2701BF}"/>
              </a:ext>
            </a:extLst>
          </p:cNvPr>
          <p:cNvSpPr>
            <a:spLocks noGrp="1"/>
          </p:cNvSpPr>
          <p:nvPr>
            <p:ph type="ftr" sz="quarter" idx="11"/>
          </p:nvPr>
        </p:nvSpPr>
        <p:spPr/>
        <p:txBody>
          <a:bodyPr/>
          <a:lstStyle/>
          <a:p>
            <a:r>
              <a:rPr lang="en-US"/>
              <a:t>2nd Workshop on Jets at the EIC</a:t>
            </a:r>
          </a:p>
        </p:txBody>
      </p:sp>
      <p:sp>
        <p:nvSpPr>
          <p:cNvPr id="7" name="Slide Number Placeholder 6">
            <a:extLst>
              <a:ext uri="{FF2B5EF4-FFF2-40B4-BE49-F238E27FC236}">
                <a16:creationId xmlns:a16="http://schemas.microsoft.com/office/drawing/2014/main" id="{D99B37DF-66CE-464F-8E0F-1BE7C0A79B77}"/>
              </a:ext>
            </a:extLst>
          </p:cNvPr>
          <p:cNvSpPr>
            <a:spLocks noGrp="1"/>
          </p:cNvSpPr>
          <p:nvPr>
            <p:ph type="sldNum" sz="quarter" idx="12"/>
          </p:nvPr>
        </p:nvSpPr>
        <p:spPr/>
        <p:txBody>
          <a:bodyPr/>
          <a:lstStyle/>
          <a:p>
            <a:fld id="{DC671F63-9CE2-4CCB-8683-62689A29F25C}" type="slidenum">
              <a:rPr lang="en-US" smtClean="0"/>
              <a:t>‹#›</a:t>
            </a:fld>
            <a:endParaRPr lang="en-US"/>
          </a:p>
        </p:txBody>
      </p:sp>
    </p:spTree>
    <p:extLst>
      <p:ext uri="{BB962C8B-B14F-4D97-AF65-F5344CB8AC3E}">
        <p14:creationId xmlns:p14="http://schemas.microsoft.com/office/powerpoint/2010/main" val="1786285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9F7D-D2C8-4E03-AB12-2B0C88A997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E92896-1479-469A-BA37-36CBFC82B1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15C1AD-E9E7-4096-8CD8-01D2D8085F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650FEA-928E-4B79-B22B-5F61A34DD0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8373F2-B234-45D4-9F4D-66B7CE5440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41F4C-7A17-43FE-A6E9-65F00300923A}"/>
              </a:ext>
            </a:extLst>
          </p:cNvPr>
          <p:cNvSpPr>
            <a:spLocks noGrp="1"/>
          </p:cNvSpPr>
          <p:nvPr>
            <p:ph type="dt" sz="half" idx="10"/>
          </p:nvPr>
        </p:nvSpPr>
        <p:spPr/>
        <p:txBody>
          <a:bodyPr/>
          <a:lstStyle/>
          <a:p>
            <a:r>
              <a:rPr lang="en-US"/>
              <a:t>9/27/2021</a:t>
            </a:r>
          </a:p>
        </p:txBody>
      </p:sp>
      <p:sp>
        <p:nvSpPr>
          <p:cNvPr id="8" name="Footer Placeholder 7">
            <a:extLst>
              <a:ext uri="{FF2B5EF4-FFF2-40B4-BE49-F238E27FC236}">
                <a16:creationId xmlns:a16="http://schemas.microsoft.com/office/drawing/2014/main" id="{4C4687D2-99C8-48F9-8D81-12740729049D}"/>
              </a:ext>
            </a:extLst>
          </p:cNvPr>
          <p:cNvSpPr>
            <a:spLocks noGrp="1"/>
          </p:cNvSpPr>
          <p:nvPr>
            <p:ph type="ftr" sz="quarter" idx="11"/>
          </p:nvPr>
        </p:nvSpPr>
        <p:spPr/>
        <p:txBody>
          <a:bodyPr/>
          <a:lstStyle/>
          <a:p>
            <a:r>
              <a:rPr lang="en-US"/>
              <a:t>2nd Workshop on Jets at the EIC</a:t>
            </a:r>
          </a:p>
        </p:txBody>
      </p:sp>
      <p:sp>
        <p:nvSpPr>
          <p:cNvPr id="9" name="Slide Number Placeholder 8">
            <a:extLst>
              <a:ext uri="{FF2B5EF4-FFF2-40B4-BE49-F238E27FC236}">
                <a16:creationId xmlns:a16="http://schemas.microsoft.com/office/drawing/2014/main" id="{F3FD8622-7D98-4875-9D8E-EDCF6F8AA742}"/>
              </a:ext>
            </a:extLst>
          </p:cNvPr>
          <p:cNvSpPr>
            <a:spLocks noGrp="1"/>
          </p:cNvSpPr>
          <p:nvPr>
            <p:ph type="sldNum" sz="quarter" idx="12"/>
          </p:nvPr>
        </p:nvSpPr>
        <p:spPr/>
        <p:txBody>
          <a:bodyPr/>
          <a:lstStyle/>
          <a:p>
            <a:fld id="{DC671F63-9CE2-4CCB-8683-62689A29F25C}" type="slidenum">
              <a:rPr lang="en-US" smtClean="0"/>
              <a:t>‹#›</a:t>
            </a:fld>
            <a:endParaRPr lang="en-US"/>
          </a:p>
        </p:txBody>
      </p:sp>
    </p:spTree>
    <p:extLst>
      <p:ext uri="{BB962C8B-B14F-4D97-AF65-F5344CB8AC3E}">
        <p14:creationId xmlns:p14="http://schemas.microsoft.com/office/powerpoint/2010/main" val="256606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F2E0-577D-44A3-96D3-7435D2294E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94823D-34DA-4D69-B9A5-26A3811DB2F0}"/>
              </a:ext>
            </a:extLst>
          </p:cNvPr>
          <p:cNvSpPr>
            <a:spLocks noGrp="1"/>
          </p:cNvSpPr>
          <p:nvPr>
            <p:ph type="dt" sz="half" idx="10"/>
          </p:nvPr>
        </p:nvSpPr>
        <p:spPr/>
        <p:txBody>
          <a:bodyPr/>
          <a:lstStyle/>
          <a:p>
            <a:r>
              <a:rPr lang="en-US"/>
              <a:t>9/27/2021</a:t>
            </a:r>
          </a:p>
        </p:txBody>
      </p:sp>
      <p:sp>
        <p:nvSpPr>
          <p:cNvPr id="4" name="Footer Placeholder 3">
            <a:extLst>
              <a:ext uri="{FF2B5EF4-FFF2-40B4-BE49-F238E27FC236}">
                <a16:creationId xmlns:a16="http://schemas.microsoft.com/office/drawing/2014/main" id="{319D5609-48D2-45F0-805B-EF4D60998953}"/>
              </a:ext>
            </a:extLst>
          </p:cNvPr>
          <p:cNvSpPr>
            <a:spLocks noGrp="1"/>
          </p:cNvSpPr>
          <p:nvPr>
            <p:ph type="ftr" sz="quarter" idx="11"/>
          </p:nvPr>
        </p:nvSpPr>
        <p:spPr/>
        <p:txBody>
          <a:bodyPr/>
          <a:lstStyle/>
          <a:p>
            <a:r>
              <a:rPr lang="en-US"/>
              <a:t>2nd Workshop on Jets at the EIC</a:t>
            </a:r>
          </a:p>
        </p:txBody>
      </p:sp>
      <p:sp>
        <p:nvSpPr>
          <p:cNvPr id="5" name="Slide Number Placeholder 4">
            <a:extLst>
              <a:ext uri="{FF2B5EF4-FFF2-40B4-BE49-F238E27FC236}">
                <a16:creationId xmlns:a16="http://schemas.microsoft.com/office/drawing/2014/main" id="{4E03D3AB-6061-4EC0-8EBE-C90C67A71373}"/>
              </a:ext>
            </a:extLst>
          </p:cNvPr>
          <p:cNvSpPr>
            <a:spLocks noGrp="1"/>
          </p:cNvSpPr>
          <p:nvPr>
            <p:ph type="sldNum" sz="quarter" idx="12"/>
          </p:nvPr>
        </p:nvSpPr>
        <p:spPr/>
        <p:txBody>
          <a:bodyPr/>
          <a:lstStyle/>
          <a:p>
            <a:fld id="{DC671F63-9CE2-4CCB-8683-62689A29F25C}" type="slidenum">
              <a:rPr lang="en-US" smtClean="0"/>
              <a:t>‹#›</a:t>
            </a:fld>
            <a:endParaRPr lang="en-US"/>
          </a:p>
        </p:txBody>
      </p:sp>
    </p:spTree>
    <p:extLst>
      <p:ext uri="{BB962C8B-B14F-4D97-AF65-F5344CB8AC3E}">
        <p14:creationId xmlns:p14="http://schemas.microsoft.com/office/powerpoint/2010/main" val="2378893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33F0E-37AD-4F06-BBC7-2B6355EB8736}"/>
              </a:ext>
            </a:extLst>
          </p:cNvPr>
          <p:cNvSpPr>
            <a:spLocks noGrp="1"/>
          </p:cNvSpPr>
          <p:nvPr>
            <p:ph type="dt" sz="half" idx="10"/>
          </p:nvPr>
        </p:nvSpPr>
        <p:spPr/>
        <p:txBody>
          <a:bodyPr/>
          <a:lstStyle/>
          <a:p>
            <a:r>
              <a:rPr lang="en-US"/>
              <a:t>9/27/2021</a:t>
            </a:r>
          </a:p>
        </p:txBody>
      </p:sp>
      <p:sp>
        <p:nvSpPr>
          <p:cNvPr id="3" name="Footer Placeholder 2">
            <a:extLst>
              <a:ext uri="{FF2B5EF4-FFF2-40B4-BE49-F238E27FC236}">
                <a16:creationId xmlns:a16="http://schemas.microsoft.com/office/drawing/2014/main" id="{1A63876B-94F9-4F28-9343-19E7B33B76CD}"/>
              </a:ext>
            </a:extLst>
          </p:cNvPr>
          <p:cNvSpPr>
            <a:spLocks noGrp="1"/>
          </p:cNvSpPr>
          <p:nvPr>
            <p:ph type="ftr" sz="quarter" idx="11"/>
          </p:nvPr>
        </p:nvSpPr>
        <p:spPr/>
        <p:txBody>
          <a:bodyPr/>
          <a:lstStyle/>
          <a:p>
            <a:r>
              <a:rPr lang="en-US"/>
              <a:t>2nd Workshop on Jets at the EIC</a:t>
            </a:r>
          </a:p>
        </p:txBody>
      </p:sp>
      <p:sp>
        <p:nvSpPr>
          <p:cNvPr id="4" name="Slide Number Placeholder 3">
            <a:extLst>
              <a:ext uri="{FF2B5EF4-FFF2-40B4-BE49-F238E27FC236}">
                <a16:creationId xmlns:a16="http://schemas.microsoft.com/office/drawing/2014/main" id="{11DF39F2-8F17-4B4D-9511-AF0B8B920C75}"/>
              </a:ext>
            </a:extLst>
          </p:cNvPr>
          <p:cNvSpPr>
            <a:spLocks noGrp="1"/>
          </p:cNvSpPr>
          <p:nvPr>
            <p:ph type="sldNum" sz="quarter" idx="12"/>
          </p:nvPr>
        </p:nvSpPr>
        <p:spPr/>
        <p:txBody>
          <a:bodyPr/>
          <a:lstStyle/>
          <a:p>
            <a:fld id="{DC671F63-9CE2-4CCB-8683-62689A29F25C}" type="slidenum">
              <a:rPr lang="en-US" smtClean="0"/>
              <a:t>‹#›</a:t>
            </a:fld>
            <a:endParaRPr lang="en-US"/>
          </a:p>
        </p:txBody>
      </p:sp>
    </p:spTree>
    <p:extLst>
      <p:ext uri="{BB962C8B-B14F-4D97-AF65-F5344CB8AC3E}">
        <p14:creationId xmlns:p14="http://schemas.microsoft.com/office/powerpoint/2010/main" val="2412628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10DB-2024-4D2B-9017-9F11749FF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D67C3-F35B-4320-9165-7DAFA86675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D0797-D8F6-4405-A1B5-74185F092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BFC00C-D351-40B6-8F94-0C5F5E89611D}"/>
              </a:ext>
            </a:extLst>
          </p:cNvPr>
          <p:cNvSpPr>
            <a:spLocks noGrp="1"/>
          </p:cNvSpPr>
          <p:nvPr>
            <p:ph type="dt" sz="half" idx="10"/>
          </p:nvPr>
        </p:nvSpPr>
        <p:spPr/>
        <p:txBody>
          <a:bodyPr/>
          <a:lstStyle/>
          <a:p>
            <a:r>
              <a:rPr lang="en-US"/>
              <a:t>9/27/2021</a:t>
            </a:r>
          </a:p>
        </p:txBody>
      </p:sp>
      <p:sp>
        <p:nvSpPr>
          <p:cNvPr id="6" name="Footer Placeholder 5">
            <a:extLst>
              <a:ext uri="{FF2B5EF4-FFF2-40B4-BE49-F238E27FC236}">
                <a16:creationId xmlns:a16="http://schemas.microsoft.com/office/drawing/2014/main" id="{11B4DA56-AA3C-4F88-B2EE-6F9C2942412E}"/>
              </a:ext>
            </a:extLst>
          </p:cNvPr>
          <p:cNvSpPr>
            <a:spLocks noGrp="1"/>
          </p:cNvSpPr>
          <p:nvPr>
            <p:ph type="ftr" sz="quarter" idx="11"/>
          </p:nvPr>
        </p:nvSpPr>
        <p:spPr/>
        <p:txBody>
          <a:bodyPr/>
          <a:lstStyle/>
          <a:p>
            <a:r>
              <a:rPr lang="en-US"/>
              <a:t>2nd Workshop on Jets at the EIC</a:t>
            </a:r>
          </a:p>
        </p:txBody>
      </p:sp>
      <p:sp>
        <p:nvSpPr>
          <p:cNvPr id="7" name="Slide Number Placeholder 6">
            <a:extLst>
              <a:ext uri="{FF2B5EF4-FFF2-40B4-BE49-F238E27FC236}">
                <a16:creationId xmlns:a16="http://schemas.microsoft.com/office/drawing/2014/main" id="{92FC4534-2252-4C9A-B9B0-A43601EBF81D}"/>
              </a:ext>
            </a:extLst>
          </p:cNvPr>
          <p:cNvSpPr>
            <a:spLocks noGrp="1"/>
          </p:cNvSpPr>
          <p:nvPr>
            <p:ph type="sldNum" sz="quarter" idx="12"/>
          </p:nvPr>
        </p:nvSpPr>
        <p:spPr/>
        <p:txBody>
          <a:bodyPr/>
          <a:lstStyle/>
          <a:p>
            <a:fld id="{DC671F63-9CE2-4CCB-8683-62689A29F25C}" type="slidenum">
              <a:rPr lang="en-US" smtClean="0"/>
              <a:t>‹#›</a:t>
            </a:fld>
            <a:endParaRPr lang="en-US"/>
          </a:p>
        </p:txBody>
      </p:sp>
    </p:spTree>
    <p:extLst>
      <p:ext uri="{BB962C8B-B14F-4D97-AF65-F5344CB8AC3E}">
        <p14:creationId xmlns:p14="http://schemas.microsoft.com/office/powerpoint/2010/main" val="1026606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072EB-48F8-4FE6-82A0-95C6D2430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E84CE1-6738-4F43-A11F-EA03A63325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5C2AA0-67C1-4716-8C21-B18F667B5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7442AA-3871-46EB-9A95-DB5B10AC793B}"/>
              </a:ext>
            </a:extLst>
          </p:cNvPr>
          <p:cNvSpPr>
            <a:spLocks noGrp="1"/>
          </p:cNvSpPr>
          <p:nvPr>
            <p:ph type="dt" sz="half" idx="10"/>
          </p:nvPr>
        </p:nvSpPr>
        <p:spPr/>
        <p:txBody>
          <a:bodyPr/>
          <a:lstStyle/>
          <a:p>
            <a:r>
              <a:rPr lang="en-US"/>
              <a:t>9/27/2021</a:t>
            </a:r>
          </a:p>
        </p:txBody>
      </p:sp>
      <p:sp>
        <p:nvSpPr>
          <p:cNvPr id="6" name="Footer Placeholder 5">
            <a:extLst>
              <a:ext uri="{FF2B5EF4-FFF2-40B4-BE49-F238E27FC236}">
                <a16:creationId xmlns:a16="http://schemas.microsoft.com/office/drawing/2014/main" id="{8CB5233F-0079-4AB0-9A9C-5FD4AB9CD31E}"/>
              </a:ext>
            </a:extLst>
          </p:cNvPr>
          <p:cNvSpPr>
            <a:spLocks noGrp="1"/>
          </p:cNvSpPr>
          <p:nvPr>
            <p:ph type="ftr" sz="quarter" idx="11"/>
          </p:nvPr>
        </p:nvSpPr>
        <p:spPr/>
        <p:txBody>
          <a:bodyPr/>
          <a:lstStyle/>
          <a:p>
            <a:r>
              <a:rPr lang="en-US"/>
              <a:t>2nd Workshop on Jets at the EIC</a:t>
            </a:r>
          </a:p>
        </p:txBody>
      </p:sp>
      <p:sp>
        <p:nvSpPr>
          <p:cNvPr id="7" name="Slide Number Placeholder 6">
            <a:extLst>
              <a:ext uri="{FF2B5EF4-FFF2-40B4-BE49-F238E27FC236}">
                <a16:creationId xmlns:a16="http://schemas.microsoft.com/office/drawing/2014/main" id="{C3FABA14-8159-4903-8AE9-AD2230810D30}"/>
              </a:ext>
            </a:extLst>
          </p:cNvPr>
          <p:cNvSpPr>
            <a:spLocks noGrp="1"/>
          </p:cNvSpPr>
          <p:nvPr>
            <p:ph type="sldNum" sz="quarter" idx="12"/>
          </p:nvPr>
        </p:nvSpPr>
        <p:spPr/>
        <p:txBody>
          <a:bodyPr/>
          <a:lstStyle/>
          <a:p>
            <a:fld id="{DC671F63-9CE2-4CCB-8683-62689A29F25C}" type="slidenum">
              <a:rPr lang="en-US" smtClean="0"/>
              <a:t>‹#›</a:t>
            </a:fld>
            <a:endParaRPr lang="en-US"/>
          </a:p>
        </p:txBody>
      </p:sp>
    </p:spTree>
    <p:extLst>
      <p:ext uri="{BB962C8B-B14F-4D97-AF65-F5344CB8AC3E}">
        <p14:creationId xmlns:p14="http://schemas.microsoft.com/office/powerpoint/2010/main" val="15806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EFF59F-DA03-425D-BD6C-3CBB9DA8B5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4CAD22-FD05-48D1-BA3D-313E568A7A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55DAE-AB2B-4BA0-B26D-814AEF9A9B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9/27/2021</a:t>
            </a:r>
          </a:p>
        </p:txBody>
      </p:sp>
      <p:sp>
        <p:nvSpPr>
          <p:cNvPr id="5" name="Footer Placeholder 4">
            <a:extLst>
              <a:ext uri="{FF2B5EF4-FFF2-40B4-BE49-F238E27FC236}">
                <a16:creationId xmlns:a16="http://schemas.microsoft.com/office/drawing/2014/main" id="{20943C76-42DD-4D88-993E-D442A7966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2nd Workshop on Jets at the EIC</a:t>
            </a:r>
          </a:p>
        </p:txBody>
      </p:sp>
      <p:sp>
        <p:nvSpPr>
          <p:cNvPr id="6" name="Slide Number Placeholder 5">
            <a:extLst>
              <a:ext uri="{FF2B5EF4-FFF2-40B4-BE49-F238E27FC236}">
                <a16:creationId xmlns:a16="http://schemas.microsoft.com/office/drawing/2014/main" id="{59B008E5-FF0F-43AF-9AB7-C902328BCB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71F63-9CE2-4CCB-8683-62689A29F25C}" type="slidenum">
              <a:rPr lang="en-US" smtClean="0"/>
              <a:t>‹#›</a:t>
            </a:fld>
            <a:endParaRPr lang="en-US"/>
          </a:p>
        </p:txBody>
      </p:sp>
    </p:spTree>
    <p:extLst>
      <p:ext uri="{BB962C8B-B14F-4D97-AF65-F5344CB8AC3E}">
        <p14:creationId xmlns:p14="http://schemas.microsoft.com/office/powerpoint/2010/main" val="2464055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20.png"/><Relationship Id="rId2" Type="http://schemas.openxmlformats.org/officeDocument/2006/relationships/image" Target="../media/image46.emf"/><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emf"/><Relationship Id="rId1" Type="http://schemas.openxmlformats.org/officeDocument/2006/relationships/slideLayout" Target="../slideLayouts/slideLayout6.xml"/><Relationship Id="rId6" Type="http://schemas.openxmlformats.org/officeDocument/2006/relationships/image" Target="../media/image54.wmf"/><Relationship Id="rId5" Type="http://schemas.openxmlformats.org/officeDocument/2006/relationships/oleObject" Target="../embeddings/oleObject1.bin"/><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hyperlink" Target="http://fastjet.hepforge.org/contrib"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w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73.emf"/><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5" Type="http://schemas.openxmlformats.org/officeDocument/2006/relationships/image" Target="../media/image780.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cce-eic.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ecce-eic.github.io/"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ecce-eic.org/" TargetMode="Externa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hyperlink" Target="https://wiki.bnl.gov/eicug/index.php/ECCE" TargetMode="External"/><Relationship Id="rId5" Type="http://schemas.openxmlformats.org/officeDocument/2006/relationships/hyperlink" Target="https://indico.bnl.gov/category/339/calendar" TargetMode="External"/><Relationship Id="rId4" Type="http://schemas.openxmlformats.org/officeDocument/2006/relationships/hyperlink" Target="https://indico.bnl.gov/category/339/"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3.emf"/><Relationship Id="rId7" Type="http://schemas.openxmlformats.org/officeDocument/2006/relationships/image" Target="../media/image87.emf"/><Relationship Id="rId2" Type="http://schemas.openxmlformats.org/officeDocument/2006/relationships/image" Target="../media/image82.emf"/><Relationship Id="rId1" Type="http://schemas.openxmlformats.org/officeDocument/2006/relationships/slideLayout" Target="../slideLayouts/slideLayout6.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89.emf"/><Relationship Id="rId7" Type="http://schemas.openxmlformats.org/officeDocument/2006/relationships/image" Target="../media/image91.emf"/><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emf"/><Relationship Id="rId1" Type="http://schemas.openxmlformats.org/officeDocument/2006/relationships/slideLayout" Target="../slideLayouts/slideLayout6.xml"/><Relationship Id="rId5" Type="http://schemas.openxmlformats.org/officeDocument/2006/relationships/image" Target="../media/image100.emf"/><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indico.bnl.gov/event/13060/" TargetMode="External"/><Relationship Id="rId2" Type="http://schemas.openxmlformats.org/officeDocument/2006/relationships/hyperlink" Target="https://lists.bnl.gov/pipermail/ecce-eic-public-l/2021-September/000220.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bnl.gov/eic/CFC.php"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6273E-6916-4C1B-8C8D-FE1AC8A9C61C}"/>
              </a:ext>
            </a:extLst>
          </p:cNvPr>
          <p:cNvSpPr>
            <a:spLocks noGrp="1"/>
          </p:cNvSpPr>
          <p:nvPr>
            <p:ph type="ctrTitle"/>
          </p:nvPr>
        </p:nvSpPr>
        <p:spPr/>
        <p:txBody>
          <a:bodyPr/>
          <a:lstStyle/>
          <a:p>
            <a:r>
              <a:rPr lang="en-US" b="1" dirty="0">
                <a:solidFill>
                  <a:schemeClr val="accent1"/>
                </a:solidFill>
              </a:rPr>
              <a:t>Jets for </a:t>
            </a:r>
            <a:r>
              <a:rPr lang="en-US" b="1">
                <a:solidFill>
                  <a:schemeClr val="accent1"/>
                </a:solidFill>
              </a:rPr>
              <a:t>TMD Physics </a:t>
            </a:r>
            <a:br>
              <a:rPr lang="en-US" b="1">
                <a:solidFill>
                  <a:schemeClr val="accent1"/>
                </a:solidFill>
              </a:rPr>
            </a:br>
            <a:r>
              <a:rPr lang="en-US" b="1">
                <a:solidFill>
                  <a:schemeClr val="accent1"/>
                </a:solidFill>
              </a:rPr>
              <a:t>with </a:t>
            </a:r>
            <a:r>
              <a:rPr lang="en-US" b="1" dirty="0">
                <a:solidFill>
                  <a:schemeClr val="accent1"/>
                </a:solidFill>
              </a:rPr>
              <a:t>ECCE</a:t>
            </a:r>
          </a:p>
        </p:txBody>
      </p:sp>
      <p:sp>
        <p:nvSpPr>
          <p:cNvPr id="3" name="Subtitle 2">
            <a:extLst>
              <a:ext uri="{FF2B5EF4-FFF2-40B4-BE49-F238E27FC236}">
                <a16:creationId xmlns:a16="http://schemas.microsoft.com/office/drawing/2014/main" id="{6C7F1285-EB25-45C4-BC9C-DD420E966B34}"/>
              </a:ext>
            </a:extLst>
          </p:cNvPr>
          <p:cNvSpPr>
            <a:spLocks noGrp="1"/>
          </p:cNvSpPr>
          <p:nvPr>
            <p:ph type="subTitle" idx="1"/>
          </p:nvPr>
        </p:nvSpPr>
        <p:spPr/>
        <p:txBody>
          <a:bodyPr/>
          <a:lstStyle/>
          <a:p>
            <a:r>
              <a:rPr lang="en-US" dirty="0"/>
              <a:t>John Lajoie</a:t>
            </a:r>
          </a:p>
          <a:p>
            <a:r>
              <a:rPr lang="en-US" dirty="0"/>
              <a:t>Iowa State University</a:t>
            </a:r>
          </a:p>
        </p:txBody>
      </p:sp>
      <p:pic>
        <p:nvPicPr>
          <p:cNvPr id="5" name="Picture 4">
            <a:extLst>
              <a:ext uri="{FF2B5EF4-FFF2-40B4-BE49-F238E27FC236}">
                <a16:creationId xmlns:a16="http://schemas.microsoft.com/office/drawing/2014/main" id="{65CE6994-50DC-4B10-AD10-AF335CDEF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8222" y="4684746"/>
            <a:ext cx="2315555" cy="1655763"/>
          </a:xfrm>
          <a:prstGeom prst="rect">
            <a:avLst/>
          </a:prstGeom>
        </p:spPr>
      </p:pic>
    </p:spTree>
    <p:extLst>
      <p:ext uri="{BB962C8B-B14F-4D97-AF65-F5344CB8AC3E}">
        <p14:creationId xmlns:p14="http://schemas.microsoft.com/office/powerpoint/2010/main" val="2527453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2F746-7C2E-4278-8398-29256F9F6126}"/>
              </a:ext>
            </a:extLst>
          </p:cNvPr>
          <p:cNvSpPr>
            <a:spLocks noGrp="1"/>
          </p:cNvSpPr>
          <p:nvPr>
            <p:ph type="title"/>
          </p:nvPr>
        </p:nvSpPr>
        <p:spPr/>
        <p:txBody>
          <a:bodyPr/>
          <a:lstStyle/>
          <a:p>
            <a:r>
              <a:rPr lang="en-US" b="1" dirty="0">
                <a:solidFill>
                  <a:schemeClr val="accent1"/>
                </a:solidFill>
              </a:rPr>
              <a:t>The EIC Interaction Region (IP6)</a:t>
            </a:r>
          </a:p>
        </p:txBody>
      </p:sp>
      <p:grpSp>
        <p:nvGrpSpPr>
          <p:cNvPr id="5" name="Group 4">
            <a:extLst>
              <a:ext uri="{FF2B5EF4-FFF2-40B4-BE49-F238E27FC236}">
                <a16:creationId xmlns:a16="http://schemas.microsoft.com/office/drawing/2014/main" id="{481245A1-39C5-43C5-864D-13154B53A50E}"/>
              </a:ext>
            </a:extLst>
          </p:cNvPr>
          <p:cNvGrpSpPr>
            <a:grpSpLocks noChangeAspect="1"/>
          </p:cNvGrpSpPr>
          <p:nvPr/>
        </p:nvGrpSpPr>
        <p:grpSpPr>
          <a:xfrm>
            <a:off x="989564" y="1573458"/>
            <a:ext cx="9969724" cy="4483466"/>
            <a:chOff x="1309104" y="1863372"/>
            <a:chExt cx="8905790" cy="4005010"/>
          </a:xfrm>
        </p:grpSpPr>
        <p:pic>
          <p:nvPicPr>
            <p:cNvPr id="6" name="Picture 5">
              <a:extLst>
                <a:ext uri="{FF2B5EF4-FFF2-40B4-BE49-F238E27FC236}">
                  <a16:creationId xmlns:a16="http://schemas.microsoft.com/office/drawing/2014/main" id="{1CF53EF7-C8F1-43DC-AC5F-1D257A4567A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9104" y="2084746"/>
              <a:ext cx="8905790" cy="3680394"/>
            </a:xfrm>
            <a:prstGeom prst="rect">
              <a:avLst/>
            </a:prstGeom>
          </p:spPr>
        </p:pic>
        <p:sp>
          <p:nvSpPr>
            <p:cNvPr id="7" name="Rectangle 6">
              <a:extLst>
                <a:ext uri="{FF2B5EF4-FFF2-40B4-BE49-F238E27FC236}">
                  <a16:creationId xmlns:a16="http://schemas.microsoft.com/office/drawing/2014/main" id="{C3572A63-22A6-4B3A-9A75-0EE4B7DD7DCF}"/>
                </a:ext>
              </a:extLst>
            </p:cNvPr>
            <p:cNvSpPr/>
            <p:nvPr/>
          </p:nvSpPr>
          <p:spPr>
            <a:xfrm>
              <a:off x="4049483" y="3811283"/>
              <a:ext cx="1252496" cy="1360074"/>
            </a:xfrm>
            <a:prstGeom prst="rect">
              <a:avLst/>
            </a:prstGeom>
            <a:solidFill>
              <a:schemeClr val="bg1">
                <a:lumMod val="50000"/>
                <a:alpha val="2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Rectangle 7">
              <a:extLst>
                <a:ext uri="{FF2B5EF4-FFF2-40B4-BE49-F238E27FC236}">
                  <a16:creationId xmlns:a16="http://schemas.microsoft.com/office/drawing/2014/main" id="{B39C3458-CC10-4629-B183-3BA29B52182F}"/>
                </a:ext>
              </a:extLst>
            </p:cNvPr>
            <p:cNvSpPr/>
            <p:nvPr/>
          </p:nvSpPr>
          <p:spPr>
            <a:xfrm>
              <a:off x="6157886" y="3357923"/>
              <a:ext cx="1380146" cy="1890274"/>
            </a:xfrm>
            <a:prstGeom prst="rect">
              <a:avLst/>
            </a:prstGeom>
            <a:solidFill>
              <a:schemeClr val="bg1">
                <a:lumMod val="50000"/>
                <a:alpha val="2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Rectangle 8">
              <a:extLst>
                <a:ext uri="{FF2B5EF4-FFF2-40B4-BE49-F238E27FC236}">
                  <a16:creationId xmlns:a16="http://schemas.microsoft.com/office/drawing/2014/main" id="{67D25DFD-87F5-4BCC-83A6-B3E250B01ACB}"/>
                </a:ext>
              </a:extLst>
            </p:cNvPr>
            <p:cNvSpPr/>
            <p:nvPr/>
          </p:nvSpPr>
          <p:spPr>
            <a:xfrm>
              <a:off x="2051635" y="2189951"/>
              <a:ext cx="1098816" cy="1167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46001BDE-2CD2-49C7-B1E4-707B5760051F}"/>
                </a:ext>
              </a:extLst>
            </p:cNvPr>
            <p:cNvSpPr/>
            <p:nvPr/>
          </p:nvSpPr>
          <p:spPr>
            <a:xfrm>
              <a:off x="7623455" y="2024317"/>
              <a:ext cx="1098816" cy="1167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11" name="Straight Arrow Connector 10">
              <a:extLst>
                <a:ext uri="{FF2B5EF4-FFF2-40B4-BE49-F238E27FC236}">
                  <a16:creationId xmlns:a16="http://schemas.microsoft.com/office/drawing/2014/main" id="{083D06D0-8372-46C2-87F1-A9B7A2862BED}"/>
                </a:ext>
              </a:extLst>
            </p:cNvPr>
            <p:cNvCxnSpPr>
              <a:cxnSpLocks/>
            </p:cNvCxnSpPr>
            <p:nvPr/>
          </p:nvCxnSpPr>
          <p:spPr>
            <a:xfrm flipV="1">
              <a:off x="4107977" y="5171358"/>
              <a:ext cx="218826" cy="461226"/>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C5B843D-84C9-4B80-9BC4-D0E439C53AA4}"/>
                </a:ext>
              </a:extLst>
            </p:cNvPr>
            <p:cNvSpPr txBox="1"/>
            <p:nvPr/>
          </p:nvSpPr>
          <p:spPr>
            <a:xfrm>
              <a:off x="3578039" y="5632584"/>
              <a:ext cx="803804" cy="235798"/>
            </a:xfrm>
            <a:prstGeom prst="rect">
              <a:avLst/>
            </a:prstGeom>
            <a:noFill/>
          </p:spPr>
          <p:txBody>
            <a:bodyPr wrap="none" rtlCol="0">
              <a:spAutoFit/>
            </a:bodyPr>
            <a:lstStyle/>
            <a:p>
              <a:pPr defTabSz="685800"/>
              <a:r>
                <a:rPr lang="en-US" sz="788" dirty="0">
                  <a:solidFill>
                    <a:prstClr val="black"/>
                  </a:solidFill>
                  <a:latin typeface="Calibri" panose="020F0502020204030204"/>
                </a:rPr>
                <a:t>Rear cryostat</a:t>
              </a:r>
            </a:p>
          </p:txBody>
        </p:sp>
        <p:cxnSp>
          <p:nvCxnSpPr>
            <p:cNvPr id="13" name="Straight Arrow Connector 12">
              <a:extLst>
                <a:ext uri="{FF2B5EF4-FFF2-40B4-BE49-F238E27FC236}">
                  <a16:creationId xmlns:a16="http://schemas.microsoft.com/office/drawing/2014/main" id="{A627C13F-2B3D-4D8B-9948-28D88002BEEF}"/>
                </a:ext>
              </a:extLst>
            </p:cNvPr>
            <p:cNvCxnSpPr>
              <a:cxnSpLocks/>
            </p:cNvCxnSpPr>
            <p:nvPr/>
          </p:nvCxnSpPr>
          <p:spPr>
            <a:xfrm flipH="1">
              <a:off x="6256032" y="3229559"/>
              <a:ext cx="258137" cy="1132238"/>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8A690F-71F3-475D-9A1C-A1216CA18DEF}"/>
                </a:ext>
              </a:extLst>
            </p:cNvPr>
            <p:cNvSpPr txBox="1"/>
            <p:nvPr/>
          </p:nvSpPr>
          <p:spPr>
            <a:xfrm>
              <a:off x="6297087" y="2847681"/>
              <a:ext cx="1248004" cy="369658"/>
            </a:xfrm>
            <a:prstGeom prst="rect">
              <a:avLst/>
            </a:prstGeom>
            <a:noFill/>
          </p:spPr>
          <p:txBody>
            <a:bodyPr wrap="none" rtlCol="0">
              <a:spAutoFit/>
            </a:bodyPr>
            <a:lstStyle/>
            <a:p>
              <a:pPr algn="ctr" defTabSz="685800"/>
              <a:r>
                <a:rPr lang="en-US" sz="788" dirty="0">
                  <a:solidFill>
                    <a:prstClr val="black"/>
                  </a:solidFill>
                  <a:latin typeface="Calibri" panose="020F0502020204030204"/>
                </a:rPr>
                <a:t>Forward spectrometer</a:t>
              </a:r>
            </a:p>
            <a:p>
              <a:pPr algn="ctr" defTabSz="685800"/>
              <a:r>
                <a:rPr lang="en-US" sz="788" dirty="0">
                  <a:solidFill>
                    <a:prstClr val="black"/>
                  </a:solidFill>
                  <a:latin typeface="Calibri" panose="020F0502020204030204"/>
                </a:rPr>
                <a:t>(Thin wall exit window)</a:t>
              </a:r>
            </a:p>
          </p:txBody>
        </p:sp>
        <p:cxnSp>
          <p:nvCxnSpPr>
            <p:cNvPr id="15" name="Straight Arrow Connector 14">
              <a:extLst>
                <a:ext uri="{FF2B5EF4-FFF2-40B4-BE49-F238E27FC236}">
                  <a16:creationId xmlns:a16="http://schemas.microsoft.com/office/drawing/2014/main" id="{7224D965-EFA0-4268-ADBB-0B40D66C1E16}"/>
                </a:ext>
              </a:extLst>
            </p:cNvPr>
            <p:cNvCxnSpPr>
              <a:cxnSpLocks/>
            </p:cNvCxnSpPr>
            <p:nvPr/>
          </p:nvCxnSpPr>
          <p:spPr>
            <a:xfrm>
              <a:off x="7597695" y="2623620"/>
              <a:ext cx="351551" cy="777567"/>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3CC1F11-B547-4CF0-8B8C-999F82476001}"/>
                </a:ext>
              </a:extLst>
            </p:cNvPr>
            <p:cNvSpPr txBox="1"/>
            <p:nvPr/>
          </p:nvSpPr>
          <p:spPr>
            <a:xfrm>
              <a:off x="6196368" y="2321747"/>
              <a:ext cx="1605094" cy="369658"/>
            </a:xfrm>
            <a:prstGeom prst="rect">
              <a:avLst/>
            </a:prstGeom>
            <a:noFill/>
          </p:spPr>
          <p:txBody>
            <a:bodyPr wrap="square" rtlCol="0">
              <a:spAutoFit/>
            </a:bodyPr>
            <a:lstStyle/>
            <a:p>
              <a:pPr algn="ctr" defTabSz="685800"/>
              <a:r>
                <a:rPr lang="en-US" sz="788" dirty="0">
                  <a:solidFill>
                    <a:prstClr val="black"/>
                  </a:solidFill>
                  <a:latin typeface="Calibri" panose="020F0502020204030204"/>
                </a:rPr>
                <a:t>Off momentum detectors</a:t>
              </a:r>
            </a:p>
            <a:p>
              <a:pPr algn="ctr" defTabSz="685800"/>
              <a:r>
                <a:rPr lang="en-US" sz="788" dirty="0">
                  <a:solidFill>
                    <a:prstClr val="black"/>
                  </a:solidFill>
                  <a:latin typeface="Calibri" panose="020F0502020204030204"/>
                </a:rPr>
                <a:t>(Beryllium window)</a:t>
              </a:r>
            </a:p>
          </p:txBody>
        </p:sp>
        <p:sp>
          <p:nvSpPr>
            <p:cNvPr id="17" name="TextBox 16">
              <a:extLst>
                <a:ext uri="{FF2B5EF4-FFF2-40B4-BE49-F238E27FC236}">
                  <a16:creationId xmlns:a16="http://schemas.microsoft.com/office/drawing/2014/main" id="{C4D8E2C5-01EA-4954-9452-E14368B0A4BF}"/>
                </a:ext>
              </a:extLst>
            </p:cNvPr>
            <p:cNvSpPr txBox="1"/>
            <p:nvPr/>
          </p:nvSpPr>
          <p:spPr>
            <a:xfrm>
              <a:off x="7661256" y="1863372"/>
              <a:ext cx="1289133" cy="369658"/>
            </a:xfrm>
            <a:prstGeom prst="rect">
              <a:avLst/>
            </a:prstGeom>
            <a:noFill/>
          </p:spPr>
          <p:txBody>
            <a:bodyPr wrap="square" rtlCol="0">
              <a:spAutoFit/>
            </a:bodyPr>
            <a:lstStyle/>
            <a:p>
              <a:pPr algn="ctr" defTabSz="685800"/>
              <a:r>
                <a:rPr lang="en-US" sz="788" dirty="0">
                  <a:solidFill>
                    <a:prstClr val="black"/>
                  </a:solidFill>
                  <a:latin typeface="Calibri" panose="020F0502020204030204"/>
                </a:rPr>
                <a:t>Roman pots</a:t>
              </a:r>
            </a:p>
            <a:p>
              <a:pPr algn="ctr" defTabSz="685800"/>
              <a:r>
                <a:rPr lang="en-US" sz="788" dirty="0">
                  <a:solidFill>
                    <a:prstClr val="black"/>
                  </a:solidFill>
                  <a:latin typeface="Calibri" panose="020F0502020204030204"/>
                </a:rPr>
                <a:t>(Complex chamber)</a:t>
              </a:r>
            </a:p>
          </p:txBody>
        </p:sp>
        <p:cxnSp>
          <p:nvCxnSpPr>
            <p:cNvPr id="18" name="Straight Arrow Connector 17">
              <a:extLst>
                <a:ext uri="{FF2B5EF4-FFF2-40B4-BE49-F238E27FC236}">
                  <a16:creationId xmlns:a16="http://schemas.microsoft.com/office/drawing/2014/main" id="{0DA865EE-EC7F-4D10-95E7-67EF6A9EE166}"/>
                </a:ext>
              </a:extLst>
            </p:cNvPr>
            <p:cNvCxnSpPr>
              <a:cxnSpLocks/>
              <a:stCxn id="17" idx="2"/>
            </p:cNvCxnSpPr>
            <p:nvPr/>
          </p:nvCxnSpPr>
          <p:spPr>
            <a:xfrm>
              <a:off x="8305822" y="2233030"/>
              <a:ext cx="199858" cy="996529"/>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785162D-5E7E-459F-AE6D-1DA06D1F3B65}"/>
                </a:ext>
              </a:extLst>
            </p:cNvPr>
            <p:cNvCxnSpPr>
              <a:cxnSpLocks/>
            </p:cNvCxnSpPr>
            <p:nvPr/>
          </p:nvCxnSpPr>
          <p:spPr>
            <a:xfrm flipH="1" flipV="1">
              <a:off x="6502939" y="5255581"/>
              <a:ext cx="194123" cy="377004"/>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07357D5-4FC9-49AF-B81D-7D5967BC0F6E}"/>
                </a:ext>
              </a:extLst>
            </p:cNvPr>
            <p:cNvSpPr txBox="1"/>
            <p:nvPr/>
          </p:nvSpPr>
          <p:spPr>
            <a:xfrm>
              <a:off x="6473760" y="5610520"/>
              <a:ext cx="975467" cy="235799"/>
            </a:xfrm>
            <a:prstGeom prst="rect">
              <a:avLst/>
            </a:prstGeom>
            <a:noFill/>
          </p:spPr>
          <p:txBody>
            <a:bodyPr wrap="none" rtlCol="0">
              <a:spAutoFit/>
            </a:bodyPr>
            <a:lstStyle/>
            <a:p>
              <a:pPr defTabSz="685800"/>
              <a:r>
                <a:rPr lang="en-US" sz="788" dirty="0">
                  <a:solidFill>
                    <a:prstClr val="black"/>
                  </a:solidFill>
                  <a:latin typeface="Calibri" panose="020F0502020204030204"/>
                </a:rPr>
                <a:t>Forward cryostat</a:t>
              </a:r>
            </a:p>
          </p:txBody>
        </p:sp>
        <p:cxnSp>
          <p:nvCxnSpPr>
            <p:cNvPr id="21" name="Straight Arrow Connector 20">
              <a:extLst>
                <a:ext uri="{FF2B5EF4-FFF2-40B4-BE49-F238E27FC236}">
                  <a16:creationId xmlns:a16="http://schemas.microsoft.com/office/drawing/2014/main" id="{1475A517-EF3C-4DB8-9FE2-004DACF91FB4}"/>
                </a:ext>
              </a:extLst>
            </p:cNvPr>
            <p:cNvCxnSpPr>
              <a:cxnSpLocks/>
            </p:cNvCxnSpPr>
            <p:nvPr/>
          </p:nvCxnSpPr>
          <p:spPr>
            <a:xfrm>
              <a:off x="2619620" y="2644110"/>
              <a:ext cx="530832" cy="1167173"/>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5C8385-41E7-4D51-99AD-3E18BDC27B3E}"/>
                </a:ext>
              </a:extLst>
            </p:cNvPr>
            <p:cNvSpPr txBox="1"/>
            <p:nvPr/>
          </p:nvSpPr>
          <p:spPr>
            <a:xfrm>
              <a:off x="1460497" y="2229864"/>
              <a:ext cx="1605094" cy="439669"/>
            </a:xfrm>
            <a:prstGeom prst="rect">
              <a:avLst/>
            </a:prstGeom>
            <a:noFill/>
          </p:spPr>
          <p:txBody>
            <a:bodyPr wrap="square" rtlCol="0">
              <a:spAutoFit/>
            </a:bodyPr>
            <a:lstStyle/>
            <a:p>
              <a:pPr algn="ctr" defTabSz="685800"/>
              <a:r>
                <a:rPr lang="en-US" sz="1200" b="1" dirty="0">
                  <a:solidFill>
                    <a:srgbClr val="0000FF"/>
                  </a:solidFill>
                  <a:latin typeface="Calibri" panose="020F0502020204030204"/>
                </a:rPr>
                <a:t>Low Q</a:t>
              </a:r>
              <a:r>
                <a:rPr lang="en-US" sz="1200" b="1" baseline="30000" dirty="0">
                  <a:solidFill>
                    <a:srgbClr val="0000FF"/>
                  </a:solidFill>
                  <a:latin typeface="Calibri" panose="020F0502020204030204"/>
                </a:rPr>
                <a:t>2</a:t>
              </a:r>
              <a:r>
                <a:rPr lang="en-US" sz="1200" b="1" dirty="0">
                  <a:solidFill>
                    <a:srgbClr val="0000FF"/>
                  </a:solidFill>
                  <a:latin typeface="Calibri" panose="020F0502020204030204"/>
                </a:rPr>
                <a:t> taggers</a:t>
              </a:r>
            </a:p>
            <a:p>
              <a:pPr algn="ctr" defTabSz="685800"/>
              <a:r>
                <a:rPr lang="en-US" sz="788" dirty="0">
                  <a:solidFill>
                    <a:prstClr val="black"/>
                  </a:solidFill>
                  <a:latin typeface="Calibri" panose="020F0502020204030204"/>
                </a:rPr>
                <a:t>(Beryllium windows)</a:t>
              </a:r>
            </a:p>
          </p:txBody>
        </p:sp>
        <p:cxnSp>
          <p:nvCxnSpPr>
            <p:cNvPr id="23" name="Straight Arrow Connector 22">
              <a:extLst>
                <a:ext uri="{FF2B5EF4-FFF2-40B4-BE49-F238E27FC236}">
                  <a16:creationId xmlns:a16="http://schemas.microsoft.com/office/drawing/2014/main" id="{059361CB-92E5-4063-A0A2-2D3F854F0CF3}"/>
                </a:ext>
              </a:extLst>
            </p:cNvPr>
            <p:cNvCxnSpPr>
              <a:cxnSpLocks/>
            </p:cNvCxnSpPr>
            <p:nvPr/>
          </p:nvCxnSpPr>
          <p:spPr>
            <a:xfrm flipH="1">
              <a:off x="2354243" y="2633642"/>
              <a:ext cx="265377" cy="946347"/>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1FD6728-A1F5-4D24-838B-08937913F9EF}"/>
                </a:ext>
              </a:extLst>
            </p:cNvPr>
            <p:cNvSpPr txBox="1"/>
            <p:nvPr/>
          </p:nvSpPr>
          <p:spPr>
            <a:xfrm>
              <a:off x="3376441" y="2860486"/>
              <a:ext cx="1605094" cy="503520"/>
            </a:xfrm>
            <a:prstGeom prst="rect">
              <a:avLst/>
            </a:prstGeom>
            <a:noFill/>
          </p:spPr>
          <p:txBody>
            <a:bodyPr wrap="square" rtlCol="0">
              <a:spAutoFit/>
            </a:bodyPr>
            <a:lstStyle/>
            <a:p>
              <a:pPr algn="ctr" defTabSz="685800"/>
              <a:r>
                <a:rPr lang="en-US" sz="788" dirty="0">
                  <a:solidFill>
                    <a:prstClr val="black"/>
                  </a:solidFill>
                  <a:latin typeface="Calibri" panose="020F0502020204030204"/>
                </a:rPr>
                <a:t>SR absorber</a:t>
              </a:r>
            </a:p>
            <a:p>
              <a:pPr algn="ctr" defTabSz="685800"/>
              <a:r>
                <a:rPr lang="en-US" sz="788" dirty="0">
                  <a:solidFill>
                    <a:prstClr val="black"/>
                  </a:solidFill>
                  <a:latin typeface="Calibri" panose="020F0502020204030204"/>
                </a:rPr>
                <a:t>Luminosity monitor</a:t>
              </a:r>
            </a:p>
            <a:p>
              <a:pPr algn="ctr" defTabSz="685800"/>
              <a:r>
                <a:rPr lang="en-US" sz="788" dirty="0">
                  <a:solidFill>
                    <a:prstClr val="black"/>
                  </a:solidFill>
                  <a:latin typeface="Calibri" panose="020F0502020204030204"/>
                </a:rPr>
                <a:t>(Exit window TBD)</a:t>
              </a:r>
            </a:p>
          </p:txBody>
        </p:sp>
        <p:cxnSp>
          <p:nvCxnSpPr>
            <p:cNvPr id="25" name="Straight Arrow Connector 24">
              <a:extLst>
                <a:ext uri="{FF2B5EF4-FFF2-40B4-BE49-F238E27FC236}">
                  <a16:creationId xmlns:a16="http://schemas.microsoft.com/office/drawing/2014/main" id="{A47EA138-E3B2-4FBB-A9CA-D075E4A32744}"/>
                </a:ext>
              </a:extLst>
            </p:cNvPr>
            <p:cNvCxnSpPr>
              <a:cxnSpLocks/>
            </p:cNvCxnSpPr>
            <p:nvPr/>
          </p:nvCxnSpPr>
          <p:spPr>
            <a:xfrm flipH="1">
              <a:off x="3749900" y="3419041"/>
              <a:ext cx="299585" cy="865412"/>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514BF670-1BB0-49D9-A272-2BF507F14AC4}"/>
              </a:ext>
            </a:extLst>
          </p:cNvPr>
          <p:cNvPicPr>
            <a:picLocks noChangeAspect="1"/>
          </p:cNvPicPr>
          <p:nvPr/>
        </p:nvPicPr>
        <p:blipFill>
          <a:blip r:embed="rId3"/>
          <a:stretch>
            <a:fillRect/>
          </a:stretch>
        </p:blipFill>
        <p:spPr>
          <a:xfrm>
            <a:off x="5456841" y="4193884"/>
            <a:ext cx="963376" cy="642935"/>
          </a:xfrm>
          <a:prstGeom prst="rect">
            <a:avLst/>
          </a:prstGeom>
        </p:spPr>
      </p:pic>
      <p:cxnSp>
        <p:nvCxnSpPr>
          <p:cNvPr id="27" name="Straight Connector 26">
            <a:extLst>
              <a:ext uri="{FF2B5EF4-FFF2-40B4-BE49-F238E27FC236}">
                <a16:creationId xmlns:a16="http://schemas.microsoft.com/office/drawing/2014/main" id="{13FA4FBE-AAD8-4BAA-AED8-584F9F27D859}"/>
              </a:ext>
            </a:extLst>
          </p:cNvPr>
          <p:cNvCxnSpPr>
            <a:cxnSpLocks/>
          </p:cNvCxnSpPr>
          <p:nvPr/>
        </p:nvCxnSpPr>
        <p:spPr>
          <a:xfrm flipH="1">
            <a:off x="6340760" y="1725342"/>
            <a:ext cx="1985963" cy="0"/>
          </a:xfrm>
          <a:prstGeom prst="line">
            <a:avLst/>
          </a:prstGeom>
          <a:ln w="22225">
            <a:solidFill>
              <a:srgbClr val="FF0000"/>
            </a:solidFill>
            <a:prstDash val="dash"/>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F52CD6-2893-42E4-979E-33C6DB639FAB}"/>
              </a:ext>
            </a:extLst>
          </p:cNvPr>
          <p:cNvCxnSpPr>
            <a:cxnSpLocks/>
          </p:cNvCxnSpPr>
          <p:nvPr/>
        </p:nvCxnSpPr>
        <p:spPr>
          <a:xfrm>
            <a:off x="3553317" y="1725342"/>
            <a:ext cx="1840649" cy="0"/>
          </a:xfrm>
          <a:prstGeom prst="line">
            <a:avLst/>
          </a:prstGeom>
          <a:ln w="22225">
            <a:prstDash val="dash"/>
            <a:tailEnd type="triangle" w="med"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3A96B29-D4A4-4C6E-AD37-5254B78C8A17}"/>
              </a:ext>
            </a:extLst>
          </p:cNvPr>
          <p:cNvSpPr txBox="1"/>
          <p:nvPr/>
        </p:nvSpPr>
        <p:spPr>
          <a:xfrm>
            <a:off x="7090506" y="1489572"/>
            <a:ext cx="772712" cy="276999"/>
          </a:xfrm>
          <a:prstGeom prst="rect">
            <a:avLst/>
          </a:prstGeom>
          <a:noFill/>
        </p:spPr>
        <p:txBody>
          <a:bodyPr wrap="none" rtlCol="0">
            <a:spAutoFit/>
          </a:bodyPr>
          <a:lstStyle/>
          <a:p>
            <a:pPr defTabSz="685800"/>
            <a:r>
              <a:rPr lang="en-US" sz="1200" b="1" dirty="0">
                <a:solidFill>
                  <a:srgbClr val="FF0000"/>
                </a:solidFill>
                <a:latin typeface="Calibri" panose="020F0502020204030204"/>
              </a:rPr>
              <a:t>Electrons</a:t>
            </a:r>
            <a:endParaRPr lang="en-US" sz="1050" b="1" dirty="0">
              <a:solidFill>
                <a:srgbClr val="FF0000"/>
              </a:solidFill>
              <a:latin typeface="Calibri" panose="020F0502020204030204"/>
            </a:endParaRPr>
          </a:p>
        </p:txBody>
      </p:sp>
      <p:sp>
        <p:nvSpPr>
          <p:cNvPr id="30" name="TextBox 29">
            <a:extLst>
              <a:ext uri="{FF2B5EF4-FFF2-40B4-BE49-F238E27FC236}">
                <a16:creationId xmlns:a16="http://schemas.microsoft.com/office/drawing/2014/main" id="{00E2F649-55AC-479B-B59A-67EE2440F934}"/>
              </a:ext>
            </a:extLst>
          </p:cNvPr>
          <p:cNvSpPr txBox="1"/>
          <p:nvPr/>
        </p:nvSpPr>
        <p:spPr>
          <a:xfrm>
            <a:off x="4294179" y="1499671"/>
            <a:ext cx="721416" cy="276999"/>
          </a:xfrm>
          <a:prstGeom prst="rect">
            <a:avLst/>
          </a:prstGeom>
          <a:noFill/>
        </p:spPr>
        <p:txBody>
          <a:bodyPr wrap="none" rtlCol="0">
            <a:spAutoFit/>
          </a:bodyPr>
          <a:lstStyle/>
          <a:p>
            <a:pPr defTabSz="685800"/>
            <a:r>
              <a:rPr lang="en-US" sz="1200" b="1" dirty="0">
                <a:solidFill>
                  <a:srgbClr val="4472C4"/>
                </a:solidFill>
                <a:latin typeface="Calibri" panose="020F0502020204030204"/>
              </a:rPr>
              <a:t>Hadrons</a:t>
            </a:r>
          </a:p>
        </p:txBody>
      </p:sp>
    </p:spTree>
    <p:extLst>
      <p:ext uri="{BB962C8B-B14F-4D97-AF65-F5344CB8AC3E}">
        <p14:creationId xmlns:p14="http://schemas.microsoft.com/office/powerpoint/2010/main" val="510063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9C68D3-5AEA-4345-9D42-2A332235A13A}"/>
              </a:ext>
            </a:extLst>
          </p:cNvPr>
          <p:cNvPicPr>
            <a:picLocks noChangeAspect="1"/>
          </p:cNvPicPr>
          <p:nvPr/>
        </p:nvPicPr>
        <p:blipFill>
          <a:blip r:embed="rId3"/>
          <a:stretch>
            <a:fillRect/>
          </a:stretch>
        </p:blipFill>
        <p:spPr>
          <a:xfrm>
            <a:off x="2289811" y="1304602"/>
            <a:ext cx="7805539" cy="5209234"/>
          </a:xfrm>
          <a:prstGeom prst="rect">
            <a:avLst/>
          </a:prstGeom>
        </p:spPr>
      </p:pic>
      <p:sp>
        <p:nvSpPr>
          <p:cNvPr id="5" name="Title 4">
            <a:extLst>
              <a:ext uri="{FF2B5EF4-FFF2-40B4-BE49-F238E27FC236}">
                <a16:creationId xmlns:a16="http://schemas.microsoft.com/office/drawing/2014/main" id="{4075E6BC-EA05-4DBA-BA88-BC8D5B380793}"/>
              </a:ext>
            </a:extLst>
          </p:cNvPr>
          <p:cNvSpPr>
            <a:spLocks noGrp="1"/>
          </p:cNvSpPr>
          <p:nvPr>
            <p:ph type="title"/>
          </p:nvPr>
        </p:nvSpPr>
        <p:spPr>
          <a:xfrm>
            <a:off x="601980" y="136525"/>
            <a:ext cx="10515600" cy="1325563"/>
          </a:xfrm>
        </p:spPr>
        <p:txBody>
          <a:bodyPr/>
          <a:lstStyle/>
          <a:p>
            <a:r>
              <a:rPr lang="en-US" b="1" dirty="0">
                <a:solidFill>
                  <a:schemeClr val="accent1"/>
                </a:solidFill>
              </a:rPr>
              <a:t>ECCE Central Detector Concept</a:t>
            </a:r>
          </a:p>
        </p:txBody>
      </p:sp>
      <p:sp>
        <p:nvSpPr>
          <p:cNvPr id="6" name="TextBox 5">
            <a:extLst>
              <a:ext uri="{FF2B5EF4-FFF2-40B4-BE49-F238E27FC236}">
                <a16:creationId xmlns:a16="http://schemas.microsoft.com/office/drawing/2014/main" id="{F9DFB052-EF01-44AD-820C-CF385BE59204}"/>
              </a:ext>
            </a:extLst>
          </p:cNvPr>
          <p:cNvSpPr txBox="1"/>
          <p:nvPr/>
        </p:nvSpPr>
        <p:spPr>
          <a:xfrm rot="21300928">
            <a:off x="5739191" y="1568980"/>
            <a:ext cx="906780" cy="338554"/>
          </a:xfrm>
          <a:prstGeom prst="rect">
            <a:avLst/>
          </a:prstGeom>
          <a:solidFill>
            <a:schemeClr val="bg1"/>
          </a:solidFill>
        </p:spPr>
        <p:txBody>
          <a:bodyPr wrap="square" rtlCol="0">
            <a:spAutoFit/>
          </a:bodyPr>
          <a:lstStyle/>
          <a:p>
            <a:pPr algn="ctr"/>
            <a:r>
              <a:rPr lang="en-US" sz="1600" dirty="0"/>
              <a:t>HCAL</a:t>
            </a:r>
          </a:p>
        </p:txBody>
      </p:sp>
      <p:sp>
        <p:nvSpPr>
          <p:cNvPr id="7" name="TextBox 6">
            <a:extLst>
              <a:ext uri="{FF2B5EF4-FFF2-40B4-BE49-F238E27FC236}">
                <a16:creationId xmlns:a16="http://schemas.microsoft.com/office/drawing/2014/main" id="{8500BAD0-F9D4-40ED-AA16-FB107CC375E8}"/>
              </a:ext>
            </a:extLst>
          </p:cNvPr>
          <p:cNvSpPr txBox="1"/>
          <p:nvPr/>
        </p:nvSpPr>
        <p:spPr>
          <a:xfrm>
            <a:off x="3581400" y="2085364"/>
            <a:ext cx="901823" cy="338554"/>
          </a:xfrm>
          <a:prstGeom prst="rect">
            <a:avLst/>
          </a:prstGeom>
          <a:solidFill>
            <a:schemeClr val="bg1"/>
          </a:solidFill>
        </p:spPr>
        <p:txBody>
          <a:bodyPr wrap="square" rtlCol="0">
            <a:spAutoFit/>
          </a:bodyPr>
          <a:lstStyle/>
          <a:p>
            <a:r>
              <a:rPr lang="en-US" sz="1600" dirty="0" err="1"/>
              <a:t>eHCAL</a:t>
            </a:r>
            <a:endParaRPr lang="en-US" sz="1600" dirty="0"/>
          </a:p>
        </p:txBody>
      </p:sp>
      <p:sp>
        <p:nvSpPr>
          <p:cNvPr id="8" name="TextBox 7">
            <a:extLst>
              <a:ext uri="{FF2B5EF4-FFF2-40B4-BE49-F238E27FC236}">
                <a16:creationId xmlns:a16="http://schemas.microsoft.com/office/drawing/2014/main" id="{1CD9D4C6-C58A-4DC1-B21E-1F1900DE77BC}"/>
              </a:ext>
            </a:extLst>
          </p:cNvPr>
          <p:cNvSpPr txBox="1"/>
          <p:nvPr/>
        </p:nvSpPr>
        <p:spPr>
          <a:xfrm>
            <a:off x="5189220" y="3539887"/>
            <a:ext cx="714430" cy="307777"/>
          </a:xfrm>
          <a:prstGeom prst="rect">
            <a:avLst/>
          </a:prstGeom>
          <a:solidFill>
            <a:schemeClr val="bg1"/>
          </a:solidFill>
        </p:spPr>
        <p:txBody>
          <a:bodyPr wrap="square" rtlCol="0">
            <a:spAutoFit/>
          </a:bodyPr>
          <a:lstStyle/>
          <a:p>
            <a:r>
              <a:rPr lang="en-US" sz="1400" dirty="0"/>
              <a:t>EEMC</a:t>
            </a:r>
          </a:p>
        </p:txBody>
      </p:sp>
      <p:sp>
        <p:nvSpPr>
          <p:cNvPr id="9" name="TextBox 8">
            <a:extLst>
              <a:ext uri="{FF2B5EF4-FFF2-40B4-BE49-F238E27FC236}">
                <a16:creationId xmlns:a16="http://schemas.microsoft.com/office/drawing/2014/main" id="{CC5DABEB-0557-462E-9523-D2FA87E26DB4}"/>
              </a:ext>
            </a:extLst>
          </p:cNvPr>
          <p:cNvSpPr txBox="1"/>
          <p:nvPr/>
        </p:nvSpPr>
        <p:spPr>
          <a:xfrm rot="20964458">
            <a:off x="5739191" y="2662788"/>
            <a:ext cx="714430" cy="307777"/>
          </a:xfrm>
          <a:prstGeom prst="rect">
            <a:avLst/>
          </a:prstGeom>
          <a:solidFill>
            <a:schemeClr val="bg1"/>
          </a:solidFill>
        </p:spPr>
        <p:txBody>
          <a:bodyPr wrap="square" rtlCol="0">
            <a:spAutoFit/>
          </a:bodyPr>
          <a:lstStyle/>
          <a:p>
            <a:r>
              <a:rPr lang="en-US" sz="1400" dirty="0"/>
              <a:t>BEMC</a:t>
            </a:r>
          </a:p>
        </p:txBody>
      </p:sp>
      <p:sp>
        <p:nvSpPr>
          <p:cNvPr id="10" name="TextBox 9">
            <a:extLst>
              <a:ext uri="{FF2B5EF4-FFF2-40B4-BE49-F238E27FC236}">
                <a16:creationId xmlns:a16="http://schemas.microsoft.com/office/drawing/2014/main" id="{79863096-0FF1-4258-B0E9-2D5A32CD40B3}"/>
              </a:ext>
            </a:extLst>
          </p:cNvPr>
          <p:cNvSpPr txBox="1"/>
          <p:nvPr/>
        </p:nvSpPr>
        <p:spPr>
          <a:xfrm rot="19101853">
            <a:off x="7206396" y="3911033"/>
            <a:ext cx="881160" cy="307777"/>
          </a:xfrm>
          <a:prstGeom prst="rect">
            <a:avLst/>
          </a:prstGeom>
          <a:solidFill>
            <a:schemeClr val="bg1"/>
          </a:solidFill>
        </p:spPr>
        <p:txBody>
          <a:bodyPr wrap="square" rtlCol="0">
            <a:spAutoFit/>
          </a:bodyPr>
          <a:lstStyle/>
          <a:p>
            <a:r>
              <a:rPr lang="en-US" sz="1400" dirty="0"/>
              <a:t>Solenoid</a:t>
            </a:r>
          </a:p>
        </p:txBody>
      </p:sp>
      <p:sp>
        <p:nvSpPr>
          <p:cNvPr id="11" name="TextBox 10">
            <a:extLst>
              <a:ext uri="{FF2B5EF4-FFF2-40B4-BE49-F238E27FC236}">
                <a16:creationId xmlns:a16="http://schemas.microsoft.com/office/drawing/2014/main" id="{09AB30D1-2B30-46AA-A3A2-55DC07A63C86}"/>
              </a:ext>
            </a:extLst>
          </p:cNvPr>
          <p:cNvSpPr txBox="1"/>
          <p:nvPr/>
        </p:nvSpPr>
        <p:spPr>
          <a:xfrm>
            <a:off x="8306318" y="1763124"/>
            <a:ext cx="906780" cy="338554"/>
          </a:xfrm>
          <a:prstGeom prst="rect">
            <a:avLst/>
          </a:prstGeom>
          <a:solidFill>
            <a:schemeClr val="bg1"/>
          </a:solidFill>
        </p:spPr>
        <p:txBody>
          <a:bodyPr wrap="square" rtlCol="0">
            <a:spAutoFit/>
          </a:bodyPr>
          <a:lstStyle/>
          <a:p>
            <a:r>
              <a:rPr lang="en-US" sz="1600" dirty="0" err="1"/>
              <a:t>fHCAL</a:t>
            </a:r>
            <a:endParaRPr lang="en-US" sz="1600" dirty="0"/>
          </a:p>
        </p:txBody>
      </p:sp>
      <p:sp>
        <p:nvSpPr>
          <p:cNvPr id="12" name="TextBox 11">
            <a:extLst>
              <a:ext uri="{FF2B5EF4-FFF2-40B4-BE49-F238E27FC236}">
                <a16:creationId xmlns:a16="http://schemas.microsoft.com/office/drawing/2014/main" id="{67D5B364-A993-4DF4-AE38-CCD1B7B865A1}"/>
              </a:ext>
            </a:extLst>
          </p:cNvPr>
          <p:cNvSpPr txBox="1"/>
          <p:nvPr/>
        </p:nvSpPr>
        <p:spPr>
          <a:xfrm>
            <a:off x="8306318" y="2220138"/>
            <a:ext cx="708121" cy="338554"/>
          </a:xfrm>
          <a:prstGeom prst="rect">
            <a:avLst/>
          </a:prstGeom>
          <a:solidFill>
            <a:schemeClr val="bg1"/>
          </a:solidFill>
        </p:spPr>
        <p:txBody>
          <a:bodyPr wrap="square" rtlCol="0">
            <a:spAutoFit/>
          </a:bodyPr>
          <a:lstStyle/>
          <a:p>
            <a:r>
              <a:rPr lang="en-US" sz="1600" dirty="0" err="1"/>
              <a:t>fEMC</a:t>
            </a:r>
            <a:endParaRPr lang="en-US" sz="1600" dirty="0"/>
          </a:p>
        </p:txBody>
      </p:sp>
      <p:sp>
        <p:nvSpPr>
          <p:cNvPr id="14" name="TextBox 13">
            <a:extLst>
              <a:ext uri="{FF2B5EF4-FFF2-40B4-BE49-F238E27FC236}">
                <a16:creationId xmlns:a16="http://schemas.microsoft.com/office/drawing/2014/main" id="{DBDBB1DB-C640-4AB0-8DB7-27935653B2AB}"/>
              </a:ext>
            </a:extLst>
          </p:cNvPr>
          <p:cNvSpPr txBox="1"/>
          <p:nvPr/>
        </p:nvSpPr>
        <p:spPr>
          <a:xfrm>
            <a:off x="5642609" y="4950467"/>
            <a:ext cx="1569313" cy="584775"/>
          </a:xfrm>
          <a:prstGeom prst="rect">
            <a:avLst/>
          </a:prstGeom>
          <a:solidFill>
            <a:schemeClr val="bg1"/>
          </a:solidFill>
        </p:spPr>
        <p:txBody>
          <a:bodyPr wrap="square" rtlCol="0">
            <a:spAutoFit/>
          </a:bodyPr>
          <a:lstStyle/>
          <a:p>
            <a:r>
              <a:rPr lang="en-US" sz="1600" dirty="0" err="1"/>
              <a:t>hpDIRC</a:t>
            </a:r>
            <a:r>
              <a:rPr lang="en-US" sz="1600" dirty="0"/>
              <a:t>, TOF, </a:t>
            </a:r>
            <a:r>
              <a:rPr lang="en-US" sz="1600" dirty="0" err="1"/>
              <a:t>uRWELL</a:t>
            </a:r>
            <a:endParaRPr lang="en-US" sz="1600" dirty="0"/>
          </a:p>
        </p:txBody>
      </p:sp>
      <p:cxnSp>
        <p:nvCxnSpPr>
          <p:cNvPr id="16" name="Straight Arrow Connector 15">
            <a:extLst>
              <a:ext uri="{FF2B5EF4-FFF2-40B4-BE49-F238E27FC236}">
                <a16:creationId xmlns:a16="http://schemas.microsoft.com/office/drawing/2014/main" id="{63BF6FBE-F97E-4A54-90C1-5D279BF814A6}"/>
              </a:ext>
            </a:extLst>
          </p:cNvPr>
          <p:cNvCxnSpPr>
            <a:cxnSpLocks/>
          </p:cNvCxnSpPr>
          <p:nvPr/>
        </p:nvCxnSpPr>
        <p:spPr>
          <a:xfrm flipV="1">
            <a:off x="6305142" y="4251569"/>
            <a:ext cx="0" cy="698898"/>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CE45A92-5AD4-42E4-8FD1-D0E140099AC4}"/>
              </a:ext>
            </a:extLst>
          </p:cNvPr>
          <p:cNvSpPr txBox="1"/>
          <p:nvPr/>
        </p:nvSpPr>
        <p:spPr>
          <a:xfrm>
            <a:off x="8153399" y="3033607"/>
            <a:ext cx="861039" cy="584775"/>
          </a:xfrm>
          <a:prstGeom prst="rect">
            <a:avLst/>
          </a:prstGeom>
          <a:solidFill>
            <a:schemeClr val="bg1"/>
          </a:solidFill>
        </p:spPr>
        <p:txBody>
          <a:bodyPr wrap="square" rtlCol="0">
            <a:spAutoFit/>
          </a:bodyPr>
          <a:lstStyle/>
          <a:p>
            <a:r>
              <a:rPr lang="en-US" sz="1600" dirty="0"/>
              <a:t>MAPS Tracker</a:t>
            </a:r>
          </a:p>
        </p:txBody>
      </p:sp>
      <p:cxnSp>
        <p:nvCxnSpPr>
          <p:cNvPr id="19" name="Straight Arrow Connector 18">
            <a:extLst>
              <a:ext uri="{FF2B5EF4-FFF2-40B4-BE49-F238E27FC236}">
                <a16:creationId xmlns:a16="http://schemas.microsoft.com/office/drawing/2014/main" id="{E3922C7A-8131-41C1-AD93-27659EA97360}"/>
              </a:ext>
            </a:extLst>
          </p:cNvPr>
          <p:cNvCxnSpPr>
            <a:cxnSpLocks/>
            <a:stCxn id="17" idx="1"/>
          </p:cNvCxnSpPr>
          <p:nvPr/>
        </p:nvCxnSpPr>
        <p:spPr>
          <a:xfrm flipH="1">
            <a:off x="7084383" y="3325995"/>
            <a:ext cx="1069016" cy="1538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C1F58B6-9FE5-409B-8AE7-0D575803655C}"/>
              </a:ext>
            </a:extLst>
          </p:cNvPr>
          <p:cNvSpPr txBox="1"/>
          <p:nvPr/>
        </p:nvSpPr>
        <p:spPr>
          <a:xfrm>
            <a:off x="7084381" y="2315127"/>
            <a:ext cx="708121" cy="338554"/>
          </a:xfrm>
          <a:prstGeom prst="rect">
            <a:avLst/>
          </a:prstGeom>
          <a:solidFill>
            <a:schemeClr val="bg1"/>
          </a:solidFill>
        </p:spPr>
        <p:txBody>
          <a:bodyPr wrap="square" rtlCol="0">
            <a:spAutoFit/>
          </a:bodyPr>
          <a:lstStyle/>
          <a:p>
            <a:r>
              <a:rPr lang="en-US" sz="1600" dirty="0" err="1"/>
              <a:t>dRICH</a:t>
            </a:r>
            <a:endParaRPr lang="en-US" sz="1600" dirty="0"/>
          </a:p>
        </p:txBody>
      </p:sp>
    </p:spTree>
    <p:extLst>
      <p:ext uri="{BB962C8B-B14F-4D97-AF65-F5344CB8AC3E}">
        <p14:creationId xmlns:p14="http://schemas.microsoft.com/office/powerpoint/2010/main" val="244592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181FDC-FDB8-4C68-B93F-1BAF003C66C0}"/>
              </a:ext>
            </a:extLst>
          </p:cNvPr>
          <p:cNvPicPr>
            <a:picLocks noChangeAspect="1"/>
          </p:cNvPicPr>
          <p:nvPr/>
        </p:nvPicPr>
        <p:blipFill rotWithShape="1">
          <a:blip r:embed="rId3"/>
          <a:srcRect l="5723" r="17591"/>
          <a:stretch/>
        </p:blipFill>
        <p:spPr>
          <a:xfrm>
            <a:off x="153591" y="881745"/>
            <a:ext cx="5731708" cy="4988212"/>
          </a:xfrm>
          <a:prstGeom prst="rect">
            <a:avLst/>
          </a:prstGeom>
          <a:ln w="63500">
            <a:solidFill>
              <a:schemeClr val="accent4">
                <a:lumMod val="40000"/>
                <a:lumOff val="60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C47F154A-25D6-6049-B4FE-460CEB02A2DB}"/>
              </a:ext>
            </a:extLst>
          </p:cNvPr>
          <p:cNvSpPr txBox="1"/>
          <p:nvPr/>
        </p:nvSpPr>
        <p:spPr>
          <a:xfrm>
            <a:off x="6860177" y="176478"/>
            <a:ext cx="3714189" cy="2246769"/>
          </a:xfrm>
          <a:prstGeom prst="rect">
            <a:avLst/>
          </a:prstGeom>
          <a:solidFill>
            <a:schemeClr val="accent4">
              <a:lumMod val="20000"/>
              <a:lumOff val="80000"/>
            </a:schemeClr>
          </a:solidFill>
        </p:spPr>
        <p:txBody>
          <a:bodyPr wrap="square" rtlCol="0">
            <a:spAutoFit/>
          </a:bodyPr>
          <a:lstStyle/>
          <a:p>
            <a:r>
              <a:rPr lang="en-US" sz="1400" b="1" u="sng" dirty="0"/>
              <a:t>ELECTRON ENDCAP</a:t>
            </a:r>
          </a:p>
          <a:p>
            <a:endParaRPr lang="en-US" sz="1400" b="1" u="sng" dirty="0"/>
          </a:p>
          <a:p>
            <a:r>
              <a:rPr lang="en-US" sz="1400" b="1" dirty="0"/>
              <a:t>Tracking:</a:t>
            </a:r>
            <a:r>
              <a:rPr lang="en-US" sz="1400" dirty="0"/>
              <a:t> MPGD (large area </a:t>
            </a:r>
            <a:r>
              <a:rPr lang="en-US" sz="1400" dirty="0" err="1">
                <a:latin typeface="Symbol" panose="05050102010706020507" pitchFamily="18" charset="2"/>
              </a:rPr>
              <a:t>m</a:t>
            </a:r>
            <a:r>
              <a:rPr lang="en-US" sz="1400" dirty="0" err="1"/>
              <a:t>RWell</a:t>
            </a:r>
            <a:r>
              <a:rPr lang="en-US" sz="1400" dirty="0"/>
              <a:t>)</a:t>
            </a:r>
          </a:p>
          <a:p>
            <a:r>
              <a:rPr lang="en-US" sz="1400" b="1" dirty="0"/>
              <a:t>Electron Detection:</a:t>
            </a:r>
          </a:p>
          <a:p>
            <a:pPr marL="557213" lvl="1" indent="-214313">
              <a:buFont typeface="Wingdings" panose="05000000000000000000" pitchFamily="2" charset="2"/>
              <a:buChar char="§"/>
            </a:pPr>
            <a:r>
              <a:rPr lang="en-US" sz="1400" dirty="0"/>
              <a:t>reference: PbWO4 crystals (reuse some)</a:t>
            </a:r>
          </a:p>
          <a:p>
            <a:pPr marL="557213" lvl="1" indent="-214313">
              <a:buFont typeface="Wingdings" panose="05000000000000000000" pitchFamily="2" charset="2"/>
              <a:buChar char="§"/>
            </a:pPr>
            <a:r>
              <a:rPr lang="en-US" sz="1400" dirty="0"/>
              <a:t>Option to replace outer rings with SciGlass (backup </a:t>
            </a:r>
            <a:r>
              <a:rPr lang="en-US" sz="1400" dirty="0" err="1"/>
              <a:t>PbGl</a:t>
            </a:r>
            <a:r>
              <a:rPr lang="en-US" sz="1400" dirty="0"/>
              <a:t>)</a:t>
            </a:r>
          </a:p>
          <a:p>
            <a:r>
              <a:rPr lang="en-US" sz="1400" b="1" dirty="0"/>
              <a:t>h-PID:</a:t>
            </a:r>
            <a:r>
              <a:rPr lang="en-US" sz="1400" dirty="0"/>
              <a:t> </a:t>
            </a:r>
            <a:r>
              <a:rPr lang="en-US" sz="1400" dirty="0" err="1"/>
              <a:t>mRICH</a:t>
            </a:r>
            <a:r>
              <a:rPr lang="en-US" sz="1400" dirty="0"/>
              <a:t> &amp; TOF</a:t>
            </a:r>
          </a:p>
          <a:p>
            <a:r>
              <a:rPr lang="en-US" sz="1400" b="1" dirty="0"/>
              <a:t>HCAL:</a:t>
            </a:r>
            <a:r>
              <a:rPr lang="en-US" sz="1400" dirty="0"/>
              <a:t> Fe/Sc (STAR re-use)</a:t>
            </a:r>
          </a:p>
        </p:txBody>
      </p:sp>
      <p:sp>
        <p:nvSpPr>
          <p:cNvPr id="11" name="TextBox 10">
            <a:extLst>
              <a:ext uri="{FF2B5EF4-FFF2-40B4-BE49-F238E27FC236}">
                <a16:creationId xmlns:a16="http://schemas.microsoft.com/office/drawing/2014/main" id="{30EFBE4F-02C2-9D4A-B03F-F0C4458590F5}"/>
              </a:ext>
            </a:extLst>
          </p:cNvPr>
          <p:cNvSpPr txBox="1"/>
          <p:nvPr/>
        </p:nvSpPr>
        <p:spPr>
          <a:xfrm>
            <a:off x="6860177" y="2456586"/>
            <a:ext cx="3714190" cy="2246769"/>
          </a:xfrm>
          <a:prstGeom prst="rect">
            <a:avLst/>
          </a:prstGeom>
          <a:solidFill>
            <a:schemeClr val="accent1">
              <a:lumMod val="20000"/>
              <a:lumOff val="80000"/>
            </a:schemeClr>
          </a:solidFill>
        </p:spPr>
        <p:txBody>
          <a:bodyPr wrap="square" rtlCol="0">
            <a:spAutoFit/>
          </a:bodyPr>
          <a:lstStyle/>
          <a:p>
            <a:r>
              <a:rPr lang="en-US" sz="1400" b="1" u="sng" dirty="0">
                <a:solidFill>
                  <a:schemeClr val="bg1">
                    <a:lumMod val="85000"/>
                  </a:schemeClr>
                </a:solidFill>
              </a:rPr>
              <a:t>CENTRAL BARREL</a:t>
            </a:r>
          </a:p>
          <a:p>
            <a:endParaRPr lang="en-US" sz="1400" b="1" u="sng" dirty="0">
              <a:solidFill>
                <a:schemeClr val="bg1">
                  <a:lumMod val="85000"/>
                </a:schemeClr>
              </a:solidFill>
            </a:endParaRPr>
          </a:p>
          <a:p>
            <a:r>
              <a:rPr lang="en-US" sz="1400" b="1" dirty="0">
                <a:solidFill>
                  <a:schemeClr val="bg1">
                    <a:lumMod val="85000"/>
                  </a:schemeClr>
                </a:solidFill>
              </a:rPr>
              <a:t>Tracking:</a:t>
            </a:r>
            <a:r>
              <a:rPr lang="en-US" sz="1400" dirty="0">
                <a:solidFill>
                  <a:schemeClr val="bg1">
                    <a:lumMod val="85000"/>
                  </a:schemeClr>
                </a:solidFill>
              </a:rPr>
              <a:t> ITS3 based MAPS Si for vertexing, sagitta, and endcaps; </a:t>
            </a:r>
            <a:r>
              <a:rPr lang="en-US" sz="1400" dirty="0" err="1">
                <a:solidFill>
                  <a:schemeClr val="bg1">
                    <a:lumMod val="85000"/>
                  </a:schemeClr>
                </a:solidFill>
              </a:rPr>
              <a:t>mRWell</a:t>
            </a:r>
            <a:r>
              <a:rPr lang="en-US" sz="1400" dirty="0">
                <a:solidFill>
                  <a:schemeClr val="bg1">
                    <a:lumMod val="85000"/>
                  </a:schemeClr>
                </a:solidFill>
              </a:rPr>
              <a:t> outer layer (optimization underway)</a:t>
            </a:r>
          </a:p>
          <a:p>
            <a:r>
              <a:rPr lang="en-US" sz="1400" b="1" dirty="0">
                <a:solidFill>
                  <a:schemeClr val="bg1">
                    <a:lumMod val="85000"/>
                  </a:schemeClr>
                </a:solidFill>
              </a:rPr>
              <a:t>Electron PID: </a:t>
            </a:r>
            <a:r>
              <a:rPr lang="en-US" sz="1400" dirty="0" err="1">
                <a:solidFill>
                  <a:schemeClr val="bg1">
                    <a:lumMod val="85000"/>
                  </a:schemeClr>
                </a:solidFill>
              </a:rPr>
              <a:t>SciGlass</a:t>
            </a:r>
            <a:r>
              <a:rPr lang="en-US" sz="1400" dirty="0">
                <a:solidFill>
                  <a:schemeClr val="bg1">
                    <a:lumMod val="85000"/>
                  </a:schemeClr>
                </a:solidFill>
              </a:rPr>
              <a:t> </a:t>
            </a:r>
          </a:p>
          <a:p>
            <a:r>
              <a:rPr lang="en-US" sz="1400" dirty="0">
                <a:solidFill>
                  <a:schemeClr val="bg1">
                    <a:lumMod val="85000"/>
                  </a:schemeClr>
                </a:solidFill>
              </a:rPr>
              <a:t>	(alt: </a:t>
            </a:r>
            <a:r>
              <a:rPr lang="en-US" sz="1400" dirty="0" err="1">
                <a:solidFill>
                  <a:schemeClr val="bg1">
                    <a:lumMod val="85000"/>
                  </a:schemeClr>
                </a:solidFill>
              </a:rPr>
              <a:t>PbGl</a:t>
            </a:r>
            <a:r>
              <a:rPr lang="en-US" sz="1400" dirty="0">
                <a:solidFill>
                  <a:schemeClr val="bg1">
                    <a:lumMod val="85000"/>
                  </a:schemeClr>
                </a:solidFill>
              </a:rPr>
              <a:t> or upgraded W/</a:t>
            </a:r>
            <a:r>
              <a:rPr lang="en-US" sz="1400" dirty="0" err="1">
                <a:solidFill>
                  <a:schemeClr val="bg1">
                    <a:lumMod val="85000"/>
                  </a:schemeClr>
                </a:solidFill>
              </a:rPr>
              <a:t>ScFi</a:t>
            </a:r>
            <a:r>
              <a:rPr lang="en-US" sz="1400" dirty="0">
                <a:solidFill>
                  <a:schemeClr val="bg1">
                    <a:lumMod val="85000"/>
                  </a:schemeClr>
                </a:solidFill>
              </a:rPr>
              <a:t>)</a:t>
            </a:r>
          </a:p>
          <a:p>
            <a:r>
              <a:rPr lang="en-US" sz="1400" dirty="0">
                <a:solidFill>
                  <a:schemeClr val="bg1">
                    <a:lumMod val="85000"/>
                  </a:schemeClr>
                </a:solidFill>
              </a:rPr>
              <a:t>	(plus instrumented frame)</a:t>
            </a:r>
          </a:p>
          <a:p>
            <a:r>
              <a:rPr lang="en-US" sz="1400" b="1" dirty="0">
                <a:solidFill>
                  <a:schemeClr val="bg1">
                    <a:lumMod val="85000"/>
                  </a:schemeClr>
                </a:solidFill>
              </a:rPr>
              <a:t>h-PID:</a:t>
            </a:r>
            <a:r>
              <a:rPr lang="en-US" sz="1400" dirty="0">
                <a:solidFill>
                  <a:schemeClr val="bg1">
                    <a:lumMod val="85000"/>
                  </a:schemeClr>
                </a:solidFill>
              </a:rPr>
              <a:t> </a:t>
            </a:r>
            <a:r>
              <a:rPr lang="en-US" sz="1400" dirty="0" err="1">
                <a:solidFill>
                  <a:schemeClr val="bg1">
                    <a:lumMod val="85000"/>
                  </a:schemeClr>
                </a:solidFill>
              </a:rPr>
              <a:t>hpDIRC</a:t>
            </a:r>
            <a:r>
              <a:rPr lang="en-US" sz="1400" dirty="0">
                <a:solidFill>
                  <a:schemeClr val="bg1">
                    <a:lumMod val="85000"/>
                  </a:schemeClr>
                </a:solidFill>
              </a:rPr>
              <a:t> &amp; TOF  </a:t>
            </a:r>
          </a:p>
          <a:p>
            <a:r>
              <a:rPr lang="en-US" sz="1400" b="1" dirty="0">
                <a:solidFill>
                  <a:schemeClr val="bg1">
                    <a:lumMod val="85000"/>
                  </a:schemeClr>
                </a:solidFill>
              </a:rPr>
              <a:t>HCAL:</a:t>
            </a:r>
            <a:r>
              <a:rPr lang="en-US" sz="1400" dirty="0">
                <a:solidFill>
                  <a:schemeClr val="bg1">
                    <a:lumMod val="85000"/>
                  </a:schemeClr>
                </a:solidFill>
              </a:rPr>
              <a:t> Fe/Sc (sPHENIX re-use)</a:t>
            </a:r>
          </a:p>
        </p:txBody>
      </p:sp>
      <p:sp>
        <p:nvSpPr>
          <p:cNvPr id="13" name="TextBox 12">
            <a:extLst>
              <a:ext uri="{FF2B5EF4-FFF2-40B4-BE49-F238E27FC236}">
                <a16:creationId xmlns:a16="http://schemas.microsoft.com/office/drawing/2014/main" id="{1392CB86-1514-1A42-873C-08DFEC30A481}"/>
              </a:ext>
            </a:extLst>
          </p:cNvPr>
          <p:cNvSpPr txBox="1"/>
          <p:nvPr/>
        </p:nvSpPr>
        <p:spPr>
          <a:xfrm>
            <a:off x="6860177" y="4737302"/>
            <a:ext cx="3714191" cy="2031325"/>
          </a:xfrm>
          <a:prstGeom prst="rect">
            <a:avLst/>
          </a:prstGeom>
          <a:solidFill>
            <a:schemeClr val="bg1">
              <a:lumMod val="95000"/>
            </a:schemeClr>
          </a:solidFill>
        </p:spPr>
        <p:txBody>
          <a:bodyPr wrap="square" rtlCol="0">
            <a:spAutoFit/>
          </a:bodyPr>
          <a:lstStyle/>
          <a:p>
            <a:r>
              <a:rPr lang="en-US" sz="1400" b="1" u="sng" dirty="0">
                <a:solidFill>
                  <a:schemeClr val="bg1">
                    <a:lumMod val="85000"/>
                  </a:schemeClr>
                </a:solidFill>
              </a:rPr>
              <a:t>HADRON ENDCAP</a:t>
            </a:r>
          </a:p>
          <a:p>
            <a:endParaRPr lang="en-US" sz="1400" b="1" u="sng" dirty="0">
              <a:solidFill>
                <a:schemeClr val="bg1">
                  <a:lumMod val="85000"/>
                </a:schemeClr>
              </a:solidFill>
            </a:endParaRPr>
          </a:p>
          <a:p>
            <a:r>
              <a:rPr lang="en-US" sz="1400" b="1" dirty="0">
                <a:solidFill>
                  <a:schemeClr val="bg1">
                    <a:lumMod val="85000"/>
                  </a:schemeClr>
                </a:solidFill>
              </a:rPr>
              <a:t>Tracking</a:t>
            </a:r>
            <a:r>
              <a:rPr lang="en-US" sz="1400" dirty="0">
                <a:solidFill>
                  <a:schemeClr val="bg1">
                    <a:lumMod val="85000"/>
                  </a:schemeClr>
                </a:solidFill>
              </a:rPr>
              <a:t>: MPGD (</a:t>
            </a:r>
            <a:r>
              <a:rPr lang="en-US" sz="1400" b="1" dirty="0">
                <a:solidFill>
                  <a:schemeClr val="bg1">
                    <a:lumMod val="85000"/>
                  </a:schemeClr>
                </a:solidFill>
              </a:rPr>
              <a:t>l</a:t>
            </a:r>
            <a:r>
              <a:rPr lang="en-US" sz="1400" dirty="0">
                <a:solidFill>
                  <a:schemeClr val="bg1">
                    <a:lumMod val="85000"/>
                  </a:schemeClr>
                </a:solidFill>
              </a:rPr>
              <a:t>arge area </a:t>
            </a:r>
            <a:r>
              <a:rPr lang="en-US" sz="1400" dirty="0" err="1">
                <a:solidFill>
                  <a:schemeClr val="bg1">
                    <a:lumMod val="85000"/>
                  </a:schemeClr>
                </a:solidFill>
                <a:latin typeface="Symbol" panose="05050102010706020507" pitchFamily="18" charset="2"/>
              </a:rPr>
              <a:t>m</a:t>
            </a:r>
            <a:r>
              <a:rPr lang="en-US" sz="1400" dirty="0" err="1">
                <a:solidFill>
                  <a:schemeClr val="bg1">
                    <a:lumMod val="85000"/>
                  </a:schemeClr>
                </a:solidFill>
              </a:rPr>
              <a:t>RWELL</a:t>
            </a:r>
            <a:r>
              <a:rPr lang="en-US" sz="1400" dirty="0">
                <a:solidFill>
                  <a:schemeClr val="bg1">
                    <a:lumMod val="85000"/>
                  </a:schemeClr>
                </a:solidFill>
              </a:rPr>
              <a:t>)</a:t>
            </a:r>
            <a:endParaRPr lang="en-US" sz="1400" dirty="0">
              <a:solidFill>
                <a:schemeClr val="bg1">
                  <a:lumMod val="85000"/>
                </a:schemeClr>
              </a:solidFill>
              <a:highlight>
                <a:srgbClr val="FFFF00"/>
              </a:highlight>
            </a:endParaRPr>
          </a:p>
          <a:p>
            <a:r>
              <a:rPr lang="en-US" sz="1400" b="1" dirty="0">
                <a:solidFill>
                  <a:schemeClr val="bg1">
                    <a:lumMod val="85000"/>
                  </a:schemeClr>
                </a:solidFill>
              </a:rPr>
              <a:t>PID:</a:t>
            </a:r>
            <a:r>
              <a:rPr lang="en-US" sz="1400" dirty="0">
                <a:solidFill>
                  <a:schemeClr val="bg1">
                    <a:lumMod val="85000"/>
                  </a:schemeClr>
                </a:solidFill>
              </a:rPr>
              <a:t> dual-RICH &amp; TOF</a:t>
            </a:r>
          </a:p>
          <a:p>
            <a:r>
              <a:rPr lang="en-US" sz="1400" b="1" dirty="0">
                <a:solidFill>
                  <a:schemeClr val="bg1">
                    <a:lumMod val="85000"/>
                  </a:schemeClr>
                </a:solidFill>
              </a:rPr>
              <a:t>Calorimetry:</a:t>
            </a:r>
            <a:endParaRPr lang="en-US" sz="1400" b="1" i="1" dirty="0">
              <a:solidFill>
                <a:schemeClr val="bg1">
                  <a:lumMod val="85000"/>
                </a:schemeClr>
              </a:solidFill>
            </a:endParaRPr>
          </a:p>
          <a:p>
            <a:pPr marL="628650" lvl="1" indent="-171450">
              <a:buFont typeface="Wingdings" panose="05000000000000000000" pitchFamily="2" charset="2"/>
              <a:buChar char="§"/>
            </a:pPr>
            <a:r>
              <a:rPr lang="en-US" sz="1400" dirty="0">
                <a:solidFill>
                  <a:schemeClr val="bg1">
                    <a:lumMod val="85000"/>
                  </a:schemeClr>
                </a:solidFill>
              </a:rPr>
              <a:t>reference: standard W/</a:t>
            </a:r>
            <a:r>
              <a:rPr lang="en-US" sz="1400" dirty="0" err="1">
                <a:solidFill>
                  <a:schemeClr val="bg1">
                    <a:lumMod val="85000"/>
                  </a:schemeClr>
                </a:solidFill>
              </a:rPr>
              <a:t>ScFi</a:t>
            </a:r>
            <a:r>
              <a:rPr lang="en-US" sz="1400" dirty="0">
                <a:solidFill>
                  <a:schemeClr val="bg1">
                    <a:lumMod val="85000"/>
                  </a:schemeClr>
                </a:solidFill>
              </a:rPr>
              <a:t>  shashlik (PHENIX re-use) for </a:t>
            </a:r>
            <a:r>
              <a:rPr lang="en-US" sz="1400" dirty="0" err="1">
                <a:solidFill>
                  <a:schemeClr val="bg1">
                    <a:lumMod val="85000"/>
                  </a:schemeClr>
                </a:solidFill>
              </a:rPr>
              <a:t>EMCal</a:t>
            </a:r>
            <a:r>
              <a:rPr lang="en-US" sz="1400" dirty="0">
                <a:solidFill>
                  <a:schemeClr val="bg1">
                    <a:lumMod val="85000"/>
                  </a:schemeClr>
                </a:solidFill>
              </a:rPr>
              <a:t> and long. </a:t>
            </a:r>
            <a:r>
              <a:rPr lang="en-US" sz="1400" dirty="0" err="1">
                <a:solidFill>
                  <a:schemeClr val="bg1">
                    <a:lumMod val="85000"/>
                  </a:schemeClr>
                </a:solidFill>
              </a:rPr>
              <a:t>sep.</a:t>
            </a:r>
            <a:r>
              <a:rPr lang="en-US" sz="1400" dirty="0">
                <a:solidFill>
                  <a:schemeClr val="bg1">
                    <a:lumMod val="85000"/>
                  </a:schemeClr>
                </a:solidFill>
              </a:rPr>
              <a:t> HCAL </a:t>
            </a:r>
          </a:p>
          <a:p>
            <a:pPr marL="628650" lvl="1" indent="-171450">
              <a:buFont typeface="Wingdings" panose="05000000000000000000" pitchFamily="2" charset="2"/>
              <a:buChar char="§"/>
            </a:pPr>
            <a:r>
              <a:rPr lang="en-US" sz="1400" dirty="0">
                <a:solidFill>
                  <a:schemeClr val="bg1">
                    <a:lumMod val="85000"/>
                  </a:schemeClr>
                </a:solidFill>
              </a:rPr>
              <a:t>Upgrade path: dual readout</a:t>
            </a:r>
          </a:p>
        </p:txBody>
      </p:sp>
      <p:sp>
        <p:nvSpPr>
          <p:cNvPr id="2" name="TextBox 1">
            <a:extLst>
              <a:ext uri="{FF2B5EF4-FFF2-40B4-BE49-F238E27FC236}">
                <a16:creationId xmlns:a16="http://schemas.microsoft.com/office/drawing/2014/main" id="{3B0C1309-99C0-4546-B483-FA9AA4E583F7}"/>
              </a:ext>
            </a:extLst>
          </p:cNvPr>
          <p:cNvSpPr txBox="1"/>
          <p:nvPr/>
        </p:nvSpPr>
        <p:spPr>
          <a:xfrm>
            <a:off x="2055687" y="1299862"/>
            <a:ext cx="1342848" cy="500137"/>
          </a:xfrm>
          <a:prstGeom prst="rect">
            <a:avLst/>
          </a:prstGeom>
          <a:noFill/>
        </p:spPr>
        <p:txBody>
          <a:bodyPr wrap="square" rtlCol="0">
            <a:spAutoFit/>
          </a:bodyPr>
          <a:lstStyle/>
          <a:p>
            <a:r>
              <a:rPr lang="en-US" sz="1600" b="1" dirty="0" err="1">
                <a:solidFill>
                  <a:schemeClr val="bg1"/>
                </a:solidFill>
              </a:rPr>
              <a:t>eHCAL</a:t>
            </a:r>
            <a:endParaRPr lang="en-US" sz="1600" b="1" dirty="0">
              <a:solidFill>
                <a:schemeClr val="bg1"/>
              </a:solidFill>
            </a:endParaRPr>
          </a:p>
          <a:p>
            <a:r>
              <a:rPr lang="en-US" sz="1050" b="1" dirty="0">
                <a:solidFill>
                  <a:schemeClr val="bg1"/>
                </a:solidFill>
              </a:rPr>
              <a:t>(ECE06.10.06.02)</a:t>
            </a:r>
          </a:p>
        </p:txBody>
      </p:sp>
      <p:sp>
        <p:nvSpPr>
          <p:cNvPr id="8" name="TextBox 7">
            <a:extLst>
              <a:ext uri="{FF2B5EF4-FFF2-40B4-BE49-F238E27FC236}">
                <a16:creationId xmlns:a16="http://schemas.microsoft.com/office/drawing/2014/main" id="{AAC58B0E-900E-4731-8D24-EB69DC725DB3}"/>
              </a:ext>
            </a:extLst>
          </p:cNvPr>
          <p:cNvSpPr txBox="1"/>
          <p:nvPr/>
        </p:nvSpPr>
        <p:spPr>
          <a:xfrm>
            <a:off x="3398535" y="3212948"/>
            <a:ext cx="1342848" cy="500137"/>
          </a:xfrm>
          <a:prstGeom prst="rect">
            <a:avLst/>
          </a:prstGeom>
          <a:noFill/>
        </p:spPr>
        <p:txBody>
          <a:bodyPr wrap="square" rtlCol="0">
            <a:spAutoFit/>
          </a:bodyPr>
          <a:lstStyle/>
          <a:p>
            <a:r>
              <a:rPr lang="en-US" sz="1600" b="1" dirty="0" err="1">
                <a:solidFill>
                  <a:schemeClr val="bg1"/>
                </a:solidFill>
              </a:rPr>
              <a:t>eEMCAL</a:t>
            </a:r>
            <a:endParaRPr lang="en-US" sz="1600" b="1" dirty="0">
              <a:solidFill>
                <a:schemeClr val="bg1"/>
              </a:solidFill>
            </a:endParaRPr>
          </a:p>
          <a:p>
            <a:r>
              <a:rPr lang="en-US" sz="900" b="1" dirty="0">
                <a:solidFill>
                  <a:schemeClr val="bg1"/>
                </a:solidFill>
              </a:rPr>
              <a:t>(</a:t>
            </a:r>
            <a:r>
              <a:rPr lang="en-US" sz="1050" b="1" dirty="0">
                <a:solidFill>
                  <a:schemeClr val="bg1"/>
                </a:solidFill>
              </a:rPr>
              <a:t>ECE06.10.05.02) </a:t>
            </a:r>
          </a:p>
        </p:txBody>
      </p:sp>
      <p:sp>
        <p:nvSpPr>
          <p:cNvPr id="12" name="TextBox 11">
            <a:extLst>
              <a:ext uri="{FF2B5EF4-FFF2-40B4-BE49-F238E27FC236}">
                <a16:creationId xmlns:a16="http://schemas.microsoft.com/office/drawing/2014/main" id="{D40E25EE-CC70-48F6-B615-D6A91C2695B8}"/>
              </a:ext>
            </a:extLst>
          </p:cNvPr>
          <p:cNvSpPr txBox="1"/>
          <p:nvPr/>
        </p:nvSpPr>
        <p:spPr>
          <a:xfrm>
            <a:off x="3249638" y="4398748"/>
            <a:ext cx="1851366" cy="338554"/>
          </a:xfrm>
          <a:prstGeom prst="rect">
            <a:avLst/>
          </a:prstGeom>
          <a:noFill/>
        </p:spPr>
        <p:txBody>
          <a:bodyPr wrap="square" rtlCol="0">
            <a:spAutoFit/>
          </a:bodyPr>
          <a:lstStyle/>
          <a:p>
            <a:r>
              <a:rPr lang="en-US" sz="1600" b="1" dirty="0" err="1">
                <a:solidFill>
                  <a:schemeClr val="bg1"/>
                </a:solidFill>
              </a:rPr>
              <a:t>TOF+tracking</a:t>
            </a:r>
            <a:endParaRPr lang="en-US" sz="1600" b="1" dirty="0">
              <a:solidFill>
                <a:schemeClr val="bg1"/>
              </a:solidFill>
            </a:endParaRPr>
          </a:p>
        </p:txBody>
      </p:sp>
      <p:sp>
        <p:nvSpPr>
          <p:cNvPr id="14" name="TextBox 13">
            <a:extLst>
              <a:ext uri="{FF2B5EF4-FFF2-40B4-BE49-F238E27FC236}">
                <a16:creationId xmlns:a16="http://schemas.microsoft.com/office/drawing/2014/main" id="{34EDF6E4-5A8B-443F-8191-777C58D7BF09}"/>
              </a:ext>
            </a:extLst>
          </p:cNvPr>
          <p:cNvSpPr txBox="1"/>
          <p:nvPr/>
        </p:nvSpPr>
        <p:spPr>
          <a:xfrm>
            <a:off x="4120195" y="4108325"/>
            <a:ext cx="980809" cy="338554"/>
          </a:xfrm>
          <a:prstGeom prst="rect">
            <a:avLst/>
          </a:prstGeom>
          <a:noFill/>
        </p:spPr>
        <p:txBody>
          <a:bodyPr wrap="square" rtlCol="0">
            <a:spAutoFit/>
          </a:bodyPr>
          <a:lstStyle/>
          <a:p>
            <a:r>
              <a:rPr lang="en-US" sz="1600" b="1" dirty="0" err="1">
                <a:solidFill>
                  <a:schemeClr val="bg1"/>
                </a:solidFill>
              </a:rPr>
              <a:t>mRICH</a:t>
            </a:r>
            <a:endParaRPr lang="en-US" sz="1600" b="1" dirty="0">
              <a:solidFill>
                <a:schemeClr val="bg1"/>
              </a:solidFill>
            </a:endParaRPr>
          </a:p>
        </p:txBody>
      </p:sp>
      <p:sp>
        <p:nvSpPr>
          <p:cNvPr id="16" name="TextBox 15">
            <a:extLst>
              <a:ext uri="{FF2B5EF4-FFF2-40B4-BE49-F238E27FC236}">
                <a16:creationId xmlns:a16="http://schemas.microsoft.com/office/drawing/2014/main" id="{0656F610-170B-4010-9CEF-9F72BE47C959}"/>
              </a:ext>
            </a:extLst>
          </p:cNvPr>
          <p:cNvSpPr txBox="1"/>
          <p:nvPr/>
        </p:nvSpPr>
        <p:spPr>
          <a:xfrm>
            <a:off x="5029150" y="3624558"/>
            <a:ext cx="980810" cy="338554"/>
          </a:xfrm>
          <a:prstGeom prst="rect">
            <a:avLst/>
          </a:prstGeom>
          <a:noFill/>
        </p:spPr>
        <p:txBody>
          <a:bodyPr wrap="square" rtlCol="0">
            <a:spAutoFit/>
          </a:bodyPr>
          <a:lstStyle/>
          <a:p>
            <a:r>
              <a:rPr lang="en-US" sz="1600" b="1" dirty="0">
                <a:solidFill>
                  <a:schemeClr val="bg1"/>
                </a:solidFill>
              </a:rPr>
              <a:t>4 discs</a:t>
            </a:r>
          </a:p>
        </p:txBody>
      </p:sp>
    </p:spTree>
    <p:extLst>
      <p:ext uri="{BB962C8B-B14F-4D97-AF65-F5344CB8AC3E}">
        <p14:creationId xmlns:p14="http://schemas.microsoft.com/office/powerpoint/2010/main" val="914488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66FB2A-7CF1-499C-83CD-2F6E7806A46C}"/>
              </a:ext>
            </a:extLst>
          </p:cNvPr>
          <p:cNvPicPr>
            <a:picLocks noChangeAspect="1"/>
          </p:cNvPicPr>
          <p:nvPr/>
        </p:nvPicPr>
        <p:blipFill rotWithShape="1">
          <a:blip r:embed="rId3"/>
          <a:srcRect l="38015" t="-1" r="46589" b="48670"/>
          <a:stretch/>
        </p:blipFill>
        <p:spPr>
          <a:xfrm>
            <a:off x="2679121" y="136525"/>
            <a:ext cx="2950985" cy="6566315"/>
          </a:xfrm>
          <a:prstGeom prst="rect">
            <a:avLst/>
          </a:prstGeom>
          <a:ln w="76200">
            <a:solidFill>
              <a:schemeClr val="accent1">
                <a:lumMod val="40000"/>
                <a:lumOff val="60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C47F154A-25D6-6049-B4FE-460CEB02A2DB}"/>
              </a:ext>
            </a:extLst>
          </p:cNvPr>
          <p:cNvSpPr txBox="1"/>
          <p:nvPr/>
        </p:nvSpPr>
        <p:spPr>
          <a:xfrm>
            <a:off x="6860179" y="89373"/>
            <a:ext cx="3714189" cy="2246769"/>
          </a:xfrm>
          <a:prstGeom prst="rect">
            <a:avLst/>
          </a:prstGeom>
          <a:solidFill>
            <a:schemeClr val="accent4">
              <a:lumMod val="20000"/>
              <a:lumOff val="80000"/>
            </a:schemeClr>
          </a:solidFill>
        </p:spPr>
        <p:txBody>
          <a:bodyPr wrap="square" rtlCol="0">
            <a:spAutoFit/>
          </a:bodyPr>
          <a:lstStyle/>
          <a:p>
            <a:r>
              <a:rPr lang="en-US" sz="1400" b="1" u="sng" dirty="0">
                <a:solidFill>
                  <a:schemeClr val="bg1">
                    <a:lumMod val="85000"/>
                  </a:schemeClr>
                </a:solidFill>
              </a:rPr>
              <a:t>ELECTRON ENDCAP</a:t>
            </a:r>
          </a:p>
          <a:p>
            <a:endParaRPr lang="en-US" sz="1400" b="1" u="sng" dirty="0">
              <a:solidFill>
                <a:schemeClr val="bg1">
                  <a:lumMod val="85000"/>
                </a:schemeClr>
              </a:solidFill>
            </a:endParaRPr>
          </a:p>
          <a:p>
            <a:r>
              <a:rPr lang="en-US" sz="1400" b="1" dirty="0">
                <a:solidFill>
                  <a:schemeClr val="bg1">
                    <a:lumMod val="85000"/>
                  </a:schemeClr>
                </a:solidFill>
              </a:rPr>
              <a:t>Tracking:</a:t>
            </a:r>
            <a:r>
              <a:rPr lang="en-US" sz="1400" dirty="0">
                <a:solidFill>
                  <a:schemeClr val="bg1">
                    <a:lumMod val="85000"/>
                  </a:schemeClr>
                </a:solidFill>
              </a:rPr>
              <a:t> MPGD (large area </a:t>
            </a:r>
            <a:r>
              <a:rPr lang="en-US" sz="1400" dirty="0" err="1">
                <a:solidFill>
                  <a:schemeClr val="bg1">
                    <a:lumMod val="85000"/>
                  </a:schemeClr>
                </a:solidFill>
                <a:latin typeface="Symbol" panose="05050102010706020507" pitchFamily="18" charset="2"/>
              </a:rPr>
              <a:t>m</a:t>
            </a:r>
            <a:r>
              <a:rPr lang="en-US" sz="1400" dirty="0" err="1">
                <a:solidFill>
                  <a:schemeClr val="bg1">
                    <a:lumMod val="85000"/>
                  </a:schemeClr>
                </a:solidFill>
              </a:rPr>
              <a:t>RWell</a:t>
            </a:r>
            <a:r>
              <a:rPr lang="en-US" sz="1400" dirty="0">
                <a:solidFill>
                  <a:schemeClr val="bg1">
                    <a:lumMod val="85000"/>
                  </a:schemeClr>
                </a:solidFill>
              </a:rPr>
              <a:t>)</a:t>
            </a:r>
          </a:p>
          <a:p>
            <a:r>
              <a:rPr lang="en-US" sz="1400" b="1" dirty="0">
                <a:solidFill>
                  <a:schemeClr val="bg1">
                    <a:lumMod val="85000"/>
                  </a:schemeClr>
                </a:solidFill>
              </a:rPr>
              <a:t>Electron Detection:</a:t>
            </a:r>
          </a:p>
          <a:p>
            <a:pPr marL="557213" lvl="1" indent="-214313">
              <a:buFont typeface="Wingdings" panose="05000000000000000000" pitchFamily="2" charset="2"/>
              <a:buChar char="§"/>
            </a:pPr>
            <a:r>
              <a:rPr lang="en-US" sz="1400" dirty="0">
                <a:solidFill>
                  <a:schemeClr val="bg1">
                    <a:lumMod val="85000"/>
                  </a:schemeClr>
                </a:solidFill>
              </a:rPr>
              <a:t>reference: PbWO4 crystals (reuse some)</a:t>
            </a:r>
          </a:p>
          <a:p>
            <a:pPr marL="557213" lvl="1" indent="-214313">
              <a:buFont typeface="Wingdings" panose="05000000000000000000" pitchFamily="2" charset="2"/>
              <a:buChar char="§"/>
            </a:pPr>
            <a:r>
              <a:rPr lang="en-US" sz="1400" dirty="0">
                <a:solidFill>
                  <a:schemeClr val="bg1">
                    <a:lumMod val="85000"/>
                  </a:schemeClr>
                </a:solidFill>
              </a:rPr>
              <a:t>Option to replace outer rings with SciGlass (backup </a:t>
            </a:r>
            <a:r>
              <a:rPr lang="en-US" sz="1400" dirty="0" err="1">
                <a:solidFill>
                  <a:schemeClr val="bg1">
                    <a:lumMod val="85000"/>
                  </a:schemeClr>
                </a:solidFill>
              </a:rPr>
              <a:t>PbGl</a:t>
            </a:r>
            <a:r>
              <a:rPr lang="en-US" sz="1400" dirty="0">
                <a:solidFill>
                  <a:schemeClr val="bg1">
                    <a:lumMod val="85000"/>
                  </a:schemeClr>
                </a:solidFill>
              </a:rPr>
              <a:t>)</a:t>
            </a:r>
          </a:p>
          <a:p>
            <a:r>
              <a:rPr lang="en-US" sz="1400" b="1" dirty="0">
                <a:solidFill>
                  <a:schemeClr val="bg1">
                    <a:lumMod val="85000"/>
                  </a:schemeClr>
                </a:solidFill>
              </a:rPr>
              <a:t>h-PID:</a:t>
            </a:r>
            <a:r>
              <a:rPr lang="en-US" sz="1400" dirty="0">
                <a:solidFill>
                  <a:schemeClr val="bg1">
                    <a:lumMod val="85000"/>
                  </a:schemeClr>
                </a:solidFill>
              </a:rPr>
              <a:t> </a:t>
            </a:r>
            <a:r>
              <a:rPr lang="en-US" sz="1400" dirty="0" err="1">
                <a:solidFill>
                  <a:schemeClr val="bg1">
                    <a:lumMod val="85000"/>
                  </a:schemeClr>
                </a:solidFill>
              </a:rPr>
              <a:t>mRICH</a:t>
            </a:r>
            <a:r>
              <a:rPr lang="en-US" sz="1400" dirty="0">
                <a:solidFill>
                  <a:schemeClr val="bg1">
                    <a:lumMod val="85000"/>
                  </a:schemeClr>
                </a:solidFill>
              </a:rPr>
              <a:t> &amp; TOF</a:t>
            </a:r>
          </a:p>
          <a:p>
            <a:r>
              <a:rPr lang="en-US" sz="1400" b="1" dirty="0">
                <a:solidFill>
                  <a:schemeClr val="bg1">
                    <a:lumMod val="85000"/>
                  </a:schemeClr>
                </a:solidFill>
              </a:rPr>
              <a:t>HCAL:</a:t>
            </a:r>
            <a:r>
              <a:rPr lang="en-US" sz="1400" dirty="0">
                <a:solidFill>
                  <a:schemeClr val="bg1">
                    <a:lumMod val="85000"/>
                  </a:schemeClr>
                </a:solidFill>
              </a:rPr>
              <a:t> Fe/Sc (STAR re-use)</a:t>
            </a:r>
          </a:p>
        </p:txBody>
      </p:sp>
      <p:sp>
        <p:nvSpPr>
          <p:cNvPr id="11" name="TextBox 10">
            <a:extLst>
              <a:ext uri="{FF2B5EF4-FFF2-40B4-BE49-F238E27FC236}">
                <a16:creationId xmlns:a16="http://schemas.microsoft.com/office/drawing/2014/main" id="{30EFBE4F-02C2-9D4A-B03F-F0C4458590F5}"/>
              </a:ext>
            </a:extLst>
          </p:cNvPr>
          <p:cNvSpPr txBox="1"/>
          <p:nvPr/>
        </p:nvSpPr>
        <p:spPr>
          <a:xfrm>
            <a:off x="6860177" y="2375280"/>
            <a:ext cx="3714190" cy="2246769"/>
          </a:xfrm>
          <a:prstGeom prst="rect">
            <a:avLst/>
          </a:prstGeom>
          <a:solidFill>
            <a:schemeClr val="accent1">
              <a:lumMod val="20000"/>
              <a:lumOff val="80000"/>
            </a:schemeClr>
          </a:solidFill>
        </p:spPr>
        <p:txBody>
          <a:bodyPr wrap="square" rtlCol="0">
            <a:spAutoFit/>
          </a:bodyPr>
          <a:lstStyle/>
          <a:p>
            <a:r>
              <a:rPr lang="en-US" sz="1400" b="1" u="sng" dirty="0"/>
              <a:t>CENTRAL BARREL</a:t>
            </a:r>
          </a:p>
          <a:p>
            <a:endParaRPr lang="en-US" sz="1400" b="1" u="sng" dirty="0"/>
          </a:p>
          <a:p>
            <a:r>
              <a:rPr lang="en-US" sz="1400" b="1" dirty="0"/>
              <a:t>Tracking:</a:t>
            </a:r>
            <a:r>
              <a:rPr lang="en-US" sz="1400" dirty="0"/>
              <a:t> ITS3 based MAPS Si for vertexing, sagitta, and endcaps; </a:t>
            </a:r>
            <a:r>
              <a:rPr lang="en-US" sz="1400" dirty="0" err="1">
                <a:latin typeface="Symbol" panose="05050102010706020507" pitchFamily="18" charset="2"/>
              </a:rPr>
              <a:t>m</a:t>
            </a:r>
            <a:r>
              <a:rPr lang="en-US" sz="1400" dirty="0" err="1"/>
              <a:t>RWell</a:t>
            </a:r>
            <a:r>
              <a:rPr lang="en-US" sz="1400" dirty="0"/>
              <a:t> outer layer (optimization underway)</a:t>
            </a:r>
          </a:p>
          <a:p>
            <a:r>
              <a:rPr lang="en-US" sz="1400" b="1" dirty="0"/>
              <a:t>Electron PID: </a:t>
            </a:r>
            <a:r>
              <a:rPr lang="en-US" sz="1400" dirty="0" err="1"/>
              <a:t>SciGlass</a:t>
            </a:r>
            <a:r>
              <a:rPr lang="en-US" sz="1400" dirty="0"/>
              <a:t> </a:t>
            </a:r>
          </a:p>
          <a:p>
            <a:r>
              <a:rPr lang="en-US" sz="1400" dirty="0"/>
              <a:t>	(alt: </a:t>
            </a:r>
            <a:r>
              <a:rPr lang="en-US" sz="1400" dirty="0" err="1"/>
              <a:t>PbGl</a:t>
            </a:r>
            <a:r>
              <a:rPr lang="en-US" sz="1400" dirty="0"/>
              <a:t> or upgraded W/</a:t>
            </a:r>
            <a:r>
              <a:rPr lang="en-US" sz="1400" dirty="0" err="1"/>
              <a:t>ScFi</a:t>
            </a:r>
            <a:r>
              <a:rPr lang="en-US" sz="1400" dirty="0"/>
              <a:t>)</a:t>
            </a:r>
          </a:p>
          <a:p>
            <a:r>
              <a:rPr lang="en-US" sz="1400" dirty="0"/>
              <a:t>	(plus instrumented frame)</a:t>
            </a:r>
          </a:p>
          <a:p>
            <a:r>
              <a:rPr lang="en-US" sz="1400" b="1" dirty="0"/>
              <a:t>h-PID:</a:t>
            </a:r>
            <a:r>
              <a:rPr lang="en-US" sz="1400" dirty="0"/>
              <a:t> </a:t>
            </a:r>
            <a:r>
              <a:rPr lang="en-US" sz="1400" dirty="0" err="1"/>
              <a:t>hpDIRC</a:t>
            </a:r>
            <a:r>
              <a:rPr lang="en-US" sz="1400" dirty="0"/>
              <a:t> &amp; TOF  </a:t>
            </a:r>
          </a:p>
          <a:p>
            <a:r>
              <a:rPr lang="en-US" sz="1400" b="1" dirty="0"/>
              <a:t>HCAL:</a:t>
            </a:r>
            <a:r>
              <a:rPr lang="en-US" sz="1400" dirty="0"/>
              <a:t> Fe/Sc (sPHENIX re-use)</a:t>
            </a:r>
            <a:endParaRPr lang="en-US" sz="1400" dirty="0">
              <a:solidFill>
                <a:srgbClr val="FF0000"/>
              </a:solidFill>
            </a:endParaRPr>
          </a:p>
        </p:txBody>
      </p:sp>
      <p:sp>
        <p:nvSpPr>
          <p:cNvPr id="13" name="TextBox 12">
            <a:extLst>
              <a:ext uri="{FF2B5EF4-FFF2-40B4-BE49-F238E27FC236}">
                <a16:creationId xmlns:a16="http://schemas.microsoft.com/office/drawing/2014/main" id="{1392CB86-1514-1A42-873C-08DFEC30A481}"/>
              </a:ext>
            </a:extLst>
          </p:cNvPr>
          <p:cNvSpPr txBox="1"/>
          <p:nvPr/>
        </p:nvSpPr>
        <p:spPr>
          <a:xfrm>
            <a:off x="6860176" y="4690150"/>
            <a:ext cx="3714191" cy="2031325"/>
          </a:xfrm>
          <a:prstGeom prst="rect">
            <a:avLst/>
          </a:prstGeom>
          <a:solidFill>
            <a:schemeClr val="bg1">
              <a:lumMod val="95000"/>
            </a:schemeClr>
          </a:solidFill>
        </p:spPr>
        <p:txBody>
          <a:bodyPr wrap="square" rtlCol="0">
            <a:spAutoFit/>
          </a:bodyPr>
          <a:lstStyle/>
          <a:p>
            <a:r>
              <a:rPr lang="en-US" sz="1400" b="1" u="sng" dirty="0">
                <a:solidFill>
                  <a:schemeClr val="bg1">
                    <a:lumMod val="85000"/>
                  </a:schemeClr>
                </a:solidFill>
              </a:rPr>
              <a:t>HADRON ENDCAP</a:t>
            </a:r>
          </a:p>
          <a:p>
            <a:endParaRPr lang="en-US" sz="1400" b="1" u="sng" dirty="0">
              <a:solidFill>
                <a:schemeClr val="bg1">
                  <a:lumMod val="85000"/>
                </a:schemeClr>
              </a:solidFill>
            </a:endParaRPr>
          </a:p>
          <a:p>
            <a:r>
              <a:rPr lang="en-US" sz="1400" b="1" dirty="0">
                <a:solidFill>
                  <a:schemeClr val="bg1">
                    <a:lumMod val="85000"/>
                  </a:schemeClr>
                </a:solidFill>
              </a:rPr>
              <a:t>Tracking</a:t>
            </a:r>
            <a:r>
              <a:rPr lang="en-US" sz="1400" dirty="0">
                <a:solidFill>
                  <a:schemeClr val="bg1">
                    <a:lumMod val="85000"/>
                  </a:schemeClr>
                </a:solidFill>
              </a:rPr>
              <a:t>: MPGD (</a:t>
            </a:r>
            <a:r>
              <a:rPr lang="en-US" sz="1400" b="1" dirty="0">
                <a:solidFill>
                  <a:schemeClr val="bg1">
                    <a:lumMod val="85000"/>
                  </a:schemeClr>
                </a:solidFill>
              </a:rPr>
              <a:t>l</a:t>
            </a:r>
            <a:r>
              <a:rPr lang="en-US" sz="1400" dirty="0">
                <a:solidFill>
                  <a:schemeClr val="bg1">
                    <a:lumMod val="85000"/>
                  </a:schemeClr>
                </a:solidFill>
              </a:rPr>
              <a:t>arge area </a:t>
            </a:r>
            <a:r>
              <a:rPr lang="en-US" sz="1400" dirty="0" err="1">
                <a:solidFill>
                  <a:schemeClr val="bg1">
                    <a:lumMod val="85000"/>
                  </a:schemeClr>
                </a:solidFill>
                <a:latin typeface="Symbol" panose="05050102010706020507" pitchFamily="18" charset="2"/>
              </a:rPr>
              <a:t>m</a:t>
            </a:r>
            <a:r>
              <a:rPr lang="en-US" sz="1400" dirty="0" err="1">
                <a:solidFill>
                  <a:schemeClr val="bg1">
                    <a:lumMod val="85000"/>
                  </a:schemeClr>
                </a:solidFill>
              </a:rPr>
              <a:t>RWELL</a:t>
            </a:r>
            <a:r>
              <a:rPr lang="en-US" sz="1400" dirty="0">
                <a:solidFill>
                  <a:schemeClr val="bg1">
                    <a:lumMod val="85000"/>
                  </a:schemeClr>
                </a:solidFill>
              </a:rPr>
              <a:t>)</a:t>
            </a:r>
            <a:endParaRPr lang="en-US" sz="1400" dirty="0">
              <a:solidFill>
                <a:schemeClr val="bg1">
                  <a:lumMod val="85000"/>
                </a:schemeClr>
              </a:solidFill>
              <a:highlight>
                <a:srgbClr val="FFFF00"/>
              </a:highlight>
            </a:endParaRPr>
          </a:p>
          <a:p>
            <a:r>
              <a:rPr lang="en-US" sz="1400" b="1" dirty="0">
                <a:solidFill>
                  <a:schemeClr val="bg1">
                    <a:lumMod val="85000"/>
                  </a:schemeClr>
                </a:solidFill>
              </a:rPr>
              <a:t>PID:</a:t>
            </a:r>
            <a:r>
              <a:rPr lang="en-US" sz="1400" dirty="0">
                <a:solidFill>
                  <a:schemeClr val="bg1">
                    <a:lumMod val="85000"/>
                  </a:schemeClr>
                </a:solidFill>
              </a:rPr>
              <a:t> dual-RICH &amp; TOF</a:t>
            </a:r>
          </a:p>
          <a:p>
            <a:r>
              <a:rPr lang="en-US" sz="1400" b="1" dirty="0">
                <a:solidFill>
                  <a:schemeClr val="bg1">
                    <a:lumMod val="85000"/>
                  </a:schemeClr>
                </a:solidFill>
              </a:rPr>
              <a:t>Calorimetry:</a:t>
            </a:r>
            <a:endParaRPr lang="en-US" sz="1400" b="1" i="1" dirty="0">
              <a:solidFill>
                <a:schemeClr val="bg1">
                  <a:lumMod val="85000"/>
                </a:schemeClr>
              </a:solidFill>
            </a:endParaRPr>
          </a:p>
          <a:p>
            <a:pPr marL="628650" lvl="1" indent="-171450">
              <a:buFont typeface="Wingdings" panose="05000000000000000000" pitchFamily="2" charset="2"/>
              <a:buChar char="§"/>
            </a:pPr>
            <a:r>
              <a:rPr lang="en-US" sz="1400" dirty="0">
                <a:solidFill>
                  <a:schemeClr val="bg1">
                    <a:lumMod val="85000"/>
                  </a:schemeClr>
                </a:solidFill>
              </a:rPr>
              <a:t>reference: standard W/</a:t>
            </a:r>
            <a:r>
              <a:rPr lang="en-US" sz="1400" dirty="0" err="1">
                <a:solidFill>
                  <a:schemeClr val="bg1">
                    <a:lumMod val="85000"/>
                  </a:schemeClr>
                </a:solidFill>
              </a:rPr>
              <a:t>ScFi</a:t>
            </a:r>
            <a:r>
              <a:rPr lang="en-US" sz="1400" dirty="0">
                <a:solidFill>
                  <a:schemeClr val="bg1">
                    <a:lumMod val="85000"/>
                  </a:schemeClr>
                </a:solidFill>
              </a:rPr>
              <a:t>  shashlik (PHENIX re-use) for </a:t>
            </a:r>
            <a:r>
              <a:rPr lang="en-US" sz="1400" dirty="0" err="1">
                <a:solidFill>
                  <a:schemeClr val="bg1">
                    <a:lumMod val="85000"/>
                  </a:schemeClr>
                </a:solidFill>
              </a:rPr>
              <a:t>EMCal</a:t>
            </a:r>
            <a:r>
              <a:rPr lang="en-US" sz="1400" dirty="0">
                <a:solidFill>
                  <a:schemeClr val="bg1">
                    <a:lumMod val="85000"/>
                  </a:schemeClr>
                </a:solidFill>
              </a:rPr>
              <a:t> and long. </a:t>
            </a:r>
            <a:r>
              <a:rPr lang="en-US" sz="1400" dirty="0" err="1">
                <a:solidFill>
                  <a:schemeClr val="bg1">
                    <a:lumMod val="85000"/>
                  </a:schemeClr>
                </a:solidFill>
              </a:rPr>
              <a:t>sep.</a:t>
            </a:r>
            <a:r>
              <a:rPr lang="en-US" sz="1400" dirty="0">
                <a:solidFill>
                  <a:schemeClr val="bg1">
                    <a:lumMod val="85000"/>
                  </a:schemeClr>
                </a:solidFill>
              </a:rPr>
              <a:t> HCAL </a:t>
            </a:r>
          </a:p>
          <a:p>
            <a:pPr marL="628650" lvl="1" indent="-171450">
              <a:buFont typeface="Wingdings" panose="05000000000000000000" pitchFamily="2" charset="2"/>
              <a:buChar char="§"/>
            </a:pPr>
            <a:r>
              <a:rPr lang="en-US" sz="1400" dirty="0">
                <a:solidFill>
                  <a:schemeClr val="bg1">
                    <a:lumMod val="85000"/>
                  </a:schemeClr>
                </a:solidFill>
              </a:rPr>
              <a:t>Upgrade path: dual readout</a:t>
            </a:r>
          </a:p>
        </p:txBody>
      </p:sp>
      <p:sp>
        <p:nvSpPr>
          <p:cNvPr id="7" name="TextBox 6">
            <a:extLst>
              <a:ext uri="{FF2B5EF4-FFF2-40B4-BE49-F238E27FC236}">
                <a16:creationId xmlns:a16="http://schemas.microsoft.com/office/drawing/2014/main" id="{1CB62AF5-F719-41E5-BAC4-ED5BDA3EC3B2}"/>
              </a:ext>
            </a:extLst>
          </p:cNvPr>
          <p:cNvSpPr txBox="1"/>
          <p:nvPr/>
        </p:nvSpPr>
        <p:spPr>
          <a:xfrm>
            <a:off x="3050062" y="406303"/>
            <a:ext cx="1437006" cy="500137"/>
          </a:xfrm>
          <a:prstGeom prst="rect">
            <a:avLst/>
          </a:prstGeom>
          <a:noFill/>
        </p:spPr>
        <p:txBody>
          <a:bodyPr wrap="square" rtlCol="0">
            <a:spAutoFit/>
          </a:bodyPr>
          <a:lstStyle/>
          <a:p>
            <a:r>
              <a:rPr lang="en-US" sz="1600" b="1" dirty="0" err="1">
                <a:solidFill>
                  <a:schemeClr val="bg1"/>
                </a:solidFill>
              </a:rPr>
              <a:t>bHCAL</a:t>
            </a:r>
            <a:endParaRPr lang="en-US" sz="1600" b="1" dirty="0">
              <a:solidFill>
                <a:schemeClr val="bg1"/>
              </a:solidFill>
            </a:endParaRPr>
          </a:p>
          <a:p>
            <a:r>
              <a:rPr lang="en-US" sz="1050" b="1" dirty="0">
                <a:solidFill>
                  <a:schemeClr val="bg1"/>
                </a:solidFill>
              </a:rPr>
              <a:t>(ECE06.10.06.01)</a:t>
            </a:r>
          </a:p>
        </p:txBody>
      </p:sp>
      <p:sp>
        <p:nvSpPr>
          <p:cNvPr id="8" name="TextBox 7">
            <a:extLst>
              <a:ext uri="{FF2B5EF4-FFF2-40B4-BE49-F238E27FC236}">
                <a16:creationId xmlns:a16="http://schemas.microsoft.com/office/drawing/2014/main" id="{6729A5D7-BB7D-466C-AF93-B370455367B3}"/>
              </a:ext>
            </a:extLst>
          </p:cNvPr>
          <p:cNvSpPr txBox="1"/>
          <p:nvPr/>
        </p:nvSpPr>
        <p:spPr>
          <a:xfrm>
            <a:off x="3818132" y="2729695"/>
            <a:ext cx="1337871" cy="500137"/>
          </a:xfrm>
          <a:prstGeom prst="rect">
            <a:avLst/>
          </a:prstGeom>
          <a:noFill/>
        </p:spPr>
        <p:txBody>
          <a:bodyPr wrap="square" rtlCol="0">
            <a:spAutoFit/>
          </a:bodyPr>
          <a:lstStyle/>
          <a:p>
            <a:r>
              <a:rPr lang="en-US" sz="1600" b="1" dirty="0" err="1">
                <a:solidFill>
                  <a:schemeClr val="bg1"/>
                </a:solidFill>
              </a:rPr>
              <a:t>bEMCAL</a:t>
            </a:r>
            <a:endParaRPr lang="en-US" sz="1600" b="1" dirty="0">
              <a:solidFill>
                <a:schemeClr val="bg1"/>
              </a:solidFill>
            </a:endParaRPr>
          </a:p>
          <a:p>
            <a:r>
              <a:rPr lang="en-US" sz="900" b="1" dirty="0">
                <a:solidFill>
                  <a:schemeClr val="bg1"/>
                </a:solidFill>
              </a:rPr>
              <a:t>(</a:t>
            </a:r>
            <a:r>
              <a:rPr lang="en-US" sz="1050" b="1" dirty="0">
                <a:solidFill>
                  <a:schemeClr val="bg1"/>
                </a:solidFill>
              </a:rPr>
              <a:t>ECE06.10.06.01)</a:t>
            </a:r>
          </a:p>
        </p:txBody>
      </p:sp>
      <p:sp>
        <p:nvSpPr>
          <p:cNvPr id="12" name="TextBox 11">
            <a:extLst>
              <a:ext uri="{FF2B5EF4-FFF2-40B4-BE49-F238E27FC236}">
                <a16:creationId xmlns:a16="http://schemas.microsoft.com/office/drawing/2014/main" id="{D55036DD-7618-486C-ACB8-9A2616273A47}"/>
              </a:ext>
            </a:extLst>
          </p:cNvPr>
          <p:cNvSpPr txBox="1"/>
          <p:nvPr/>
        </p:nvSpPr>
        <p:spPr>
          <a:xfrm>
            <a:off x="3474513" y="1510897"/>
            <a:ext cx="1128173" cy="338554"/>
          </a:xfrm>
          <a:prstGeom prst="rect">
            <a:avLst/>
          </a:prstGeom>
          <a:noFill/>
        </p:spPr>
        <p:txBody>
          <a:bodyPr wrap="square" rtlCol="0">
            <a:spAutoFit/>
          </a:bodyPr>
          <a:lstStyle/>
          <a:p>
            <a:r>
              <a:rPr lang="en-US" sz="1600" b="1" dirty="0">
                <a:solidFill>
                  <a:schemeClr val="bg1"/>
                </a:solidFill>
              </a:rPr>
              <a:t>Cryostat</a:t>
            </a:r>
            <a:endParaRPr lang="en-US" sz="1050" b="1" dirty="0">
              <a:solidFill>
                <a:schemeClr val="bg1"/>
              </a:solidFill>
            </a:endParaRPr>
          </a:p>
        </p:txBody>
      </p:sp>
      <p:sp>
        <p:nvSpPr>
          <p:cNvPr id="14" name="TextBox 13">
            <a:extLst>
              <a:ext uri="{FF2B5EF4-FFF2-40B4-BE49-F238E27FC236}">
                <a16:creationId xmlns:a16="http://schemas.microsoft.com/office/drawing/2014/main" id="{A9CB1F3B-3DBF-48E6-8EEA-3AB293EDAC86}"/>
              </a:ext>
            </a:extLst>
          </p:cNvPr>
          <p:cNvSpPr txBox="1"/>
          <p:nvPr/>
        </p:nvSpPr>
        <p:spPr>
          <a:xfrm>
            <a:off x="3791089" y="4022989"/>
            <a:ext cx="1636035" cy="584775"/>
          </a:xfrm>
          <a:prstGeom prst="rect">
            <a:avLst/>
          </a:prstGeom>
          <a:noFill/>
        </p:spPr>
        <p:txBody>
          <a:bodyPr wrap="square" rtlCol="0">
            <a:spAutoFit/>
          </a:bodyPr>
          <a:lstStyle/>
          <a:p>
            <a:r>
              <a:rPr lang="en-US" sz="1600" b="1" dirty="0" err="1">
                <a:solidFill>
                  <a:schemeClr val="bg1"/>
                </a:solidFill>
              </a:rPr>
              <a:t>TOF+tracking</a:t>
            </a:r>
            <a:endParaRPr lang="en-US" sz="1600" b="1" dirty="0">
              <a:solidFill>
                <a:schemeClr val="bg1"/>
              </a:solidFill>
            </a:endParaRPr>
          </a:p>
          <a:p>
            <a:r>
              <a:rPr lang="en-US" sz="1600" b="1" dirty="0">
                <a:solidFill>
                  <a:schemeClr val="bg1"/>
                </a:solidFill>
              </a:rPr>
              <a:t> DIRC</a:t>
            </a:r>
            <a:endParaRPr lang="en-US" sz="1050" b="1" dirty="0">
              <a:solidFill>
                <a:schemeClr val="bg1"/>
              </a:solidFill>
            </a:endParaRPr>
          </a:p>
        </p:txBody>
      </p:sp>
      <p:sp>
        <p:nvSpPr>
          <p:cNvPr id="15" name="TextBox 14">
            <a:extLst>
              <a:ext uri="{FF2B5EF4-FFF2-40B4-BE49-F238E27FC236}">
                <a16:creationId xmlns:a16="http://schemas.microsoft.com/office/drawing/2014/main" id="{E25AC37A-416D-4806-A112-1E07580162B1}"/>
              </a:ext>
            </a:extLst>
          </p:cNvPr>
          <p:cNvSpPr txBox="1"/>
          <p:nvPr/>
        </p:nvSpPr>
        <p:spPr>
          <a:xfrm>
            <a:off x="3689556" y="5105031"/>
            <a:ext cx="1128172" cy="338554"/>
          </a:xfrm>
          <a:prstGeom prst="rect">
            <a:avLst/>
          </a:prstGeom>
          <a:noFill/>
        </p:spPr>
        <p:txBody>
          <a:bodyPr wrap="square" rtlCol="0">
            <a:spAutoFit/>
          </a:bodyPr>
          <a:lstStyle/>
          <a:p>
            <a:r>
              <a:rPr lang="en-US" sz="1600" b="1" dirty="0">
                <a:solidFill>
                  <a:schemeClr val="bg1"/>
                </a:solidFill>
              </a:rPr>
              <a:t>Tracking</a:t>
            </a:r>
            <a:endParaRPr lang="en-US" sz="1050" b="1" dirty="0">
              <a:solidFill>
                <a:schemeClr val="bg1"/>
              </a:solidFill>
            </a:endParaRPr>
          </a:p>
        </p:txBody>
      </p:sp>
    </p:spTree>
    <p:extLst>
      <p:ext uri="{BB962C8B-B14F-4D97-AF65-F5344CB8AC3E}">
        <p14:creationId xmlns:p14="http://schemas.microsoft.com/office/powerpoint/2010/main" val="3579573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 scatter chart&#10;&#10;Description automatically generated">
            <a:extLst>
              <a:ext uri="{FF2B5EF4-FFF2-40B4-BE49-F238E27FC236}">
                <a16:creationId xmlns:a16="http://schemas.microsoft.com/office/drawing/2014/main" id="{C79E828A-CFD2-2F41-BC22-865FA7C6ABC8}"/>
              </a:ext>
            </a:extLst>
          </p:cNvPr>
          <p:cNvPicPr>
            <a:picLocks noChangeAspect="1"/>
          </p:cNvPicPr>
          <p:nvPr/>
        </p:nvPicPr>
        <p:blipFill rotWithShape="1">
          <a:blip r:embed="rId2"/>
          <a:srcRect t="17295"/>
          <a:stretch/>
        </p:blipFill>
        <p:spPr>
          <a:xfrm>
            <a:off x="3319832" y="1578910"/>
            <a:ext cx="3987573" cy="4733471"/>
          </a:xfrm>
          <a:prstGeom prst="rect">
            <a:avLst/>
          </a:prstGeom>
        </p:spPr>
      </p:pic>
      <p:pic>
        <p:nvPicPr>
          <p:cNvPr id="9" name="Picture 8" descr="Chart, line chart&#10;&#10;Description automatically generated">
            <a:extLst>
              <a:ext uri="{FF2B5EF4-FFF2-40B4-BE49-F238E27FC236}">
                <a16:creationId xmlns:a16="http://schemas.microsoft.com/office/drawing/2014/main" id="{79815CD8-AD64-5945-9E14-BE06182A2DA1}"/>
              </a:ext>
            </a:extLst>
          </p:cNvPr>
          <p:cNvPicPr>
            <a:picLocks noChangeAspect="1"/>
          </p:cNvPicPr>
          <p:nvPr/>
        </p:nvPicPr>
        <p:blipFill rotWithShape="1">
          <a:blip r:embed="rId3"/>
          <a:srcRect t="7365" r="4209" b="-1"/>
          <a:stretch/>
        </p:blipFill>
        <p:spPr>
          <a:xfrm>
            <a:off x="0" y="1593994"/>
            <a:ext cx="3885478" cy="4515096"/>
          </a:xfrm>
          <a:prstGeom prst="rect">
            <a:avLst/>
          </a:prstGeom>
        </p:spPr>
      </p:pic>
      <p:pic>
        <p:nvPicPr>
          <p:cNvPr id="11" name="Picture 10" descr="Chart, line chart&#10;&#10;Description automatically generated">
            <a:extLst>
              <a:ext uri="{FF2B5EF4-FFF2-40B4-BE49-F238E27FC236}">
                <a16:creationId xmlns:a16="http://schemas.microsoft.com/office/drawing/2014/main" id="{92EA7418-4481-344E-A477-E9CAAC74D217}"/>
              </a:ext>
            </a:extLst>
          </p:cNvPr>
          <p:cNvPicPr>
            <a:picLocks noChangeAspect="1"/>
          </p:cNvPicPr>
          <p:nvPr/>
        </p:nvPicPr>
        <p:blipFill rotWithShape="1">
          <a:blip r:embed="rId3"/>
          <a:srcRect l="30020" r="28032" b="92392"/>
          <a:stretch/>
        </p:blipFill>
        <p:spPr>
          <a:xfrm>
            <a:off x="1942739" y="4726705"/>
            <a:ext cx="1701479" cy="370819"/>
          </a:xfrm>
          <a:prstGeom prst="rect">
            <a:avLst/>
          </a:prstGeom>
        </p:spPr>
      </p:pic>
      <p:cxnSp>
        <p:nvCxnSpPr>
          <p:cNvPr id="14" name="Straight Arrow Connector 13">
            <a:extLst>
              <a:ext uri="{FF2B5EF4-FFF2-40B4-BE49-F238E27FC236}">
                <a16:creationId xmlns:a16="http://schemas.microsoft.com/office/drawing/2014/main" id="{88F971EF-BF30-1940-8B15-77E4A490C627}"/>
              </a:ext>
            </a:extLst>
          </p:cNvPr>
          <p:cNvCxnSpPr>
            <a:cxnSpLocks/>
          </p:cNvCxnSpPr>
          <p:nvPr/>
        </p:nvCxnSpPr>
        <p:spPr>
          <a:xfrm>
            <a:off x="3729642" y="2902702"/>
            <a:ext cx="693161" cy="86731"/>
          </a:xfrm>
          <a:prstGeom prst="straightConnector1">
            <a:avLst/>
          </a:prstGeom>
          <a:ln w="101600">
            <a:solidFill>
              <a:schemeClr val="accent4"/>
            </a:solidFill>
            <a:tailEnd type="triangle"/>
          </a:ln>
        </p:spPr>
        <p:style>
          <a:lnRef idx="2">
            <a:schemeClr val="accent4"/>
          </a:lnRef>
          <a:fillRef idx="0">
            <a:schemeClr val="accent4"/>
          </a:fillRef>
          <a:effectRef idx="1">
            <a:schemeClr val="accent4"/>
          </a:effectRef>
          <a:fontRef idx="minor">
            <a:schemeClr val="tx1"/>
          </a:fontRef>
        </p:style>
      </p:cxnSp>
      <p:sp>
        <p:nvSpPr>
          <p:cNvPr id="15" name="Title 1">
            <a:extLst>
              <a:ext uri="{FF2B5EF4-FFF2-40B4-BE49-F238E27FC236}">
                <a16:creationId xmlns:a16="http://schemas.microsoft.com/office/drawing/2014/main" id="{59CFFFB4-E541-9941-A49E-869718190058}"/>
              </a:ext>
            </a:extLst>
          </p:cNvPr>
          <p:cNvSpPr txBox="1">
            <a:spLocks/>
          </p:cNvSpPr>
          <p:nvPr/>
        </p:nvSpPr>
        <p:spPr>
          <a:xfrm>
            <a:off x="838200" y="-127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kumimoji="0" lang="en-US" sz="4400" b="1" i="0" u="none" strike="noStrike" kern="1200" cap="none" spc="0" normalizeH="0" baseline="0" noProof="0" dirty="0">
                <a:ln>
                  <a:noFill/>
                </a:ln>
                <a:solidFill>
                  <a:schemeClr val="accent1"/>
                </a:solidFill>
                <a:effectLst/>
                <a:uLnTx/>
                <a:uFillTx/>
                <a:latin typeface="Calibri Light" panose="020F0302020204030204"/>
                <a:ea typeface="+mj-ea"/>
                <a:cs typeface="+mj-cs"/>
              </a:rPr>
              <a:t>AI-Optimization of Inner Tracker</a:t>
            </a:r>
          </a:p>
        </p:txBody>
      </p:sp>
      <p:sp>
        <p:nvSpPr>
          <p:cNvPr id="13" name="Rectangle 12">
            <a:extLst>
              <a:ext uri="{FF2B5EF4-FFF2-40B4-BE49-F238E27FC236}">
                <a16:creationId xmlns:a16="http://schemas.microsoft.com/office/drawing/2014/main" id="{6281695A-DA4D-6642-B0FE-E7206728934B}"/>
              </a:ext>
            </a:extLst>
          </p:cNvPr>
          <p:cNvSpPr/>
          <p:nvPr/>
        </p:nvSpPr>
        <p:spPr>
          <a:xfrm>
            <a:off x="3216172" y="1499999"/>
            <a:ext cx="4160363" cy="177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D6DA4B14-2154-AB4E-8E3D-BCB52EA06422}"/>
              </a:ext>
            </a:extLst>
          </p:cNvPr>
          <p:cNvCxnSpPr>
            <a:cxnSpLocks/>
          </p:cNvCxnSpPr>
          <p:nvPr/>
        </p:nvCxnSpPr>
        <p:spPr>
          <a:xfrm>
            <a:off x="4677915" y="3059896"/>
            <a:ext cx="488080" cy="650361"/>
          </a:xfrm>
          <a:prstGeom prst="straightConnector1">
            <a:avLst/>
          </a:prstGeom>
          <a:ln w="101600">
            <a:solidFill>
              <a:schemeClr val="accent4"/>
            </a:solidFill>
            <a:tailEnd type="triangle"/>
          </a:ln>
        </p:spPr>
        <p:style>
          <a:lnRef idx="2">
            <a:schemeClr val="accent4"/>
          </a:lnRef>
          <a:fillRef idx="0">
            <a:schemeClr val="accent4"/>
          </a:fillRef>
          <a:effectRef idx="1">
            <a:schemeClr val="accent4"/>
          </a:effectRef>
          <a:fontRef idx="minor">
            <a:schemeClr val="tx1"/>
          </a:fontRef>
        </p:style>
      </p:cxnSp>
      <p:sp>
        <p:nvSpPr>
          <p:cNvPr id="17" name="TextBox 16">
            <a:extLst>
              <a:ext uri="{FF2B5EF4-FFF2-40B4-BE49-F238E27FC236}">
                <a16:creationId xmlns:a16="http://schemas.microsoft.com/office/drawing/2014/main" id="{D4C62938-A2AA-F340-BD0B-A9596F0BD0C1}"/>
              </a:ext>
            </a:extLst>
          </p:cNvPr>
          <p:cNvSpPr txBox="1"/>
          <p:nvPr/>
        </p:nvSpPr>
        <p:spPr>
          <a:xfrm>
            <a:off x="7993977" y="2756524"/>
            <a:ext cx="3987573" cy="523220"/>
          </a:xfrm>
          <a:prstGeom prst="rect">
            <a:avLst/>
          </a:prstGeom>
          <a:noFill/>
        </p:spPr>
        <p:txBody>
          <a:bodyPr wrap="square" rtlCol="0">
            <a:spAutoFit/>
          </a:bodyPr>
          <a:lstStyle/>
          <a:p>
            <a:r>
              <a:rPr lang="en-US" sz="2800" b="1" dirty="0">
                <a:solidFill>
                  <a:srgbClr val="3F8F90"/>
                </a:solidFill>
              </a:rPr>
              <a:t>Getting close to YR specs</a:t>
            </a:r>
          </a:p>
        </p:txBody>
      </p:sp>
      <p:sp>
        <p:nvSpPr>
          <p:cNvPr id="20" name="Rectangle 19">
            <a:extLst>
              <a:ext uri="{FF2B5EF4-FFF2-40B4-BE49-F238E27FC236}">
                <a16:creationId xmlns:a16="http://schemas.microsoft.com/office/drawing/2014/main" id="{360A19EE-6AFD-CB43-A377-7CD0DA0860DD}"/>
              </a:ext>
            </a:extLst>
          </p:cNvPr>
          <p:cNvSpPr/>
          <p:nvPr/>
        </p:nvSpPr>
        <p:spPr>
          <a:xfrm>
            <a:off x="3644218" y="5375497"/>
            <a:ext cx="451070" cy="374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6D2D963-26B7-CF4D-AD0A-BECB69EA1091}"/>
              </a:ext>
            </a:extLst>
          </p:cNvPr>
          <p:cNvSpPr txBox="1"/>
          <p:nvPr/>
        </p:nvSpPr>
        <p:spPr>
          <a:xfrm>
            <a:off x="7993977" y="3853835"/>
            <a:ext cx="3640292" cy="1815882"/>
          </a:xfrm>
          <a:prstGeom prst="rect">
            <a:avLst/>
          </a:prstGeom>
          <a:noFill/>
          <a:ln>
            <a:solidFill>
              <a:schemeClr val="tx1"/>
            </a:solidFill>
          </a:ln>
        </p:spPr>
        <p:txBody>
          <a:bodyPr wrap="square" rtlCol="0">
            <a:spAutoFit/>
          </a:bodyPr>
          <a:lstStyle/>
          <a:p>
            <a:pPr algn="ctr"/>
            <a:r>
              <a:rPr lang="en-US" sz="2800" dirty="0"/>
              <a:t>Extensive use of AI to optimize inner tracker design to meet YR requirements. </a:t>
            </a:r>
            <a:endParaRPr lang="en-US" sz="1000" dirty="0"/>
          </a:p>
        </p:txBody>
      </p:sp>
      <p:sp>
        <p:nvSpPr>
          <p:cNvPr id="24" name="Rectangle 23">
            <a:extLst>
              <a:ext uri="{FF2B5EF4-FFF2-40B4-BE49-F238E27FC236}">
                <a16:creationId xmlns:a16="http://schemas.microsoft.com/office/drawing/2014/main" id="{27E4FB62-EED4-5347-AD4B-C4A429CCCBD1}"/>
              </a:ext>
            </a:extLst>
          </p:cNvPr>
          <p:cNvSpPr/>
          <p:nvPr/>
        </p:nvSpPr>
        <p:spPr>
          <a:xfrm>
            <a:off x="918745" y="2592878"/>
            <a:ext cx="1422400" cy="717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oogle Shape;158;p28">
            <a:extLst>
              <a:ext uri="{FF2B5EF4-FFF2-40B4-BE49-F238E27FC236}">
                <a16:creationId xmlns:a16="http://schemas.microsoft.com/office/drawing/2014/main" id="{A62ED03A-DFA3-4859-BCDD-487CE70147C3}"/>
              </a:ext>
            </a:extLst>
          </p:cNvPr>
          <p:cNvGrpSpPr/>
          <p:nvPr/>
        </p:nvGrpSpPr>
        <p:grpSpPr>
          <a:xfrm>
            <a:off x="7356561" y="934688"/>
            <a:ext cx="4742260" cy="2788848"/>
            <a:chOff x="4002025" y="1380750"/>
            <a:chExt cx="4928047" cy="2852750"/>
          </a:xfrm>
        </p:grpSpPr>
        <p:pic>
          <p:nvPicPr>
            <p:cNvPr id="25" name="Google Shape;159;p28">
              <a:extLst>
                <a:ext uri="{FF2B5EF4-FFF2-40B4-BE49-F238E27FC236}">
                  <a16:creationId xmlns:a16="http://schemas.microsoft.com/office/drawing/2014/main" id="{55C268F8-5A7C-46E6-85FE-F9B410BE713B}"/>
                </a:ext>
              </a:extLst>
            </p:cNvPr>
            <p:cNvPicPr preferRelativeResize="0"/>
            <p:nvPr/>
          </p:nvPicPr>
          <p:blipFill>
            <a:blip r:embed="rId4">
              <a:alphaModFix/>
            </a:blip>
            <a:stretch>
              <a:fillRect/>
            </a:stretch>
          </p:blipFill>
          <p:spPr>
            <a:xfrm>
              <a:off x="4002025" y="1456950"/>
              <a:ext cx="4928047" cy="2776550"/>
            </a:xfrm>
            <a:prstGeom prst="rect">
              <a:avLst/>
            </a:prstGeom>
            <a:noFill/>
            <a:ln>
              <a:noFill/>
            </a:ln>
          </p:spPr>
        </p:pic>
        <p:sp>
          <p:nvSpPr>
            <p:cNvPr id="26" name="Google Shape;160;p28">
              <a:extLst>
                <a:ext uri="{FF2B5EF4-FFF2-40B4-BE49-F238E27FC236}">
                  <a16:creationId xmlns:a16="http://schemas.microsoft.com/office/drawing/2014/main" id="{6D278F75-2119-4717-BF9C-D4B0749F5DB6}"/>
                </a:ext>
              </a:extLst>
            </p:cNvPr>
            <p:cNvSpPr/>
            <p:nvPr/>
          </p:nvSpPr>
          <p:spPr>
            <a:xfrm>
              <a:off x="6739125" y="1380750"/>
              <a:ext cx="393300" cy="1563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161;p28">
              <a:extLst>
                <a:ext uri="{FF2B5EF4-FFF2-40B4-BE49-F238E27FC236}">
                  <a16:creationId xmlns:a16="http://schemas.microsoft.com/office/drawing/2014/main" id="{97194495-2198-43A8-85CA-C70D0D1F5F0B}"/>
                </a:ext>
              </a:extLst>
            </p:cNvPr>
            <p:cNvSpPr/>
            <p:nvPr/>
          </p:nvSpPr>
          <p:spPr>
            <a:xfrm>
              <a:off x="8281400" y="1380750"/>
              <a:ext cx="393300" cy="1563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754A965A-64C2-4B0D-8355-84A6428F36F2}"/>
              </a:ext>
            </a:extLst>
          </p:cNvPr>
          <p:cNvSpPr txBox="1"/>
          <p:nvPr/>
        </p:nvSpPr>
        <p:spPr>
          <a:xfrm>
            <a:off x="1766250" y="1217120"/>
            <a:ext cx="1149790" cy="369332"/>
          </a:xfrm>
          <a:prstGeom prst="rect">
            <a:avLst/>
          </a:prstGeom>
          <a:noFill/>
        </p:spPr>
        <p:txBody>
          <a:bodyPr wrap="square" rtlCol="0">
            <a:spAutoFit/>
          </a:bodyPr>
          <a:lstStyle/>
          <a:p>
            <a:r>
              <a:rPr lang="en-US" dirty="0"/>
              <a:t>YR Study</a:t>
            </a:r>
          </a:p>
        </p:txBody>
      </p:sp>
      <p:sp>
        <p:nvSpPr>
          <p:cNvPr id="5" name="TextBox 4">
            <a:extLst>
              <a:ext uri="{FF2B5EF4-FFF2-40B4-BE49-F238E27FC236}">
                <a16:creationId xmlns:a16="http://schemas.microsoft.com/office/drawing/2014/main" id="{CBDFDC4C-CA89-4DCC-9C82-E4104589EE90}"/>
              </a:ext>
            </a:extLst>
          </p:cNvPr>
          <p:cNvSpPr txBox="1"/>
          <p:nvPr/>
        </p:nvSpPr>
        <p:spPr>
          <a:xfrm>
            <a:off x="4385657" y="1209578"/>
            <a:ext cx="2670772" cy="369332"/>
          </a:xfrm>
          <a:prstGeom prst="rect">
            <a:avLst/>
          </a:prstGeom>
          <a:noFill/>
        </p:spPr>
        <p:txBody>
          <a:bodyPr wrap="square" rtlCol="0">
            <a:spAutoFit/>
          </a:bodyPr>
          <a:lstStyle/>
          <a:p>
            <a:r>
              <a:rPr lang="en-US" dirty="0"/>
              <a:t>ECCE AI-Optimized Tracker</a:t>
            </a:r>
          </a:p>
        </p:txBody>
      </p:sp>
    </p:spTree>
    <p:extLst>
      <p:ext uri="{BB962C8B-B14F-4D97-AF65-F5344CB8AC3E}">
        <p14:creationId xmlns:p14="http://schemas.microsoft.com/office/powerpoint/2010/main" val="1880733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9FC05C-B2B4-4076-93EB-11F3D8C97175}"/>
              </a:ext>
            </a:extLst>
          </p:cNvPr>
          <p:cNvPicPr>
            <a:picLocks noChangeAspect="1"/>
          </p:cNvPicPr>
          <p:nvPr/>
        </p:nvPicPr>
        <p:blipFill rotWithShape="1">
          <a:blip r:embed="rId3"/>
          <a:srcRect l="7210" t="13086" r="29323" b="10000"/>
          <a:stretch/>
        </p:blipFill>
        <p:spPr>
          <a:xfrm>
            <a:off x="63950" y="1031359"/>
            <a:ext cx="6315418" cy="5107794"/>
          </a:xfrm>
          <a:prstGeom prst="rect">
            <a:avLst/>
          </a:prstGeom>
          <a:ln w="60325">
            <a:solidFill>
              <a:schemeClr val="bg1">
                <a:lumMod val="8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C47F154A-25D6-6049-B4FE-460CEB02A2DB}"/>
              </a:ext>
            </a:extLst>
          </p:cNvPr>
          <p:cNvSpPr txBox="1"/>
          <p:nvPr/>
        </p:nvSpPr>
        <p:spPr>
          <a:xfrm>
            <a:off x="6860179" y="89373"/>
            <a:ext cx="3714189" cy="2246769"/>
          </a:xfrm>
          <a:prstGeom prst="rect">
            <a:avLst/>
          </a:prstGeom>
          <a:solidFill>
            <a:schemeClr val="accent4">
              <a:lumMod val="20000"/>
              <a:lumOff val="80000"/>
            </a:schemeClr>
          </a:solidFill>
        </p:spPr>
        <p:txBody>
          <a:bodyPr wrap="square" rtlCol="0">
            <a:spAutoFit/>
          </a:bodyPr>
          <a:lstStyle/>
          <a:p>
            <a:r>
              <a:rPr lang="en-US" sz="1400" b="1" u="sng" dirty="0">
                <a:solidFill>
                  <a:schemeClr val="bg1">
                    <a:lumMod val="85000"/>
                  </a:schemeClr>
                </a:solidFill>
              </a:rPr>
              <a:t>ELECTRON ENDCAP</a:t>
            </a:r>
          </a:p>
          <a:p>
            <a:endParaRPr lang="en-US" sz="1400" b="1" u="sng" dirty="0">
              <a:solidFill>
                <a:schemeClr val="bg1">
                  <a:lumMod val="85000"/>
                </a:schemeClr>
              </a:solidFill>
            </a:endParaRPr>
          </a:p>
          <a:p>
            <a:r>
              <a:rPr lang="en-US" sz="1400" b="1" dirty="0">
                <a:solidFill>
                  <a:schemeClr val="bg1">
                    <a:lumMod val="85000"/>
                  </a:schemeClr>
                </a:solidFill>
              </a:rPr>
              <a:t>Tracking:</a:t>
            </a:r>
            <a:r>
              <a:rPr lang="en-US" sz="1400" dirty="0">
                <a:solidFill>
                  <a:schemeClr val="bg1">
                    <a:lumMod val="85000"/>
                  </a:schemeClr>
                </a:solidFill>
              </a:rPr>
              <a:t> MPGD (large area </a:t>
            </a:r>
            <a:r>
              <a:rPr lang="en-US" sz="1400" dirty="0" err="1">
                <a:solidFill>
                  <a:schemeClr val="bg1">
                    <a:lumMod val="85000"/>
                  </a:schemeClr>
                </a:solidFill>
                <a:latin typeface="Symbol" panose="05050102010706020507" pitchFamily="18" charset="2"/>
              </a:rPr>
              <a:t>m</a:t>
            </a:r>
            <a:r>
              <a:rPr lang="en-US" sz="1400" dirty="0" err="1">
                <a:solidFill>
                  <a:schemeClr val="bg1">
                    <a:lumMod val="85000"/>
                  </a:schemeClr>
                </a:solidFill>
              </a:rPr>
              <a:t>RWell</a:t>
            </a:r>
            <a:r>
              <a:rPr lang="en-US" sz="1400" dirty="0">
                <a:solidFill>
                  <a:schemeClr val="bg1">
                    <a:lumMod val="85000"/>
                  </a:schemeClr>
                </a:solidFill>
              </a:rPr>
              <a:t>)</a:t>
            </a:r>
          </a:p>
          <a:p>
            <a:r>
              <a:rPr lang="en-US" sz="1400" b="1" dirty="0">
                <a:solidFill>
                  <a:schemeClr val="bg1">
                    <a:lumMod val="85000"/>
                  </a:schemeClr>
                </a:solidFill>
              </a:rPr>
              <a:t>Electron Detection:</a:t>
            </a:r>
          </a:p>
          <a:p>
            <a:pPr marL="557213" lvl="1" indent="-214313">
              <a:buFont typeface="Wingdings" panose="05000000000000000000" pitchFamily="2" charset="2"/>
              <a:buChar char="§"/>
            </a:pPr>
            <a:r>
              <a:rPr lang="en-US" sz="1400" dirty="0">
                <a:solidFill>
                  <a:schemeClr val="bg1">
                    <a:lumMod val="85000"/>
                  </a:schemeClr>
                </a:solidFill>
              </a:rPr>
              <a:t>reference: PbWO4 crystals (reuse some)</a:t>
            </a:r>
          </a:p>
          <a:p>
            <a:pPr marL="557213" lvl="1" indent="-214313">
              <a:buFont typeface="Wingdings" panose="05000000000000000000" pitchFamily="2" charset="2"/>
              <a:buChar char="§"/>
            </a:pPr>
            <a:r>
              <a:rPr lang="en-US" sz="1400" dirty="0">
                <a:solidFill>
                  <a:schemeClr val="bg1">
                    <a:lumMod val="85000"/>
                  </a:schemeClr>
                </a:solidFill>
              </a:rPr>
              <a:t>Option to replace outer rings with SciGlass (backup </a:t>
            </a:r>
            <a:r>
              <a:rPr lang="en-US" sz="1400" dirty="0" err="1">
                <a:solidFill>
                  <a:schemeClr val="bg1">
                    <a:lumMod val="85000"/>
                  </a:schemeClr>
                </a:solidFill>
              </a:rPr>
              <a:t>PbGl</a:t>
            </a:r>
            <a:r>
              <a:rPr lang="en-US" sz="1400" dirty="0">
                <a:solidFill>
                  <a:schemeClr val="bg1">
                    <a:lumMod val="85000"/>
                  </a:schemeClr>
                </a:solidFill>
              </a:rPr>
              <a:t>)</a:t>
            </a:r>
          </a:p>
          <a:p>
            <a:r>
              <a:rPr lang="en-US" sz="1400" b="1" dirty="0">
                <a:solidFill>
                  <a:schemeClr val="bg1">
                    <a:lumMod val="85000"/>
                  </a:schemeClr>
                </a:solidFill>
              </a:rPr>
              <a:t>h-PID:</a:t>
            </a:r>
            <a:r>
              <a:rPr lang="en-US" sz="1400" dirty="0">
                <a:solidFill>
                  <a:schemeClr val="bg1">
                    <a:lumMod val="85000"/>
                  </a:schemeClr>
                </a:solidFill>
              </a:rPr>
              <a:t> </a:t>
            </a:r>
            <a:r>
              <a:rPr lang="en-US" sz="1400" dirty="0" err="1">
                <a:solidFill>
                  <a:schemeClr val="bg1">
                    <a:lumMod val="85000"/>
                  </a:schemeClr>
                </a:solidFill>
              </a:rPr>
              <a:t>mRICH</a:t>
            </a:r>
            <a:r>
              <a:rPr lang="en-US" sz="1400" dirty="0">
                <a:solidFill>
                  <a:schemeClr val="bg1">
                    <a:lumMod val="85000"/>
                  </a:schemeClr>
                </a:solidFill>
              </a:rPr>
              <a:t> &amp; TOF</a:t>
            </a:r>
          </a:p>
          <a:p>
            <a:r>
              <a:rPr lang="en-US" sz="1400" b="1" dirty="0">
                <a:solidFill>
                  <a:schemeClr val="bg1">
                    <a:lumMod val="85000"/>
                  </a:schemeClr>
                </a:solidFill>
              </a:rPr>
              <a:t>HCAL:</a:t>
            </a:r>
            <a:r>
              <a:rPr lang="en-US" sz="1400" dirty="0">
                <a:solidFill>
                  <a:schemeClr val="bg1">
                    <a:lumMod val="85000"/>
                  </a:schemeClr>
                </a:solidFill>
              </a:rPr>
              <a:t> Fe/Sc (STAR re-use)</a:t>
            </a:r>
          </a:p>
        </p:txBody>
      </p:sp>
      <p:sp>
        <p:nvSpPr>
          <p:cNvPr id="11" name="TextBox 10">
            <a:extLst>
              <a:ext uri="{FF2B5EF4-FFF2-40B4-BE49-F238E27FC236}">
                <a16:creationId xmlns:a16="http://schemas.microsoft.com/office/drawing/2014/main" id="{30EFBE4F-02C2-9D4A-B03F-F0C4458590F5}"/>
              </a:ext>
            </a:extLst>
          </p:cNvPr>
          <p:cNvSpPr txBox="1"/>
          <p:nvPr/>
        </p:nvSpPr>
        <p:spPr>
          <a:xfrm>
            <a:off x="6860177" y="2378391"/>
            <a:ext cx="3714190" cy="2246769"/>
          </a:xfrm>
          <a:prstGeom prst="rect">
            <a:avLst/>
          </a:prstGeom>
          <a:solidFill>
            <a:schemeClr val="accent1">
              <a:lumMod val="20000"/>
              <a:lumOff val="80000"/>
            </a:schemeClr>
          </a:solidFill>
        </p:spPr>
        <p:txBody>
          <a:bodyPr wrap="square" rtlCol="0">
            <a:spAutoFit/>
          </a:bodyPr>
          <a:lstStyle/>
          <a:p>
            <a:r>
              <a:rPr lang="en-US" sz="1400" b="1" u="sng" dirty="0">
                <a:solidFill>
                  <a:schemeClr val="bg1">
                    <a:lumMod val="85000"/>
                  </a:schemeClr>
                </a:solidFill>
              </a:rPr>
              <a:t>CENTRAL BARREL</a:t>
            </a:r>
          </a:p>
          <a:p>
            <a:endParaRPr lang="en-US" sz="1400" b="1" u="sng" dirty="0">
              <a:solidFill>
                <a:schemeClr val="bg1">
                  <a:lumMod val="85000"/>
                </a:schemeClr>
              </a:solidFill>
            </a:endParaRPr>
          </a:p>
          <a:p>
            <a:r>
              <a:rPr lang="en-US" sz="1400" b="1" dirty="0">
                <a:solidFill>
                  <a:schemeClr val="bg1">
                    <a:lumMod val="85000"/>
                  </a:schemeClr>
                </a:solidFill>
              </a:rPr>
              <a:t>Tracking:</a:t>
            </a:r>
            <a:r>
              <a:rPr lang="en-US" sz="1400" dirty="0">
                <a:solidFill>
                  <a:schemeClr val="bg1">
                    <a:lumMod val="85000"/>
                  </a:schemeClr>
                </a:solidFill>
              </a:rPr>
              <a:t> ITS3 based MAPS Si for vertexing, sagitta, and endcaps; </a:t>
            </a:r>
            <a:r>
              <a:rPr lang="en-US" sz="1400" dirty="0" err="1">
                <a:solidFill>
                  <a:schemeClr val="bg1">
                    <a:lumMod val="85000"/>
                  </a:schemeClr>
                </a:solidFill>
              </a:rPr>
              <a:t>mRWell</a:t>
            </a:r>
            <a:r>
              <a:rPr lang="en-US" sz="1400" dirty="0">
                <a:solidFill>
                  <a:schemeClr val="bg1">
                    <a:lumMod val="85000"/>
                  </a:schemeClr>
                </a:solidFill>
              </a:rPr>
              <a:t> outer layer (optimization underway)</a:t>
            </a:r>
          </a:p>
          <a:p>
            <a:r>
              <a:rPr lang="en-US" sz="1400" b="1" dirty="0">
                <a:solidFill>
                  <a:schemeClr val="bg1">
                    <a:lumMod val="85000"/>
                  </a:schemeClr>
                </a:solidFill>
              </a:rPr>
              <a:t>Electron PID: </a:t>
            </a:r>
            <a:r>
              <a:rPr lang="en-US" sz="1400" dirty="0" err="1">
                <a:solidFill>
                  <a:schemeClr val="bg1">
                    <a:lumMod val="85000"/>
                  </a:schemeClr>
                </a:solidFill>
              </a:rPr>
              <a:t>SciGlass</a:t>
            </a:r>
            <a:r>
              <a:rPr lang="en-US" sz="1400" dirty="0">
                <a:solidFill>
                  <a:schemeClr val="bg1">
                    <a:lumMod val="85000"/>
                  </a:schemeClr>
                </a:solidFill>
              </a:rPr>
              <a:t> (alt: </a:t>
            </a:r>
            <a:r>
              <a:rPr lang="en-US" sz="1400" dirty="0" err="1">
                <a:solidFill>
                  <a:schemeClr val="bg1">
                    <a:lumMod val="85000"/>
                  </a:schemeClr>
                </a:solidFill>
              </a:rPr>
              <a:t>PbGl</a:t>
            </a:r>
            <a:r>
              <a:rPr lang="en-US" sz="1400" dirty="0">
                <a:solidFill>
                  <a:schemeClr val="bg1">
                    <a:lumMod val="85000"/>
                  </a:schemeClr>
                </a:solidFill>
              </a:rPr>
              <a:t> or W(Pb)/Sc shashlik)</a:t>
            </a:r>
          </a:p>
          <a:p>
            <a:r>
              <a:rPr lang="en-US" sz="1400" dirty="0">
                <a:solidFill>
                  <a:schemeClr val="bg1">
                    <a:lumMod val="85000"/>
                  </a:schemeClr>
                </a:solidFill>
              </a:rPr>
              <a:t>	     (plus instrumented frame)</a:t>
            </a:r>
          </a:p>
          <a:p>
            <a:r>
              <a:rPr lang="en-US" sz="1400" b="1" dirty="0">
                <a:solidFill>
                  <a:schemeClr val="bg1">
                    <a:lumMod val="85000"/>
                  </a:schemeClr>
                </a:solidFill>
              </a:rPr>
              <a:t>h-PID:</a:t>
            </a:r>
            <a:r>
              <a:rPr lang="en-US" sz="1400" dirty="0">
                <a:solidFill>
                  <a:schemeClr val="bg1">
                    <a:lumMod val="85000"/>
                  </a:schemeClr>
                </a:solidFill>
              </a:rPr>
              <a:t> </a:t>
            </a:r>
            <a:r>
              <a:rPr lang="en-US" sz="1400" dirty="0" err="1">
                <a:solidFill>
                  <a:schemeClr val="bg1">
                    <a:lumMod val="85000"/>
                  </a:schemeClr>
                </a:solidFill>
              </a:rPr>
              <a:t>hpDIRC</a:t>
            </a:r>
            <a:r>
              <a:rPr lang="en-US" sz="1400" dirty="0">
                <a:solidFill>
                  <a:schemeClr val="bg1">
                    <a:lumMod val="85000"/>
                  </a:schemeClr>
                </a:solidFill>
              </a:rPr>
              <a:t> &amp; TOF  </a:t>
            </a:r>
          </a:p>
          <a:p>
            <a:r>
              <a:rPr lang="en-US" sz="1400" b="1" dirty="0">
                <a:solidFill>
                  <a:schemeClr val="bg1">
                    <a:lumMod val="85000"/>
                  </a:schemeClr>
                </a:solidFill>
              </a:rPr>
              <a:t>HCAL:</a:t>
            </a:r>
            <a:r>
              <a:rPr lang="en-US" sz="1400" dirty="0">
                <a:solidFill>
                  <a:schemeClr val="bg1">
                    <a:lumMod val="85000"/>
                  </a:schemeClr>
                </a:solidFill>
              </a:rPr>
              <a:t> Fe/Sc (sPHENIX re-use)</a:t>
            </a:r>
          </a:p>
        </p:txBody>
      </p:sp>
      <p:sp>
        <p:nvSpPr>
          <p:cNvPr id="13" name="TextBox 12">
            <a:extLst>
              <a:ext uri="{FF2B5EF4-FFF2-40B4-BE49-F238E27FC236}">
                <a16:creationId xmlns:a16="http://schemas.microsoft.com/office/drawing/2014/main" id="{1392CB86-1514-1A42-873C-08DFEC30A481}"/>
              </a:ext>
            </a:extLst>
          </p:cNvPr>
          <p:cNvSpPr txBox="1"/>
          <p:nvPr/>
        </p:nvSpPr>
        <p:spPr>
          <a:xfrm>
            <a:off x="6860176" y="4667409"/>
            <a:ext cx="3714191" cy="2031325"/>
          </a:xfrm>
          <a:prstGeom prst="rect">
            <a:avLst/>
          </a:prstGeom>
          <a:solidFill>
            <a:schemeClr val="bg1">
              <a:lumMod val="95000"/>
            </a:schemeClr>
          </a:solidFill>
        </p:spPr>
        <p:txBody>
          <a:bodyPr wrap="square" rtlCol="0">
            <a:spAutoFit/>
          </a:bodyPr>
          <a:lstStyle/>
          <a:p>
            <a:r>
              <a:rPr lang="en-US" sz="1400" b="1" u="sng" dirty="0"/>
              <a:t>HADRON ENDCAP</a:t>
            </a:r>
          </a:p>
          <a:p>
            <a:endParaRPr lang="en-US" sz="1400" b="1" u="sng" dirty="0"/>
          </a:p>
          <a:p>
            <a:r>
              <a:rPr lang="en-US" sz="1400" b="1" dirty="0"/>
              <a:t>Tracking</a:t>
            </a:r>
            <a:r>
              <a:rPr lang="en-US" sz="1400" dirty="0"/>
              <a:t>: MPGD (</a:t>
            </a:r>
            <a:r>
              <a:rPr lang="en-US" sz="1400" b="1" dirty="0"/>
              <a:t>l</a:t>
            </a:r>
            <a:r>
              <a:rPr lang="en-US" sz="1400" dirty="0"/>
              <a:t>arge area </a:t>
            </a:r>
            <a:r>
              <a:rPr lang="en-US" sz="1400" dirty="0" err="1">
                <a:latin typeface="Symbol" panose="05050102010706020507" pitchFamily="18" charset="2"/>
              </a:rPr>
              <a:t>m</a:t>
            </a:r>
            <a:r>
              <a:rPr lang="en-US" sz="1400" dirty="0" err="1"/>
              <a:t>RWELL</a:t>
            </a:r>
            <a:r>
              <a:rPr lang="en-US" sz="1400" dirty="0"/>
              <a:t>)</a:t>
            </a:r>
            <a:endParaRPr lang="en-US" sz="1400" dirty="0">
              <a:solidFill>
                <a:srgbClr val="FF0000"/>
              </a:solidFill>
              <a:highlight>
                <a:srgbClr val="FFFF00"/>
              </a:highlight>
            </a:endParaRPr>
          </a:p>
          <a:p>
            <a:r>
              <a:rPr lang="en-US" sz="1400" b="1" dirty="0"/>
              <a:t>PID:</a:t>
            </a:r>
            <a:r>
              <a:rPr lang="en-US" sz="1400" dirty="0"/>
              <a:t> dual-RICH &amp; TOF</a:t>
            </a:r>
          </a:p>
          <a:p>
            <a:r>
              <a:rPr lang="en-US" sz="1400" b="1" dirty="0"/>
              <a:t>Calorimetry:</a:t>
            </a:r>
            <a:endParaRPr lang="en-US" sz="1400" b="1" i="1" dirty="0"/>
          </a:p>
          <a:p>
            <a:pPr marL="628650" lvl="1" indent="-171450">
              <a:buFont typeface="Wingdings" panose="05000000000000000000" pitchFamily="2" charset="2"/>
              <a:buChar char="§"/>
            </a:pPr>
            <a:r>
              <a:rPr lang="en-US" sz="1400" dirty="0"/>
              <a:t>reference: standard W/</a:t>
            </a:r>
            <a:r>
              <a:rPr lang="en-US" sz="1400" dirty="0" err="1"/>
              <a:t>ScFi</a:t>
            </a:r>
            <a:r>
              <a:rPr lang="en-US" sz="1400" dirty="0"/>
              <a:t> shashlik (PHENIX re-use) for </a:t>
            </a:r>
            <a:r>
              <a:rPr lang="en-US" sz="1400" dirty="0" err="1"/>
              <a:t>EMCal</a:t>
            </a:r>
            <a:r>
              <a:rPr lang="en-US" sz="1400" dirty="0"/>
              <a:t> and long. </a:t>
            </a:r>
            <a:r>
              <a:rPr lang="en-US" sz="1400" dirty="0" err="1"/>
              <a:t>sep.</a:t>
            </a:r>
            <a:r>
              <a:rPr lang="en-US" sz="1400" dirty="0"/>
              <a:t> HCAL </a:t>
            </a:r>
          </a:p>
          <a:p>
            <a:pPr marL="628650" lvl="1" indent="-171450">
              <a:buFont typeface="Wingdings" panose="05000000000000000000" pitchFamily="2" charset="2"/>
              <a:buChar char="§"/>
            </a:pPr>
            <a:r>
              <a:rPr lang="en-US" sz="1400" dirty="0"/>
              <a:t>Upgrade path: dual readout</a:t>
            </a:r>
          </a:p>
        </p:txBody>
      </p:sp>
      <p:sp>
        <p:nvSpPr>
          <p:cNvPr id="12" name="TextBox 11">
            <a:extLst>
              <a:ext uri="{FF2B5EF4-FFF2-40B4-BE49-F238E27FC236}">
                <a16:creationId xmlns:a16="http://schemas.microsoft.com/office/drawing/2014/main" id="{E5E9D61B-9A3B-4508-9EBE-F49C2C0AC0B8}"/>
              </a:ext>
            </a:extLst>
          </p:cNvPr>
          <p:cNvSpPr txBox="1"/>
          <p:nvPr/>
        </p:nvSpPr>
        <p:spPr>
          <a:xfrm>
            <a:off x="4166674" y="2158477"/>
            <a:ext cx="1284135" cy="500137"/>
          </a:xfrm>
          <a:prstGeom prst="rect">
            <a:avLst/>
          </a:prstGeom>
          <a:noFill/>
        </p:spPr>
        <p:txBody>
          <a:bodyPr wrap="square" rtlCol="0">
            <a:spAutoFit/>
          </a:bodyPr>
          <a:lstStyle/>
          <a:p>
            <a:r>
              <a:rPr lang="en-US" sz="1600" b="1" dirty="0" err="1">
                <a:solidFill>
                  <a:schemeClr val="bg1"/>
                </a:solidFill>
              </a:rPr>
              <a:t>hHCAL</a:t>
            </a:r>
            <a:endParaRPr lang="en-US" sz="1600" b="1" dirty="0">
              <a:solidFill>
                <a:schemeClr val="bg1"/>
              </a:solidFill>
            </a:endParaRPr>
          </a:p>
          <a:p>
            <a:r>
              <a:rPr lang="en-US" sz="1050" b="1" dirty="0">
                <a:solidFill>
                  <a:schemeClr val="bg1"/>
                </a:solidFill>
              </a:rPr>
              <a:t>(ECE06.10.06.03)</a:t>
            </a:r>
          </a:p>
        </p:txBody>
      </p:sp>
      <p:sp>
        <p:nvSpPr>
          <p:cNvPr id="14" name="TextBox 13">
            <a:extLst>
              <a:ext uri="{FF2B5EF4-FFF2-40B4-BE49-F238E27FC236}">
                <a16:creationId xmlns:a16="http://schemas.microsoft.com/office/drawing/2014/main" id="{5DB2680F-701A-4EE2-A714-D76096C82AAE}"/>
              </a:ext>
            </a:extLst>
          </p:cNvPr>
          <p:cNvSpPr txBox="1"/>
          <p:nvPr/>
        </p:nvSpPr>
        <p:spPr>
          <a:xfrm>
            <a:off x="3123078" y="2618778"/>
            <a:ext cx="1284135" cy="500137"/>
          </a:xfrm>
          <a:prstGeom prst="rect">
            <a:avLst/>
          </a:prstGeom>
          <a:noFill/>
        </p:spPr>
        <p:txBody>
          <a:bodyPr wrap="square" rtlCol="0">
            <a:spAutoFit/>
          </a:bodyPr>
          <a:lstStyle/>
          <a:p>
            <a:r>
              <a:rPr lang="en-US" sz="1600" b="1" dirty="0" err="1">
                <a:solidFill>
                  <a:schemeClr val="bg1"/>
                </a:solidFill>
              </a:rPr>
              <a:t>hEMCAL</a:t>
            </a:r>
            <a:endParaRPr lang="en-US" sz="1600" b="1" dirty="0">
              <a:solidFill>
                <a:schemeClr val="bg1"/>
              </a:solidFill>
            </a:endParaRPr>
          </a:p>
          <a:p>
            <a:r>
              <a:rPr lang="en-US" sz="900" b="1" dirty="0">
                <a:solidFill>
                  <a:schemeClr val="bg1"/>
                </a:solidFill>
              </a:rPr>
              <a:t>(</a:t>
            </a:r>
            <a:r>
              <a:rPr lang="en-US" sz="1050" b="1" dirty="0">
                <a:solidFill>
                  <a:schemeClr val="bg1"/>
                </a:solidFill>
              </a:rPr>
              <a:t>ECE06.10.06.03)</a:t>
            </a:r>
          </a:p>
        </p:txBody>
      </p:sp>
      <p:sp>
        <p:nvSpPr>
          <p:cNvPr id="15" name="TextBox 14">
            <a:extLst>
              <a:ext uri="{FF2B5EF4-FFF2-40B4-BE49-F238E27FC236}">
                <a16:creationId xmlns:a16="http://schemas.microsoft.com/office/drawing/2014/main" id="{61A65C94-AF62-442B-B058-8BAD5C1ADF5F}"/>
              </a:ext>
            </a:extLst>
          </p:cNvPr>
          <p:cNvSpPr txBox="1"/>
          <p:nvPr/>
        </p:nvSpPr>
        <p:spPr>
          <a:xfrm>
            <a:off x="2842155" y="3501776"/>
            <a:ext cx="1767161" cy="338554"/>
          </a:xfrm>
          <a:prstGeom prst="rect">
            <a:avLst/>
          </a:prstGeom>
          <a:noFill/>
        </p:spPr>
        <p:txBody>
          <a:bodyPr wrap="square" rtlCol="0">
            <a:spAutoFit/>
          </a:bodyPr>
          <a:lstStyle/>
          <a:p>
            <a:r>
              <a:rPr lang="en-US" sz="1600" b="1" dirty="0" err="1">
                <a:solidFill>
                  <a:schemeClr val="bg1"/>
                </a:solidFill>
              </a:rPr>
              <a:t>TOF+tracking</a:t>
            </a:r>
            <a:endParaRPr lang="en-US" sz="1050" b="1" dirty="0">
              <a:solidFill>
                <a:schemeClr val="bg1"/>
              </a:solidFill>
            </a:endParaRPr>
          </a:p>
        </p:txBody>
      </p:sp>
      <p:sp>
        <p:nvSpPr>
          <p:cNvPr id="16" name="TextBox 15">
            <a:extLst>
              <a:ext uri="{FF2B5EF4-FFF2-40B4-BE49-F238E27FC236}">
                <a16:creationId xmlns:a16="http://schemas.microsoft.com/office/drawing/2014/main" id="{87785D2E-A053-4931-98B5-79F96C1D3102}"/>
              </a:ext>
            </a:extLst>
          </p:cNvPr>
          <p:cNvSpPr txBox="1"/>
          <p:nvPr/>
        </p:nvSpPr>
        <p:spPr>
          <a:xfrm>
            <a:off x="2096752" y="3969771"/>
            <a:ext cx="1026326" cy="338554"/>
          </a:xfrm>
          <a:prstGeom prst="rect">
            <a:avLst/>
          </a:prstGeom>
          <a:noFill/>
        </p:spPr>
        <p:txBody>
          <a:bodyPr wrap="square" rtlCol="0">
            <a:spAutoFit/>
          </a:bodyPr>
          <a:lstStyle/>
          <a:p>
            <a:pPr algn="r"/>
            <a:r>
              <a:rPr lang="en-US" sz="1600" b="1" dirty="0" err="1">
                <a:solidFill>
                  <a:schemeClr val="bg1"/>
                </a:solidFill>
              </a:rPr>
              <a:t>dRICH</a:t>
            </a:r>
            <a:endParaRPr lang="en-US" sz="1050" b="1" dirty="0">
              <a:solidFill>
                <a:schemeClr val="bg1"/>
              </a:solidFill>
            </a:endParaRPr>
          </a:p>
        </p:txBody>
      </p:sp>
      <p:sp>
        <p:nvSpPr>
          <p:cNvPr id="17" name="TextBox 16">
            <a:extLst>
              <a:ext uri="{FF2B5EF4-FFF2-40B4-BE49-F238E27FC236}">
                <a16:creationId xmlns:a16="http://schemas.microsoft.com/office/drawing/2014/main" id="{27436FAE-717A-454F-8690-251ACECDB259}"/>
              </a:ext>
            </a:extLst>
          </p:cNvPr>
          <p:cNvSpPr txBox="1"/>
          <p:nvPr/>
        </p:nvSpPr>
        <p:spPr>
          <a:xfrm>
            <a:off x="558940" y="3501775"/>
            <a:ext cx="1026326" cy="338554"/>
          </a:xfrm>
          <a:prstGeom prst="rect">
            <a:avLst/>
          </a:prstGeom>
          <a:noFill/>
        </p:spPr>
        <p:txBody>
          <a:bodyPr wrap="square" rtlCol="0">
            <a:spAutoFit/>
          </a:bodyPr>
          <a:lstStyle/>
          <a:p>
            <a:pPr algn="r"/>
            <a:r>
              <a:rPr lang="en-US" sz="1600" b="1" dirty="0">
                <a:solidFill>
                  <a:schemeClr val="bg1"/>
                </a:solidFill>
              </a:rPr>
              <a:t>5 disks</a:t>
            </a:r>
            <a:endParaRPr lang="en-US" sz="1050" b="1" dirty="0">
              <a:solidFill>
                <a:schemeClr val="bg1"/>
              </a:solidFill>
            </a:endParaRPr>
          </a:p>
        </p:txBody>
      </p:sp>
    </p:spTree>
    <p:extLst>
      <p:ext uri="{BB962C8B-B14F-4D97-AF65-F5344CB8AC3E}">
        <p14:creationId xmlns:p14="http://schemas.microsoft.com/office/powerpoint/2010/main" val="1446851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3B3776D-49E6-4CEE-B859-0E56CE8B53BD}"/>
              </a:ext>
            </a:extLst>
          </p:cNvPr>
          <p:cNvCxnSpPr>
            <a:cxnSpLocks/>
          </p:cNvCxnSpPr>
          <p:nvPr/>
        </p:nvCxnSpPr>
        <p:spPr>
          <a:xfrm flipH="1">
            <a:off x="6249628" y="703305"/>
            <a:ext cx="1985963" cy="0"/>
          </a:xfrm>
          <a:prstGeom prst="line">
            <a:avLst/>
          </a:prstGeom>
          <a:ln w="22225">
            <a:solidFill>
              <a:srgbClr val="FF0000"/>
            </a:solidFill>
            <a:prstDash val="dash"/>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6C5F17-EA6A-4D37-94E8-8A8F154BC632}"/>
              </a:ext>
            </a:extLst>
          </p:cNvPr>
          <p:cNvCxnSpPr>
            <a:cxnSpLocks/>
          </p:cNvCxnSpPr>
          <p:nvPr/>
        </p:nvCxnSpPr>
        <p:spPr>
          <a:xfrm>
            <a:off x="3462185" y="703305"/>
            <a:ext cx="1840649" cy="0"/>
          </a:xfrm>
          <a:prstGeom prst="line">
            <a:avLst/>
          </a:prstGeom>
          <a:ln w="22225">
            <a:prstDash val="dash"/>
            <a:tailEnd type="triangle" w="med"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15EA0BA-21A3-48F5-8A5A-9AAFCB455F12}"/>
              </a:ext>
            </a:extLst>
          </p:cNvPr>
          <p:cNvSpPr txBox="1"/>
          <p:nvPr/>
        </p:nvSpPr>
        <p:spPr>
          <a:xfrm>
            <a:off x="6999374" y="467535"/>
            <a:ext cx="772712" cy="276999"/>
          </a:xfrm>
          <a:prstGeom prst="rect">
            <a:avLst/>
          </a:prstGeom>
          <a:noFill/>
        </p:spPr>
        <p:txBody>
          <a:bodyPr wrap="none" rtlCol="0">
            <a:spAutoFit/>
          </a:bodyPr>
          <a:lstStyle/>
          <a:p>
            <a:pPr defTabSz="685800"/>
            <a:r>
              <a:rPr lang="en-US" sz="1200" b="1" dirty="0">
                <a:solidFill>
                  <a:srgbClr val="FF0000"/>
                </a:solidFill>
                <a:latin typeface="Calibri" panose="020F0502020204030204"/>
              </a:rPr>
              <a:t>Electrons</a:t>
            </a:r>
            <a:endParaRPr lang="en-US" sz="1050" b="1" dirty="0">
              <a:solidFill>
                <a:srgbClr val="FF0000"/>
              </a:solidFill>
              <a:latin typeface="Calibri" panose="020F0502020204030204"/>
            </a:endParaRPr>
          </a:p>
        </p:txBody>
      </p:sp>
      <p:sp>
        <p:nvSpPr>
          <p:cNvPr id="16" name="TextBox 15">
            <a:extLst>
              <a:ext uri="{FF2B5EF4-FFF2-40B4-BE49-F238E27FC236}">
                <a16:creationId xmlns:a16="http://schemas.microsoft.com/office/drawing/2014/main" id="{C28019C9-8C12-4D59-B3A4-97DE29C57A80}"/>
              </a:ext>
            </a:extLst>
          </p:cNvPr>
          <p:cNvSpPr txBox="1"/>
          <p:nvPr/>
        </p:nvSpPr>
        <p:spPr>
          <a:xfrm>
            <a:off x="4203047" y="477634"/>
            <a:ext cx="721416" cy="276999"/>
          </a:xfrm>
          <a:prstGeom prst="rect">
            <a:avLst/>
          </a:prstGeom>
          <a:noFill/>
        </p:spPr>
        <p:txBody>
          <a:bodyPr wrap="none" rtlCol="0">
            <a:spAutoFit/>
          </a:bodyPr>
          <a:lstStyle/>
          <a:p>
            <a:pPr defTabSz="685800"/>
            <a:r>
              <a:rPr lang="en-US" sz="1200" b="1" dirty="0">
                <a:solidFill>
                  <a:srgbClr val="4472C4"/>
                </a:solidFill>
                <a:latin typeface="Calibri" panose="020F0502020204030204"/>
              </a:rPr>
              <a:t>Hadrons</a:t>
            </a:r>
          </a:p>
        </p:txBody>
      </p:sp>
      <p:grpSp>
        <p:nvGrpSpPr>
          <p:cNvPr id="17" name="Group 16">
            <a:extLst>
              <a:ext uri="{FF2B5EF4-FFF2-40B4-BE49-F238E27FC236}">
                <a16:creationId xmlns:a16="http://schemas.microsoft.com/office/drawing/2014/main" id="{C8139EBD-627A-4D86-B472-46EF1A84F402}"/>
              </a:ext>
            </a:extLst>
          </p:cNvPr>
          <p:cNvGrpSpPr>
            <a:grpSpLocks noChangeAspect="1"/>
          </p:cNvGrpSpPr>
          <p:nvPr/>
        </p:nvGrpSpPr>
        <p:grpSpPr>
          <a:xfrm>
            <a:off x="1849256" y="724356"/>
            <a:ext cx="8066843" cy="3627725"/>
            <a:chOff x="1309106" y="1863371"/>
            <a:chExt cx="8905795" cy="4005008"/>
          </a:xfrm>
        </p:grpSpPr>
        <p:pic>
          <p:nvPicPr>
            <p:cNvPr id="18" name="Picture 17">
              <a:extLst>
                <a:ext uri="{FF2B5EF4-FFF2-40B4-BE49-F238E27FC236}">
                  <a16:creationId xmlns:a16="http://schemas.microsoft.com/office/drawing/2014/main" id="{6F568A8D-F2D9-48B2-AC8B-728BD1F0335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9106" y="2084745"/>
              <a:ext cx="8905795" cy="3680392"/>
            </a:xfrm>
            <a:prstGeom prst="rect">
              <a:avLst/>
            </a:prstGeom>
          </p:spPr>
        </p:pic>
        <p:sp>
          <p:nvSpPr>
            <p:cNvPr id="19" name="Rectangle 18">
              <a:extLst>
                <a:ext uri="{FF2B5EF4-FFF2-40B4-BE49-F238E27FC236}">
                  <a16:creationId xmlns:a16="http://schemas.microsoft.com/office/drawing/2014/main" id="{44D2A58E-21A9-442F-A299-1334F60E185F}"/>
                </a:ext>
              </a:extLst>
            </p:cNvPr>
            <p:cNvSpPr/>
            <p:nvPr/>
          </p:nvSpPr>
          <p:spPr>
            <a:xfrm>
              <a:off x="4049486" y="3811281"/>
              <a:ext cx="1252497" cy="1360073"/>
            </a:xfrm>
            <a:prstGeom prst="rect">
              <a:avLst/>
            </a:prstGeom>
            <a:solidFill>
              <a:schemeClr val="bg1">
                <a:lumMod val="50000"/>
                <a:alpha val="2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FDACA83A-D448-4952-A3AB-C6B525A10515}"/>
                </a:ext>
              </a:extLst>
            </p:cNvPr>
            <p:cNvSpPr/>
            <p:nvPr/>
          </p:nvSpPr>
          <p:spPr>
            <a:xfrm>
              <a:off x="6157890" y="3357922"/>
              <a:ext cx="1380147" cy="1890273"/>
            </a:xfrm>
            <a:prstGeom prst="rect">
              <a:avLst/>
            </a:prstGeom>
            <a:solidFill>
              <a:schemeClr val="bg1">
                <a:lumMod val="50000"/>
                <a:alpha val="2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1" name="Rectangle 20">
              <a:extLst>
                <a:ext uri="{FF2B5EF4-FFF2-40B4-BE49-F238E27FC236}">
                  <a16:creationId xmlns:a16="http://schemas.microsoft.com/office/drawing/2014/main" id="{FBD7D3DB-7302-4946-95EC-DB52627E4F64}"/>
                </a:ext>
              </a:extLst>
            </p:cNvPr>
            <p:cNvSpPr/>
            <p:nvPr/>
          </p:nvSpPr>
          <p:spPr>
            <a:xfrm>
              <a:off x="2051637" y="2189949"/>
              <a:ext cx="1098817" cy="1167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2" name="Rectangle 21">
              <a:extLst>
                <a:ext uri="{FF2B5EF4-FFF2-40B4-BE49-F238E27FC236}">
                  <a16:creationId xmlns:a16="http://schemas.microsoft.com/office/drawing/2014/main" id="{786EEC8F-13DB-4BFF-A8C8-3179B7FA8C23}"/>
                </a:ext>
              </a:extLst>
            </p:cNvPr>
            <p:cNvSpPr/>
            <p:nvPr/>
          </p:nvSpPr>
          <p:spPr>
            <a:xfrm>
              <a:off x="7623460" y="2024316"/>
              <a:ext cx="1098817" cy="1167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23" name="Straight Arrow Connector 22">
              <a:extLst>
                <a:ext uri="{FF2B5EF4-FFF2-40B4-BE49-F238E27FC236}">
                  <a16:creationId xmlns:a16="http://schemas.microsoft.com/office/drawing/2014/main" id="{ABB2C879-E64E-492D-A90E-7916AC6C0DE5}"/>
                </a:ext>
              </a:extLst>
            </p:cNvPr>
            <p:cNvCxnSpPr>
              <a:cxnSpLocks/>
            </p:cNvCxnSpPr>
            <p:nvPr/>
          </p:nvCxnSpPr>
          <p:spPr>
            <a:xfrm flipV="1">
              <a:off x="4107980" y="5171355"/>
              <a:ext cx="218826" cy="461226"/>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54E6B67-EE89-42EE-96D3-B9491E3A1EC2}"/>
                </a:ext>
              </a:extLst>
            </p:cNvPr>
            <p:cNvSpPr txBox="1"/>
            <p:nvPr/>
          </p:nvSpPr>
          <p:spPr>
            <a:xfrm>
              <a:off x="3578042" y="5632581"/>
              <a:ext cx="803805" cy="235798"/>
            </a:xfrm>
            <a:prstGeom prst="rect">
              <a:avLst/>
            </a:prstGeom>
            <a:noFill/>
          </p:spPr>
          <p:txBody>
            <a:bodyPr wrap="none" rtlCol="0">
              <a:spAutoFit/>
            </a:bodyPr>
            <a:lstStyle/>
            <a:p>
              <a:pPr defTabSz="685800"/>
              <a:r>
                <a:rPr lang="en-US" sz="788" dirty="0">
                  <a:solidFill>
                    <a:prstClr val="black"/>
                  </a:solidFill>
                  <a:latin typeface="Calibri" panose="020F0502020204030204"/>
                </a:rPr>
                <a:t>Rear cryostat</a:t>
              </a:r>
            </a:p>
          </p:txBody>
        </p:sp>
        <p:cxnSp>
          <p:nvCxnSpPr>
            <p:cNvPr id="25" name="Straight Arrow Connector 24">
              <a:extLst>
                <a:ext uri="{FF2B5EF4-FFF2-40B4-BE49-F238E27FC236}">
                  <a16:creationId xmlns:a16="http://schemas.microsoft.com/office/drawing/2014/main" id="{AA08414A-54BB-446C-AC8E-D92DA31C3276}"/>
                </a:ext>
              </a:extLst>
            </p:cNvPr>
            <p:cNvCxnSpPr>
              <a:cxnSpLocks/>
            </p:cNvCxnSpPr>
            <p:nvPr/>
          </p:nvCxnSpPr>
          <p:spPr>
            <a:xfrm flipH="1">
              <a:off x="6256036" y="3229558"/>
              <a:ext cx="258137" cy="1132237"/>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2978373-B8C9-4A3E-9048-AE0FC7A0423E}"/>
                </a:ext>
              </a:extLst>
            </p:cNvPr>
            <p:cNvSpPr txBox="1"/>
            <p:nvPr/>
          </p:nvSpPr>
          <p:spPr>
            <a:xfrm>
              <a:off x="6297091" y="2847680"/>
              <a:ext cx="1248004" cy="369658"/>
            </a:xfrm>
            <a:prstGeom prst="rect">
              <a:avLst/>
            </a:prstGeom>
            <a:noFill/>
          </p:spPr>
          <p:txBody>
            <a:bodyPr wrap="none" rtlCol="0">
              <a:spAutoFit/>
            </a:bodyPr>
            <a:lstStyle/>
            <a:p>
              <a:pPr algn="ctr" defTabSz="685800"/>
              <a:r>
                <a:rPr lang="en-US" sz="788" dirty="0">
                  <a:solidFill>
                    <a:prstClr val="black"/>
                  </a:solidFill>
                  <a:latin typeface="Calibri" panose="020F0502020204030204"/>
                </a:rPr>
                <a:t>Forward spectrometer</a:t>
              </a:r>
            </a:p>
            <a:p>
              <a:pPr algn="ctr" defTabSz="685800"/>
              <a:r>
                <a:rPr lang="en-US" sz="788" dirty="0">
                  <a:solidFill>
                    <a:prstClr val="black"/>
                  </a:solidFill>
                  <a:latin typeface="Calibri" panose="020F0502020204030204"/>
                </a:rPr>
                <a:t>(Thin wall exit window)</a:t>
              </a:r>
            </a:p>
          </p:txBody>
        </p:sp>
        <p:cxnSp>
          <p:nvCxnSpPr>
            <p:cNvPr id="27" name="Straight Arrow Connector 26">
              <a:extLst>
                <a:ext uri="{FF2B5EF4-FFF2-40B4-BE49-F238E27FC236}">
                  <a16:creationId xmlns:a16="http://schemas.microsoft.com/office/drawing/2014/main" id="{B8EFF798-941B-49E5-9C08-6FFD4AD49AA0}"/>
                </a:ext>
              </a:extLst>
            </p:cNvPr>
            <p:cNvCxnSpPr>
              <a:cxnSpLocks/>
            </p:cNvCxnSpPr>
            <p:nvPr/>
          </p:nvCxnSpPr>
          <p:spPr>
            <a:xfrm>
              <a:off x="7597700" y="2623619"/>
              <a:ext cx="351551" cy="777566"/>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F04AC42-6CB3-4575-822F-62603E7F869D}"/>
                </a:ext>
              </a:extLst>
            </p:cNvPr>
            <p:cNvSpPr txBox="1"/>
            <p:nvPr/>
          </p:nvSpPr>
          <p:spPr>
            <a:xfrm>
              <a:off x="6196373" y="2321745"/>
              <a:ext cx="1605095" cy="369658"/>
            </a:xfrm>
            <a:prstGeom prst="rect">
              <a:avLst/>
            </a:prstGeom>
            <a:noFill/>
          </p:spPr>
          <p:txBody>
            <a:bodyPr wrap="square" rtlCol="0">
              <a:spAutoFit/>
            </a:bodyPr>
            <a:lstStyle/>
            <a:p>
              <a:pPr algn="ctr" defTabSz="685800"/>
              <a:r>
                <a:rPr lang="en-US" sz="788" dirty="0">
                  <a:solidFill>
                    <a:prstClr val="black"/>
                  </a:solidFill>
                  <a:latin typeface="Calibri" panose="020F0502020204030204"/>
                </a:rPr>
                <a:t>Off momentum detectors</a:t>
              </a:r>
            </a:p>
            <a:p>
              <a:pPr algn="ctr" defTabSz="685800"/>
              <a:r>
                <a:rPr lang="en-US" sz="788" dirty="0">
                  <a:solidFill>
                    <a:prstClr val="black"/>
                  </a:solidFill>
                  <a:latin typeface="Calibri" panose="020F0502020204030204"/>
                </a:rPr>
                <a:t>(Beryllium window)</a:t>
              </a:r>
            </a:p>
          </p:txBody>
        </p:sp>
        <p:sp>
          <p:nvSpPr>
            <p:cNvPr id="29" name="TextBox 28">
              <a:extLst>
                <a:ext uri="{FF2B5EF4-FFF2-40B4-BE49-F238E27FC236}">
                  <a16:creationId xmlns:a16="http://schemas.microsoft.com/office/drawing/2014/main" id="{799ABFA8-6726-4A4D-A178-BF8DCC2EFAB6}"/>
                </a:ext>
              </a:extLst>
            </p:cNvPr>
            <p:cNvSpPr txBox="1"/>
            <p:nvPr/>
          </p:nvSpPr>
          <p:spPr>
            <a:xfrm>
              <a:off x="7661261" y="1863371"/>
              <a:ext cx="1289134" cy="369658"/>
            </a:xfrm>
            <a:prstGeom prst="rect">
              <a:avLst/>
            </a:prstGeom>
            <a:noFill/>
          </p:spPr>
          <p:txBody>
            <a:bodyPr wrap="square" rtlCol="0">
              <a:spAutoFit/>
            </a:bodyPr>
            <a:lstStyle/>
            <a:p>
              <a:pPr algn="ctr" defTabSz="685800"/>
              <a:r>
                <a:rPr lang="en-US" sz="788" dirty="0">
                  <a:solidFill>
                    <a:prstClr val="black"/>
                  </a:solidFill>
                  <a:latin typeface="Calibri" panose="020F0502020204030204"/>
                </a:rPr>
                <a:t>Roman pots</a:t>
              </a:r>
            </a:p>
            <a:p>
              <a:pPr algn="ctr" defTabSz="685800"/>
              <a:r>
                <a:rPr lang="en-US" sz="788" dirty="0">
                  <a:solidFill>
                    <a:prstClr val="black"/>
                  </a:solidFill>
                  <a:latin typeface="Calibri" panose="020F0502020204030204"/>
                </a:rPr>
                <a:t>(Complex chamber)</a:t>
              </a:r>
            </a:p>
          </p:txBody>
        </p:sp>
        <p:cxnSp>
          <p:nvCxnSpPr>
            <p:cNvPr id="30" name="Straight Arrow Connector 29">
              <a:extLst>
                <a:ext uri="{FF2B5EF4-FFF2-40B4-BE49-F238E27FC236}">
                  <a16:creationId xmlns:a16="http://schemas.microsoft.com/office/drawing/2014/main" id="{799CFBB7-4868-4D8F-AA15-01431434CAA3}"/>
                </a:ext>
              </a:extLst>
            </p:cNvPr>
            <p:cNvCxnSpPr>
              <a:cxnSpLocks/>
              <a:stCxn id="29" idx="2"/>
            </p:cNvCxnSpPr>
            <p:nvPr/>
          </p:nvCxnSpPr>
          <p:spPr>
            <a:xfrm>
              <a:off x="8305828" y="2233029"/>
              <a:ext cx="199858" cy="996529"/>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0AAAC19-F303-4942-B707-EBCAD5BD6762}"/>
                </a:ext>
              </a:extLst>
            </p:cNvPr>
            <p:cNvCxnSpPr>
              <a:cxnSpLocks/>
            </p:cNvCxnSpPr>
            <p:nvPr/>
          </p:nvCxnSpPr>
          <p:spPr>
            <a:xfrm flipH="1" flipV="1">
              <a:off x="6502943" y="5255578"/>
              <a:ext cx="194123" cy="377003"/>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E195F33-E635-4EE2-8B9E-866CF98D7AEE}"/>
                </a:ext>
              </a:extLst>
            </p:cNvPr>
            <p:cNvSpPr txBox="1"/>
            <p:nvPr/>
          </p:nvSpPr>
          <p:spPr>
            <a:xfrm>
              <a:off x="6473764" y="5610517"/>
              <a:ext cx="975467" cy="235798"/>
            </a:xfrm>
            <a:prstGeom prst="rect">
              <a:avLst/>
            </a:prstGeom>
            <a:noFill/>
          </p:spPr>
          <p:txBody>
            <a:bodyPr wrap="none" rtlCol="0">
              <a:spAutoFit/>
            </a:bodyPr>
            <a:lstStyle/>
            <a:p>
              <a:pPr defTabSz="685800"/>
              <a:r>
                <a:rPr lang="en-US" sz="788" dirty="0">
                  <a:solidFill>
                    <a:prstClr val="black"/>
                  </a:solidFill>
                  <a:latin typeface="Calibri" panose="020F0502020204030204"/>
                </a:rPr>
                <a:t>Forward cryostat</a:t>
              </a:r>
            </a:p>
          </p:txBody>
        </p:sp>
        <p:cxnSp>
          <p:nvCxnSpPr>
            <p:cNvPr id="33" name="Straight Arrow Connector 32">
              <a:extLst>
                <a:ext uri="{FF2B5EF4-FFF2-40B4-BE49-F238E27FC236}">
                  <a16:creationId xmlns:a16="http://schemas.microsoft.com/office/drawing/2014/main" id="{884EBA35-B811-4EE4-BE6A-AA7422C2AAAC}"/>
                </a:ext>
              </a:extLst>
            </p:cNvPr>
            <p:cNvCxnSpPr>
              <a:cxnSpLocks/>
            </p:cNvCxnSpPr>
            <p:nvPr/>
          </p:nvCxnSpPr>
          <p:spPr>
            <a:xfrm>
              <a:off x="2619622" y="2644109"/>
              <a:ext cx="530832" cy="1167172"/>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332AE55-95DC-4824-AEE2-EFA34F6DBD93}"/>
                </a:ext>
              </a:extLst>
            </p:cNvPr>
            <p:cNvSpPr txBox="1"/>
            <p:nvPr/>
          </p:nvSpPr>
          <p:spPr>
            <a:xfrm>
              <a:off x="1460498" y="2229863"/>
              <a:ext cx="1605095" cy="439669"/>
            </a:xfrm>
            <a:prstGeom prst="rect">
              <a:avLst/>
            </a:prstGeom>
            <a:noFill/>
          </p:spPr>
          <p:txBody>
            <a:bodyPr wrap="square" rtlCol="0">
              <a:spAutoFit/>
            </a:bodyPr>
            <a:lstStyle/>
            <a:p>
              <a:pPr algn="ctr" defTabSz="685800"/>
              <a:r>
                <a:rPr lang="en-US" sz="1200" b="1" dirty="0">
                  <a:solidFill>
                    <a:srgbClr val="0000FF"/>
                  </a:solidFill>
                  <a:latin typeface="Calibri" panose="020F0502020204030204"/>
                </a:rPr>
                <a:t>Low Q</a:t>
              </a:r>
              <a:r>
                <a:rPr lang="en-US" sz="1200" b="1" baseline="30000" dirty="0">
                  <a:solidFill>
                    <a:srgbClr val="0000FF"/>
                  </a:solidFill>
                  <a:latin typeface="Calibri" panose="020F0502020204030204"/>
                </a:rPr>
                <a:t>2</a:t>
              </a:r>
              <a:r>
                <a:rPr lang="en-US" sz="1200" b="1" dirty="0">
                  <a:solidFill>
                    <a:srgbClr val="0000FF"/>
                  </a:solidFill>
                  <a:latin typeface="Calibri" panose="020F0502020204030204"/>
                </a:rPr>
                <a:t> taggers</a:t>
              </a:r>
            </a:p>
            <a:p>
              <a:pPr algn="ctr" defTabSz="685800"/>
              <a:r>
                <a:rPr lang="en-US" sz="788" dirty="0">
                  <a:solidFill>
                    <a:prstClr val="black"/>
                  </a:solidFill>
                  <a:latin typeface="Calibri" panose="020F0502020204030204"/>
                </a:rPr>
                <a:t>(Beryllium windows)</a:t>
              </a:r>
            </a:p>
          </p:txBody>
        </p:sp>
        <p:cxnSp>
          <p:nvCxnSpPr>
            <p:cNvPr id="35" name="Straight Arrow Connector 34">
              <a:extLst>
                <a:ext uri="{FF2B5EF4-FFF2-40B4-BE49-F238E27FC236}">
                  <a16:creationId xmlns:a16="http://schemas.microsoft.com/office/drawing/2014/main" id="{A8031F0F-69B4-4C8A-921A-1722138472EF}"/>
                </a:ext>
              </a:extLst>
            </p:cNvPr>
            <p:cNvCxnSpPr>
              <a:cxnSpLocks/>
            </p:cNvCxnSpPr>
            <p:nvPr/>
          </p:nvCxnSpPr>
          <p:spPr>
            <a:xfrm flipH="1">
              <a:off x="2354245" y="2633640"/>
              <a:ext cx="265377" cy="946346"/>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E1C7318-553A-4FC5-A33F-2E0FE41CF0F5}"/>
                </a:ext>
              </a:extLst>
            </p:cNvPr>
            <p:cNvSpPr txBox="1"/>
            <p:nvPr/>
          </p:nvSpPr>
          <p:spPr>
            <a:xfrm>
              <a:off x="3376443" y="2860485"/>
              <a:ext cx="1605095" cy="503520"/>
            </a:xfrm>
            <a:prstGeom prst="rect">
              <a:avLst/>
            </a:prstGeom>
            <a:noFill/>
          </p:spPr>
          <p:txBody>
            <a:bodyPr wrap="square" rtlCol="0">
              <a:spAutoFit/>
            </a:bodyPr>
            <a:lstStyle/>
            <a:p>
              <a:pPr algn="ctr" defTabSz="685800"/>
              <a:r>
                <a:rPr lang="en-US" sz="788" dirty="0">
                  <a:solidFill>
                    <a:prstClr val="black"/>
                  </a:solidFill>
                  <a:latin typeface="Calibri" panose="020F0502020204030204"/>
                </a:rPr>
                <a:t>SR absorber</a:t>
              </a:r>
            </a:p>
            <a:p>
              <a:pPr algn="ctr" defTabSz="685800"/>
              <a:r>
                <a:rPr lang="en-US" sz="788" dirty="0">
                  <a:solidFill>
                    <a:prstClr val="black"/>
                  </a:solidFill>
                  <a:latin typeface="Calibri" panose="020F0502020204030204"/>
                </a:rPr>
                <a:t>Luminosity monitor</a:t>
              </a:r>
            </a:p>
            <a:p>
              <a:pPr algn="ctr" defTabSz="685800"/>
              <a:r>
                <a:rPr lang="en-US" sz="788" dirty="0">
                  <a:solidFill>
                    <a:prstClr val="black"/>
                  </a:solidFill>
                  <a:latin typeface="Calibri" panose="020F0502020204030204"/>
                </a:rPr>
                <a:t>(Exit window TBD)</a:t>
              </a:r>
            </a:p>
          </p:txBody>
        </p:sp>
        <p:cxnSp>
          <p:nvCxnSpPr>
            <p:cNvPr id="37" name="Straight Arrow Connector 36">
              <a:extLst>
                <a:ext uri="{FF2B5EF4-FFF2-40B4-BE49-F238E27FC236}">
                  <a16:creationId xmlns:a16="http://schemas.microsoft.com/office/drawing/2014/main" id="{FF5667FB-9BF8-4F74-877E-54EF2D839665}"/>
                </a:ext>
              </a:extLst>
            </p:cNvPr>
            <p:cNvCxnSpPr>
              <a:cxnSpLocks/>
            </p:cNvCxnSpPr>
            <p:nvPr/>
          </p:nvCxnSpPr>
          <p:spPr>
            <a:xfrm flipH="1">
              <a:off x="3749900" y="3419041"/>
              <a:ext cx="299585" cy="865412"/>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pic>
        <p:nvPicPr>
          <p:cNvPr id="38" name="Picture 37">
            <a:extLst>
              <a:ext uri="{FF2B5EF4-FFF2-40B4-BE49-F238E27FC236}">
                <a16:creationId xmlns:a16="http://schemas.microsoft.com/office/drawing/2014/main" id="{4DE56897-1FD4-4A05-9409-6BB2621591EE}"/>
              </a:ext>
            </a:extLst>
          </p:cNvPr>
          <p:cNvPicPr>
            <a:picLocks noChangeAspect="1"/>
          </p:cNvPicPr>
          <p:nvPr/>
        </p:nvPicPr>
        <p:blipFill>
          <a:blip r:embed="rId3"/>
          <a:stretch>
            <a:fillRect/>
          </a:stretch>
        </p:blipFill>
        <p:spPr>
          <a:xfrm>
            <a:off x="3873432" y="4444206"/>
            <a:ext cx="4805390" cy="2040332"/>
          </a:xfrm>
          <a:prstGeom prst="rect">
            <a:avLst/>
          </a:prstGeom>
        </p:spPr>
      </p:pic>
      <p:sp>
        <p:nvSpPr>
          <p:cNvPr id="2" name="Oval 1">
            <a:extLst>
              <a:ext uri="{FF2B5EF4-FFF2-40B4-BE49-F238E27FC236}">
                <a16:creationId xmlns:a16="http://schemas.microsoft.com/office/drawing/2014/main" id="{29CA5B0F-C022-4EA8-9B07-B5297F9F5061}"/>
              </a:ext>
            </a:extLst>
          </p:cNvPr>
          <p:cNvSpPr/>
          <p:nvPr/>
        </p:nvSpPr>
        <p:spPr>
          <a:xfrm>
            <a:off x="2104526" y="889544"/>
            <a:ext cx="1172205" cy="606387"/>
          </a:xfrm>
          <a:prstGeom prst="ellipse">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194C7BD-67F3-4239-90DC-435CD27A8877}"/>
              </a:ext>
            </a:extLst>
          </p:cNvPr>
          <p:cNvSpPr/>
          <p:nvPr/>
        </p:nvSpPr>
        <p:spPr>
          <a:xfrm>
            <a:off x="2737602" y="2710960"/>
            <a:ext cx="399382" cy="1036172"/>
          </a:xfrm>
          <a:prstGeom prst="ellipse">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5882B9-69C3-455A-AFB8-41E800D41625}"/>
              </a:ext>
            </a:extLst>
          </p:cNvPr>
          <p:cNvSpPr txBox="1"/>
          <p:nvPr/>
        </p:nvSpPr>
        <p:spPr>
          <a:xfrm>
            <a:off x="1784412" y="4444206"/>
            <a:ext cx="1623628" cy="923330"/>
          </a:xfrm>
          <a:prstGeom prst="rect">
            <a:avLst/>
          </a:prstGeom>
          <a:noFill/>
          <a:ln w="28575">
            <a:solidFill>
              <a:srgbClr val="0000FF"/>
            </a:solidFill>
          </a:ln>
        </p:spPr>
        <p:txBody>
          <a:bodyPr wrap="square" rtlCol="0">
            <a:spAutoFit/>
          </a:bodyPr>
          <a:lstStyle/>
          <a:p>
            <a:pPr algn="ctr"/>
            <a:r>
              <a:rPr lang="en-US" b="1" dirty="0">
                <a:solidFill>
                  <a:srgbClr val="0000FF"/>
                </a:solidFill>
              </a:rPr>
              <a:t>ECCE Far </a:t>
            </a:r>
            <a:r>
              <a:rPr lang="en-US" b="1" u="sng" dirty="0">
                <a:solidFill>
                  <a:srgbClr val="0000FF"/>
                </a:solidFill>
              </a:rPr>
              <a:t>Backward</a:t>
            </a:r>
            <a:r>
              <a:rPr lang="en-US" b="1" dirty="0">
                <a:solidFill>
                  <a:srgbClr val="0000FF"/>
                </a:solidFill>
              </a:rPr>
              <a:t> Scope</a:t>
            </a:r>
          </a:p>
        </p:txBody>
      </p:sp>
    </p:spTree>
    <p:extLst>
      <p:ext uri="{BB962C8B-B14F-4D97-AF65-F5344CB8AC3E}">
        <p14:creationId xmlns:p14="http://schemas.microsoft.com/office/powerpoint/2010/main" val="1821563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856239-8640-45EE-A01E-8C754DE9A59F}"/>
              </a:ext>
            </a:extLst>
          </p:cNvPr>
          <p:cNvPicPr>
            <a:picLocks noChangeAspect="1"/>
          </p:cNvPicPr>
          <p:nvPr/>
        </p:nvPicPr>
        <p:blipFill rotWithShape="1">
          <a:blip r:embed="rId2"/>
          <a:srcRect t="18624"/>
          <a:stretch/>
        </p:blipFill>
        <p:spPr>
          <a:xfrm>
            <a:off x="1392251" y="2793395"/>
            <a:ext cx="8810601" cy="3529496"/>
          </a:xfrm>
          <a:prstGeom prst="rect">
            <a:avLst/>
          </a:prstGeom>
        </p:spPr>
      </p:pic>
      <p:pic>
        <p:nvPicPr>
          <p:cNvPr id="5" name="Picture 4">
            <a:extLst>
              <a:ext uri="{FF2B5EF4-FFF2-40B4-BE49-F238E27FC236}">
                <a16:creationId xmlns:a16="http://schemas.microsoft.com/office/drawing/2014/main" id="{DF3C4527-A3DF-441B-9919-B1361F939E93}"/>
              </a:ext>
            </a:extLst>
          </p:cNvPr>
          <p:cNvPicPr>
            <a:picLocks noChangeAspect="1"/>
          </p:cNvPicPr>
          <p:nvPr/>
        </p:nvPicPr>
        <p:blipFill>
          <a:blip r:embed="rId3"/>
          <a:stretch>
            <a:fillRect/>
          </a:stretch>
        </p:blipFill>
        <p:spPr>
          <a:xfrm>
            <a:off x="1474243" y="559211"/>
            <a:ext cx="8728609" cy="2176758"/>
          </a:xfrm>
          <a:prstGeom prst="rect">
            <a:avLst/>
          </a:prstGeom>
        </p:spPr>
      </p:pic>
      <p:pic>
        <p:nvPicPr>
          <p:cNvPr id="7" name="Picture 6">
            <a:extLst>
              <a:ext uri="{FF2B5EF4-FFF2-40B4-BE49-F238E27FC236}">
                <a16:creationId xmlns:a16="http://schemas.microsoft.com/office/drawing/2014/main" id="{A46007BB-DB07-4D88-97D1-C6A2ADAC8FE2}"/>
              </a:ext>
            </a:extLst>
          </p:cNvPr>
          <p:cNvPicPr>
            <a:picLocks noChangeAspect="1"/>
          </p:cNvPicPr>
          <p:nvPr/>
        </p:nvPicPr>
        <p:blipFill>
          <a:blip r:embed="rId4"/>
          <a:stretch>
            <a:fillRect/>
          </a:stretch>
        </p:blipFill>
        <p:spPr>
          <a:xfrm>
            <a:off x="6713194" y="4612288"/>
            <a:ext cx="3639930" cy="1939785"/>
          </a:xfrm>
          <a:prstGeom prst="rect">
            <a:avLst/>
          </a:prstGeom>
          <a:ln w="3175">
            <a:solidFill>
              <a:schemeClr val="accent1">
                <a:shade val="50000"/>
              </a:schemeClr>
            </a:solidFill>
          </a:ln>
        </p:spPr>
      </p:pic>
      <p:sp>
        <p:nvSpPr>
          <p:cNvPr id="10" name="Rectangle 9">
            <a:extLst>
              <a:ext uri="{FF2B5EF4-FFF2-40B4-BE49-F238E27FC236}">
                <a16:creationId xmlns:a16="http://schemas.microsoft.com/office/drawing/2014/main" id="{C7E1FDF9-4262-49E0-BA45-48F42C35519D}"/>
              </a:ext>
            </a:extLst>
          </p:cNvPr>
          <p:cNvSpPr/>
          <p:nvPr/>
        </p:nvSpPr>
        <p:spPr>
          <a:xfrm>
            <a:off x="8016324" y="6041791"/>
            <a:ext cx="2363304" cy="567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94732F-AD1C-4DDD-B693-FFC1FF2C526B}"/>
              </a:ext>
            </a:extLst>
          </p:cNvPr>
          <p:cNvSpPr txBox="1"/>
          <p:nvPr/>
        </p:nvSpPr>
        <p:spPr>
          <a:xfrm>
            <a:off x="7272410" y="2649230"/>
            <a:ext cx="3445347" cy="230832"/>
          </a:xfrm>
          <a:prstGeom prst="rect">
            <a:avLst/>
          </a:prstGeom>
          <a:noFill/>
        </p:spPr>
        <p:txBody>
          <a:bodyPr wrap="square" rtlCol="0">
            <a:spAutoFit/>
          </a:bodyPr>
          <a:lstStyle/>
          <a:p>
            <a:r>
              <a:rPr lang="en-US" sz="900" dirty="0"/>
              <a:t>From A. Jentsch at EIC </a:t>
            </a:r>
            <a:r>
              <a:rPr lang="en-US" sz="900" dirty="0" err="1"/>
              <a:t>PM+Proposal</a:t>
            </a:r>
            <a:r>
              <a:rPr lang="en-US" sz="900" dirty="0"/>
              <a:t> meetings (spring 2021)</a:t>
            </a:r>
          </a:p>
        </p:txBody>
      </p:sp>
      <p:sp>
        <p:nvSpPr>
          <p:cNvPr id="12" name="TextBox 11">
            <a:extLst>
              <a:ext uri="{FF2B5EF4-FFF2-40B4-BE49-F238E27FC236}">
                <a16:creationId xmlns:a16="http://schemas.microsoft.com/office/drawing/2014/main" id="{B780A42E-4503-4B6F-9D3B-3BFC4D978C28}"/>
              </a:ext>
            </a:extLst>
          </p:cNvPr>
          <p:cNvSpPr txBox="1"/>
          <p:nvPr/>
        </p:nvSpPr>
        <p:spPr>
          <a:xfrm>
            <a:off x="3541527" y="283011"/>
            <a:ext cx="6115167" cy="276999"/>
          </a:xfrm>
          <a:prstGeom prst="rect">
            <a:avLst/>
          </a:prstGeom>
          <a:noFill/>
        </p:spPr>
        <p:txBody>
          <a:bodyPr wrap="square" rtlCol="0">
            <a:spAutoFit/>
          </a:bodyPr>
          <a:lstStyle/>
          <a:p>
            <a:r>
              <a:rPr lang="en-US" sz="1200" dirty="0"/>
              <a:t>Concept is common with other detector proposals – technology choices may differ</a:t>
            </a:r>
          </a:p>
        </p:txBody>
      </p:sp>
      <p:sp>
        <p:nvSpPr>
          <p:cNvPr id="14" name="Oval 13">
            <a:extLst>
              <a:ext uri="{FF2B5EF4-FFF2-40B4-BE49-F238E27FC236}">
                <a16:creationId xmlns:a16="http://schemas.microsoft.com/office/drawing/2014/main" id="{F979BD13-F66D-499C-B7A0-BC83F8556183}"/>
              </a:ext>
            </a:extLst>
          </p:cNvPr>
          <p:cNvSpPr/>
          <p:nvPr/>
        </p:nvSpPr>
        <p:spPr>
          <a:xfrm>
            <a:off x="1701315" y="5801640"/>
            <a:ext cx="1172205" cy="606387"/>
          </a:xfrm>
          <a:prstGeom prst="ellipse">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5B50E92-6434-4498-885E-9510B5E7ACBF}"/>
              </a:ext>
            </a:extLst>
          </p:cNvPr>
          <p:cNvSpPr/>
          <p:nvPr/>
        </p:nvSpPr>
        <p:spPr>
          <a:xfrm>
            <a:off x="3479382" y="4147157"/>
            <a:ext cx="1785075" cy="930262"/>
          </a:xfrm>
          <a:prstGeom prst="ellipse">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8D5B732-4C25-430F-8A1D-143393FA3C0F}"/>
              </a:ext>
            </a:extLst>
          </p:cNvPr>
          <p:cNvSpPr/>
          <p:nvPr/>
        </p:nvSpPr>
        <p:spPr>
          <a:xfrm>
            <a:off x="5708696" y="3488785"/>
            <a:ext cx="1563714" cy="894321"/>
          </a:xfrm>
          <a:prstGeom prst="ellipse">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D30339E-515A-40D6-8C04-6BDE701B3F4D}"/>
              </a:ext>
            </a:extLst>
          </p:cNvPr>
          <p:cNvSpPr/>
          <p:nvPr/>
        </p:nvSpPr>
        <p:spPr>
          <a:xfrm>
            <a:off x="7887950" y="3594343"/>
            <a:ext cx="1895242" cy="715222"/>
          </a:xfrm>
          <a:prstGeom prst="ellipse">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8F30B4F-FB01-4DF7-81B3-2034916F0263}"/>
              </a:ext>
            </a:extLst>
          </p:cNvPr>
          <p:cNvSpPr txBox="1"/>
          <p:nvPr/>
        </p:nvSpPr>
        <p:spPr>
          <a:xfrm>
            <a:off x="1617830" y="3078920"/>
            <a:ext cx="1356189" cy="923330"/>
          </a:xfrm>
          <a:prstGeom prst="rect">
            <a:avLst/>
          </a:prstGeom>
          <a:noFill/>
          <a:ln w="28575">
            <a:solidFill>
              <a:srgbClr val="0000FF"/>
            </a:solidFill>
          </a:ln>
        </p:spPr>
        <p:txBody>
          <a:bodyPr wrap="square" rtlCol="0">
            <a:spAutoFit/>
          </a:bodyPr>
          <a:lstStyle/>
          <a:p>
            <a:pPr algn="ctr"/>
            <a:r>
              <a:rPr lang="en-US" b="1" dirty="0">
                <a:solidFill>
                  <a:srgbClr val="0000FF"/>
                </a:solidFill>
              </a:rPr>
              <a:t>ECCE Far </a:t>
            </a:r>
            <a:r>
              <a:rPr lang="en-US" b="1" u="sng" dirty="0">
                <a:solidFill>
                  <a:srgbClr val="0000FF"/>
                </a:solidFill>
              </a:rPr>
              <a:t>Forward</a:t>
            </a:r>
            <a:r>
              <a:rPr lang="en-US" b="1" dirty="0">
                <a:solidFill>
                  <a:srgbClr val="0000FF"/>
                </a:solidFill>
              </a:rPr>
              <a:t> Scope</a:t>
            </a:r>
          </a:p>
        </p:txBody>
      </p:sp>
    </p:spTree>
    <p:extLst>
      <p:ext uri="{BB962C8B-B14F-4D97-AF65-F5344CB8AC3E}">
        <p14:creationId xmlns:p14="http://schemas.microsoft.com/office/powerpoint/2010/main" val="1054624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ounded Rectangle 248">
            <a:extLst>
              <a:ext uri="{FF2B5EF4-FFF2-40B4-BE49-F238E27FC236}">
                <a16:creationId xmlns:a16="http://schemas.microsoft.com/office/drawing/2014/main" id="{428F0B0B-93A5-6B4C-96C9-0614D66D4934}"/>
              </a:ext>
            </a:extLst>
          </p:cNvPr>
          <p:cNvSpPr/>
          <p:nvPr/>
        </p:nvSpPr>
        <p:spPr bwMode="auto">
          <a:xfrm>
            <a:off x="5007691" y="1635190"/>
            <a:ext cx="2925888" cy="2852825"/>
          </a:xfrm>
          <a:prstGeom prst="roundRect">
            <a:avLst>
              <a:gd name="adj" fmla="val 3800"/>
            </a:avLst>
          </a:prstGeom>
          <a:solidFill>
            <a:srgbClr val="90E3EA"/>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4304" tIns="32152" rIns="64304" bIns="32152" numCol="1" rtlCol="0" anchor="t" anchorCtr="0" compatLnSpc="1">
            <a:prstTxWarp prst="textNoShape">
              <a:avLst/>
            </a:prstTxWarp>
          </a:bodyPr>
          <a:lstStyle/>
          <a:p>
            <a:pPr defTabSz="252291" eaLnBrk="0" fontAlgn="base" hangingPunct="0">
              <a:spcBef>
                <a:spcPct val="0"/>
              </a:spcBef>
              <a:spcAft>
                <a:spcPct val="0"/>
              </a:spcAft>
              <a:buClr>
                <a:srgbClr val="000000"/>
              </a:buClr>
              <a:buSzPct val="100000"/>
            </a:pPr>
            <a:endParaRPr lang="en-US" sz="844">
              <a:solidFill>
                <a:schemeClr val="bg1"/>
              </a:solidFill>
              <a:latin typeface="Helvetica Neue Light" charset="0"/>
              <a:ea typeface="ヒラギノ角ゴ ProN W3" charset="0"/>
              <a:cs typeface="ヒラギノ角ゴ ProN W3" charset="0"/>
            </a:endParaRPr>
          </a:p>
        </p:txBody>
      </p:sp>
      <p:sp>
        <p:nvSpPr>
          <p:cNvPr id="4" name="Rounded Rectangle 3">
            <a:extLst>
              <a:ext uri="{FF2B5EF4-FFF2-40B4-BE49-F238E27FC236}">
                <a16:creationId xmlns:a16="http://schemas.microsoft.com/office/drawing/2014/main" id="{781F3D04-0DF2-E248-BAEE-3CADBC22A57E}"/>
              </a:ext>
            </a:extLst>
          </p:cNvPr>
          <p:cNvSpPr/>
          <p:nvPr/>
        </p:nvSpPr>
        <p:spPr bwMode="auto">
          <a:xfrm>
            <a:off x="1658371" y="1638540"/>
            <a:ext cx="3174322" cy="2852825"/>
          </a:xfrm>
          <a:prstGeom prst="roundRect">
            <a:avLst>
              <a:gd name="adj" fmla="val 3800"/>
            </a:avLst>
          </a:prstGeom>
          <a:solidFill>
            <a:srgbClr val="FAFFB7"/>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4304" tIns="32152" rIns="64304" bIns="32152" numCol="1" rtlCol="0" anchor="t" anchorCtr="0" compatLnSpc="1">
            <a:prstTxWarp prst="textNoShape">
              <a:avLst/>
            </a:prstTxWarp>
          </a:bodyPr>
          <a:lstStyle/>
          <a:p>
            <a:pPr defTabSz="252291" eaLnBrk="0" fontAlgn="base" hangingPunct="0">
              <a:spcBef>
                <a:spcPct val="0"/>
              </a:spcBef>
              <a:spcAft>
                <a:spcPct val="0"/>
              </a:spcAft>
              <a:buClr>
                <a:srgbClr val="000000"/>
              </a:buClr>
              <a:buSzPct val="100000"/>
            </a:pPr>
            <a:endParaRPr lang="en-US" sz="844">
              <a:solidFill>
                <a:schemeClr val="bg1"/>
              </a:solidFill>
              <a:latin typeface="Helvetica Neue Light" charset="0"/>
              <a:ea typeface="ヒラギノ角ゴ ProN W3" charset="0"/>
              <a:cs typeface="ヒラギノ角ゴ ProN W3" charset="0"/>
            </a:endParaRPr>
          </a:p>
        </p:txBody>
      </p:sp>
      <p:sp>
        <p:nvSpPr>
          <p:cNvPr id="254" name="Line 133">
            <a:extLst>
              <a:ext uri="{FF2B5EF4-FFF2-40B4-BE49-F238E27FC236}">
                <a16:creationId xmlns:a16="http://schemas.microsoft.com/office/drawing/2014/main" id="{9C4B2CA7-9893-1341-BE42-2150D9DCD429}"/>
              </a:ext>
            </a:extLst>
          </p:cNvPr>
          <p:cNvSpPr>
            <a:spLocks noChangeShapeType="1"/>
          </p:cNvSpPr>
          <p:nvPr/>
        </p:nvSpPr>
        <p:spPr bwMode="auto">
          <a:xfrm flipH="1">
            <a:off x="4434808" y="3750521"/>
            <a:ext cx="792853" cy="0"/>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sp>
        <p:nvSpPr>
          <p:cNvPr id="255" name="Line 133">
            <a:extLst>
              <a:ext uri="{FF2B5EF4-FFF2-40B4-BE49-F238E27FC236}">
                <a16:creationId xmlns:a16="http://schemas.microsoft.com/office/drawing/2014/main" id="{281F44E9-F561-284E-A972-4A3E89E1EFB1}"/>
              </a:ext>
            </a:extLst>
          </p:cNvPr>
          <p:cNvSpPr>
            <a:spLocks noChangeShapeType="1"/>
          </p:cNvSpPr>
          <p:nvPr/>
        </p:nvSpPr>
        <p:spPr bwMode="auto">
          <a:xfrm flipH="1">
            <a:off x="4423858" y="2893132"/>
            <a:ext cx="792853" cy="0"/>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sp>
        <p:nvSpPr>
          <p:cNvPr id="250" name="Rounded Rectangle 249">
            <a:extLst>
              <a:ext uri="{FF2B5EF4-FFF2-40B4-BE49-F238E27FC236}">
                <a16:creationId xmlns:a16="http://schemas.microsoft.com/office/drawing/2014/main" id="{F07D04F1-F393-4B4C-A321-DA61D1B227EA}"/>
              </a:ext>
            </a:extLst>
          </p:cNvPr>
          <p:cNvSpPr/>
          <p:nvPr/>
        </p:nvSpPr>
        <p:spPr bwMode="auto">
          <a:xfrm>
            <a:off x="8081130" y="1647912"/>
            <a:ext cx="1980297" cy="2852825"/>
          </a:xfrm>
          <a:prstGeom prst="roundRect">
            <a:avLst>
              <a:gd name="adj" fmla="val 3800"/>
            </a:avLst>
          </a:prstGeom>
          <a:solidFill>
            <a:srgbClr val="BEEB9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4304" tIns="32152" rIns="64304" bIns="32152" numCol="1" rtlCol="0" anchor="t" anchorCtr="0" compatLnSpc="1">
            <a:prstTxWarp prst="textNoShape">
              <a:avLst/>
            </a:prstTxWarp>
          </a:bodyPr>
          <a:lstStyle/>
          <a:p>
            <a:pPr defTabSz="252291" eaLnBrk="0" fontAlgn="base" hangingPunct="0">
              <a:spcBef>
                <a:spcPct val="0"/>
              </a:spcBef>
              <a:spcAft>
                <a:spcPct val="0"/>
              </a:spcAft>
              <a:buClr>
                <a:srgbClr val="000000"/>
              </a:buClr>
              <a:buSzPct val="100000"/>
            </a:pPr>
            <a:endParaRPr lang="en-US" sz="844">
              <a:solidFill>
                <a:schemeClr val="bg1"/>
              </a:solidFill>
              <a:latin typeface="Helvetica Neue Light" charset="0"/>
              <a:ea typeface="ヒラギノ角ゴ ProN W3" charset="0"/>
              <a:cs typeface="ヒラギノ角ゴ ProN W3" charset="0"/>
            </a:endParaRPr>
          </a:p>
        </p:txBody>
      </p:sp>
      <p:sp>
        <p:nvSpPr>
          <p:cNvPr id="248" name="Line 36">
            <a:extLst>
              <a:ext uri="{FF2B5EF4-FFF2-40B4-BE49-F238E27FC236}">
                <a16:creationId xmlns:a16="http://schemas.microsoft.com/office/drawing/2014/main" id="{B1E2A443-771F-1740-ADBC-41D81503D4EB}"/>
              </a:ext>
            </a:extLst>
          </p:cNvPr>
          <p:cNvSpPr>
            <a:spLocks noChangeShapeType="1"/>
          </p:cNvSpPr>
          <p:nvPr/>
        </p:nvSpPr>
        <p:spPr bwMode="auto">
          <a:xfrm flipV="1">
            <a:off x="5672290" y="3770725"/>
            <a:ext cx="623783" cy="0"/>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sp>
        <p:nvSpPr>
          <p:cNvPr id="247" name="Line 36">
            <a:extLst>
              <a:ext uri="{FF2B5EF4-FFF2-40B4-BE49-F238E27FC236}">
                <a16:creationId xmlns:a16="http://schemas.microsoft.com/office/drawing/2014/main" id="{7931C44A-B20C-D044-8EE2-CAF76FA77EDC}"/>
              </a:ext>
            </a:extLst>
          </p:cNvPr>
          <p:cNvSpPr>
            <a:spLocks noChangeShapeType="1"/>
          </p:cNvSpPr>
          <p:nvPr/>
        </p:nvSpPr>
        <p:spPr bwMode="auto">
          <a:xfrm flipV="1">
            <a:off x="5672290" y="2859749"/>
            <a:ext cx="623783" cy="0"/>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sp>
        <p:nvSpPr>
          <p:cNvPr id="169" name="Line 36">
            <a:extLst>
              <a:ext uri="{FF2B5EF4-FFF2-40B4-BE49-F238E27FC236}">
                <a16:creationId xmlns:a16="http://schemas.microsoft.com/office/drawing/2014/main" id="{20DA0ECA-F0D8-8049-8344-1261349E9AC0}"/>
              </a:ext>
            </a:extLst>
          </p:cNvPr>
          <p:cNvSpPr>
            <a:spLocks noChangeShapeType="1"/>
          </p:cNvSpPr>
          <p:nvPr/>
        </p:nvSpPr>
        <p:spPr bwMode="auto">
          <a:xfrm flipV="1">
            <a:off x="5716275" y="3180411"/>
            <a:ext cx="623783" cy="0"/>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sp>
        <p:nvSpPr>
          <p:cNvPr id="174" name="Line 36">
            <a:extLst>
              <a:ext uri="{FF2B5EF4-FFF2-40B4-BE49-F238E27FC236}">
                <a16:creationId xmlns:a16="http://schemas.microsoft.com/office/drawing/2014/main" id="{8150C09D-B1B0-4247-AC00-1E4FC244D9E2}"/>
              </a:ext>
            </a:extLst>
          </p:cNvPr>
          <p:cNvSpPr>
            <a:spLocks noChangeShapeType="1"/>
          </p:cNvSpPr>
          <p:nvPr/>
        </p:nvSpPr>
        <p:spPr bwMode="auto">
          <a:xfrm flipV="1">
            <a:off x="5716275" y="3487610"/>
            <a:ext cx="623783" cy="0"/>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sp>
        <p:nvSpPr>
          <p:cNvPr id="246" name="Line 36">
            <a:extLst>
              <a:ext uri="{FF2B5EF4-FFF2-40B4-BE49-F238E27FC236}">
                <a16:creationId xmlns:a16="http://schemas.microsoft.com/office/drawing/2014/main" id="{32AECEDC-2CE3-1E44-86A3-0661E9398694}"/>
              </a:ext>
            </a:extLst>
          </p:cNvPr>
          <p:cNvSpPr>
            <a:spLocks noChangeShapeType="1"/>
          </p:cNvSpPr>
          <p:nvPr/>
        </p:nvSpPr>
        <p:spPr bwMode="auto">
          <a:xfrm flipV="1">
            <a:off x="5672290" y="2538228"/>
            <a:ext cx="623783" cy="0"/>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sp>
        <p:nvSpPr>
          <p:cNvPr id="245" name="Line 36">
            <a:extLst>
              <a:ext uri="{FF2B5EF4-FFF2-40B4-BE49-F238E27FC236}">
                <a16:creationId xmlns:a16="http://schemas.microsoft.com/office/drawing/2014/main" id="{3D924A9B-D9FC-B84A-AFE1-FBE8F7055041}"/>
              </a:ext>
            </a:extLst>
          </p:cNvPr>
          <p:cNvSpPr>
            <a:spLocks noChangeShapeType="1"/>
          </p:cNvSpPr>
          <p:nvPr/>
        </p:nvSpPr>
        <p:spPr bwMode="auto">
          <a:xfrm flipV="1">
            <a:off x="5672290" y="2270293"/>
            <a:ext cx="623783" cy="0"/>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sp>
        <p:nvSpPr>
          <p:cNvPr id="2" name="Title 1"/>
          <p:cNvSpPr>
            <a:spLocks noGrp="1"/>
          </p:cNvSpPr>
          <p:nvPr>
            <p:ph type="title"/>
          </p:nvPr>
        </p:nvSpPr>
        <p:spPr>
          <a:xfrm>
            <a:off x="487778" y="364210"/>
            <a:ext cx="8501408" cy="914400"/>
          </a:xfrm>
        </p:spPr>
        <p:txBody>
          <a:bodyPr rtlCol="0">
            <a:normAutofit/>
          </a:bodyPr>
          <a:lstStyle/>
          <a:p>
            <a:pPr>
              <a:defRPr/>
            </a:pPr>
            <a:r>
              <a:rPr lang="en-US" dirty="0">
                <a:latin typeface="+mn-lt"/>
                <a:ea typeface="+mj-ea"/>
                <a:cs typeface="+mj-cs"/>
              </a:rPr>
              <a:t> </a:t>
            </a:r>
            <a:r>
              <a:rPr lang="en-US" dirty="0">
                <a:solidFill>
                  <a:schemeClr val="accent1"/>
                </a:solidFill>
                <a:latin typeface="+mn-lt"/>
                <a:ea typeface="+mj-ea"/>
                <a:cs typeface="+mj-cs"/>
              </a:rPr>
              <a:t>ECCE Streaming Data Acquisition</a:t>
            </a:r>
            <a:endParaRPr lang="en-US" sz="4782" dirty="0">
              <a:solidFill>
                <a:schemeClr val="accent1"/>
              </a:solidFill>
              <a:latin typeface="+mn-lt"/>
            </a:endParaRPr>
          </a:p>
        </p:txBody>
      </p:sp>
      <p:sp>
        <p:nvSpPr>
          <p:cNvPr id="109" name="Rectangle 108">
            <a:extLst>
              <a:ext uri="{FF2B5EF4-FFF2-40B4-BE49-F238E27FC236}">
                <a16:creationId xmlns:a16="http://schemas.microsoft.com/office/drawing/2014/main" id="{2C5DBCFF-FE1A-1747-9B73-951A4FA86BE8}"/>
              </a:ext>
            </a:extLst>
          </p:cNvPr>
          <p:cNvSpPr/>
          <p:nvPr/>
        </p:nvSpPr>
        <p:spPr>
          <a:xfrm>
            <a:off x="8212546" y="1758436"/>
            <a:ext cx="1030428" cy="2313606"/>
          </a:xfrm>
          <a:prstGeom prst="rect">
            <a:avLst/>
          </a:prstGeom>
          <a:solidFill>
            <a:srgbClr val="EEE9A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latin typeface="Helvetica Neue" panose="02000503000000020004" pitchFamily="2" charset="0"/>
            </a:endParaRPr>
          </a:p>
        </p:txBody>
      </p:sp>
      <p:sp>
        <p:nvSpPr>
          <p:cNvPr id="126" name="Line 49">
            <a:extLst>
              <a:ext uri="{FF2B5EF4-FFF2-40B4-BE49-F238E27FC236}">
                <a16:creationId xmlns:a16="http://schemas.microsoft.com/office/drawing/2014/main" id="{81CC3F3F-8C47-9341-9D2B-4562514CB24C}"/>
              </a:ext>
            </a:extLst>
          </p:cNvPr>
          <p:cNvSpPr>
            <a:spLocks noChangeShapeType="1"/>
          </p:cNvSpPr>
          <p:nvPr/>
        </p:nvSpPr>
        <p:spPr bwMode="auto">
          <a:xfrm>
            <a:off x="6752818" y="2459525"/>
            <a:ext cx="264409" cy="1098"/>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dirty="0">
              <a:latin typeface="Helvetica Neue" panose="02000503000000020004" pitchFamily="2" charset="0"/>
              <a:cs typeface="Arial" charset="0"/>
            </a:endParaRPr>
          </a:p>
        </p:txBody>
      </p:sp>
      <p:sp>
        <p:nvSpPr>
          <p:cNvPr id="127" name="Line 50">
            <a:extLst>
              <a:ext uri="{FF2B5EF4-FFF2-40B4-BE49-F238E27FC236}">
                <a16:creationId xmlns:a16="http://schemas.microsoft.com/office/drawing/2014/main" id="{102AFBAB-22AA-1D4E-A3B6-5F64681EECEF}"/>
              </a:ext>
            </a:extLst>
          </p:cNvPr>
          <p:cNvSpPr>
            <a:spLocks noChangeShapeType="1"/>
          </p:cNvSpPr>
          <p:nvPr/>
        </p:nvSpPr>
        <p:spPr bwMode="auto">
          <a:xfrm>
            <a:off x="6752818" y="2737598"/>
            <a:ext cx="264409" cy="1096"/>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dirty="0">
              <a:latin typeface="Helvetica Neue" panose="02000503000000020004" pitchFamily="2" charset="0"/>
              <a:cs typeface="Arial" charset="0"/>
            </a:endParaRPr>
          </a:p>
        </p:txBody>
      </p:sp>
      <p:sp>
        <p:nvSpPr>
          <p:cNvPr id="128" name="Line 51">
            <a:extLst>
              <a:ext uri="{FF2B5EF4-FFF2-40B4-BE49-F238E27FC236}">
                <a16:creationId xmlns:a16="http://schemas.microsoft.com/office/drawing/2014/main" id="{67EFCCC8-E17A-1D42-80F4-F2B16D5202B5}"/>
              </a:ext>
            </a:extLst>
          </p:cNvPr>
          <p:cNvSpPr>
            <a:spLocks noChangeShapeType="1"/>
          </p:cNvSpPr>
          <p:nvPr/>
        </p:nvSpPr>
        <p:spPr bwMode="auto">
          <a:xfrm>
            <a:off x="6752818" y="3082946"/>
            <a:ext cx="264409" cy="1098"/>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dirty="0">
              <a:latin typeface="Helvetica Neue" panose="02000503000000020004" pitchFamily="2" charset="0"/>
              <a:cs typeface="Arial" charset="0"/>
            </a:endParaRPr>
          </a:p>
        </p:txBody>
      </p:sp>
      <p:sp>
        <p:nvSpPr>
          <p:cNvPr id="129" name="Line 54">
            <a:extLst>
              <a:ext uri="{FF2B5EF4-FFF2-40B4-BE49-F238E27FC236}">
                <a16:creationId xmlns:a16="http://schemas.microsoft.com/office/drawing/2014/main" id="{5D89362D-6516-4341-A8FF-9EA0FA2D1F95}"/>
              </a:ext>
            </a:extLst>
          </p:cNvPr>
          <p:cNvSpPr>
            <a:spLocks noChangeShapeType="1"/>
          </p:cNvSpPr>
          <p:nvPr/>
        </p:nvSpPr>
        <p:spPr bwMode="auto">
          <a:xfrm>
            <a:off x="6549847" y="2037156"/>
            <a:ext cx="476157" cy="1096"/>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dirty="0">
              <a:latin typeface="Helvetica Neue" panose="02000503000000020004" pitchFamily="2" charset="0"/>
              <a:cs typeface="Arial" charset="0"/>
            </a:endParaRPr>
          </a:p>
        </p:txBody>
      </p:sp>
      <p:sp>
        <p:nvSpPr>
          <p:cNvPr id="130" name="Line 57">
            <a:extLst>
              <a:ext uri="{FF2B5EF4-FFF2-40B4-BE49-F238E27FC236}">
                <a16:creationId xmlns:a16="http://schemas.microsoft.com/office/drawing/2014/main" id="{C87C8F0B-365C-474E-8242-42334A3630D6}"/>
              </a:ext>
            </a:extLst>
          </p:cNvPr>
          <p:cNvSpPr>
            <a:spLocks noChangeShapeType="1"/>
          </p:cNvSpPr>
          <p:nvPr/>
        </p:nvSpPr>
        <p:spPr bwMode="auto">
          <a:xfrm>
            <a:off x="6541070" y="3400019"/>
            <a:ext cx="476157" cy="1096"/>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dirty="0">
              <a:latin typeface="Helvetica Neue" panose="02000503000000020004" pitchFamily="2" charset="0"/>
              <a:cs typeface="Arial" charset="0"/>
            </a:endParaRPr>
          </a:p>
        </p:txBody>
      </p:sp>
      <p:sp>
        <p:nvSpPr>
          <p:cNvPr id="131" name="Line 58">
            <a:extLst>
              <a:ext uri="{FF2B5EF4-FFF2-40B4-BE49-F238E27FC236}">
                <a16:creationId xmlns:a16="http://schemas.microsoft.com/office/drawing/2014/main" id="{71B21162-2324-DF45-8BFF-A6CA74F056A5}"/>
              </a:ext>
            </a:extLst>
          </p:cNvPr>
          <p:cNvSpPr>
            <a:spLocks noChangeShapeType="1"/>
          </p:cNvSpPr>
          <p:nvPr/>
        </p:nvSpPr>
        <p:spPr bwMode="auto">
          <a:xfrm>
            <a:off x="6555174" y="3684922"/>
            <a:ext cx="476157" cy="1098"/>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266" dirty="0">
              <a:latin typeface="Helvetica Neue" panose="02000503000000020004" pitchFamily="2" charset="0"/>
              <a:cs typeface="Arial" charset="0"/>
            </a:endParaRPr>
          </a:p>
        </p:txBody>
      </p:sp>
      <p:sp>
        <p:nvSpPr>
          <p:cNvPr id="132" name="Rectangle 64">
            <a:extLst>
              <a:ext uri="{FF2B5EF4-FFF2-40B4-BE49-F238E27FC236}">
                <a16:creationId xmlns:a16="http://schemas.microsoft.com/office/drawing/2014/main" id="{B6C4FE5B-4E69-8C48-9280-9598CA16608B}"/>
              </a:ext>
            </a:extLst>
          </p:cNvPr>
          <p:cNvSpPr>
            <a:spLocks noChangeArrowheads="1"/>
          </p:cNvSpPr>
          <p:nvPr/>
        </p:nvSpPr>
        <p:spPr bwMode="auto">
          <a:xfrm>
            <a:off x="7026003" y="1997030"/>
            <a:ext cx="736546" cy="300173"/>
          </a:xfrm>
          <a:prstGeom prst="rect">
            <a:avLst/>
          </a:prstGeom>
          <a:solidFill>
            <a:srgbClr val="CCCCFF"/>
          </a:solidFill>
          <a:ln w="126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Buffer Box</a:t>
            </a:r>
          </a:p>
        </p:txBody>
      </p:sp>
      <p:sp>
        <p:nvSpPr>
          <p:cNvPr id="133" name="Rectangle 67">
            <a:extLst>
              <a:ext uri="{FF2B5EF4-FFF2-40B4-BE49-F238E27FC236}">
                <a16:creationId xmlns:a16="http://schemas.microsoft.com/office/drawing/2014/main" id="{E9A62E4A-0367-0040-B9C3-9C78E4007C09}"/>
              </a:ext>
            </a:extLst>
          </p:cNvPr>
          <p:cNvSpPr>
            <a:spLocks noChangeArrowheads="1"/>
          </p:cNvSpPr>
          <p:nvPr/>
        </p:nvSpPr>
        <p:spPr bwMode="auto">
          <a:xfrm>
            <a:off x="7026003" y="2300937"/>
            <a:ext cx="736546" cy="300173"/>
          </a:xfrm>
          <a:prstGeom prst="rect">
            <a:avLst/>
          </a:prstGeom>
          <a:solidFill>
            <a:srgbClr val="CCCCFF"/>
          </a:solidFill>
          <a:ln w="126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Buffer Box</a:t>
            </a:r>
          </a:p>
        </p:txBody>
      </p:sp>
      <p:sp>
        <p:nvSpPr>
          <p:cNvPr id="134" name="Rectangle 70">
            <a:extLst>
              <a:ext uri="{FF2B5EF4-FFF2-40B4-BE49-F238E27FC236}">
                <a16:creationId xmlns:a16="http://schemas.microsoft.com/office/drawing/2014/main" id="{45E856E3-7358-EB4B-BBC4-1974962B85F3}"/>
              </a:ext>
            </a:extLst>
          </p:cNvPr>
          <p:cNvSpPr>
            <a:spLocks noChangeArrowheads="1"/>
          </p:cNvSpPr>
          <p:nvPr/>
        </p:nvSpPr>
        <p:spPr bwMode="auto">
          <a:xfrm>
            <a:off x="7026003" y="2604844"/>
            <a:ext cx="736546" cy="300173"/>
          </a:xfrm>
          <a:prstGeom prst="rect">
            <a:avLst/>
          </a:prstGeom>
          <a:solidFill>
            <a:srgbClr val="CCCCFF"/>
          </a:solidFill>
          <a:ln w="126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Buffer Box</a:t>
            </a:r>
          </a:p>
        </p:txBody>
      </p:sp>
      <p:sp>
        <p:nvSpPr>
          <p:cNvPr id="135" name="Rectangle 73">
            <a:extLst>
              <a:ext uri="{FF2B5EF4-FFF2-40B4-BE49-F238E27FC236}">
                <a16:creationId xmlns:a16="http://schemas.microsoft.com/office/drawing/2014/main" id="{B4FE46B3-2778-CD44-862D-D08718870C77}"/>
              </a:ext>
            </a:extLst>
          </p:cNvPr>
          <p:cNvSpPr>
            <a:spLocks noChangeArrowheads="1"/>
          </p:cNvSpPr>
          <p:nvPr/>
        </p:nvSpPr>
        <p:spPr bwMode="auto">
          <a:xfrm>
            <a:off x="7026003" y="2908751"/>
            <a:ext cx="736546" cy="301337"/>
          </a:xfrm>
          <a:prstGeom prst="rect">
            <a:avLst/>
          </a:prstGeom>
          <a:solidFill>
            <a:srgbClr val="CCCCFF"/>
          </a:solidFill>
          <a:ln w="126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Buffer Box</a:t>
            </a:r>
          </a:p>
        </p:txBody>
      </p:sp>
      <p:sp>
        <p:nvSpPr>
          <p:cNvPr id="136" name="Rectangle 76">
            <a:extLst>
              <a:ext uri="{FF2B5EF4-FFF2-40B4-BE49-F238E27FC236}">
                <a16:creationId xmlns:a16="http://schemas.microsoft.com/office/drawing/2014/main" id="{FBF08D2E-BD6A-7A40-9146-6F477DEF9011}"/>
              </a:ext>
            </a:extLst>
          </p:cNvPr>
          <p:cNvSpPr>
            <a:spLocks noChangeArrowheads="1"/>
          </p:cNvSpPr>
          <p:nvPr/>
        </p:nvSpPr>
        <p:spPr bwMode="auto">
          <a:xfrm>
            <a:off x="7026003" y="3213755"/>
            <a:ext cx="736546" cy="300173"/>
          </a:xfrm>
          <a:prstGeom prst="rect">
            <a:avLst/>
          </a:prstGeom>
          <a:solidFill>
            <a:srgbClr val="CCCCFF"/>
          </a:solidFill>
          <a:ln w="126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Buffer Box</a:t>
            </a:r>
          </a:p>
        </p:txBody>
      </p:sp>
      <p:sp>
        <p:nvSpPr>
          <p:cNvPr id="184" name="Rectangle 31">
            <a:extLst>
              <a:ext uri="{FF2B5EF4-FFF2-40B4-BE49-F238E27FC236}">
                <a16:creationId xmlns:a16="http://schemas.microsoft.com/office/drawing/2014/main" id="{35D918C8-6766-E34B-B37C-C9FFE69B94BE}"/>
              </a:ext>
            </a:extLst>
          </p:cNvPr>
          <p:cNvSpPr>
            <a:spLocks noChangeArrowheads="1"/>
          </p:cNvSpPr>
          <p:nvPr/>
        </p:nvSpPr>
        <p:spPr bwMode="auto">
          <a:xfrm>
            <a:off x="6127014" y="1825633"/>
            <a:ext cx="687904" cy="2138318"/>
          </a:xfrm>
          <a:prstGeom prst="rect">
            <a:avLst/>
          </a:prstGeom>
          <a:solidFill>
            <a:srgbClr val="CCFFFF"/>
          </a:solidFill>
          <a:ln w="126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endParaRPr lang="en-GB" sz="844" dirty="0">
              <a:solidFill>
                <a:srgbClr val="000000"/>
              </a:solidFill>
              <a:latin typeface="Helvetica Neue" panose="02000503000000020004" pitchFamily="2" charset="0"/>
              <a:cs typeface="Arial" charset="0"/>
            </a:endParaRPr>
          </a:p>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100Gbit/s</a:t>
            </a:r>
          </a:p>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Network</a:t>
            </a:r>
          </a:p>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Switch</a:t>
            </a:r>
          </a:p>
        </p:txBody>
      </p:sp>
      <p:sp>
        <p:nvSpPr>
          <p:cNvPr id="185" name="Rectangle 76">
            <a:extLst>
              <a:ext uri="{FF2B5EF4-FFF2-40B4-BE49-F238E27FC236}">
                <a16:creationId xmlns:a16="http://schemas.microsoft.com/office/drawing/2014/main" id="{BAB8DE81-8E22-B146-9026-A2C5C0D483D7}"/>
              </a:ext>
            </a:extLst>
          </p:cNvPr>
          <p:cNvSpPr>
            <a:spLocks noChangeArrowheads="1"/>
          </p:cNvSpPr>
          <p:nvPr/>
        </p:nvSpPr>
        <p:spPr bwMode="auto">
          <a:xfrm>
            <a:off x="7026003" y="3518035"/>
            <a:ext cx="736546" cy="300173"/>
          </a:xfrm>
          <a:prstGeom prst="rect">
            <a:avLst/>
          </a:prstGeom>
          <a:solidFill>
            <a:srgbClr val="CCCCFF"/>
          </a:solidFill>
          <a:ln w="126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Buffer Box</a:t>
            </a:r>
          </a:p>
        </p:txBody>
      </p:sp>
      <p:cxnSp>
        <p:nvCxnSpPr>
          <p:cNvPr id="203" name="Straight Arrow Connector 202">
            <a:extLst>
              <a:ext uri="{FF2B5EF4-FFF2-40B4-BE49-F238E27FC236}">
                <a16:creationId xmlns:a16="http://schemas.microsoft.com/office/drawing/2014/main" id="{68884631-B99D-7349-A433-5FD12F2A81FA}"/>
              </a:ext>
            </a:extLst>
          </p:cNvPr>
          <p:cNvCxnSpPr/>
          <p:nvPr/>
        </p:nvCxnSpPr>
        <p:spPr>
          <a:xfrm>
            <a:off x="7762549" y="2147116"/>
            <a:ext cx="451290" cy="89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941D7117-B4E6-7645-9B8E-CFA189722281}"/>
              </a:ext>
            </a:extLst>
          </p:cNvPr>
          <p:cNvCxnSpPr/>
          <p:nvPr/>
        </p:nvCxnSpPr>
        <p:spPr>
          <a:xfrm>
            <a:off x="7762549" y="2464712"/>
            <a:ext cx="451290" cy="89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89C4B8D5-AFA8-F74D-A58B-9DEEA545423C}"/>
              </a:ext>
            </a:extLst>
          </p:cNvPr>
          <p:cNvCxnSpPr/>
          <p:nvPr/>
        </p:nvCxnSpPr>
        <p:spPr>
          <a:xfrm>
            <a:off x="7762549" y="2782309"/>
            <a:ext cx="451290" cy="89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8E47A29E-55A3-4D4E-BC9E-C838C5639ABF}"/>
              </a:ext>
            </a:extLst>
          </p:cNvPr>
          <p:cNvCxnSpPr/>
          <p:nvPr/>
        </p:nvCxnSpPr>
        <p:spPr>
          <a:xfrm>
            <a:off x="7762549" y="3099904"/>
            <a:ext cx="451290" cy="89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2BD19E07-AE03-BE49-84D4-3F97DC71CFC6}"/>
              </a:ext>
            </a:extLst>
          </p:cNvPr>
          <p:cNvCxnSpPr/>
          <p:nvPr/>
        </p:nvCxnSpPr>
        <p:spPr>
          <a:xfrm>
            <a:off x="7762549" y="3417500"/>
            <a:ext cx="451290" cy="89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E82EF26-2329-A84C-89EC-CA00FBE30D8E}"/>
              </a:ext>
            </a:extLst>
          </p:cNvPr>
          <p:cNvCxnSpPr/>
          <p:nvPr/>
        </p:nvCxnSpPr>
        <p:spPr>
          <a:xfrm>
            <a:off x="7762549" y="3735096"/>
            <a:ext cx="451290" cy="89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F4CC0730-0D0D-614A-A447-B7507EDC3C88}"/>
              </a:ext>
            </a:extLst>
          </p:cNvPr>
          <p:cNvSpPr txBox="1"/>
          <p:nvPr/>
        </p:nvSpPr>
        <p:spPr>
          <a:xfrm>
            <a:off x="8172327" y="2601110"/>
            <a:ext cx="1133645" cy="481927"/>
          </a:xfrm>
          <a:prstGeom prst="rect">
            <a:avLst/>
          </a:prstGeom>
          <a:noFill/>
        </p:spPr>
        <p:txBody>
          <a:bodyPr wrap="none" rtlCol="0">
            <a:spAutoFit/>
          </a:bodyPr>
          <a:lstStyle/>
          <a:p>
            <a:pPr algn="ctr"/>
            <a:r>
              <a:rPr lang="en-US" sz="1266" dirty="0">
                <a:latin typeface="Helvetica Neue" panose="02000503000000020004" pitchFamily="2" charset="0"/>
              </a:rPr>
              <a:t>To the </a:t>
            </a:r>
          </a:p>
          <a:p>
            <a:pPr algn="ctr"/>
            <a:r>
              <a:rPr lang="en-US" sz="1266" dirty="0">
                <a:latin typeface="Helvetica Neue" panose="02000503000000020004" pitchFamily="2" charset="0"/>
              </a:rPr>
              <a:t>SDCC/HPSS</a:t>
            </a:r>
          </a:p>
        </p:txBody>
      </p:sp>
      <p:pic>
        <p:nvPicPr>
          <p:cNvPr id="217" name="Picture 2" descr="Eric Lançon, director of SDCC">
            <a:extLst>
              <a:ext uri="{FF2B5EF4-FFF2-40B4-BE49-F238E27FC236}">
                <a16:creationId xmlns:a16="http://schemas.microsoft.com/office/drawing/2014/main" id="{3797BCDB-E28A-EE47-86AC-BCAE010BA8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97"/>
          <a:stretch/>
        </p:blipFill>
        <p:spPr bwMode="auto">
          <a:xfrm>
            <a:off x="9262609" y="1867949"/>
            <a:ext cx="691644" cy="2040034"/>
          </a:xfrm>
          <a:prstGeom prst="rect">
            <a:avLst/>
          </a:prstGeom>
          <a:noFill/>
          <a:extLst>
            <a:ext uri="{909E8E84-426E-40DD-AFC4-6F175D3DCCD1}">
              <a14:hiddenFill xmlns:a14="http://schemas.microsoft.com/office/drawing/2010/main">
                <a:solidFill>
                  <a:srgbClr val="FFFFFF"/>
                </a:solidFill>
              </a14:hiddenFill>
            </a:ext>
          </a:extLst>
        </p:spPr>
      </p:pic>
      <p:sp>
        <p:nvSpPr>
          <p:cNvPr id="118" name="Line 133">
            <a:extLst>
              <a:ext uri="{FF2B5EF4-FFF2-40B4-BE49-F238E27FC236}">
                <a16:creationId xmlns:a16="http://schemas.microsoft.com/office/drawing/2014/main" id="{E65A8183-D124-FD42-B543-433C1D2B2500}"/>
              </a:ext>
            </a:extLst>
          </p:cNvPr>
          <p:cNvSpPr>
            <a:spLocks noChangeShapeType="1"/>
          </p:cNvSpPr>
          <p:nvPr/>
        </p:nvSpPr>
        <p:spPr bwMode="auto">
          <a:xfrm flipH="1">
            <a:off x="4451286" y="2246731"/>
            <a:ext cx="711569" cy="0"/>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grpSp>
        <p:nvGrpSpPr>
          <p:cNvPr id="120" name="Group 119">
            <a:extLst>
              <a:ext uri="{FF2B5EF4-FFF2-40B4-BE49-F238E27FC236}">
                <a16:creationId xmlns:a16="http://schemas.microsoft.com/office/drawing/2014/main" id="{D293DA7E-64B7-9F45-84D9-330FE3B1BB30}"/>
              </a:ext>
            </a:extLst>
          </p:cNvPr>
          <p:cNvGrpSpPr/>
          <p:nvPr/>
        </p:nvGrpSpPr>
        <p:grpSpPr>
          <a:xfrm>
            <a:off x="5162855" y="2121199"/>
            <a:ext cx="772385" cy="263313"/>
            <a:chOff x="3232149" y="4995863"/>
            <a:chExt cx="1117602" cy="381000"/>
          </a:xfrm>
        </p:grpSpPr>
        <p:sp>
          <p:nvSpPr>
            <p:cNvPr id="201" name="Rectangle 28">
              <a:extLst>
                <a:ext uri="{FF2B5EF4-FFF2-40B4-BE49-F238E27FC236}">
                  <a16:creationId xmlns:a16="http://schemas.microsoft.com/office/drawing/2014/main" id="{2628F483-B436-3C4D-A0C4-B7E37F27C948}"/>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EBDC</a:t>
              </a:r>
            </a:p>
          </p:txBody>
        </p:sp>
        <p:sp>
          <p:nvSpPr>
            <p:cNvPr id="202" name="Rectangle 28">
              <a:extLst>
                <a:ext uri="{FF2B5EF4-FFF2-40B4-BE49-F238E27FC236}">
                  <a16:creationId xmlns:a16="http://schemas.microsoft.com/office/drawing/2014/main" id="{774ED764-80F1-AF47-93F4-FA7471797BDE}"/>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chemeClr val="bg1">
                      <a:lumMod val="95000"/>
                    </a:schemeClr>
                  </a:solidFill>
                  <a:latin typeface="Helvetica Neue" panose="02000503000000020004" pitchFamily="2" charset="0"/>
                  <a:cs typeface="Arial" charset="0"/>
                </a:rPr>
                <a:t>FELIX</a:t>
              </a:r>
            </a:p>
          </p:txBody>
        </p:sp>
      </p:grpSp>
      <p:sp>
        <p:nvSpPr>
          <p:cNvPr id="207" name="Line 133">
            <a:extLst>
              <a:ext uri="{FF2B5EF4-FFF2-40B4-BE49-F238E27FC236}">
                <a16:creationId xmlns:a16="http://schemas.microsoft.com/office/drawing/2014/main" id="{8C46E3A6-ADC4-F143-BEDD-82860F19CF60}"/>
              </a:ext>
            </a:extLst>
          </p:cNvPr>
          <p:cNvSpPr>
            <a:spLocks noChangeShapeType="1"/>
          </p:cNvSpPr>
          <p:nvPr/>
        </p:nvSpPr>
        <p:spPr bwMode="auto">
          <a:xfrm flipH="1">
            <a:off x="4451286" y="2553930"/>
            <a:ext cx="840911" cy="0"/>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grpSp>
        <p:nvGrpSpPr>
          <p:cNvPr id="222" name="Group 221">
            <a:extLst>
              <a:ext uri="{FF2B5EF4-FFF2-40B4-BE49-F238E27FC236}">
                <a16:creationId xmlns:a16="http://schemas.microsoft.com/office/drawing/2014/main" id="{64F98F62-7D4B-524C-9A54-CF2CE9C42B92}"/>
              </a:ext>
            </a:extLst>
          </p:cNvPr>
          <p:cNvGrpSpPr/>
          <p:nvPr/>
        </p:nvGrpSpPr>
        <p:grpSpPr>
          <a:xfrm>
            <a:off x="5162855" y="2428396"/>
            <a:ext cx="772385" cy="263313"/>
            <a:chOff x="3232149" y="4995863"/>
            <a:chExt cx="1117602" cy="381000"/>
          </a:xfrm>
        </p:grpSpPr>
        <p:sp>
          <p:nvSpPr>
            <p:cNvPr id="223" name="Rectangle 28">
              <a:extLst>
                <a:ext uri="{FF2B5EF4-FFF2-40B4-BE49-F238E27FC236}">
                  <a16:creationId xmlns:a16="http://schemas.microsoft.com/office/drawing/2014/main" id="{A7427B21-0E64-4742-A6D2-130DDC012DF2}"/>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EBDC</a:t>
              </a:r>
            </a:p>
          </p:txBody>
        </p:sp>
        <p:sp>
          <p:nvSpPr>
            <p:cNvPr id="224" name="Rectangle 28">
              <a:extLst>
                <a:ext uri="{FF2B5EF4-FFF2-40B4-BE49-F238E27FC236}">
                  <a16:creationId xmlns:a16="http://schemas.microsoft.com/office/drawing/2014/main" id="{28599047-97CB-4D43-84D8-2DC51F3B2D26}"/>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chemeClr val="bg1">
                      <a:lumMod val="95000"/>
                    </a:schemeClr>
                  </a:solidFill>
                  <a:latin typeface="Helvetica Neue" panose="02000503000000020004" pitchFamily="2" charset="0"/>
                  <a:cs typeface="Arial" charset="0"/>
                </a:rPr>
                <a:t>FELIX</a:t>
              </a:r>
            </a:p>
          </p:txBody>
        </p:sp>
      </p:grpSp>
      <p:grpSp>
        <p:nvGrpSpPr>
          <p:cNvPr id="229" name="Group 126">
            <a:extLst>
              <a:ext uri="{FF2B5EF4-FFF2-40B4-BE49-F238E27FC236}">
                <a16:creationId xmlns:a16="http://schemas.microsoft.com/office/drawing/2014/main" id="{1F77718A-FCF0-EC4C-8CE0-E257ACE5445A}"/>
              </a:ext>
            </a:extLst>
          </p:cNvPr>
          <p:cNvGrpSpPr>
            <a:grpSpLocks/>
          </p:cNvGrpSpPr>
          <p:nvPr/>
        </p:nvGrpSpPr>
        <p:grpSpPr bwMode="auto">
          <a:xfrm>
            <a:off x="4172402" y="2002359"/>
            <a:ext cx="571608" cy="412523"/>
            <a:chOff x="1236" y="3274"/>
            <a:chExt cx="521" cy="376"/>
          </a:xfrm>
          <a:solidFill>
            <a:srgbClr val="008000"/>
          </a:solidFill>
        </p:grpSpPr>
        <p:sp>
          <p:nvSpPr>
            <p:cNvPr id="231" name="Rectangle 127">
              <a:extLst>
                <a:ext uri="{FF2B5EF4-FFF2-40B4-BE49-F238E27FC236}">
                  <a16:creationId xmlns:a16="http://schemas.microsoft.com/office/drawing/2014/main" id="{C461AB14-14ED-0446-A691-D70FCE35A8E3}"/>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232" name="Rectangle 128">
              <a:extLst>
                <a:ext uri="{FF2B5EF4-FFF2-40B4-BE49-F238E27FC236}">
                  <a16:creationId xmlns:a16="http://schemas.microsoft.com/office/drawing/2014/main" id="{7610BD64-85F3-7244-9DF8-A5AF48D9C375}"/>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233" name="Rectangle 129">
              <a:extLst>
                <a:ext uri="{FF2B5EF4-FFF2-40B4-BE49-F238E27FC236}">
                  <a16:creationId xmlns:a16="http://schemas.microsoft.com/office/drawing/2014/main" id="{86FC99FC-012E-EB43-9E3C-D5804FB7B886}"/>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234" name="Rectangle 130">
              <a:extLst>
                <a:ext uri="{FF2B5EF4-FFF2-40B4-BE49-F238E27FC236}">
                  <a16:creationId xmlns:a16="http://schemas.microsoft.com/office/drawing/2014/main" id="{402A878D-E1B8-3D4F-8214-2117F8C6DBE4}"/>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FEE</a:t>
              </a:r>
            </a:p>
          </p:txBody>
        </p:sp>
      </p:grpSp>
      <p:grpSp>
        <p:nvGrpSpPr>
          <p:cNvPr id="235" name="Group 126">
            <a:extLst>
              <a:ext uri="{FF2B5EF4-FFF2-40B4-BE49-F238E27FC236}">
                <a16:creationId xmlns:a16="http://schemas.microsoft.com/office/drawing/2014/main" id="{05743A82-E226-0045-9741-D86F652A5CC8}"/>
              </a:ext>
            </a:extLst>
          </p:cNvPr>
          <p:cNvGrpSpPr>
            <a:grpSpLocks/>
          </p:cNvGrpSpPr>
          <p:nvPr/>
        </p:nvGrpSpPr>
        <p:grpSpPr bwMode="auto">
          <a:xfrm>
            <a:off x="4172402" y="2324193"/>
            <a:ext cx="571608" cy="412523"/>
            <a:chOff x="1236" y="3274"/>
            <a:chExt cx="521" cy="376"/>
          </a:xfrm>
          <a:solidFill>
            <a:srgbClr val="008000"/>
          </a:solidFill>
        </p:grpSpPr>
        <p:sp>
          <p:nvSpPr>
            <p:cNvPr id="236" name="Rectangle 127">
              <a:extLst>
                <a:ext uri="{FF2B5EF4-FFF2-40B4-BE49-F238E27FC236}">
                  <a16:creationId xmlns:a16="http://schemas.microsoft.com/office/drawing/2014/main" id="{83EAFD82-8737-7048-AED1-ECAB9A6298F0}"/>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237" name="Rectangle 128">
              <a:extLst>
                <a:ext uri="{FF2B5EF4-FFF2-40B4-BE49-F238E27FC236}">
                  <a16:creationId xmlns:a16="http://schemas.microsoft.com/office/drawing/2014/main" id="{D7F32F9B-7B45-8947-881C-69C9ECD4B65E}"/>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238" name="Rectangle 129">
              <a:extLst>
                <a:ext uri="{FF2B5EF4-FFF2-40B4-BE49-F238E27FC236}">
                  <a16:creationId xmlns:a16="http://schemas.microsoft.com/office/drawing/2014/main" id="{0C3476D9-B998-A44D-86C6-8D730E5C8F4F}"/>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239" name="Rectangle 130">
              <a:extLst>
                <a:ext uri="{FF2B5EF4-FFF2-40B4-BE49-F238E27FC236}">
                  <a16:creationId xmlns:a16="http://schemas.microsoft.com/office/drawing/2014/main" id="{C0E8AFA3-08CC-E54C-8AE9-E2D50136C6D1}"/>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FEE</a:t>
              </a:r>
            </a:p>
          </p:txBody>
        </p:sp>
      </p:grpSp>
      <p:grpSp>
        <p:nvGrpSpPr>
          <p:cNvPr id="240" name="Group 126">
            <a:extLst>
              <a:ext uri="{FF2B5EF4-FFF2-40B4-BE49-F238E27FC236}">
                <a16:creationId xmlns:a16="http://schemas.microsoft.com/office/drawing/2014/main" id="{1D448517-1DC8-E949-A377-AFB62C1DF2C4}"/>
              </a:ext>
            </a:extLst>
          </p:cNvPr>
          <p:cNvGrpSpPr>
            <a:grpSpLocks/>
          </p:cNvGrpSpPr>
          <p:nvPr/>
        </p:nvGrpSpPr>
        <p:grpSpPr bwMode="auto">
          <a:xfrm>
            <a:off x="4172402" y="2646029"/>
            <a:ext cx="571608" cy="412523"/>
            <a:chOff x="1236" y="3274"/>
            <a:chExt cx="521" cy="376"/>
          </a:xfrm>
          <a:solidFill>
            <a:srgbClr val="008000"/>
          </a:solidFill>
        </p:grpSpPr>
        <p:sp>
          <p:nvSpPr>
            <p:cNvPr id="241" name="Rectangle 127">
              <a:extLst>
                <a:ext uri="{FF2B5EF4-FFF2-40B4-BE49-F238E27FC236}">
                  <a16:creationId xmlns:a16="http://schemas.microsoft.com/office/drawing/2014/main" id="{24BD32DB-69B0-A94A-A646-B657C51AC148}"/>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242" name="Rectangle 128">
              <a:extLst>
                <a:ext uri="{FF2B5EF4-FFF2-40B4-BE49-F238E27FC236}">
                  <a16:creationId xmlns:a16="http://schemas.microsoft.com/office/drawing/2014/main" id="{2BF6CBEE-9B40-D649-A276-39F8F6EDD5A3}"/>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243" name="Rectangle 129">
              <a:extLst>
                <a:ext uri="{FF2B5EF4-FFF2-40B4-BE49-F238E27FC236}">
                  <a16:creationId xmlns:a16="http://schemas.microsoft.com/office/drawing/2014/main" id="{60149A02-8E63-EA4B-9C3A-569CFFB081EF}"/>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244" name="Rectangle 130">
              <a:extLst>
                <a:ext uri="{FF2B5EF4-FFF2-40B4-BE49-F238E27FC236}">
                  <a16:creationId xmlns:a16="http://schemas.microsoft.com/office/drawing/2014/main" id="{4BFC0C4C-0B19-9748-BCD6-83410147BC55}"/>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FEE</a:t>
              </a:r>
            </a:p>
          </p:txBody>
        </p:sp>
      </p:grpSp>
      <p:sp>
        <p:nvSpPr>
          <p:cNvPr id="170" name="Line 133">
            <a:extLst>
              <a:ext uri="{FF2B5EF4-FFF2-40B4-BE49-F238E27FC236}">
                <a16:creationId xmlns:a16="http://schemas.microsoft.com/office/drawing/2014/main" id="{DDC94261-27ED-3E40-9625-27902C548290}"/>
              </a:ext>
            </a:extLst>
          </p:cNvPr>
          <p:cNvSpPr>
            <a:spLocks noChangeShapeType="1"/>
          </p:cNvSpPr>
          <p:nvPr/>
        </p:nvSpPr>
        <p:spPr bwMode="auto">
          <a:xfrm flipH="1">
            <a:off x="4445757" y="3178861"/>
            <a:ext cx="717097" cy="0"/>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grpSp>
        <p:nvGrpSpPr>
          <p:cNvPr id="171" name="Group 170">
            <a:extLst>
              <a:ext uri="{FF2B5EF4-FFF2-40B4-BE49-F238E27FC236}">
                <a16:creationId xmlns:a16="http://schemas.microsoft.com/office/drawing/2014/main" id="{9EF60573-FFDE-8444-850E-4196B5E8AE9B}"/>
              </a:ext>
            </a:extLst>
          </p:cNvPr>
          <p:cNvGrpSpPr/>
          <p:nvPr/>
        </p:nvGrpSpPr>
        <p:grpSpPr>
          <a:xfrm>
            <a:off x="5157326" y="3053329"/>
            <a:ext cx="772385" cy="263313"/>
            <a:chOff x="3232149" y="4995863"/>
            <a:chExt cx="1117602" cy="381000"/>
          </a:xfrm>
        </p:grpSpPr>
        <p:sp>
          <p:nvSpPr>
            <p:cNvPr id="172" name="Rectangle 28">
              <a:extLst>
                <a:ext uri="{FF2B5EF4-FFF2-40B4-BE49-F238E27FC236}">
                  <a16:creationId xmlns:a16="http://schemas.microsoft.com/office/drawing/2014/main" id="{32D31018-001C-3546-8F6D-2D0BD5953CA8}"/>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EBDC</a:t>
              </a:r>
            </a:p>
          </p:txBody>
        </p:sp>
        <p:sp>
          <p:nvSpPr>
            <p:cNvPr id="173" name="Rectangle 28">
              <a:extLst>
                <a:ext uri="{FF2B5EF4-FFF2-40B4-BE49-F238E27FC236}">
                  <a16:creationId xmlns:a16="http://schemas.microsoft.com/office/drawing/2014/main" id="{4E38C4F5-0885-1D4F-8631-FEA554080644}"/>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chemeClr val="bg1">
                      <a:lumMod val="95000"/>
                    </a:schemeClr>
                  </a:solidFill>
                  <a:latin typeface="Helvetica Neue" panose="02000503000000020004" pitchFamily="2" charset="0"/>
                  <a:cs typeface="Arial" charset="0"/>
                </a:rPr>
                <a:t>FELIX</a:t>
              </a:r>
            </a:p>
          </p:txBody>
        </p:sp>
      </p:grpSp>
      <p:sp>
        <p:nvSpPr>
          <p:cNvPr id="175" name="Line 133">
            <a:extLst>
              <a:ext uri="{FF2B5EF4-FFF2-40B4-BE49-F238E27FC236}">
                <a16:creationId xmlns:a16="http://schemas.microsoft.com/office/drawing/2014/main" id="{6987523C-A929-0846-A57A-0CA97E29FA86}"/>
              </a:ext>
            </a:extLst>
          </p:cNvPr>
          <p:cNvSpPr>
            <a:spLocks noChangeShapeType="1"/>
          </p:cNvSpPr>
          <p:nvPr/>
        </p:nvSpPr>
        <p:spPr bwMode="auto">
          <a:xfrm flipH="1">
            <a:off x="4445757" y="3486059"/>
            <a:ext cx="792853" cy="0"/>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41" tIns="45720" rIns="91441" bIns="45720"/>
          <a:lstStyle/>
          <a:p>
            <a:pPr>
              <a:defRPr/>
            </a:pPr>
            <a:endParaRPr lang="en-US" sz="1266" dirty="0">
              <a:latin typeface="Helvetica Neue" panose="02000503000000020004" pitchFamily="2" charset="0"/>
              <a:cs typeface="Arial" charset="0"/>
            </a:endParaRPr>
          </a:p>
        </p:txBody>
      </p:sp>
      <p:grpSp>
        <p:nvGrpSpPr>
          <p:cNvPr id="176" name="Group 175">
            <a:extLst>
              <a:ext uri="{FF2B5EF4-FFF2-40B4-BE49-F238E27FC236}">
                <a16:creationId xmlns:a16="http://schemas.microsoft.com/office/drawing/2014/main" id="{4D75D6E1-1FE3-7F48-B710-E26DDEA9EC61}"/>
              </a:ext>
            </a:extLst>
          </p:cNvPr>
          <p:cNvGrpSpPr/>
          <p:nvPr/>
        </p:nvGrpSpPr>
        <p:grpSpPr>
          <a:xfrm>
            <a:off x="5157326" y="3360526"/>
            <a:ext cx="772385" cy="263313"/>
            <a:chOff x="3232149" y="4995863"/>
            <a:chExt cx="1117602" cy="381000"/>
          </a:xfrm>
        </p:grpSpPr>
        <p:sp>
          <p:nvSpPr>
            <p:cNvPr id="177" name="Rectangle 28">
              <a:extLst>
                <a:ext uri="{FF2B5EF4-FFF2-40B4-BE49-F238E27FC236}">
                  <a16:creationId xmlns:a16="http://schemas.microsoft.com/office/drawing/2014/main" id="{97AEA65B-F4EF-434E-8444-B4F22C9BD4D8}"/>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EBDC</a:t>
              </a:r>
            </a:p>
          </p:txBody>
        </p:sp>
        <p:sp>
          <p:nvSpPr>
            <p:cNvPr id="178" name="Rectangle 28">
              <a:extLst>
                <a:ext uri="{FF2B5EF4-FFF2-40B4-BE49-F238E27FC236}">
                  <a16:creationId xmlns:a16="http://schemas.microsoft.com/office/drawing/2014/main" id="{BC4E2CDD-CF67-F445-B2E1-F78F28EBCADB}"/>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chemeClr val="bg1">
                      <a:lumMod val="95000"/>
                    </a:schemeClr>
                  </a:solidFill>
                  <a:latin typeface="Helvetica Neue" panose="02000503000000020004" pitchFamily="2" charset="0"/>
                  <a:cs typeface="Arial" charset="0"/>
                </a:rPr>
                <a:t>FELIX</a:t>
              </a:r>
            </a:p>
          </p:txBody>
        </p:sp>
      </p:grpSp>
      <p:grpSp>
        <p:nvGrpSpPr>
          <p:cNvPr id="181" name="Group 180">
            <a:extLst>
              <a:ext uri="{FF2B5EF4-FFF2-40B4-BE49-F238E27FC236}">
                <a16:creationId xmlns:a16="http://schemas.microsoft.com/office/drawing/2014/main" id="{43703180-A387-1449-AB97-828590C9EF85}"/>
              </a:ext>
            </a:extLst>
          </p:cNvPr>
          <p:cNvGrpSpPr/>
          <p:nvPr/>
        </p:nvGrpSpPr>
        <p:grpSpPr>
          <a:xfrm>
            <a:off x="5157326" y="3673576"/>
            <a:ext cx="772385" cy="263313"/>
            <a:chOff x="3232149" y="4995863"/>
            <a:chExt cx="1117602" cy="381000"/>
          </a:xfrm>
        </p:grpSpPr>
        <p:sp>
          <p:nvSpPr>
            <p:cNvPr id="182" name="Rectangle 28">
              <a:extLst>
                <a:ext uri="{FF2B5EF4-FFF2-40B4-BE49-F238E27FC236}">
                  <a16:creationId xmlns:a16="http://schemas.microsoft.com/office/drawing/2014/main" id="{F990D84A-8F84-3044-8F3D-0A95D70708F5}"/>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EBDC</a:t>
              </a:r>
            </a:p>
          </p:txBody>
        </p:sp>
        <p:sp>
          <p:nvSpPr>
            <p:cNvPr id="183" name="Rectangle 28">
              <a:extLst>
                <a:ext uri="{FF2B5EF4-FFF2-40B4-BE49-F238E27FC236}">
                  <a16:creationId xmlns:a16="http://schemas.microsoft.com/office/drawing/2014/main" id="{758251BC-E135-1743-9006-FB543969F1E4}"/>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chemeClr val="bg1">
                      <a:lumMod val="95000"/>
                    </a:schemeClr>
                  </a:solidFill>
                  <a:latin typeface="Helvetica Neue" panose="02000503000000020004" pitchFamily="2" charset="0"/>
                  <a:cs typeface="Arial" charset="0"/>
                </a:rPr>
                <a:t>FELIX</a:t>
              </a:r>
            </a:p>
          </p:txBody>
        </p:sp>
      </p:grpSp>
      <p:grpSp>
        <p:nvGrpSpPr>
          <p:cNvPr id="186" name="Group 126">
            <a:extLst>
              <a:ext uri="{FF2B5EF4-FFF2-40B4-BE49-F238E27FC236}">
                <a16:creationId xmlns:a16="http://schemas.microsoft.com/office/drawing/2014/main" id="{D0BCFF59-A7A4-6344-97CE-D5AA7F1B9745}"/>
              </a:ext>
            </a:extLst>
          </p:cNvPr>
          <p:cNvGrpSpPr>
            <a:grpSpLocks/>
          </p:cNvGrpSpPr>
          <p:nvPr/>
        </p:nvGrpSpPr>
        <p:grpSpPr bwMode="auto">
          <a:xfrm>
            <a:off x="4166874" y="2934489"/>
            <a:ext cx="571608" cy="412523"/>
            <a:chOff x="1236" y="3274"/>
            <a:chExt cx="521" cy="376"/>
          </a:xfrm>
          <a:solidFill>
            <a:srgbClr val="008000"/>
          </a:solidFill>
        </p:grpSpPr>
        <p:sp>
          <p:nvSpPr>
            <p:cNvPr id="187" name="Rectangle 127">
              <a:extLst>
                <a:ext uri="{FF2B5EF4-FFF2-40B4-BE49-F238E27FC236}">
                  <a16:creationId xmlns:a16="http://schemas.microsoft.com/office/drawing/2014/main" id="{30C2410B-95D3-5B45-8A9D-A63B392F5B9E}"/>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188" name="Rectangle 128">
              <a:extLst>
                <a:ext uri="{FF2B5EF4-FFF2-40B4-BE49-F238E27FC236}">
                  <a16:creationId xmlns:a16="http://schemas.microsoft.com/office/drawing/2014/main" id="{ED2A09D5-516B-B64C-B2AC-3875F6B16863}"/>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189" name="Rectangle 129">
              <a:extLst>
                <a:ext uri="{FF2B5EF4-FFF2-40B4-BE49-F238E27FC236}">
                  <a16:creationId xmlns:a16="http://schemas.microsoft.com/office/drawing/2014/main" id="{7E140682-F757-DB49-8F31-2EFF6AC1BC7A}"/>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190" name="Rectangle 130">
              <a:extLst>
                <a:ext uri="{FF2B5EF4-FFF2-40B4-BE49-F238E27FC236}">
                  <a16:creationId xmlns:a16="http://schemas.microsoft.com/office/drawing/2014/main" id="{FA57EC81-27E8-824C-ACBF-1EFFBE344FF0}"/>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FEE</a:t>
              </a:r>
            </a:p>
          </p:txBody>
        </p:sp>
      </p:grpSp>
      <p:grpSp>
        <p:nvGrpSpPr>
          <p:cNvPr id="191" name="Group 126">
            <a:extLst>
              <a:ext uri="{FF2B5EF4-FFF2-40B4-BE49-F238E27FC236}">
                <a16:creationId xmlns:a16="http://schemas.microsoft.com/office/drawing/2014/main" id="{9F33C5CA-C929-7349-A65A-3BAB889221C2}"/>
              </a:ext>
            </a:extLst>
          </p:cNvPr>
          <p:cNvGrpSpPr>
            <a:grpSpLocks/>
          </p:cNvGrpSpPr>
          <p:nvPr/>
        </p:nvGrpSpPr>
        <p:grpSpPr bwMode="auto">
          <a:xfrm>
            <a:off x="4166874" y="3256323"/>
            <a:ext cx="571608" cy="412523"/>
            <a:chOff x="1236" y="3274"/>
            <a:chExt cx="521" cy="376"/>
          </a:xfrm>
          <a:solidFill>
            <a:srgbClr val="008000"/>
          </a:solidFill>
        </p:grpSpPr>
        <p:sp>
          <p:nvSpPr>
            <p:cNvPr id="192" name="Rectangle 127">
              <a:extLst>
                <a:ext uri="{FF2B5EF4-FFF2-40B4-BE49-F238E27FC236}">
                  <a16:creationId xmlns:a16="http://schemas.microsoft.com/office/drawing/2014/main" id="{0EB72ADE-CC47-CD4D-9E66-E807F9F3B766}"/>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193" name="Rectangle 128">
              <a:extLst>
                <a:ext uri="{FF2B5EF4-FFF2-40B4-BE49-F238E27FC236}">
                  <a16:creationId xmlns:a16="http://schemas.microsoft.com/office/drawing/2014/main" id="{F368FEDC-9719-3649-A31F-AA3B7C7E2F99}"/>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194" name="Rectangle 129">
              <a:extLst>
                <a:ext uri="{FF2B5EF4-FFF2-40B4-BE49-F238E27FC236}">
                  <a16:creationId xmlns:a16="http://schemas.microsoft.com/office/drawing/2014/main" id="{397B46F3-AAC0-8143-8602-B8C67B85446E}"/>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195" name="Rectangle 130">
              <a:extLst>
                <a:ext uri="{FF2B5EF4-FFF2-40B4-BE49-F238E27FC236}">
                  <a16:creationId xmlns:a16="http://schemas.microsoft.com/office/drawing/2014/main" id="{04AC4448-9A1D-2D4A-8C95-AC20C5F20C66}"/>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FEE</a:t>
              </a:r>
            </a:p>
          </p:txBody>
        </p:sp>
      </p:grpSp>
      <p:grpSp>
        <p:nvGrpSpPr>
          <p:cNvPr id="196" name="Group 126">
            <a:extLst>
              <a:ext uri="{FF2B5EF4-FFF2-40B4-BE49-F238E27FC236}">
                <a16:creationId xmlns:a16="http://schemas.microsoft.com/office/drawing/2014/main" id="{F054CDB0-9B7E-8B43-A1C4-1354F73308A8}"/>
              </a:ext>
            </a:extLst>
          </p:cNvPr>
          <p:cNvGrpSpPr>
            <a:grpSpLocks/>
          </p:cNvGrpSpPr>
          <p:nvPr/>
        </p:nvGrpSpPr>
        <p:grpSpPr bwMode="auto">
          <a:xfrm>
            <a:off x="4166874" y="3578159"/>
            <a:ext cx="571608" cy="412523"/>
            <a:chOff x="1236" y="3274"/>
            <a:chExt cx="521" cy="376"/>
          </a:xfrm>
          <a:solidFill>
            <a:srgbClr val="008000"/>
          </a:solidFill>
        </p:grpSpPr>
        <p:sp>
          <p:nvSpPr>
            <p:cNvPr id="197" name="Rectangle 127">
              <a:extLst>
                <a:ext uri="{FF2B5EF4-FFF2-40B4-BE49-F238E27FC236}">
                  <a16:creationId xmlns:a16="http://schemas.microsoft.com/office/drawing/2014/main" id="{A948D5CE-D8AD-934F-A6BE-5F8A4143E0B9}"/>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198" name="Rectangle 128">
              <a:extLst>
                <a:ext uri="{FF2B5EF4-FFF2-40B4-BE49-F238E27FC236}">
                  <a16:creationId xmlns:a16="http://schemas.microsoft.com/office/drawing/2014/main" id="{0EF60C59-E9E0-3C47-A32F-7F058F1529E0}"/>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199" name="Rectangle 129">
              <a:extLst>
                <a:ext uri="{FF2B5EF4-FFF2-40B4-BE49-F238E27FC236}">
                  <a16:creationId xmlns:a16="http://schemas.microsoft.com/office/drawing/2014/main" id="{EB72436B-F902-554E-BBEA-AAD6A232BCF7}"/>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DCM</a:t>
              </a:r>
            </a:p>
          </p:txBody>
        </p:sp>
        <p:sp>
          <p:nvSpPr>
            <p:cNvPr id="200" name="Rectangle 130">
              <a:extLst>
                <a:ext uri="{FF2B5EF4-FFF2-40B4-BE49-F238E27FC236}">
                  <a16:creationId xmlns:a16="http://schemas.microsoft.com/office/drawing/2014/main" id="{69D86845-8B40-D242-B1D9-8BAE25D6C046}"/>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FFFFFF"/>
                  </a:solidFill>
                  <a:latin typeface="Helvetica Neue" panose="02000503000000020004" pitchFamily="2" charset="0"/>
                  <a:cs typeface="Arial" charset="0"/>
                </a:rPr>
                <a:t>FEE</a:t>
              </a:r>
            </a:p>
          </p:txBody>
        </p:sp>
      </p:grpSp>
      <p:grpSp>
        <p:nvGrpSpPr>
          <p:cNvPr id="225" name="Group 224">
            <a:extLst>
              <a:ext uri="{FF2B5EF4-FFF2-40B4-BE49-F238E27FC236}">
                <a16:creationId xmlns:a16="http://schemas.microsoft.com/office/drawing/2014/main" id="{20637209-28C4-7442-8167-B01FA53F5F4D}"/>
              </a:ext>
            </a:extLst>
          </p:cNvPr>
          <p:cNvGrpSpPr/>
          <p:nvPr/>
        </p:nvGrpSpPr>
        <p:grpSpPr>
          <a:xfrm>
            <a:off x="5162855" y="2741446"/>
            <a:ext cx="772385" cy="263313"/>
            <a:chOff x="3232149" y="4995863"/>
            <a:chExt cx="1117602" cy="381000"/>
          </a:xfrm>
        </p:grpSpPr>
        <p:sp>
          <p:nvSpPr>
            <p:cNvPr id="226" name="Rectangle 28">
              <a:extLst>
                <a:ext uri="{FF2B5EF4-FFF2-40B4-BE49-F238E27FC236}">
                  <a16:creationId xmlns:a16="http://schemas.microsoft.com/office/drawing/2014/main" id="{CF904DC9-924F-D441-A129-BBF6613FC7FA}"/>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rgbClr val="000000"/>
                  </a:solidFill>
                  <a:latin typeface="Helvetica Neue" panose="02000503000000020004" pitchFamily="2" charset="0"/>
                  <a:cs typeface="Arial" charset="0"/>
                </a:rPr>
                <a:t>EBDC</a:t>
              </a:r>
            </a:p>
          </p:txBody>
        </p:sp>
        <p:sp>
          <p:nvSpPr>
            <p:cNvPr id="228" name="Rectangle 28">
              <a:extLst>
                <a:ext uri="{FF2B5EF4-FFF2-40B4-BE49-F238E27FC236}">
                  <a16:creationId xmlns:a16="http://schemas.microsoft.com/office/drawing/2014/main" id="{47EA7D53-D5C8-2A49-BF30-144366D85B1D}"/>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63292" tIns="32912" rIns="63292" bIns="32912" anchor="ctr"/>
            <a:lstStyle/>
            <a:p>
              <a:pPr algn="ctr">
                <a:lnSpc>
                  <a:spcPct val="125000"/>
                </a:lnSpc>
                <a:tabLst>
                  <a:tab pos="0" algn="l"/>
                  <a:tab pos="321503" algn="l"/>
                  <a:tab pos="643006" algn="l"/>
                  <a:tab pos="964509" algn="l"/>
                  <a:tab pos="1286012" algn="l"/>
                  <a:tab pos="1607515" algn="l"/>
                  <a:tab pos="1929018" algn="l"/>
                  <a:tab pos="2250521" algn="l"/>
                  <a:tab pos="2572024" algn="l"/>
                  <a:tab pos="2893527" algn="l"/>
                  <a:tab pos="3215030" algn="l"/>
                  <a:tab pos="3536533" algn="l"/>
                  <a:tab pos="3858036" algn="l"/>
                  <a:tab pos="4179540" algn="l"/>
                  <a:tab pos="4501043" algn="l"/>
                  <a:tab pos="4822546" algn="l"/>
                  <a:tab pos="5144049" algn="l"/>
                  <a:tab pos="5465552" algn="l"/>
                  <a:tab pos="5787055" algn="l"/>
                  <a:tab pos="6108558" algn="l"/>
                  <a:tab pos="6430061" algn="l"/>
                </a:tabLst>
                <a:defRPr/>
              </a:pPr>
              <a:r>
                <a:rPr lang="en-GB" sz="844" dirty="0">
                  <a:solidFill>
                    <a:schemeClr val="bg1">
                      <a:lumMod val="95000"/>
                    </a:schemeClr>
                  </a:solidFill>
                  <a:latin typeface="Helvetica Neue" panose="02000503000000020004" pitchFamily="2" charset="0"/>
                  <a:cs typeface="Arial" charset="0"/>
                </a:rPr>
                <a:t>FELIX</a:t>
              </a:r>
            </a:p>
          </p:txBody>
        </p:sp>
      </p:grpSp>
      <p:sp>
        <p:nvSpPr>
          <p:cNvPr id="251" name="TextBox 250">
            <a:extLst>
              <a:ext uri="{FF2B5EF4-FFF2-40B4-BE49-F238E27FC236}">
                <a16:creationId xmlns:a16="http://schemas.microsoft.com/office/drawing/2014/main" id="{969BE953-2289-0948-8511-6B5CFCA18E1A}"/>
              </a:ext>
            </a:extLst>
          </p:cNvPr>
          <p:cNvSpPr txBox="1"/>
          <p:nvPr/>
        </p:nvSpPr>
        <p:spPr>
          <a:xfrm>
            <a:off x="2344921" y="4053798"/>
            <a:ext cx="1543504" cy="308674"/>
          </a:xfrm>
          <a:prstGeom prst="rect">
            <a:avLst/>
          </a:prstGeom>
          <a:noFill/>
        </p:spPr>
        <p:txBody>
          <a:bodyPr wrap="square">
            <a:spAutoFit/>
          </a:bodyPr>
          <a:lstStyle/>
          <a:p>
            <a:pPr>
              <a:spcAft>
                <a:spcPts val="844"/>
              </a:spcAft>
            </a:pPr>
            <a:r>
              <a:rPr lang="en-US" sz="1406" b="1" dirty="0">
                <a:latin typeface="Arial Narrow" panose="020B0604020202020204" pitchFamily="34" charset="0"/>
                <a:cs typeface="Arial Narrow" panose="020B0604020202020204" pitchFamily="34" charset="0"/>
              </a:rPr>
              <a:t>On Detector / in IR</a:t>
            </a:r>
          </a:p>
        </p:txBody>
      </p:sp>
      <p:sp>
        <p:nvSpPr>
          <p:cNvPr id="252" name="TextBox 251">
            <a:extLst>
              <a:ext uri="{FF2B5EF4-FFF2-40B4-BE49-F238E27FC236}">
                <a16:creationId xmlns:a16="http://schemas.microsoft.com/office/drawing/2014/main" id="{9B60033A-7E46-C243-8A85-A96D5DA3A174}"/>
              </a:ext>
            </a:extLst>
          </p:cNvPr>
          <p:cNvSpPr txBox="1"/>
          <p:nvPr/>
        </p:nvSpPr>
        <p:spPr>
          <a:xfrm>
            <a:off x="5677820" y="4058603"/>
            <a:ext cx="1543504" cy="308674"/>
          </a:xfrm>
          <a:prstGeom prst="rect">
            <a:avLst/>
          </a:prstGeom>
          <a:noFill/>
        </p:spPr>
        <p:txBody>
          <a:bodyPr wrap="square">
            <a:spAutoFit/>
          </a:bodyPr>
          <a:lstStyle/>
          <a:p>
            <a:pPr>
              <a:spcAft>
                <a:spcPts val="844"/>
              </a:spcAft>
            </a:pPr>
            <a:r>
              <a:rPr lang="en-US" sz="1406" b="1" dirty="0">
                <a:latin typeface="Arial Narrow" panose="020B0604020202020204" pitchFamily="34" charset="0"/>
                <a:cs typeface="Arial Narrow" panose="020B0604020202020204" pitchFamily="34" charset="0"/>
              </a:rPr>
              <a:t>In the Rack Room</a:t>
            </a:r>
          </a:p>
        </p:txBody>
      </p:sp>
      <p:sp>
        <p:nvSpPr>
          <p:cNvPr id="253" name="TextBox 252">
            <a:extLst>
              <a:ext uri="{FF2B5EF4-FFF2-40B4-BE49-F238E27FC236}">
                <a16:creationId xmlns:a16="http://schemas.microsoft.com/office/drawing/2014/main" id="{E565C9E2-D21B-E74C-9085-2DFD1B2DCCD3}"/>
              </a:ext>
            </a:extLst>
          </p:cNvPr>
          <p:cNvSpPr txBox="1"/>
          <p:nvPr/>
        </p:nvSpPr>
        <p:spPr>
          <a:xfrm>
            <a:off x="8507408" y="4112190"/>
            <a:ext cx="1125324" cy="308674"/>
          </a:xfrm>
          <a:prstGeom prst="rect">
            <a:avLst/>
          </a:prstGeom>
          <a:noFill/>
        </p:spPr>
        <p:txBody>
          <a:bodyPr wrap="square">
            <a:spAutoFit/>
          </a:bodyPr>
          <a:lstStyle/>
          <a:p>
            <a:pPr>
              <a:spcAft>
                <a:spcPts val="844"/>
              </a:spcAft>
            </a:pPr>
            <a:r>
              <a:rPr lang="en-US" sz="1406" b="1" dirty="0">
                <a:latin typeface="Arial Narrow" panose="020B0604020202020204" pitchFamily="34" charset="0"/>
                <a:cs typeface="Arial Narrow" panose="020B0604020202020204" pitchFamily="34" charset="0"/>
              </a:rPr>
              <a:t>In the SDCC</a:t>
            </a:r>
          </a:p>
        </p:txBody>
      </p:sp>
      <p:sp>
        <p:nvSpPr>
          <p:cNvPr id="256" name="TextBox 255">
            <a:extLst>
              <a:ext uri="{FF2B5EF4-FFF2-40B4-BE49-F238E27FC236}">
                <a16:creationId xmlns:a16="http://schemas.microsoft.com/office/drawing/2014/main" id="{3E245B39-CCC9-AE45-89C4-C10C224F458E}"/>
              </a:ext>
            </a:extLst>
          </p:cNvPr>
          <p:cNvSpPr txBox="1"/>
          <p:nvPr/>
        </p:nvSpPr>
        <p:spPr>
          <a:xfrm>
            <a:off x="3386577" y="4837823"/>
            <a:ext cx="2227142" cy="881908"/>
          </a:xfrm>
          <a:prstGeom prst="rect">
            <a:avLst/>
          </a:prstGeom>
          <a:noFill/>
          <a:ln w="38100">
            <a:solidFill>
              <a:srgbClr val="00AD00"/>
            </a:solidFill>
          </a:ln>
        </p:spPr>
        <p:txBody>
          <a:bodyPr wrap="square">
            <a:spAutoFit/>
          </a:bodyPr>
          <a:lstStyle/>
          <a:p>
            <a:pPr>
              <a:spcAft>
                <a:spcPts val="844"/>
              </a:spcAft>
            </a:pPr>
            <a:r>
              <a:rPr lang="en-US" sz="1266" dirty="0">
                <a:latin typeface="Arial Narrow" panose="020B0604020202020204" pitchFamily="34" charset="0"/>
                <a:cs typeface="Arial Narrow" panose="020B0604020202020204" pitchFamily="34" charset="0"/>
              </a:rPr>
              <a:t>Linux PC with interface card </a:t>
            </a:r>
          </a:p>
          <a:p>
            <a:pPr>
              <a:spcAft>
                <a:spcPts val="844"/>
              </a:spcAft>
            </a:pPr>
            <a:r>
              <a:rPr lang="en-US" sz="1266" dirty="0">
                <a:latin typeface="Arial Narrow" panose="020B0604020202020204" pitchFamily="34" charset="0"/>
                <a:cs typeface="Arial Narrow" panose="020B0604020202020204" pitchFamily="34" charset="0"/>
              </a:rPr>
              <a:t>(FELIX as a proxy for such a card)</a:t>
            </a:r>
          </a:p>
          <a:p>
            <a:pPr>
              <a:spcAft>
                <a:spcPts val="844"/>
              </a:spcAft>
            </a:pPr>
            <a:r>
              <a:rPr lang="en-US" sz="1266" dirty="0">
                <a:latin typeface="Arial Narrow" panose="020B0604020202020204" pitchFamily="34" charset="0"/>
                <a:cs typeface="Arial Narrow" panose="020B0604020202020204" pitchFamily="34" charset="0"/>
              </a:rPr>
              <a:t>O(100) such PCs</a:t>
            </a:r>
          </a:p>
        </p:txBody>
      </p:sp>
      <p:sp>
        <p:nvSpPr>
          <p:cNvPr id="257" name="TextBox 256">
            <a:extLst>
              <a:ext uri="{FF2B5EF4-FFF2-40B4-BE49-F238E27FC236}">
                <a16:creationId xmlns:a16="http://schemas.microsoft.com/office/drawing/2014/main" id="{E0169C36-B907-F445-AEE7-EE274B86B648}"/>
              </a:ext>
            </a:extLst>
          </p:cNvPr>
          <p:cNvSpPr txBox="1"/>
          <p:nvPr/>
        </p:nvSpPr>
        <p:spPr>
          <a:xfrm>
            <a:off x="5694606" y="4840668"/>
            <a:ext cx="1290241" cy="481927"/>
          </a:xfrm>
          <a:prstGeom prst="rect">
            <a:avLst/>
          </a:prstGeom>
          <a:noFill/>
          <a:ln w="38100">
            <a:solidFill>
              <a:srgbClr val="00AD00"/>
            </a:solidFill>
          </a:ln>
        </p:spPr>
        <p:txBody>
          <a:bodyPr wrap="square">
            <a:spAutoFit/>
          </a:bodyPr>
          <a:lstStyle/>
          <a:p>
            <a:pPr>
              <a:spcAft>
                <a:spcPts val="844"/>
              </a:spcAft>
            </a:pPr>
            <a:r>
              <a:rPr lang="en-US" sz="1266" dirty="0">
                <a:latin typeface="Arial Narrow" panose="020B0604020202020204" pitchFamily="34" charset="0"/>
                <a:cs typeface="Arial Narrow" panose="020B0604020202020204" pitchFamily="34" charset="0"/>
              </a:rPr>
              <a:t>High-End Network switch</a:t>
            </a:r>
          </a:p>
        </p:txBody>
      </p:sp>
      <p:sp>
        <p:nvSpPr>
          <p:cNvPr id="258" name="TextBox 257">
            <a:extLst>
              <a:ext uri="{FF2B5EF4-FFF2-40B4-BE49-F238E27FC236}">
                <a16:creationId xmlns:a16="http://schemas.microsoft.com/office/drawing/2014/main" id="{86885175-4031-0E41-B7F4-44E954C4A31C}"/>
              </a:ext>
            </a:extLst>
          </p:cNvPr>
          <p:cNvSpPr txBox="1"/>
          <p:nvPr/>
        </p:nvSpPr>
        <p:spPr>
          <a:xfrm>
            <a:off x="7083242" y="4822258"/>
            <a:ext cx="1749845" cy="1076705"/>
          </a:xfrm>
          <a:prstGeom prst="rect">
            <a:avLst/>
          </a:prstGeom>
          <a:noFill/>
          <a:ln w="38100">
            <a:solidFill>
              <a:srgbClr val="00AD00"/>
            </a:solidFill>
          </a:ln>
        </p:spPr>
        <p:txBody>
          <a:bodyPr wrap="square">
            <a:spAutoFit/>
          </a:bodyPr>
          <a:lstStyle/>
          <a:p>
            <a:pPr>
              <a:spcAft>
                <a:spcPts val="844"/>
              </a:spcAft>
            </a:pPr>
            <a:r>
              <a:rPr lang="en-US" sz="1266" dirty="0">
                <a:latin typeface="Arial Narrow" panose="020B0604020202020204" pitchFamily="34" charset="0"/>
                <a:cs typeface="Arial Narrow" panose="020B0604020202020204" pitchFamily="34" charset="0"/>
              </a:rPr>
              <a:t>Linux File servers with large storage</a:t>
            </a:r>
          </a:p>
          <a:p>
            <a:pPr>
              <a:spcAft>
                <a:spcPts val="844"/>
              </a:spcAft>
            </a:pPr>
            <a:r>
              <a:rPr lang="en-US" sz="1266" dirty="0">
                <a:latin typeface="Arial Narrow" panose="020B0604020202020204" pitchFamily="34" charset="0"/>
                <a:cs typeface="Arial Narrow" panose="020B0604020202020204" pitchFamily="34" charset="0"/>
              </a:rPr>
              <a:t>~ 1PB per server (2021) </a:t>
            </a:r>
          </a:p>
          <a:p>
            <a:pPr>
              <a:spcAft>
                <a:spcPts val="844"/>
              </a:spcAft>
            </a:pPr>
            <a:r>
              <a:rPr lang="en-US" sz="1266" dirty="0">
                <a:latin typeface="Arial Narrow" panose="020B0604020202020204" pitchFamily="34" charset="0"/>
                <a:cs typeface="Arial Narrow" panose="020B0604020202020204" pitchFamily="34" charset="0"/>
              </a:rPr>
              <a:t>O(10) such servers</a:t>
            </a:r>
          </a:p>
        </p:txBody>
      </p:sp>
      <p:sp>
        <p:nvSpPr>
          <p:cNvPr id="259" name="TextBox 258">
            <a:extLst>
              <a:ext uri="{FF2B5EF4-FFF2-40B4-BE49-F238E27FC236}">
                <a16:creationId xmlns:a16="http://schemas.microsoft.com/office/drawing/2014/main" id="{4D762C49-909B-E24C-834E-71372CD89F69}"/>
              </a:ext>
            </a:extLst>
          </p:cNvPr>
          <p:cNvSpPr txBox="1"/>
          <p:nvPr/>
        </p:nvSpPr>
        <p:spPr>
          <a:xfrm>
            <a:off x="1648292" y="4837265"/>
            <a:ext cx="1654831" cy="481927"/>
          </a:xfrm>
          <a:prstGeom prst="rect">
            <a:avLst/>
          </a:prstGeom>
          <a:noFill/>
          <a:ln w="38100">
            <a:solidFill>
              <a:srgbClr val="00AD00"/>
            </a:solidFill>
          </a:ln>
        </p:spPr>
        <p:txBody>
          <a:bodyPr wrap="square">
            <a:spAutoFit/>
          </a:bodyPr>
          <a:lstStyle/>
          <a:p>
            <a:pPr>
              <a:spcAft>
                <a:spcPts val="844"/>
              </a:spcAft>
            </a:pPr>
            <a:r>
              <a:rPr lang="en-US" sz="1266" dirty="0">
                <a:latin typeface="Arial Narrow" panose="020B0604020202020204" pitchFamily="34" charset="0"/>
                <a:cs typeface="Arial Narrow" panose="020B0604020202020204" pitchFamily="34" charset="0"/>
              </a:rPr>
              <a:t>Detector-specific Front-end cards</a:t>
            </a:r>
          </a:p>
        </p:txBody>
      </p:sp>
      <p:sp>
        <p:nvSpPr>
          <p:cNvPr id="260" name="TextBox 259">
            <a:extLst>
              <a:ext uri="{FF2B5EF4-FFF2-40B4-BE49-F238E27FC236}">
                <a16:creationId xmlns:a16="http://schemas.microsoft.com/office/drawing/2014/main" id="{6CD89EEA-AF9C-7344-AF8D-FC311922A6D7}"/>
              </a:ext>
            </a:extLst>
          </p:cNvPr>
          <p:cNvSpPr txBox="1"/>
          <p:nvPr/>
        </p:nvSpPr>
        <p:spPr>
          <a:xfrm>
            <a:off x="8901037" y="4813130"/>
            <a:ext cx="1749845" cy="287130"/>
          </a:xfrm>
          <a:prstGeom prst="rect">
            <a:avLst/>
          </a:prstGeom>
          <a:noFill/>
          <a:ln w="38100">
            <a:solidFill>
              <a:srgbClr val="00AD00"/>
            </a:solidFill>
          </a:ln>
        </p:spPr>
        <p:txBody>
          <a:bodyPr wrap="square">
            <a:spAutoFit/>
          </a:bodyPr>
          <a:lstStyle/>
          <a:p>
            <a:pPr>
              <a:spcAft>
                <a:spcPts val="844"/>
              </a:spcAft>
            </a:pPr>
            <a:r>
              <a:rPr lang="en-US" sz="1266" dirty="0">
                <a:latin typeface="Arial Narrow" panose="020B0604020202020204" pitchFamily="34" charset="0"/>
                <a:cs typeface="Arial Narrow" panose="020B0604020202020204" pitchFamily="34" charset="0"/>
              </a:rPr>
              <a:t>HPSS storage system</a:t>
            </a:r>
          </a:p>
        </p:txBody>
      </p:sp>
      <p:cxnSp>
        <p:nvCxnSpPr>
          <p:cNvPr id="8" name="Straight Arrow Connector 7">
            <a:extLst>
              <a:ext uri="{FF2B5EF4-FFF2-40B4-BE49-F238E27FC236}">
                <a16:creationId xmlns:a16="http://schemas.microsoft.com/office/drawing/2014/main" id="{60FBED4E-FF6F-7048-877C-AB4FF989B802}"/>
              </a:ext>
            </a:extLst>
          </p:cNvPr>
          <p:cNvCxnSpPr/>
          <p:nvPr/>
        </p:nvCxnSpPr>
        <p:spPr bwMode="auto">
          <a:xfrm flipV="1">
            <a:off x="2720029" y="3963951"/>
            <a:ext cx="1446845" cy="849179"/>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1" name="Straight Arrow Connector 260">
            <a:extLst>
              <a:ext uri="{FF2B5EF4-FFF2-40B4-BE49-F238E27FC236}">
                <a16:creationId xmlns:a16="http://schemas.microsoft.com/office/drawing/2014/main" id="{5801EEBC-A35F-9144-A258-3C72436B95E5}"/>
              </a:ext>
            </a:extLst>
          </p:cNvPr>
          <p:cNvCxnSpPr/>
          <p:nvPr/>
        </p:nvCxnSpPr>
        <p:spPr bwMode="auto">
          <a:xfrm flipV="1">
            <a:off x="4274047" y="3964869"/>
            <a:ext cx="1446845" cy="849179"/>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2" name="Straight Arrow Connector 261">
            <a:extLst>
              <a:ext uri="{FF2B5EF4-FFF2-40B4-BE49-F238E27FC236}">
                <a16:creationId xmlns:a16="http://schemas.microsoft.com/office/drawing/2014/main" id="{30546CA9-51B6-1B47-B4F2-AD1CE3D795D8}"/>
              </a:ext>
            </a:extLst>
          </p:cNvPr>
          <p:cNvCxnSpPr>
            <a:cxnSpLocks/>
          </p:cNvCxnSpPr>
          <p:nvPr/>
        </p:nvCxnSpPr>
        <p:spPr bwMode="auto">
          <a:xfrm flipV="1">
            <a:off x="6310348" y="3750521"/>
            <a:ext cx="29710" cy="1064445"/>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3" name="Straight Arrow Connector 262">
            <a:extLst>
              <a:ext uri="{FF2B5EF4-FFF2-40B4-BE49-F238E27FC236}">
                <a16:creationId xmlns:a16="http://schemas.microsoft.com/office/drawing/2014/main" id="{1E379797-622F-BE4D-B361-50D5C37F7D33}"/>
              </a:ext>
            </a:extLst>
          </p:cNvPr>
          <p:cNvCxnSpPr>
            <a:cxnSpLocks/>
          </p:cNvCxnSpPr>
          <p:nvPr/>
        </p:nvCxnSpPr>
        <p:spPr bwMode="auto">
          <a:xfrm flipH="1" flipV="1">
            <a:off x="7358208" y="3864987"/>
            <a:ext cx="404342" cy="948143"/>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4" name="Straight Arrow Connector 263">
            <a:extLst>
              <a:ext uri="{FF2B5EF4-FFF2-40B4-BE49-F238E27FC236}">
                <a16:creationId xmlns:a16="http://schemas.microsoft.com/office/drawing/2014/main" id="{B35622BA-A1C4-5F4F-AB9D-BE87850037B0}"/>
              </a:ext>
            </a:extLst>
          </p:cNvPr>
          <p:cNvCxnSpPr>
            <a:cxnSpLocks/>
          </p:cNvCxnSpPr>
          <p:nvPr/>
        </p:nvCxnSpPr>
        <p:spPr bwMode="auto">
          <a:xfrm flipH="1" flipV="1">
            <a:off x="9566857" y="3914980"/>
            <a:ext cx="78052" cy="898150"/>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03" name="Picture 102">
            <a:extLst>
              <a:ext uri="{FF2B5EF4-FFF2-40B4-BE49-F238E27FC236}">
                <a16:creationId xmlns:a16="http://schemas.microsoft.com/office/drawing/2014/main" id="{DD09D692-74F7-4B9A-8A9D-B3533CD83894}"/>
              </a:ext>
            </a:extLst>
          </p:cNvPr>
          <p:cNvPicPr>
            <a:picLocks noChangeAspect="1"/>
          </p:cNvPicPr>
          <p:nvPr/>
        </p:nvPicPr>
        <p:blipFill rotWithShape="1">
          <a:blip r:embed="rId3"/>
          <a:srcRect r="1811" b="1743"/>
          <a:stretch/>
        </p:blipFill>
        <p:spPr>
          <a:xfrm>
            <a:off x="1799905" y="2159136"/>
            <a:ext cx="2321969" cy="1550706"/>
          </a:xfrm>
          <a:prstGeom prst="rect">
            <a:avLst/>
          </a:prstGeom>
        </p:spPr>
      </p:pic>
    </p:spTree>
    <p:extLst>
      <p:ext uri="{BB962C8B-B14F-4D97-AF65-F5344CB8AC3E}">
        <p14:creationId xmlns:p14="http://schemas.microsoft.com/office/powerpoint/2010/main" val="2084299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E6150CCB-7D3C-4863-A8D5-7B8C9CC2FBF4">
            <a:extLst>
              <a:ext uri="{FF2B5EF4-FFF2-40B4-BE49-F238E27FC236}">
                <a16:creationId xmlns:a16="http://schemas.microsoft.com/office/drawing/2014/main" id="{31EAF339-8BC2-423D-A4B1-E500C7657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80" y="1226792"/>
            <a:ext cx="52292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CB2B476B-60B8-47DF-BDD7-E9F1BBACD13D}"/>
              </a:ext>
            </a:extLst>
          </p:cNvPr>
          <p:cNvSpPr>
            <a:spLocks noGrp="1"/>
          </p:cNvSpPr>
          <p:nvPr>
            <p:ph type="title"/>
          </p:nvPr>
        </p:nvSpPr>
        <p:spPr>
          <a:xfrm>
            <a:off x="213360" y="281419"/>
            <a:ext cx="10515600" cy="859993"/>
          </a:xfrm>
        </p:spPr>
        <p:txBody>
          <a:bodyPr/>
          <a:lstStyle/>
          <a:p>
            <a:r>
              <a:rPr lang="en-US" b="1" dirty="0">
                <a:solidFill>
                  <a:schemeClr val="accent1"/>
                </a:solidFill>
              </a:rPr>
              <a:t>Implementation in G4</a:t>
            </a:r>
          </a:p>
        </p:txBody>
      </p:sp>
      <p:pic>
        <p:nvPicPr>
          <p:cNvPr id="8" name="Picture 7">
            <a:extLst>
              <a:ext uri="{FF2B5EF4-FFF2-40B4-BE49-F238E27FC236}">
                <a16:creationId xmlns:a16="http://schemas.microsoft.com/office/drawing/2014/main" id="{D54E7636-B89A-47AE-B352-C7DA016384F2}"/>
              </a:ext>
            </a:extLst>
          </p:cNvPr>
          <p:cNvPicPr>
            <a:picLocks noChangeAspect="1"/>
          </p:cNvPicPr>
          <p:nvPr/>
        </p:nvPicPr>
        <p:blipFill rotWithShape="1">
          <a:blip r:embed="rId3"/>
          <a:srcRect t="1454"/>
          <a:stretch/>
        </p:blipFill>
        <p:spPr>
          <a:xfrm rot="10800000">
            <a:off x="6269185" y="281419"/>
            <a:ext cx="4898923" cy="3356593"/>
          </a:xfrm>
          <a:prstGeom prst="rect">
            <a:avLst/>
          </a:prstGeom>
        </p:spPr>
      </p:pic>
      <p:graphicFrame>
        <p:nvGraphicFramePr>
          <p:cNvPr id="10" name="Table 7">
            <a:extLst>
              <a:ext uri="{FF2B5EF4-FFF2-40B4-BE49-F238E27FC236}">
                <a16:creationId xmlns:a16="http://schemas.microsoft.com/office/drawing/2014/main" id="{8006D3FC-E7BA-4CF6-A13A-F5836232E5C5}"/>
              </a:ext>
            </a:extLst>
          </p:cNvPr>
          <p:cNvGraphicFramePr>
            <a:graphicFrameLocks noGrp="1"/>
          </p:cNvGraphicFramePr>
          <p:nvPr/>
        </p:nvGraphicFramePr>
        <p:xfrm>
          <a:off x="4483223" y="3721445"/>
          <a:ext cx="7554897" cy="2573520"/>
        </p:xfrm>
        <a:graphic>
          <a:graphicData uri="http://schemas.openxmlformats.org/drawingml/2006/table">
            <a:tbl>
              <a:tblPr firstRow="1" bandRow="1">
                <a:tableStyleId>{5C22544A-7EE6-4342-B048-85BDC9FD1C3A}</a:tableStyleId>
              </a:tblPr>
              <a:tblGrid>
                <a:gridCol w="1884863">
                  <a:extLst>
                    <a:ext uri="{9D8B030D-6E8A-4147-A177-3AD203B41FA5}">
                      <a16:colId xmlns:a16="http://schemas.microsoft.com/office/drawing/2014/main" val="283507021"/>
                    </a:ext>
                  </a:extLst>
                </a:gridCol>
                <a:gridCol w="512716">
                  <a:extLst>
                    <a:ext uri="{9D8B030D-6E8A-4147-A177-3AD203B41FA5}">
                      <a16:colId xmlns:a16="http://schemas.microsoft.com/office/drawing/2014/main" val="2551886749"/>
                    </a:ext>
                  </a:extLst>
                </a:gridCol>
                <a:gridCol w="512716">
                  <a:extLst>
                    <a:ext uri="{9D8B030D-6E8A-4147-A177-3AD203B41FA5}">
                      <a16:colId xmlns:a16="http://schemas.microsoft.com/office/drawing/2014/main" val="2517898818"/>
                    </a:ext>
                  </a:extLst>
                </a:gridCol>
                <a:gridCol w="512716">
                  <a:extLst>
                    <a:ext uri="{9D8B030D-6E8A-4147-A177-3AD203B41FA5}">
                      <a16:colId xmlns:a16="http://schemas.microsoft.com/office/drawing/2014/main" val="251255125"/>
                    </a:ext>
                  </a:extLst>
                </a:gridCol>
                <a:gridCol w="512716">
                  <a:extLst>
                    <a:ext uri="{9D8B030D-6E8A-4147-A177-3AD203B41FA5}">
                      <a16:colId xmlns:a16="http://schemas.microsoft.com/office/drawing/2014/main" val="2354615262"/>
                    </a:ext>
                  </a:extLst>
                </a:gridCol>
                <a:gridCol w="603195">
                  <a:extLst>
                    <a:ext uri="{9D8B030D-6E8A-4147-A177-3AD203B41FA5}">
                      <a16:colId xmlns:a16="http://schemas.microsoft.com/office/drawing/2014/main" val="3134220033"/>
                    </a:ext>
                  </a:extLst>
                </a:gridCol>
                <a:gridCol w="603195">
                  <a:extLst>
                    <a:ext uri="{9D8B030D-6E8A-4147-A177-3AD203B41FA5}">
                      <a16:colId xmlns:a16="http://schemas.microsoft.com/office/drawing/2014/main" val="1039112628"/>
                    </a:ext>
                  </a:extLst>
                </a:gridCol>
                <a:gridCol w="603195">
                  <a:extLst>
                    <a:ext uri="{9D8B030D-6E8A-4147-A177-3AD203B41FA5}">
                      <a16:colId xmlns:a16="http://schemas.microsoft.com/office/drawing/2014/main" val="749717588"/>
                    </a:ext>
                  </a:extLst>
                </a:gridCol>
                <a:gridCol w="603195">
                  <a:extLst>
                    <a:ext uri="{9D8B030D-6E8A-4147-A177-3AD203B41FA5}">
                      <a16:colId xmlns:a16="http://schemas.microsoft.com/office/drawing/2014/main" val="2993193864"/>
                    </a:ext>
                  </a:extLst>
                </a:gridCol>
                <a:gridCol w="603195">
                  <a:extLst>
                    <a:ext uri="{9D8B030D-6E8A-4147-A177-3AD203B41FA5}">
                      <a16:colId xmlns:a16="http://schemas.microsoft.com/office/drawing/2014/main" val="2779165413"/>
                    </a:ext>
                  </a:extLst>
                </a:gridCol>
                <a:gridCol w="603195">
                  <a:extLst>
                    <a:ext uri="{9D8B030D-6E8A-4147-A177-3AD203B41FA5}">
                      <a16:colId xmlns:a16="http://schemas.microsoft.com/office/drawing/2014/main" val="2728161156"/>
                    </a:ext>
                  </a:extLst>
                </a:gridCol>
              </a:tblGrid>
              <a:tr h="392127">
                <a:tc>
                  <a:txBody>
                    <a:bodyPr/>
                    <a:lstStyle/>
                    <a:p>
                      <a:pPr algn="ctr"/>
                      <a:r>
                        <a:rPr lang="en-US" sz="900" dirty="0"/>
                        <a:t>Name</a:t>
                      </a:r>
                    </a:p>
                  </a:txBody>
                  <a:tcPr anchor="ctr">
                    <a:solidFill>
                      <a:srgbClr val="438F8E"/>
                    </a:solidFill>
                  </a:tcPr>
                </a:tc>
                <a:tc>
                  <a:txBody>
                    <a:bodyPr/>
                    <a:lstStyle/>
                    <a:p>
                      <a:pPr algn="ctr"/>
                      <a:r>
                        <a:rPr lang="en-US" sz="900" dirty="0"/>
                        <a:t>z1</a:t>
                      </a:r>
                    </a:p>
                  </a:txBody>
                  <a:tcPr anchor="ctr">
                    <a:solidFill>
                      <a:srgbClr val="438F8E"/>
                    </a:solidFill>
                  </a:tcPr>
                </a:tc>
                <a:tc>
                  <a:txBody>
                    <a:bodyPr/>
                    <a:lstStyle/>
                    <a:p>
                      <a:pPr algn="ctr"/>
                      <a:r>
                        <a:rPr lang="en-US" sz="900" dirty="0"/>
                        <a:t>z2</a:t>
                      </a:r>
                    </a:p>
                  </a:txBody>
                  <a:tcPr anchor="ctr">
                    <a:solidFill>
                      <a:srgbClr val="438F8E"/>
                    </a:solidFill>
                  </a:tcPr>
                </a:tc>
                <a:tc>
                  <a:txBody>
                    <a:bodyPr/>
                    <a:lstStyle/>
                    <a:p>
                      <a:pPr algn="ctr"/>
                      <a:r>
                        <a:rPr lang="en-US" sz="900" dirty="0"/>
                        <a:t>r1</a:t>
                      </a:r>
                    </a:p>
                  </a:txBody>
                  <a:tcPr anchor="ctr">
                    <a:solidFill>
                      <a:srgbClr val="438F8E"/>
                    </a:solidFill>
                  </a:tcPr>
                </a:tc>
                <a:tc>
                  <a:txBody>
                    <a:bodyPr/>
                    <a:lstStyle/>
                    <a:p>
                      <a:pPr algn="ctr"/>
                      <a:r>
                        <a:rPr lang="en-US" sz="900" dirty="0"/>
                        <a:t>r2</a:t>
                      </a:r>
                    </a:p>
                  </a:txBody>
                  <a:tcPr anchor="ctr">
                    <a:solidFill>
                      <a:srgbClr val="438F8E"/>
                    </a:solidFill>
                  </a:tcPr>
                </a:tc>
                <a:tc>
                  <a:txBody>
                    <a:bodyPr/>
                    <a:lstStyle/>
                    <a:p>
                      <a:pPr algn="ctr"/>
                      <a:r>
                        <a:rPr lang="en-US" sz="900" dirty="0"/>
                        <a:t>Cu X</a:t>
                      </a:r>
                      <a:r>
                        <a:rPr lang="en-US" sz="900" baseline="-25000" dirty="0"/>
                        <a:t>0</a:t>
                      </a:r>
                      <a:r>
                        <a:rPr lang="en-US" sz="900" dirty="0"/>
                        <a:t> </a:t>
                      </a:r>
                    </a:p>
                  </a:txBody>
                  <a:tcPr anchor="ctr">
                    <a:solidFill>
                      <a:srgbClr val="438F8E"/>
                    </a:solidFill>
                  </a:tcPr>
                </a:tc>
                <a:tc>
                  <a:txBody>
                    <a:bodyPr/>
                    <a:lstStyle/>
                    <a:p>
                      <a:pPr algn="ctr"/>
                      <a:r>
                        <a:rPr lang="en-US" sz="900" dirty="0"/>
                        <a:t>Al X</a:t>
                      </a:r>
                      <a:r>
                        <a:rPr lang="en-US" sz="900" baseline="-25000" dirty="0"/>
                        <a:t>0</a:t>
                      </a:r>
                      <a:r>
                        <a:rPr lang="en-US" sz="900" dirty="0"/>
                        <a:t> </a:t>
                      </a:r>
                    </a:p>
                  </a:txBody>
                  <a:tcPr anchor="ctr">
                    <a:solidFill>
                      <a:srgbClr val="438F8E"/>
                    </a:solidFill>
                  </a:tcPr>
                </a:tc>
                <a:tc>
                  <a:txBody>
                    <a:bodyPr/>
                    <a:lstStyle/>
                    <a:p>
                      <a:pPr algn="ctr"/>
                      <a:r>
                        <a:rPr lang="en-US" sz="900" dirty="0"/>
                        <a:t>H</a:t>
                      </a:r>
                      <a:r>
                        <a:rPr lang="en-US" sz="900" baseline="-25000" dirty="0"/>
                        <a:t>2</a:t>
                      </a:r>
                      <a:r>
                        <a:rPr lang="en-US" sz="900" dirty="0"/>
                        <a:t>O X</a:t>
                      </a:r>
                      <a:r>
                        <a:rPr lang="en-US" sz="900" baseline="-25000" dirty="0"/>
                        <a:t>0</a:t>
                      </a:r>
                    </a:p>
                  </a:txBody>
                  <a:tcPr anchor="ctr">
                    <a:solidFill>
                      <a:srgbClr val="438F8E"/>
                    </a:solidFill>
                  </a:tcPr>
                </a:tc>
                <a:tc>
                  <a:txBody>
                    <a:bodyPr/>
                    <a:lstStyle/>
                    <a:p>
                      <a:pPr algn="ctr"/>
                      <a:r>
                        <a:rPr lang="en-US" sz="900" dirty="0"/>
                        <a:t>Plastic X</a:t>
                      </a:r>
                      <a:r>
                        <a:rPr lang="en-US" sz="900" baseline="-25000" dirty="0"/>
                        <a:t>0</a:t>
                      </a:r>
                    </a:p>
                  </a:txBody>
                  <a:tcPr anchor="ctr">
                    <a:solidFill>
                      <a:srgbClr val="438F8E"/>
                    </a:solidFill>
                  </a:tcPr>
                </a:tc>
                <a:tc>
                  <a:txBody>
                    <a:bodyPr/>
                    <a:lstStyle/>
                    <a:p>
                      <a:pPr algn="ctr"/>
                      <a:r>
                        <a:rPr lang="en-US" sz="900" dirty="0"/>
                        <a:t>Carbon X</a:t>
                      </a:r>
                      <a:r>
                        <a:rPr lang="en-US" sz="900" baseline="-25000" dirty="0"/>
                        <a:t>0</a:t>
                      </a:r>
                    </a:p>
                  </a:txBody>
                  <a:tcPr anchor="ctr">
                    <a:solidFill>
                      <a:srgbClr val="438F8E"/>
                    </a:solidFill>
                  </a:tcPr>
                </a:tc>
                <a:tc>
                  <a:txBody>
                    <a:bodyPr/>
                    <a:lstStyle/>
                    <a:p>
                      <a:pPr algn="ctr"/>
                      <a:r>
                        <a:rPr lang="en-US" sz="900" dirty="0"/>
                        <a:t>Fe X</a:t>
                      </a:r>
                      <a:r>
                        <a:rPr lang="en-US" sz="900" baseline="-25000" dirty="0"/>
                        <a:t>0</a:t>
                      </a:r>
                    </a:p>
                  </a:txBody>
                  <a:tcPr anchor="ctr">
                    <a:solidFill>
                      <a:srgbClr val="438F8E"/>
                    </a:solidFill>
                  </a:tcPr>
                </a:tc>
                <a:extLst>
                  <a:ext uri="{0D108BD9-81ED-4DB2-BD59-A6C34878D82A}">
                    <a16:rowId xmlns:a16="http://schemas.microsoft.com/office/drawing/2014/main" val="2498077555"/>
                  </a:ext>
                </a:extLst>
              </a:tr>
              <a:tr h="229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ETrackingCylinderService_1</a:t>
                      </a:r>
                    </a:p>
                  </a:txBody>
                  <a:tcPr anchor="ctr">
                    <a:solidFill>
                      <a:schemeClr val="bg2">
                        <a:alpha val="60000"/>
                      </a:schemeClr>
                    </a:solidFill>
                  </a:tcPr>
                </a:tc>
                <a:tc>
                  <a:txBody>
                    <a:bodyPr/>
                    <a:lstStyle/>
                    <a:p>
                      <a:pPr algn="ctr"/>
                      <a:r>
                        <a:rPr lang="en-US" sz="900" dirty="0"/>
                        <a:t>-400</a:t>
                      </a:r>
                    </a:p>
                  </a:txBody>
                  <a:tcPr anchor="ctr">
                    <a:solidFill>
                      <a:schemeClr val="bg2">
                        <a:alpha val="60000"/>
                      </a:schemeClr>
                    </a:solidFill>
                  </a:tcPr>
                </a:tc>
                <a:tc>
                  <a:txBody>
                    <a:bodyPr/>
                    <a:lstStyle/>
                    <a:p>
                      <a:pPr algn="ctr"/>
                      <a:r>
                        <a:rPr lang="en-US" sz="900" dirty="0"/>
                        <a:t>-310</a:t>
                      </a:r>
                    </a:p>
                  </a:txBody>
                  <a:tcPr anchor="ctr">
                    <a:solidFill>
                      <a:schemeClr val="bg2">
                        <a:alpha val="60000"/>
                      </a:schemeClr>
                    </a:solidFill>
                  </a:tcPr>
                </a:tc>
                <a:tc>
                  <a:txBody>
                    <a:bodyPr/>
                    <a:lstStyle/>
                    <a:p>
                      <a:pPr algn="ctr"/>
                      <a:r>
                        <a:rPr lang="en-US" sz="900" dirty="0"/>
                        <a:t>270</a:t>
                      </a:r>
                    </a:p>
                  </a:txBody>
                  <a:tcPr anchor="ctr">
                    <a:solidFill>
                      <a:schemeClr val="bg2">
                        <a:alpha val="60000"/>
                      </a:schemeClr>
                    </a:solidFill>
                  </a:tcPr>
                </a:tc>
                <a:tc>
                  <a:txBody>
                    <a:bodyPr/>
                    <a:lstStyle/>
                    <a:p>
                      <a:pPr algn="ctr"/>
                      <a:r>
                        <a:rPr lang="en-US" sz="900" dirty="0"/>
                        <a:t>N/A</a:t>
                      </a:r>
                    </a:p>
                  </a:txBody>
                  <a:tcPr anchor="ctr">
                    <a:solidFill>
                      <a:schemeClr val="bg2">
                        <a:alpha val="60000"/>
                      </a:schemeClr>
                    </a:solidFill>
                  </a:tcPr>
                </a:tc>
                <a:tc>
                  <a:txBody>
                    <a:bodyPr/>
                    <a:lstStyle/>
                    <a:p>
                      <a:pPr algn="ctr"/>
                      <a:r>
                        <a:rPr lang="en-US" sz="900" dirty="0"/>
                        <a:t>9</a:t>
                      </a:r>
                    </a:p>
                  </a:txBody>
                  <a:tcPr anchor="ctr">
                    <a:solidFill>
                      <a:schemeClr val="bg2">
                        <a:alpha val="60000"/>
                      </a:schemeClr>
                    </a:solidFill>
                  </a:tcPr>
                </a:tc>
                <a:tc>
                  <a:txBody>
                    <a:bodyPr/>
                    <a:lstStyle/>
                    <a:p>
                      <a:pPr algn="ctr"/>
                      <a:r>
                        <a:rPr lang="en-US" sz="900" dirty="0"/>
                        <a:t>0</a:t>
                      </a:r>
                    </a:p>
                  </a:txBody>
                  <a:tcPr anchor="ctr">
                    <a:solidFill>
                      <a:schemeClr val="bg2">
                        <a:alpha val="60000"/>
                      </a:schemeClr>
                    </a:solidFill>
                  </a:tcPr>
                </a:tc>
                <a:tc>
                  <a:txBody>
                    <a:bodyPr/>
                    <a:lstStyle/>
                    <a:p>
                      <a:pPr algn="ctr"/>
                      <a:r>
                        <a:rPr lang="en-US" sz="900" dirty="0"/>
                        <a:t>0.42</a:t>
                      </a:r>
                    </a:p>
                  </a:txBody>
                  <a:tcPr anchor="ctr">
                    <a:solidFill>
                      <a:schemeClr val="bg2">
                        <a:alpha val="60000"/>
                      </a:schemeClr>
                    </a:solidFill>
                  </a:tcPr>
                </a:tc>
                <a:tc>
                  <a:txBody>
                    <a:bodyPr/>
                    <a:lstStyle/>
                    <a:p>
                      <a:pPr algn="ctr"/>
                      <a:r>
                        <a:rPr lang="en-US" sz="900" dirty="0"/>
                        <a:t>0.32</a:t>
                      </a:r>
                    </a:p>
                  </a:txBody>
                  <a:tcPr anchor="ctr">
                    <a:solidFill>
                      <a:schemeClr val="bg2">
                        <a:alpha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0.333</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solidFill>
                      <a:schemeClr val="bg2">
                        <a:alpha val="60000"/>
                      </a:schemeClr>
                    </a:solidFill>
                  </a:tcPr>
                </a:tc>
                <a:tc>
                  <a:txBody>
                    <a:bodyPr/>
                    <a:lstStyle/>
                    <a:p>
                      <a:pPr algn="ctr"/>
                      <a:r>
                        <a:rPr lang="en-US" sz="900" dirty="0"/>
                        <a:t>0</a:t>
                      </a:r>
                    </a:p>
                  </a:txBody>
                  <a:tcPr anchor="ctr">
                    <a:solidFill>
                      <a:schemeClr val="bg2">
                        <a:alpha val="60000"/>
                      </a:schemeClr>
                    </a:solidFill>
                  </a:tcPr>
                </a:tc>
                <a:extLst>
                  <a:ext uri="{0D108BD9-81ED-4DB2-BD59-A6C34878D82A}">
                    <a16:rowId xmlns:a16="http://schemas.microsoft.com/office/drawing/2014/main" val="2982255537"/>
                  </a:ext>
                </a:extLst>
              </a:tr>
              <a:tr h="229119">
                <a:tc>
                  <a:txBody>
                    <a:bodyPr/>
                    <a:lstStyle/>
                    <a:p>
                      <a:pPr algn="ctr"/>
                      <a:r>
                        <a:rPr lang="en-US" sz="900" dirty="0"/>
                        <a:t>ETrackingConeService_1</a:t>
                      </a:r>
                    </a:p>
                  </a:txBody>
                  <a:tcPr anchor="ctr">
                    <a:solidFill>
                      <a:schemeClr val="bg2">
                        <a:alpha val="20000"/>
                      </a:schemeClr>
                    </a:solidFill>
                  </a:tcPr>
                </a:tc>
                <a:tc>
                  <a:txBody>
                    <a:bodyPr/>
                    <a:lstStyle/>
                    <a:p>
                      <a:pPr algn="ctr"/>
                      <a:r>
                        <a:rPr lang="en-US" sz="900" dirty="0"/>
                        <a:t>-310</a:t>
                      </a:r>
                    </a:p>
                  </a:txBody>
                  <a:tcPr anchor="ctr">
                    <a:solidFill>
                      <a:schemeClr val="bg2">
                        <a:alpha val="20000"/>
                      </a:schemeClr>
                    </a:solidFill>
                  </a:tcPr>
                </a:tc>
                <a:tc>
                  <a:txBody>
                    <a:bodyPr/>
                    <a:lstStyle/>
                    <a:p>
                      <a:pPr algn="ctr"/>
                      <a:r>
                        <a:rPr lang="en-US" sz="900" dirty="0"/>
                        <a:t>-295</a:t>
                      </a:r>
                    </a:p>
                  </a:txBody>
                  <a:tcPr anchor="ctr">
                    <a:solidFill>
                      <a:schemeClr val="bg2">
                        <a:alpha val="20000"/>
                      </a:schemeClr>
                    </a:solidFill>
                  </a:tcPr>
                </a:tc>
                <a:tc>
                  <a:txBody>
                    <a:bodyPr/>
                    <a:lstStyle/>
                    <a:p>
                      <a:pPr algn="ctr"/>
                      <a:r>
                        <a:rPr lang="en-US" sz="900" dirty="0"/>
                        <a:t>270</a:t>
                      </a:r>
                    </a:p>
                  </a:txBody>
                  <a:tcPr anchor="ctr">
                    <a:solidFill>
                      <a:schemeClr val="bg2">
                        <a:alpha val="20000"/>
                      </a:schemeClr>
                    </a:solidFill>
                  </a:tcPr>
                </a:tc>
                <a:tc>
                  <a:txBody>
                    <a:bodyPr/>
                    <a:lstStyle/>
                    <a:p>
                      <a:pPr algn="ctr"/>
                      <a:r>
                        <a:rPr lang="en-US" sz="900" dirty="0"/>
                        <a:t>65</a:t>
                      </a:r>
                    </a:p>
                  </a:txBody>
                  <a:tcPr anchor="ctr">
                    <a:solidFill>
                      <a:schemeClr val="bg2">
                        <a:alpha val="20000"/>
                      </a:schemeClr>
                    </a:solidFill>
                  </a:tcPr>
                </a:tc>
                <a:tc>
                  <a:txBody>
                    <a:bodyPr/>
                    <a:lstStyle/>
                    <a:p>
                      <a:pPr algn="ctr"/>
                      <a:r>
                        <a:rPr lang="en-US" sz="900" dirty="0"/>
                        <a:t>9</a:t>
                      </a:r>
                    </a:p>
                  </a:txBody>
                  <a:tcPr anchor="ctr">
                    <a:solidFill>
                      <a:schemeClr val="bg2">
                        <a:alpha val="20000"/>
                      </a:schemeClr>
                    </a:solidFill>
                  </a:tcPr>
                </a:tc>
                <a:tc>
                  <a:txBody>
                    <a:bodyPr/>
                    <a:lstStyle/>
                    <a:p>
                      <a:pPr algn="ctr"/>
                      <a:r>
                        <a:rPr lang="en-US" sz="900" dirty="0"/>
                        <a:t>0</a:t>
                      </a:r>
                    </a:p>
                  </a:txBody>
                  <a:tcPr anchor="ctr">
                    <a:solidFill>
                      <a:schemeClr val="bg2">
                        <a:alpha val="20000"/>
                      </a:schemeClr>
                    </a:solidFill>
                  </a:tcPr>
                </a:tc>
                <a:tc>
                  <a:txBody>
                    <a:bodyPr/>
                    <a:lstStyle/>
                    <a:p>
                      <a:pPr algn="ctr"/>
                      <a:r>
                        <a:rPr lang="en-US" sz="900" dirty="0"/>
                        <a:t>0.42</a:t>
                      </a:r>
                    </a:p>
                  </a:txBody>
                  <a:tcPr anchor="ctr">
                    <a:solidFill>
                      <a:schemeClr val="bg2">
                        <a:alpha val="20000"/>
                      </a:schemeClr>
                    </a:solidFill>
                  </a:tcPr>
                </a:tc>
                <a:tc>
                  <a:txBody>
                    <a:bodyPr/>
                    <a:lstStyle/>
                    <a:p>
                      <a:pPr algn="ctr"/>
                      <a:r>
                        <a:rPr lang="en-US" sz="900" dirty="0"/>
                        <a:t>0.32</a:t>
                      </a:r>
                    </a:p>
                  </a:txBody>
                  <a:tcPr anchor="ctr">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0.333</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solidFill>
                      <a:schemeClr val="bg2">
                        <a:alpha val="20000"/>
                      </a:schemeClr>
                    </a:solidFill>
                  </a:tcPr>
                </a:tc>
                <a:tc>
                  <a:txBody>
                    <a:bodyPr/>
                    <a:lstStyle/>
                    <a:p>
                      <a:pPr algn="ctr"/>
                      <a:r>
                        <a:rPr lang="en-US" sz="900" dirty="0"/>
                        <a:t>0</a:t>
                      </a:r>
                    </a:p>
                  </a:txBody>
                  <a:tcPr anchor="ctr">
                    <a:solidFill>
                      <a:schemeClr val="bg2">
                        <a:alpha val="20000"/>
                      </a:schemeClr>
                    </a:solidFill>
                  </a:tcPr>
                </a:tc>
                <a:extLst>
                  <a:ext uri="{0D108BD9-81ED-4DB2-BD59-A6C34878D82A}">
                    <a16:rowId xmlns:a16="http://schemas.microsoft.com/office/drawing/2014/main" val="3392655662"/>
                  </a:ext>
                </a:extLst>
              </a:tr>
              <a:tr h="229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ETrackingCylinderService_2</a:t>
                      </a:r>
                    </a:p>
                  </a:txBody>
                  <a:tcPr anchor="ctr">
                    <a:solidFill>
                      <a:schemeClr val="bg2">
                        <a:alpha val="60000"/>
                      </a:schemeClr>
                    </a:solidFill>
                  </a:tcPr>
                </a:tc>
                <a:tc>
                  <a:txBody>
                    <a:bodyPr/>
                    <a:lstStyle/>
                    <a:p>
                      <a:pPr algn="ctr"/>
                      <a:r>
                        <a:rPr lang="en-US" sz="900" dirty="0"/>
                        <a:t>-295</a:t>
                      </a:r>
                    </a:p>
                  </a:txBody>
                  <a:tcPr anchor="ctr">
                    <a:solidFill>
                      <a:schemeClr val="bg2">
                        <a:alpha val="60000"/>
                      </a:schemeClr>
                    </a:solidFill>
                  </a:tcPr>
                </a:tc>
                <a:tc>
                  <a:txBody>
                    <a:bodyPr/>
                    <a:lstStyle/>
                    <a:p>
                      <a:pPr algn="ctr"/>
                      <a:r>
                        <a:rPr lang="en-US" sz="900" dirty="0"/>
                        <a:t>-200</a:t>
                      </a:r>
                    </a:p>
                  </a:txBody>
                  <a:tcPr anchor="ctr">
                    <a:solidFill>
                      <a:schemeClr val="bg2">
                        <a:alpha val="60000"/>
                      </a:schemeClr>
                    </a:solidFill>
                  </a:tcPr>
                </a:tc>
                <a:tc>
                  <a:txBody>
                    <a:bodyPr/>
                    <a:lstStyle/>
                    <a:p>
                      <a:pPr algn="ctr"/>
                      <a:r>
                        <a:rPr lang="en-US" sz="900" dirty="0"/>
                        <a:t>65</a:t>
                      </a:r>
                    </a:p>
                  </a:txBody>
                  <a:tcPr anchor="ctr">
                    <a:solidFill>
                      <a:schemeClr val="bg2">
                        <a:alpha val="60000"/>
                      </a:schemeClr>
                    </a:solidFill>
                  </a:tcPr>
                </a:tc>
                <a:tc>
                  <a:txBody>
                    <a:bodyPr/>
                    <a:lstStyle/>
                    <a:p>
                      <a:pPr algn="ctr"/>
                      <a:r>
                        <a:rPr lang="en-US" sz="900" dirty="0"/>
                        <a:t>N/A</a:t>
                      </a:r>
                    </a:p>
                  </a:txBody>
                  <a:tcPr anchor="ctr">
                    <a:solidFill>
                      <a:schemeClr val="bg2">
                        <a:alpha val="60000"/>
                      </a:schemeClr>
                    </a:solidFill>
                  </a:tcPr>
                </a:tc>
                <a:tc>
                  <a:txBody>
                    <a:bodyPr/>
                    <a:lstStyle/>
                    <a:p>
                      <a:pPr algn="ctr"/>
                      <a:r>
                        <a:rPr lang="en-US" sz="900" dirty="0"/>
                        <a:t>17</a:t>
                      </a:r>
                    </a:p>
                  </a:txBody>
                  <a:tcPr anchor="ctr">
                    <a:solidFill>
                      <a:schemeClr val="bg2">
                        <a:alpha val="60000"/>
                      </a:schemeClr>
                    </a:solidFill>
                  </a:tcPr>
                </a:tc>
                <a:tc>
                  <a:txBody>
                    <a:bodyPr/>
                    <a:lstStyle/>
                    <a:p>
                      <a:pPr algn="ctr"/>
                      <a:r>
                        <a:rPr lang="en-US" sz="900" dirty="0"/>
                        <a:t>0</a:t>
                      </a:r>
                    </a:p>
                  </a:txBody>
                  <a:tcPr anchor="ctr">
                    <a:solidFill>
                      <a:schemeClr val="bg2">
                        <a:alpha val="60000"/>
                      </a:schemeClr>
                    </a:solidFill>
                  </a:tcPr>
                </a:tc>
                <a:tc>
                  <a:txBody>
                    <a:bodyPr/>
                    <a:lstStyle/>
                    <a:p>
                      <a:pPr algn="ctr"/>
                      <a:r>
                        <a:rPr lang="en-US" sz="900" dirty="0"/>
                        <a:t>0.56</a:t>
                      </a:r>
                    </a:p>
                  </a:txBody>
                  <a:tcPr anchor="ctr">
                    <a:solidFill>
                      <a:schemeClr val="bg2">
                        <a:alpha val="60000"/>
                      </a:schemeClr>
                    </a:solidFill>
                  </a:tcPr>
                </a:tc>
                <a:tc>
                  <a:txBody>
                    <a:bodyPr/>
                    <a:lstStyle/>
                    <a:p>
                      <a:pPr algn="ctr"/>
                      <a:r>
                        <a:rPr lang="en-US" sz="900" dirty="0"/>
                        <a:t>0.64</a:t>
                      </a:r>
                    </a:p>
                  </a:txBody>
                  <a:tcPr anchor="ctr">
                    <a:solidFill>
                      <a:schemeClr val="bg2">
                        <a:alpha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0.333</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solidFill>
                      <a:schemeClr val="bg2">
                        <a:alpha val="60000"/>
                      </a:schemeClr>
                    </a:solidFill>
                  </a:tcPr>
                </a:tc>
                <a:tc>
                  <a:txBody>
                    <a:bodyPr/>
                    <a:lstStyle/>
                    <a:p>
                      <a:pPr algn="ctr"/>
                      <a:r>
                        <a:rPr lang="en-US" sz="900" dirty="0"/>
                        <a:t>0</a:t>
                      </a:r>
                    </a:p>
                  </a:txBody>
                  <a:tcPr anchor="ctr">
                    <a:solidFill>
                      <a:schemeClr val="bg2">
                        <a:alpha val="60000"/>
                      </a:schemeClr>
                    </a:solidFill>
                  </a:tcPr>
                </a:tc>
                <a:extLst>
                  <a:ext uri="{0D108BD9-81ED-4DB2-BD59-A6C34878D82A}">
                    <a16:rowId xmlns:a16="http://schemas.microsoft.com/office/drawing/2014/main" val="2243655557"/>
                  </a:ext>
                </a:extLst>
              </a:tr>
              <a:tr h="229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ETrackingCylinderService_3</a:t>
                      </a:r>
                    </a:p>
                  </a:txBody>
                  <a:tcPr anchor="ctr">
                    <a:solidFill>
                      <a:schemeClr val="bg2">
                        <a:alpha val="20000"/>
                      </a:schemeClr>
                    </a:solidFill>
                  </a:tcPr>
                </a:tc>
                <a:tc>
                  <a:txBody>
                    <a:bodyPr/>
                    <a:lstStyle/>
                    <a:p>
                      <a:pPr algn="ctr"/>
                      <a:r>
                        <a:rPr lang="en-US" sz="900" dirty="0"/>
                        <a:t>-200</a:t>
                      </a:r>
                    </a:p>
                  </a:txBody>
                  <a:tcPr anchor="ctr">
                    <a:solidFill>
                      <a:schemeClr val="bg2">
                        <a:alpha val="20000"/>
                      </a:schemeClr>
                    </a:solidFill>
                  </a:tcPr>
                </a:tc>
                <a:tc>
                  <a:txBody>
                    <a:bodyPr/>
                    <a:lstStyle/>
                    <a:p>
                      <a:pPr algn="ctr"/>
                      <a:r>
                        <a:rPr lang="en-US" sz="900" dirty="0"/>
                        <a:t>-150</a:t>
                      </a:r>
                    </a:p>
                  </a:txBody>
                  <a:tcPr anchor="ctr">
                    <a:solidFill>
                      <a:schemeClr val="bg2">
                        <a:alpha val="20000"/>
                      </a:schemeClr>
                    </a:solidFill>
                  </a:tcPr>
                </a:tc>
                <a:tc>
                  <a:txBody>
                    <a:bodyPr/>
                    <a:lstStyle/>
                    <a:p>
                      <a:pPr algn="ctr"/>
                      <a:r>
                        <a:rPr lang="en-US" sz="900" dirty="0"/>
                        <a:t>65</a:t>
                      </a:r>
                    </a:p>
                  </a:txBody>
                  <a:tcPr anchor="ctr">
                    <a:solidFill>
                      <a:schemeClr val="bg2">
                        <a:alpha val="20000"/>
                      </a:schemeClr>
                    </a:solidFill>
                  </a:tcPr>
                </a:tc>
                <a:tc>
                  <a:txBody>
                    <a:bodyPr/>
                    <a:lstStyle/>
                    <a:p>
                      <a:pPr algn="ctr"/>
                      <a:r>
                        <a:rPr lang="en-US" sz="900" dirty="0"/>
                        <a:t>N/A</a:t>
                      </a:r>
                    </a:p>
                  </a:txBody>
                  <a:tcPr anchor="ctr">
                    <a:solidFill>
                      <a:schemeClr val="bg2">
                        <a:alpha val="20000"/>
                      </a:schemeClr>
                    </a:solidFill>
                  </a:tcPr>
                </a:tc>
                <a:tc>
                  <a:txBody>
                    <a:bodyPr/>
                    <a:lstStyle/>
                    <a:p>
                      <a:pPr algn="ctr"/>
                      <a:r>
                        <a:rPr lang="en-US" sz="900" dirty="0"/>
                        <a:t>15</a:t>
                      </a:r>
                    </a:p>
                  </a:txBody>
                  <a:tcPr anchor="ctr">
                    <a:solidFill>
                      <a:schemeClr val="bg2">
                        <a:alpha val="20000"/>
                      </a:schemeClr>
                    </a:solidFill>
                  </a:tcPr>
                </a:tc>
                <a:tc>
                  <a:txBody>
                    <a:bodyPr/>
                    <a:lstStyle/>
                    <a:p>
                      <a:pPr algn="ctr"/>
                      <a:r>
                        <a:rPr lang="en-US" sz="900" dirty="0"/>
                        <a:t>0</a:t>
                      </a:r>
                    </a:p>
                  </a:txBody>
                  <a:tcPr anchor="ctr">
                    <a:solidFill>
                      <a:schemeClr val="bg2">
                        <a:alpha val="20000"/>
                      </a:schemeClr>
                    </a:solidFill>
                  </a:tcPr>
                </a:tc>
                <a:tc>
                  <a:txBody>
                    <a:bodyPr/>
                    <a:lstStyle/>
                    <a:p>
                      <a:pPr algn="ctr"/>
                      <a:r>
                        <a:rPr lang="en-US" sz="900" dirty="0"/>
                        <a:t>0.56</a:t>
                      </a:r>
                    </a:p>
                  </a:txBody>
                  <a:tcPr anchor="ctr">
                    <a:solidFill>
                      <a:schemeClr val="bg2">
                        <a:alpha val="20000"/>
                      </a:schemeClr>
                    </a:solidFill>
                  </a:tcPr>
                </a:tc>
                <a:tc>
                  <a:txBody>
                    <a:bodyPr/>
                    <a:lstStyle/>
                    <a:p>
                      <a:pPr algn="ctr"/>
                      <a:r>
                        <a:rPr lang="en-US" sz="900" dirty="0"/>
                        <a:t>0.56</a:t>
                      </a:r>
                    </a:p>
                  </a:txBody>
                  <a:tcPr anchor="ctr">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0.333</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solidFill>
                      <a:schemeClr val="bg2">
                        <a:alpha val="20000"/>
                      </a:schemeClr>
                    </a:solidFill>
                  </a:tcPr>
                </a:tc>
                <a:tc>
                  <a:txBody>
                    <a:bodyPr/>
                    <a:lstStyle/>
                    <a:p>
                      <a:pPr algn="ctr"/>
                      <a:r>
                        <a:rPr lang="en-US" sz="900" dirty="0"/>
                        <a:t>0</a:t>
                      </a:r>
                    </a:p>
                  </a:txBody>
                  <a:tcPr anchor="ctr">
                    <a:solidFill>
                      <a:schemeClr val="bg2">
                        <a:alpha val="20000"/>
                      </a:schemeClr>
                    </a:solidFill>
                  </a:tcPr>
                </a:tc>
                <a:extLst>
                  <a:ext uri="{0D108BD9-81ED-4DB2-BD59-A6C34878D82A}">
                    <a16:rowId xmlns:a16="http://schemas.microsoft.com/office/drawing/2014/main" val="1082923692"/>
                  </a:ext>
                </a:extLst>
              </a:tr>
              <a:tr h="229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ETrackingConeService_2</a:t>
                      </a:r>
                    </a:p>
                  </a:txBody>
                  <a:tcPr anchor="ctr">
                    <a:solidFill>
                      <a:schemeClr val="bg2">
                        <a:alpha val="60000"/>
                      </a:schemeClr>
                    </a:solidFill>
                  </a:tcPr>
                </a:tc>
                <a:tc>
                  <a:txBody>
                    <a:bodyPr/>
                    <a:lstStyle/>
                    <a:p>
                      <a:pPr algn="ctr"/>
                      <a:r>
                        <a:rPr lang="en-US" sz="900" dirty="0"/>
                        <a:t>-150</a:t>
                      </a:r>
                    </a:p>
                  </a:txBody>
                  <a:tcPr anchor="ctr">
                    <a:solidFill>
                      <a:schemeClr val="bg2">
                        <a:alpha val="60000"/>
                      </a:schemeClr>
                    </a:solidFill>
                  </a:tcPr>
                </a:tc>
                <a:tc>
                  <a:txBody>
                    <a:bodyPr/>
                    <a:lstStyle/>
                    <a:p>
                      <a:pPr algn="ctr"/>
                      <a:r>
                        <a:rPr lang="en-US" sz="900" dirty="0"/>
                        <a:t>-125</a:t>
                      </a:r>
                    </a:p>
                  </a:txBody>
                  <a:tcPr anchor="ctr">
                    <a:solidFill>
                      <a:schemeClr val="bg2">
                        <a:alpha val="60000"/>
                      </a:schemeClr>
                    </a:solidFill>
                  </a:tcPr>
                </a:tc>
                <a:tc>
                  <a:txBody>
                    <a:bodyPr/>
                    <a:lstStyle/>
                    <a:p>
                      <a:pPr algn="ctr"/>
                      <a:r>
                        <a:rPr lang="en-US" sz="900" dirty="0"/>
                        <a:t>65</a:t>
                      </a:r>
                    </a:p>
                  </a:txBody>
                  <a:tcPr anchor="ctr">
                    <a:solidFill>
                      <a:schemeClr val="bg2">
                        <a:alpha val="60000"/>
                      </a:schemeClr>
                    </a:solidFill>
                  </a:tcPr>
                </a:tc>
                <a:tc>
                  <a:txBody>
                    <a:bodyPr/>
                    <a:lstStyle/>
                    <a:p>
                      <a:pPr algn="ctr"/>
                      <a:r>
                        <a:rPr lang="en-US" sz="900" dirty="0"/>
                        <a:t>48</a:t>
                      </a:r>
                    </a:p>
                  </a:txBody>
                  <a:tcPr anchor="ctr">
                    <a:solidFill>
                      <a:schemeClr val="bg2">
                        <a:alpha val="60000"/>
                      </a:schemeClr>
                    </a:solidFill>
                  </a:tcPr>
                </a:tc>
                <a:tc>
                  <a:txBody>
                    <a:bodyPr/>
                    <a:lstStyle/>
                    <a:p>
                      <a:pPr algn="ctr"/>
                      <a:r>
                        <a:rPr lang="en-US" sz="900" dirty="0"/>
                        <a:t>13</a:t>
                      </a:r>
                    </a:p>
                  </a:txBody>
                  <a:tcPr anchor="ctr">
                    <a:solidFill>
                      <a:schemeClr val="bg2">
                        <a:alpha val="60000"/>
                      </a:schemeClr>
                    </a:solidFill>
                  </a:tcPr>
                </a:tc>
                <a:tc>
                  <a:txBody>
                    <a:bodyPr/>
                    <a:lstStyle/>
                    <a:p>
                      <a:pPr algn="ctr"/>
                      <a:r>
                        <a:rPr lang="en-US" sz="900" dirty="0"/>
                        <a:t>0</a:t>
                      </a:r>
                    </a:p>
                  </a:txBody>
                  <a:tcPr anchor="ctr">
                    <a:solidFill>
                      <a:schemeClr val="bg2">
                        <a:alpha val="60000"/>
                      </a:schemeClr>
                    </a:solidFill>
                  </a:tcPr>
                </a:tc>
                <a:tc>
                  <a:txBody>
                    <a:bodyPr/>
                    <a:lstStyle/>
                    <a:p>
                      <a:pPr algn="ctr"/>
                      <a:r>
                        <a:rPr lang="en-US" sz="900" dirty="0"/>
                        <a:t>0.56</a:t>
                      </a:r>
                    </a:p>
                  </a:txBody>
                  <a:tcPr anchor="ctr">
                    <a:solidFill>
                      <a:schemeClr val="bg2">
                        <a:alpha val="60000"/>
                      </a:schemeClr>
                    </a:solidFill>
                  </a:tcPr>
                </a:tc>
                <a:tc>
                  <a:txBody>
                    <a:bodyPr/>
                    <a:lstStyle/>
                    <a:p>
                      <a:pPr algn="ctr"/>
                      <a:r>
                        <a:rPr lang="en-US" sz="900" dirty="0"/>
                        <a:t>0.48</a:t>
                      </a:r>
                    </a:p>
                  </a:txBody>
                  <a:tcPr anchor="ctr">
                    <a:solidFill>
                      <a:schemeClr val="bg2">
                        <a:alpha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0.333</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solidFill>
                      <a:schemeClr val="bg2">
                        <a:alpha val="60000"/>
                      </a:schemeClr>
                    </a:solidFill>
                  </a:tcPr>
                </a:tc>
                <a:tc>
                  <a:txBody>
                    <a:bodyPr/>
                    <a:lstStyle/>
                    <a:p>
                      <a:pPr algn="ctr"/>
                      <a:r>
                        <a:rPr lang="en-US" sz="900" dirty="0"/>
                        <a:t>0</a:t>
                      </a:r>
                    </a:p>
                  </a:txBody>
                  <a:tcPr anchor="ctr">
                    <a:solidFill>
                      <a:schemeClr val="bg2">
                        <a:alpha val="60000"/>
                      </a:schemeClr>
                    </a:solidFill>
                  </a:tcPr>
                </a:tc>
                <a:extLst>
                  <a:ext uri="{0D108BD9-81ED-4DB2-BD59-A6C34878D82A}">
                    <a16:rowId xmlns:a16="http://schemas.microsoft.com/office/drawing/2014/main" val="2392630115"/>
                  </a:ext>
                </a:extLst>
              </a:tr>
              <a:tr h="288780">
                <a:tc>
                  <a:txBody>
                    <a:bodyPr/>
                    <a:lstStyle/>
                    <a:p>
                      <a:pPr marL="0" indent="0" algn="ctr">
                        <a:buFont typeface="+mj-lt"/>
                        <a:buNone/>
                      </a:pPr>
                      <a:r>
                        <a:rPr lang="en-US" sz="900" dirty="0"/>
                        <a:t>ETrackingCylinderService_4</a:t>
                      </a:r>
                    </a:p>
                  </a:txBody>
                  <a:tcPr anchor="ctr">
                    <a:solidFill>
                      <a:schemeClr val="bg2">
                        <a:alpha val="20000"/>
                      </a:schemeClr>
                    </a:solidFill>
                  </a:tcPr>
                </a:tc>
                <a:tc>
                  <a:txBody>
                    <a:bodyPr/>
                    <a:lstStyle/>
                    <a:p>
                      <a:pPr algn="ctr"/>
                      <a:r>
                        <a:rPr lang="en-US" sz="900" dirty="0"/>
                        <a:t>-125</a:t>
                      </a:r>
                    </a:p>
                  </a:txBody>
                  <a:tcPr anchor="ctr">
                    <a:solidFill>
                      <a:schemeClr val="bg2">
                        <a:alpha val="20000"/>
                      </a:schemeClr>
                    </a:solidFill>
                  </a:tcPr>
                </a:tc>
                <a:tc>
                  <a:txBody>
                    <a:bodyPr/>
                    <a:lstStyle/>
                    <a:p>
                      <a:pPr algn="ctr"/>
                      <a:r>
                        <a:rPr lang="en-US" sz="900" dirty="0"/>
                        <a:t>-107.1</a:t>
                      </a:r>
                    </a:p>
                  </a:txBody>
                  <a:tcPr anchor="ctr">
                    <a:solidFill>
                      <a:schemeClr val="bg2">
                        <a:alpha val="20000"/>
                      </a:schemeClr>
                    </a:solidFill>
                  </a:tcPr>
                </a:tc>
                <a:tc>
                  <a:txBody>
                    <a:bodyPr/>
                    <a:lstStyle/>
                    <a:p>
                      <a:pPr algn="ctr"/>
                      <a:r>
                        <a:rPr lang="en-US" sz="900" dirty="0"/>
                        <a:t>48</a:t>
                      </a:r>
                    </a:p>
                  </a:txBody>
                  <a:tcPr anchor="ctr">
                    <a:solidFill>
                      <a:schemeClr val="bg2">
                        <a:alpha val="20000"/>
                      </a:schemeClr>
                    </a:solidFill>
                  </a:tcPr>
                </a:tc>
                <a:tc>
                  <a:txBody>
                    <a:bodyPr/>
                    <a:lstStyle/>
                    <a:p>
                      <a:pPr algn="ctr"/>
                      <a:r>
                        <a:rPr lang="en-US" sz="900" dirty="0"/>
                        <a:t>N/A</a:t>
                      </a:r>
                    </a:p>
                  </a:txBody>
                  <a:tcPr anchor="ctr">
                    <a:solidFill>
                      <a:schemeClr val="bg2">
                        <a:alpha val="20000"/>
                      </a:schemeClr>
                    </a:solidFill>
                  </a:tcPr>
                </a:tc>
                <a:tc>
                  <a:txBody>
                    <a:bodyPr/>
                    <a:lstStyle/>
                    <a:p>
                      <a:pPr algn="ctr"/>
                      <a:r>
                        <a:rPr lang="en-US" sz="900" dirty="0"/>
                        <a:t>11</a:t>
                      </a:r>
                    </a:p>
                  </a:txBody>
                  <a:tcPr anchor="ctr">
                    <a:solidFill>
                      <a:schemeClr val="bg2">
                        <a:alpha val="20000"/>
                      </a:schemeClr>
                    </a:solidFill>
                  </a:tcPr>
                </a:tc>
                <a:tc>
                  <a:txBody>
                    <a:bodyPr/>
                    <a:lstStyle/>
                    <a:p>
                      <a:pPr algn="ctr"/>
                      <a:r>
                        <a:rPr lang="en-US" sz="900" dirty="0"/>
                        <a:t>0</a:t>
                      </a:r>
                    </a:p>
                  </a:txBody>
                  <a:tcPr anchor="ctr">
                    <a:solidFill>
                      <a:schemeClr val="bg2">
                        <a:alpha val="20000"/>
                      </a:schemeClr>
                    </a:solidFill>
                  </a:tcPr>
                </a:tc>
                <a:tc>
                  <a:txBody>
                    <a:bodyPr/>
                    <a:lstStyle/>
                    <a:p>
                      <a:pPr algn="ctr"/>
                      <a:r>
                        <a:rPr lang="en-US" sz="900" dirty="0"/>
                        <a:t>0.56</a:t>
                      </a:r>
                    </a:p>
                  </a:txBody>
                  <a:tcPr anchor="ctr">
                    <a:solidFill>
                      <a:schemeClr val="bg2">
                        <a:alpha val="20000"/>
                      </a:schemeClr>
                    </a:solidFill>
                  </a:tcPr>
                </a:tc>
                <a:tc>
                  <a:txBody>
                    <a:bodyPr/>
                    <a:lstStyle/>
                    <a:p>
                      <a:pPr algn="ctr"/>
                      <a:r>
                        <a:rPr lang="en-US" sz="900" dirty="0"/>
                        <a:t>0.40</a:t>
                      </a:r>
                    </a:p>
                  </a:txBody>
                  <a:tcPr anchor="ctr">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0.333</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solidFill>
                      <a:schemeClr val="bg2">
                        <a:alpha val="20000"/>
                      </a:schemeClr>
                    </a:solidFill>
                  </a:tcPr>
                </a:tc>
                <a:tc>
                  <a:txBody>
                    <a:bodyPr/>
                    <a:lstStyle/>
                    <a:p>
                      <a:pPr algn="ctr"/>
                      <a:r>
                        <a:rPr lang="en-US" sz="900" dirty="0"/>
                        <a:t>0</a:t>
                      </a:r>
                    </a:p>
                  </a:txBody>
                  <a:tcPr anchor="ctr">
                    <a:solidFill>
                      <a:schemeClr val="bg2">
                        <a:alpha val="20000"/>
                      </a:schemeClr>
                    </a:solidFill>
                  </a:tcPr>
                </a:tc>
                <a:extLst>
                  <a:ext uri="{0D108BD9-81ED-4DB2-BD59-A6C34878D82A}">
                    <a16:rowId xmlns:a16="http://schemas.microsoft.com/office/drawing/2014/main" val="1449604243"/>
                  </a:ext>
                </a:extLst>
              </a:tr>
              <a:tr h="2887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ETrackingCylinderService_5</a:t>
                      </a:r>
                    </a:p>
                  </a:txBody>
                  <a:tcPr anchor="ctr">
                    <a:solidFill>
                      <a:schemeClr val="bg2">
                        <a:alpha val="60000"/>
                      </a:schemeClr>
                    </a:solidFill>
                  </a:tcPr>
                </a:tc>
                <a:tc>
                  <a:txBody>
                    <a:bodyPr/>
                    <a:lstStyle/>
                    <a:p>
                      <a:pPr algn="ctr"/>
                      <a:r>
                        <a:rPr lang="en-US" sz="900" dirty="0"/>
                        <a:t>-107.1</a:t>
                      </a:r>
                    </a:p>
                  </a:txBody>
                  <a:tcPr anchor="ctr">
                    <a:solidFill>
                      <a:schemeClr val="bg2">
                        <a:alpha val="60000"/>
                      </a:schemeClr>
                    </a:solidFill>
                  </a:tcPr>
                </a:tc>
                <a:tc>
                  <a:txBody>
                    <a:bodyPr/>
                    <a:lstStyle/>
                    <a:p>
                      <a:pPr algn="ctr"/>
                      <a:r>
                        <a:rPr lang="en-US" sz="900" dirty="0"/>
                        <a:t>-80</a:t>
                      </a:r>
                    </a:p>
                  </a:txBody>
                  <a:tcPr anchor="ctr">
                    <a:solidFill>
                      <a:schemeClr val="bg2">
                        <a:alpha val="60000"/>
                      </a:schemeClr>
                    </a:solidFill>
                  </a:tcPr>
                </a:tc>
                <a:tc>
                  <a:txBody>
                    <a:bodyPr/>
                    <a:lstStyle/>
                    <a:p>
                      <a:pPr algn="ctr"/>
                      <a:r>
                        <a:rPr lang="en-US" sz="900" dirty="0"/>
                        <a:t>48</a:t>
                      </a:r>
                    </a:p>
                  </a:txBody>
                  <a:tcPr anchor="ctr">
                    <a:solidFill>
                      <a:schemeClr val="bg2">
                        <a:alpha val="60000"/>
                      </a:schemeClr>
                    </a:solidFill>
                  </a:tcPr>
                </a:tc>
                <a:tc>
                  <a:txBody>
                    <a:bodyPr/>
                    <a:lstStyle/>
                    <a:p>
                      <a:pPr algn="ctr"/>
                      <a:r>
                        <a:rPr lang="en-US" sz="900" dirty="0"/>
                        <a:t>N/A</a:t>
                      </a:r>
                    </a:p>
                  </a:txBody>
                  <a:tcPr anchor="ctr">
                    <a:solidFill>
                      <a:schemeClr val="bg2">
                        <a:alpha val="60000"/>
                      </a:schemeClr>
                    </a:solidFill>
                  </a:tcPr>
                </a:tc>
                <a:tc>
                  <a:txBody>
                    <a:bodyPr/>
                    <a:lstStyle/>
                    <a:p>
                      <a:pPr algn="ctr"/>
                      <a:r>
                        <a:rPr lang="en-US" sz="900" dirty="0"/>
                        <a:t>9</a:t>
                      </a:r>
                    </a:p>
                  </a:txBody>
                  <a:tcPr anchor="ctr">
                    <a:solidFill>
                      <a:schemeClr val="bg2">
                        <a:alpha val="60000"/>
                      </a:schemeClr>
                    </a:solidFill>
                  </a:tcPr>
                </a:tc>
                <a:tc>
                  <a:txBody>
                    <a:bodyPr/>
                    <a:lstStyle/>
                    <a:p>
                      <a:pPr algn="ctr"/>
                      <a:r>
                        <a:rPr lang="en-US" sz="900" dirty="0"/>
                        <a:t>0</a:t>
                      </a:r>
                    </a:p>
                  </a:txBody>
                  <a:tcPr anchor="ctr">
                    <a:solidFill>
                      <a:schemeClr val="bg2">
                        <a:alpha val="60000"/>
                      </a:schemeClr>
                    </a:solidFill>
                  </a:tcPr>
                </a:tc>
                <a:tc>
                  <a:txBody>
                    <a:bodyPr/>
                    <a:lstStyle/>
                    <a:p>
                      <a:pPr algn="ctr"/>
                      <a:r>
                        <a:rPr lang="en-US" sz="900" dirty="0"/>
                        <a:t>0.42</a:t>
                      </a:r>
                    </a:p>
                  </a:txBody>
                  <a:tcPr anchor="ctr">
                    <a:solidFill>
                      <a:schemeClr val="bg2">
                        <a:alpha val="60000"/>
                      </a:schemeClr>
                    </a:solidFill>
                  </a:tcPr>
                </a:tc>
                <a:tc>
                  <a:txBody>
                    <a:bodyPr/>
                    <a:lstStyle/>
                    <a:p>
                      <a:pPr algn="ctr"/>
                      <a:r>
                        <a:rPr lang="en-US" sz="900" dirty="0"/>
                        <a:t>0.32</a:t>
                      </a:r>
                    </a:p>
                  </a:txBody>
                  <a:tcPr anchor="ctr">
                    <a:solidFill>
                      <a:schemeClr val="bg2">
                        <a:alpha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0.333</a:t>
                      </a:r>
                    </a:p>
                  </a:txBody>
                  <a:tcPr anchor="ctr">
                    <a:solidFill>
                      <a:schemeClr val="bg2">
                        <a:alpha val="60000"/>
                      </a:schemeClr>
                    </a:solidFill>
                  </a:tcPr>
                </a:tc>
                <a:tc>
                  <a:txBody>
                    <a:bodyPr/>
                    <a:lstStyle/>
                    <a:p>
                      <a:pPr algn="ctr"/>
                      <a:r>
                        <a:rPr lang="en-US" sz="900" dirty="0"/>
                        <a:t>0</a:t>
                      </a:r>
                    </a:p>
                  </a:txBody>
                  <a:tcPr anchor="ctr">
                    <a:solidFill>
                      <a:schemeClr val="bg2">
                        <a:alpha val="60000"/>
                      </a:schemeClr>
                    </a:solidFill>
                  </a:tcPr>
                </a:tc>
                <a:extLst>
                  <a:ext uri="{0D108BD9-81ED-4DB2-BD59-A6C34878D82A}">
                    <a16:rowId xmlns:a16="http://schemas.microsoft.com/office/drawing/2014/main" val="1768478213"/>
                  </a:ext>
                </a:extLst>
              </a:tr>
              <a:tr h="229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ETrackingCylinderService_6</a:t>
                      </a:r>
                    </a:p>
                  </a:txBody>
                  <a:tcPr anchor="ctr">
                    <a:solidFill>
                      <a:schemeClr val="bg2">
                        <a:alpha val="20000"/>
                      </a:schemeClr>
                    </a:solidFill>
                  </a:tcPr>
                </a:tc>
                <a:tc>
                  <a:txBody>
                    <a:bodyPr/>
                    <a:lstStyle/>
                    <a:p>
                      <a:pPr algn="ctr"/>
                      <a:r>
                        <a:rPr lang="en-US" sz="900" dirty="0"/>
                        <a:t>-80</a:t>
                      </a:r>
                    </a:p>
                  </a:txBody>
                  <a:tcPr anchor="ctr">
                    <a:solidFill>
                      <a:schemeClr val="bg2">
                        <a:alpha val="20000"/>
                      </a:schemeClr>
                    </a:solidFill>
                  </a:tcPr>
                </a:tc>
                <a:tc>
                  <a:txBody>
                    <a:bodyPr/>
                    <a:lstStyle/>
                    <a:p>
                      <a:pPr algn="ctr"/>
                      <a:r>
                        <a:rPr lang="en-US" sz="900" dirty="0"/>
                        <a:t>-57</a:t>
                      </a:r>
                    </a:p>
                  </a:txBody>
                  <a:tcPr anchor="ctr">
                    <a:solidFill>
                      <a:schemeClr val="bg2">
                        <a:alpha val="20000"/>
                      </a:schemeClr>
                    </a:solidFill>
                  </a:tcPr>
                </a:tc>
                <a:tc>
                  <a:txBody>
                    <a:bodyPr/>
                    <a:lstStyle/>
                    <a:p>
                      <a:pPr algn="ctr"/>
                      <a:r>
                        <a:rPr lang="en-US" sz="900" dirty="0"/>
                        <a:t>48</a:t>
                      </a:r>
                    </a:p>
                  </a:txBody>
                  <a:tcPr anchor="ctr">
                    <a:solidFill>
                      <a:schemeClr val="bg2">
                        <a:alpha val="20000"/>
                      </a:schemeClr>
                    </a:solidFill>
                  </a:tcPr>
                </a:tc>
                <a:tc>
                  <a:txBody>
                    <a:bodyPr/>
                    <a:lstStyle/>
                    <a:p>
                      <a:pPr algn="ctr"/>
                      <a:r>
                        <a:rPr lang="en-US" sz="900" dirty="0"/>
                        <a:t>N/A</a:t>
                      </a:r>
                    </a:p>
                  </a:txBody>
                  <a:tcPr anchor="ctr">
                    <a:solidFill>
                      <a:schemeClr val="bg2">
                        <a:alpha val="20000"/>
                      </a:schemeClr>
                    </a:solidFill>
                  </a:tcPr>
                </a:tc>
                <a:tc>
                  <a:txBody>
                    <a:bodyPr/>
                    <a:lstStyle/>
                    <a:p>
                      <a:pPr algn="ctr"/>
                      <a:r>
                        <a:rPr lang="en-US" sz="900" dirty="0"/>
                        <a:t>7.5</a:t>
                      </a:r>
                    </a:p>
                  </a:txBody>
                  <a:tcPr anchor="ctr">
                    <a:solidFill>
                      <a:schemeClr val="bg2">
                        <a:alpha val="20000"/>
                      </a:schemeClr>
                    </a:solidFill>
                  </a:tcPr>
                </a:tc>
                <a:tc>
                  <a:txBody>
                    <a:bodyPr/>
                    <a:lstStyle/>
                    <a:p>
                      <a:pPr algn="ctr"/>
                      <a:r>
                        <a:rPr lang="en-US" sz="900" dirty="0"/>
                        <a:t>0</a:t>
                      </a:r>
                    </a:p>
                  </a:txBody>
                  <a:tcPr anchor="ctr">
                    <a:solidFill>
                      <a:schemeClr val="bg2">
                        <a:alpha val="20000"/>
                      </a:schemeClr>
                    </a:solidFill>
                  </a:tcPr>
                </a:tc>
                <a:tc>
                  <a:txBody>
                    <a:bodyPr/>
                    <a:lstStyle/>
                    <a:p>
                      <a:pPr algn="ctr"/>
                      <a:r>
                        <a:rPr lang="en-US" sz="900" dirty="0"/>
                        <a:t>0.28</a:t>
                      </a:r>
                    </a:p>
                  </a:txBody>
                  <a:tcPr anchor="ctr">
                    <a:solidFill>
                      <a:schemeClr val="bg2">
                        <a:alpha val="20000"/>
                      </a:schemeClr>
                    </a:solidFill>
                  </a:tcPr>
                </a:tc>
                <a:tc>
                  <a:txBody>
                    <a:bodyPr/>
                    <a:lstStyle/>
                    <a:p>
                      <a:pPr algn="ctr"/>
                      <a:r>
                        <a:rPr lang="en-US" sz="900" dirty="0"/>
                        <a:t>0.24</a:t>
                      </a:r>
                    </a:p>
                  </a:txBody>
                  <a:tcPr anchor="ctr">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0.333</a:t>
                      </a:r>
                    </a:p>
                  </a:txBody>
                  <a:tcPr anchor="ctr">
                    <a:solidFill>
                      <a:schemeClr val="bg2">
                        <a:alpha val="20000"/>
                      </a:schemeClr>
                    </a:solidFill>
                  </a:tcPr>
                </a:tc>
                <a:tc>
                  <a:txBody>
                    <a:bodyPr/>
                    <a:lstStyle/>
                    <a:p>
                      <a:pPr algn="ctr"/>
                      <a:r>
                        <a:rPr lang="en-US" sz="900" dirty="0"/>
                        <a:t>0</a:t>
                      </a:r>
                    </a:p>
                  </a:txBody>
                  <a:tcPr anchor="ctr">
                    <a:solidFill>
                      <a:schemeClr val="bg2">
                        <a:alpha val="20000"/>
                      </a:schemeClr>
                    </a:solidFill>
                  </a:tcPr>
                </a:tc>
                <a:extLst>
                  <a:ext uri="{0D108BD9-81ED-4DB2-BD59-A6C34878D82A}">
                    <a16:rowId xmlns:a16="http://schemas.microsoft.com/office/drawing/2014/main" val="456740162"/>
                  </a:ext>
                </a:extLst>
              </a:tr>
              <a:tr h="229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a:t>
                      </a:r>
                    </a:p>
                  </a:txBody>
                  <a:tcPr anchor="ctr">
                    <a:solidFill>
                      <a:srgbClr val="438F8E">
                        <a:alpha val="20000"/>
                      </a:srgbClr>
                    </a:solidFill>
                  </a:tcPr>
                </a:tc>
                <a:tc>
                  <a:txBody>
                    <a:bodyPr/>
                    <a:lstStyle/>
                    <a:p>
                      <a:pPr algn="ctr"/>
                      <a:r>
                        <a:rPr lang="en-US" sz="900" dirty="0"/>
                        <a:t>…</a:t>
                      </a:r>
                    </a:p>
                  </a:txBody>
                  <a:tcPr anchor="ctr">
                    <a:solidFill>
                      <a:srgbClr val="438F8E">
                        <a:alpha val="20000"/>
                      </a:srgbClr>
                    </a:solidFill>
                  </a:tcPr>
                </a:tc>
                <a:tc>
                  <a:txBody>
                    <a:bodyPr/>
                    <a:lstStyle/>
                    <a:p>
                      <a:pPr algn="ctr"/>
                      <a:r>
                        <a:rPr lang="en-US" sz="900" dirty="0"/>
                        <a:t>…</a:t>
                      </a:r>
                    </a:p>
                  </a:txBody>
                  <a:tcPr anchor="ctr">
                    <a:solidFill>
                      <a:srgbClr val="438F8E">
                        <a:alpha val="20000"/>
                      </a:srgbClr>
                    </a:solidFill>
                  </a:tcPr>
                </a:tc>
                <a:tc>
                  <a:txBody>
                    <a:bodyPr/>
                    <a:lstStyle/>
                    <a:p>
                      <a:pPr algn="ctr"/>
                      <a:r>
                        <a:rPr lang="en-US" sz="900" dirty="0"/>
                        <a:t>…</a:t>
                      </a:r>
                    </a:p>
                  </a:txBody>
                  <a:tcPr anchor="ctr">
                    <a:solidFill>
                      <a:srgbClr val="438F8E">
                        <a:alpha val="20000"/>
                      </a:srgbClr>
                    </a:solidFill>
                  </a:tcPr>
                </a:tc>
                <a:tc>
                  <a:txBody>
                    <a:bodyPr/>
                    <a:lstStyle/>
                    <a:p>
                      <a:pPr algn="ctr"/>
                      <a:r>
                        <a:rPr lang="en-US" sz="900" dirty="0"/>
                        <a:t>…</a:t>
                      </a:r>
                    </a:p>
                  </a:txBody>
                  <a:tcPr anchor="ctr">
                    <a:solidFill>
                      <a:srgbClr val="438F8E">
                        <a:alpha val="20000"/>
                      </a:srgbClr>
                    </a:solidFill>
                  </a:tcPr>
                </a:tc>
                <a:tc>
                  <a:txBody>
                    <a:bodyPr/>
                    <a:lstStyle/>
                    <a:p>
                      <a:pPr algn="ctr"/>
                      <a:r>
                        <a:rPr lang="en-US" sz="900" dirty="0"/>
                        <a:t>…</a:t>
                      </a:r>
                    </a:p>
                  </a:txBody>
                  <a:tcPr anchor="ctr">
                    <a:solidFill>
                      <a:srgbClr val="438F8E">
                        <a:alpha val="20000"/>
                      </a:srgbClr>
                    </a:solidFill>
                  </a:tcPr>
                </a:tc>
                <a:tc>
                  <a:txBody>
                    <a:bodyPr/>
                    <a:lstStyle/>
                    <a:p>
                      <a:pPr algn="ctr"/>
                      <a:r>
                        <a:rPr lang="en-US" sz="900" dirty="0"/>
                        <a:t>…</a:t>
                      </a:r>
                    </a:p>
                  </a:txBody>
                  <a:tcPr anchor="ctr">
                    <a:solidFill>
                      <a:srgbClr val="438F8E">
                        <a:alpha val="20000"/>
                      </a:srgbClr>
                    </a:solidFill>
                  </a:tcPr>
                </a:tc>
                <a:tc>
                  <a:txBody>
                    <a:bodyPr/>
                    <a:lstStyle/>
                    <a:p>
                      <a:pPr algn="ctr"/>
                      <a:r>
                        <a:rPr lang="en-US" sz="900" dirty="0"/>
                        <a:t>…</a:t>
                      </a:r>
                    </a:p>
                  </a:txBody>
                  <a:tcPr anchor="ctr">
                    <a:solidFill>
                      <a:srgbClr val="438F8E">
                        <a:alpha val="20000"/>
                      </a:srgbClr>
                    </a:solidFill>
                  </a:tcPr>
                </a:tc>
                <a:tc>
                  <a:txBody>
                    <a:bodyPr/>
                    <a:lstStyle/>
                    <a:p>
                      <a:pPr algn="ctr"/>
                      <a:r>
                        <a:rPr lang="en-US" sz="900" dirty="0"/>
                        <a:t>…</a:t>
                      </a:r>
                    </a:p>
                  </a:txBody>
                  <a:tcPr anchor="ctr">
                    <a:solidFill>
                      <a:srgbClr val="438F8E">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a:t>
                      </a:r>
                    </a:p>
                  </a:txBody>
                  <a:tcPr anchor="ctr">
                    <a:solidFill>
                      <a:srgbClr val="438F8E">
                        <a:alpha val="20000"/>
                      </a:srgbClr>
                    </a:solidFill>
                  </a:tcPr>
                </a:tc>
                <a:tc>
                  <a:txBody>
                    <a:bodyPr/>
                    <a:lstStyle/>
                    <a:p>
                      <a:pPr algn="ctr"/>
                      <a:r>
                        <a:rPr lang="en-US" sz="900" dirty="0"/>
                        <a:t>…</a:t>
                      </a:r>
                    </a:p>
                  </a:txBody>
                  <a:tcPr anchor="ctr">
                    <a:solidFill>
                      <a:srgbClr val="438F8E">
                        <a:alpha val="20000"/>
                      </a:srgbClr>
                    </a:solidFill>
                  </a:tcPr>
                </a:tc>
                <a:extLst>
                  <a:ext uri="{0D108BD9-81ED-4DB2-BD59-A6C34878D82A}">
                    <a16:rowId xmlns:a16="http://schemas.microsoft.com/office/drawing/2014/main" val="3002047712"/>
                  </a:ext>
                </a:extLst>
              </a:tr>
            </a:tbl>
          </a:graphicData>
        </a:graphic>
      </p:graphicFrame>
      <p:sp>
        <p:nvSpPr>
          <p:cNvPr id="5" name="Arrow: Down 4">
            <a:extLst>
              <a:ext uri="{FF2B5EF4-FFF2-40B4-BE49-F238E27FC236}">
                <a16:creationId xmlns:a16="http://schemas.microsoft.com/office/drawing/2014/main" id="{62D759F8-8241-4E8F-908B-CE25312F64BA}"/>
              </a:ext>
            </a:extLst>
          </p:cNvPr>
          <p:cNvSpPr/>
          <p:nvPr/>
        </p:nvSpPr>
        <p:spPr>
          <a:xfrm rot="14991780">
            <a:off x="4669653" y="1380692"/>
            <a:ext cx="1748901" cy="12253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69620E-9792-443D-8422-A6EC4AF62D7C}"/>
              </a:ext>
            </a:extLst>
          </p:cNvPr>
          <p:cNvSpPr txBox="1"/>
          <p:nvPr/>
        </p:nvSpPr>
        <p:spPr>
          <a:xfrm>
            <a:off x="261152" y="5371635"/>
            <a:ext cx="4114800" cy="923330"/>
          </a:xfrm>
          <a:prstGeom prst="rect">
            <a:avLst/>
          </a:prstGeom>
          <a:noFill/>
          <a:ln>
            <a:solidFill>
              <a:schemeClr val="accent1"/>
            </a:solidFill>
          </a:ln>
        </p:spPr>
        <p:txBody>
          <a:bodyPr wrap="square" rtlCol="0">
            <a:spAutoFit/>
          </a:bodyPr>
          <a:lstStyle/>
          <a:p>
            <a:r>
              <a:rPr lang="en-US" dirty="0"/>
              <a:t>July concept includes a very detailed model of all required material for supports and services!</a:t>
            </a:r>
          </a:p>
        </p:txBody>
      </p:sp>
    </p:spTree>
    <p:extLst>
      <p:ext uri="{BB962C8B-B14F-4D97-AF65-F5344CB8AC3E}">
        <p14:creationId xmlns:p14="http://schemas.microsoft.com/office/powerpoint/2010/main" val="1433014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E43E3B-331D-4FC2-A1E4-BA9DD06FCF61}"/>
              </a:ext>
            </a:extLst>
          </p:cNvPr>
          <p:cNvSpPr>
            <a:spLocks noGrp="1"/>
          </p:cNvSpPr>
          <p:nvPr>
            <p:ph type="title"/>
          </p:nvPr>
        </p:nvSpPr>
        <p:spPr>
          <a:xfrm>
            <a:off x="838200" y="365125"/>
            <a:ext cx="10515600" cy="941161"/>
          </a:xfrm>
        </p:spPr>
        <p:txBody>
          <a:bodyPr/>
          <a:lstStyle/>
          <a:p>
            <a:r>
              <a:rPr lang="en-US" b="1" dirty="0">
                <a:solidFill>
                  <a:schemeClr val="accent1"/>
                </a:solidFill>
              </a:rPr>
              <a:t>Jets for EIC Physics</a:t>
            </a:r>
          </a:p>
        </p:txBody>
      </p:sp>
    </p:spTree>
    <p:extLst>
      <p:ext uri="{BB962C8B-B14F-4D97-AF65-F5344CB8AC3E}">
        <p14:creationId xmlns:p14="http://schemas.microsoft.com/office/powerpoint/2010/main" val="3212932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1B00B095-3497-4D0B-91AE-EC8C99AD7AFD">
            <a:extLst>
              <a:ext uri="{FF2B5EF4-FFF2-40B4-BE49-F238E27FC236}">
                <a16:creationId xmlns:a16="http://schemas.microsoft.com/office/drawing/2014/main" id="{E7884AD4-08F4-4314-B2F7-CE64CB602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 y="606223"/>
            <a:ext cx="10276893" cy="625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82FCC84-189E-4590-B872-EB2CCA2CF48E}"/>
              </a:ext>
            </a:extLst>
          </p:cNvPr>
          <p:cNvSpPr>
            <a:spLocks noGrp="1"/>
          </p:cNvSpPr>
          <p:nvPr>
            <p:ph type="title"/>
          </p:nvPr>
        </p:nvSpPr>
        <p:spPr/>
        <p:txBody>
          <a:bodyPr/>
          <a:lstStyle/>
          <a:p>
            <a:r>
              <a:rPr lang="en-US" b="1" dirty="0">
                <a:solidFill>
                  <a:schemeClr val="accent1"/>
                </a:solidFill>
              </a:rPr>
              <a:t>Full Beamline Implementation in G4</a:t>
            </a:r>
          </a:p>
        </p:txBody>
      </p:sp>
      <p:pic>
        <p:nvPicPr>
          <p:cNvPr id="6" name="Picture 5">
            <a:extLst>
              <a:ext uri="{FF2B5EF4-FFF2-40B4-BE49-F238E27FC236}">
                <a16:creationId xmlns:a16="http://schemas.microsoft.com/office/drawing/2014/main" id="{E06D49B8-33D9-4F9A-877F-5E741171D45B}"/>
              </a:ext>
            </a:extLst>
          </p:cNvPr>
          <p:cNvPicPr>
            <a:picLocks noChangeAspect="1"/>
          </p:cNvPicPr>
          <p:nvPr/>
        </p:nvPicPr>
        <p:blipFill rotWithShape="1">
          <a:blip r:embed="rId3"/>
          <a:srcRect l="47087"/>
          <a:stretch/>
        </p:blipFill>
        <p:spPr>
          <a:xfrm>
            <a:off x="8443018" y="3311010"/>
            <a:ext cx="3677448" cy="3410465"/>
          </a:xfrm>
          <a:prstGeom prst="rect">
            <a:avLst/>
          </a:prstGeom>
        </p:spPr>
      </p:pic>
      <p:sp>
        <p:nvSpPr>
          <p:cNvPr id="5" name="TextBox 4">
            <a:extLst>
              <a:ext uri="{FF2B5EF4-FFF2-40B4-BE49-F238E27FC236}">
                <a16:creationId xmlns:a16="http://schemas.microsoft.com/office/drawing/2014/main" id="{609BFBA3-24BC-467A-91C8-92EB09810EDD}"/>
              </a:ext>
            </a:extLst>
          </p:cNvPr>
          <p:cNvSpPr txBox="1"/>
          <p:nvPr/>
        </p:nvSpPr>
        <p:spPr>
          <a:xfrm>
            <a:off x="394119" y="1596890"/>
            <a:ext cx="5589037" cy="1477328"/>
          </a:xfrm>
          <a:prstGeom prst="rect">
            <a:avLst/>
          </a:prstGeom>
          <a:noFill/>
          <a:ln>
            <a:solidFill>
              <a:schemeClr val="tx1"/>
            </a:solidFill>
          </a:ln>
        </p:spPr>
        <p:txBody>
          <a:bodyPr wrap="square" rtlCol="0">
            <a:spAutoFit/>
          </a:bodyPr>
          <a:lstStyle/>
          <a:p>
            <a:r>
              <a:rPr lang="en-US" dirty="0"/>
              <a:t>G4 Implementation includes forward and backward beamlines, with particle transport through magnet elements as well as detector instrumentation.</a:t>
            </a:r>
          </a:p>
          <a:p>
            <a:endParaRPr lang="en-US" dirty="0"/>
          </a:p>
          <a:p>
            <a:r>
              <a:rPr lang="en-US" dirty="0"/>
              <a:t>Second simulation campaign underway! </a:t>
            </a:r>
          </a:p>
        </p:txBody>
      </p:sp>
    </p:spTree>
    <p:extLst>
      <p:ext uri="{BB962C8B-B14F-4D97-AF65-F5344CB8AC3E}">
        <p14:creationId xmlns:p14="http://schemas.microsoft.com/office/powerpoint/2010/main" val="423516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 descr="A picture containing diagram&#10;&#10;Description automatically generated">
            <a:extLst>
              <a:ext uri="{FF2B5EF4-FFF2-40B4-BE49-F238E27FC236}">
                <a16:creationId xmlns:a16="http://schemas.microsoft.com/office/drawing/2014/main" id="{045EA955-335A-4306-A91C-7E33A13FA5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74"/>
          <a:stretch/>
        </p:blipFill>
        <p:spPr bwMode="auto">
          <a:xfrm>
            <a:off x="484735" y="1660565"/>
            <a:ext cx="8130736" cy="45735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F1178E7E-DB71-4C23-A541-0C74C166BC77}"/>
              </a:ext>
            </a:extLst>
          </p:cNvPr>
          <p:cNvSpPr>
            <a:spLocks noGrp="1"/>
          </p:cNvSpPr>
          <p:nvPr>
            <p:ph type="title"/>
          </p:nvPr>
        </p:nvSpPr>
        <p:spPr/>
        <p:txBody>
          <a:bodyPr/>
          <a:lstStyle/>
          <a:p>
            <a:r>
              <a:rPr lang="en-US" b="1" dirty="0">
                <a:solidFill>
                  <a:schemeClr val="accent1"/>
                </a:solidFill>
              </a:rPr>
              <a:t>Example DIS Event</a:t>
            </a:r>
          </a:p>
        </p:txBody>
      </p:sp>
      <p:sp>
        <p:nvSpPr>
          <p:cNvPr id="6" name="TextBox 5">
            <a:extLst>
              <a:ext uri="{FF2B5EF4-FFF2-40B4-BE49-F238E27FC236}">
                <a16:creationId xmlns:a16="http://schemas.microsoft.com/office/drawing/2014/main" id="{3B660AFA-190E-4EDE-8E64-2B81B0FCCEA2}"/>
              </a:ext>
            </a:extLst>
          </p:cNvPr>
          <p:cNvSpPr txBox="1"/>
          <p:nvPr/>
        </p:nvSpPr>
        <p:spPr>
          <a:xfrm>
            <a:off x="4902413" y="4828103"/>
            <a:ext cx="745351" cy="369332"/>
          </a:xfrm>
          <a:prstGeom prst="rect">
            <a:avLst/>
          </a:prstGeom>
          <a:noFill/>
        </p:spPr>
        <p:txBody>
          <a:bodyPr wrap="square" rtlCol="0">
            <a:spAutoFit/>
          </a:bodyPr>
          <a:lstStyle/>
          <a:p>
            <a:r>
              <a:rPr lang="en-US" dirty="0">
                <a:solidFill>
                  <a:schemeClr val="bg1"/>
                </a:solidFill>
              </a:rPr>
              <a:t>Jet</a:t>
            </a:r>
          </a:p>
        </p:txBody>
      </p:sp>
      <p:sp>
        <p:nvSpPr>
          <p:cNvPr id="11" name="TextBox 10">
            <a:extLst>
              <a:ext uri="{FF2B5EF4-FFF2-40B4-BE49-F238E27FC236}">
                <a16:creationId xmlns:a16="http://schemas.microsoft.com/office/drawing/2014/main" id="{34D618E8-5DCC-4D12-9F5A-5254D74FE8AA}"/>
              </a:ext>
            </a:extLst>
          </p:cNvPr>
          <p:cNvSpPr txBox="1"/>
          <p:nvPr/>
        </p:nvSpPr>
        <p:spPr>
          <a:xfrm>
            <a:off x="2353486" y="4520244"/>
            <a:ext cx="1685114" cy="369332"/>
          </a:xfrm>
          <a:prstGeom prst="rect">
            <a:avLst/>
          </a:prstGeom>
          <a:noFill/>
        </p:spPr>
        <p:txBody>
          <a:bodyPr wrap="square" rtlCol="0">
            <a:spAutoFit/>
          </a:bodyPr>
          <a:lstStyle/>
          <a:p>
            <a:r>
              <a:rPr lang="en-US" dirty="0">
                <a:solidFill>
                  <a:schemeClr val="bg1"/>
                </a:solidFill>
              </a:rPr>
              <a:t>Scattered e</a:t>
            </a:r>
            <a:r>
              <a:rPr lang="en-US" baseline="30000" dirty="0">
                <a:solidFill>
                  <a:schemeClr val="bg1"/>
                </a:solidFill>
              </a:rPr>
              <a:t>-</a:t>
            </a:r>
          </a:p>
        </p:txBody>
      </p:sp>
      <p:sp>
        <p:nvSpPr>
          <p:cNvPr id="9" name="TextBox 8">
            <a:extLst>
              <a:ext uri="{FF2B5EF4-FFF2-40B4-BE49-F238E27FC236}">
                <a16:creationId xmlns:a16="http://schemas.microsoft.com/office/drawing/2014/main" id="{7E2E6C60-C4F8-4055-A48F-BDD15B171E3B}"/>
              </a:ext>
            </a:extLst>
          </p:cNvPr>
          <p:cNvSpPr txBox="1"/>
          <p:nvPr/>
        </p:nvSpPr>
        <p:spPr>
          <a:xfrm>
            <a:off x="5860996" y="828179"/>
            <a:ext cx="6097280"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Q</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 5000 GeV</a:t>
            </a:r>
            <a:r>
              <a:rPr lang="en-US" sz="1800" baseline="30000" dirty="0">
                <a:effectLst/>
                <a:latin typeface="Calibri" panose="020F0502020204030204" pitchFamily="34" charset="0"/>
                <a:ea typeface="Calibri" panose="020F0502020204030204" pitchFamily="34" charset="0"/>
              </a:rPr>
              <a:t>2</a:t>
            </a:r>
            <a:r>
              <a:rPr lang="en-US" sz="1800" dirty="0">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1523026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7378-FB24-45A8-B64B-A72CA1783F3B}"/>
              </a:ext>
            </a:extLst>
          </p:cNvPr>
          <p:cNvSpPr>
            <a:spLocks noGrp="1"/>
          </p:cNvSpPr>
          <p:nvPr>
            <p:ph type="title"/>
          </p:nvPr>
        </p:nvSpPr>
        <p:spPr>
          <a:xfrm>
            <a:off x="838200" y="365125"/>
            <a:ext cx="10515600" cy="783737"/>
          </a:xfrm>
        </p:spPr>
        <p:txBody>
          <a:bodyPr/>
          <a:lstStyle/>
          <a:p>
            <a:r>
              <a:rPr lang="en-US" b="1" dirty="0">
                <a:solidFill>
                  <a:schemeClr val="accent1"/>
                </a:solidFill>
              </a:rPr>
              <a:t>Kinematic Reconstruction</a:t>
            </a:r>
          </a:p>
        </p:txBody>
      </p:sp>
      <p:pic>
        <p:nvPicPr>
          <p:cNvPr id="7" name="Picture 6">
            <a:extLst>
              <a:ext uri="{FF2B5EF4-FFF2-40B4-BE49-F238E27FC236}">
                <a16:creationId xmlns:a16="http://schemas.microsoft.com/office/drawing/2014/main" id="{44553577-A545-4EB0-863F-5E535B32D6DD}"/>
              </a:ext>
            </a:extLst>
          </p:cNvPr>
          <p:cNvPicPr>
            <a:picLocks noChangeAspect="1"/>
          </p:cNvPicPr>
          <p:nvPr/>
        </p:nvPicPr>
        <p:blipFill>
          <a:blip r:embed="rId2"/>
          <a:stretch>
            <a:fillRect/>
          </a:stretch>
        </p:blipFill>
        <p:spPr>
          <a:xfrm>
            <a:off x="481668" y="1244533"/>
            <a:ext cx="4398150" cy="2738471"/>
          </a:xfrm>
          <a:prstGeom prst="rect">
            <a:avLst/>
          </a:prstGeom>
        </p:spPr>
      </p:pic>
      <p:pic>
        <p:nvPicPr>
          <p:cNvPr id="9" name="Picture 8">
            <a:extLst>
              <a:ext uri="{FF2B5EF4-FFF2-40B4-BE49-F238E27FC236}">
                <a16:creationId xmlns:a16="http://schemas.microsoft.com/office/drawing/2014/main" id="{84E3CAEB-2F83-49E6-B025-07339036BD0A}"/>
              </a:ext>
            </a:extLst>
          </p:cNvPr>
          <p:cNvPicPr>
            <a:picLocks noChangeAspect="1"/>
          </p:cNvPicPr>
          <p:nvPr/>
        </p:nvPicPr>
        <p:blipFill>
          <a:blip r:embed="rId3"/>
          <a:stretch>
            <a:fillRect/>
          </a:stretch>
        </p:blipFill>
        <p:spPr>
          <a:xfrm>
            <a:off x="481668" y="3983004"/>
            <a:ext cx="4398150" cy="2738471"/>
          </a:xfrm>
          <a:prstGeom prst="rect">
            <a:avLst/>
          </a:prstGeom>
        </p:spPr>
      </p:pic>
      <p:pic>
        <p:nvPicPr>
          <p:cNvPr id="11" name="Picture 10">
            <a:extLst>
              <a:ext uri="{FF2B5EF4-FFF2-40B4-BE49-F238E27FC236}">
                <a16:creationId xmlns:a16="http://schemas.microsoft.com/office/drawing/2014/main" id="{9BB83017-44BE-4F3A-949C-D1D58BA16807}"/>
              </a:ext>
            </a:extLst>
          </p:cNvPr>
          <p:cNvPicPr>
            <a:picLocks noChangeAspect="1"/>
          </p:cNvPicPr>
          <p:nvPr/>
        </p:nvPicPr>
        <p:blipFill>
          <a:blip r:embed="rId4"/>
          <a:stretch>
            <a:fillRect/>
          </a:stretch>
        </p:blipFill>
        <p:spPr>
          <a:xfrm>
            <a:off x="5634024" y="2289047"/>
            <a:ext cx="5624427" cy="3511935"/>
          </a:xfrm>
          <a:prstGeom prst="rect">
            <a:avLst/>
          </a:prstGeom>
        </p:spPr>
      </p:pic>
      <p:sp>
        <p:nvSpPr>
          <p:cNvPr id="13" name="TextBox 12">
            <a:extLst>
              <a:ext uri="{FF2B5EF4-FFF2-40B4-BE49-F238E27FC236}">
                <a16:creationId xmlns:a16="http://schemas.microsoft.com/office/drawing/2014/main" id="{F77328D8-0329-47C5-8E6E-ECC5E77175DE}"/>
              </a:ext>
            </a:extLst>
          </p:cNvPr>
          <p:cNvSpPr txBox="1"/>
          <p:nvPr/>
        </p:nvSpPr>
        <p:spPr>
          <a:xfrm>
            <a:off x="6414847" y="1210874"/>
            <a:ext cx="4843604" cy="646331"/>
          </a:xfrm>
          <a:prstGeom prst="rect">
            <a:avLst/>
          </a:prstGeom>
          <a:noFill/>
          <a:ln>
            <a:solidFill>
              <a:schemeClr val="tx1"/>
            </a:solidFill>
          </a:ln>
        </p:spPr>
        <p:txBody>
          <a:bodyPr wrap="square" rtlCol="0">
            <a:spAutoFit/>
          </a:bodyPr>
          <a:lstStyle/>
          <a:p>
            <a:r>
              <a:rPr lang="en-US" dirty="0"/>
              <a:t>Good reconstruction of DIS kinematics and recoil hadron for SIDIS. </a:t>
            </a:r>
          </a:p>
        </p:txBody>
      </p:sp>
      <p:sp>
        <p:nvSpPr>
          <p:cNvPr id="4" name="TextBox 3">
            <a:extLst>
              <a:ext uri="{FF2B5EF4-FFF2-40B4-BE49-F238E27FC236}">
                <a16:creationId xmlns:a16="http://schemas.microsoft.com/office/drawing/2014/main" id="{DB88D1A3-B8B3-424F-B0DF-6DACE4A00204}"/>
              </a:ext>
            </a:extLst>
          </p:cNvPr>
          <p:cNvSpPr txBox="1"/>
          <p:nvPr/>
        </p:nvSpPr>
        <p:spPr>
          <a:xfrm>
            <a:off x="1016000" y="1930400"/>
            <a:ext cx="1625600" cy="646331"/>
          </a:xfrm>
          <a:prstGeom prst="rect">
            <a:avLst/>
          </a:prstGeom>
          <a:noFill/>
        </p:spPr>
        <p:txBody>
          <a:bodyPr wrap="square" rtlCol="0">
            <a:spAutoFit/>
          </a:bodyPr>
          <a:lstStyle/>
          <a:p>
            <a:r>
              <a:rPr lang="en-US" b="1" dirty="0"/>
              <a:t>Leptonic </a:t>
            </a:r>
            <a:br>
              <a:rPr lang="en-US" b="1" dirty="0"/>
            </a:br>
            <a:r>
              <a:rPr lang="en-US" b="1" dirty="0"/>
              <a:t>Reconstruction</a:t>
            </a:r>
          </a:p>
        </p:txBody>
      </p:sp>
      <p:sp>
        <p:nvSpPr>
          <p:cNvPr id="10" name="TextBox 9">
            <a:extLst>
              <a:ext uri="{FF2B5EF4-FFF2-40B4-BE49-F238E27FC236}">
                <a16:creationId xmlns:a16="http://schemas.microsoft.com/office/drawing/2014/main" id="{B10F3C80-6ADE-400C-86BD-732D4B5B8557}"/>
              </a:ext>
            </a:extLst>
          </p:cNvPr>
          <p:cNvSpPr txBox="1"/>
          <p:nvPr/>
        </p:nvSpPr>
        <p:spPr>
          <a:xfrm>
            <a:off x="933549" y="4664963"/>
            <a:ext cx="1625600" cy="646331"/>
          </a:xfrm>
          <a:prstGeom prst="rect">
            <a:avLst/>
          </a:prstGeom>
          <a:noFill/>
        </p:spPr>
        <p:txBody>
          <a:bodyPr wrap="square" rtlCol="0">
            <a:spAutoFit/>
          </a:bodyPr>
          <a:lstStyle/>
          <a:p>
            <a:r>
              <a:rPr lang="en-US" b="1" dirty="0"/>
              <a:t>Double Angle</a:t>
            </a:r>
            <a:br>
              <a:rPr lang="en-US" b="1" dirty="0"/>
            </a:br>
            <a:r>
              <a:rPr lang="en-US" b="1" dirty="0"/>
              <a:t>Reconstruction</a:t>
            </a:r>
          </a:p>
        </p:txBody>
      </p:sp>
    </p:spTree>
    <p:extLst>
      <p:ext uri="{BB962C8B-B14F-4D97-AF65-F5344CB8AC3E}">
        <p14:creationId xmlns:p14="http://schemas.microsoft.com/office/powerpoint/2010/main" val="2479238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5E496D-1BDC-4269-B4FC-0343D15EFFEC}"/>
              </a:ext>
            </a:extLst>
          </p:cNvPr>
          <p:cNvSpPr>
            <a:spLocks noGrp="1"/>
          </p:cNvSpPr>
          <p:nvPr>
            <p:ph type="title"/>
          </p:nvPr>
        </p:nvSpPr>
        <p:spPr>
          <a:xfrm>
            <a:off x="838200" y="365125"/>
            <a:ext cx="10515600" cy="1051693"/>
          </a:xfrm>
        </p:spPr>
        <p:txBody>
          <a:bodyPr/>
          <a:lstStyle/>
          <a:p>
            <a:r>
              <a:rPr lang="en-US" b="1" dirty="0" err="1">
                <a:solidFill>
                  <a:schemeClr val="accent1"/>
                </a:solidFill>
              </a:rPr>
              <a:t>Breit</a:t>
            </a:r>
            <a:r>
              <a:rPr lang="en-US" b="1" dirty="0">
                <a:solidFill>
                  <a:schemeClr val="accent1"/>
                </a:solidFill>
              </a:rPr>
              <a:t> Frame</a:t>
            </a:r>
          </a:p>
        </p:txBody>
      </p:sp>
      <p:pic>
        <p:nvPicPr>
          <p:cNvPr id="7" name="Picture 6">
            <a:extLst>
              <a:ext uri="{FF2B5EF4-FFF2-40B4-BE49-F238E27FC236}">
                <a16:creationId xmlns:a16="http://schemas.microsoft.com/office/drawing/2014/main" id="{16C68B18-577C-4A66-B147-BA398E83D601}"/>
              </a:ext>
            </a:extLst>
          </p:cNvPr>
          <p:cNvPicPr>
            <a:picLocks noChangeAspect="1"/>
          </p:cNvPicPr>
          <p:nvPr/>
        </p:nvPicPr>
        <p:blipFill>
          <a:blip r:embed="rId2"/>
          <a:stretch>
            <a:fillRect/>
          </a:stretch>
        </p:blipFill>
        <p:spPr>
          <a:xfrm>
            <a:off x="5647264" y="421562"/>
            <a:ext cx="4776134" cy="2190884"/>
          </a:xfrm>
          <a:prstGeom prst="rect">
            <a:avLst/>
          </a:prstGeom>
        </p:spPr>
      </p:pic>
      <p:pic>
        <p:nvPicPr>
          <p:cNvPr id="3" name="Picture 2">
            <a:extLst>
              <a:ext uri="{FF2B5EF4-FFF2-40B4-BE49-F238E27FC236}">
                <a16:creationId xmlns:a16="http://schemas.microsoft.com/office/drawing/2014/main" id="{87A843E7-60E4-4E6A-8EA2-EB44A6703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735" y="3687009"/>
            <a:ext cx="5234026" cy="514354"/>
          </a:xfrm>
          <a:prstGeom prst="rect">
            <a:avLst/>
          </a:prstGeom>
        </p:spPr>
      </p:pic>
      <p:pic>
        <p:nvPicPr>
          <p:cNvPr id="9" name="Picture 8">
            <a:extLst>
              <a:ext uri="{FF2B5EF4-FFF2-40B4-BE49-F238E27FC236}">
                <a16:creationId xmlns:a16="http://schemas.microsoft.com/office/drawing/2014/main" id="{60712C9D-ADE1-42C5-B692-A4ED104E5C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451" y="2802203"/>
            <a:ext cx="4500595" cy="747718"/>
          </a:xfrm>
          <a:prstGeom prst="rect">
            <a:avLst/>
          </a:prstGeom>
        </p:spPr>
      </p:pic>
      <p:pic>
        <p:nvPicPr>
          <p:cNvPr id="11" name="Picture 10">
            <a:extLst>
              <a:ext uri="{FF2B5EF4-FFF2-40B4-BE49-F238E27FC236}">
                <a16:creationId xmlns:a16="http://schemas.microsoft.com/office/drawing/2014/main" id="{30886BC1-8137-43A5-AFE9-2F725E8B5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262" y="4416679"/>
            <a:ext cx="3524276" cy="490541"/>
          </a:xfrm>
          <a:prstGeom prst="rect">
            <a:avLst/>
          </a:prstGeom>
        </p:spPr>
      </p:pic>
      <p:sp>
        <p:nvSpPr>
          <p:cNvPr id="12" name="TextBox 11">
            <a:extLst>
              <a:ext uri="{FF2B5EF4-FFF2-40B4-BE49-F238E27FC236}">
                <a16:creationId xmlns:a16="http://schemas.microsoft.com/office/drawing/2014/main" id="{3F625894-80A0-41E4-A054-3E0687ABBD34}"/>
              </a:ext>
            </a:extLst>
          </p:cNvPr>
          <p:cNvSpPr txBox="1"/>
          <p:nvPr/>
        </p:nvSpPr>
        <p:spPr>
          <a:xfrm>
            <a:off x="602902" y="1422188"/>
            <a:ext cx="4421274" cy="4801314"/>
          </a:xfrm>
          <a:prstGeom prst="rect">
            <a:avLst/>
          </a:prstGeom>
          <a:noFill/>
        </p:spPr>
        <p:txBody>
          <a:bodyPr wrap="square" rtlCol="0">
            <a:spAutoFit/>
          </a:bodyPr>
          <a:lstStyle/>
          <a:p>
            <a:r>
              <a:rPr lang="en-US" dirty="0"/>
              <a:t>The </a:t>
            </a:r>
            <a:r>
              <a:rPr lang="en-US" dirty="0" err="1"/>
              <a:t>Breit</a:t>
            </a:r>
            <a:r>
              <a:rPr lang="en-US" dirty="0"/>
              <a:t> frame is the frame in which the (spacelike) virtual photon carries only momentum (E=0) along the –z axis. </a:t>
            </a:r>
          </a:p>
          <a:p>
            <a:endParaRPr lang="en-US" dirty="0"/>
          </a:p>
          <a:p>
            <a:r>
              <a:rPr lang="en-US" dirty="0"/>
              <a:t>We can </a:t>
            </a:r>
            <a:r>
              <a:rPr lang="en-US" i="1" dirty="0"/>
              <a:t>always</a:t>
            </a:r>
            <a:r>
              <a:rPr lang="en-US" dirty="0"/>
              <a:t> define this frame in terms of a boost and a rotation based on knowledge of the incoming beam and the scattered electron. </a:t>
            </a:r>
          </a:p>
          <a:p>
            <a:endParaRPr lang="en-US" dirty="0"/>
          </a:p>
          <a:p>
            <a:r>
              <a:rPr lang="en-US" dirty="0"/>
              <a:t>In the </a:t>
            </a:r>
            <a:r>
              <a:rPr lang="en-US" dirty="0" err="1"/>
              <a:t>Breit</a:t>
            </a:r>
            <a:r>
              <a:rPr lang="en-US" dirty="0"/>
              <a:t> frame, the jet associated with the struck quark is at negative rapidity, while jets associated with the target proton are at positive rapidity. </a:t>
            </a:r>
          </a:p>
          <a:p>
            <a:endParaRPr lang="en-US" dirty="0"/>
          </a:p>
          <a:p>
            <a:r>
              <a:rPr lang="en-US" dirty="0"/>
              <a:t>The quantity </a:t>
            </a:r>
            <a:r>
              <a:rPr lang="en-US" dirty="0" err="1"/>
              <a:t>z</a:t>
            </a:r>
            <a:r>
              <a:rPr lang="en-US" baseline="-25000" dirty="0" err="1"/>
              <a:t>jet</a:t>
            </a:r>
            <a:r>
              <a:rPr lang="en-US" dirty="0"/>
              <a:t> is the fraction of the scattered quark momentum carried by the </a:t>
            </a:r>
            <a:r>
              <a:rPr lang="en-US"/>
              <a:t>jet (good to LL </a:t>
            </a:r>
            <a:r>
              <a:rPr lang="en-US" dirty="0"/>
              <a:t>level).</a:t>
            </a:r>
          </a:p>
        </p:txBody>
      </p:sp>
      <p:pic>
        <p:nvPicPr>
          <p:cNvPr id="8" name="Picture 7">
            <a:extLst>
              <a:ext uri="{FF2B5EF4-FFF2-40B4-BE49-F238E27FC236}">
                <a16:creationId xmlns:a16="http://schemas.microsoft.com/office/drawing/2014/main" id="{10884AD7-066E-4C67-83AF-A8985F2CD6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8308" y="5210332"/>
            <a:ext cx="1912879" cy="880321"/>
          </a:xfrm>
          <a:prstGeom prst="rect">
            <a:avLst/>
          </a:prstGeom>
        </p:spPr>
      </p:pic>
      <p:sp>
        <p:nvSpPr>
          <p:cNvPr id="2" name="TextBox 1">
            <a:extLst>
              <a:ext uri="{FF2B5EF4-FFF2-40B4-BE49-F238E27FC236}">
                <a16:creationId xmlns:a16="http://schemas.microsoft.com/office/drawing/2014/main" id="{959026B6-67F4-4C96-96EF-FBDC28D6CBB9}"/>
              </a:ext>
            </a:extLst>
          </p:cNvPr>
          <p:cNvSpPr txBox="1"/>
          <p:nvPr/>
        </p:nvSpPr>
        <p:spPr>
          <a:xfrm>
            <a:off x="9631344" y="5905987"/>
            <a:ext cx="2225710" cy="369332"/>
          </a:xfrm>
          <a:prstGeom prst="rect">
            <a:avLst/>
          </a:prstGeom>
          <a:noFill/>
        </p:spPr>
        <p:txBody>
          <a:bodyPr wrap="square" rtlCol="0">
            <a:spAutoFit/>
          </a:bodyPr>
          <a:lstStyle/>
          <a:p>
            <a:r>
              <a:rPr lang="en-US" dirty="0"/>
              <a:t>arXiv:2006.10751v2</a:t>
            </a:r>
          </a:p>
        </p:txBody>
      </p:sp>
      <p:sp>
        <p:nvSpPr>
          <p:cNvPr id="10" name="TextBox 9">
            <a:extLst>
              <a:ext uri="{FF2B5EF4-FFF2-40B4-BE49-F238E27FC236}">
                <a16:creationId xmlns:a16="http://schemas.microsoft.com/office/drawing/2014/main" id="{83544599-4927-4CDE-9F7C-A9CFA316C77C}"/>
              </a:ext>
            </a:extLst>
          </p:cNvPr>
          <p:cNvSpPr txBox="1"/>
          <p:nvPr/>
        </p:nvSpPr>
        <p:spPr>
          <a:xfrm>
            <a:off x="9440921" y="5275926"/>
            <a:ext cx="1912879" cy="461665"/>
          </a:xfrm>
          <a:prstGeom prst="rect">
            <a:avLst/>
          </a:prstGeom>
          <a:noFill/>
          <a:ln>
            <a:solidFill>
              <a:schemeClr val="tx1"/>
            </a:solidFill>
          </a:ln>
        </p:spPr>
        <p:txBody>
          <a:bodyPr wrap="square" rtlCol="0">
            <a:spAutoFit/>
          </a:bodyPr>
          <a:lstStyle/>
          <a:p>
            <a:r>
              <a:rPr lang="en-US" sz="1200" dirty="0"/>
              <a:t>Fraction of scattered quark momentum carried by jet.</a:t>
            </a:r>
          </a:p>
        </p:txBody>
      </p:sp>
      <p:cxnSp>
        <p:nvCxnSpPr>
          <p:cNvPr id="14" name="Straight Arrow Connector 13">
            <a:extLst>
              <a:ext uri="{FF2B5EF4-FFF2-40B4-BE49-F238E27FC236}">
                <a16:creationId xmlns:a16="http://schemas.microsoft.com/office/drawing/2014/main" id="{3A67A251-6F91-4205-A1CA-23E905FEE972}"/>
              </a:ext>
            </a:extLst>
          </p:cNvPr>
          <p:cNvCxnSpPr/>
          <p:nvPr/>
        </p:nvCxnSpPr>
        <p:spPr>
          <a:xfrm>
            <a:off x="8260336" y="491778"/>
            <a:ext cx="11065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205F411-D3D2-4D03-9FE4-E8B4C5D229E0}"/>
              </a:ext>
            </a:extLst>
          </p:cNvPr>
          <p:cNvSpPr txBox="1"/>
          <p:nvPr/>
        </p:nvSpPr>
        <p:spPr>
          <a:xfrm>
            <a:off x="8495634" y="156959"/>
            <a:ext cx="1106501" cy="369332"/>
          </a:xfrm>
          <a:prstGeom prst="rect">
            <a:avLst/>
          </a:prstGeom>
          <a:noFill/>
        </p:spPr>
        <p:txBody>
          <a:bodyPr wrap="square" rtlCol="0">
            <a:spAutoFit/>
          </a:bodyPr>
          <a:lstStyle/>
          <a:p>
            <a:r>
              <a:rPr lang="en-US" dirty="0"/>
              <a:t>z-axis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1DFA46A-13DC-429A-9B87-BE91D0BC2850}"/>
                  </a:ext>
                </a:extLst>
              </p:cNvPr>
              <p:cNvSpPr txBox="1"/>
              <p:nvPr/>
            </p:nvSpPr>
            <p:spPr>
              <a:xfrm>
                <a:off x="10230583" y="2385010"/>
                <a:ext cx="204992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i="1" smtClean="0">
                              <a:latin typeface="Cambria Math" panose="02040503050406030204" pitchFamily="18" charset="0"/>
                              <a:ea typeface="Cambria Math" panose="02040503050406030204" pitchFamily="18" charset="0"/>
                            </a:rPr>
                            <m:t>𝜇</m:t>
                          </m:r>
                        </m:sup>
                      </m:sSup>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1,0,0,+1</m:t>
                          </m:r>
                        </m:e>
                      </m:d>
                    </m:oMath>
                  </m:oMathPara>
                </a14:m>
                <a:endParaRPr lang="en-US" b="0" dirty="0"/>
              </a:p>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𝑛</m:t>
                              </m:r>
                            </m:e>
                          </m:acc>
                        </m:e>
                        <m:sup>
                          <m:r>
                            <a:rPr lang="en-US" i="1" smtClean="0">
                              <a:latin typeface="Cambria Math" panose="02040503050406030204" pitchFamily="18" charset="0"/>
                              <a:ea typeface="Cambria Math" panose="02040503050406030204" pitchFamily="18" charset="0"/>
                            </a:rPr>
                            <m:t>𝜇</m:t>
                          </m:r>
                        </m:sup>
                      </m:sSup>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1,0,0,−1</m:t>
                          </m:r>
                        </m:e>
                      </m:d>
                    </m:oMath>
                  </m:oMathPara>
                </a14:m>
                <a:endParaRPr lang="en-US" dirty="0"/>
              </a:p>
            </p:txBody>
          </p:sp>
        </mc:Choice>
        <mc:Fallback xmlns="">
          <p:sp>
            <p:nvSpPr>
              <p:cNvPr id="13" name="TextBox 12">
                <a:extLst>
                  <a:ext uri="{FF2B5EF4-FFF2-40B4-BE49-F238E27FC236}">
                    <a16:creationId xmlns:a16="http://schemas.microsoft.com/office/drawing/2014/main" id="{21DFA46A-13DC-429A-9B87-BE91D0BC2850}"/>
                  </a:ext>
                </a:extLst>
              </p:cNvPr>
              <p:cNvSpPr txBox="1">
                <a:spLocks noRot="1" noChangeAspect="1" noMove="1" noResize="1" noEditPoints="1" noAdjustHandles="1" noChangeArrowheads="1" noChangeShapeType="1" noTextEdit="1"/>
              </p:cNvSpPr>
              <p:nvPr/>
            </p:nvSpPr>
            <p:spPr>
              <a:xfrm>
                <a:off x="10230583" y="2385010"/>
                <a:ext cx="2049929" cy="64633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65713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F1B06-7B6E-4747-BB0B-484DCE42FBD6}"/>
              </a:ext>
            </a:extLst>
          </p:cNvPr>
          <p:cNvSpPr>
            <a:spLocks noGrp="1"/>
          </p:cNvSpPr>
          <p:nvPr>
            <p:ph type="title"/>
          </p:nvPr>
        </p:nvSpPr>
        <p:spPr/>
        <p:txBody>
          <a:bodyPr/>
          <a:lstStyle/>
          <a:p>
            <a:r>
              <a:rPr lang="en-US" b="1" dirty="0" err="1">
                <a:solidFill>
                  <a:schemeClr val="accent1"/>
                </a:solidFill>
              </a:rPr>
              <a:t>Centauro</a:t>
            </a:r>
            <a:r>
              <a:rPr lang="en-US" b="1" dirty="0">
                <a:solidFill>
                  <a:schemeClr val="accent1"/>
                </a:solidFill>
              </a:rPr>
              <a:t> Algorithm</a:t>
            </a:r>
          </a:p>
        </p:txBody>
      </p:sp>
      <p:pic>
        <p:nvPicPr>
          <p:cNvPr id="5" name="Picture 4">
            <a:extLst>
              <a:ext uri="{FF2B5EF4-FFF2-40B4-BE49-F238E27FC236}">
                <a16:creationId xmlns:a16="http://schemas.microsoft.com/office/drawing/2014/main" id="{259D260B-A1D3-4232-A3C8-A27213A7BA25}"/>
              </a:ext>
            </a:extLst>
          </p:cNvPr>
          <p:cNvPicPr>
            <a:picLocks noChangeAspect="1"/>
          </p:cNvPicPr>
          <p:nvPr/>
        </p:nvPicPr>
        <p:blipFill>
          <a:blip r:embed="rId2"/>
          <a:stretch>
            <a:fillRect/>
          </a:stretch>
        </p:blipFill>
        <p:spPr>
          <a:xfrm>
            <a:off x="491164" y="1940139"/>
            <a:ext cx="5896227" cy="602631"/>
          </a:xfrm>
          <a:prstGeom prst="rect">
            <a:avLst/>
          </a:prstGeom>
        </p:spPr>
      </p:pic>
      <p:pic>
        <p:nvPicPr>
          <p:cNvPr id="7" name="Picture 6">
            <a:extLst>
              <a:ext uri="{FF2B5EF4-FFF2-40B4-BE49-F238E27FC236}">
                <a16:creationId xmlns:a16="http://schemas.microsoft.com/office/drawing/2014/main" id="{40D9BA9C-5A17-4DEC-95BB-C92B0B670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9285" y="959227"/>
            <a:ext cx="3486175" cy="3167086"/>
          </a:xfrm>
          <a:prstGeom prst="rect">
            <a:avLst/>
          </a:prstGeom>
        </p:spPr>
      </p:pic>
      <p:pic>
        <p:nvPicPr>
          <p:cNvPr id="9" name="Picture 8">
            <a:extLst>
              <a:ext uri="{FF2B5EF4-FFF2-40B4-BE49-F238E27FC236}">
                <a16:creationId xmlns:a16="http://schemas.microsoft.com/office/drawing/2014/main" id="{D7B96E65-38B9-4584-9F18-9F262F159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40992"/>
            <a:ext cx="1719275" cy="671517"/>
          </a:xfrm>
          <a:prstGeom prst="rect">
            <a:avLst/>
          </a:prstGeom>
        </p:spPr>
      </p:pic>
      <p:graphicFrame>
        <p:nvGraphicFramePr>
          <p:cNvPr id="10" name="Object 9">
            <a:extLst>
              <a:ext uri="{FF2B5EF4-FFF2-40B4-BE49-F238E27FC236}">
                <a16:creationId xmlns:a16="http://schemas.microsoft.com/office/drawing/2014/main" id="{A5A5E531-1BE5-44DC-9920-8739E6345C6A}"/>
              </a:ext>
            </a:extLst>
          </p:cNvPr>
          <p:cNvGraphicFramePr>
            <a:graphicFrameLocks noChangeAspect="1"/>
          </p:cNvGraphicFramePr>
          <p:nvPr>
            <p:extLst>
              <p:ext uri="{D42A27DB-BD31-4B8C-83A1-F6EECF244321}">
                <p14:modId xmlns:p14="http://schemas.microsoft.com/office/powerpoint/2010/main" val="1147531130"/>
              </p:ext>
            </p:extLst>
          </p:nvPr>
        </p:nvGraphicFramePr>
        <p:xfrm>
          <a:off x="2813819" y="2936189"/>
          <a:ext cx="1250915" cy="481121"/>
        </p:xfrm>
        <a:graphic>
          <a:graphicData uri="http://schemas.openxmlformats.org/presentationml/2006/ole">
            <mc:AlternateContent xmlns:mc="http://schemas.openxmlformats.org/markup-compatibility/2006">
              <mc:Choice xmlns:v="urn:schemas-microsoft-com:vml" Requires="v">
                <p:oleObj name="Equation" r:id="rId5" imgW="660240" imgH="253800" progId="Equation.DSMT4">
                  <p:embed/>
                </p:oleObj>
              </mc:Choice>
              <mc:Fallback>
                <p:oleObj name="Equation" r:id="rId5" imgW="660240" imgH="253800" progId="Equation.DSMT4">
                  <p:embed/>
                  <p:pic>
                    <p:nvPicPr>
                      <p:cNvPr id="0" name=""/>
                      <p:cNvPicPr/>
                      <p:nvPr/>
                    </p:nvPicPr>
                    <p:blipFill>
                      <a:blip r:embed="rId6"/>
                      <a:stretch>
                        <a:fillRect/>
                      </a:stretch>
                    </p:blipFill>
                    <p:spPr>
                      <a:xfrm>
                        <a:off x="2813819" y="2936189"/>
                        <a:ext cx="1250915" cy="481121"/>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7A335F66-FF94-4117-8179-49F3104920C4}"/>
              </a:ext>
            </a:extLst>
          </p:cNvPr>
          <p:cNvSpPr txBox="1"/>
          <p:nvPr/>
        </p:nvSpPr>
        <p:spPr>
          <a:xfrm>
            <a:off x="9631344" y="5905987"/>
            <a:ext cx="2225710" cy="369332"/>
          </a:xfrm>
          <a:prstGeom prst="rect">
            <a:avLst/>
          </a:prstGeom>
          <a:noFill/>
        </p:spPr>
        <p:txBody>
          <a:bodyPr wrap="square" rtlCol="0">
            <a:spAutoFit/>
          </a:bodyPr>
          <a:lstStyle/>
          <a:p>
            <a:r>
              <a:rPr lang="en-US" dirty="0"/>
              <a:t>arXiv:2006.10751v2</a:t>
            </a:r>
          </a:p>
        </p:txBody>
      </p:sp>
      <p:sp>
        <p:nvSpPr>
          <p:cNvPr id="6" name="TextBox 5">
            <a:extLst>
              <a:ext uri="{FF2B5EF4-FFF2-40B4-BE49-F238E27FC236}">
                <a16:creationId xmlns:a16="http://schemas.microsoft.com/office/drawing/2014/main" id="{E962CDD8-7AFB-4C86-A4A0-03370DFEDE06}"/>
              </a:ext>
            </a:extLst>
          </p:cNvPr>
          <p:cNvSpPr txBox="1"/>
          <p:nvPr/>
        </p:nvSpPr>
        <p:spPr>
          <a:xfrm>
            <a:off x="552659" y="4004268"/>
            <a:ext cx="6179737" cy="1200329"/>
          </a:xfrm>
          <a:prstGeom prst="rect">
            <a:avLst/>
          </a:prstGeom>
          <a:noFill/>
        </p:spPr>
        <p:txBody>
          <a:bodyPr wrap="square" rtlCol="0">
            <a:spAutoFit/>
          </a:bodyPr>
          <a:lstStyle/>
          <a:p>
            <a:r>
              <a:rPr lang="en-US" dirty="0"/>
              <a:t>A compromise – Longitudinally invariant, </a:t>
            </a:r>
            <a:r>
              <a:rPr lang="en-US" u="sng" dirty="0"/>
              <a:t>but</a:t>
            </a:r>
            <a:r>
              <a:rPr lang="en-US" dirty="0"/>
              <a:t> matches the spherical algorithms behavior in the backward hemisphere (negative rapidity).  This allows it to properly capture the current jet and separate it from the beam remnant jets. </a:t>
            </a:r>
          </a:p>
        </p:txBody>
      </p:sp>
      <p:pic>
        <p:nvPicPr>
          <p:cNvPr id="12" name="Picture 11">
            <a:extLst>
              <a:ext uri="{FF2B5EF4-FFF2-40B4-BE49-F238E27FC236}">
                <a16:creationId xmlns:a16="http://schemas.microsoft.com/office/drawing/2014/main" id="{0BCFC3AF-C1B9-4094-81B3-B235188BE9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1027" y="959227"/>
            <a:ext cx="586506" cy="2529305"/>
          </a:xfrm>
          <a:prstGeom prst="rect">
            <a:avLst/>
          </a:prstGeom>
        </p:spPr>
      </p:pic>
      <p:sp>
        <p:nvSpPr>
          <p:cNvPr id="13" name="TextBox 12">
            <a:extLst>
              <a:ext uri="{FF2B5EF4-FFF2-40B4-BE49-F238E27FC236}">
                <a16:creationId xmlns:a16="http://schemas.microsoft.com/office/drawing/2014/main" id="{596647FE-3D4D-4483-8F31-D65C222AF350}"/>
              </a:ext>
            </a:extLst>
          </p:cNvPr>
          <p:cNvSpPr txBox="1"/>
          <p:nvPr/>
        </p:nvSpPr>
        <p:spPr>
          <a:xfrm>
            <a:off x="6247969" y="381142"/>
            <a:ext cx="2217768" cy="646331"/>
          </a:xfrm>
          <a:prstGeom prst="rect">
            <a:avLst/>
          </a:prstGeom>
          <a:noFill/>
        </p:spPr>
        <p:txBody>
          <a:bodyPr wrap="square" rtlCol="0">
            <a:spAutoFit/>
          </a:bodyPr>
          <a:lstStyle/>
          <a:p>
            <a:r>
              <a:rPr lang="en-US" dirty="0"/>
              <a:t>Pythia8, 10x100, Q&gt;10, R-0.8</a:t>
            </a:r>
          </a:p>
        </p:txBody>
      </p:sp>
    </p:spTree>
    <p:extLst>
      <p:ext uri="{BB962C8B-B14F-4D97-AF65-F5344CB8AC3E}">
        <p14:creationId xmlns:p14="http://schemas.microsoft.com/office/powerpoint/2010/main" val="2292651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964C-BF68-496E-B876-5E3280A68185}"/>
              </a:ext>
            </a:extLst>
          </p:cNvPr>
          <p:cNvSpPr>
            <a:spLocks noGrp="1"/>
          </p:cNvSpPr>
          <p:nvPr>
            <p:ph type="title"/>
          </p:nvPr>
        </p:nvSpPr>
        <p:spPr>
          <a:xfrm>
            <a:off x="838200" y="365125"/>
            <a:ext cx="10515600" cy="1325563"/>
          </a:xfrm>
        </p:spPr>
        <p:txBody>
          <a:bodyPr/>
          <a:lstStyle/>
          <a:p>
            <a:r>
              <a:rPr lang="en-US" b="1" dirty="0">
                <a:solidFill>
                  <a:schemeClr val="accent1"/>
                </a:solidFill>
              </a:rPr>
              <a:t>Simulation Events</a:t>
            </a:r>
          </a:p>
        </p:txBody>
      </p:sp>
      <p:sp>
        <p:nvSpPr>
          <p:cNvPr id="3" name="Content Placeholder 2">
            <a:extLst>
              <a:ext uri="{FF2B5EF4-FFF2-40B4-BE49-F238E27FC236}">
                <a16:creationId xmlns:a16="http://schemas.microsoft.com/office/drawing/2014/main" id="{514C8730-957E-46E0-ADA3-25B48E75B11C}"/>
              </a:ext>
            </a:extLst>
          </p:cNvPr>
          <p:cNvSpPr>
            <a:spLocks noGrp="1"/>
          </p:cNvSpPr>
          <p:nvPr>
            <p:ph idx="1"/>
          </p:nvPr>
        </p:nvSpPr>
        <p:spPr>
          <a:xfrm>
            <a:off x="838200" y="1386674"/>
            <a:ext cx="10515600" cy="4790290"/>
          </a:xfrm>
        </p:spPr>
        <p:txBody>
          <a:bodyPr>
            <a:normAutofit fontScale="85000" lnSpcReduction="20000"/>
          </a:bodyPr>
          <a:lstStyle/>
          <a:p>
            <a:r>
              <a:rPr lang="en-US" dirty="0"/>
              <a:t>Using high-Q</a:t>
            </a:r>
            <a:r>
              <a:rPr lang="en-US" baseline="30000" dirty="0"/>
              <a:t>2</a:t>
            </a:r>
            <a:r>
              <a:rPr lang="en-US" dirty="0"/>
              <a:t> Pythia6 events from SIDIS WG, 10x100:</a:t>
            </a:r>
          </a:p>
          <a:p>
            <a:pPr lvl="1"/>
            <a:r>
              <a:rPr lang="en-US" sz="1600" dirty="0"/>
              <a:t>/</a:t>
            </a:r>
            <a:r>
              <a:rPr lang="en-US" sz="1600" dirty="0" err="1"/>
              <a:t>gpfs</a:t>
            </a:r>
            <a:r>
              <a:rPr lang="en-US" sz="1600" dirty="0"/>
              <a:t>/</a:t>
            </a:r>
            <a:r>
              <a:rPr lang="en-US" sz="1600" dirty="0" err="1"/>
              <a:t>mnt</a:t>
            </a:r>
            <a:r>
              <a:rPr lang="en-US" sz="1600" dirty="0"/>
              <a:t>/gpfs02/</a:t>
            </a:r>
            <a:r>
              <a:rPr lang="en-US" sz="1600" dirty="0" err="1"/>
              <a:t>eic</a:t>
            </a:r>
            <a:r>
              <a:rPr lang="en-US" sz="1600" dirty="0"/>
              <a:t>/DATA/YR_SIDIS/ep_10x100/ep_noradcor.10x100highq_run001.root</a:t>
            </a:r>
          </a:p>
          <a:p>
            <a:r>
              <a:rPr lang="en-US" dirty="0"/>
              <a:t>Using the second campaign (July concept) ECCE-EIC/macros</a:t>
            </a:r>
          </a:p>
          <a:p>
            <a:pPr lvl="1"/>
            <a:r>
              <a:rPr lang="en-US" dirty="0"/>
              <a:t>One (g4trackfastsim modification for BECAL projections) </a:t>
            </a:r>
          </a:p>
          <a:p>
            <a:r>
              <a:rPr lang="en-US" dirty="0" err="1"/>
              <a:t>Centauro</a:t>
            </a:r>
            <a:r>
              <a:rPr lang="en-US" dirty="0"/>
              <a:t> algorithm from </a:t>
            </a:r>
            <a:r>
              <a:rPr lang="en-US" dirty="0" err="1"/>
              <a:t>fastjet-contrib</a:t>
            </a:r>
            <a:r>
              <a:rPr lang="en-US" dirty="0"/>
              <a:t>:</a:t>
            </a:r>
          </a:p>
          <a:p>
            <a:pPr lvl="1"/>
            <a:r>
              <a:rPr lang="en-US" dirty="0">
                <a:hlinkClick r:id="rId2"/>
              </a:rPr>
              <a:t>http://fastjet.hepforge.org/contrib</a:t>
            </a:r>
            <a:endParaRPr lang="en-US" dirty="0"/>
          </a:p>
          <a:p>
            <a:pPr lvl="1"/>
            <a:r>
              <a:rPr lang="en-US" dirty="0"/>
              <a:t>Running </a:t>
            </a:r>
            <a:r>
              <a:rPr lang="en-US" dirty="0" err="1"/>
              <a:t>Fastjet</a:t>
            </a:r>
            <a:r>
              <a:rPr lang="en-US" dirty="0"/>
              <a:t> 3.4.0</a:t>
            </a:r>
          </a:p>
          <a:p>
            <a:r>
              <a:rPr lang="en-US" dirty="0"/>
              <a:t>Look for scattered electron in EEMC and BECAL</a:t>
            </a:r>
          </a:p>
          <a:p>
            <a:r>
              <a:rPr lang="en-US" dirty="0"/>
              <a:t>Jets constructed from: </a:t>
            </a:r>
          </a:p>
          <a:p>
            <a:pPr lvl="1"/>
            <a:r>
              <a:rPr lang="en-US" dirty="0"/>
              <a:t>Charged tracks and tracks + neutral clusters</a:t>
            </a:r>
          </a:p>
          <a:p>
            <a:pPr lvl="2"/>
            <a:r>
              <a:rPr lang="en-US" dirty="0"/>
              <a:t>NOTE: all four-vectors transformed as massless particles at present, PID not used</a:t>
            </a:r>
          </a:p>
          <a:p>
            <a:pPr lvl="1"/>
            <a:r>
              <a:rPr lang="en-US" dirty="0"/>
              <a:t>Primary (Truth) Jets use full particle id </a:t>
            </a:r>
          </a:p>
          <a:p>
            <a:r>
              <a:rPr lang="en-US" dirty="0"/>
              <a:t>Jet finding done with R=0.8</a:t>
            </a:r>
          </a:p>
          <a:p>
            <a:pPr lvl="1"/>
            <a:r>
              <a:rPr lang="en-US" dirty="0"/>
              <a:t>Might be a bit large, but done to match </a:t>
            </a:r>
            <a:r>
              <a:rPr lang="en-US" dirty="0" err="1"/>
              <a:t>Centauro</a:t>
            </a:r>
            <a:r>
              <a:rPr lang="en-US" dirty="0"/>
              <a:t> paper</a:t>
            </a:r>
          </a:p>
          <a:p>
            <a:endParaRPr lang="en-US" dirty="0"/>
          </a:p>
          <a:p>
            <a:endParaRPr lang="en-US" dirty="0"/>
          </a:p>
        </p:txBody>
      </p:sp>
    </p:spTree>
    <p:extLst>
      <p:ext uri="{BB962C8B-B14F-4D97-AF65-F5344CB8AC3E}">
        <p14:creationId xmlns:p14="http://schemas.microsoft.com/office/powerpoint/2010/main" val="1877944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8B6B7-3A3F-4C83-9FC4-A8E24C39452C}"/>
              </a:ext>
            </a:extLst>
          </p:cNvPr>
          <p:cNvSpPr>
            <a:spLocks noGrp="1"/>
          </p:cNvSpPr>
          <p:nvPr>
            <p:ph type="title"/>
          </p:nvPr>
        </p:nvSpPr>
        <p:spPr/>
        <p:txBody>
          <a:bodyPr/>
          <a:lstStyle/>
          <a:p>
            <a:r>
              <a:rPr lang="en-US" b="1" dirty="0">
                <a:solidFill>
                  <a:schemeClr val="accent1"/>
                </a:solidFill>
              </a:rPr>
              <a:t>Here be Dragons…</a:t>
            </a:r>
          </a:p>
        </p:txBody>
      </p:sp>
      <p:sp>
        <p:nvSpPr>
          <p:cNvPr id="3" name="Content Placeholder 2">
            <a:extLst>
              <a:ext uri="{FF2B5EF4-FFF2-40B4-BE49-F238E27FC236}">
                <a16:creationId xmlns:a16="http://schemas.microsoft.com/office/drawing/2014/main" id="{005EDBA6-9D6F-43C7-B02B-E18160128763}"/>
              </a:ext>
            </a:extLst>
          </p:cNvPr>
          <p:cNvSpPr>
            <a:spLocks noGrp="1"/>
          </p:cNvSpPr>
          <p:nvPr>
            <p:ph idx="1"/>
          </p:nvPr>
        </p:nvSpPr>
        <p:spPr>
          <a:xfrm>
            <a:off x="838200" y="1511929"/>
            <a:ext cx="10515600" cy="4665034"/>
          </a:xfrm>
        </p:spPr>
        <p:txBody>
          <a:bodyPr/>
          <a:lstStyle/>
          <a:p>
            <a:r>
              <a:rPr lang="en-US" dirty="0"/>
              <a:t>This analysis is unoptimized</a:t>
            </a:r>
          </a:p>
          <a:p>
            <a:pPr lvl="1"/>
            <a:r>
              <a:rPr lang="en-US" dirty="0"/>
              <a:t>Second campaign has just started</a:t>
            </a:r>
          </a:p>
          <a:p>
            <a:pPr lvl="2"/>
            <a:r>
              <a:rPr lang="en-US" dirty="0"/>
              <a:t>This is &lt; 48hrs old</a:t>
            </a:r>
          </a:p>
          <a:p>
            <a:pPr lvl="1"/>
            <a:r>
              <a:rPr lang="en-US" dirty="0"/>
              <a:t>Track matching and neutral cluster cuts not</a:t>
            </a:r>
            <a:br>
              <a:rPr lang="en-US" dirty="0"/>
            </a:br>
            <a:r>
              <a:rPr lang="en-US" dirty="0"/>
              <a:t>optimized</a:t>
            </a:r>
          </a:p>
          <a:p>
            <a:pPr lvl="1"/>
            <a:r>
              <a:rPr lang="en-US" dirty="0"/>
              <a:t>Standard DST (non-optimized) </a:t>
            </a:r>
            <a:br>
              <a:rPr lang="en-US" dirty="0"/>
            </a:br>
            <a:r>
              <a:rPr lang="en-US" dirty="0"/>
              <a:t>clustering used</a:t>
            </a:r>
          </a:p>
        </p:txBody>
      </p:sp>
      <p:pic>
        <p:nvPicPr>
          <p:cNvPr id="1026" name="Picture 2" descr="Here be dragons - Wikipedia">
            <a:extLst>
              <a:ext uri="{FF2B5EF4-FFF2-40B4-BE49-F238E27FC236}">
                <a16:creationId xmlns:a16="http://schemas.microsoft.com/office/drawing/2014/main" id="{13DD755A-951C-4635-B060-42364061D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207" y="1880517"/>
            <a:ext cx="4667324" cy="323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226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805308E4-31FF-4BF6-B02D-320C87CD2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610" y="4368935"/>
            <a:ext cx="3713121" cy="2516198"/>
          </a:xfrm>
          <a:prstGeom prst="rect">
            <a:avLst/>
          </a:prstGeom>
        </p:spPr>
      </p:pic>
      <p:sp>
        <p:nvSpPr>
          <p:cNvPr id="2" name="Title 1">
            <a:extLst>
              <a:ext uri="{FF2B5EF4-FFF2-40B4-BE49-F238E27FC236}">
                <a16:creationId xmlns:a16="http://schemas.microsoft.com/office/drawing/2014/main" id="{2D23ED58-E35B-4B81-99B6-51B47FB89627}"/>
              </a:ext>
            </a:extLst>
          </p:cNvPr>
          <p:cNvSpPr>
            <a:spLocks noGrp="1"/>
          </p:cNvSpPr>
          <p:nvPr>
            <p:ph type="title"/>
          </p:nvPr>
        </p:nvSpPr>
        <p:spPr>
          <a:xfrm>
            <a:off x="838200" y="365125"/>
            <a:ext cx="10515600" cy="936137"/>
          </a:xfrm>
        </p:spPr>
        <p:txBody>
          <a:bodyPr/>
          <a:lstStyle/>
          <a:p>
            <a:r>
              <a:rPr lang="en-US" b="1" dirty="0">
                <a:solidFill>
                  <a:schemeClr val="accent1"/>
                </a:solidFill>
              </a:rPr>
              <a:t>Scattered Electron ID/Kinematics</a:t>
            </a:r>
          </a:p>
        </p:txBody>
      </p:sp>
      <p:sp>
        <p:nvSpPr>
          <p:cNvPr id="9" name="TextBox 8">
            <a:extLst>
              <a:ext uri="{FF2B5EF4-FFF2-40B4-BE49-F238E27FC236}">
                <a16:creationId xmlns:a16="http://schemas.microsoft.com/office/drawing/2014/main" id="{5D59FABB-7C36-4A7B-B7D1-828D3585E0D0}"/>
              </a:ext>
            </a:extLst>
          </p:cNvPr>
          <p:cNvSpPr txBox="1"/>
          <p:nvPr/>
        </p:nvSpPr>
        <p:spPr>
          <a:xfrm>
            <a:off x="280722" y="1261068"/>
            <a:ext cx="2773345" cy="369332"/>
          </a:xfrm>
          <a:prstGeom prst="rect">
            <a:avLst/>
          </a:prstGeom>
          <a:noFill/>
        </p:spPr>
        <p:txBody>
          <a:bodyPr wrap="square" rtlCol="0">
            <a:spAutoFit/>
          </a:bodyPr>
          <a:lstStyle/>
          <a:p>
            <a:r>
              <a:rPr lang="en-US" dirty="0"/>
              <a:t>High-q events (Q</a:t>
            </a:r>
            <a:r>
              <a:rPr lang="en-US" baseline="30000" dirty="0"/>
              <a:t>2</a:t>
            </a:r>
            <a:r>
              <a:rPr lang="en-US" dirty="0"/>
              <a:t>&gt;100):</a:t>
            </a:r>
          </a:p>
        </p:txBody>
      </p:sp>
      <p:sp>
        <p:nvSpPr>
          <p:cNvPr id="11" name="TextBox 10">
            <a:extLst>
              <a:ext uri="{FF2B5EF4-FFF2-40B4-BE49-F238E27FC236}">
                <a16:creationId xmlns:a16="http://schemas.microsoft.com/office/drawing/2014/main" id="{A9083E88-1CF1-4FF9-869A-EFBD13D64C7C}"/>
              </a:ext>
            </a:extLst>
          </p:cNvPr>
          <p:cNvSpPr txBox="1"/>
          <p:nvPr/>
        </p:nvSpPr>
        <p:spPr>
          <a:xfrm>
            <a:off x="5270360" y="4883499"/>
            <a:ext cx="2436726" cy="923330"/>
          </a:xfrm>
          <a:prstGeom prst="rect">
            <a:avLst/>
          </a:prstGeom>
          <a:noFill/>
        </p:spPr>
        <p:txBody>
          <a:bodyPr wrap="square" rtlCol="0">
            <a:spAutoFit/>
          </a:bodyPr>
          <a:lstStyle/>
          <a:p>
            <a:r>
              <a:rPr lang="en-US" dirty="0"/>
              <a:t>Low-q</a:t>
            </a:r>
            <a:r>
              <a:rPr lang="en-US" baseline="30000" dirty="0"/>
              <a:t>2</a:t>
            </a:r>
            <a:r>
              <a:rPr lang="en-US" dirty="0"/>
              <a:t> check – electron acceptance makes sense. </a:t>
            </a:r>
          </a:p>
        </p:txBody>
      </p:sp>
      <p:sp>
        <p:nvSpPr>
          <p:cNvPr id="3" name="TextBox 2">
            <a:extLst>
              <a:ext uri="{FF2B5EF4-FFF2-40B4-BE49-F238E27FC236}">
                <a16:creationId xmlns:a16="http://schemas.microsoft.com/office/drawing/2014/main" id="{788EAD5D-6CC1-423E-953C-C464A647DE5C}"/>
              </a:ext>
            </a:extLst>
          </p:cNvPr>
          <p:cNvSpPr txBox="1"/>
          <p:nvPr/>
        </p:nvSpPr>
        <p:spPr>
          <a:xfrm>
            <a:off x="576303" y="4379899"/>
            <a:ext cx="3219610" cy="307777"/>
          </a:xfrm>
          <a:prstGeom prst="rect">
            <a:avLst/>
          </a:prstGeom>
          <a:noFill/>
        </p:spPr>
        <p:txBody>
          <a:bodyPr wrap="square" rtlCol="0">
            <a:spAutoFit/>
          </a:bodyPr>
          <a:lstStyle/>
          <a:p>
            <a:r>
              <a:rPr lang="en-US" sz="1400" dirty="0"/>
              <a:t>Offset in matching to electron cluster?</a:t>
            </a:r>
          </a:p>
        </p:txBody>
      </p:sp>
      <p:pic>
        <p:nvPicPr>
          <p:cNvPr id="13" name="Picture 12" descr="Chart&#10;&#10;Description automatically generated">
            <a:extLst>
              <a:ext uri="{FF2B5EF4-FFF2-40B4-BE49-F238E27FC236}">
                <a16:creationId xmlns:a16="http://schemas.microsoft.com/office/drawing/2014/main" id="{C854140A-D6D4-434E-8F46-5B2B1CB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20" y="1668954"/>
            <a:ext cx="3943611" cy="2672390"/>
          </a:xfrm>
          <a:prstGeom prst="rect">
            <a:avLst/>
          </a:prstGeom>
        </p:spPr>
      </p:pic>
      <p:pic>
        <p:nvPicPr>
          <p:cNvPr id="15" name="Picture 14" descr="Chart&#10;&#10;Description automatically generated">
            <a:extLst>
              <a:ext uri="{FF2B5EF4-FFF2-40B4-BE49-F238E27FC236}">
                <a16:creationId xmlns:a16="http://schemas.microsoft.com/office/drawing/2014/main" id="{7213AF1A-022F-4EAF-9D90-356B09639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658554"/>
            <a:ext cx="4211520" cy="2853938"/>
          </a:xfrm>
          <a:prstGeom prst="rect">
            <a:avLst/>
          </a:prstGeom>
        </p:spPr>
      </p:pic>
      <p:pic>
        <p:nvPicPr>
          <p:cNvPr id="17" name="Picture 16" descr="Chart&#10;&#10;Description automatically generated">
            <a:extLst>
              <a:ext uri="{FF2B5EF4-FFF2-40B4-BE49-F238E27FC236}">
                <a16:creationId xmlns:a16="http://schemas.microsoft.com/office/drawing/2014/main" id="{EE6AA41A-0920-46A1-80EC-A93870C59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2920" y="1658554"/>
            <a:ext cx="3943612" cy="2744604"/>
          </a:xfrm>
          <a:prstGeom prst="rect">
            <a:avLst/>
          </a:prstGeom>
        </p:spPr>
      </p:pic>
      <p:sp>
        <p:nvSpPr>
          <p:cNvPr id="18" name="TextBox 17">
            <a:extLst>
              <a:ext uri="{FF2B5EF4-FFF2-40B4-BE49-F238E27FC236}">
                <a16:creationId xmlns:a16="http://schemas.microsoft.com/office/drawing/2014/main" id="{05C2AA07-8F85-463B-93D7-D2AA147141D3}"/>
              </a:ext>
            </a:extLst>
          </p:cNvPr>
          <p:cNvSpPr txBox="1"/>
          <p:nvPr/>
        </p:nvSpPr>
        <p:spPr>
          <a:xfrm>
            <a:off x="9909110" y="2093192"/>
            <a:ext cx="2443242" cy="369332"/>
          </a:xfrm>
          <a:prstGeom prst="rect">
            <a:avLst/>
          </a:prstGeom>
          <a:noFill/>
        </p:spPr>
        <p:txBody>
          <a:bodyPr wrap="square" rtlCol="0">
            <a:spAutoFit/>
          </a:bodyPr>
          <a:lstStyle/>
          <a:p>
            <a:r>
              <a:rPr lang="en-US" dirty="0"/>
              <a:t>all in BECAL</a:t>
            </a:r>
          </a:p>
        </p:txBody>
      </p:sp>
      <p:sp>
        <p:nvSpPr>
          <p:cNvPr id="16" name="TextBox 15">
            <a:extLst>
              <a:ext uri="{FF2B5EF4-FFF2-40B4-BE49-F238E27FC236}">
                <a16:creationId xmlns:a16="http://schemas.microsoft.com/office/drawing/2014/main" id="{D57DB45C-3B29-4F4D-BD14-4EDF87EE5424}"/>
              </a:ext>
            </a:extLst>
          </p:cNvPr>
          <p:cNvSpPr txBox="1"/>
          <p:nvPr/>
        </p:nvSpPr>
        <p:spPr>
          <a:xfrm>
            <a:off x="9274170" y="4815931"/>
            <a:ext cx="2443242" cy="369332"/>
          </a:xfrm>
          <a:prstGeom prst="rect">
            <a:avLst/>
          </a:prstGeom>
          <a:noFill/>
        </p:spPr>
        <p:txBody>
          <a:bodyPr wrap="square" rtlCol="0">
            <a:spAutoFit/>
          </a:bodyPr>
          <a:lstStyle/>
          <a:p>
            <a:r>
              <a:rPr lang="en-US" dirty="0"/>
              <a:t>most in EEMC</a:t>
            </a:r>
          </a:p>
        </p:txBody>
      </p:sp>
    </p:spTree>
    <p:extLst>
      <p:ext uri="{BB962C8B-B14F-4D97-AF65-F5344CB8AC3E}">
        <p14:creationId xmlns:p14="http://schemas.microsoft.com/office/powerpoint/2010/main" val="2018395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A980-F8FC-4FA6-B9ED-3B5A6F56205B}"/>
              </a:ext>
            </a:extLst>
          </p:cNvPr>
          <p:cNvSpPr>
            <a:spLocks noGrp="1"/>
          </p:cNvSpPr>
          <p:nvPr>
            <p:ph type="title"/>
          </p:nvPr>
        </p:nvSpPr>
        <p:spPr>
          <a:xfrm>
            <a:off x="838200" y="365125"/>
            <a:ext cx="10515600" cy="996123"/>
          </a:xfrm>
        </p:spPr>
        <p:txBody>
          <a:bodyPr/>
          <a:lstStyle/>
          <a:p>
            <a:r>
              <a:rPr lang="en-US" b="1" dirty="0">
                <a:solidFill>
                  <a:schemeClr val="accent1"/>
                </a:solidFill>
              </a:rPr>
              <a:t>Sanity Checks</a:t>
            </a:r>
          </a:p>
        </p:txBody>
      </p:sp>
      <p:sp>
        <p:nvSpPr>
          <p:cNvPr id="14" name="TextBox 13">
            <a:extLst>
              <a:ext uri="{FF2B5EF4-FFF2-40B4-BE49-F238E27FC236}">
                <a16:creationId xmlns:a16="http://schemas.microsoft.com/office/drawing/2014/main" id="{C8683433-31C9-4685-A735-95A3737899CB}"/>
              </a:ext>
            </a:extLst>
          </p:cNvPr>
          <p:cNvSpPr txBox="1"/>
          <p:nvPr/>
        </p:nvSpPr>
        <p:spPr>
          <a:xfrm>
            <a:off x="190919" y="2421653"/>
            <a:ext cx="1688123" cy="2585323"/>
          </a:xfrm>
          <a:prstGeom prst="rect">
            <a:avLst/>
          </a:prstGeom>
          <a:noFill/>
        </p:spPr>
        <p:txBody>
          <a:bodyPr wrap="square" rtlCol="0">
            <a:spAutoFit/>
          </a:bodyPr>
          <a:lstStyle/>
          <a:p>
            <a:r>
              <a:rPr lang="en-US" dirty="0"/>
              <a:t>Kinematics of the virtual photon after transformation to </a:t>
            </a:r>
            <a:r>
              <a:rPr lang="en-US" dirty="0" err="1"/>
              <a:t>Breit</a:t>
            </a:r>
            <a:r>
              <a:rPr lang="en-US" dirty="0"/>
              <a:t> frame – the energy and </a:t>
            </a:r>
            <a:r>
              <a:rPr lang="en-US" dirty="0" err="1"/>
              <a:t>p</a:t>
            </a:r>
            <a:r>
              <a:rPr lang="en-US" baseline="-25000" dirty="0" err="1"/>
              <a:t>T</a:t>
            </a:r>
            <a:r>
              <a:rPr lang="en-US" dirty="0"/>
              <a:t> are zero within round-off error. </a:t>
            </a:r>
          </a:p>
        </p:txBody>
      </p:sp>
      <p:pic>
        <p:nvPicPr>
          <p:cNvPr id="8" name="Picture 7" descr="Chart, histogram&#10;&#10;Description automatically generated">
            <a:extLst>
              <a:ext uri="{FF2B5EF4-FFF2-40B4-BE49-F238E27FC236}">
                <a16:creationId xmlns:a16="http://schemas.microsoft.com/office/drawing/2014/main" id="{DC06F752-0BAA-491B-B417-51285654A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404" y="1197393"/>
            <a:ext cx="3777440" cy="2559784"/>
          </a:xfrm>
          <a:prstGeom prst="rect">
            <a:avLst/>
          </a:prstGeom>
        </p:spPr>
      </p:pic>
      <p:pic>
        <p:nvPicPr>
          <p:cNvPr id="12" name="Picture 11" descr="Chart, histogram&#10;&#10;Description automatically generated">
            <a:extLst>
              <a:ext uri="{FF2B5EF4-FFF2-40B4-BE49-F238E27FC236}">
                <a16:creationId xmlns:a16="http://schemas.microsoft.com/office/drawing/2014/main" id="{222DB90B-BC52-4924-83EA-2E3A389E4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404" y="3835630"/>
            <a:ext cx="3777440" cy="2559784"/>
          </a:xfrm>
          <a:prstGeom prst="rect">
            <a:avLst/>
          </a:prstGeom>
        </p:spPr>
      </p:pic>
      <p:pic>
        <p:nvPicPr>
          <p:cNvPr id="21" name="Picture 20" descr="Chart, scatter chart&#10;&#10;Description automatically generated">
            <a:extLst>
              <a:ext uri="{FF2B5EF4-FFF2-40B4-BE49-F238E27FC236}">
                <a16:creationId xmlns:a16="http://schemas.microsoft.com/office/drawing/2014/main" id="{93DF25E8-D0DF-4E1D-8413-FCCC787E72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5039" y="3565942"/>
            <a:ext cx="4702450" cy="3186617"/>
          </a:xfrm>
          <a:prstGeom prst="rect">
            <a:avLst/>
          </a:prstGeom>
        </p:spPr>
      </p:pic>
      <p:pic>
        <p:nvPicPr>
          <p:cNvPr id="23" name="Picture 22" descr="Chart, scatter chart&#10;&#10;Description automatically generated">
            <a:extLst>
              <a:ext uri="{FF2B5EF4-FFF2-40B4-BE49-F238E27FC236}">
                <a16:creationId xmlns:a16="http://schemas.microsoft.com/office/drawing/2014/main" id="{7FD136C9-68E2-4922-BB8D-85AB85B1B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9899" y="447967"/>
            <a:ext cx="4697589" cy="3183323"/>
          </a:xfrm>
          <a:prstGeom prst="rect">
            <a:avLst/>
          </a:prstGeom>
        </p:spPr>
      </p:pic>
    </p:spTree>
    <p:extLst>
      <p:ext uri="{BB962C8B-B14F-4D97-AF65-F5344CB8AC3E}">
        <p14:creationId xmlns:p14="http://schemas.microsoft.com/office/powerpoint/2010/main" val="1107844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FDCA-822B-40F7-801F-79F038C2147E}"/>
              </a:ext>
            </a:extLst>
          </p:cNvPr>
          <p:cNvSpPr>
            <a:spLocks noGrp="1"/>
          </p:cNvSpPr>
          <p:nvPr>
            <p:ph type="title"/>
          </p:nvPr>
        </p:nvSpPr>
        <p:spPr/>
        <p:txBody>
          <a:bodyPr/>
          <a:lstStyle/>
          <a:p>
            <a:r>
              <a:rPr lang="en-US" b="1" dirty="0" err="1">
                <a:solidFill>
                  <a:schemeClr val="accent1"/>
                </a:solidFill>
              </a:rPr>
              <a:t>Centauro</a:t>
            </a:r>
            <a:r>
              <a:rPr lang="en-US" b="1" dirty="0">
                <a:solidFill>
                  <a:schemeClr val="accent1"/>
                </a:solidFill>
              </a:rPr>
              <a:t> Truth Jets Comparison</a:t>
            </a:r>
          </a:p>
        </p:txBody>
      </p:sp>
      <p:grpSp>
        <p:nvGrpSpPr>
          <p:cNvPr id="13" name="Group 12">
            <a:extLst>
              <a:ext uri="{FF2B5EF4-FFF2-40B4-BE49-F238E27FC236}">
                <a16:creationId xmlns:a16="http://schemas.microsoft.com/office/drawing/2014/main" id="{FEF8FBB2-A481-4FE5-9ACE-E3CDDBF88213}"/>
              </a:ext>
            </a:extLst>
          </p:cNvPr>
          <p:cNvGrpSpPr/>
          <p:nvPr/>
        </p:nvGrpSpPr>
        <p:grpSpPr>
          <a:xfrm>
            <a:off x="6773189" y="2254742"/>
            <a:ext cx="4619413" cy="3552962"/>
            <a:chOff x="7229367" y="2431033"/>
            <a:chExt cx="4124433" cy="3167086"/>
          </a:xfrm>
        </p:grpSpPr>
        <p:pic>
          <p:nvPicPr>
            <p:cNvPr id="6" name="Picture 5">
              <a:extLst>
                <a:ext uri="{FF2B5EF4-FFF2-40B4-BE49-F238E27FC236}">
                  <a16:creationId xmlns:a16="http://schemas.microsoft.com/office/drawing/2014/main" id="{A5111C5B-650C-40E1-A941-8D12E47DC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7625" y="2431033"/>
              <a:ext cx="3486175" cy="3167086"/>
            </a:xfrm>
            <a:prstGeom prst="rect">
              <a:avLst/>
            </a:prstGeom>
          </p:spPr>
        </p:pic>
        <p:pic>
          <p:nvPicPr>
            <p:cNvPr id="7" name="Picture 6">
              <a:extLst>
                <a:ext uri="{FF2B5EF4-FFF2-40B4-BE49-F238E27FC236}">
                  <a16:creationId xmlns:a16="http://schemas.microsoft.com/office/drawing/2014/main" id="{F186B5C2-6CC0-4A57-8991-1CB5B3368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367" y="2431033"/>
              <a:ext cx="586506" cy="2529305"/>
            </a:xfrm>
            <a:prstGeom prst="rect">
              <a:avLst/>
            </a:prstGeom>
          </p:spPr>
        </p:pic>
      </p:grpSp>
      <p:sp>
        <p:nvSpPr>
          <p:cNvPr id="8" name="TextBox 7">
            <a:extLst>
              <a:ext uri="{FF2B5EF4-FFF2-40B4-BE49-F238E27FC236}">
                <a16:creationId xmlns:a16="http://schemas.microsoft.com/office/drawing/2014/main" id="{E2528450-3D1F-433D-ABF9-B7BD2DBE2323}"/>
              </a:ext>
            </a:extLst>
          </p:cNvPr>
          <p:cNvSpPr txBox="1"/>
          <p:nvPr/>
        </p:nvSpPr>
        <p:spPr>
          <a:xfrm>
            <a:off x="6413736" y="1608411"/>
            <a:ext cx="2217768" cy="646331"/>
          </a:xfrm>
          <a:prstGeom prst="rect">
            <a:avLst/>
          </a:prstGeom>
          <a:noFill/>
        </p:spPr>
        <p:txBody>
          <a:bodyPr wrap="square" rtlCol="0">
            <a:spAutoFit/>
          </a:bodyPr>
          <a:lstStyle/>
          <a:p>
            <a:r>
              <a:rPr lang="en-US" dirty="0"/>
              <a:t>Pythia8, 10x100, Q&gt;10, R-0.8</a:t>
            </a:r>
          </a:p>
        </p:txBody>
      </p:sp>
      <p:sp>
        <p:nvSpPr>
          <p:cNvPr id="9" name="TextBox 8">
            <a:extLst>
              <a:ext uri="{FF2B5EF4-FFF2-40B4-BE49-F238E27FC236}">
                <a16:creationId xmlns:a16="http://schemas.microsoft.com/office/drawing/2014/main" id="{1E964C4E-F86A-4C31-9D9D-5EAB8AA27460}"/>
              </a:ext>
            </a:extLst>
          </p:cNvPr>
          <p:cNvSpPr txBox="1"/>
          <p:nvPr/>
        </p:nvSpPr>
        <p:spPr>
          <a:xfrm>
            <a:off x="2709646" y="1608411"/>
            <a:ext cx="2945166" cy="646331"/>
          </a:xfrm>
          <a:prstGeom prst="rect">
            <a:avLst/>
          </a:prstGeom>
          <a:noFill/>
        </p:spPr>
        <p:txBody>
          <a:bodyPr wrap="square" rtlCol="0">
            <a:spAutoFit/>
          </a:bodyPr>
          <a:lstStyle/>
          <a:p>
            <a:r>
              <a:rPr lang="en-US" u="sng" dirty="0"/>
              <a:t>Pythia6</a:t>
            </a:r>
            <a:r>
              <a:rPr lang="en-US" dirty="0"/>
              <a:t>, 10x100, Q&gt;10, R=0.8 (20k events)</a:t>
            </a:r>
          </a:p>
        </p:txBody>
      </p:sp>
      <p:sp>
        <p:nvSpPr>
          <p:cNvPr id="12" name="TextBox 11">
            <a:extLst>
              <a:ext uri="{FF2B5EF4-FFF2-40B4-BE49-F238E27FC236}">
                <a16:creationId xmlns:a16="http://schemas.microsoft.com/office/drawing/2014/main" id="{601F4505-F517-4313-B84D-E183EB3AB82D}"/>
              </a:ext>
            </a:extLst>
          </p:cNvPr>
          <p:cNvSpPr txBox="1"/>
          <p:nvPr/>
        </p:nvSpPr>
        <p:spPr>
          <a:xfrm>
            <a:off x="1052713" y="5419941"/>
            <a:ext cx="7722454" cy="369332"/>
          </a:xfrm>
          <a:prstGeom prst="rect">
            <a:avLst/>
          </a:prstGeom>
          <a:noFill/>
        </p:spPr>
        <p:txBody>
          <a:bodyPr wrap="square" rtlCol="0">
            <a:spAutoFit/>
          </a:bodyPr>
          <a:lstStyle/>
          <a:p>
            <a:r>
              <a:rPr lang="en-US" dirty="0"/>
              <a:t>Looks good – same general features as in </a:t>
            </a:r>
            <a:r>
              <a:rPr lang="en-US" dirty="0" err="1"/>
              <a:t>Centauro</a:t>
            </a:r>
            <a:r>
              <a:rPr lang="en-US" dirty="0"/>
              <a:t> paper.</a:t>
            </a:r>
          </a:p>
        </p:txBody>
      </p:sp>
      <p:pic>
        <p:nvPicPr>
          <p:cNvPr id="10" name="Picture 9" descr="Chart, histogram, scatter chart&#10;&#10;Description automatically generated">
            <a:extLst>
              <a:ext uri="{FF2B5EF4-FFF2-40B4-BE49-F238E27FC236}">
                <a16:creationId xmlns:a16="http://schemas.microsoft.com/office/drawing/2014/main" id="{C798EC0D-58E6-47AD-8573-50FAE8C71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658" y="2254742"/>
            <a:ext cx="4949815" cy="3231536"/>
          </a:xfrm>
          <a:prstGeom prst="rect">
            <a:avLst/>
          </a:prstGeom>
        </p:spPr>
      </p:pic>
      <p:sp>
        <p:nvSpPr>
          <p:cNvPr id="14" name="TextBox 13">
            <a:extLst>
              <a:ext uri="{FF2B5EF4-FFF2-40B4-BE49-F238E27FC236}">
                <a16:creationId xmlns:a16="http://schemas.microsoft.com/office/drawing/2014/main" id="{FCE40F96-9D84-4B73-8360-451EEDCB03F2}"/>
              </a:ext>
            </a:extLst>
          </p:cNvPr>
          <p:cNvSpPr txBox="1"/>
          <p:nvPr/>
        </p:nvSpPr>
        <p:spPr>
          <a:xfrm>
            <a:off x="9937076" y="1885410"/>
            <a:ext cx="2225710" cy="276999"/>
          </a:xfrm>
          <a:prstGeom prst="rect">
            <a:avLst/>
          </a:prstGeom>
          <a:noFill/>
        </p:spPr>
        <p:txBody>
          <a:bodyPr wrap="square" rtlCol="0">
            <a:spAutoFit/>
          </a:bodyPr>
          <a:lstStyle/>
          <a:p>
            <a:r>
              <a:rPr lang="en-US" sz="1200" dirty="0"/>
              <a:t>arXiv:2006.10751v2</a:t>
            </a:r>
          </a:p>
        </p:txBody>
      </p:sp>
      <p:sp>
        <p:nvSpPr>
          <p:cNvPr id="16" name="TextBox 15">
            <a:extLst>
              <a:ext uri="{FF2B5EF4-FFF2-40B4-BE49-F238E27FC236}">
                <a16:creationId xmlns:a16="http://schemas.microsoft.com/office/drawing/2014/main" id="{9FAD956A-4F9C-4B63-8AE4-BEFE5D50973D}"/>
              </a:ext>
            </a:extLst>
          </p:cNvPr>
          <p:cNvSpPr txBox="1"/>
          <p:nvPr/>
        </p:nvSpPr>
        <p:spPr>
          <a:xfrm>
            <a:off x="8453536" y="638915"/>
            <a:ext cx="3256384" cy="923330"/>
          </a:xfrm>
          <a:prstGeom prst="rect">
            <a:avLst/>
          </a:prstGeom>
          <a:noFill/>
          <a:ln>
            <a:solidFill>
              <a:schemeClr val="tx1"/>
            </a:solidFill>
          </a:ln>
        </p:spPr>
        <p:txBody>
          <a:bodyPr wrap="square" rtlCol="0">
            <a:spAutoFit/>
          </a:bodyPr>
          <a:lstStyle/>
          <a:p>
            <a:r>
              <a:rPr lang="en-US" dirty="0"/>
              <a:t>Primary constituents (lab frame):</a:t>
            </a:r>
          </a:p>
          <a:p>
            <a:r>
              <a:rPr lang="en-US" dirty="0" err="1"/>
              <a:t>p</a:t>
            </a:r>
            <a:r>
              <a:rPr lang="en-US" baseline="-25000" dirty="0" err="1"/>
              <a:t>T</a:t>
            </a:r>
            <a:r>
              <a:rPr lang="en-US" dirty="0"/>
              <a:t>&lt;200MeV</a:t>
            </a:r>
          </a:p>
          <a:p>
            <a:r>
              <a:rPr lang="en-US" dirty="0"/>
              <a:t>|</a:t>
            </a:r>
            <a:r>
              <a:rPr lang="en-US" dirty="0">
                <a:latin typeface="Symbol" panose="05050102010706020507" pitchFamily="18" charset="2"/>
              </a:rPr>
              <a:t>h</a:t>
            </a:r>
            <a:r>
              <a:rPr lang="en-US" dirty="0"/>
              <a:t>|&lt;4.0</a:t>
            </a:r>
          </a:p>
        </p:txBody>
      </p:sp>
      <p:sp>
        <p:nvSpPr>
          <p:cNvPr id="17" name="TextBox 16">
            <a:extLst>
              <a:ext uri="{FF2B5EF4-FFF2-40B4-BE49-F238E27FC236}">
                <a16:creationId xmlns:a16="http://schemas.microsoft.com/office/drawing/2014/main" id="{023473DC-2745-4F45-9598-C97704AF4C19}"/>
              </a:ext>
            </a:extLst>
          </p:cNvPr>
          <p:cNvSpPr txBox="1"/>
          <p:nvPr/>
        </p:nvSpPr>
        <p:spPr>
          <a:xfrm>
            <a:off x="7651102" y="6014753"/>
            <a:ext cx="3872206" cy="584775"/>
          </a:xfrm>
          <a:prstGeom prst="rect">
            <a:avLst/>
          </a:prstGeom>
          <a:noFill/>
          <a:ln>
            <a:noFill/>
          </a:ln>
        </p:spPr>
        <p:txBody>
          <a:bodyPr wrap="square" rtlCol="0">
            <a:spAutoFit/>
          </a:bodyPr>
          <a:lstStyle/>
          <a:p>
            <a:r>
              <a:rPr lang="en-US" sz="1600" dirty="0"/>
              <a:t>N.B. : Lab frames not identical!</a:t>
            </a:r>
          </a:p>
          <a:p>
            <a:r>
              <a:rPr lang="en-US" sz="1600" dirty="0"/>
              <a:t>ECCE lab frame includes crossing angle</a:t>
            </a:r>
          </a:p>
        </p:txBody>
      </p:sp>
      <p:sp>
        <p:nvSpPr>
          <p:cNvPr id="5" name="TextBox 4">
            <a:extLst>
              <a:ext uri="{FF2B5EF4-FFF2-40B4-BE49-F238E27FC236}">
                <a16:creationId xmlns:a16="http://schemas.microsoft.com/office/drawing/2014/main" id="{66675BE5-771A-4B89-95FB-5D37140DE9BA}"/>
              </a:ext>
            </a:extLst>
          </p:cNvPr>
          <p:cNvSpPr txBox="1"/>
          <p:nvPr/>
        </p:nvSpPr>
        <p:spPr>
          <a:xfrm>
            <a:off x="3872204" y="2634130"/>
            <a:ext cx="1343609" cy="369332"/>
          </a:xfrm>
          <a:prstGeom prst="rect">
            <a:avLst/>
          </a:prstGeom>
          <a:noFill/>
        </p:spPr>
        <p:txBody>
          <a:bodyPr wrap="square" rtlCol="0">
            <a:spAutoFit/>
          </a:bodyPr>
          <a:lstStyle/>
          <a:p>
            <a:r>
              <a:rPr lang="en-US" dirty="0"/>
              <a:t>Primary Jet</a:t>
            </a:r>
          </a:p>
        </p:txBody>
      </p:sp>
    </p:spTree>
    <p:extLst>
      <p:ext uri="{BB962C8B-B14F-4D97-AF65-F5344CB8AC3E}">
        <p14:creationId xmlns:p14="http://schemas.microsoft.com/office/powerpoint/2010/main" val="2736451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584724F-A7FA-D848-86AF-010710F55AF1}"/>
              </a:ext>
            </a:extLst>
          </p:cNvPr>
          <p:cNvSpPr txBox="1">
            <a:spLocks/>
          </p:cNvSpPr>
          <p:nvPr/>
        </p:nvSpPr>
        <p:spPr>
          <a:xfrm>
            <a:off x="1290636" y="-26177"/>
            <a:ext cx="94008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What is                ?</a:t>
            </a:r>
          </a:p>
        </p:txBody>
      </p:sp>
      <p:pic>
        <p:nvPicPr>
          <p:cNvPr id="6" name="Picture 5" descr="Icon&#10;&#10;Description automatically generated">
            <a:extLst>
              <a:ext uri="{FF2B5EF4-FFF2-40B4-BE49-F238E27FC236}">
                <a16:creationId xmlns:a16="http://schemas.microsoft.com/office/drawing/2014/main" id="{DD165DE2-D054-2843-A555-C567E7739F68}"/>
              </a:ext>
            </a:extLst>
          </p:cNvPr>
          <p:cNvPicPr>
            <a:picLocks noChangeAspect="1"/>
          </p:cNvPicPr>
          <p:nvPr/>
        </p:nvPicPr>
        <p:blipFill>
          <a:blip r:embed="rId2"/>
          <a:stretch>
            <a:fillRect/>
          </a:stretch>
        </p:blipFill>
        <p:spPr>
          <a:xfrm>
            <a:off x="5809665" y="304103"/>
            <a:ext cx="1817954" cy="547768"/>
          </a:xfrm>
          <a:prstGeom prst="rect">
            <a:avLst/>
          </a:prstGeom>
        </p:spPr>
      </p:pic>
      <p:pic>
        <p:nvPicPr>
          <p:cNvPr id="2050" name="Picture 2" descr="Multicultural crowd people cartoon characters Vector Image">
            <a:extLst>
              <a:ext uri="{FF2B5EF4-FFF2-40B4-BE49-F238E27FC236}">
                <a16:creationId xmlns:a16="http://schemas.microsoft.com/office/drawing/2014/main" id="{46E009E1-8E4F-A84F-AC1C-CC0531DB1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03" t="6703" r="8944" b="14945"/>
          <a:stretch/>
        </p:blipFill>
        <p:spPr bwMode="auto">
          <a:xfrm>
            <a:off x="252050" y="2846832"/>
            <a:ext cx="2889937" cy="305100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4622D2D6-193E-D94B-A5BA-F27AD94A8F89}"/>
              </a:ext>
            </a:extLst>
          </p:cNvPr>
          <p:cNvSpPr txBox="1">
            <a:spLocks/>
          </p:cNvSpPr>
          <p:nvPr/>
        </p:nvSpPr>
        <p:spPr>
          <a:xfrm>
            <a:off x="111372" y="1516770"/>
            <a:ext cx="3092035" cy="10087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Font typeface="Arial" panose="020B0604020202020204" pitchFamily="34" charset="0"/>
              <a:buNone/>
            </a:pPr>
            <a:r>
              <a:rPr lang="en-US" sz="3200" dirty="0"/>
              <a:t>Scientist from   80 institutions</a:t>
            </a:r>
          </a:p>
        </p:txBody>
      </p:sp>
      <p:sp>
        <p:nvSpPr>
          <p:cNvPr id="12" name="Content Placeholder 2">
            <a:extLst>
              <a:ext uri="{FF2B5EF4-FFF2-40B4-BE49-F238E27FC236}">
                <a16:creationId xmlns:a16="http://schemas.microsoft.com/office/drawing/2014/main" id="{FBABED50-1FF9-8D40-8F44-DD9D9E534AB8}"/>
              </a:ext>
            </a:extLst>
          </p:cNvPr>
          <p:cNvSpPr txBox="1">
            <a:spLocks/>
          </p:cNvSpPr>
          <p:nvPr/>
        </p:nvSpPr>
        <p:spPr>
          <a:xfrm>
            <a:off x="4140797" y="1245168"/>
            <a:ext cx="3803256" cy="1086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Font typeface="Arial" panose="020B0604020202020204" pitchFamily="34" charset="0"/>
              <a:buNone/>
            </a:pPr>
            <a:r>
              <a:rPr lang="en-US" sz="3200" dirty="0"/>
              <a:t>Designing </a:t>
            </a:r>
            <a:br>
              <a:rPr lang="en-US" sz="3200" dirty="0"/>
            </a:br>
            <a:r>
              <a:rPr lang="en-US" sz="3200" dirty="0"/>
              <a:t>(&amp; building!) </a:t>
            </a:r>
          </a:p>
          <a:p>
            <a:pPr marL="0" indent="0" algn="ctr">
              <a:spcBef>
                <a:spcPts val="400"/>
              </a:spcBef>
              <a:buFont typeface="Arial" panose="020B0604020202020204" pitchFamily="34" charset="0"/>
              <a:buNone/>
            </a:pPr>
            <a:r>
              <a:rPr lang="en-US" sz="3200" dirty="0"/>
              <a:t>a detector</a:t>
            </a:r>
          </a:p>
        </p:txBody>
      </p:sp>
      <p:sp>
        <p:nvSpPr>
          <p:cNvPr id="13" name="Content Placeholder 2">
            <a:extLst>
              <a:ext uri="{FF2B5EF4-FFF2-40B4-BE49-F238E27FC236}">
                <a16:creationId xmlns:a16="http://schemas.microsoft.com/office/drawing/2014/main" id="{829C5EEE-8E27-354E-9C88-B25A076E8040}"/>
              </a:ext>
            </a:extLst>
          </p:cNvPr>
          <p:cNvSpPr txBox="1">
            <a:spLocks/>
          </p:cNvSpPr>
          <p:nvPr/>
        </p:nvSpPr>
        <p:spPr>
          <a:xfrm>
            <a:off x="8846493" y="1527673"/>
            <a:ext cx="3092035" cy="10087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Font typeface="Arial" panose="020B0604020202020204" pitchFamily="34" charset="0"/>
              <a:buNone/>
            </a:pPr>
            <a:r>
              <a:rPr lang="en-US" sz="3200" dirty="0"/>
              <a:t>To deliver on EIC science mission</a:t>
            </a:r>
          </a:p>
        </p:txBody>
      </p:sp>
      <p:pic>
        <p:nvPicPr>
          <p:cNvPr id="15" name="Picture 2" descr="An Assessment of U.S.-Based Electron-Ion Collider Science | The National  Academies Press">
            <a:extLst>
              <a:ext uri="{FF2B5EF4-FFF2-40B4-BE49-F238E27FC236}">
                <a16:creationId xmlns:a16="http://schemas.microsoft.com/office/drawing/2014/main" id="{5E03CA36-476E-3F47-97B1-B9E00A5D8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2840" y="2591047"/>
            <a:ext cx="2340154" cy="33031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A590C02-FA61-4EBD-9EE1-9B3AFE597778}"/>
              </a:ext>
            </a:extLst>
          </p:cNvPr>
          <p:cNvPicPr>
            <a:picLocks noChangeAspect="1"/>
          </p:cNvPicPr>
          <p:nvPr/>
        </p:nvPicPr>
        <p:blipFill>
          <a:blip r:embed="rId5"/>
          <a:stretch>
            <a:fillRect/>
          </a:stretch>
        </p:blipFill>
        <p:spPr>
          <a:xfrm>
            <a:off x="4140797" y="2778737"/>
            <a:ext cx="4386938" cy="2927740"/>
          </a:xfrm>
          <a:prstGeom prst="rect">
            <a:avLst/>
          </a:prstGeom>
        </p:spPr>
      </p:pic>
    </p:spTree>
    <p:extLst>
      <p:ext uri="{BB962C8B-B14F-4D97-AF65-F5344CB8AC3E}">
        <p14:creationId xmlns:p14="http://schemas.microsoft.com/office/powerpoint/2010/main" val="813233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scatter chart&#10;&#10;Description automatically generated">
            <a:extLst>
              <a:ext uri="{FF2B5EF4-FFF2-40B4-BE49-F238E27FC236}">
                <a16:creationId xmlns:a16="http://schemas.microsoft.com/office/drawing/2014/main" id="{3AFA470F-74B2-4D5B-96E3-669955CE6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471" y="136525"/>
            <a:ext cx="5809371" cy="3407699"/>
          </a:xfrm>
          <a:prstGeom prst="rect">
            <a:avLst/>
          </a:prstGeom>
        </p:spPr>
      </p:pic>
      <p:sp>
        <p:nvSpPr>
          <p:cNvPr id="2" name="Title 1">
            <a:extLst>
              <a:ext uri="{FF2B5EF4-FFF2-40B4-BE49-F238E27FC236}">
                <a16:creationId xmlns:a16="http://schemas.microsoft.com/office/drawing/2014/main" id="{C9D3FDCA-822B-40F7-801F-79F038C2147E}"/>
              </a:ext>
            </a:extLst>
          </p:cNvPr>
          <p:cNvSpPr>
            <a:spLocks noGrp="1"/>
          </p:cNvSpPr>
          <p:nvPr>
            <p:ph type="title"/>
          </p:nvPr>
        </p:nvSpPr>
        <p:spPr>
          <a:xfrm>
            <a:off x="455645" y="318194"/>
            <a:ext cx="10515600" cy="1325563"/>
          </a:xfrm>
        </p:spPr>
        <p:txBody>
          <a:bodyPr/>
          <a:lstStyle/>
          <a:p>
            <a:r>
              <a:rPr lang="en-US" b="1" dirty="0">
                <a:solidFill>
                  <a:schemeClr val="accent1"/>
                </a:solidFill>
              </a:rPr>
              <a:t>ECCE </a:t>
            </a:r>
            <a:r>
              <a:rPr lang="en-US" b="1" dirty="0" err="1">
                <a:solidFill>
                  <a:schemeClr val="accent1"/>
                </a:solidFill>
              </a:rPr>
              <a:t>Centauro</a:t>
            </a:r>
            <a:r>
              <a:rPr lang="en-US" b="1" dirty="0">
                <a:solidFill>
                  <a:schemeClr val="accent1"/>
                </a:solidFill>
              </a:rPr>
              <a:t> Track Jets</a:t>
            </a:r>
          </a:p>
        </p:txBody>
      </p:sp>
      <p:sp>
        <p:nvSpPr>
          <p:cNvPr id="9" name="TextBox 8">
            <a:extLst>
              <a:ext uri="{FF2B5EF4-FFF2-40B4-BE49-F238E27FC236}">
                <a16:creationId xmlns:a16="http://schemas.microsoft.com/office/drawing/2014/main" id="{1E964C4E-F86A-4C31-9D9D-5EAB8AA27460}"/>
              </a:ext>
            </a:extLst>
          </p:cNvPr>
          <p:cNvSpPr txBox="1"/>
          <p:nvPr/>
        </p:nvSpPr>
        <p:spPr>
          <a:xfrm>
            <a:off x="2231213" y="1515106"/>
            <a:ext cx="2945166" cy="646331"/>
          </a:xfrm>
          <a:prstGeom prst="rect">
            <a:avLst/>
          </a:prstGeom>
          <a:noFill/>
        </p:spPr>
        <p:txBody>
          <a:bodyPr wrap="square" rtlCol="0">
            <a:spAutoFit/>
          </a:bodyPr>
          <a:lstStyle/>
          <a:p>
            <a:r>
              <a:rPr lang="en-US" u="sng" dirty="0"/>
              <a:t>Pythia6</a:t>
            </a:r>
            <a:r>
              <a:rPr lang="en-US" dirty="0"/>
              <a:t>, 10x100, Q&gt;10, R=0.8 (20k events)</a:t>
            </a:r>
          </a:p>
        </p:txBody>
      </p:sp>
      <p:sp>
        <p:nvSpPr>
          <p:cNvPr id="12" name="TextBox 11">
            <a:extLst>
              <a:ext uri="{FF2B5EF4-FFF2-40B4-BE49-F238E27FC236}">
                <a16:creationId xmlns:a16="http://schemas.microsoft.com/office/drawing/2014/main" id="{601F4505-F517-4313-B84D-E183EB3AB82D}"/>
              </a:ext>
            </a:extLst>
          </p:cNvPr>
          <p:cNvSpPr txBox="1"/>
          <p:nvPr/>
        </p:nvSpPr>
        <p:spPr>
          <a:xfrm>
            <a:off x="1055748" y="5448986"/>
            <a:ext cx="4732267" cy="923330"/>
          </a:xfrm>
          <a:prstGeom prst="rect">
            <a:avLst/>
          </a:prstGeom>
          <a:noFill/>
        </p:spPr>
        <p:txBody>
          <a:bodyPr wrap="square" rtlCol="0">
            <a:spAutoFit/>
          </a:bodyPr>
          <a:lstStyle/>
          <a:p>
            <a:r>
              <a:rPr lang="en-US" dirty="0"/>
              <a:t>Missing neutral energy causes smearing in </a:t>
            </a:r>
            <a:r>
              <a:rPr lang="en-US" dirty="0" err="1"/>
              <a:t>zJet</a:t>
            </a:r>
            <a:r>
              <a:rPr lang="en-US" dirty="0"/>
              <a:t>.</a:t>
            </a:r>
          </a:p>
          <a:p>
            <a:r>
              <a:rPr lang="en-US" dirty="0"/>
              <a:t>Requiring &gt;1 constituents suppresses single-particle “jets” in the fragmentation region. </a:t>
            </a:r>
          </a:p>
        </p:txBody>
      </p:sp>
      <p:pic>
        <p:nvPicPr>
          <p:cNvPr id="10" name="Picture 9" descr="Chart, histogram, scatter chart&#10;&#10;Description automatically generated">
            <a:extLst>
              <a:ext uri="{FF2B5EF4-FFF2-40B4-BE49-F238E27FC236}">
                <a16:creationId xmlns:a16="http://schemas.microsoft.com/office/drawing/2014/main" id="{C798EC0D-58E6-47AD-8573-50FAE8C71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161436"/>
            <a:ext cx="4949815" cy="3231536"/>
          </a:xfrm>
          <a:prstGeom prst="rect">
            <a:avLst/>
          </a:prstGeom>
        </p:spPr>
      </p:pic>
      <p:pic>
        <p:nvPicPr>
          <p:cNvPr id="16" name="Picture 15" descr="Chart, scatter chart&#10;&#10;Description automatically generated">
            <a:extLst>
              <a:ext uri="{FF2B5EF4-FFF2-40B4-BE49-F238E27FC236}">
                <a16:creationId xmlns:a16="http://schemas.microsoft.com/office/drawing/2014/main" id="{FE8B2925-2763-4B50-8368-0154E8D03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472" y="3472724"/>
            <a:ext cx="5809371" cy="3407699"/>
          </a:xfrm>
          <a:prstGeom prst="rect">
            <a:avLst/>
          </a:prstGeom>
        </p:spPr>
      </p:pic>
      <p:sp>
        <p:nvSpPr>
          <p:cNvPr id="17" name="TextBox 16">
            <a:extLst>
              <a:ext uri="{FF2B5EF4-FFF2-40B4-BE49-F238E27FC236}">
                <a16:creationId xmlns:a16="http://schemas.microsoft.com/office/drawing/2014/main" id="{D4A20B63-F6DB-4219-993C-D8DA1CD375F3}"/>
              </a:ext>
            </a:extLst>
          </p:cNvPr>
          <p:cNvSpPr txBox="1"/>
          <p:nvPr/>
        </p:nvSpPr>
        <p:spPr>
          <a:xfrm>
            <a:off x="8593494" y="3984171"/>
            <a:ext cx="2377751" cy="646331"/>
          </a:xfrm>
          <a:prstGeom prst="rect">
            <a:avLst/>
          </a:prstGeom>
          <a:noFill/>
        </p:spPr>
        <p:txBody>
          <a:bodyPr wrap="square" rtlCol="0">
            <a:spAutoFit/>
          </a:bodyPr>
          <a:lstStyle/>
          <a:p>
            <a:r>
              <a:rPr lang="en-US" dirty="0"/>
              <a:t>Track Jets</a:t>
            </a:r>
          </a:p>
          <a:p>
            <a:r>
              <a:rPr lang="en-US" dirty="0"/>
              <a:t>&gt;1 constituent required</a:t>
            </a:r>
          </a:p>
        </p:txBody>
      </p:sp>
      <p:sp>
        <p:nvSpPr>
          <p:cNvPr id="13" name="TextBox 12">
            <a:extLst>
              <a:ext uri="{FF2B5EF4-FFF2-40B4-BE49-F238E27FC236}">
                <a16:creationId xmlns:a16="http://schemas.microsoft.com/office/drawing/2014/main" id="{05C281CA-368B-4F59-9734-E256BFD713DF}"/>
              </a:ext>
            </a:extLst>
          </p:cNvPr>
          <p:cNvSpPr txBox="1"/>
          <p:nvPr/>
        </p:nvSpPr>
        <p:spPr>
          <a:xfrm>
            <a:off x="3313107" y="2656003"/>
            <a:ext cx="1343609" cy="369332"/>
          </a:xfrm>
          <a:prstGeom prst="rect">
            <a:avLst/>
          </a:prstGeom>
          <a:noFill/>
        </p:spPr>
        <p:txBody>
          <a:bodyPr wrap="square" rtlCol="0">
            <a:spAutoFit/>
          </a:bodyPr>
          <a:lstStyle/>
          <a:p>
            <a:r>
              <a:rPr lang="en-US" dirty="0"/>
              <a:t>Primary Jets</a:t>
            </a:r>
          </a:p>
        </p:txBody>
      </p:sp>
      <p:sp>
        <p:nvSpPr>
          <p:cNvPr id="14" name="TextBox 13">
            <a:extLst>
              <a:ext uri="{FF2B5EF4-FFF2-40B4-BE49-F238E27FC236}">
                <a16:creationId xmlns:a16="http://schemas.microsoft.com/office/drawing/2014/main" id="{E7BC965F-B1E7-47C8-91EF-BE83C2021A65}"/>
              </a:ext>
            </a:extLst>
          </p:cNvPr>
          <p:cNvSpPr txBox="1"/>
          <p:nvPr/>
        </p:nvSpPr>
        <p:spPr>
          <a:xfrm>
            <a:off x="9438409" y="611643"/>
            <a:ext cx="1343609" cy="369332"/>
          </a:xfrm>
          <a:prstGeom prst="rect">
            <a:avLst/>
          </a:prstGeom>
          <a:noFill/>
        </p:spPr>
        <p:txBody>
          <a:bodyPr wrap="square" rtlCol="0">
            <a:spAutoFit/>
          </a:bodyPr>
          <a:lstStyle/>
          <a:p>
            <a:r>
              <a:rPr lang="en-US" dirty="0"/>
              <a:t>Track Jets</a:t>
            </a:r>
          </a:p>
        </p:txBody>
      </p:sp>
    </p:spTree>
    <p:extLst>
      <p:ext uri="{BB962C8B-B14F-4D97-AF65-F5344CB8AC3E}">
        <p14:creationId xmlns:p14="http://schemas.microsoft.com/office/powerpoint/2010/main" val="3021405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 scatter chart&#10;&#10;Description automatically generated">
            <a:extLst>
              <a:ext uri="{FF2B5EF4-FFF2-40B4-BE49-F238E27FC236}">
                <a16:creationId xmlns:a16="http://schemas.microsoft.com/office/drawing/2014/main" id="{3B8FB335-9434-4341-A571-38DD84831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848" y="2319669"/>
            <a:ext cx="5988523" cy="3390734"/>
          </a:xfrm>
          <a:prstGeom prst="rect">
            <a:avLst/>
          </a:prstGeom>
        </p:spPr>
      </p:pic>
      <p:sp>
        <p:nvSpPr>
          <p:cNvPr id="2" name="Title 1">
            <a:extLst>
              <a:ext uri="{FF2B5EF4-FFF2-40B4-BE49-F238E27FC236}">
                <a16:creationId xmlns:a16="http://schemas.microsoft.com/office/drawing/2014/main" id="{1AD129B8-DF41-4E87-AE16-AF655B48FDE4}"/>
              </a:ext>
            </a:extLst>
          </p:cNvPr>
          <p:cNvSpPr>
            <a:spLocks noGrp="1"/>
          </p:cNvSpPr>
          <p:nvPr>
            <p:ph type="title"/>
          </p:nvPr>
        </p:nvSpPr>
        <p:spPr/>
        <p:txBody>
          <a:bodyPr/>
          <a:lstStyle/>
          <a:p>
            <a:r>
              <a:rPr lang="en-US" b="1" dirty="0">
                <a:solidFill>
                  <a:schemeClr val="accent1"/>
                </a:solidFill>
              </a:rPr>
              <a:t>Track + Neutral Cluster Jets</a:t>
            </a:r>
          </a:p>
        </p:txBody>
      </p:sp>
      <p:pic>
        <p:nvPicPr>
          <p:cNvPr id="5" name="Picture 4" descr="Chart, scatter chart&#10;&#10;Description automatically generated">
            <a:extLst>
              <a:ext uri="{FF2B5EF4-FFF2-40B4-BE49-F238E27FC236}">
                <a16:creationId xmlns:a16="http://schemas.microsoft.com/office/drawing/2014/main" id="{EF2D0BA2-8E6A-400F-A6AE-38AEFCA0D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29" y="2319669"/>
            <a:ext cx="5809371" cy="3407699"/>
          </a:xfrm>
          <a:prstGeom prst="rect">
            <a:avLst/>
          </a:prstGeom>
        </p:spPr>
      </p:pic>
      <p:sp>
        <p:nvSpPr>
          <p:cNvPr id="6" name="TextBox 5">
            <a:extLst>
              <a:ext uri="{FF2B5EF4-FFF2-40B4-BE49-F238E27FC236}">
                <a16:creationId xmlns:a16="http://schemas.microsoft.com/office/drawing/2014/main" id="{228C0051-9C24-4A11-BB02-ED6F277320E6}"/>
              </a:ext>
            </a:extLst>
          </p:cNvPr>
          <p:cNvSpPr txBox="1"/>
          <p:nvPr/>
        </p:nvSpPr>
        <p:spPr>
          <a:xfrm>
            <a:off x="2697651" y="2831116"/>
            <a:ext cx="2377751" cy="646331"/>
          </a:xfrm>
          <a:prstGeom prst="rect">
            <a:avLst/>
          </a:prstGeom>
          <a:noFill/>
        </p:spPr>
        <p:txBody>
          <a:bodyPr wrap="square" rtlCol="0">
            <a:spAutoFit/>
          </a:bodyPr>
          <a:lstStyle/>
          <a:p>
            <a:r>
              <a:rPr lang="en-US" dirty="0"/>
              <a:t>Track Jets</a:t>
            </a:r>
          </a:p>
          <a:p>
            <a:r>
              <a:rPr lang="en-US" dirty="0"/>
              <a:t>&gt;1 constituent required</a:t>
            </a:r>
          </a:p>
        </p:txBody>
      </p:sp>
      <p:sp>
        <p:nvSpPr>
          <p:cNvPr id="8" name="TextBox 7">
            <a:extLst>
              <a:ext uri="{FF2B5EF4-FFF2-40B4-BE49-F238E27FC236}">
                <a16:creationId xmlns:a16="http://schemas.microsoft.com/office/drawing/2014/main" id="{8CA90CAE-4B75-429E-B744-FD0BD462FF37}"/>
              </a:ext>
            </a:extLst>
          </p:cNvPr>
          <p:cNvSpPr txBox="1"/>
          <p:nvPr/>
        </p:nvSpPr>
        <p:spPr>
          <a:xfrm>
            <a:off x="8644361" y="2675606"/>
            <a:ext cx="2377751" cy="923330"/>
          </a:xfrm>
          <a:prstGeom prst="rect">
            <a:avLst/>
          </a:prstGeom>
          <a:noFill/>
        </p:spPr>
        <p:txBody>
          <a:bodyPr wrap="square" rtlCol="0">
            <a:spAutoFit/>
          </a:bodyPr>
          <a:lstStyle/>
          <a:p>
            <a:r>
              <a:rPr lang="en-US" dirty="0"/>
              <a:t>Track </a:t>
            </a:r>
            <a:r>
              <a:rPr lang="en-US"/>
              <a:t>+ Cluster Jets</a:t>
            </a:r>
            <a:endParaRPr lang="en-US" dirty="0"/>
          </a:p>
          <a:p>
            <a:r>
              <a:rPr lang="en-US" dirty="0"/>
              <a:t>&gt;1 constituent required</a:t>
            </a:r>
          </a:p>
          <a:p>
            <a:r>
              <a:rPr lang="en-US" dirty="0"/>
              <a:t>0&lt;</a:t>
            </a:r>
            <a:r>
              <a:rPr lang="en-US" dirty="0" err="1"/>
              <a:t>c</a:t>
            </a:r>
            <a:r>
              <a:rPr lang="en-US" baseline="-25000" dirty="0" err="1"/>
              <a:t>f</a:t>
            </a:r>
            <a:r>
              <a:rPr lang="en-US" dirty="0"/>
              <a:t>&lt;1</a:t>
            </a:r>
          </a:p>
        </p:txBody>
      </p:sp>
      <p:sp>
        <p:nvSpPr>
          <p:cNvPr id="9" name="TextBox 8">
            <a:extLst>
              <a:ext uri="{FF2B5EF4-FFF2-40B4-BE49-F238E27FC236}">
                <a16:creationId xmlns:a16="http://schemas.microsoft.com/office/drawing/2014/main" id="{6C2584DA-5B1A-40DC-9E40-B25144CA1139}"/>
              </a:ext>
            </a:extLst>
          </p:cNvPr>
          <p:cNvSpPr txBox="1"/>
          <p:nvPr/>
        </p:nvSpPr>
        <p:spPr>
          <a:xfrm>
            <a:off x="7688424" y="962428"/>
            <a:ext cx="3814665" cy="923330"/>
          </a:xfrm>
          <a:prstGeom prst="rect">
            <a:avLst/>
          </a:prstGeom>
          <a:noFill/>
          <a:ln>
            <a:solidFill>
              <a:schemeClr val="tx1"/>
            </a:solidFill>
          </a:ln>
        </p:spPr>
        <p:txBody>
          <a:bodyPr wrap="square" rtlCol="0">
            <a:spAutoFit/>
          </a:bodyPr>
          <a:lstStyle/>
          <a:p>
            <a:r>
              <a:rPr lang="en-US" dirty="0"/>
              <a:t>Add in neutral clusters – isolated clusters without a track within  0.1 in </a:t>
            </a:r>
            <a:r>
              <a:rPr lang="en-US" dirty="0" err="1">
                <a:latin typeface="Symbol" panose="05050102010706020507" pitchFamily="18" charset="2"/>
              </a:rPr>
              <a:t>Dh,Df</a:t>
            </a:r>
            <a:r>
              <a:rPr lang="en-US" dirty="0">
                <a:latin typeface="Symbol" panose="05050102010706020507" pitchFamily="18" charset="2"/>
              </a:rPr>
              <a:t> </a:t>
            </a:r>
            <a:r>
              <a:rPr lang="en-US" dirty="0"/>
              <a:t>space. </a:t>
            </a:r>
          </a:p>
        </p:txBody>
      </p:sp>
      <p:sp>
        <p:nvSpPr>
          <p:cNvPr id="10" name="TextBox 9">
            <a:extLst>
              <a:ext uri="{FF2B5EF4-FFF2-40B4-BE49-F238E27FC236}">
                <a16:creationId xmlns:a16="http://schemas.microsoft.com/office/drawing/2014/main" id="{8706FC06-4CF4-4A02-8D8C-8BCCC03D61C0}"/>
              </a:ext>
            </a:extLst>
          </p:cNvPr>
          <p:cNvSpPr txBox="1"/>
          <p:nvPr/>
        </p:nvSpPr>
        <p:spPr>
          <a:xfrm>
            <a:off x="7538356" y="5818729"/>
            <a:ext cx="4114800" cy="646331"/>
          </a:xfrm>
          <a:prstGeom prst="rect">
            <a:avLst/>
          </a:prstGeom>
          <a:noFill/>
        </p:spPr>
        <p:txBody>
          <a:bodyPr wrap="square" rtlCol="0">
            <a:spAutoFit/>
          </a:bodyPr>
          <a:lstStyle/>
          <a:p>
            <a:r>
              <a:rPr lang="en-US" dirty="0"/>
              <a:t>Additional constraint – eliminate purely EM or track jets. </a:t>
            </a:r>
          </a:p>
        </p:txBody>
      </p:sp>
    </p:spTree>
    <p:extLst>
      <p:ext uri="{BB962C8B-B14F-4D97-AF65-F5344CB8AC3E}">
        <p14:creationId xmlns:p14="http://schemas.microsoft.com/office/powerpoint/2010/main" val="3949196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FF5E2C97-A335-48CF-BA4B-BF104E5D0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983" y="823220"/>
            <a:ext cx="5270671" cy="2984283"/>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6C03E0EC-D0C9-402B-9B91-CBFB0BCCE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2" y="993336"/>
            <a:ext cx="6341482" cy="3590582"/>
          </a:xfrm>
          <a:prstGeom prst="rect">
            <a:avLst/>
          </a:prstGeom>
        </p:spPr>
      </p:pic>
      <p:sp>
        <p:nvSpPr>
          <p:cNvPr id="2" name="Title 1">
            <a:extLst>
              <a:ext uri="{FF2B5EF4-FFF2-40B4-BE49-F238E27FC236}">
                <a16:creationId xmlns:a16="http://schemas.microsoft.com/office/drawing/2014/main" id="{E9BB36A9-E07C-4DC6-BA3B-687A0F87F1BC}"/>
              </a:ext>
            </a:extLst>
          </p:cNvPr>
          <p:cNvSpPr>
            <a:spLocks noGrp="1"/>
          </p:cNvSpPr>
          <p:nvPr>
            <p:ph type="title"/>
          </p:nvPr>
        </p:nvSpPr>
        <p:spPr>
          <a:xfrm>
            <a:off x="782933" y="208337"/>
            <a:ext cx="10515600" cy="980098"/>
          </a:xfrm>
        </p:spPr>
        <p:txBody>
          <a:bodyPr/>
          <a:lstStyle/>
          <a:p>
            <a:r>
              <a:rPr lang="en-US" b="1" dirty="0">
                <a:solidFill>
                  <a:schemeClr val="accent1"/>
                </a:solidFill>
              </a:rPr>
              <a:t>Track + Cluster Jet Matching</a:t>
            </a:r>
          </a:p>
        </p:txBody>
      </p:sp>
      <p:graphicFrame>
        <p:nvGraphicFramePr>
          <p:cNvPr id="9" name="Object 8">
            <a:extLst>
              <a:ext uri="{FF2B5EF4-FFF2-40B4-BE49-F238E27FC236}">
                <a16:creationId xmlns:a16="http://schemas.microsoft.com/office/drawing/2014/main" id="{5FDE4EBF-6909-4257-869A-11F2C5DE60A3}"/>
              </a:ext>
            </a:extLst>
          </p:cNvPr>
          <p:cNvGraphicFramePr>
            <a:graphicFrameLocks noChangeAspect="1"/>
          </p:cNvGraphicFramePr>
          <p:nvPr>
            <p:extLst>
              <p:ext uri="{D42A27DB-BD31-4B8C-83A1-F6EECF244321}">
                <p14:modId xmlns:p14="http://schemas.microsoft.com/office/powerpoint/2010/main" val="2535685185"/>
              </p:ext>
            </p:extLst>
          </p:nvPr>
        </p:nvGraphicFramePr>
        <p:xfrm>
          <a:off x="2567097" y="2014994"/>
          <a:ext cx="2387600" cy="355600"/>
        </p:xfrm>
        <a:graphic>
          <a:graphicData uri="http://schemas.openxmlformats.org/presentationml/2006/ole">
            <mc:AlternateContent xmlns:mc="http://schemas.openxmlformats.org/markup-compatibility/2006">
              <mc:Choice xmlns:v="urn:schemas-microsoft-com:vml" Requires="v">
                <p:oleObj name="Equation" r:id="rId4" imgW="2387520" imgH="355320" progId="Equation.DSMT4">
                  <p:embed/>
                </p:oleObj>
              </mc:Choice>
              <mc:Fallback>
                <p:oleObj name="Equation" r:id="rId4" imgW="2387520" imgH="355320" progId="Equation.DSMT4">
                  <p:embed/>
                  <p:pic>
                    <p:nvPicPr>
                      <p:cNvPr id="0" name=""/>
                      <p:cNvPicPr/>
                      <p:nvPr/>
                    </p:nvPicPr>
                    <p:blipFill>
                      <a:blip r:embed="rId5"/>
                      <a:stretch>
                        <a:fillRect/>
                      </a:stretch>
                    </p:blipFill>
                    <p:spPr>
                      <a:xfrm>
                        <a:off x="2567097" y="2014994"/>
                        <a:ext cx="2387600" cy="3556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EDCB7C5A-970C-41D1-9B2D-FF00FC0181AC}"/>
              </a:ext>
            </a:extLst>
          </p:cNvPr>
          <p:cNvSpPr txBox="1"/>
          <p:nvPr/>
        </p:nvSpPr>
        <p:spPr>
          <a:xfrm>
            <a:off x="958263" y="4682286"/>
            <a:ext cx="5257801" cy="1477328"/>
          </a:xfrm>
          <a:prstGeom prst="rect">
            <a:avLst/>
          </a:prstGeom>
          <a:noFill/>
          <a:ln>
            <a:solidFill>
              <a:schemeClr val="tx1"/>
            </a:solidFill>
          </a:ln>
        </p:spPr>
        <p:txBody>
          <a:bodyPr wrap="square" rtlCol="0">
            <a:spAutoFit/>
          </a:bodyPr>
          <a:lstStyle/>
          <a:p>
            <a:r>
              <a:rPr lang="en-US" dirty="0"/>
              <a:t>Reasonable matching between track + cluster and primary jets. </a:t>
            </a:r>
          </a:p>
          <a:p>
            <a:endParaRPr lang="en-US" dirty="0"/>
          </a:p>
          <a:p>
            <a:r>
              <a:rPr lang="en-US" dirty="0"/>
              <a:t>Correlation seen between jet eta, z in </a:t>
            </a:r>
            <a:r>
              <a:rPr lang="en-US" dirty="0" err="1"/>
              <a:t>Breit</a:t>
            </a:r>
            <a:r>
              <a:rPr lang="en-US" dirty="0"/>
              <a:t> frame – </a:t>
            </a:r>
            <a:r>
              <a:rPr lang="en-US" dirty="0" err="1"/>
              <a:t>z</a:t>
            </a:r>
            <a:r>
              <a:rPr lang="en-US" baseline="-25000" dirty="0" err="1"/>
              <a:t>Jet</a:t>
            </a:r>
            <a:r>
              <a:rPr lang="en-US" dirty="0"/>
              <a:t> does show missing energy.</a:t>
            </a:r>
          </a:p>
        </p:txBody>
      </p:sp>
      <p:pic>
        <p:nvPicPr>
          <p:cNvPr id="12" name="Picture 11" descr="Chart, scatter chart&#10;&#10;Description automatically generated">
            <a:extLst>
              <a:ext uri="{FF2B5EF4-FFF2-40B4-BE49-F238E27FC236}">
                <a16:creationId xmlns:a16="http://schemas.microsoft.com/office/drawing/2014/main" id="{E915AEA8-DB66-4EED-85EC-68E029ED96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6983" y="3806225"/>
            <a:ext cx="5257801" cy="2976996"/>
          </a:xfrm>
          <a:prstGeom prst="rect">
            <a:avLst/>
          </a:prstGeom>
        </p:spPr>
      </p:pic>
    </p:spTree>
    <p:extLst>
      <p:ext uri="{BB962C8B-B14F-4D97-AF65-F5344CB8AC3E}">
        <p14:creationId xmlns:p14="http://schemas.microsoft.com/office/powerpoint/2010/main" val="4083368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2307-B7CC-46E5-B9E0-04C7A7E17A38}"/>
              </a:ext>
            </a:extLst>
          </p:cNvPr>
          <p:cNvSpPr>
            <a:spLocks noGrp="1"/>
          </p:cNvSpPr>
          <p:nvPr>
            <p:ph type="title"/>
          </p:nvPr>
        </p:nvSpPr>
        <p:spPr>
          <a:xfrm>
            <a:off x="838200" y="365125"/>
            <a:ext cx="10515600" cy="941161"/>
          </a:xfrm>
        </p:spPr>
        <p:txBody>
          <a:bodyPr/>
          <a:lstStyle/>
          <a:p>
            <a:r>
              <a:rPr lang="en-US" b="1" dirty="0" err="1">
                <a:solidFill>
                  <a:schemeClr val="accent1"/>
                </a:solidFill>
              </a:rPr>
              <a:t>Centauro</a:t>
            </a:r>
            <a:r>
              <a:rPr lang="en-US" b="1" dirty="0">
                <a:solidFill>
                  <a:schemeClr val="accent1"/>
                </a:solidFill>
              </a:rPr>
              <a:t> Jets for TMD’s</a:t>
            </a:r>
          </a:p>
        </p:txBody>
      </p:sp>
      <p:pic>
        <p:nvPicPr>
          <p:cNvPr id="6" name="Picture 5">
            <a:extLst>
              <a:ext uri="{FF2B5EF4-FFF2-40B4-BE49-F238E27FC236}">
                <a16:creationId xmlns:a16="http://schemas.microsoft.com/office/drawing/2014/main" id="{2695197C-0CE7-49F3-BCDC-C16BA9CBF1AB}"/>
              </a:ext>
            </a:extLst>
          </p:cNvPr>
          <p:cNvPicPr>
            <a:picLocks noChangeAspect="1"/>
          </p:cNvPicPr>
          <p:nvPr/>
        </p:nvPicPr>
        <p:blipFill>
          <a:blip r:embed="rId2"/>
          <a:stretch>
            <a:fillRect/>
          </a:stretch>
        </p:blipFill>
        <p:spPr>
          <a:xfrm>
            <a:off x="1669656" y="1521457"/>
            <a:ext cx="3823488" cy="2856371"/>
          </a:xfrm>
          <a:prstGeom prst="rect">
            <a:avLst/>
          </a:prstGeom>
        </p:spPr>
      </p:pic>
      <p:sp>
        <p:nvSpPr>
          <p:cNvPr id="7" name="TextBox 6">
            <a:extLst>
              <a:ext uri="{FF2B5EF4-FFF2-40B4-BE49-F238E27FC236}">
                <a16:creationId xmlns:a16="http://schemas.microsoft.com/office/drawing/2014/main" id="{65B982AF-0789-4239-AA4B-1FF11D6F2783}"/>
              </a:ext>
            </a:extLst>
          </p:cNvPr>
          <p:cNvSpPr txBox="1"/>
          <p:nvPr/>
        </p:nvSpPr>
        <p:spPr>
          <a:xfrm>
            <a:off x="1067537" y="1275372"/>
            <a:ext cx="2225710" cy="276999"/>
          </a:xfrm>
          <a:prstGeom prst="rect">
            <a:avLst/>
          </a:prstGeom>
          <a:noFill/>
        </p:spPr>
        <p:txBody>
          <a:bodyPr wrap="square" rtlCol="0">
            <a:spAutoFit/>
          </a:bodyPr>
          <a:lstStyle/>
          <a:p>
            <a:r>
              <a:rPr lang="en-US" sz="1200" dirty="0"/>
              <a:t>arXiv:2006.10751v2</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509CCB3-9C19-4BD3-A7EC-32A1A4F7BBE0}"/>
                  </a:ext>
                </a:extLst>
              </p:cNvPr>
              <p:cNvSpPr txBox="1"/>
              <p:nvPr/>
            </p:nvSpPr>
            <p:spPr>
              <a:xfrm>
                <a:off x="2980373" y="4511908"/>
                <a:ext cx="1476366" cy="3102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𝑇</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𝐽𝑒𝑡</m:t>
                          </m:r>
                        </m:sub>
                        <m:sup>
                          <m:r>
                            <a:rPr lang="en-US" i="1">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𝑗𝑒𝑡</m:t>
                          </m:r>
                        </m:sub>
                      </m:sSub>
                    </m:oMath>
                  </m:oMathPara>
                </a14:m>
                <a:endParaRPr lang="en-US" dirty="0"/>
              </a:p>
            </p:txBody>
          </p:sp>
        </mc:Choice>
        <mc:Fallback xmlns="">
          <p:sp>
            <p:nvSpPr>
              <p:cNvPr id="8" name="TextBox 7">
                <a:extLst>
                  <a:ext uri="{FF2B5EF4-FFF2-40B4-BE49-F238E27FC236}">
                    <a16:creationId xmlns:a16="http://schemas.microsoft.com/office/drawing/2014/main" id="{8509CCB3-9C19-4BD3-A7EC-32A1A4F7BBE0}"/>
                  </a:ext>
                </a:extLst>
              </p:cNvPr>
              <p:cNvSpPr txBox="1">
                <a:spLocks noRot="1" noChangeAspect="1" noMove="1" noResize="1" noEditPoints="1" noAdjustHandles="1" noChangeArrowheads="1" noChangeShapeType="1" noTextEdit="1"/>
              </p:cNvSpPr>
              <p:nvPr/>
            </p:nvSpPr>
            <p:spPr>
              <a:xfrm>
                <a:off x="2980373" y="4511908"/>
                <a:ext cx="1476366" cy="310213"/>
              </a:xfrm>
              <a:prstGeom prst="rect">
                <a:avLst/>
              </a:prstGeom>
              <a:blipFill>
                <a:blip r:embed="rId3"/>
                <a:stretch>
                  <a:fillRect l="-2479" r="-1240" b="-2352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7B1BC68-563A-4C8D-AD95-C9CF287A1DC9}"/>
              </a:ext>
            </a:extLst>
          </p:cNvPr>
          <p:cNvSpPr txBox="1"/>
          <p:nvPr/>
        </p:nvSpPr>
        <p:spPr>
          <a:xfrm>
            <a:off x="1526241" y="5181580"/>
            <a:ext cx="5024717" cy="646331"/>
          </a:xfrm>
          <a:prstGeom prst="rect">
            <a:avLst/>
          </a:prstGeom>
          <a:noFill/>
        </p:spPr>
        <p:txBody>
          <a:bodyPr wrap="square" rtlCol="0">
            <a:spAutoFit/>
          </a:bodyPr>
          <a:lstStyle/>
          <a:p>
            <a:r>
              <a:rPr lang="en-US" dirty="0"/>
              <a:t>This is the transverse momentum of the jet with respect to the scattered quark direction. </a:t>
            </a:r>
          </a:p>
        </p:txBody>
      </p:sp>
      <p:sp>
        <p:nvSpPr>
          <p:cNvPr id="14" name="TextBox 13">
            <a:extLst>
              <a:ext uri="{FF2B5EF4-FFF2-40B4-BE49-F238E27FC236}">
                <a16:creationId xmlns:a16="http://schemas.microsoft.com/office/drawing/2014/main" id="{51D81E18-70EC-41ED-A7E9-070E86CDEC84}"/>
              </a:ext>
            </a:extLst>
          </p:cNvPr>
          <p:cNvSpPr txBox="1"/>
          <p:nvPr/>
        </p:nvSpPr>
        <p:spPr>
          <a:xfrm>
            <a:off x="7774702" y="41959"/>
            <a:ext cx="2945166" cy="646331"/>
          </a:xfrm>
          <a:prstGeom prst="rect">
            <a:avLst/>
          </a:prstGeom>
          <a:noFill/>
        </p:spPr>
        <p:txBody>
          <a:bodyPr wrap="square" rtlCol="0">
            <a:spAutoFit/>
          </a:bodyPr>
          <a:lstStyle/>
          <a:p>
            <a:r>
              <a:rPr lang="en-US" u="sng" dirty="0"/>
              <a:t>Pythia6</a:t>
            </a:r>
            <a:r>
              <a:rPr lang="en-US" dirty="0"/>
              <a:t>, 10x100, Q&gt;10, R=0.8 (20k events)</a:t>
            </a:r>
          </a:p>
        </p:txBody>
      </p:sp>
      <p:pic>
        <p:nvPicPr>
          <p:cNvPr id="10" name="Picture 9" descr="Chart, scatter chart&#10;&#10;Description automatically generated">
            <a:extLst>
              <a:ext uri="{FF2B5EF4-FFF2-40B4-BE49-F238E27FC236}">
                <a16:creationId xmlns:a16="http://schemas.microsoft.com/office/drawing/2014/main" id="{31C231F4-43BE-4245-9EFF-75EF2540A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029" y="688290"/>
            <a:ext cx="5046108" cy="2959979"/>
          </a:xfrm>
          <a:prstGeom prst="rect">
            <a:avLst/>
          </a:prstGeom>
        </p:spPr>
      </p:pic>
      <p:sp>
        <p:nvSpPr>
          <p:cNvPr id="19" name="TextBox 18">
            <a:extLst>
              <a:ext uri="{FF2B5EF4-FFF2-40B4-BE49-F238E27FC236}">
                <a16:creationId xmlns:a16="http://schemas.microsoft.com/office/drawing/2014/main" id="{E5B9E459-54E3-4AFD-BBA9-F5C458428F18}"/>
              </a:ext>
            </a:extLst>
          </p:cNvPr>
          <p:cNvSpPr txBox="1"/>
          <p:nvPr/>
        </p:nvSpPr>
        <p:spPr>
          <a:xfrm>
            <a:off x="9232514" y="3832991"/>
            <a:ext cx="2126292" cy="646331"/>
          </a:xfrm>
          <a:prstGeom prst="rect">
            <a:avLst/>
          </a:prstGeom>
          <a:noFill/>
        </p:spPr>
        <p:txBody>
          <a:bodyPr wrap="square" rtlCol="0">
            <a:spAutoFit/>
          </a:bodyPr>
          <a:lstStyle/>
          <a:p>
            <a:r>
              <a:rPr lang="en-US" dirty="0"/>
              <a:t>ECCE Tracks + Neutral Clusters</a:t>
            </a:r>
          </a:p>
        </p:txBody>
      </p:sp>
      <p:sp>
        <p:nvSpPr>
          <p:cNvPr id="20" name="TextBox 19">
            <a:extLst>
              <a:ext uri="{FF2B5EF4-FFF2-40B4-BE49-F238E27FC236}">
                <a16:creationId xmlns:a16="http://schemas.microsoft.com/office/drawing/2014/main" id="{4D374DDC-760C-428E-AD17-76A3AF0E5316}"/>
              </a:ext>
            </a:extLst>
          </p:cNvPr>
          <p:cNvSpPr txBox="1"/>
          <p:nvPr/>
        </p:nvSpPr>
        <p:spPr>
          <a:xfrm>
            <a:off x="9629192" y="1045029"/>
            <a:ext cx="1380930" cy="369332"/>
          </a:xfrm>
          <a:prstGeom prst="rect">
            <a:avLst/>
          </a:prstGeom>
          <a:noFill/>
        </p:spPr>
        <p:txBody>
          <a:bodyPr wrap="square" rtlCol="0">
            <a:spAutoFit/>
          </a:bodyPr>
          <a:lstStyle/>
          <a:p>
            <a:r>
              <a:rPr lang="en-US" dirty="0"/>
              <a:t>Truth Jets</a:t>
            </a:r>
          </a:p>
        </p:txBody>
      </p:sp>
      <p:pic>
        <p:nvPicPr>
          <p:cNvPr id="11" name="Picture 10" descr="Chart, scatter chart&#10;&#10;Description automatically generated">
            <a:extLst>
              <a:ext uri="{FF2B5EF4-FFF2-40B4-BE49-F238E27FC236}">
                <a16:creationId xmlns:a16="http://schemas.microsoft.com/office/drawing/2014/main" id="{32284D7B-AD9D-4356-AB07-45BB103DE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8773" y="3648269"/>
            <a:ext cx="5124364" cy="3015142"/>
          </a:xfrm>
          <a:prstGeom prst="rect">
            <a:avLst/>
          </a:prstGeom>
        </p:spPr>
      </p:pic>
    </p:spTree>
    <p:extLst>
      <p:ext uri="{BB962C8B-B14F-4D97-AF65-F5344CB8AC3E}">
        <p14:creationId xmlns:p14="http://schemas.microsoft.com/office/powerpoint/2010/main" val="2579146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catter chart&#10;&#10;Description automatically generated">
            <a:extLst>
              <a:ext uri="{FF2B5EF4-FFF2-40B4-BE49-F238E27FC236}">
                <a16:creationId xmlns:a16="http://schemas.microsoft.com/office/drawing/2014/main" id="{8F172FCB-8375-44DE-8F50-F62DDB69B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140" y="1571766"/>
            <a:ext cx="5124364" cy="3015142"/>
          </a:xfrm>
          <a:prstGeom prst="rect">
            <a:avLst/>
          </a:prstGeom>
        </p:spPr>
      </p:pic>
      <p:pic>
        <p:nvPicPr>
          <p:cNvPr id="7" name="Picture 6" descr="Chart, scatter chart&#10;&#10;Description automatically generated">
            <a:extLst>
              <a:ext uri="{FF2B5EF4-FFF2-40B4-BE49-F238E27FC236}">
                <a16:creationId xmlns:a16="http://schemas.microsoft.com/office/drawing/2014/main" id="{2C90B1A7-50E8-43B0-A76E-4E535E840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53" y="1571766"/>
            <a:ext cx="5046107" cy="2959978"/>
          </a:xfrm>
          <a:prstGeom prst="rect">
            <a:avLst/>
          </a:prstGeom>
        </p:spPr>
      </p:pic>
      <p:sp>
        <p:nvSpPr>
          <p:cNvPr id="2" name="Title 1">
            <a:extLst>
              <a:ext uri="{FF2B5EF4-FFF2-40B4-BE49-F238E27FC236}">
                <a16:creationId xmlns:a16="http://schemas.microsoft.com/office/drawing/2014/main" id="{7CFB5887-2D27-4BF1-8F1C-CEAFFF0C5F9A}"/>
              </a:ext>
            </a:extLst>
          </p:cNvPr>
          <p:cNvSpPr>
            <a:spLocks noGrp="1"/>
          </p:cNvSpPr>
          <p:nvPr>
            <p:ph type="title"/>
          </p:nvPr>
        </p:nvSpPr>
        <p:spPr>
          <a:xfrm>
            <a:off x="838200" y="365125"/>
            <a:ext cx="10515600" cy="913259"/>
          </a:xfrm>
        </p:spPr>
        <p:txBody>
          <a:bodyPr/>
          <a:lstStyle/>
          <a:p>
            <a:r>
              <a:rPr lang="en-US" b="1" dirty="0">
                <a:solidFill>
                  <a:schemeClr val="accent1"/>
                </a:solidFill>
              </a:rPr>
              <a:t>ECCE Jets Compared</a:t>
            </a:r>
          </a:p>
        </p:txBody>
      </p:sp>
      <p:sp>
        <p:nvSpPr>
          <p:cNvPr id="11" name="TextBox 10">
            <a:extLst>
              <a:ext uri="{FF2B5EF4-FFF2-40B4-BE49-F238E27FC236}">
                <a16:creationId xmlns:a16="http://schemas.microsoft.com/office/drawing/2014/main" id="{7FB2F010-FC20-415F-8C40-D93638611EBD}"/>
              </a:ext>
            </a:extLst>
          </p:cNvPr>
          <p:cNvSpPr txBox="1"/>
          <p:nvPr/>
        </p:nvSpPr>
        <p:spPr>
          <a:xfrm>
            <a:off x="3816220" y="2054466"/>
            <a:ext cx="989045" cy="369332"/>
          </a:xfrm>
          <a:prstGeom prst="rect">
            <a:avLst/>
          </a:prstGeom>
          <a:noFill/>
        </p:spPr>
        <p:txBody>
          <a:bodyPr wrap="square" rtlCol="0">
            <a:spAutoFit/>
          </a:bodyPr>
          <a:lstStyle/>
          <a:p>
            <a:r>
              <a:rPr lang="en-US" dirty="0"/>
              <a:t>Tracks</a:t>
            </a:r>
          </a:p>
        </p:txBody>
      </p:sp>
      <p:sp>
        <p:nvSpPr>
          <p:cNvPr id="13" name="TextBox 12">
            <a:extLst>
              <a:ext uri="{FF2B5EF4-FFF2-40B4-BE49-F238E27FC236}">
                <a16:creationId xmlns:a16="http://schemas.microsoft.com/office/drawing/2014/main" id="{DF505FCC-6D23-438B-AB21-DB4F49F4E12C}"/>
              </a:ext>
            </a:extLst>
          </p:cNvPr>
          <p:cNvSpPr txBox="1"/>
          <p:nvPr/>
        </p:nvSpPr>
        <p:spPr>
          <a:xfrm>
            <a:off x="3581400" y="5135987"/>
            <a:ext cx="8200151" cy="369332"/>
          </a:xfrm>
          <a:prstGeom prst="rect">
            <a:avLst/>
          </a:prstGeom>
          <a:noFill/>
        </p:spPr>
        <p:txBody>
          <a:bodyPr wrap="square" rtlCol="0">
            <a:spAutoFit/>
          </a:bodyPr>
          <a:lstStyle/>
          <a:p>
            <a:r>
              <a:rPr lang="en-US" dirty="0"/>
              <a:t>Including the neutral clusters improves the smearing in </a:t>
            </a:r>
            <a:r>
              <a:rPr lang="en-US" dirty="0" err="1"/>
              <a:t>z</a:t>
            </a:r>
            <a:r>
              <a:rPr lang="en-US" baseline="-25000" dirty="0" err="1"/>
              <a:t>Jet</a:t>
            </a:r>
            <a:r>
              <a:rPr lang="en-US" dirty="0"/>
              <a:t>. </a:t>
            </a:r>
          </a:p>
        </p:txBody>
      </p:sp>
      <p:sp>
        <p:nvSpPr>
          <p:cNvPr id="14" name="TextBox 13">
            <a:extLst>
              <a:ext uri="{FF2B5EF4-FFF2-40B4-BE49-F238E27FC236}">
                <a16:creationId xmlns:a16="http://schemas.microsoft.com/office/drawing/2014/main" id="{E86B1805-8D82-46CF-98C1-58CE60C7DFBC}"/>
              </a:ext>
            </a:extLst>
          </p:cNvPr>
          <p:cNvSpPr txBox="1"/>
          <p:nvPr/>
        </p:nvSpPr>
        <p:spPr>
          <a:xfrm>
            <a:off x="8747322" y="1907720"/>
            <a:ext cx="2126292" cy="646331"/>
          </a:xfrm>
          <a:prstGeom prst="rect">
            <a:avLst/>
          </a:prstGeom>
          <a:noFill/>
        </p:spPr>
        <p:txBody>
          <a:bodyPr wrap="square" rtlCol="0">
            <a:spAutoFit/>
          </a:bodyPr>
          <a:lstStyle/>
          <a:p>
            <a:r>
              <a:rPr lang="en-US" dirty="0"/>
              <a:t>ECCE Tracks + Neutral Clusters</a:t>
            </a:r>
          </a:p>
        </p:txBody>
      </p:sp>
    </p:spTree>
    <p:extLst>
      <p:ext uri="{BB962C8B-B14F-4D97-AF65-F5344CB8AC3E}">
        <p14:creationId xmlns:p14="http://schemas.microsoft.com/office/powerpoint/2010/main" val="2553794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95F0-956F-4374-89DD-C44884EB46E3}"/>
              </a:ext>
            </a:extLst>
          </p:cNvPr>
          <p:cNvSpPr>
            <a:spLocks noGrp="1"/>
          </p:cNvSpPr>
          <p:nvPr>
            <p:ph type="title"/>
          </p:nvPr>
        </p:nvSpPr>
        <p:spPr/>
        <p:txBody>
          <a:bodyPr/>
          <a:lstStyle/>
          <a:p>
            <a:r>
              <a:rPr lang="en-US" b="1" dirty="0">
                <a:solidFill>
                  <a:schemeClr val="accent1"/>
                </a:solidFill>
              </a:rPr>
              <a:t>ECCE Track + Cluster Jets in Lab Frame</a:t>
            </a:r>
          </a:p>
        </p:txBody>
      </p:sp>
      <p:pic>
        <p:nvPicPr>
          <p:cNvPr id="6" name="Picture 5" descr="Chart&#10;&#10;Description automatically generated">
            <a:extLst>
              <a:ext uri="{FF2B5EF4-FFF2-40B4-BE49-F238E27FC236}">
                <a16:creationId xmlns:a16="http://schemas.microsoft.com/office/drawing/2014/main" id="{2B0FD243-4C97-4B5B-9D4E-412AA8AF9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362" y="1742006"/>
            <a:ext cx="6081907" cy="3988407"/>
          </a:xfrm>
          <a:prstGeom prst="rect">
            <a:avLst/>
          </a:prstGeom>
        </p:spPr>
      </p:pic>
      <p:sp>
        <p:nvSpPr>
          <p:cNvPr id="7" name="TextBox 6">
            <a:extLst>
              <a:ext uri="{FF2B5EF4-FFF2-40B4-BE49-F238E27FC236}">
                <a16:creationId xmlns:a16="http://schemas.microsoft.com/office/drawing/2014/main" id="{7BC32D03-2ED6-4B88-8B1A-0F6B17F92010}"/>
              </a:ext>
            </a:extLst>
          </p:cNvPr>
          <p:cNvSpPr txBox="1"/>
          <p:nvPr/>
        </p:nvSpPr>
        <p:spPr>
          <a:xfrm>
            <a:off x="1380931" y="2688475"/>
            <a:ext cx="3500631" cy="646331"/>
          </a:xfrm>
          <a:prstGeom prst="rect">
            <a:avLst/>
          </a:prstGeom>
          <a:noFill/>
        </p:spPr>
        <p:txBody>
          <a:bodyPr wrap="square" rtlCol="0">
            <a:spAutoFit/>
          </a:bodyPr>
          <a:lstStyle/>
          <a:p>
            <a:r>
              <a:rPr lang="en-US" dirty="0"/>
              <a:t>Most jets are in the forward (hadron arm) acceptance. </a:t>
            </a:r>
          </a:p>
        </p:txBody>
      </p:sp>
    </p:spTree>
    <p:extLst>
      <p:ext uri="{BB962C8B-B14F-4D97-AF65-F5344CB8AC3E}">
        <p14:creationId xmlns:p14="http://schemas.microsoft.com/office/powerpoint/2010/main" val="443468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B7D965CC-A346-40B6-A9CA-18B82CA99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902" y="3510144"/>
            <a:ext cx="5461724" cy="3092458"/>
          </a:xfrm>
          <a:prstGeom prst="rect">
            <a:avLst/>
          </a:prstGeom>
        </p:spPr>
      </p:pic>
      <p:sp>
        <p:nvSpPr>
          <p:cNvPr id="2" name="Title 1">
            <a:extLst>
              <a:ext uri="{FF2B5EF4-FFF2-40B4-BE49-F238E27FC236}">
                <a16:creationId xmlns:a16="http://schemas.microsoft.com/office/drawing/2014/main" id="{4F6ADFDD-02C6-4D45-987A-ADAEE3783960}"/>
              </a:ext>
            </a:extLst>
          </p:cNvPr>
          <p:cNvSpPr>
            <a:spLocks noGrp="1"/>
          </p:cNvSpPr>
          <p:nvPr>
            <p:ph type="title"/>
          </p:nvPr>
        </p:nvSpPr>
        <p:spPr/>
        <p:txBody>
          <a:bodyPr/>
          <a:lstStyle/>
          <a:p>
            <a:r>
              <a:rPr lang="en-US" b="1" dirty="0">
                <a:solidFill>
                  <a:schemeClr val="accent1"/>
                </a:solidFill>
              </a:rPr>
              <a:t>Jet Charge</a:t>
            </a:r>
          </a:p>
        </p:txBody>
      </p:sp>
      <p:pic>
        <p:nvPicPr>
          <p:cNvPr id="6" name="Picture 5" descr="Chart, histogram&#10;&#10;Description automatically generated">
            <a:extLst>
              <a:ext uri="{FF2B5EF4-FFF2-40B4-BE49-F238E27FC236}">
                <a16:creationId xmlns:a16="http://schemas.microsoft.com/office/drawing/2014/main" id="{1A5327CA-00B1-43A1-97D9-83C82E91F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59" y="1685508"/>
            <a:ext cx="6388881" cy="3730263"/>
          </a:xfrm>
          <a:prstGeom prst="rect">
            <a:avLst/>
          </a:prstGeom>
        </p:spPr>
      </p:pic>
      <p:pic>
        <p:nvPicPr>
          <p:cNvPr id="10" name="Picture 9" descr="Chart, histogram&#10;&#10;Description automatically generated">
            <a:extLst>
              <a:ext uri="{FF2B5EF4-FFF2-40B4-BE49-F238E27FC236}">
                <a16:creationId xmlns:a16="http://schemas.microsoft.com/office/drawing/2014/main" id="{2465B6A6-8CFF-4013-BAF8-11A942DCC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6634" y="240075"/>
            <a:ext cx="5461723" cy="318892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CB2775-C802-4C83-9315-3DFDA6B8DAC0}"/>
                  </a:ext>
                </a:extLst>
              </p:cNvPr>
              <p:cNvSpPr txBox="1"/>
              <p:nvPr/>
            </p:nvSpPr>
            <p:spPr>
              <a:xfrm>
                <a:off x="3990023" y="672791"/>
                <a:ext cx="2606611" cy="8772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𝑗𝑒𝑡</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i="1">
                                  <a:latin typeface="Cambria Math" panose="02040503050406030204" pitchFamily="18" charset="0"/>
                                </a:rPr>
                              </m:ctrlPr>
                            </m:radPr>
                            <m:deg/>
                            <m:e>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𝑇</m:t>
                                  </m:r>
                                </m:sub>
                                <m:sup>
                                  <m:r>
                                    <a:rPr lang="en-US" i="1">
                                      <a:latin typeface="Cambria Math" panose="02040503050406030204" pitchFamily="18" charset="0"/>
                                    </a:rPr>
                                    <m:t>𝐽𝑒𝑡</m:t>
                                  </m:r>
                                </m:sup>
                              </m:sSubSup>
                            </m:e>
                          </m:rad>
                        </m:den>
                      </m:f>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𝑖</m:t>
                              </m:r>
                            </m:sub>
                            <m:sup>
                              <m:r>
                                <a:rPr lang="en-US" b="0" i="1" smtClean="0">
                                  <a:latin typeface="Cambria Math" panose="02040503050406030204" pitchFamily="18" charset="0"/>
                                </a:rPr>
                                <m:t>0.5</m:t>
                              </m:r>
                            </m:sup>
                          </m:sSubSup>
                        </m:e>
                      </m:nary>
                    </m:oMath>
                  </m:oMathPara>
                </a14:m>
                <a:endParaRPr lang="en-US" dirty="0"/>
              </a:p>
            </p:txBody>
          </p:sp>
        </mc:Choice>
        <mc:Fallback xmlns="">
          <p:sp>
            <p:nvSpPr>
              <p:cNvPr id="11" name="TextBox 10">
                <a:extLst>
                  <a:ext uri="{FF2B5EF4-FFF2-40B4-BE49-F238E27FC236}">
                    <a16:creationId xmlns:a16="http://schemas.microsoft.com/office/drawing/2014/main" id="{C0CB2775-C802-4C83-9315-3DFDA6B8DAC0}"/>
                  </a:ext>
                </a:extLst>
              </p:cNvPr>
              <p:cNvSpPr txBox="1">
                <a:spLocks noRot="1" noChangeAspect="1" noMove="1" noResize="1" noEditPoints="1" noAdjustHandles="1" noChangeArrowheads="1" noChangeShapeType="1" noTextEdit="1"/>
              </p:cNvSpPr>
              <p:nvPr/>
            </p:nvSpPr>
            <p:spPr>
              <a:xfrm>
                <a:off x="3990023" y="672791"/>
                <a:ext cx="2606611" cy="877228"/>
              </a:xfrm>
              <a:prstGeom prst="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0BBC91F4-9280-49B4-A0D4-3079B23E2B60}"/>
              </a:ext>
            </a:extLst>
          </p:cNvPr>
          <p:cNvSpPr txBox="1"/>
          <p:nvPr/>
        </p:nvSpPr>
        <p:spPr>
          <a:xfrm>
            <a:off x="615821" y="5686749"/>
            <a:ext cx="6388881" cy="369332"/>
          </a:xfrm>
          <a:prstGeom prst="rect">
            <a:avLst/>
          </a:prstGeom>
          <a:noFill/>
        </p:spPr>
        <p:txBody>
          <a:bodyPr wrap="square" rtlCol="0">
            <a:spAutoFit/>
          </a:bodyPr>
          <a:lstStyle/>
          <a:p>
            <a:r>
              <a:rPr lang="en-US" dirty="0"/>
              <a:t>Possible to isolate statistically enriched samples of </a:t>
            </a:r>
            <a:r>
              <a:rPr lang="en-US" dirty="0" err="1"/>
              <a:t>u,d</a:t>
            </a:r>
            <a:r>
              <a:rPr lang="en-US" dirty="0"/>
              <a:t> quarks jets</a:t>
            </a:r>
          </a:p>
        </p:txBody>
      </p:sp>
      <p:sp>
        <p:nvSpPr>
          <p:cNvPr id="9" name="TextBox 8">
            <a:extLst>
              <a:ext uri="{FF2B5EF4-FFF2-40B4-BE49-F238E27FC236}">
                <a16:creationId xmlns:a16="http://schemas.microsoft.com/office/drawing/2014/main" id="{AD0AB613-9E57-4E5F-8D6E-39C51D1AA8CE}"/>
              </a:ext>
            </a:extLst>
          </p:cNvPr>
          <p:cNvSpPr txBox="1"/>
          <p:nvPr/>
        </p:nvSpPr>
        <p:spPr>
          <a:xfrm>
            <a:off x="4840942" y="2320578"/>
            <a:ext cx="1342576" cy="369332"/>
          </a:xfrm>
          <a:prstGeom prst="rect">
            <a:avLst/>
          </a:prstGeom>
          <a:solidFill>
            <a:schemeClr val="bg1"/>
          </a:solidFill>
          <a:ln>
            <a:solidFill>
              <a:schemeClr val="tx1"/>
            </a:solidFill>
          </a:ln>
        </p:spPr>
        <p:txBody>
          <a:bodyPr wrap="square" rtlCol="0">
            <a:spAutoFit/>
          </a:bodyPr>
          <a:lstStyle/>
          <a:p>
            <a:r>
              <a:rPr lang="en-US" dirty="0"/>
              <a:t>Primary Jets</a:t>
            </a:r>
          </a:p>
        </p:txBody>
      </p:sp>
      <p:sp>
        <p:nvSpPr>
          <p:cNvPr id="13" name="TextBox 12">
            <a:extLst>
              <a:ext uri="{FF2B5EF4-FFF2-40B4-BE49-F238E27FC236}">
                <a16:creationId xmlns:a16="http://schemas.microsoft.com/office/drawing/2014/main" id="{2F2F50B0-2785-40C0-82D6-186E0D3DBB6A}"/>
              </a:ext>
            </a:extLst>
          </p:cNvPr>
          <p:cNvSpPr txBox="1"/>
          <p:nvPr/>
        </p:nvSpPr>
        <p:spPr>
          <a:xfrm>
            <a:off x="10335718" y="641849"/>
            <a:ext cx="1135024" cy="369332"/>
          </a:xfrm>
          <a:prstGeom prst="rect">
            <a:avLst/>
          </a:prstGeom>
          <a:solidFill>
            <a:schemeClr val="bg1"/>
          </a:solidFill>
          <a:ln>
            <a:solidFill>
              <a:schemeClr val="tx1"/>
            </a:solidFill>
          </a:ln>
        </p:spPr>
        <p:txBody>
          <a:bodyPr wrap="square" rtlCol="0">
            <a:spAutoFit/>
          </a:bodyPr>
          <a:lstStyle/>
          <a:p>
            <a:r>
              <a:rPr lang="en-US" dirty="0"/>
              <a:t>Track Jets</a:t>
            </a:r>
          </a:p>
        </p:txBody>
      </p:sp>
      <p:sp>
        <p:nvSpPr>
          <p:cNvPr id="14" name="TextBox 13">
            <a:extLst>
              <a:ext uri="{FF2B5EF4-FFF2-40B4-BE49-F238E27FC236}">
                <a16:creationId xmlns:a16="http://schemas.microsoft.com/office/drawing/2014/main" id="{5F3279C4-617F-4652-A23B-1091C423F1E1}"/>
              </a:ext>
            </a:extLst>
          </p:cNvPr>
          <p:cNvSpPr txBox="1"/>
          <p:nvPr/>
        </p:nvSpPr>
        <p:spPr>
          <a:xfrm>
            <a:off x="10479063" y="3928824"/>
            <a:ext cx="1325977" cy="646331"/>
          </a:xfrm>
          <a:prstGeom prst="rect">
            <a:avLst/>
          </a:prstGeom>
          <a:solidFill>
            <a:schemeClr val="bg1"/>
          </a:solidFill>
          <a:ln>
            <a:solidFill>
              <a:schemeClr val="tx1"/>
            </a:solidFill>
          </a:ln>
        </p:spPr>
        <p:txBody>
          <a:bodyPr wrap="square" rtlCol="0">
            <a:spAutoFit/>
          </a:bodyPr>
          <a:lstStyle/>
          <a:p>
            <a:r>
              <a:rPr lang="en-US" dirty="0"/>
              <a:t>Track + Cluster Jets</a:t>
            </a:r>
          </a:p>
        </p:txBody>
      </p:sp>
    </p:spTree>
    <p:extLst>
      <p:ext uri="{BB962C8B-B14F-4D97-AF65-F5344CB8AC3E}">
        <p14:creationId xmlns:p14="http://schemas.microsoft.com/office/powerpoint/2010/main" val="3452696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E309-7FEF-4BC8-B45E-1BBD1B56B631}"/>
              </a:ext>
            </a:extLst>
          </p:cNvPr>
          <p:cNvSpPr>
            <a:spLocks noGrp="1"/>
          </p:cNvSpPr>
          <p:nvPr>
            <p:ph type="title"/>
          </p:nvPr>
        </p:nvSpPr>
        <p:spPr/>
        <p:txBody>
          <a:bodyPr/>
          <a:lstStyle/>
          <a:p>
            <a:r>
              <a:rPr lang="en-US" b="1" dirty="0">
                <a:solidFill>
                  <a:schemeClr val="accent1"/>
                </a:solidFill>
              </a:rPr>
              <a:t>Future Work</a:t>
            </a:r>
          </a:p>
        </p:txBody>
      </p:sp>
      <p:sp>
        <p:nvSpPr>
          <p:cNvPr id="3" name="Content Placeholder 2">
            <a:extLst>
              <a:ext uri="{FF2B5EF4-FFF2-40B4-BE49-F238E27FC236}">
                <a16:creationId xmlns:a16="http://schemas.microsoft.com/office/drawing/2014/main" id="{8A3FDF9D-26A0-4672-A112-DA331E77E54A}"/>
              </a:ext>
            </a:extLst>
          </p:cNvPr>
          <p:cNvSpPr>
            <a:spLocks noGrp="1"/>
          </p:cNvSpPr>
          <p:nvPr>
            <p:ph idx="1"/>
          </p:nvPr>
        </p:nvSpPr>
        <p:spPr/>
        <p:txBody>
          <a:bodyPr/>
          <a:lstStyle/>
          <a:p>
            <a:r>
              <a:rPr lang="en-US" dirty="0"/>
              <a:t>Optimize the clustering, cluster matching</a:t>
            </a:r>
          </a:p>
          <a:p>
            <a:pPr lvl="1"/>
            <a:r>
              <a:rPr lang="en-US" dirty="0"/>
              <a:t>Varies by calorimeter</a:t>
            </a:r>
          </a:p>
          <a:p>
            <a:r>
              <a:rPr lang="en-US" dirty="0"/>
              <a:t>Ultimate best results obtained by implementing particle flow</a:t>
            </a:r>
          </a:p>
          <a:p>
            <a:pPr lvl="1"/>
            <a:r>
              <a:rPr lang="en-US" dirty="0"/>
              <a:t>Compensate for track momentum resolution with calorimeter energy? </a:t>
            </a:r>
          </a:p>
          <a:p>
            <a:pPr lvl="1"/>
            <a:r>
              <a:rPr lang="en-US" dirty="0"/>
              <a:t>Not for the </a:t>
            </a:r>
            <a:r>
              <a:rPr lang="en-US"/>
              <a:t>immediate future….</a:t>
            </a:r>
            <a:endParaRPr lang="en-US" dirty="0"/>
          </a:p>
        </p:txBody>
      </p:sp>
    </p:spTree>
    <p:extLst>
      <p:ext uri="{BB962C8B-B14F-4D97-AF65-F5344CB8AC3E}">
        <p14:creationId xmlns:p14="http://schemas.microsoft.com/office/powerpoint/2010/main" val="3346950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D8AA-C5B7-47B8-A1F0-B90B1F59043F}"/>
              </a:ext>
            </a:extLst>
          </p:cNvPr>
          <p:cNvSpPr>
            <a:spLocks noGrp="1"/>
          </p:cNvSpPr>
          <p:nvPr>
            <p:ph type="title"/>
          </p:nvPr>
        </p:nvSpPr>
        <p:spPr>
          <a:xfrm>
            <a:off x="838200" y="365126"/>
            <a:ext cx="10515600" cy="818990"/>
          </a:xfrm>
        </p:spPr>
        <p:txBody>
          <a:bodyPr/>
          <a:lstStyle/>
          <a:p>
            <a:r>
              <a:rPr lang="en-US" b="1" dirty="0">
                <a:solidFill>
                  <a:schemeClr val="accent1"/>
                </a:solidFill>
              </a:rPr>
              <a:t>Conclusions</a:t>
            </a:r>
          </a:p>
        </p:txBody>
      </p:sp>
      <p:sp>
        <p:nvSpPr>
          <p:cNvPr id="3" name="Content Placeholder 2">
            <a:extLst>
              <a:ext uri="{FF2B5EF4-FFF2-40B4-BE49-F238E27FC236}">
                <a16:creationId xmlns:a16="http://schemas.microsoft.com/office/drawing/2014/main" id="{0E23DB78-AE00-4C5D-A960-8FE37D6CEF31}"/>
              </a:ext>
            </a:extLst>
          </p:cNvPr>
          <p:cNvSpPr>
            <a:spLocks noGrp="1"/>
          </p:cNvSpPr>
          <p:nvPr>
            <p:ph idx="1"/>
          </p:nvPr>
        </p:nvSpPr>
        <p:spPr>
          <a:xfrm>
            <a:off x="838200" y="1184116"/>
            <a:ext cx="10515600" cy="4992847"/>
          </a:xfrm>
        </p:spPr>
        <p:txBody>
          <a:bodyPr>
            <a:normAutofit/>
          </a:bodyPr>
          <a:lstStyle/>
          <a:p>
            <a:pPr marL="335279" indent="-335279" defTabSz="1525858">
              <a:spcBef>
                <a:spcPts val="2800"/>
              </a:spcBef>
              <a:defRPr sz="2816"/>
            </a:pPr>
            <a:r>
              <a:rPr lang="en-US" dirty="0"/>
              <a:t>The ECCE consortium is 80 institutions planning to design the EIC project detector based around the </a:t>
            </a:r>
            <a:r>
              <a:rPr lang="en-US" dirty="0" err="1"/>
              <a:t>BaBar</a:t>
            </a:r>
            <a:r>
              <a:rPr lang="en-US" dirty="0"/>
              <a:t> solenoid</a:t>
            </a:r>
          </a:p>
          <a:p>
            <a:pPr marL="335279" indent="-335279" defTabSz="1525858">
              <a:spcBef>
                <a:spcPts val="2800"/>
              </a:spcBef>
              <a:defRPr sz="2816"/>
            </a:pPr>
            <a:r>
              <a:rPr lang="en-US" dirty="0"/>
              <a:t>By reducing cost and risk, the plan is to be ready for physics by EIC CD-4a, as soon as possible at the start of machine operations.</a:t>
            </a:r>
          </a:p>
          <a:p>
            <a:pPr marL="335279" indent="-335279" defTabSz="1525858">
              <a:spcBef>
                <a:spcPts val="2800"/>
              </a:spcBef>
              <a:defRPr sz="2816"/>
            </a:pPr>
            <a:r>
              <a:rPr lang="en-US" dirty="0"/>
              <a:t>The physics program spans the entirety of that outlined in the NAS study and the Yellow Report</a:t>
            </a:r>
          </a:p>
          <a:p>
            <a:pPr marL="335279" indent="-335279" defTabSz="1525858">
              <a:spcBef>
                <a:spcPts val="2800"/>
              </a:spcBef>
              <a:defRPr sz="2816"/>
            </a:pPr>
            <a:r>
              <a:rPr lang="en-US" dirty="0"/>
              <a:t>The detector design process is well underway, in tandem with a wide range of full physics simulations </a:t>
            </a:r>
          </a:p>
          <a:p>
            <a:pPr marL="335279" indent="-335279" defTabSz="1525858">
              <a:spcBef>
                <a:spcPts val="2800"/>
              </a:spcBef>
              <a:defRPr sz="2816"/>
            </a:pPr>
            <a:r>
              <a:rPr lang="en-US" dirty="0"/>
              <a:t>Lots of opportunity for new groups to get involved!</a:t>
            </a:r>
          </a:p>
        </p:txBody>
      </p:sp>
      <p:sp>
        <p:nvSpPr>
          <p:cNvPr id="5" name="https://ecce-eic.github.io">
            <a:extLst>
              <a:ext uri="{FF2B5EF4-FFF2-40B4-BE49-F238E27FC236}">
                <a16:creationId xmlns:a16="http://schemas.microsoft.com/office/drawing/2014/main" id="{875A5791-A533-4B35-AF10-AA5D089D73D7}"/>
              </a:ext>
            </a:extLst>
          </p:cNvPr>
          <p:cNvSpPr txBox="1"/>
          <p:nvPr/>
        </p:nvSpPr>
        <p:spPr>
          <a:xfrm>
            <a:off x="6889247" y="6133801"/>
            <a:ext cx="4769191"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spcBef>
                <a:spcPts val="0"/>
              </a:spcBef>
              <a:defRPr sz="2400" b="1">
                <a:solidFill>
                  <a:srgbClr val="FFFFFF"/>
                </a:solidFill>
              </a:defRPr>
            </a:pPr>
            <a:r>
              <a:rPr sz="4000" u="sng" dirty="0">
                <a:hlinkClick r:id="rId3"/>
              </a:rPr>
              <a:t>https://ecce-eic.</a:t>
            </a:r>
            <a:r>
              <a:rPr lang="en-US" sz="4000" u="sng" dirty="0">
                <a:hlinkClick r:id="rId3"/>
              </a:rPr>
              <a:t>org</a:t>
            </a:r>
            <a:endParaRPr sz="4000" u="sng" dirty="0">
              <a:hlinkClick r:id="rId4"/>
            </a:endParaRPr>
          </a:p>
        </p:txBody>
      </p:sp>
    </p:spTree>
    <p:extLst>
      <p:ext uri="{BB962C8B-B14F-4D97-AF65-F5344CB8AC3E}">
        <p14:creationId xmlns:p14="http://schemas.microsoft.com/office/powerpoint/2010/main" val="1512732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2F16C3-E535-4501-B9FA-069B232B9B10}"/>
              </a:ext>
            </a:extLst>
          </p:cNvPr>
          <p:cNvPicPr>
            <a:picLocks noChangeAspect="1"/>
          </p:cNvPicPr>
          <p:nvPr/>
        </p:nvPicPr>
        <p:blipFill rotWithShape="1">
          <a:blip r:embed="rId2">
            <a:alphaModFix amt="35000"/>
          </a:blip>
          <a:srcRect t="11155" b="4576"/>
          <a:stretch/>
        </p:blipFill>
        <p:spPr>
          <a:xfrm>
            <a:off x="20" y="1"/>
            <a:ext cx="12191980" cy="6857999"/>
          </a:xfrm>
          <a:prstGeom prst="rect">
            <a:avLst/>
          </a:prstGeom>
        </p:spPr>
      </p:pic>
      <p:sp>
        <p:nvSpPr>
          <p:cNvPr id="2" name="Title 1">
            <a:extLst>
              <a:ext uri="{FF2B5EF4-FFF2-40B4-BE49-F238E27FC236}">
                <a16:creationId xmlns:a16="http://schemas.microsoft.com/office/drawing/2014/main" id="{859E272B-2836-4646-B0DC-0B873FE8A7F3}"/>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ECCE Resources</a:t>
            </a:r>
          </a:p>
        </p:txBody>
      </p:sp>
      <p:sp>
        <p:nvSpPr>
          <p:cNvPr id="3" name="Content Placeholder 2">
            <a:extLst>
              <a:ext uri="{FF2B5EF4-FFF2-40B4-BE49-F238E27FC236}">
                <a16:creationId xmlns:a16="http://schemas.microsoft.com/office/drawing/2014/main" id="{61EC1793-CC8D-4A69-A590-53D6FFD90FF4}"/>
              </a:ext>
            </a:extLst>
          </p:cNvPr>
          <p:cNvSpPr>
            <a:spLocks noGrp="1"/>
          </p:cNvSpPr>
          <p:nvPr>
            <p:ph idx="1"/>
          </p:nvPr>
        </p:nvSpPr>
        <p:spPr>
          <a:xfrm>
            <a:off x="5155379" y="1065862"/>
            <a:ext cx="5744685" cy="4726276"/>
          </a:xfrm>
        </p:spPr>
        <p:txBody>
          <a:bodyPr anchor="ctr">
            <a:normAutofit/>
          </a:bodyPr>
          <a:lstStyle/>
          <a:p>
            <a:r>
              <a:rPr lang="en-US" sz="2000">
                <a:solidFill>
                  <a:srgbClr val="FFFFFF"/>
                </a:solidFill>
              </a:rPr>
              <a:t>ECCE Website</a:t>
            </a:r>
          </a:p>
          <a:p>
            <a:pPr lvl="1"/>
            <a:r>
              <a:rPr lang="en-US" sz="2000">
                <a:solidFill>
                  <a:srgbClr val="FFFFFF"/>
                </a:solidFill>
                <a:hlinkClick r:id="rId3"/>
              </a:rPr>
              <a:t>https://www.ecce-eic.org/</a:t>
            </a:r>
            <a:endParaRPr lang="en-US" sz="2000">
              <a:solidFill>
                <a:srgbClr val="FFFFFF"/>
              </a:solidFill>
            </a:endParaRPr>
          </a:p>
          <a:p>
            <a:r>
              <a:rPr lang="en-US" sz="2000">
                <a:solidFill>
                  <a:srgbClr val="FFFFFF"/>
                </a:solidFill>
              </a:rPr>
              <a:t>ECCE Indico </a:t>
            </a:r>
          </a:p>
          <a:p>
            <a:pPr lvl="1"/>
            <a:r>
              <a:rPr lang="en-US" sz="2000">
                <a:solidFill>
                  <a:srgbClr val="FFFFFF"/>
                </a:solidFill>
                <a:hlinkClick r:id="rId4"/>
              </a:rPr>
              <a:t>https://indico.bnl.gov/category/339/</a:t>
            </a:r>
            <a:endParaRPr lang="en-US" sz="2000">
              <a:solidFill>
                <a:srgbClr val="FFFFFF"/>
              </a:solidFill>
            </a:endParaRPr>
          </a:p>
          <a:p>
            <a:r>
              <a:rPr lang="en-US" sz="2000">
                <a:solidFill>
                  <a:srgbClr val="FFFFFF"/>
                </a:solidFill>
              </a:rPr>
              <a:t>ECCE Indico Calendar</a:t>
            </a:r>
          </a:p>
          <a:p>
            <a:pPr lvl="1"/>
            <a:r>
              <a:rPr lang="en-US" sz="2000">
                <a:solidFill>
                  <a:srgbClr val="FFFFFF"/>
                </a:solidFill>
                <a:hlinkClick r:id="rId5"/>
              </a:rPr>
              <a:t>https://indico.bnl.gov/category/339/calendar</a:t>
            </a:r>
            <a:endParaRPr lang="en-US" sz="2000">
              <a:solidFill>
                <a:srgbClr val="FFFFFF"/>
              </a:solidFill>
            </a:endParaRPr>
          </a:p>
          <a:p>
            <a:r>
              <a:rPr lang="en-US" sz="2000">
                <a:solidFill>
                  <a:srgbClr val="FFFFFF"/>
                </a:solidFill>
              </a:rPr>
              <a:t>ECCE Wiki</a:t>
            </a:r>
          </a:p>
          <a:p>
            <a:pPr lvl="1"/>
            <a:r>
              <a:rPr lang="en-US" sz="2000">
                <a:solidFill>
                  <a:srgbClr val="FFFFFF"/>
                </a:solidFill>
                <a:hlinkClick r:id="rId6"/>
              </a:rPr>
              <a:t>https://wiki.bnl.gov/eicug/index.php/ECCE</a:t>
            </a:r>
            <a:endParaRPr lang="en-US" sz="2000">
              <a:solidFill>
                <a:srgbClr val="FFFFFF"/>
              </a:solidFill>
            </a:endParaRPr>
          </a:p>
          <a:p>
            <a:pPr marL="0" indent="0">
              <a:buNone/>
            </a:pPr>
            <a:endParaRPr lang="en-US" sz="2000">
              <a:solidFill>
                <a:srgbClr val="FFFFFF"/>
              </a:solidFill>
            </a:endParaRPr>
          </a:p>
          <a:p>
            <a:pPr lvl="1"/>
            <a:endParaRPr lang="en-US" sz="2000">
              <a:solidFill>
                <a:srgbClr val="FFFFFF"/>
              </a:solidFill>
            </a:endParaRPr>
          </a:p>
        </p:txBody>
      </p:sp>
    </p:spTree>
    <p:extLst>
      <p:ext uri="{BB962C8B-B14F-4D97-AF65-F5344CB8AC3E}">
        <p14:creationId xmlns:p14="http://schemas.microsoft.com/office/powerpoint/2010/main" val="3058613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E91E4-E9FE-4C84-A1EE-FC02FD8EADF0}"/>
              </a:ext>
            </a:extLst>
          </p:cNvPr>
          <p:cNvSpPr>
            <a:spLocks noGrp="1"/>
          </p:cNvSpPr>
          <p:nvPr>
            <p:ph type="title"/>
          </p:nvPr>
        </p:nvSpPr>
        <p:spPr>
          <a:xfrm>
            <a:off x="449982" y="266512"/>
            <a:ext cx="3199544" cy="1124628"/>
          </a:xfrm>
        </p:spPr>
        <p:txBody>
          <a:bodyPr>
            <a:normAutofit/>
          </a:bodyPr>
          <a:lstStyle/>
          <a:p>
            <a:r>
              <a:rPr lang="en-US" sz="6000" b="1" dirty="0">
                <a:solidFill>
                  <a:schemeClr val="accent1"/>
                </a:solidFill>
              </a:rPr>
              <a:t>ECCE 101</a:t>
            </a:r>
          </a:p>
        </p:txBody>
      </p:sp>
      <p:sp>
        <p:nvSpPr>
          <p:cNvPr id="6" name="TextBox 5">
            <a:extLst>
              <a:ext uri="{FF2B5EF4-FFF2-40B4-BE49-F238E27FC236}">
                <a16:creationId xmlns:a16="http://schemas.microsoft.com/office/drawing/2014/main" id="{DFC5E6E9-C736-4A1D-8EDF-C24A981910AA}"/>
              </a:ext>
            </a:extLst>
          </p:cNvPr>
          <p:cNvSpPr txBox="1"/>
          <p:nvPr/>
        </p:nvSpPr>
        <p:spPr>
          <a:xfrm>
            <a:off x="-269591" y="1753743"/>
            <a:ext cx="4079485" cy="1384995"/>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EIC Comprehensive Chromodynamics Experiment</a:t>
            </a:r>
          </a:p>
        </p:txBody>
      </p:sp>
      <p:pic>
        <p:nvPicPr>
          <p:cNvPr id="9" name="Picture 8" descr="Diagram&#10;&#10;Description automatically generated">
            <a:extLst>
              <a:ext uri="{FF2B5EF4-FFF2-40B4-BE49-F238E27FC236}">
                <a16:creationId xmlns:a16="http://schemas.microsoft.com/office/drawing/2014/main" id="{E4EB8F0A-5B74-4C85-A206-98B1CA46EB0C}"/>
              </a:ext>
            </a:extLst>
          </p:cNvPr>
          <p:cNvPicPr>
            <a:picLocks noChangeAspect="1"/>
          </p:cNvPicPr>
          <p:nvPr/>
        </p:nvPicPr>
        <p:blipFill>
          <a:blip r:embed="rId2"/>
          <a:stretch>
            <a:fillRect/>
          </a:stretch>
        </p:blipFill>
        <p:spPr>
          <a:xfrm>
            <a:off x="293960" y="3790940"/>
            <a:ext cx="2952381" cy="2619048"/>
          </a:xfrm>
          <a:prstGeom prst="rect">
            <a:avLst/>
          </a:prstGeom>
        </p:spPr>
      </p:pic>
      <p:graphicFrame>
        <p:nvGraphicFramePr>
          <p:cNvPr id="11" name="ECCE is 64 institutes (&amp; counting) collaborating to design an EIC detector offering full kinematic coverage and an optimized far forward detector system…">
            <a:extLst>
              <a:ext uri="{FF2B5EF4-FFF2-40B4-BE49-F238E27FC236}">
                <a16:creationId xmlns:a16="http://schemas.microsoft.com/office/drawing/2014/main" id="{3FA7217C-EA2C-49A8-ABD8-8C9676F3C0D4}"/>
              </a:ext>
            </a:extLst>
          </p:cNvPr>
          <p:cNvGraphicFramePr/>
          <p:nvPr/>
        </p:nvGraphicFramePr>
        <p:xfrm>
          <a:off x="3652012" y="1028537"/>
          <a:ext cx="8090006" cy="5381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5482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286D1C07-07A7-413C-B329-29432A37F209}"/>
              </a:ext>
            </a:extLst>
          </p:cNvPr>
          <p:cNvSpPr txBox="1">
            <a:spLocks/>
          </p:cNvSpPr>
          <p:nvPr/>
        </p:nvSpPr>
        <p:spPr>
          <a:xfrm>
            <a:off x="8610600" y="649287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2337E3-5883-4D8A-8FDD-2E313F7AD8A3}" type="slidenum">
              <a:rPr lang="en-US"/>
              <a:pPr/>
              <a:t>40</a:t>
            </a:fld>
            <a:endParaRPr lang="en-US" dirty="0"/>
          </a:p>
        </p:txBody>
      </p:sp>
      <p:pic>
        <p:nvPicPr>
          <p:cNvPr id="3" name="Picture 2">
            <a:extLst>
              <a:ext uri="{FF2B5EF4-FFF2-40B4-BE49-F238E27FC236}">
                <a16:creationId xmlns:a16="http://schemas.microsoft.com/office/drawing/2014/main" id="{048257A0-424A-4686-99DE-153B819F5992}"/>
              </a:ext>
            </a:extLst>
          </p:cNvPr>
          <p:cNvPicPr>
            <a:picLocks noChangeAspect="1"/>
          </p:cNvPicPr>
          <p:nvPr/>
        </p:nvPicPr>
        <p:blipFill rotWithShape="1">
          <a:blip r:embed="rId2"/>
          <a:srcRect r="50033"/>
          <a:stretch/>
        </p:blipFill>
        <p:spPr>
          <a:xfrm>
            <a:off x="1314768" y="1403513"/>
            <a:ext cx="2302198" cy="2242140"/>
          </a:xfrm>
          <a:prstGeom prst="rect">
            <a:avLst/>
          </a:prstGeom>
        </p:spPr>
      </p:pic>
      <p:pic>
        <p:nvPicPr>
          <p:cNvPr id="11" name="Picture 10">
            <a:extLst>
              <a:ext uri="{FF2B5EF4-FFF2-40B4-BE49-F238E27FC236}">
                <a16:creationId xmlns:a16="http://schemas.microsoft.com/office/drawing/2014/main" id="{4CF23004-5722-4928-95FE-823278C2F0DA}"/>
              </a:ext>
            </a:extLst>
          </p:cNvPr>
          <p:cNvPicPr>
            <a:picLocks noChangeAspect="1"/>
          </p:cNvPicPr>
          <p:nvPr/>
        </p:nvPicPr>
        <p:blipFill>
          <a:blip r:embed="rId3"/>
          <a:stretch>
            <a:fillRect/>
          </a:stretch>
        </p:blipFill>
        <p:spPr>
          <a:xfrm>
            <a:off x="4630158" y="1561617"/>
            <a:ext cx="2179455" cy="1426896"/>
          </a:xfrm>
          <a:prstGeom prst="rect">
            <a:avLst/>
          </a:prstGeom>
        </p:spPr>
      </p:pic>
      <p:pic>
        <p:nvPicPr>
          <p:cNvPr id="12" name="Picture 11">
            <a:extLst>
              <a:ext uri="{FF2B5EF4-FFF2-40B4-BE49-F238E27FC236}">
                <a16:creationId xmlns:a16="http://schemas.microsoft.com/office/drawing/2014/main" id="{DE8AA4F0-96A0-4A3B-A515-B6FD5204277C}"/>
              </a:ext>
            </a:extLst>
          </p:cNvPr>
          <p:cNvPicPr>
            <a:picLocks noChangeAspect="1"/>
          </p:cNvPicPr>
          <p:nvPr/>
        </p:nvPicPr>
        <p:blipFill rotWithShape="1">
          <a:blip r:embed="rId2"/>
          <a:srcRect l="50000"/>
          <a:stretch/>
        </p:blipFill>
        <p:spPr>
          <a:xfrm>
            <a:off x="1316550" y="3626714"/>
            <a:ext cx="2303724" cy="2242140"/>
          </a:xfrm>
          <a:prstGeom prst="rect">
            <a:avLst/>
          </a:prstGeom>
        </p:spPr>
      </p:pic>
      <p:pic>
        <p:nvPicPr>
          <p:cNvPr id="16" name="Picture 15">
            <a:extLst>
              <a:ext uri="{FF2B5EF4-FFF2-40B4-BE49-F238E27FC236}">
                <a16:creationId xmlns:a16="http://schemas.microsoft.com/office/drawing/2014/main" id="{2EBCB203-D8CA-4037-9DE5-F1261D7BF982}"/>
              </a:ext>
            </a:extLst>
          </p:cNvPr>
          <p:cNvPicPr>
            <a:picLocks noChangeAspect="1"/>
          </p:cNvPicPr>
          <p:nvPr/>
        </p:nvPicPr>
        <p:blipFill>
          <a:blip r:embed="rId4"/>
          <a:stretch>
            <a:fillRect/>
          </a:stretch>
        </p:blipFill>
        <p:spPr>
          <a:xfrm>
            <a:off x="4412039" y="3379477"/>
            <a:ext cx="2355918" cy="2395624"/>
          </a:xfrm>
          <a:prstGeom prst="rect">
            <a:avLst/>
          </a:prstGeom>
        </p:spPr>
      </p:pic>
      <p:pic>
        <p:nvPicPr>
          <p:cNvPr id="18" name="Picture 17">
            <a:extLst>
              <a:ext uri="{FF2B5EF4-FFF2-40B4-BE49-F238E27FC236}">
                <a16:creationId xmlns:a16="http://schemas.microsoft.com/office/drawing/2014/main" id="{363BF46D-6F42-4C5E-B9DF-9A1998C95EE6}"/>
              </a:ext>
            </a:extLst>
          </p:cNvPr>
          <p:cNvPicPr>
            <a:picLocks noChangeAspect="1"/>
          </p:cNvPicPr>
          <p:nvPr/>
        </p:nvPicPr>
        <p:blipFill>
          <a:blip r:embed="rId5"/>
          <a:stretch>
            <a:fillRect/>
          </a:stretch>
        </p:blipFill>
        <p:spPr>
          <a:xfrm>
            <a:off x="1593346" y="1318481"/>
            <a:ext cx="1381041" cy="172630"/>
          </a:xfrm>
          <a:prstGeom prst="rect">
            <a:avLst/>
          </a:prstGeom>
        </p:spPr>
      </p:pic>
      <p:pic>
        <p:nvPicPr>
          <p:cNvPr id="10" name="Picture 9">
            <a:extLst>
              <a:ext uri="{FF2B5EF4-FFF2-40B4-BE49-F238E27FC236}">
                <a16:creationId xmlns:a16="http://schemas.microsoft.com/office/drawing/2014/main" id="{016128A5-654A-45BC-970A-2B3B8A2A2475}"/>
              </a:ext>
            </a:extLst>
          </p:cNvPr>
          <p:cNvPicPr>
            <a:picLocks noChangeAspect="1"/>
          </p:cNvPicPr>
          <p:nvPr/>
        </p:nvPicPr>
        <p:blipFill>
          <a:blip r:embed="rId6"/>
          <a:stretch>
            <a:fillRect/>
          </a:stretch>
        </p:blipFill>
        <p:spPr>
          <a:xfrm>
            <a:off x="7090707" y="1446580"/>
            <a:ext cx="2870522" cy="2416794"/>
          </a:xfrm>
          <a:prstGeom prst="rect">
            <a:avLst/>
          </a:prstGeom>
        </p:spPr>
      </p:pic>
      <p:pic>
        <p:nvPicPr>
          <p:cNvPr id="14" name="Picture 13">
            <a:extLst>
              <a:ext uri="{FF2B5EF4-FFF2-40B4-BE49-F238E27FC236}">
                <a16:creationId xmlns:a16="http://schemas.microsoft.com/office/drawing/2014/main" id="{B5B6A82A-37F7-44F0-8432-3F8F9644F13A}"/>
              </a:ext>
            </a:extLst>
          </p:cNvPr>
          <p:cNvPicPr>
            <a:picLocks noChangeAspect="1"/>
          </p:cNvPicPr>
          <p:nvPr/>
        </p:nvPicPr>
        <p:blipFill>
          <a:blip r:embed="rId7"/>
          <a:stretch>
            <a:fillRect/>
          </a:stretch>
        </p:blipFill>
        <p:spPr>
          <a:xfrm>
            <a:off x="7118487" y="3839814"/>
            <a:ext cx="2814963" cy="1935287"/>
          </a:xfrm>
          <a:prstGeom prst="rect">
            <a:avLst/>
          </a:prstGeom>
        </p:spPr>
      </p:pic>
      <p:sp>
        <p:nvSpPr>
          <p:cNvPr id="17" name="TextBox 16">
            <a:extLst>
              <a:ext uri="{FF2B5EF4-FFF2-40B4-BE49-F238E27FC236}">
                <a16:creationId xmlns:a16="http://schemas.microsoft.com/office/drawing/2014/main" id="{AE1897CD-B25D-4305-BEE4-8FBCCA1F4869}"/>
              </a:ext>
            </a:extLst>
          </p:cNvPr>
          <p:cNvSpPr txBox="1"/>
          <p:nvPr/>
        </p:nvSpPr>
        <p:spPr>
          <a:xfrm>
            <a:off x="1903322" y="5862527"/>
            <a:ext cx="8385356" cy="646331"/>
          </a:xfrm>
          <a:prstGeom prst="rect">
            <a:avLst/>
          </a:prstGeom>
          <a:noFill/>
        </p:spPr>
        <p:txBody>
          <a:bodyPr wrap="square" rtlCol="0">
            <a:spAutoFit/>
          </a:bodyPr>
          <a:lstStyle/>
          <a:p>
            <a:r>
              <a:rPr lang="en-US" b="1" dirty="0">
                <a:solidFill>
                  <a:srgbClr val="0000FF"/>
                </a:solidFill>
              </a:rPr>
              <a:t>ECCE – physics reach enhanced in </a:t>
            </a:r>
            <a:r>
              <a:rPr lang="en-US" b="1" dirty="0" err="1">
                <a:solidFill>
                  <a:srgbClr val="0000FF"/>
                </a:solidFill>
              </a:rPr>
              <a:t>x</a:t>
            </a:r>
            <a:r>
              <a:rPr lang="en-US" b="1" baseline="-25000" dirty="0" err="1">
                <a:solidFill>
                  <a:srgbClr val="0000FF"/>
                </a:solidFill>
              </a:rPr>
              <a:t>L</a:t>
            </a:r>
            <a:r>
              <a:rPr lang="en-US" b="1" dirty="0">
                <a:solidFill>
                  <a:srgbClr val="0000FF"/>
                </a:solidFill>
              </a:rPr>
              <a:t> and </a:t>
            </a:r>
            <a:r>
              <a:rPr lang="en-US" b="1" dirty="0" err="1">
                <a:solidFill>
                  <a:srgbClr val="0000FF"/>
                </a:solidFill>
              </a:rPr>
              <a:t>x</a:t>
            </a:r>
            <a:r>
              <a:rPr lang="en-US" b="1" baseline="-25000" dirty="0" err="1">
                <a:solidFill>
                  <a:srgbClr val="0000FF"/>
                </a:solidFill>
              </a:rPr>
              <a:t>B</a:t>
            </a:r>
            <a:r>
              <a:rPr lang="en-US" b="1" dirty="0">
                <a:solidFill>
                  <a:srgbClr val="0000FF"/>
                </a:solidFill>
              </a:rPr>
              <a:t> with beam focus with dispersion – relevant for diffraction (e-p, e-A) and tagging (e-d, e-</a:t>
            </a:r>
            <a:r>
              <a:rPr lang="en-US" b="1" baseline="30000" dirty="0">
                <a:solidFill>
                  <a:srgbClr val="0000FF"/>
                </a:solidFill>
              </a:rPr>
              <a:t>3</a:t>
            </a:r>
            <a:r>
              <a:rPr lang="en-US" b="1" dirty="0">
                <a:solidFill>
                  <a:srgbClr val="0000FF"/>
                </a:solidFill>
              </a:rPr>
              <a:t>He, </a:t>
            </a:r>
            <a:r>
              <a:rPr lang="en-US" b="1" dirty="0" err="1">
                <a:solidFill>
                  <a:srgbClr val="0000FF"/>
                </a:solidFill>
              </a:rPr>
              <a:t>etc</a:t>
            </a:r>
            <a:r>
              <a:rPr lang="en-US" b="1" dirty="0">
                <a:solidFill>
                  <a:srgbClr val="0000FF"/>
                </a:solidFill>
              </a:rPr>
              <a:t>), and exclusive measurements </a:t>
            </a:r>
          </a:p>
        </p:txBody>
      </p:sp>
      <p:sp>
        <p:nvSpPr>
          <p:cNvPr id="15" name="TextBox 14">
            <a:extLst>
              <a:ext uri="{FF2B5EF4-FFF2-40B4-BE49-F238E27FC236}">
                <a16:creationId xmlns:a16="http://schemas.microsoft.com/office/drawing/2014/main" id="{9E9399B5-C823-423E-AA58-0CCABF89DCE0}"/>
              </a:ext>
            </a:extLst>
          </p:cNvPr>
          <p:cNvSpPr txBox="1"/>
          <p:nvPr/>
        </p:nvSpPr>
        <p:spPr>
          <a:xfrm>
            <a:off x="7456597" y="693426"/>
            <a:ext cx="2724963" cy="738664"/>
          </a:xfrm>
          <a:prstGeom prst="rect">
            <a:avLst/>
          </a:prstGeom>
          <a:noFill/>
        </p:spPr>
        <p:txBody>
          <a:bodyPr wrap="square" rtlCol="0">
            <a:spAutoFit/>
          </a:bodyPr>
          <a:lstStyle/>
          <a:p>
            <a:r>
              <a:rPr lang="en-US" sz="1400" dirty="0"/>
              <a:t>di-hadron azimuthal angle correlation, nuclear glue ratio through inclusive and open charm</a:t>
            </a:r>
          </a:p>
        </p:txBody>
      </p:sp>
      <p:sp>
        <p:nvSpPr>
          <p:cNvPr id="19" name="TextBox 18">
            <a:extLst>
              <a:ext uri="{FF2B5EF4-FFF2-40B4-BE49-F238E27FC236}">
                <a16:creationId xmlns:a16="http://schemas.microsoft.com/office/drawing/2014/main" id="{CE4A633D-7A14-4320-81AF-372897FDC0D6}"/>
              </a:ext>
            </a:extLst>
          </p:cNvPr>
          <p:cNvSpPr txBox="1"/>
          <p:nvPr/>
        </p:nvSpPr>
        <p:spPr>
          <a:xfrm>
            <a:off x="1593345" y="754136"/>
            <a:ext cx="2303724" cy="523220"/>
          </a:xfrm>
          <a:prstGeom prst="rect">
            <a:avLst/>
          </a:prstGeom>
          <a:noFill/>
        </p:spPr>
        <p:txBody>
          <a:bodyPr wrap="square" rtlCol="0">
            <a:spAutoFit/>
          </a:bodyPr>
          <a:lstStyle/>
          <a:p>
            <a:r>
              <a:rPr lang="en-US" sz="1400" dirty="0"/>
              <a:t>Incoherent diffractive J/</a:t>
            </a:r>
            <a:r>
              <a:rPr lang="en-US" sz="1400" dirty="0">
                <a:latin typeface="Symbol" panose="05050102010706020507" pitchFamily="18" charset="2"/>
              </a:rPr>
              <a:t>Y</a:t>
            </a:r>
            <a:r>
              <a:rPr lang="en-US" sz="1400" dirty="0"/>
              <a:t> production in e-d tagging</a:t>
            </a:r>
          </a:p>
        </p:txBody>
      </p:sp>
      <p:sp>
        <p:nvSpPr>
          <p:cNvPr id="20" name="TextBox 19">
            <a:extLst>
              <a:ext uri="{FF2B5EF4-FFF2-40B4-BE49-F238E27FC236}">
                <a16:creationId xmlns:a16="http://schemas.microsoft.com/office/drawing/2014/main" id="{D71491DC-A60A-412D-A3D3-49FAE805DF57}"/>
              </a:ext>
            </a:extLst>
          </p:cNvPr>
          <p:cNvSpPr txBox="1"/>
          <p:nvPr/>
        </p:nvSpPr>
        <p:spPr>
          <a:xfrm>
            <a:off x="4677155" y="995473"/>
            <a:ext cx="2303724" cy="307777"/>
          </a:xfrm>
          <a:prstGeom prst="rect">
            <a:avLst/>
          </a:prstGeom>
          <a:noFill/>
        </p:spPr>
        <p:txBody>
          <a:bodyPr wrap="square" rtlCol="0">
            <a:spAutoFit/>
          </a:bodyPr>
          <a:lstStyle/>
          <a:p>
            <a:r>
              <a:rPr lang="en-US" sz="1400" dirty="0"/>
              <a:t>Inclusive diffraction in e-A</a:t>
            </a:r>
          </a:p>
        </p:txBody>
      </p:sp>
      <p:sp>
        <p:nvSpPr>
          <p:cNvPr id="22" name="TextBox 21">
            <a:extLst>
              <a:ext uri="{FF2B5EF4-FFF2-40B4-BE49-F238E27FC236}">
                <a16:creationId xmlns:a16="http://schemas.microsoft.com/office/drawing/2014/main" id="{EF09F47E-954F-4C80-B55B-F6BD45EE5608}"/>
              </a:ext>
            </a:extLst>
          </p:cNvPr>
          <p:cNvSpPr txBox="1"/>
          <p:nvPr/>
        </p:nvSpPr>
        <p:spPr>
          <a:xfrm>
            <a:off x="3840400" y="5532604"/>
            <a:ext cx="1673509" cy="400110"/>
          </a:xfrm>
          <a:prstGeom prst="rect">
            <a:avLst/>
          </a:prstGeom>
          <a:noFill/>
        </p:spPr>
        <p:txBody>
          <a:bodyPr wrap="square" rtlCol="0">
            <a:spAutoFit/>
          </a:bodyPr>
          <a:lstStyle/>
          <a:p>
            <a:r>
              <a:rPr lang="en-US" sz="1000" dirty="0">
                <a:solidFill>
                  <a:srgbClr val="00B0F0"/>
                </a:solidFill>
              </a:rPr>
              <a:t>Yellow Report, Volume 2, Fig. 7.30</a:t>
            </a:r>
          </a:p>
        </p:txBody>
      </p:sp>
      <p:sp>
        <p:nvSpPr>
          <p:cNvPr id="23" name="TextBox 22">
            <a:extLst>
              <a:ext uri="{FF2B5EF4-FFF2-40B4-BE49-F238E27FC236}">
                <a16:creationId xmlns:a16="http://schemas.microsoft.com/office/drawing/2014/main" id="{0E1CBB2E-6240-4D5F-96BD-45C557230BEA}"/>
              </a:ext>
            </a:extLst>
          </p:cNvPr>
          <p:cNvSpPr txBox="1"/>
          <p:nvPr/>
        </p:nvSpPr>
        <p:spPr>
          <a:xfrm>
            <a:off x="9930729" y="4419127"/>
            <a:ext cx="1706046" cy="400110"/>
          </a:xfrm>
          <a:prstGeom prst="rect">
            <a:avLst/>
          </a:prstGeom>
          <a:noFill/>
        </p:spPr>
        <p:txBody>
          <a:bodyPr wrap="square" rtlCol="0">
            <a:spAutoFit/>
          </a:bodyPr>
          <a:lstStyle/>
          <a:p>
            <a:r>
              <a:rPr lang="en-US" sz="1000" dirty="0">
                <a:solidFill>
                  <a:srgbClr val="00B0F0"/>
                </a:solidFill>
              </a:rPr>
              <a:t>Yellow Report, Volume 2, </a:t>
            </a:r>
          </a:p>
          <a:p>
            <a:r>
              <a:rPr lang="en-US" sz="1000" dirty="0">
                <a:solidFill>
                  <a:srgbClr val="00B0F0"/>
                </a:solidFill>
              </a:rPr>
              <a:t>Fig. 7.69</a:t>
            </a:r>
          </a:p>
        </p:txBody>
      </p:sp>
      <p:sp>
        <p:nvSpPr>
          <p:cNvPr id="24" name="TextBox 23">
            <a:extLst>
              <a:ext uri="{FF2B5EF4-FFF2-40B4-BE49-F238E27FC236}">
                <a16:creationId xmlns:a16="http://schemas.microsoft.com/office/drawing/2014/main" id="{A85DA416-734C-40CD-B0FC-B48F524913F2}"/>
              </a:ext>
            </a:extLst>
          </p:cNvPr>
          <p:cNvSpPr txBox="1"/>
          <p:nvPr/>
        </p:nvSpPr>
        <p:spPr>
          <a:xfrm>
            <a:off x="202030" y="3330575"/>
            <a:ext cx="1785223" cy="400110"/>
          </a:xfrm>
          <a:prstGeom prst="rect">
            <a:avLst/>
          </a:prstGeom>
          <a:noFill/>
        </p:spPr>
        <p:txBody>
          <a:bodyPr wrap="square" rtlCol="0">
            <a:spAutoFit/>
          </a:bodyPr>
          <a:lstStyle/>
          <a:p>
            <a:r>
              <a:rPr lang="en-US" sz="1000" dirty="0">
                <a:solidFill>
                  <a:srgbClr val="00B0F0"/>
                </a:solidFill>
              </a:rPr>
              <a:t>Yellow Report, Volume 2, </a:t>
            </a:r>
          </a:p>
          <a:p>
            <a:r>
              <a:rPr lang="en-US" sz="1000" dirty="0">
                <a:solidFill>
                  <a:srgbClr val="00B0F0"/>
                </a:solidFill>
              </a:rPr>
              <a:t>Fig. 7.73</a:t>
            </a:r>
          </a:p>
        </p:txBody>
      </p:sp>
      <p:sp>
        <p:nvSpPr>
          <p:cNvPr id="21" name="TextBox 20">
            <a:extLst>
              <a:ext uri="{FF2B5EF4-FFF2-40B4-BE49-F238E27FC236}">
                <a16:creationId xmlns:a16="http://schemas.microsoft.com/office/drawing/2014/main" id="{B020A4EA-C1B9-441C-A76A-4534E387AD5B}"/>
              </a:ext>
            </a:extLst>
          </p:cNvPr>
          <p:cNvSpPr txBox="1"/>
          <p:nvPr/>
        </p:nvSpPr>
        <p:spPr>
          <a:xfrm>
            <a:off x="9933450" y="2945092"/>
            <a:ext cx="1706046" cy="400110"/>
          </a:xfrm>
          <a:prstGeom prst="rect">
            <a:avLst/>
          </a:prstGeom>
          <a:noFill/>
        </p:spPr>
        <p:txBody>
          <a:bodyPr wrap="square" rtlCol="0">
            <a:spAutoFit/>
          </a:bodyPr>
          <a:lstStyle/>
          <a:p>
            <a:r>
              <a:rPr lang="en-US" sz="1000" dirty="0">
                <a:solidFill>
                  <a:srgbClr val="00B0F0"/>
                </a:solidFill>
              </a:rPr>
              <a:t>Yellow Report, Volume 2, </a:t>
            </a:r>
          </a:p>
          <a:p>
            <a:r>
              <a:rPr lang="en-US" sz="1000" dirty="0">
                <a:solidFill>
                  <a:srgbClr val="00B0F0"/>
                </a:solidFill>
              </a:rPr>
              <a:t>Fig. 7.63</a:t>
            </a:r>
          </a:p>
        </p:txBody>
      </p:sp>
      <p:sp>
        <p:nvSpPr>
          <p:cNvPr id="2" name="Title 1">
            <a:extLst>
              <a:ext uri="{FF2B5EF4-FFF2-40B4-BE49-F238E27FC236}">
                <a16:creationId xmlns:a16="http://schemas.microsoft.com/office/drawing/2014/main" id="{7901CC77-B9F6-4FA0-AE71-A302EE743ED0}"/>
              </a:ext>
            </a:extLst>
          </p:cNvPr>
          <p:cNvSpPr>
            <a:spLocks noGrp="1"/>
          </p:cNvSpPr>
          <p:nvPr>
            <p:ph type="title"/>
          </p:nvPr>
        </p:nvSpPr>
        <p:spPr>
          <a:xfrm>
            <a:off x="721784" y="95474"/>
            <a:ext cx="10515600" cy="670641"/>
          </a:xfrm>
        </p:spPr>
        <p:txBody>
          <a:bodyPr>
            <a:normAutofit fontScale="90000"/>
          </a:bodyPr>
          <a:lstStyle/>
          <a:p>
            <a:r>
              <a:rPr lang="en-US" sz="4400" b="1" dirty="0">
                <a:solidFill>
                  <a:schemeClr val="accent1"/>
                </a:solidFill>
                <a:cs typeface="Arial" panose="020B0604020202020204" pitchFamily="34" charset="0"/>
              </a:rPr>
              <a:t>Example of ECCE Physics : Nuclei</a:t>
            </a:r>
            <a:endParaRPr lang="en-US" dirty="0"/>
          </a:p>
        </p:txBody>
      </p:sp>
    </p:spTree>
    <p:extLst>
      <p:ext uri="{BB962C8B-B14F-4D97-AF65-F5344CB8AC3E}">
        <p14:creationId xmlns:p14="http://schemas.microsoft.com/office/powerpoint/2010/main" val="1712026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472B-78A3-4451-AB36-25BA538E8207}"/>
              </a:ext>
            </a:extLst>
          </p:cNvPr>
          <p:cNvSpPr>
            <a:spLocks noGrp="1"/>
          </p:cNvSpPr>
          <p:nvPr>
            <p:ph type="title"/>
          </p:nvPr>
        </p:nvSpPr>
        <p:spPr>
          <a:xfrm>
            <a:off x="1068275" y="2766218"/>
            <a:ext cx="10515600" cy="1325563"/>
          </a:xfrm>
        </p:spPr>
        <p:txBody>
          <a:bodyPr/>
          <a:lstStyle/>
          <a:p>
            <a:pPr algn="ctr"/>
            <a:r>
              <a:rPr lang="en-US" b="1" dirty="0">
                <a:solidFill>
                  <a:schemeClr val="accent1"/>
                </a:solidFill>
              </a:rPr>
              <a:t>BACKUP</a:t>
            </a:r>
          </a:p>
        </p:txBody>
      </p:sp>
    </p:spTree>
    <p:extLst>
      <p:ext uri="{BB962C8B-B14F-4D97-AF65-F5344CB8AC3E}">
        <p14:creationId xmlns:p14="http://schemas.microsoft.com/office/powerpoint/2010/main" val="1935121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E2B54F-47D6-46B0-8F19-D85A5340760D}"/>
              </a:ext>
            </a:extLst>
          </p:cNvPr>
          <p:cNvSpPr txBox="1"/>
          <p:nvPr/>
        </p:nvSpPr>
        <p:spPr>
          <a:xfrm>
            <a:off x="3547565" y="6307974"/>
            <a:ext cx="8379217" cy="369332"/>
          </a:xfrm>
          <a:prstGeom prst="rect">
            <a:avLst/>
          </a:prstGeom>
          <a:noFill/>
        </p:spPr>
        <p:txBody>
          <a:bodyPr wrap="none" rtlCol="0">
            <a:spAutoFit/>
          </a:bodyPr>
          <a:lstStyle/>
          <a:p>
            <a:r>
              <a:rPr lang="en-US" dirty="0"/>
              <a:t>“Experiments must address the EIC White Paper and NAS Report science case”</a:t>
            </a:r>
          </a:p>
        </p:txBody>
      </p:sp>
      <p:graphicFrame>
        <p:nvGraphicFramePr>
          <p:cNvPr id="7" name="Table 6">
            <a:extLst>
              <a:ext uri="{FF2B5EF4-FFF2-40B4-BE49-F238E27FC236}">
                <a16:creationId xmlns:a16="http://schemas.microsoft.com/office/drawing/2014/main" id="{14176C93-0DA6-459B-A8A5-7504E4AF4DE3}"/>
              </a:ext>
            </a:extLst>
          </p:cNvPr>
          <p:cNvGraphicFramePr>
            <a:graphicFrameLocks noGrp="1"/>
          </p:cNvGraphicFramePr>
          <p:nvPr/>
        </p:nvGraphicFramePr>
        <p:xfrm>
          <a:off x="3023955" y="956971"/>
          <a:ext cx="8902827" cy="5069790"/>
        </p:xfrm>
        <a:graphic>
          <a:graphicData uri="http://schemas.openxmlformats.org/drawingml/2006/table">
            <a:tbl>
              <a:tblPr firstRow="1" firstCol="1" bandRow="1">
                <a:tableStyleId>{073A0DAA-6AF3-43AB-8588-CEC1D06C72B9}</a:tableStyleId>
              </a:tblPr>
              <a:tblGrid>
                <a:gridCol w="2300358">
                  <a:extLst>
                    <a:ext uri="{9D8B030D-6E8A-4147-A177-3AD203B41FA5}">
                      <a16:colId xmlns:a16="http://schemas.microsoft.com/office/drawing/2014/main" val="1612970192"/>
                    </a:ext>
                  </a:extLst>
                </a:gridCol>
                <a:gridCol w="3432022">
                  <a:extLst>
                    <a:ext uri="{9D8B030D-6E8A-4147-A177-3AD203B41FA5}">
                      <a16:colId xmlns:a16="http://schemas.microsoft.com/office/drawing/2014/main" val="4190669905"/>
                    </a:ext>
                  </a:extLst>
                </a:gridCol>
                <a:gridCol w="1647271">
                  <a:extLst>
                    <a:ext uri="{9D8B030D-6E8A-4147-A177-3AD203B41FA5}">
                      <a16:colId xmlns:a16="http://schemas.microsoft.com/office/drawing/2014/main" val="1201423208"/>
                    </a:ext>
                  </a:extLst>
                </a:gridCol>
                <a:gridCol w="1523176">
                  <a:extLst>
                    <a:ext uri="{9D8B030D-6E8A-4147-A177-3AD203B41FA5}">
                      <a16:colId xmlns:a16="http://schemas.microsoft.com/office/drawing/2014/main" val="326010789"/>
                    </a:ext>
                  </a:extLst>
                </a:gridCol>
              </a:tblGrid>
              <a:tr h="607649">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NAS Report Topics</a:t>
                      </a:r>
                    </a:p>
                  </a:txBody>
                  <a:tcPr marL="44020" marR="44020" marT="0" marB="0"/>
                </a:tc>
                <a:tc>
                  <a:txBody>
                    <a:bodyPr/>
                    <a:lstStyle/>
                    <a:p>
                      <a:pPr marL="0" marR="0">
                        <a:lnSpc>
                          <a:spcPct val="107000"/>
                        </a:lnSpc>
                        <a:spcBef>
                          <a:spcPts val="0"/>
                        </a:spcBef>
                        <a:spcAft>
                          <a:spcPts val="0"/>
                        </a:spcAft>
                      </a:pPr>
                      <a:r>
                        <a:rPr lang="en-US" sz="1800" dirty="0">
                          <a:effectLst/>
                        </a:rPr>
                        <a:t>NAS Report Sub-topics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ECCE Measurements</a:t>
                      </a:r>
                    </a:p>
                  </a:txBody>
                  <a:tcPr marL="44020" marR="44020" marT="0" marB="0"/>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Yellow Report enhancement</a:t>
                      </a:r>
                    </a:p>
                  </a:txBody>
                  <a:tcPr marL="44020" marR="44020" marT="0" marB="0"/>
                </a:tc>
                <a:extLst>
                  <a:ext uri="{0D108BD9-81ED-4DB2-BD59-A6C34878D82A}">
                    <a16:rowId xmlns:a16="http://schemas.microsoft.com/office/drawing/2014/main" val="3679982059"/>
                  </a:ext>
                </a:extLst>
              </a:tr>
              <a:tr h="540155">
                <a:tc rowSpan="3">
                  <a:txBody>
                    <a:bodyPr/>
                    <a:lstStyle/>
                    <a:p>
                      <a:pPr marL="0" marR="0">
                        <a:lnSpc>
                          <a:spcPct val="107000"/>
                        </a:lnSpc>
                        <a:spcBef>
                          <a:spcPts val="0"/>
                        </a:spcBef>
                        <a:spcAft>
                          <a:spcPts val="0"/>
                        </a:spcAft>
                      </a:pPr>
                      <a:r>
                        <a:rPr lang="en-US" sz="1600" baseline="0" dirty="0">
                          <a:effectLst/>
                        </a:rPr>
                        <a:t>Origin of Mass</a:t>
                      </a:r>
                      <a:endParaRPr lang="en-US" sz="1600" dirty="0">
                        <a:effectLst/>
                        <a:latin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Tomographic Imaging Quarks and Gluons</a:t>
                      </a: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ndParaRP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ndParaRPr>
                    </a:p>
                  </a:txBody>
                  <a:tcPr marL="44020" marR="44020" marT="0" marB="0"/>
                </a:tc>
                <a:extLst>
                  <a:ext uri="{0D108BD9-81ED-4DB2-BD59-A6C34878D82A}">
                    <a16:rowId xmlns:a16="http://schemas.microsoft.com/office/drawing/2014/main" val="1564452134"/>
                  </a:ext>
                </a:extLst>
              </a:tr>
              <a:tr h="816383">
                <a:tc vMerge="1">
                  <a:txBody>
                    <a:bodyPr/>
                    <a:lstStyle/>
                    <a:p>
                      <a:pPr marL="0" marR="0">
                        <a:lnSpc>
                          <a:spcPct val="107000"/>
                        </a:lnSpc>
                        <a:spcBef>
                          <a:spcPts val="0"/>
                        </a:spcBef>
                        <a:spcAft>
                          <a:spcPts val="0"/>
                        </a:spcAft>
                      </a:pPr>
                      <a:r>
                        <a:rPr lang="en-US" sz="1600" dirty="0">
                          <a:effectLst/>
                        </a:rPr>
                        <a:t>Confined motion of </a:t>
                      </a:r>
                      <a:r>
                        <a:rPr lang="en-US" sz="1600" dirty="0" err="1">
                          <a:effectLst/>
                        </a:rPr>
                        <a:t>partons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Heavy-</a:t>
                      </a:r>
                      <a:r>
                        <a:rPr lang="en-US" sz="1400" dirty="0" err="1">
                          <a:solidFill>
                            <a:schemeClr val="tx1"/>
                          </a:solidFill>
                          <a:effectLst/>
                          <a:latin typeface="+mn-lt"/>
                          <a:ea typeface="Calibri" panose="020F0502020204030204" pitchFamily="34" charset="0"/>
                          <a:cs typeface="Times New Roman" panose="02020603050405020304" pitchFamily="18" charset="0"/>
                        </a:rPr>
                        <a:t>quarkonia</a:t>
                      </a:r>
                      <a:r>
                        <a:rPr lang="en-US" sz="1400" dirty="0">
                          <a:solidFill>
                            <a:schemeClr val="tx1"/>
                          </a:solidFill>
                          <a:effectLst/>
                          <a:latin typeface="+mn-lt"/>
                          <a:ea typeface="Calibri" panose="020F0502020204030204" pitchFamily="34" charset="0"/>
                          <a:cs typeface="Times New Roman" panose="02020603050405020304" pitchFamily="18" charset="0"/>
                        </a:rPr>
                        <a:t> exclusive production at threshold </a:t>
                      </a: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r>
                        <a:rPr lang="en-US" sz="1400" dirty="0">
                          <a:solidFill>
                            <a:schemeClr val="tx1"/>
                          </a:solidFill>
                          <a:effectLst/>
                          <a:latin typeface="Symbol" panose="05050102010706020507" pitchFamily="18" charset="2"/>
                          <a:ea typeface="Calibri" panose="020F0502020204030204" pitchFamily="34" charset="0"/>
                          <a:cs typeface="Times New Roman" panose="02020603050405020304" pitchFamily="18" charset="0"/>
                        </a:rPr>
                        <a:t>p</a:t>
                      </a:r>
                      <a:r>
                        <a:rPr lang="en-US" sz="1400" dirty="0">
                          <a:solidFill>
                            <a:schemeClr val="tx1"/>
                          </a:solidFill>
                          <a:effectLst/>
                          <a:latin typeface="+mn-lt"/>
                          <a:ea typeface="Calibri" panose="020F0502020204030204" pitchFamily="34" charset="0"/>
                          <a:cs typeface="Times New Roman" panose="02020603050405020304" pitchFamily="18" charset="0"/>
                        </a:rPr>
                        <a:t>/K structure</a:t>
                      </a:r>
                    </a:p>
                  </a:txBody>
                  <a:tcPr marL="44020" marR="44020" marT="0" marB="0"/>
                </a:tc>
                <a:extLst>
                  <a:ext uri="{0D108BD9-81ED-4DB2-BD59-A6C34878D82A}">
                    <a16:rowId xmlns:a16="http://schemas.microsoft.com/office/drawing/2014/main" val="3499793477"/>
                  </a:ext>
                </a:extLst>
              </a:tr>
              <a:tr h="0">
                <a:tc vMerge="1">
                  <a:txBody>
                    <a:bodyPr/>
                    <a:lstStyle/>
                    <a:p>
                      <a:pPr marL="0" marR="0">
                        <a:lnSpc>
                          <a:spcPct val="107000"/>
                        </a:lnSpc>
                        <a:spcBef>
                          <a:spcPts val="0"/>
                        </a:spcBef>
                        <a:spcAft>
                          <a:spcPts val="0"/>
                        </a:spcAft>
                      </a:pPr>
                      <a:r>
                        <a:rPr lang="en-US" sz="1600" dirty="0">
                          <a:effectLst/>
                        </a:rPr>
                        <a:t>3D imaging of quarks and gluons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3D Imaging in Momentum Space</a:t>
                      </a: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4020" marR="44020" marT="0" marB="0"/>
                </a:tc>
                <a:extLst>
                  <a:ext uri="{0D108BD9-81ED-4DB2-BD59-A6C34878D82A}">
                    <a16:rowId xmlns:a16="http://schemas.microsoft.com/office/drawing/2014/main" val="185066449"/>
                  </a:ext>
                </a:extLst>
              </a:tr>
              <a:tr h="540155">
                <a:tc rowSpan="2">
                  <a:txBody>
                    <a:bodyPr/>
                    <a:lstStyle/>
                    <a:p>
                      <a:pPr marL="0" marR="0">
                        <a:lnSpc>
                          <a:spcPct val="107000"/>
                        </a:lnSpc>
                        <a:spcBef>
                          <a:spcPts val="0"/>
                        </a:spcBef>
                        <a:spcAft>
                          <a:spcPts val="0"/>
                        </a:spcAft>
                      </a:pPr>
                      <a:r>
                        <a:rPr lang="en-US" sz="1600" dirty="0">
                          <a:effectLst/>
                        </a:rPr>
                        <a:t>Origin of Spin</a:t>
                      </a:r>
                      <a:endParaRPr lang="en-US" sz="1600" dirty="0">
                        <a:effectLst/>
                        <a:latin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r>
                        <a:rPr lang="en-US" sz="1400" baseline="0" dirty="0">
                          <a:solidFill>
                            <a:schemeClr val="tx1"/>
                          </a:solidFill>
                          <a:effectLst/>
                          <a:latin typeface="+mn-lt"/>
                          <a:ea typeface="Calibri" panose="020F0502020204030204" pitchFamily="34" charset="0"/>
                          <a:cs typeface="Times New Roman" panose="02020603050405020304" pitchFamily="18" charset="0"/>
                        </a:rPr>
                        <a:t>Gluon spin and orbital motion</a:t>
                      </a: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4020" marR="44020" marT="0" marB="0"/>
                </a:tc>
                <a:extLst>
                  <a:ext uri="{0D108BD9-81ED-4DB2-BD59-A6C34878D82A}">
                    <a16:rowId xmlns:a16="http://schemas.microsoft.com/office/drawing/2014/main" val="2861982036"/>
                  </a:ext>
                </a:extLst>
              </a:tr>
              <a:tr h="540155">
                <a:tc vMerge="1">
                  <a:txBody>
                    <a:bodyPr/>
                    <a:lstStyle/>
                    <a:p>
                      <a:pPr marL="0" marR="0">
                        <a:lnSpc>
                          <a:spcPct val="107000"/>
                        </a:lnSpc>
                        <a:spcBef>
                          <a:spcPts val="0"/>
                        </a:spcBef>
                        <a:spcAft>
                          <a:spcPts val="0"/>
                        </a:spcAft>
                      </a:pPr>
                      <a:r>
                        <a:rPr lang="en-US" sz="1600" dirty="0">
                          <a:effectLst/>
                        </a:rPr>
                        <a:t>High gluon densities in nuclei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Transverse motion in polarized nucleons</a:t>
                      </a: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4020" marR="44020" marT="0" marB="0"/>
                </a:tc>
                <a:extLst>
                  <a:ext uri="{0D108BD9-81ED-4DB2-BD59-A6C34878D82A}">
                    <a16:rowId xmlns:a16="http://schemas.microsoft.com/office/drawing/2014/main" val="1556165676"/>
                  </a:ext>
                </a:extLst>
              </a:tr>
              <a:tr h="816383">
                <a:tc rowSpan="3">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Dense Systems of Gluons</a:t>
                      </a:r>
                    </a:p>
                  </a:txBody>
                  <a:tcPr marL="44020" marR="44020" marT="0" marB="0"/>
                </a:tc>
                <a:tc>
                  <a:txBody>
                    <a:bodyPr/>
                    <a:lstStyle/>
                    <a:p>
                      <a:pPr marL="0" marR="0">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Propagation of energetic quarks through matter</a:t>
                      </a: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4020" marR="44020" marT="0" marB="0"/>
                </a:tc>
                <a:extLst>
                  <a:ext uri="{0D108BD9-81ED-4DB2-BD59-A6C34878D82A}">
                    <a16:rowId xmlns:a16="http://schemas.microsoft.com/office/drawing/2014/main" val="536143295"/>
                  </a:ext>
                </a:extLst>
              </a:tr>
              <a:tr h="544255">
                <a:tc vMerge="1">
                  <a:txBody>
                    <a:bodyPr/>
                    <a:lstStyle/>
                    <a:p>
                      <a:endParaRPr lang="en-US"/>
                    </a:p>
                  </a:txBody>
                  <a:tcPr/>
                </a:tc>
                <a:tc>
                  <a:txBody>
                    <a:bodyPr/>
                    <a:lstStyle/>
                    <a:p>
                      <a:pPr marL="0" marR="0">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Properties of Nuclei in QCD</a:t>
                      </a:r>
                    </a:p>
                  </a:txBody>
                  <a:tcPr marL="44020" marR="44020" marT="0" marB="0"/>
                </a:tc>
                <a:tc>
                  <a:txBody>
                    <a:bodyPr/>
                    <a:lstStyle/>
                    <a:p>
                      <a:pPr marL="0" marR="0">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Nuclear SFs and nuclear imaging</a:t>
                      </a:r>
                    </a:p>
                  </a:txBody>
                  <a:tcPr marL="44020" marR="44020" marT="0" marB="0"/>
                </a:tc>
                <a:tc>
                  <a:txBody>
                    <a:bodyPr/>
                    <a:lstStyle/>
                    <a:p>
                      <a:pPr marL="0" marR="0">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Light-ion tagging</a:t>
                      </a:r>
                    </a:p>
                  </a:txBody>
                  <a:tcPr marL="44020" marR="44020" marT="0" marB="0"/>
                </a:tc>
                <a:extLst>
                  <a:ext uri="{0D108BD9-81ED-4DB2-BD59-A6C34878D82A}">
                    <a16:rowId xmlns:a16="http://schemas.microsoft.com/office/drawing/2014/main" val="3221775343"/>
                  </a:ext>
                </a:extLst>
              </a:tr>
              <a:tr h="272128">
                <a:tc vMerge="1">
                  <a:txBody>
                    <a:bodyPr/>
                    <a:lstStyle/>
                    <a:p>
                      <a:endParaRPr lang="en-US"/>
                    </a:p>
                  </a:txBody>
                  <a:tcPr/>
                </a:tc>
                <a:tc>
                  <a:txBody>
                    <a:bodyPr/>
                    <a:lstStyle/>
                    <a:p>
                      <a:pPr marL="0" marR="0">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Diffraction</a:t>
                      </a:r>
                    </a:p>
                    <a:p>
                      <a:pPr marL="0" marR="0">
                        <a:lnSpc>
                          <a:spcPct val="107000"/>
                        </a:lnSpc>
                        <a:spcBef>
                          <a:spcPts val="0"/>
                        </a:spcBef>
                        <a:spcAft>
                          <a:spcPts val="0"/>
                        </a:spcAft>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4020" marR="44020" marT="0" marB="0"/>
                </a:tc>
                <a:tc>
                  <a:txBody>
                    <a:bodyPr/>
                    <a:lstStyle/>
                    <a:p>
                      <a:pPr marL="0" marR="0">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Dense gluons, saturation</a:t>
                      </a:r>
                    </a:p>
                  </a:txBody>
                  <a:tcPr marL="44020" marR="44020" marT="0" marB="0"/>
                </a:tc>
                <a:tc>
                  <a:txBody>
                    <a:bodyPr/>
                    <a:lstStyle/>
                    <a:p>
                      <a:pPr marL="0" marR="0">
                        <a:lnSpc>
                          <a:spcPct val="107000"/>
                        </a:lnSpc>
                        <a:spcBef>
                          <a:spcPts val="0"/>
                        </a:spcBef>
                        <a:spcAft>
                          <a:spcPts val="0"/>
                        </a:spcAft>
                      </a:pP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44020" marR="44020" marT="0" marB="0"/>
                </a:tc>
                <a:extLst>
                  <a:ext uri="{0D108BD9-81ED-4DB2-BD59-A6C34878D82A}">
                    <a16:rowId xmlns:a16="http://schemas.microsoft.com/office/drawing/2014/main" val="513467300"/>
                  </a:ext>
                </a:extLst>
              </a:tr>
            </a:tbl>
          </a:graphicData>
        </a:graphic>
      </p:graphicFrame>
      <p:pic>
        <p:nvPicPr>
          <p:cNvPr id="11" name="Picture 10">
            <a:extLst>
              <a:ext uri="{FF2B5EF4-FFF2-40B4-BE49-F238E27FC236}">
                <a16:creationId xmlns:a16="http://schemas.microsoft.com/office/drawing/2014/main" id="{EE8708F6-9C36-458E-BB01-60D5E8C00698}"/>
              </a:ext>
            </a:extLst>
          </p:cNvPr>
          <p:cNvPicPr>
            <a:picLocks noChangeAspect="1"/>
          </p:cNvPicPr>
          <p:nvPr/>
        </p:nvPicPr>
        <p:blipFill>
          <a:blip r:embed="rId2"/>
          <a:stretch>
            <a:fillRect/>
          </a:stretch>
        </p:blipFill>
        <p:spPr>
          <a:xfrm>
            <a:off x="8838452" y="3156603"/>
            <a:ext cx="896190" cy="688908"/>
          </a:xfrm>
          <a:prstGeom prst="rect">
            <a:avLst/>
          </a:prstGeom>
        </p:spPr>
      </p:pic>
      <p:pic>
        <p:nvPicPr>
          <p:cNvPr id="12" name="Picture 11">
            <a:extLst>
              <a:ext uri="{FF2B5EF4-FFF2-40B4-BE49-F238E27FC236}">
                <a16:creationId xmlns:a16="http://schemas.microsoft.com/office/drawing/2014/main" id="{4F2DC0A9-4E8C-4BBD-A2AD-E028F7F254A9}"/>
              </a:ext>
            </a:extLst>
          </p:cNvPr>
          <p:cNvPicPr>
            <a:picLocks noChangeAspect="1"/>
          </p:cNvPicPr>
          <p:nvPr/>
        </p:nvPicPr>
        <p:blipFill>
          <a:blip r:embed="rId3"/>
          <a:stretch>
            <a:fillRect/>
          </a:stretch>
        </p:blipFill>
        <p:spPr>
          <a:xfrm>
            <a:off x="8862152" y="1601343"/>
            <a:ext cx="1168963" cy="692094"/>
          </a:xfrm>
          <a:prstGeom prst="rect">
            <a:avLst/>
          </a:prstGeom>
        </p:spPr>
      </p:pic>
      <p:pic>
        <p:nvPicPr>
          <p:cNvPr id="13" name="Picture 12">
            <a:extLst>
              <a:ext uri="{FF2B5EF4-FFF2-40B4-BE49-F238E27FC236}">
                <a16:creationId xmlns:a16="http://schemas.microsoft.com/office/drawing/2014/main" id="{FAE63D76-B788-4D01-BBF7-D6D36D67C1A1}"/>
              </a:ext>
            </a:extLst>
          </p:cNvPr>
          <p:cNvPicPr>
            <a:picLocks noChangeAspect="1"/>
          </p:cNvPicPr>
          <p:nvPr/>
        </p:nvPicPr>
        <p:blipFill>
          <a:blip r:embed="rId4"/>
          <a:stretch>
            <a:fillRect/>
          </a:stretch>
        </p:blipFill>
        <p:spPr>
          <a:xfrm>
            <a:off x="9209670" y="3683712"/>
            <a:ext cx="1170533" cy="652329"/>
          </a:xfrm>
          <a:prstGeom prst="rect">
            <a:avLst/>
          </a:prstGeom>
        </p:spPr>
      </p:pic>
      <p:pic>
        <p:nvPicPr>
          <p:cNvPr id="14" name="Picture 13">
            <a:extLst>
              <a:ext uri="{FF2B5EF4-FFF2-40B4-BE49-F238E27FC236}">
                <a16:creationId xmlns:a16="http://schemas.microsoft.com/office/drawing/2014/main" id="{75B141EB-ECC0-48CE-94AF-F7B017402405}"/>
              </a:ext>
            </a:extLst>
          </p:cNvPr>
          <p:cNvPicPr>
            <a:picLocks noChangeAspect="1"/>
          </p:cNvPicPr>
          <p:nvPr/>
        </p:nvPicPr>
        <p:blipFill>
          <a:blip r:embed="rId5"/>
          <a:stretch>
            <a:fillRect/>
          </a:stretch>
        </p:blipFill>
        <p:spPr>
          <a:xfrm>
            <a:off x="9433447" y="5218448"/>
            <a:ext cx="866731" cy="729731"/>
          </a:xfrm>
          <a:prstGeom prst="rect">
            <a:avLst/>
          </a:prstGeom>
        </p:spPr>
      </p:pic>
      <p:pic>
        <p:nvPicPr>
          <p:cNvPr id="15" name="Picture 14">
            <a:extLst>
              <a:ext uri="{FF2B5EF4-FFF2-40B4-BE49-F238E27FC236}">
                <a16:creationId xmlns:a16="http://schemas.microsoft.com/office/drawing/2014/main" id="{A256C7A3-943B-4D08-B306-EDBE79A3E2F1}"/>
              </a:ext>
            </a:extLst>
          </p:cNvPr>
          <p:cNvPicPr>
            <a:picLocks noChangeAspect="1"/>
          </p:cNvPicPr>
          <p:nvPr/>
        </p:nvPicPr>
        <p:blipFill>
          <a:blip r:embed="rId6"/>
          <a:stretch>
            <a:fillRect/>
          </a:stretch>
        </p:blipFill>
        <p:spPr>
          <a:xfrm>
            <a:off x="8862152" y="4821772"/>
            <a:ext cx="919889" cy="632424"/>
          </a:xfrm>
          <a:prstGeom prst="rect">
            <a:avLst/>
          </a:prstGeom>
        </p:spPr>
      </p:pic>
      <p:pic>
        <p:nvPicPr>
          <p:cNvPr id="16" name="Picture 15">
            <a:extLst>
              <a:ext uri="{FF2B5EF4-FFF2-40B4-BE49-F238E27FC236}">
                <a16:creationId xmlns:a16="http://schemas.microsoft.com/office/drawing/2014/main" id="{B3ECF230-9E0C-4643-B851-0128885482A7}"/>
              </a:ext>
            </a:extLst>
          </p:cNvPr>
          <p:cNvPicPr>
            <a:picLocks noChangeAspect="1"/>
          </p:cNvPicPr>
          <p:nvPr/>
        </p:nvPicPr>
        <p:blipFill rotWithShape="1">
          <a:blip r:embed="rId7"/>
          <a:srcRect r="47149"/>
          <a:stretch/>
        </p:blipFill>
        <p:spPr>
          <a:xfrm>
            <a:off x="10445230" y="2374373"/>
            <a:ext cx="1168964" cy="782230"/>
          </a:xfrm>
          <a:prstGeom prst="rect">
            <a:avLst/>
          </a:prstGeom>
        </p:spPr>
      </p:pic>
      <p:pic>
        <p:nvPicPr>
          <p:cNvPr id="17" name="Picture 16">
            <a:extLst>
              <a:ext uri="{FF2B5EF4-FFF2-40B4-BE49-F238E27FC236}">
                <a16:creationId xmlns:a16="http://schemas.microsoft.com/office/drawing/2014/main" id="{4EE507B4-454D-4FED-B829-43D9E4658EB3}"/>
              </a:ext>
            </a:extLst>
          </p:cNvPr>
          <p:cNvPicPr>
            <a:picLocks noChangeAspect="1"/>
          </p:cNvPicPr>
          <p:nvPr/>
        </p:nvPicPr>
        <p:blipFill rotWithShape="1">
          <a:blip r:embed="rId8"/>
          <a:srcRect r="50033"/>
          <a:stretch/>
        </p:blipFill>
        <p:spPr>
          <a:xfrm>
            <a:off x="10896919" y="4625524"/>
            <a:ext cx="986489" cy="960755"/>
          </a:xfrm>
          <a:prstGeom prst="rect">
            <a:avLst/>
          </a:prstGeom>
        </p:spPr>
      </p:pic>
      <p:sp>
        <p:nvSpPr>
          <p:cNvPr id="20" name="TextBox 19">
            <a:extLst>
              <a:ext uri="{FF2B5EF4-FFF2-40B4-BE49-F238E27FC236}">
                <a16:creationId xmlns:a16="http://schemas.microsoft.com/office/drawing/2014/main" id="{622AD172-E3A1-46A8-91CC-FCAE64ABE989}"/>
              </a:ext>
            </a:extLst>
          </p:cNvPr>
          <p:cNvSpPr txBox="1"/>
          <p:nvPr/>
        </p:nvSpPr>
        <p:spPr>
          <a:xfrm>
            <a:off x="10445230" y="4266372"/>
            <a:ext cx="1240684" cy="461665"/>
          </a:xfrm>
          <a:prstGeom prst="rect">
            <a:avLst/>
          </a:prstGeom>
          <a:solidFill>
            <a:schemeClr val="bg1"/>
          </a:solidFill>
        </p:spPr>
        <p:txBody>
          <a:bodyPr wrap="square" rtlCol="0">
            <a:spAutoFit/>
          </a:bodyPr>
          <a:lstStyle/>
          <a:p>
            <a:r>
              <a:rPr lang="en-US" sz="800" dirty="0"/>
              <a:t>D/D* reconstruction and heavy-flavor in jets. </a:t>
            </a:r>
          </a:p>
        </p:txBody>
      </p:sp>
      <p:sp>
        <p:nvSpPr>
          <p:cNvPr id="3" name="TextBox 2">
            <a:extLst>
              <a:ext uri="{FF2B5EF4-FFF2-40B4-BE49-F238E27FC236}">
                <a16:creationId xmlns:a16="http://schemas.microsoft.com/office/drawing/2014/main" id="{03512C59-487B-4046-978A-987E4B0385B2}"/>
              </a:ext>
            </a:extLst>
          </p:cNvPr>
          <p:cNvSpPr txBox="1"/>
          <p:nvPr/>
        </p:nvSpPr>
        <p:spPr>
          <a:xfrm>
            <a:off x="204186" y="1729158"/>
            <a:ext cx="2507181" cy="1477328"/>
          </a:xfrm>
          <a:prstGeom prst="rect">
            <a:avLst/>
          </a:prstGeom>
          <a:noFill/>
        </p:spPr>
        <p:txBody>
          <a:bodyPr wrap="square" rtlCol="0">
            <a:spAutoFit/>
          </a:bodyPr>
          <a:lstStyle/>
          <a:p>
            <a:r>
              <a:rPr lang="en-US" dirty="0"/>
              <a:t>ECCE will fully address the EIC science program with fully simulated examples of performance.</a:t>
            </a:r>
          </a:p>
        </p:txBody>
      </p:sp>
      <p:sp>
        <p:nvSpPr>
          <p:cNvPr id="24" name="TextBox 23">
            <a:extLst>
              <a:ext uri="{FF2B5EF4-FFF2-40B4-BE49-F238E27FC236}">
                <a16:creationId xmlns:a16="http://schemas.microsoft.com/office/drawing/2014/main" id="{A267E726-D45C-44F2-8AFC-1EDF43F6D184}"/>
              </a:ext>
            </a:extLst>
          </p:cNvPr>
          <p:cNvSpPr txBox="1"/>
          <p:nvPr/>
        </p:nvSpPr>
        <p:spPr>
          <a:xfrm>
            <a:off x="136959" y="293993"/>
            <a:ext cx="2886996" cy="892552"/>
          </a:xfrm>
          <a:prstGeom prst="rect">
            <a:avLst/>
          </a:prstGeom>
          <a:noFill/>
        </p:spPr>
        <p:txBody>
          <a:bodyPr wrap="square" rtlCol="0">
            <a:spAutoFit/>
          </a:bodyPr>
          <a:lstStyle/>
          <a:p>
            <a:r>
              <a:rPr lang="en-US" sz="2600" b="1" dirty="0">
                <a:solidFill>
                  <a:schemeClr val="accent1"/>
                </a:solidFill>
                <a:latin typeface="Arial" panose="020B0604020202020204" pitchFamily="34" charset="0"/>
                <a:cs typeface="Arial" panose="020B0604020202020204" pitchFamily="34" charset="0"/>
              </a:rPr>
              <a:t>Physics Drivers and EIC Science</a:t>
            </a:r>
          </a:p>
        </p:txBody>
      </p:sp>
    </p:spTree>
    <p:extLst>
      <p:ext uri="{BB962C8B-B14F-4D97-AF65-F5344CB8AC3E}">
        <p14:creationId xmlns:p14="http://schemas.microsoft.com/office/powerpoint/2010/main" val="984074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81D70-EAA7-4AFC-B781-E2C8A755D6B9}"/>
              </a:ext>
            </a:extLst>
          </p:cNvPr>
          <p:cNvSpPr>
            <a:spLocks noGrp="1"/>
          </p:cNvSpPr>
          <p:nvPr>
            <p:ph type="title"/>
          </p:nvPr>
        </p:nvSpPr>
        <p:spPr>
          <a:xfrm>
            <a:off x="838200" y="365125"/>
            <a:ext cx="10515600" cy="1082127"/>
          </a:xfrm>
        </p:spPr>
        <p:txBody>
          <a:bodyPr/>
          <a:lstStyle/>
          <a:p>
            <a:r>
              <a:rPr lang="en-US" b="1" dirty="0">
                <a:solidFill>
                  <a:schemeClr val="accent1"/>
                </a:solidFill>
              </a:rPr>
              <a:t>Heavy Flavor in ECCE</a:t>
            </a:r>
          </a:p>
        </p:txBody>
      </p:sp>
      <p:sp>
        <p:nvSpPr>
          <p:cNvPr id="4" name="TextBox 3">
            <a:extLst>
              <a:ext uri="{FF2B5EF4-FFF2-40B4-BE49-F238E27FC236}">
                <a16:creationId xmlns:a16="http://schemas.microsoft.com/office/drawing/2014/main" id="{5C4E8E11-6ADD-4028-A91C-9DA0A517D600}"/>
              </a:ext>
            </a:extLst>
          </p:cNvPr>
          <p:cNvSpPr txBox="1"/>
          <p:nvPr/>
        </p:nvSpPr>
        <p:spPr>
          <a:xfrm>
            <a:off x="5968999" y="906188"/>
            <a:ext cx="5884985" cy="1015663"/>
          </a:xfrm>
          <a:prstGeom prst="rect">
            <a:avLst/>
          </a:prstGeom>
          <a:noFill/>
        </p:spPr>
        <p:txBody>
          <a:bodyPr wrap="square" rtlCol="0">
            <a:spAutoFit/>
          </a:bodyPr>
          <a:lstStyle/>
          <a:p>
            <a:r>
              <a:rPr lang="en-US" sz="2400" dirty="0"/>
              <a:t>Study by </a:t>
            </a:r>
            <a:r>
              <a:rPr lang="en-US" sz="2400" dirty="0" err="1"/>
              <a:t>Wenqing</a:t>
            </a:r>
            <a:r>
              <a:rPr lang="en-US" sz="2400" dirty="0"/>
              <a:t> Fan (LBNL)</a:t>
            </a:r>
          </a:p>
          <a:p>
            <a:pPr marL="285750" indent="-285750">
              <a:buFont typeface="Calibri" panose="020F0502020204030204" pitchFamily="34" charset="0"/>
              <a:buChar char="-"/>
            </a:pPr>
            <a:r>
              <a:rPr lang="en-US" i="1" dirty="0"/>
              <a:t>Fast simulation of PID, based on YR specifications</a:t>
            </a:r>
          </a:p>
          <a:p>
            <a:pPr marL="285750" indent="-285750">
              <a:buFont typeface="Calibri" panose="020F0502020204030204" pitchFamily="34" charset="0"/>
              <a:buChar char="-"/>
            </a:pPr>
            <a:r>
              <a:rPr lang="en-US" i="1" dirty="0"/>
              <a:t>Parallel effort ongoing with full detector G4 simulations</a:t>
            </a:r>
          </a:p>
        </p:txBody>
      </p:sp>
      <p:pic>
        <p:nvPicPr>
          <p:cNvPr id="8" name="Picture 7" descr="Chart&#10;&#10;Description automatically generated">
            <a:extLst>
              <a:ext uri="{FF2B5EF4-FFF2-40B4-BE49-F238E27FC236}">
                <a16:creationId xmlns:a16="http://schemas.microsoft.com/office/drawing/2014/main" id="{0FA2E0E6-EF2F-40C1-86B3-7030B853098B}"/>
              </a:ext>
            </a:extLst>
          </p:cNvPr>
          <p:cNvPicPr>
            <a:picLocks noChangeAspect="1"/>
          </p:cNvPicPr>
          <p:nvPr/>
        </p:nvPicPr>
        <p:blipFill>
          <a:blip r:embed="rId2"/>
          <a:stretch>
            <a:fillRect/>
          </a:stretch>
        </p:blipFill>
        <p:spPr>
          <a:xfrm>
            <a:off x="6270512" y="1915320"/>
            <a:ext cx="4625465" cy="4447562"/>
          </a:xfrm>
          <a:prstGeom prst="rect">
            <a:avLst/>
          </a:prstGeom>
        </p:spPr>
      </p:pic>
      <p:pic>
        <p:nvPicPr>
          <p:cNvPr id="10" name="Picture 9" descr="Chart, histogram&#10;&#10;Description automatically generated">
            <a:extLst>
              <a:ext uri="{FF2B5EF4-FFF2-40B4-BE49-F238E27FC236}">
                <a16:creationId xmlns:a16="http://schemas.microsoft.com/office/drawing/2014/main" id="{7861F1F7-94D1-49F4-BAF1-8CE810A29748}"/>
              </a:ext>
            </a:extLst>
          </p:cNvPr>
          <p:cNvPicPr>
            <a:picLocks noChangeAspect="1"/>
          </p:cNvPicPr>
          <p:nvPr/>
        </p:nvPicPr>
        <p:blipFill>
          <a:blip r:embed="rId3"/>
          <a:stretch>
            <a:fillRect/>
          </a:stretch>
        </p:blipFill>
        <p:spPr>
          <a:xfrm>
            <a:off x="408355" y="1385266"/>
            <a:ext cx="5130799" cy="5033071"/>
          </a:xfrm>
          <a:prstGeom prst="rect">
            <a:avLst/>
          </a:prstGeom>
        </p:spPr>
      </p:pic>
    </p:spTree>
    <p:extLst>
      <p:ext uri="{BB962C8B-B14F-4D97-AF65-F5344CB8AC3E}">
        <p14:creationId xmlns:p14="http://schemas.microsoft.com/office/powerpoint/2010/main" val="545082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305094-F94E-4185-8E9E-32BFED687D95}"/>
              </a:ext>
            </a:extLst>
          </p:cNvPr>
          <p:cNvSpPr txBox="1"/>
          <p:nvPr/>
        </p:nvSpPr>
        <p:spPr>
          <a:xfrm>
            <a:off x="1366862" y="1108852"/>
            <a:ext cx="4605689" cy="923330"/>
          </a:xfrm>
          <a:prstGeom prst="rect">
            <a:avLst/>
          </a:prstGeom>
          <a:noFill/>
        </p:spPr>
        <p:txBody>
          <a:bodyPr wrap="square" rtlCol="0">
            <a:spAutoFit/>
          </a:bodyPr>
          <a:lstStyle/>
          <a:p>
            <a:r>
              <a:rPr lang="en-US" dirty="0"/>
              <a:t>Major requirements: </a:t>
            </a:r>
          </a:p>
          <a:p>
            <a:pPr marL="742950" lvl="1" indent="-285750">
              <a:buFont typeface="Wingdings" panose="05000000000000000000" pitchFamily="2" charset="2"/>
              <a:buChar char="q"/>
            </a:pPr>
            <a:r>
              <a:rPr lang="en-US" dirty="0"/>
              <a:t>Precision calorimetry in lepton endcap</a:t>
            </a:r>
          </a:p>
          <a:p>
            <a:pPr marL="742950" lvl="1" indent="-285750">
              <a:buFont typeface="Wingdings" panose="05000000000000000000" pitchFamily="2" charset="2"/>
              <a:buChar char="q"/>
            </a:pPr>
            <a:r>
              <a:rPr lang="en-US" dirty="0"/>
              <a:t>PID in barrel</a:t>
            </a:r>
          </a:p>
        </p:txBody>
      </p:sp>
      <p:sp>
        <p:nvSpPr>
          <p:cNvPr id="2" name="Title 1">
            <a:extLst>
              <a:ext uri="{FF2B5EF4-FFF2-40B4-BE49-F238E27FC236}">
                <a16:creationId xmlns:a16="http://schemas.microsoft.com/office/drawing/2014/main" id="{31CD9100-6AA6-4853-99C5-F843C55E34E7}"/>
              </a:ext>
            </a:extLst>
          </p:cNvPr>
          <p:cNvSpPr>
            <a:spLocks noGrp="1"/>
          </p:cNvSpPr>
          <p:nvPr>
            <p:ph type="title"/>
          </p:nvPr>
        </p:nvSpPr>
        <p:spPr>
          <a:xfrm>
            <a:off x="623766" y="507382"/>
            <a:ext cx="10515600" cy="660052"/>
          </a:xfrm>
        </p:spPr>
        <p:txBody>
          <a:bodyPr>
            <a:normAutofit fontScale="90000"/>
          </a:bodyPr>
          <a:lstStyle/>
          <a:p>
            <a:r>
              <a:rPr lang="en-US" sz="4900" b="1" dirty="0">
                <a:solidFill>
                  <a:schemeClr val="accent1"/>
                </a:solidFill>
                <a:cs typeface="Arial" panose="020B0604020202020204" pitchFamily="34" charset="0"/>
              </a:rPr>
              <a:t>Example of ECCE Physics : Spin</a:t>
            </a:r>
            <a:br>
              <a:rPr lang="en-US" sz="4400" b="1" dirty="0">
                <a:solidFill>
                  <a:srgbClr val="0000FF"/>
                </a:solidFill>
                <a:latin typeface="Arial" panose="020B0604020202020204" pitchFamily="34" charset="0"/>
                <a:cs typeface="Arial" panose="020B0604020202020204" pitchFamily="34" charset="0"/>
              </a:rPr>
            </a:br>
            <a:endParaRPr lang="en-US" dirty="0"/>
          </a:p>
        </p:txBody>
      </p:sp>
      <p:sp>
        <p:nvSpPr>
          <p:cNvPr id="11" name="TextBox 10">
            <a:extLst>
              <a:ext uri="{FF2B5EF4-FFF2-40B4-BE49-F238E27FC236}">
                <a16:creationId xmlns:a16="http://schemas.microsoft.com/office/drawing/2014/main" id="{9670FC16-1168-4223-9BF2-E86712A1CBFB}"/>
              </a:ext>
            </a:extLst>
          </p:cNvPr>
          <p:cNvSpPr txBox="1"/>
          <p:nvPr/>
        </p:nvSpPr>
        <p:spPr>
          <a:xfrm>
            <a:off x="1366862" y="2126682"/>
            <a:ext cx="5144157" cy="923330"/>
          </a:xfrm>
          <a:prstGeom prst="rect">
            <a:avLst/>
          </a:prstGeom>
          <a:noFill/>
        </p:spPr>
        <p:txBody>
          <a:bodyPr wrap="square" rtlCol="0">
            <a:spAutoFit/>
          </a:bodyPr>
          <a:lstStyle/>
          <a:p>
            <a:r>
              <a:rPr lang="en-US" b="1" dirty="0">
                <a:solidFill>
                  <a:srgbClr val="0000FF"/>
                </a:solidFill>
              </a:rPr>
              <a:t>ECCE: </a:t>
            </a:r>
          </a:p>
          <a:p>
            <a:pPr marL="742950" lvl="1" indent="-285750">
              <a:buFont typeface="Wingdings" panose="05000000000000000000" pitchFamily="2" charset="2"/>
              <a:buChar char="q"/>
            </a:pPr>
            <a:r>
              <a:rPr lang="en-US" dirty="0"/>
              <a:t>High resolution calorimetry in lepton endcap</a:t>
            </a:r>
          </a:p>
          <a:p>
            <a:pPr marL="742950" lvl="1" indent="-285750">
              <a:buFont typeface="Wingdings" panose="05000000000000000000" pitchFamily="2" charset="2"/>
              <a:buChar char="q"/>
            </a:pPr>
            <a:r>
              <a:rPr lang="en-US" dirty="0"/>
              <a:t>PID in barrel</a:t>
            </a:r>
          </a:p>
        </p:txBody>
      </p:sp>
      <p:pic>
        <p:nvPicPr>
          <p:cNvPr id="3" name="Picture 2">
            <a:extLst>
              <a:ext uri="{FF2B5EF4-FFF2-40B4-BE49-F238E27FC236}">
                <a16:creationId xmlns:a16="http://schemas.microsoft.com/office/drawing/2014/main" id="{A25006B6-B551-48CE-B0B4-FDE0C0095D39}"/>
              </a:ext>
            </a:extLst>
          </p:cNvPr>
          <p:cNvPicPr>
            <a:picLocks noChangeAspect="1"/>
          </p:cNvPicPr>
          <p:nvPr/>
        </p:nvPicPr>
        <p:blipFill>
          <a:blip r:embed="rId2"/>
          <a:stretch>
            <a:fillRect/>
          </a:stretch>
        </p:blipFill>
        <p:spPr>
          <a:xfrm>
            <a:off x="5795772" y="4009260"/>
            <a:ext cx="3634451" cy="2795286"/>
          </a:xfrm>
          <a:prstGeom prst="rect">
            <a:avLst/>
          </a:prstGeom>
        </p:spPr>
      </p:pic>
      <p:sp>
        <p:nvSpPr>
          <p:cNvPr id="13" name="TextBox 12">
            <a:extLst>
              <a:ext uri="{FF2B5EF4-FFF2-40B4-BE49-F238E27FC236}">
                <a16:creationId xmlns:a16="http://schemas.microsoft.com/office/drawing/2014/main" id="{E1CE7E40-4A10-439B-B962-3DFBFF9BA29D}"/>
              </a:ext>
            </a:extLst>
          </p:cNvPr>
          <p:cNvSpPr txBox="1"/>
          <p:nvPr/>
        </p:nvSpPr>
        <p:spPr>
          <a:xfrm>
            <a:off x="1366861" y="2961341"/>
            <a:ext cx="5144157" cy="369332"/>
          </a:xfrm>
          <a:prstGeom prst="rect">
            <a:avLst/>
          </a:prstGeom>
          <a:noFill/>
        </p:spPr>
        <p:txBody>
          <a:bodyPr wrap="square" rtlCol="0">
            <a:spAutoFit/>
          </a:bodyPr>
          <a:lstStyle/>
          <a:p>
            <a:pPr marL="742950" lvl="1" indent="-285750">
              <a:buFont typeface="Wingdings" panose="05000000000000000000" pitchFamily="2" charset="2"/>
              <a:buChar char="q"/>
            </a:pPr>
            <a:r>
              <a:rPr lang="en-US" dirty="0"/>
              <a:t>PID in forward endcap enables also TMDs</a:t>
            </a:r>
          </a:p>
        </p:txBody>
      </p:sp>
      <p:pic>
        <p:nvPicPr>
          <p:cNvPr id="16" name="Picture 15">
            <a:extLst>
              <a:ext uri="{FF2B5EF4-FFF2-40B4-BE49-F238E27FC236}">
                <a16:creationId xmlns:a16="http://schemas.microsoft.com/office/drawing/2014/main" id="{56C73CDA-CFAC-4B65-A6F4-E4EA45958D45}"/>
              </a:ext>
            </a:extLst>
          </p:cNvPr>
          <p:cNvPicPr>
            <a:picLocks noChangeAspect="1"/>
          </p:cNvPicPr>
          <p:nvPr/>
        </p:nvPicPr>
        <p:blipFill>
          <a:blip r:embed="rId3"/>
          <a:stretch>
            <a:fillRect/>
          </a:stretch>
        </p:blipFill>
        <p:spPr>
          <a:xfrm>
            <a:off x="757649" y="3428178"/>
            <a:ext cx="4912816" cy="2735077"/>
          </a:xfrm>
          <a:prstGeom prst="rect">
            <a:avLst/>
          </a:prstGeom>
        </p:spPr>
      </p:pic>
      <p:sp>
        <p:nvSpPr>
          <p:cNvPr id="12" name="TextBox 11">
            <a:extLst>
              <a:ext uri="{FF2B5EF4-FFF2-40B4-BE49-F238E27FC236}">
                <a16:creationId xmlns:a16="http://schemas.microsoft.com/office/drawing/2014/main" id="{82DCF6B8-1F9E-418D-8525-26130024364D}"/>
              </a:ext>
            </a:extLst>
          </p:cNvPr>
          <p:cNvSpPr txBox="1"/>
          <p:nvPr/>
        </p:nvSpPr>
        <p:spPr>
          <a:xfrm>
            <a:off x="757649" y="6083717"/>
            <a:ext cx="3370240" cy="338554"/>
          </a:xfrm>
          <a:prstGeom prst="rect">
            <a:avLst/>
          </a:prstGeom>
          <a:noFill/>
        </p:spPr>
        <p:txBody>
          <a:bodyPr wrap="square" rtlCol="0">
            <a:spAutoFit/>
          </a:bodyPr>
          <a:lstStyle/>
          <a:p>
            <a:r>
              <a:rPr lang="en-US" sz="1600" dirty="0"/>
              <a:t>Yellow Report, Volume 2, Chapter 7</a:t>
            </a:r>
          </a:p>
        </p:txBody>
      </p:sp>
      <p:sp>
        <p:nvSpPr>
          <p:cNvPr id="14" name="TextBox 13">
            <a:extLst>
              <a:ext uri="{FF2B5EF4-FFF2-40B4-BE49-F238E27FC236}">
                <a16:creationId xmlns:a16="http://schemas.microsoft.com/office/drawing/2014/main" id="{58527F6B-0E77-4B43-8D69-1453DCC128AA}"/>
              </a:ext>
            </a:extLst>
          </p:cNvPr>
          <p:cNvSpPr txBox="1"/>
          <p:nvPr/>
        </p:nvSpPr>
        <p:spPr>
          <a:xfrm>
            <a:off x="8693676" y="3272090"/>
            <a:ext cx="1974324" cy="400110"/>
          </a:xfrm>
          <a:prstGeom prst="rect">
            <a:avLst/>
          </a:prstGeom>
          <a:noFill/>
        </p:spPr>
        <p:txBody>
          <a:bodyPr wrap="square" rtlCol="0">
            <a:spAutoFit/>
          </a:bodyPr>
          <a:lstStyle/>
          <a:p>
            <a:r>
              <a:rPr lang="en-US" sz="1000" dirty="0">
                <a:solidFill>
                  <a:srgbClr val="00B0F0"/>
                </a:solidFill>
              </a:rPr>
              <a:t>Yellow Report, Volume 2, 1/13/21 snapshot, Fig. 7.17 and 8.11</a:t>
            </a:r>
          </a:p>
        </p:txBody>
      </p:sp>
      <p:sp>
        <p:nvSpPr>
          <p:cNvPr id="15" name="TextBox 14">
            <a:extLst>
              <a:ext uri="{FF2B5EF4-FFF2-40B4-BE49-F238E27FC236}">
                <a16:creationId xmlns:a16="http://schemas.microsoft.com/office/drawing/2014/main" id="{693C50EF-1FAB-4393-AAC2-FD8E13305DD0}"/>
              </a:ext>
            </a:extLst>
          </p:cNvPr>
          <p:cNvSpPr txBox="1"/>
          <p:nvPr/>
        </p:nvSpPr>
        <p:spPr>
          <a:xfrm>
            <a:off x="4087917" y="5490512"/>
            <a:ext cx="1707855" cy="400110"/>
          </a:xfrm>
          <a:prstGeom prst="rect">
            <a:avLst/>
          </a:prstGeom>
          <a:noFill/>
        </p:spPr>
        <p:txBody>
          <a:bodyPr wrap="square" rtlCol="0">
            <a:spAutoFit/>
          </a:bodyPr>
          <a:lstStyle/>
          <a:p>
            <a:r>
              <a:rPr lang="en-US" sz="1000" dirty="0"/>
              <a:t>Yellow Report, Volume 2, </a:t>
            </a:r>
          </a:p>
          <a:p>
            <a:r>
              <a:rPr lang="en-US" sz="1000" dirty="0"/>
              <a:t>Fig. </a:t>
            </a:r>
            <a:r>
              <a:rPr lang="en-US" sz="1000"/>
              <a:t>7.53</a:t>
            </a:r>
            <a:endParaRPr lang="en-US" sz="1000" dirty="0"/>
          </a:p>
        </p:txBody>
      </p:sp>
      <p:pic>
        <p:nvPicPr>
          <p:cNvPr id="5" name="Picture 4">
            <a:extLst>
              <a:ext uri="{FF2B5EF4-FFF2-40B4-BE49-F238E27FC236}">
                <a16:creationId xmlns:a16="http://schemas.microsoft.com/office/drawing/2014/main" id="{E81AF0C1-6865-4B7F-A289-A7E358E0DCF6}"/>
              </a:ext>
            </a:extLst>
          </p:cNvPr>
          <p:cNvPicPr>
            <a:picLocks noChangeAspect="1"/>
          </p:cNvPicPr>
          <p:nvPr/>
        </p:nvPicPr>
        <p:blipFill>
          <a:blip r:embed="rId4"/>
          <a:stretch>
            <a:fillRect/>
          </a:stretch>
        </p:blipFill>
        <p:spPr>
          <a:xfrm>
            <a:off x="7119257" y="925362"/>
            <a:ext cx="4431247" cy="3118731"/>
          </a:xfrm>
          <a:prstGeom prst="rect">
            <a:avLst/>
          </a:prstGeom>
        </p:spPr>
      </p:pic>
      <p:sp>
        <p:nvSpPr>
          <p:cNvPr id="9" name="TextBox 8">
            <a:extLst>
              <a:ext uri="{FF2B5EF4-FFF2-40B4-BE49-F238E27FC236}">
                <a16:creationId xmlns:a16="http://schemas.microsoft.com/office/drawing/2014/main" id="{7262B46C-5BEA-4A61-8A3F-29F0C2D59A30}"/>
              </a:ext>
            </a:extLst>
          </p:cNvPr>
          <p:cNvSpPr txBox="1"/>
          <p:nvPr/>
        </p:nvSpPr>
        <p:spPr>
          <a:xfrm>
            <a:off x="7467222" y="707978"/>
            <a:ext cx="3785507" cy="307777"/>
          </a:xfrm>
          <a:prstGeom prst="rect">
            <a:avLst/>
          </a:prstGeom>
          <a:noFill/>
        </p:spPr>
        <p:txBody>
          <a:bodyPr wrap="square" rtlCol="0">
            <a:spAutoFit/>
          </a:bodyPr>
          <a:lstStyle/>
          <a:p>
            <a:r>
              <a:rPr lang="en-US" sz="1400" dirty="0"/>
              <a:t>Scattered Electron Backgrounds</a:t>
            </a:r>
          </a:p>
        </p:txBody>
      </p:sp>
      <p:sp>
        <p:nvSpPr>
          <p:cNvPr id="17" name="TextBox 16">
            <a:extLst>
              <a:ext uri="{FF2B5EF4-FFF2-40B4-BE49-F238E27FC236}">
                <a16:creationId xmlns:a16="http://schemas.microsoft.com/office/drawing/2014/main" id="{2D0841C7-911F-4A9E-9A8B-1EA1DCFBD328}"/>
              </a:ext>
            </a:extLst>
          </p:cNvPr>
          <p:cNvSpPr txBox="1"/>
          <p:nvPr/>
        </p:nvSpPr>
        <p:spPr>
          <a:xfrm>
            <a:off x="9680838" y="4730397"/>
            <a:ext cx="1974324" cy="400110"/>
          </a:xfrm>
          <a:prstGeom prst="rect">
            <a:avLst/>
          </a:prstGeom>
          <a:noFill/>
        </p:spPr>
        <p:txBody>
          <a:bodyPr wrap="square" rtlCol="0">
            <a:spAutoFit/>
          </a:bodyPr>
          <a:lstStyle/>
          <a:p>
            <a:r>
              <a:rPr lang="en-US" sz="1000" dirty="0"/>
              <a:t>Yellow Report, Volume 2, </a:t>
            </a:r>
          </a:p>
          <a:p>
            <a:r>
              <a:rPr lang="en-US" sz="1000" dirty="0"/>
              <a:t>Fig. 7.17 and 8.11</a:t>
            </a:r>
          </a:p>
        </p:txBody>
      </p:sp>
    </p:spTree>
    <p:extLst>
      <p:ext uri="{BB962C8B-B14F-4D97-AF65-F5344CB8AC3E}">
        <p14:creationId xmlns:p14="http://schemas.microsoft.com/office/powerpoint/2010/main" val="319153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0E3F4E-8D7F-4657-BD7D-50A417D99904}"/>
              </a:ext>
            </a:extLst>
          </p:cNvPr>
          <p:cNvPicPr>
            <a:picLocks noChangeAspect="1"/>
          </p:cNvPicPr>
          <p:nvPr/>
        </p:nvPicPr>
        <p:blipFill>
          <a:blip r:embed="rId2"/>
          <a:stretch>
            <a:fillRect/>
          </a:stretch>
        </p:blipFill>
        <p:spPr>
          <a:xfrm>
            <a:off x="658180" y="709405"/>
            <a:ext cx="3092939" cy="1255681"/>
          </a:xfrm>
          <a:prstGeom prst="rect">
            <a:avLst/>
          </a:prstGeom>
        </p:spPr>
      </p:pic>
      <p:sp>
        <p:nvSpPr>
          <p:cNvPr id="6" name="TextBox 5">
            <a:extLst>
              <a:ext uri="{FF2B5EF4-FFF2-40B4-BE49-F238E27FC236}">
                <a16:creationId xmlns:a16="http://schemas.microsoft.com/office/drawing/2014/main" id="{8421BC5F-D1B1-4F1C-9770-CB4C2550F98A}"/>
              </a:ext>
            </a:extLst>
          </p:cNvPr>
          <p:cNvSpPr txBox="1"/>
          <p:nvPr/>
        </p:nvSpPr>
        <p:spPr>
          <a:xfrm>
            <a:off x="1661807" y="1875327"/>
            <a:ext cx="3881699" cy="3139321"/>
          </a:xfrm>
          <a:prstGeom prst="rect">
            <a:avLst/>
          </a:prstGeom>
          <a:noFill/>
        </p:spPr>
        <p:txBody>
          <a:bodyPr wrap="square" rtlCol="0">
            <a:spAutoFit/>
          </a:bodyPr>
          <a:lstStyle/>
          <a:p>
            <a:r>
              <a:rPr lang="en-US" dirty="0"/>
              <a:t>Major requirements</a:t>
            </a:r>
          </a:p>
          <a:p>
            <a:pPr marL="742950" lvl="1" indent="-285750">
              <a:buFont typeface="Wingdings" panose="05000000000000000000" pitchFamily="2" charset="2"/>
              <a:buChar char="q"/>
            </a:pPr>
            <a:r>
              <a:rPr lang="en-US" dirty="0"/>
              <a:t>Far-forward detection to tag n and </a:t>
            </a:r>
            <a:r>
              <a:rPr lang="en-US" dirty="0">
                <a:latin typeface="Symbol" panose="05050102010706020507" pitchFamily="18" charset="2"/>
              </a:rPr>
              <a:t>L</a:t>
            </a:r>
            <a:r>
              <a:rPr lang="en-US" dirty="0"/>
              <a:t> (or </a:t>
            </a:r>
            <a:r>
              <a:rPr lang="en-US" dirty="0">
                <a:latin typeface="Symbol" panose="05050102010706020507" pitchFamily="18" charset="2"/>
              </a:rPr>
              <a:t>S</a:t>
            </a:r>
            <a:r>
              <a:rPr lang="en-US" baseline="30000" dirty="0"/>
              <a:t>o</a:t>
            </a:r>
            <a:r>
              <a:rPr lang="en-US" dirty="0"/>
              <a:t>) (meson structure) </a:t>
            </a:r>
          </a:p>
          <a:p>
            <a:pPr marL="742950" lvl="1" indent="-285750">
              <a:buFont typeface="Wingdings" panose="05000000000000000000" pitchFamily="2" charset="2"/>
              <a:buChar char="q"/>
            </a:pPr>
            <a:endParaRPr lang="en-US" dirty="0"/>
          </a:p>
          <a:p>
            <a:pPr marL="742950" lvl="1" indent="-285750">
              <a:buFont typeface="Wingdings" panose="05000000000000000000" pitchFamily="2" charset="2"/>
              <a:buChar char="q"/>
            </a:pPr>
            <a:r>
              <a:rPr lang="en-US" dirty="0"/>
              <a:t>Scattered electron detection in electron endcap</a:t>
            </a:r>
          </a:p>
          <a:p>
            <a:pPr marL="742950" lvl="1" indent="-285750">
              <a:buFont typeface="Wingdings" panose="05000000000000000000" pitchFamily="2" charset="2"/>
              <a:buChar char="q"/>
            </a:pPr>
            <a:r>
              <a:rPr lang="en-US" dirty="0"/>
              <a:t>Good hadron endcap and far-forward calorimetry (goal: 35%/E, &lt;50%/E acceptable)</a:t>
            </a:r>
          </a:p>
          <a:p>
            <a:pPr marL="742950" lvl="1" indent="-285750">
              <a:buFont typeface="Wingdings" panose="05000000000000000000" pitchFamily="2" charset="2"/>
              <a:buChar char="q"/>
            </a:pPr>
            <a:r>
              <a:rPr lang="en-US" dirty="0"/>
              <a:t>For pion form factor: pion in hadron endcap</a:t>
            </a:r>
          </a:p>
        </p:txBody>
      </p:sp>
      <p:pic>
        <p:nvPicPr>
          <p:cNvPr id="8" name="Picture 7">
            <a:extLst>
              <a:ext uri="{FF2B5EF4-FFF2-40B4-BE49-F238E27FC236}">
                <a16:creationId xmlns:a16="http://schemas.microsoft.com/office/drawing/2014/main" id="{8B6D2629-CAF3-470A-9809-B3BAE587204D}"/>
              </a:ext>
            </a:extLst>
          </p:cNvPr>
          <p:cNvPicPr>
            <a:picLocks noChangeAspect="1"/>
          </p:cNvPicPr>
          <p:nvPr/>
        </p:nvPicPr>
        <p:blipFill rotWithShape="1">
          <a:blip r:embed="rId3">
            <a:extLst>
              <a:ext uri="{28A0092B-C50C-407E-A947-70E740481C1C}">
                <a14:useLocalDpi xmlns:a14="http://schemas.microsoft.com/office/drawing/2010/main" val="0"/>
              </a:ext>
            </a:extLst>
          </a:blip>
          <a:srcRect l="2822" r="7966"/>
          <a:stretch/>
        </p:blipFill>
        <p:spPr>
          <a:xfrm>
            <a:off x="5456909" y="973197"/>
            <a:ext cx="5082781" cy="1709232"/>
          </a:xfrm>
          <a:prstGeom prst="rect">
            <a:avLst/>
          </a:prstGeom>
        </p:spPr>
      </p:pic>
      <p:pic>
        <p:nvPicPr>
          <p:cNvPr id="12" name="Picture 11">
            <a:extLst>
              <a:ext uri="{FF2B5EF4-FFF2-40B4-BE49-F238E27FC236}">
                <a16:creationId xmlns:a16="http://schemas.microsoft.com/office/drawing/2014/main" id="{0129DDD2-62F8-47D1-869E-CA889DD451DF}"/>
              </a:ext>
            </a:extLst>
          </p:cNvPr>
          <p:cNvPicPr>
            <a:picLocks noChangeAspect="1"/>
          </p:cNvPicPr>
          <p:nvPr/>
        </p:nvPicPr>
        <p:blipFill rotWithShape="1">
          <a:blip r:embed="rId4"/>
          <a:srcRect t="68412" b="17312"/>
          <a:stretch/>
        </p:blipFill>
        <p:spPr>
          <a:xfrm>
            <a:off x="1780246" y="5946841"/>
            <a:ext cx="7232372" cy="599513"/>
          </a:xfrm>
          <a:prstGeom prst="rect">
            <a:avLst/>
          </a:prstGeom>
        </p:spPr>
      </p:pic>
      <p:pic>
        <p:nvPicPr>
          <p:cNvPr id="13" name="Picture 12">
            <a:extLst>
              <a:ext uri="{FF2B5EF4-FFF2-40B4-BE49-F238E27FC236}">
                <a16:creationId xmlns:a16="http://schemas.microsoft.com/office/drawing/2014/main" id="{4335868E-25E4-4EB7-822F-F660CE38F9C9}"/>
              </a:ext>
            </a:extLst>
          </p:cNvPr>
          <p:cNvPicPr>
            <a:picLocks noChangeAspect="1"/>
          </p:cNvPicPr>
          <p:nvPr/>
        </p:nvPicPr>
        <p:blipFill rotWithShape="1">
          <a:blip r:embed="rId4"/>
          <a:srcRect b="91553"/>
          <a:stretch/>
        </p:blipFill>
        <p:spPr>
          <a:xfrm>
            <a:off x="1738051" y="5594626"/>
            <a:ext cx="7181088" cy="352214"/>
          </a:xfrm>
          <a:prstGeom prst="rect">
            <a:avLst/>
          </a:prstGeom>
        </p:spPr>
      </p:pic>
      <p:sp>
        <p:nvSpPr>
          <p:cNvPr id="14" name="TextBox 13">
            <a:extLst>
              <a:ext uri="{FF2B5EF4-FFF2-40B4-BE49-F238E27FC236}">
                <a16:creationId xmlns:a16="http://schemas.microsoft.com/office/drawing/2014/main" id="{C2FFB320-A100-421F-B081-A11F4277911E}"/>
              </a:ext>
            </a:extLst>
          </p:cNvPr>
          <p:cNvSpPr txBox="1"/>
          <p:nvPr/>
        </p:nvSpPr>
        <p:spPr>
          <a:xfrm>
            <a:off x="1912220" y="6546354"/>
            <a:ext cx="4785360" cy="276999"/>
          </a:xfrm>
          <a:prstGeom prst="rect">
            <a:avLst/>
          </a:prstGeom>
          <a:noFill/>
        </p:spPr>
        <p:txBody>
          <a:bodyPr wrap="square" rtlCol="0">
            <a:spAutoFit/>
          </a:bodyPr>
          <a:lstStyle/>
          <a:p>
            <a:r>
              <a:rPr lang="en-US" sz="1200" dirty="0">
                <a:solidFill>
                  <a:srgbClr val="00B0F0"/>
                </a:solidFill>
              </a:rPr>
              <a:t>From 4</a:t>
            </a:r>
            <a:r>
              <a:rPr lang="en-US" sz="1200" baseline="30000" dirty="0">
                <a:solidFill>
                  <a:srgbClr val="00B0F0"/>
                </a:solidFill>
              </a:rPr>
              <a:t>th</a:t>
            </a:r>
            <a:r>
              <a:rPr lang="en-US" sz="1200" dirty="0">
                <a:solidFill>
                  <a:srgbClr val="00B0F0"/>
                </a:solidFill>
              </a:rPr>
              <a:t> YR Workshop – talks on complementarity (Y. Zhang, V. Morozov)</a:t>
            </a:r>
          </a:p>
        </p:txBody>
      </p:sp>
      <p:sp>
        <p:nvSpPr>
          <p:cNvPr id="3" name="Title 2">
            <a:extLst>
              <a:ext uri="{FF2B5EF4-FFF2-40B4-BE49-F238E27FC236}">
                <a16:creationId xmlns:a16="http://schemas.microsoft.com/office/drawing/2014/main" id="{B341D288-8FDE-4546-B7ED-72D32902E642}"/>
              </a:ext>
            </a:extLst>
          </p:cNvPr>
          <p:cNvSpPr>
            <a:spLocks noGrp="1"/>
          </p:cNvSpPr>
          <p:nvPr>
            <p:ph type="title"/>
          </p:nvPr>
        </p:nvSpPr>
        <p:spPr>
          <a:xfrm>
            <a:off x="215590" y="67100"/>
            <a:ext cx="11138210" cy="732063"/>
          </a:xfrm>
        </p:spPr>
        <p:txBody>
          <a:bodyPr>
            <a:normAutofit/>
          </a:bodyPr>
          <a:lstStyle/>
          <a:p>
            <a:r>
              <a:rPr lang="en-US" sz="3600" b="1" dirty="0">
                <a:solidFill>
                  <a:schemeClr val="accent1"/>
                </a:solidFill>
                <a:cs typeface="Arial" panose="020B0604020202020204" pitchFamily="34" charset="0"/>
              </a:rPr>
              <a:t>Example of ECCE Physics : Origin of Hadron Mass</a:t>
            </a:r>
            <a:endParaRPr lang="en-US" sz="3600" dirty="0"/>
          </a:p>
        </p:txBody>
      </p:sp>
      <p:sp>
        <p:nvSpPr>
          <p:cNvPr id="16" name="TextBox 15">
            <a:extLst>
              <a:ext uri="{FF2B5EF4-FFF2-40B4-BE49-F238E27FC236}">
                <a16:creationId xmlns:a16="http://schemas.microsoft.com/office/drawing/2014/main" id="{29E1A9D4-53CE-4AAC-95A9-186B749B763D}"/>
              </a:ext>
            </a:extLst>
          </p:cNvPr>
          <p:cNvSpPr txBox="1"/>
          <p:nvPr/>
        </p:nvSpPr>
        <p:spPr>
          <a:xfrm>
            <a:off x="1449041" y="5026008"/>
            <a:ext cx="8385356" cy="646331"/>
          </a:xfrm>
          <a:prstGeom prst="rect">
            <a:avLst/>
          </a:prstGeom>
          <a:noFill/>
        </p:spPr>
        <p:txBody>
          <a:bodyPr wrap="square" rtlCol="0">
            <a:spAutoFit/>
          </a:bodyPr>
          <a:lstStyle/>
          <a:p>
            <a:r>
              <a:rPr lang="en-US" b="1" dirty="0">
                <a:solidFill>
                  <a:srgbClr val="0000FF"/>
                </a:solidFill>
              </a:rPr>
              <a:t>ECCE – physics reach enhanced in </a:t>
            </a:r>
            <a:r>
              <a:rPr lang="en-US" b="1" dirty="0" err="1">
                <a:solidFill>
                  <a:srgbClr val="0000FF"/>
                </a:solidFill>
              </a:rPr>
              <a:t>x</a:t>
            </a:r>
            <a:r>
              <a:rPr lang="en-US" b="1" baseline="-25000" dirty="0" err="1">
                <a:solidFill>
                  <a:srgbClr val="0000FF"/>
                </a:solidFill>
              </a:rPr>
              <a:t>L</a:t>
            </a:r>
            <a:r>
              <a:rPr lang="en-US" b="1" dirty="0">
                <a:solidFill>
                  <a:srgbClr val="0000FF"/>
                </a:solidFill>
              </a:rPr>
              <a:t> and </a:t>
            </a:r>
            <a:r>
              <a:rPr lang="en-US" b="1" dirty="0" err="1">
                <a:solidFill>
                  <a:srgbClr val="0000FF"/>
                </a:solidFill>
              </a:rPr>
              <a:t>x</a:t>
            </a:r>
            <a:r>
              <a:rPr lang="en-US" b="1" baseline="-25000" dirty="0" err="1">
                <a:solidFill>
                  <a:srgbClr val="0000FF"/>
                </a:solidFill>
              </a:rPr>
              <a:t>B</a:t>
            </a:r>
            <a:r>
              <a:rPr lang="en-US" b="1" dirty="0">
                <a:solidFill>
                  <a:srgbClr val="0000FF"/>
                </a:solidFill>
              </a:rPr>
              <a:t> with beam focus with dispersion – relevant for diffraction (e-p, e-A) and tagging (e-d, e-</a:t>
            </a:r>
            <a:r>
              <a:rPr lang="en-US" b="1" baseline="30000" dirty="0">
                <a:solidFill>
                  <a:srgbClr val="0000FF"/>
                </a:solidFill>
              </a:rPr>
              <a:t>3</a:t>
            </a:r>
            <a:r>
              <a:rPr lang="en-US" b="1" dirty="0">
                <a:solidFill>
                  <a:srgbClr val="0000FF"/>
                </a:solidFill>
              </a:rPr>
              <a:t>He, </a:t>
            </a:r>
            <a:r>
              <a:rPr lang="en-US" b="1" dirty="0" err="1">
                <a:solidFill>
                  <a:srgbClr val="0000FF"/>
                </a:solidFill>
              </a:rPr>
              <a:t>etc</a:t>
            </a:r>
            <a:r>
              <a:rPr lang="en-US" b="1" dirty="0">
                <a:solidFill>
                  <a:srgbClr val="0000FF"/>
                </a:solidFill>
              </a:rPr>
              <a:t>), and exclusive measurements </a:t>
            </a:r>
          </a:p>
        </p:txBody>
      </p:sp>
      <p:sp>
        <p:nvSpPr>
          <p:cNvPr id="2" name="TextBox 1">
            <a:extLst>
              <a:ext uri="{FF2B5EF4-FFF2-40B4-BE49-F238E27FC236}">
                <a16:creationId xmlns:a16="http://schemas.microsoft.com/office/drawing/2014/main" id="{EEC9C29D-E7A1-4AC7-8EA5-0D1FCD00A8CE}"/>
              </a:ext>
            </a:extLst>
          </p:cNvPr>
          <p:cNvSpPr txBox="1"/>
          <p:nvPr/>
        </p:nvSpPr>
        <p:spPr>
          <a:xfrm>
            <a:off x="6149916" y="769048"/>
            <a:ext cx="3929409" cy="307777"/>
          </a:xfrm>
          <a:prstGeom prst="rect">
            <a:avLst/>
          </a:prstGeom>
          <a:noFill/>
        </p:spPr>
        <p:txBody>
          <a:bodyPr wrap="none" rtlCol="0">
            <a:spAutoFit/>
          </a:bodyPr>
          <a:lstStyle/>
          <a:p>
            <a:r>
              <a:rPr lang="en-US" sz="1400" dirty="0"/>
              <a:t>Large reduction in pion (structure) pdfs through EIC</a:t>
            </a:r>
          </a:p>
        </p:txBody>
      </p:sp>
      <p:sp>
        <p:nvSpPr>
          <p:cNvPr id="20" name="TextBox 19">
            <a:extLst>
              <a:ext uri="{FF2B5EF4-FFF2-40B4-BE49-F238E27FC236}">
                <a16:creationId xmlns:a16="http://schemas.microsoft.com/office/drawing/2014/main" id="{F865F746-185A-42A0-B8F8-9817666C0077}"/>
              </a:ext>
            </a:extLst>
          </p:cNvPr>
          <p:cNvSpPr txBox="1"/>
          <p:nvPr/>
        </p:nvSpPr>
        <p:spPr>
          <a:xfrm>
            <a:off x="2417784" y="2694833"/>
            <a:ext cx="2729978" cy="369332"/>
          </a:xfrm>
          <a:prstGeom prst="rect">
            <a:avLst/>
          </a:prstGeom>
          <a:noFill/>
        </p:spPr>
        <p:txBody>
          <a:bodyPr wrap="none" rtlCol="0">
            <a:spAutoFit/>
          </a:bodyPr>
          <a:lstStyle/>
          <a:p>
            <a:r>
              <a:rPr lang="en-US" dirty="0"/>
              <a:t>and to tag p (for DVCS/3D).</a:t>
            </a:r>
          </a:p>
        </p:txBody>
      </p:sp>
      <p:sp>
        <p:nvSpPr>
          <p:cNvPr id="18" name="TextBox 17">
            <a:extLst>
              <a:ext uri="{FF2B5EF4-FFF2-40B4-BE49-F238E27FC236}">
                <a16:creationId xmlns:a16="http://schemas.microsoft.com/office/drawing/2014/main" id="{828E0BED-0C99-4540-BB14-C1203E95094F}"/>
              </a:ext>
            </a:extLst>
          </p:cNvPr>
          <p:cNvSpPr txBox="1"/>
          <p:nvPr/>
        </p:nvSpPr>
        <p:spPr>
          <a:xfrm>
            <a:off x="10558846" y="1543096"/>
            <a:ext cx="1354958" cy="400110"/>
          </a:xfrm>
          <a:prstGeom prst="rect">
            <a:avLst/>
          </a:prstGeom>
          <a:noFill/>
        </p:spPr>
        <p:txBody>
          <a:bodyPr wrap="square" rtlCol="0">
            <a:spAutoFit/>
          </a:bodyPr>
          <a:lstStyle/>
          <a:p>
            <a:r>
              <a:rPr lang="en-US" sz="1000" dirty="0">
                <a:solidFill>
                  <a:srgbClr val="00B0F0"/>
                </a:solidFill>
              </a:rPr>
              <a:t>Yellow Report, </a:t>
            </a:r>
          </a:p>
          <a:p>
            <a:r>
              <a:rPr lang="en-US" sz="1000" dirty="0">
                <a:solidFill>
                  <a:srgbClr val="00B0F0"/>
                </a:solidFill>
              </a:rPr>
              <a:t>Volume 2, Fig. 7.24</a:t>
            </a:r>
          </a:p>
        </p:txBody>
      </p:sp>
      <p:sp>
        <p:nvSpPr>
          <p:cNvPr id="21" name="TextBox 20">
            <a:extLst>
              <a:ext uri="{FF2B5EF4-FFF2-40B4-BE49-F238E27FC236}">
                <a16:creationId xmlns:a16="http://schemas.microsoft.com/office/drawing/2014/main" id="{F4524AC9-0873-4E0B-8A03-F744C3B8098F}"/>
              </a:ext>
            </a:extLst>
          </p:cNvPr>
          <p:cNvSpPr txBox="1"/>
          <p:nvPr/>
        </p:nvSpPr>
        <p:spPr>
          <a:xfrm>
            <a:off x="10456243" y="3749668"/>
            <a:ext cx="1145721" cy="400110"/>
          </a:xfrm>
          <a:prstGeom prst="rect">
            <a:avLst/>
          </a:prstGeom>
          <a:noFill/>
        </p:spPr>
        <p:txBody>
          <a:bodyPr wrap="square" rtlCol="0">
            <a:spAutoFit/>
          </a:bodyPr>
          <a:lstStyle/>
          <a:p>
            <a:r>
              <a:rPr lang="en-US" sz="1000" dirty="0">
                <a:solidFill>
                  <a:srgbClr val="00B0F0"/>
                </a:solidFill>
              </a:rPr>
              <a:t>Yellow Report, Volume 2,Fig. 7.46</a:t>
            </a:r>
          </a:p>
        </p:txBody>
      </p:sp>
      <p:pic>
        <p:nvPicPr>
          <p:cNvPr id="7" name="Picture 6">
            <a:extLst>
              <a:ext uri="{FF2B5EF4-FFF2-40B4-BE49-F238E27FC236}">
                <a16:creationId xmlns:a16="http://schemas.microsoft.com/office/drawing/2014/main" id="{332E41CA-322D-4227-BD8F-721B0DB3EA9F}"/>
              </a:ext>
            </a:extLst>
          </p:cNvPr>
          <p:cNvPicPr>
            <a:picLocks noChangeAspect="1"/>
          </p:cNvPicPr>
          <p:nvPr/>
        </p:nvPicPr>
        <p:blipFill>
          <a:blip r:embed="rId5"/>
          <a:stretch>
            <a:fillRect/>
          </a:stretch>
        </p:blipFill>
        <p:spPr>
          <a:xfrm>
            <a:off x="5917460" y="2586469"/>
            <a:ext cx="4276686" cy="2525015"/>
          </a:xfrm>
          <a:prstGeom prst="rect">
            <a:avLst/>
          </a:prstGeom>
        </p:spPr>
      </p:pic>
    </p:spTree>
    <p:extLst>
      <p:ext uri="{BB962C8B-B14F-4D97-AF65-F5344CB8AC3E}">
        <p14:creationId xmlns:p14="http://schemas.microsoft.com/office/powerpoint/2010/main" val="1152377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22BC6-CD03-49EA-A910-58CD84795153}"/>
              </a:ext>
            </a:extLst>
          </p:cNvPr>
          <p:cNvSpPr>
            <a:spLocks noGrp="1"/>
          </p:cNvSpPr>
          <p:nvPr>
            <p:ph type="title"/>
          </p:nvPr>
        </p:nvSpPr>
        <p:spPr>
          <a:xfrm>
            <a:off x="838200" y="365126"/>
            <a:ext cx="10515600" cy="775612"/>
          </a:xfrm>
        </p:spPr>
        <p:txBody>
          <a:bodyPr/>
          <a:lstStyle/>
          <a:p>
            <a:r>
              <a:rPr lang="en-US" b="1" dirty="0">
                <a:solidFill>
                  <a:schemeClr val="accent1"/>
                </a:solidFill>
              </a:rPr>
              <a:t>Pion Form Factor in ECCE</a:t>
            </a:r>
          </a:p>
        </p:txBody>
      </p:sp>
      <p:pic>
        <p:nvPicPr>
          <p:cNvPr id="6" name="Picture 5" descr="A picture containing graphical user interface&#10;&#10;Description automatically generated">
            <a:extLst>
              <a:ext uri="{FF2B5EF4-FFF2-40B4-BE49-F238E27FC236}">
                <a16:creationId xmlns:a16="http://schemas.microsoft.com/office/drawing/2014/main" id="{F403079F-5904-408F-AFF8-19AA09530AF4}"/>
              </a:ext>
            </a:extLst>
          </p:cNvPr>
          <p:cNvPicPr>
            <a:picLocks noChangeAspect="1"/>
          </p:cNvPicPr>
          <p:nvPr/>
        </p:nvPicPr>
        <p:blipFill>
          <a:blip r:embed="rId2"/>
          <a:stretch>
            <a:fillRect/>
          </a:stretch>
        </p:blipFill>
        <p:spPr>
          <a:xfrm>
            <a:off x="535711" y="1262036"/>
            <a:ext cx="10818089" cy="5345440"/>
          </a:xfrm>
          <a:prstGeom prst="rect">
            <a:avLst/>
          </a:prstGeom>
        </p:spPr>
      </p:pic>
    </p:spTree>
    <p:extLst>
      <p:ext uri="{BB962C8B-B14F-4D97-AF65-F5344CB8AC3E}">
        <p14:creationId xmlns:p14="http://schemas.microsoft.com/office/powerpoint/2010/main" val="1224878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E8AFF1-EF1D-0F4D-B693-05477698CE4A}"/>
              </a:ext>
            </a:extLst>
          </p:cNvPr>
          <p:cNvSpPr>
            <a:spLocks noGrp="1"/>
          </p:cNvSpPr>
          <p:nvPr>
            <p:ph idx="1"/>
          </p:nvPr>
        </p:nvSpPr>
        <p:spPr>
          <a:xfrm>
            <a:off x="506950" y="1517590"/>
            <a:ext cx="10941523" cy="4286695"/>
          </a:xfrm>
        </p:spPr>
        <p:txBody>
          <a:bodyPr>
            <a:normAutofit fontScale="92500" lnSpcReduction="10000"/>
          </a:bodyPr>
          <a:lstStyle/>
          <a:p>
            <a:pPr marL="0" indent="0" algn="ctr">
              <a:lnSpc>
                <a:spcPct val="120000"/>
              </a:lnSpc>
              <a:spcBef>
                <a:spcPts val="400"/>
              </a:spcBef>
              <a:buNone/>
            </a:pPr>
            <a:r>
              <a:rPr lang="en-US" sz="3200" u="sng" dirty="0"/>
              <a:t>ECCE is a low-risk, cost-effective, flexible and optimized EIC detector!</a:t>
            </a:r>
          </a:p>
          <a:p>
            <a:pPr>
              <a:lnSpc>
                <a:spcPct val="120000"/>
              </a:lnSpc>
              <a:spcBef>
                <a:spcPts val="400"/>
              </a:spcBef>
            </a:pPr>
            <a:endParaRPr lang="en-US" b="1" dirty="0"/>
          </a:p>
          <a:p>
            <a:pPr lvl="1">
              <a:lnSpc>
                <a:spcPct val="120000"/>
              </a:lnSpc>
              <a:spcBef>
                <a:spcPts val="400"/>
              </a:spcBef>
            </a:pPr>
            <a:r>
              <a:rPr lang="en-US" sz="2800" b="1" dirty="0"/>
              <a:t>Low risk</a:t>
            </a:r>
            <a:r>
              <a:rPr lang="en-US" sz="2800" dirty="0"/>
              <a:t> due to re-use of existing magnet and various detectors.</a:t>
            </a:r>
          </a:p>
          <a:p>
            <a:pPr>
              <a:lnSpc>
                <a:spcPct val="120000"/>
              </a:lnSpc>
              <a:spcBef>
                <a:spcPts val="400"/>
              </a:spcBef>
            </a:pPr>
            <a:endParaRPr lang="en-US" sz="1300" dirty="0"/>
          </a:p>
          <a:p>
            <a:pPr lvl="1">
              <a:lnSpc>
                <a:spcPct val="120000"/>
              </a:lnSpc>
              <a:spcBef>
                <a:spcPts val="400"/>
              </a:spcBef>
            </a:pPr>
            <a:r>
              <a:rPr lang="en-US" sz="2800" b="1" dirty="0"/>
              <a:t>Cost-effective</a:t>
            </a:r>
            <a:r>
              <a:rPr lang="en-US" sz="2800" dirty="0"/>
              <a:t> due international in-kind contributions and </a:t>
            </a:r>
            <a:br>
              <a:rPr lang="en-US" sz="2800" dirty="0"/>
            </a:br>
            <a:r>
              <a:rPr lang="en-US" sz="2800" dirty="0"/>
              <a:t>magnet and detectors reuse </a:t>
            </a:r>
          </a:p>
          <a:p>
            <a:pPr>
              <a:lnSpc>
                <a:spcPct val="120000"/>
              </a:lnSpc>
              <a:spcBef>
                <a:spcPts val="400"/>
              </a:spcBef>
            </a:pPr>
            <a:endParaRPr lang="en-US" sz="1400" dirty="0"/>
          </a:p>
          <a:p>
            <a:pPr lvl="1">
              <a:lnSpc>
                <a:spcPct val="120000"/>
              </a:lnSpc>
              <a:spcBef>
                <a:spcPts val="400"/>
              </a:spcBef>
            </a:pPr>
            <a:r>
              <a:rPr lang="en-US" sz="2800" b="1" dirty="0"/>
              <a:t>Flexible and optimized</a:t>
            </a:r>
            <a:r>
              <a:rPr lang="en-US" sz="2800" dirty="0"/>
              <a:t> by studying both IRs and using full Geant4.</a:t>
            </a:r>
          </a:p>
          <a:p>
            <a:pPr>
              <a:lnSpc>
                <a:spcPct val="120000"/>
              </a:lnSpc>
              <a:spcBef>
                <a:spcPts val="400"/>
              </a:spcBef>
            </a:pPr>
            <a:endParaRPr lang="en-US" sz="1400" dirty="0"/>
          </a:p>
          <a:p>
            <a:pPr lvl="1">
              <a:lnSpc>
                <a:spcPct val="120000"/>
              </a:lnSpc>
              <a:spcBef>
                <a:spcPts val="400"/>
              </a:spcBef>
            </a:pPr>
            <a:r>
              <a:rPr lang="en-US" sz="2800" b="1" u="sng" dirty="0"/>
              <a:t>Most realistic detector to be ready by CD4a.</a:t>
            </a:r>
          </a:p>
        </p:txBody>
      </p:sp>
      <p:sp>
        <p:nvSpPr>
          <p:cNvPr id="8" name="Title 1">
            <a:extLst>
              <a:ext uri="{FF2B5EF4-FFF2-40B4-BE49-F238E27FC236}">
                <a16:creationId xmlns:a16="http://schemas.microsoft.com/office/drawing/2014/main" id="{6F1D337C-76A4-4B47-B7E0-BA75CC89F444}"/>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Why                ?</a:t>
            </a:r>
          </a:p>
        </p:txBody>
      </p:sp>
      <p:pic>
        <p:nvPicPr>
          <p:cNvPr id="9" name="Picture 8" descr="Icon&#10;&#10;Description automatically generated">
            <a:extLst>
              <a:ext uri="{FF2B5EF4-FFF2-40B4-BE49-F238E27FC236}">
                <a16:creationId xmlns:a16="http://schemas.microsoft.com/office/drawing/2014/main" id="{00F9E34E-CE87-5742-8786-49A32989A1D0}"/>
              </a:ext>
            </a:extLst>
          </p:cNvPr>
          <p:cNvPicPr>
            <a:picLocks noChangeAspect="1"/>
          </p:cNvPicPr>
          <p:nvPr/>
        </p:nvPicPr>
        <p:blipFill>
          <a:blip r:embed="rId2"/>
          <a:stretch>
            <a:fillRect/>
          </a:stretch>
        </p:blipFill>
        <p:spPr>
          <a:xfrm>
            <a:off x="5577167" y="351157"/>
            <a:ext cx="1862929" cy="561319"/>
          </a:xfrm>
          <a:prstGeom prst="rect">
            <a:avLst/>
          </a:prstGeom>
        </p:spPr>
      </p:pic>
    </p:spTree>
    <p:extLst>
      <p:ext uri="{BB962C8B-B14F-4D97-AF65-F5344CB8AC3E}">
        <p14:creationId xmlns:p14="http://schemas.microsoft.com/office/powerpoint/2010/main" val="199187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40B06A-1CCA-42D5-A0BE-6FE82D0290CF}"/>
              </a:ext>
            </a:extLst>
          </p:cNvPr>
          <p:cNvPicPr>
            <a:picLocks noChangeAspect="1"/>
          </p:cNvPicPr>
          <p:nvPr/>
        </p:nvPicPr>
        <p:blipFill>
          <a:blip r:embed="rId2"/>
          <a:stretch>
            <a:fillRect/>
          </a:stretch>
        </p:blipFill>
        <p:spPr>
          <a:xfrm>
            <a:off x="371707" y="95910"/>
            <a:ext cx="9144000" cy="6666180"/>
          </a:xfrm>
          <a:prstGeom prst="rect">
            <a:avLst/>
          </a:prstGeom>
        </p:spPr>
      </p:pic>
      <p:sp>
        <p:nvSpPr>
          <p:cNvPr id="2" name="TextBox 1">
            <a:extLst>
              <a:ext uri="{FF2B5EF4-FFF2-40B4-BE49-F238E27FC236}">
                <a16:creationId xmlns:a16="http://schemas.microsoft.com/office/drawing/2014/main" id="{00955A73-5967-4429-A7C3-8B130F16157C}"/>
              </a:ext>
            </a:extLst>
          </p:cNvPr>
          <p:cNvSpPr txBox="1"/>
          <p:nvPr/>
        </p:nvSpPr>
        <p:spPr>
          <a:xfrm>
            <a:off x="9679259" y="2185639"/>
            <a:ext cx="2200507" cy="646331"/>
          </a:xfrm>
          <a:prstGeom prst="rect">
            <a:avLst/>
          </a:prstGeom>
          <a:noFill/>
        </p:spPr>
        <p:txBody>
          <a:bodyPr wrap="square" rtlCol="0">
            <a:spAutoFit/>
          </a:bodyPr>
          <a:lstStyle/>
          <a:p>
            <a:r>
              <a:rPr lang="en-US" dirty="0"/>
              <a:t>From Jim Yeck </a:t>
            </a:r>
          </a:p>
          <a:p>
            <a:r>
              <a:rPr lang="en-US" dirty="0"/>
              <a:t>3/30/21</a:t>
            </a:r>
          </a:p>
        </p:txBody>
      </p:sp>
    </p:spTree>
    <p:extLst>
      <p:ext uri="{BB962C8B-B14F-4D97-AF65-F5344CB8AC3E}">
        <p14:creationId xmlns:p14="http://schemas.microsoft.com/office/powerpoint/2010/main" val="233016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82B8-2CB4-4420-8160-61C0530DE384}"/>
              </a:ext>
            </a:extLst>
          </p:cNvPr>
          <p:cNvSpPr>
            <a:spLocks noGrp="1"/>
          </p:cNvSpPr>
          <p:nvPr>
            <p:ph type="title"/>
          </p:nvPr>
        </p:nvSpPr>
        <p:spPr/>
        <p:txBody>
          <a:bodyPr/>
          <a:lstStyle/>
          <a:p>
            <a:r>
              <a:rPr lang="en-US" dirty="0">
                <a:solidFill>
                  <a:schemeClr val="accent1"/>
                </a:solidFill>
              </a:rPr>
              <a:t>Second Simulation Campaign</a:t>
            </a:r>
          </a:p>
        </p:txBody>
      </p:sp>
      <p:sp>
        <p:nvSpPr>
          <p:cNvPr id="5" name="Content Placeholder 4">
            <a:extLst>
              <a:ext uri="{FF2B5EF4-FFF2-40B4-BE49-F238E27FC236}">
                <a16:creationId xmlns:a16="http://schemas.microsoft.com/office/drawing/2014/main" id="{7C33B67A-4939-47A8-A181-5C713B65F644}"/>
              </a:ext>
            </a:extLst>
          </p:cNvPr>
          <p:cNvSpPr>
            <a:spLocks noGrp="1"/>
          </p:cNvSpPr>
          <p:nvPr>
            <p:ph idx="1"/>
          </p:nvPr>
        </p:nvSpPr>
        <p:spPr>
          <a:xfrm>
            <a:off x="838200" y="1600200"/>
            <a:ext cx="10515600" cy="4576763"/>
          </a:xfrm>
        </p:spPr>
        <p:txBody>
          <a:bodyPr/>
          <a:lstStyle/>
          <a:p>
            <a:r>
              <a:rPr lang="en-US" dirty="0"/>
              <a:t>Has started!</a:t>
            </a:r>
          </a:p>
          <a:p>
            <a:pPr lvl="1"/>
            <a:r>
              <a:rPr lang="en-US" dirty="0">
                <a:hlinkClick r:id="rId2"/>
              </a:rPr>
              <a:t>https://lists.bnl.gov/pipermail/ecce-eic-public-l/2021-September/000220.html</a:t>
            </a:r>
            <a:endParaRPr lang="en-US" dirty="0"/>
          </a:p>
          <a:p>
            <a:r>
              <a:rPr lang="en-US" dirty="0"/>
              <a:t>Currently running single-particle checks and debugging</a:t>
            </a:r>
          </a:p>
          <a:p>
            <a:r>
              <a:rPr lang="en-US" dirty="0"/>
              <a:t>Anticipate full production to start in ~ 1 week</a:t>
            </a:r>
          </a:p>
          <a:p>
            <a:endParaRPr lang="en-US" dirty="0"/>
          </a:p>
          <a:p>
            <a:r>
              <a:rPr lang="en-US" dirty="0"/>
              <a:t>ECCE 4</a:t>
            </a:r>
            <a:r>
              <a:rPr lang="en-US" baseline="30000" dirty="0"/>
              <a:t>th</a:t>
            </a:r>
            <a:r>
              <a:rPr lang="en-US" dirty="0"/>
              <a:t> Simulation Workshop:</a:t>
            </a:r>
          </a:p>
          <a:p>
            <a:pPr lvl="1"/>
            <a:r>
              <a:rPr lang="en-US" dirty="0">
                <a:hlinkClick r:id="rId3"/>
              </a:rPr>
              <a:t>https://indico.bnl.gov/event/13060/</a:t>
            </a:r>
            <a:endParaRPr lang="en-US" dirty="0"/>
          </a:p>
          <a:p>
            <a:pPr lvl="1"/>
            <a:r>
              <a:rPr lang="en-US" dirty="0"/>
              <a:t>Will concentrate on details of making use of second campaign output</a:t>
            </a:r>
          </a:p>
        </p:txBody>
      </p:sp>
    </p:spTree>
    <p:extLst>
      <p:ext uri="{BB962C8B-B14F-4D97-AF65-F5344CB8AC3E}">
        <p14:creationId xmlns:p14="http://schemas.microsoft.com/office/powerpoint/2010/main" val="403958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F9387FA-B506-044B-987F-8F9316B02F43}"/>
              </a:ext>
            </a:extLst>
          </p:cNvPr>
          <p:cNvSpPr>
            <a:spLocks noGrp="1"/>
          </p:cNvSpPr>
          <p:nvPr>
            <p:ph type="title"/>
          </p:nvPr>
        </p:nvSpPr>
        <p:spPr>
          <a:xfrm>
            <a:off x="617592" y="798373"/>
            <a:ext cx="2977667" cy="1325563"/>
          </a:xfrm>
        </p:spPr>
        <p:txBody>
          <a:bodyPr/>
          <a:lstStyle/>
          <a:p>
            <a:r>
              <a:rPr lang="en-US" dirty="0">
                <a:solidFill>
                  <a:srgbClr val="118F90"/>
                </a:solidFill>
              </a:rPr>
              <a:t>Consortium</a:t>
            </a:r>
          </a:p>
        </p:txBody>
      </p:sp>
      <p:pic>
        <p:nvPicPr>
          <p:cNvPr id="12" name="Picture 11" descr="Icon&#10;&#10;Description automatically generated">
            <a:extLst>
              <a:ext uri="{FF2B5EF4-FFF2-40B4-BE49-F238E27FC236}">
                <a16:creationId xmlns:a16="http://schemas.microsoft.com/office/drawing/2014/main" id="{0649B4C6-D12B-044E-A3D1-1D00D5B810C3}"/>
              </a:ext>
            </a:extLst>
          </p:cNvPr>
          <p:cNvPicPr>
            <a:picLocks noChangeAspect="1"/>
          </p:cNvPicPr>
          <p:nvPr/>
        </p:nvPicPr>
        <p:blipFill>
          <a:blip r:embed="rId2"/>
          <a:stretch>
            <a:fillRect/>
          </a:stretch>
        </p:blipFill>
        <p:spPr>
          <a:xfrm>
            <a:off x="1182935" y="511030"/>
            <a:ext cx="1748790" cy="526928"/>
          </a:xfrm>
          <a:prstGeom prst="rect">
            <a:avLst/>
          </a:prstGeom>
        </p:spPr>
      </p:pic>
      <p:cxnSp>
        <p:nvCxnSpPr>
          <p:cNvPr id="9" name="Straight Connector 8">
            <a:extLst>
              <a:ext uri="{FF2B5EF4-FFF2-40B4-BE49-F238E27FC236}">
                <a16:creationId xmlns:a16="http://schemas.microsoft.com/office/drawing/2014/main" id="{680710C7-A467-BA4C-A083-A88644B25654}"/>
              </a:ext>
            </a:extLst>
          </p:cNvPr>
          <p:cNvCxnSpPr>
            <a:cxnSpLocks/>
          </p:cNvCxnSpPr>
          <p:nvPr/>
        </p:nvCxnSpPr>
        <p:spPr>
          <a:xfrm flipH="1">
            <a:off x="1878929" y="1356258"/>
            <a:ext cx="4454365" cy="264500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282F84E-CBC4-D045-A94B-30CFF9065300}"/>
              </a:ext>
            </a:extLst>
          </p:cNvPr>
          <p:cNvCxnSpPr>
            <a:cxnSpLocks/>
          </p:cNvCxnSpPr>
          <p:nvPr/>
        </p:nvCxnSpPr>
        <p:spPr>
          <a:xfrm flipH="1">
            <a:off x="2547852" y="6038172"/>
            <a:ext cx="5366119" cy="430129"/>
          </a:xfrm>
          <a:prstGeom prst="line">
            <a:avLst/>
          </a:prstGeom>
          <a:ln w="57150"/>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680C6D09-4E0F-8242-B36F-DA5A7044EA25}"/>
              </a:ext>
            </a:extLst>
          </p:cNvPr>
          <p:cNvGraphicFramePr>
            <a:graphicFrameLocks/>
          </p:cNvGraphicFramePr>
          <p:nvPr/>
        </p:nvGraphicFramePr>
        <p:xfrm>
          <a:off x="-15085" y="3373763"/>
          <a:ext cx="5358902" cy="3490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3301B22F-20AC-9E4A-8629-A2F1528D4431}"/>
              </a:ext>
            </a:extLst>
          </p:cNvPr>
          <p:cNvGraphicFramePr>
            <a:graphicFrameLocks/>
          </p:cNvGraphicFramePr>
          <p:nvPr/>
        </p:nvGraphicFramePr>
        <p:xfrm>
          <a:off x="3464607" y="579356"/>
          <a:ext cx="7884380" cy="60356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BB3F7423-4704-4D06-BA1A-E537342F0294}"/>
              </a:ext>
            </a:extLst>
          </p:cNvPr>
          <p:cNvSpPr txBox="1"/>
          <p:nvPr/>
        </p:nvSpPr>
        <p:spPr>
          <a:xfrm>
            <a:off x="1328523" y="1829949"/>
            <a:ext cx="1603202" cy="367323"/>
          </a:xfrm>
          <a:prstGeom prst="rect">
            <a:avLst/>
          </a:prstGeom>
          <a:noFill/>
        </p:spPr>
        <p:txBody>
          <a:bodyPr wrap="square" rtlCol="0">
            <a:spAutoFit/>
          </a:bodyPr>
          <a:lstStyle/>
          <a:p>
            <a:r>
              <a:rPr lang="en-US" dirty="0"/>
              <a:t>80 Institutions</a:t>
            </a:r>
          </a:p>
        </p:txBody>
      </p:sp>
      <p:sp>
        <p:nvSpPr>
          <p:cNvPr id="3" name="TextBox 2">
            <a:extLst>
              <a:ext uri="{FF2B5EF4-FFF2-40B4-BE49-F238E27FC236}">
                <a16:creationId xmlns:a16="http://schemas.microsoft.com/office/drawing/2014/main" id="{68935194-D858-468C-B878-8EEEAF59D2F3}"/>
              </a:ext>
            </a:extLst>
          </p:cNvPr>
          <p:cNvSpPr txBox="1"/>
          <p:nvPr/>
        </p:nvSpPr>
        <p:spPr>
          <a:xfrm>
            <a:off x="9536648" y="6549261"/>
            <a:ext cx="2891692" cy="261610"/>
          </a:xfrm>
          <a:prstGeom prst="rect">
            <a:avLst/>
          </a:prstGeom>
          <a:noFill/>
        </p:spPr>
        <p:txBody>
          <a:bodyPr wrap="square" rtlCol="0">
            <a:spAutoFit/>
          </a:bodyPr>
          <a:lstStyle/>
          <a:p>
            <a:r>
              <a:rPr lang="en-US" sz="1100" dirty="0"/>
              <a:t>courtesy of Or Hen</a:t>
            </a:r>
          </a:p>
        </p:txBody>
      </p:sp>
      <p:sp>
        <p:nvSpPr>
          <p:cNvPr id="6" name="TextBox 5">
            <a:extLst>
              <a:ext uri="{FF2B5EF4-FFF2-40B4-BE49-F238E27FC236}">
                <a16:creationId xmlns:a16="http://schemas.microsoft.com/office/drawing/2014/main" id="{C0E0E9B3-041D-4632-B992-A41F492246C3}"/>
              </a:ext>
            </a:extLst>
          </p:cNvPr>
          <p:cNvSpPr txBox="1"/>
          <p:nvPr/>
        </p:nvSpPr>
        <p:spPr>
          <a:xfrm>
            <a:off x="148492" y="2446215"/>
            <a:ext cx="2326638" cy="923330"/>
          </a:xfrm>
          <a:prstGeom prst="rect">
            <a:avLst/>
          </a:prstGeom>
          <a:noFill/>
          <a:ln>
            <a:solidFill>
              <a:schemeClr val="tx1"/>
            </a:solidFill>
          </a:ln>
        </p:spPr>
        <p:txBody>
          <a:bodyPr wrap="square" rtlCol="0">
            <a:spAutoFit/>
          </a:bodyPr>
          <a:lstStyle/>
          <a:p>
            <a:pPr algn="ctr"/>
            <a:r>
              <a:rPr lang="en-US" dirty="0"/>
              <a:t>High engagement from all collaborating institutions!</a:t>
            </a:r>
          </a:p>
        </p:txBody>
      </p:sp>
    </p:spTree>
    <p:extLst>
      <p:ext uri="{BB962C8B-B14F-4D97-AF65-F5344CB8AC3E}">
        <p14:creationId xmlns:p14="http://schemas.microsoft.com/office/powerpoint/2010/main" val="4120401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38A9-4813-4B79-9B9C-9C0EF47F7204}"/>
              </a:ext>
            </a:extLst>
          </p:cNvPr>
          <p:cNvSpPr>
            <a:spLocks noGrp="1"/>
          </p:cNvSpPr>
          <p:nvPr>
            <p:ph type="title"/>
          </p:nvPr>
        </p:nvSpPr>
        <p:spPr>
          <a:xfrm>
            <a:off x="838200" y="365126"/>
            <a:ext cx="10515600" cy="976872"/>
          </a:xfrm>
        </p:spPr>
        <p:txBody>
          <a:bodyPr/>
          <a:lstStyle/>
          <a:p>
            <a:r>
              <a:rPr lang="en-US" b="1" dirty="0">
                <a:solidFill>
                  <a:schemeClr val="accent1"/>
                </a:solidFill>
              </a:rPr>
              <a:t>Other Infrastructure…</a:t>
            </a:r>
          </a:p>
        </p:txBody>
      </p:sp>
      <p:pic>
        <p:nvPicPr>
          <p:cNvPr id="6" name="Image" descr="Image">
            <a:extLst>
              <a:ext uri="{FF2B5EF4-FFF2-40B4-BE49-F238E27FC236}">
                <a16:creationId xmlns:a16="http://schemas.microsoft.com/office/drawing/2014/main" id="{0F713846-942B-4931-9C94-7B4956943302}"/>
              </a:ext>
            </a:extLst>
          </p:cNvPr>
          <p:cNvPicPr>
            <a:picLocks noChangeAspect="1"/>
          </p:cNvPicPr>
          <p:nvPr/>
        </p:nvPicPr>
        <p:blipFill>
          <a:blip r:embed="rId2"/>
          <a:stretch>
            <a:fillRect/>
          </a:stretch>
        </p:blipFill>
        <p:spPr>
          <a:xfrm>
            <a:off x="153912" y="1362690"/>
            <a:ext cx="5132977" cy="3071639"/>
          </a:xfrm>
          <a:prstGeom prst="rect">
            <a:avLst/>
          </a:prstGeom>
          <a:ln w="12700">
            <a:miter lim="400000"/>
          </a:ln>
        </p:spPr>
      </p:pic>
      <p:sp>
        <p:nvSpPr>
          <p:cNvPr id="7" name="8+ months to engineer and certify “dogbone” plates: reuse brings time and cost savings">
            <a:extLst>
              <a:ext uri="{FF2B5EF4-FFF2-40B4-BE49-F238E27FC236}">
                <a16:creationId xmlns:a16="http://schemas.microsoft.com/office/drawing/2014/main" id="{3FEA39EF-4990-48DF-B29F-D146A83C6261}"/>
              </a:ext>
            </a:extLst>
          </p:cNvPr>
          <p:cNvSpPr txBox="1"/>
          <p:nvPr/>
        </p:nvSpPr>
        <p:spPr>
          <a:xfrm>
            <a:off x="729781" y="5717882"/>
            <a:ext cx="8413796" cy="379591"/>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b="1" dirty="0"/>
              <a:t>8+ months to engineer and certify “</a:t>
            </a:r>
            <a:r>
              <a:rPr b="1" dirty="0" err="1"/>
              <a:t>dogbone</a:t>
            </a:r>
            <a:r>
              <a:rPr b="1" dirty="0"/>
              <a:t>” plates:</a:t>
            </a:r>
            <a:r>
              <a:rPr lang="en-US" b="1" dirty="0"/>
              <a:t> </a:t>
            </a:r>
            <a:r>
              <a:rPr b="1" dirty="0"/>
              <a:t>reuse brings time and cost savings </a:t>
            </a:r>
          </a:p>
        </p:txBody>
      </p:sp>
      <p:pic>
        <p:nvPicPr>
          <p:cNvPr id="8" name="Image" descr="Image">
            <a:extLst>
              <a:ext uri="{FF2B5EF4-FFF2-40B4-BE49-F238E27FC236}">
                <a16:creationId xmlns:a16="http://schemas.microsoft.com/office/drawing/2014/main" id="{BE1A28F0-4E43-4238-8D40-4E2592744F85}"/>
              </a:ext>
            </a:extLst>
          </p:cNvPr>
          <p:cNvPicPr>
            <a:picLocks noChangeAspect="1"/>
          </p:cNvPicPr>
          <p:nvPr/>
        </p:nvPicPr>
        <p:blipFill>
          <a:blip r:embed="rId3"/>
          <a:stretch>
            <a:fillRect/>
          </a:stretch>
        </p:blipFill>
        <p:spPr>
          <a:xfrm>
            <a:off x="540230" y="3290775"/>
            <a:ext cx="2191062" cy="1666257"/>
          </a:xfrm>
          <a:prstGeom prst="rect">
            <a:avLst/>
          </a:prstGeom>
          <a:ln w="12700">
            <a:miter lim="400000"/>
          </a:ln>
        </p:spPr>
      </p:pic>
      <p:sp>
        <p:nvSpPr>
          <p:cNvPr id="9" name="engineering, FEA, reviews, prototyping, material choice, vendor selection, test fitting, and so on">
            <a:extLst>
              <a:ext uri="{FF2B5EF4-FFF2-40B4-BE49-F238E27FC236}">
                <a16:creationId xmlns:a16="http://schemas.microsoft.com/office/drawing/2014/main" id="{0231EF49-4FA1-4B22-82FD-D41BDAE57B96}"/>
              </a:ext>
            </a:extLst>
          </p:cNvPr>
          <p:cNvSpPr txBox="1"/>
          <p:nvPr/>
        </p:nvSpPr>
        <p:spPr>
          <a:xfrm>
            <a:off x="1717003" y="5215909"/>
            <a:ext cx="6527007"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1200">
                <a:latin typeface="Helvetica"/>
                <a:ea typeface="Helvetica"/>
                <a:cs typeface="Helvetica"/>
                <a:sym typeface="Helvetica"/>
              </a:defRPr>
            </a:lvl1pPr>
          </a:lstStyle>
          <a:p>
            <a:r>
              <a:rPr dirty="0"/>
              <a:t>engineering, FEA, reviews, prototyping, material choice, vendor selection, test fitting, and so on</a:t>
            </a:r>
          </a:p>
        </p:txBody>
      </p:sp>
      <p:pic>
        <p:nvPicPr>
          <p:cNvPr id="11" name="Picture 10" descr="Diagram&#10;&#10;Description automatically generated">
            <a:extLst>
              <a:ext uri="{FF2B5EF4-FFF2-40B4-BE49-F238E27FC236}">
                <a16:creationId xmlns:a16="http://schemas.microsoft.com/office/drawing/2014/main" id="{B18ED151-DDA0-4B3B-9FFB-85ACEFBBA19E}"/>
              </a:ext>
            </a:extLst>
          </p:cNvPr>
          <p:cNvPicPr>
            <a:picLocks noChangeAspect="1"/>
          </p:cNvPicPr>
          <p:nvPr/>
        </p:nvPicPr>
        <p:blipFill>
          <a:blip r:embed="rId4"/>
          <a:stretch>
            <a:fillRect/>
          </a:stretch>
        </p:blipFill>
        <p:spPr>
          <a:xfrm>
            <a:off x="4394550" y="1713203"/>
            <a:ext cx="3402899" cy="3340680"/>
          </a:xfrm>
          <a:prstGeom prst="rect">
            <a:avLst/>
          </a:prstGeom>
        </p:spPr>
      </p:pic>
      <p:cxnSp>
        <p:nvCxnSpPr>
          <p:cNvPr id="13" name="Straight Arrow Connector 12">
            <a:extLst>
              <a:ext uri="{FF2B5EF4-FFF2-40B4-BE49-F238E27FC236}">
                <a16:creationId xmlns:a16="http://schemas.microsoft.com/office/drawing/2014/main" id="{7AC4A764-7E3E-45DD-8862-E41694EA9392}"/>
              </a:ext>
            </a:extLst>
          </p:cNvPr>
          <p:cNvCxnSpPr>
            <a:cxnSpLocks/>
          </p:cNvCxnSpPr>
          <p:nvPr/>
        </p:nvCxnSpPr>
        <p:spPr>
          <a:xfrm>
            <a:off x="3749783" y="2646243"/>
            <a:ext cx="644767" cy="44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46DCB60-6A13-4C42-B5BB-BC303B5EF480}"/>
              </a:ext>
            </a:extLst>
          </p:cNvPr>
          <p:cNvSpPr txBox="1"/>
          <p:nvPr/>
        </p:nvSpPr>
        <p:spPr>
          <a:xfrm>
            <a:off x="7151632" y="999248"/>
            <a:ext cx="3983890" cy="646331"/>
          </a:xfrm>
          <a:prstGeom prst="rect">
            <a:avLst/>
          </a:prstGeom>
          <a:noFill/>
        </p:spPr>
        <p:txBody>
          <a:bodyPr wrap="square" rtlCol="0">
            <a:spAutoFit/>
          </a:bodyPr>
          <a:lstStyle/>
          <a:p>
            <a:r>
              <a:rPr lang="en-US" dirty="0"/>
              <a:t>Multiple rounds of prototyping to adapt 4140 HT process to thick material:  </a:t>
            </a:r>
          </a:p>
        </p:txBody>
      </p:sp>
      <p:pic>
        <p:nvPicPr>
          <p:cNvPr id="17" name="Picture 16" descr="A picture containing indoor, gun, gear&#10;&#10;Description automatically generated">
            <a:extLst>
              <a:ext uri="{FF2B5EF4-FFF2-40B4-BE49-F238E27FC236}">
                <a16:creationId xmlns:a16="http://schemas.microsoft.com/office/drawing/2014/main" id="{DC5FE203-3214-47DE-A6C6-1B730F5CCD55}"/>
              </a:ext>
            </a:extLst>
          </p:cNvPr>
          <p:cNvPicPr>
            <a:picLocks noChangeAspect="1"/>
          </p:cNvPicPr>
          <p:nvPr/>
        </p:nvPicPr>
        <p:blipFill>
          <a:blip r:embed="rId5"/>
          <a:stretch>
            <a:fillRect/>
          </a:stretch>
        </p:blipFill>
        <p:spPr>
          <a:xfrm rot="5400000">
            <a:off x="7819319" y="2095766"/>
            <a:ext cx="2672644" cy="2004483"/>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A5CE7948-55D4-4CA9-A93F-F9CB8383FABD}"/>
              </a:ext>
            </a:extLst>
          </p:cNvPr>
          <p:cNvPicPr>
            <a:picLocks noChangeAspect="1"/>
          </p:cNvPicPr>
          <p:nvPr/>
        </p:nvPicPr>
        <p:blipFill>
          <a:blip r:embed="rId6"/>
          <a:stretch>
            <a:fillRect/>
          </a:stretch>
        </p:blipFill>
        <p:spPr>
          <a:xfrm rot="5400000">
            <a:off x="9400619" y="4017786"/>
            <a:ext cx="2672645" cy="2004484"/>
          </a:xfrm>
          <a:prstGeom prst="rect">
            <a:avLst/>
          </a:prstGeom>
        </p:spPr>
      </p:pic>
      <p:sp>
        <p:nvSpPr>
          <p:cNvPr id="3" name="TextBox 2">
            <a:extLst>
              <a:ext uri="{FF2B5EF4-FFF2-40B4-BE49-F238E27FC236}">
                <a16:creationId xmlns:a16="http://schemas.microsoft.com/office/drawing/2014/main" id="{79442D89-D632-40A0-B731-1DF4E4888BC6}"/>
              </a:ext>
            </a:extLst>
          </p:cNvPr>
          <p:cNvSpPr txBox="1"/>
          <p:nvPr/>
        </p:nvSpPr>
        <p:spPr>
          <a:xfrm>
            <a:off x="10324123" y="2658340"/>
            <a:ext cx="1713964" cy="1015663"/>
          </a:xfrm>
          <a:prstGeom prst="rect">
            <a:avLst/>
          </a:prstGeom>
          <a:noFill/>
        </p:spPr>
        <p:txBody>
          <a:bodyPr wrap="square" rtlCol="0">
            <a:spAutoFit/>
          </a:bodyPr>
          <a:lstStyle/>
          <a:p>
            <a:r>
              <a:rPr lang="en-US" sz="1200" dirty="0"/>
              <a:t>Initial attempt cracked when machined, required modified treatment and machining</a:t>
            </a:r>
          </a:p>
        </p:txBody>
      </p:sp>
    </p:spTree>
    <p:extLst>
      <p:ext uri="{BB962C8B-B14F-4D97-AF65-F5344CB8AC3E}">
        <p14:creationId xmlns:p14="http://schemas.microsoft.com/office/powerpoint/2010/main" val="2900161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BDB054-CD2D-4163-9C5B-E622742B4E5B}"/>
              </a:ext>
            </a:extLst>
          </p:cNvPr>
          <p:cNvPicPr>
            <a:picLocks noChangeAspect="1"/>
          </p:cNvPicPr>
          <p:nvPr/>
        </p:nvPicPr>
        <p:blipFill rotWithShape="1">
          <a:blip r:embed="rId2"/>
          <a:srcRect r="1811" b="1743"/>
          <a:stretch/>
        </p:blipFill>
        <p:spPr>
          <a:xfrm>
            <a:off x="2628299" y="1601374"/>
            <a:ext cx="5890695" cy="3934047"/>
          </a:xfrm>
          <a:prstGeom prst="rect">
            <a:avLst/>
          </a:prstGeom>
        </p:spPr>
      </p:pic>
      <p:sp>
        <p:nvSpPr>
          <p:cNvPr id="4" name="TextBox 3">
            <a:extLst>
              <a:ext uri="{FF2B5EF4-FFF2-40B4-BE49-F238E27FC236}">
                <a16:creationId xmlns:a16="http://schemas.microsoft.com/office/drawing/2014/main" id="{C1B7C806-1338-4161-A172-53D0A03A18B0}"/>
              </a:ext>
            </a:extLst>
          </p:cNvPr>
          <p:cNvSpPr txBox="1"/>
          <p:nvPr/>
        </p:nvSpPr>
        <p:spPr>
          <a:xfrm>
            <a:off x="206251" y="103156"/>
            <a:ext cx="8227694" cy="523220"/>
          </a:xfrm>
          <a:prstGeom prst="rect">
            <a:avLst/>
          </a:prstGeom>
          <a:noFill/>
        </p:spPr>
        <p:txBody>
          <a:bodyPr wrap="square" rtlCol="0">
            <a:spAutoFit/>
          </a:bodyPr>
          <a:lstStyle/>
          <a:p>
            <a:r>
              <a:rPr lang="en-US" sz="2800" b="1"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Design/Engineering Activities and Integration</a:t>
            </a:r>
          </a:p>
        </p:txBody>
      </p:sp>
      <p:sp>
        <p:nvSpPr>
          <p:cNvPr id="9" name="TextBox 8">
            <a:extLst>
              <a:ext uri="{FF2B5EF4-FFF2-40B4-BE49-F238E27FC236}">
                <a16:creationId xmlns:a16="http://schemas.microsoft.com/office/drawing/2014/main" id="{CEA97E21-6C1C-4BA8-BEFE-30CDCF64FE1C}"/>
              </a:ext>
            </a:extLst>
          </p:cNvPr>
          <p:cNvSpPr txBox="1"/>
          <p:nvPr/>
        </p:nvSpPr>
        <p:spPr>
          <a:xfrm>
            <a:off x="6285568" y="731162"/>
            <a:ext cx="4523338" cy="830997"/>
          </a:xfrm>
          <a:prstGeom prst="rect">
            <a:avLst/>
          </a:prstGeom>
          <a:noFill/>
          <a:ln w="15875">
            <a:solidFill>
              <a:schemeClr val="accent4"/>
            </a:solidFill>
          </a:ln>
        </p:spPr>
        <p:txBody>
          <a:bodyPr wrap="square" rtlCol="0">
            <a:spAutoFit/>
          </a:bodyPr>
          <a:lstStyle/>
          <a:p>
            <a:r>
              <a:rPr lang="en-US" sz="1600" b="1" u="sng" dirty="0"/>
              <a:t>Barrel </a:t>
            </a:r>
            <a:r>
              <a:rPr lang="en-US" sz="1600" b="1" u="sng" dirty="0" err="1"/>
              <a:t>EMCal</a:t>
            </a:r>
            <a:r>
              <a:rPr lang="en-US" sz="1600" b="1" u="sng" dirty="0"/>
              <a:t> Support</a:t>
            </a:r>
          </a:p>
          <a:p>
            <a:pPr marL="285750" indent="-285750">
              <a:buFont typeface="Arial" panose="020B0604020202020204" pitchFamily="34" charset="0"/>
              <a:buChar char="•"/>
            </a:pPr>
            <a:r>
              <a:rPr lang="en-US" sz="1600" dirty="0"/>
              <a:t>Various options </a:t>
            </a:r>
            <a:r>
              <a:rPr lang="en-US" sz="1600" dirty="0" err="1"/>
              <a:t>EMCal</a:t>
            </a:r>
            <a:r>
              <a:rPr lang="en-US" sz="1600" dirty="0"/>
              <a:t> (Josh Crafts, CUA)</a:t>
            </a:r>
          </a:p>
          <a:p>
            <a:pPr marL="285750" indent="-285750">
              <a:buFont typeface="Arial" panose="020B0604020202020204" pitchFamily="34" charset="0"/>
              <a:buChar char="•"/>
            </a:pPr>
            <a:r>
              <a:rPr lang="en-US" sz="1600" dirty="0"/>
              <a:t>Impact on support structure and frame (MIT)</a:t>
            </a:r>
          </a:p>
        </p:txBody>
      </p:sp>
      <p:sp>
        <p:nvSpPr>
          <p:cNvPr id="10" name="TextBox 9">
            <a:extLst>
              <a:ext uri="{FF2B5EF4-FFF2-40B4-BE49-F238E27FC236}">
                <a16:creationId xmlns:a16="http://schemas.microsoft.com/office/drawing/2014/main" id="{88F9C840-A838-4D65-9C90-1A6FB7A65703}"/>
              </a:ext>
            </a:extLst>
          </p:cNvPr>
          <p:cNvSpPr txBox="1"/>
          <p:nvPr/>
        </p:nvSpPr>
        <p:spPr>
          <a:xfrm>
            <a:off x="1140627" y="699447"/>
            <a:ext cx="4523337" cy="830997"/>
          </a:xfrm>
          <a:prstGeom prst="rect">
            <a:avLst/>
          </a:prstGeom>
          <a:noFill/>
          <a:ln w="19050">
            <a:solidFill>
              <a:schemeClr val="accent4"/>
            </a:solidFill>
          </a:ln>
        </p:spPr>
        <p:txBody>
          <a:bodyPr wrap="square" rtlCol="0">
            <a:spAutoFit/>
          </a:bodyPr>
          <a:lstStyle/>
          <a:p>
            <a:r>
              <a:rPr lang="en-US" sz="1600" b="1" u="sng" dirty="0"/>
              <a:t>Electron Endcap </a:t>
            </a:r>
            <a:r>
              <a:rPr lang="en-US" sz="1600" b="1" u="sng" dirty="0" err="1"/>
              <a:t>EMCal</a:t>
            </a:r>
            <a:endParaRPr lang="en-US" sz="1600" b="1" u="sng" dirty="0"/>
          </a:p>
          <a:p>
            <a:pPr marL="285750" indent="-285750">
              <a:buFont typeface="Arial" panose="020B0604020202020204" pitchFamily="34" charset="0"/>
              <a:buChar char="•"/>
            </a:pPr>
            <a:r>
              <a:rPr lang="en-US" sz="1600" dirty="0"/>
              <a:t>Initial concept (Josh Crafts, CUA)</a:t>
            </a:r>
          </a:p>
          <a:p>
            <a:pPr marL="285750" indent="-285750">
              <a:buFont typeface="Arial" panose="020B0604020202020204" pitchFamily="34" charset="0"/>
              <a:buChar char="•"/>
            </a:pPr>
            <a:r>
              <a:rPr lang="en-US" sz="1600" dirty="0"/>
              <a:t>Frame and cooling system (</a:t>
            </a:r>
            <a:r>
              <a:rPr lang="en-US" sz="1600" dirty="0" err="1"/>
              <a:t>IJCLab</a:t>
            </a:r>
            <a:r>
              <a:rPr lang="en-US" sz="1600" dirty="0"/>
              <a:t>-Orsay)</a:t>
            </a:r>
          </a:p>
        </p:txBody>
      </p:sp>
      <p:sp>
        <p:nvSpPr>
          <p:cNvPr id="11" name="TextBox 10">
            <a:extLst>
              <a:ext uri="{FF2B5EF4-FFF2-40B4-BE49-F238E27FC236}">
                <a16:creationId xmlns:a16="http://schemas.microsoft.com/office/drawing/2014/main" id="{53B161BC-60F7-4AF2-90E0-7F4CF07CEE49}"/>
              </a:ext>
            </a:extLst>
          </p:cNvPr>
          <p:cNvSpPr txBox="1"/>
          <p:nvPr/>
        </p:nvSpPr>
        <p:spPr>
          <a:xfrm>
            <a:off x="1229687" y="5540758"/>
            <a:ext cx="2978485" cy="830997"/>
          </a:xfrm>
          <a:prstGeom prst="rect">
            <a:avLst/>
          </a:prstGeom>
          <a:noFill/>
          <a:ln w="15875">
            <a:solidFill>
              <a:schemeClr val="accent4"/>
            </a:solidFill>
          </a:ln>
        </p:spPr>
        <p:txBody>
          <a:bodyPr wrap="square" rtlCol="0">
            <a:spAutoFit/>
          </a:bodyPr>
          <a:lstStyle/>
          <a:p>
            <a:r>
              <a:rPr lang="en-US" sz="1600" b="1" u="sng" dirty="0"/>
              <a:t>DIRC</a:t>
            </a:r>
          </a:p>
          <a:p>
            <a:pPr marL="285750" indent="-285750">
              <a:buFont typeface="Arial" panose="020B0604020202020204" pitchFamily="34" charset="0"/>
              <a:buChar char="•"/>
            </a:pPr>
            <a:r>
              <a:rPr lang="en-US" sz="1600" dirty="0"/>
              <a:t>Re-use concept (CUA, GSI)</a:t>
            </a:r>
          </a:p>
          <a:p>
            <a:pPr marL="285750" indent="-285750">
              <a:buFont typeface="Arial" panose="020B0604020202020204" pitchFamily="34" charset="0"/>
              <a:buChar char="•"/>
            </a:pPr>
            <a:r>
              <a:rPr lang="en-US" sz="1600" dirty="0"/>
              <a:t>Support structure (GSI)</a:t>
            </a:r>
          </a:p>
        </p:txBody>
      </p:sp>
      <p:sp>
        <p:nvSpPr>
          <p:cNvPr id="7" name="TextBox 6">
            <a:extLst>
              <a:ext uri="{FF2B5EF4-FFF2-40B4-BE49-F238E27FC236}">
                <a16:creationId xmlns:a16="http://schemas.microsoft.com/office/drawing/2014/main" id="{24031680-443D-4176-8767-3BA82B931C7A}"/>
              </a:ext>
            </a:extLst>
          </p:cNvPr>
          <p:cNvSpPr txBox="1"/>
          <p:nvPr/>
        </p:nvSpPr>
        <p:spPr>
          <a:xfrm>
            <a:off x="4520716" y="4704839"/>
            <a:ext cx="4523338" cy="584775"/>
          </a:xfrm>
          <a:prstGeom prst="rect">
            <a:avLst/>
          </a:prstGeom>
          <a:noFill/>
        </p:spPr>
        <p:txBody>
          <a:bodyPr wrap="square" rtlCol="0">
            <a:spAutoFit/>
          </a:bodyPr>
          <a:lstStyle/>
          <a:p>
            <a:r>
              <a:rPr lang="en-US" sz="1600" b="1" u="sng" dirty="0">
                <a:solidFill>
                  <a:schemeClr val="bg1"/>
                </a:solidFill>
              </a:rPr>
              <a:t>Si Barrel and disks mechanical</a:t>
            </a:r>
          </a:p>
          <a:p>
            <a:pPr marL="285750" indent="-285750">
              <a:buFont typeface="Arial" panose="020B0604020202020204" pitchFamily="34" charset="0"/>
              <a:buChar char="•"/>
            </a:pPr>
            <a:r>
              <a:rPr lang="en-US" sz="1600" dirty="0">
                <a:solidFill>
                  <a:schemeClr val="bg1"/>
                </a:solidFill>
              </a:rPr>
              <a:t>LANL and LBNL in collaboration with JLab</a:t>
            </a:r>
          </a:p>
        </p:txBody>
      </p:sp>
      <p:sp>
        <p:nvSpPr>
          <p:cNvPr id="8" name="TextBox 7">
            <a:extLst>
              <a:ext uri="{FF2B5EF4-FFF2-40B4-BE49-F238E27FC236}">
                <a16:creationId xmlns:a16="http://schemas.microsoft.com/office/drawing/2014/main" id="{977B5C5F-1569-4B41-BE5D-8A2D349D99FA}"/>
              </a:ext>
            </a:extLst>
          </p:cNvPr>
          <p:cNvSpPr txBox="1"/>
          <p:nvPr/>
        </p:nvSpPr>
        <p:spPr>
          <a:xfrm>
            <a:off x="7412727" y="2995022"/>
            <a:ext cx="1330604" cy="1323439"/>
          </a:xfrm>
          <a:prstGeom prst="rect">
            <a:avLst/>
          </a:prstGeom>
          <a:noFill/>
        </p:spPr>
        <p:txBody>
          <a:bodyPr wrap="square" rtlCol="0">
            <a:spAutoFit/>
          </a:bodyPr>
          <a:lstStyle/>
          <a:p>
            <a:r>
              <a:rPr lang="en-US" sz="1600" b="1" u="sng" dirty="0">
                <a:solidFill>
                  <a:schemeClr val="bg1"/>
                </a:solidFill>
              </a:rPr>
              <a:t>Forward Detectors and barrel timing layer (ORNL)</a:t>
            </a:r>
          </a:p>
        </p:txBody>
      </p:sp>
      <p:cxnSp>
        <p:nvCxnSpPr>
          <p:cNvPr id="17" name="Straight Arrow Connector 16">
            <a:extLst>
              <a:ext uri="{FF2B5EF4-FFF2-40B4-BE49-F238E27FC236}">
                <a16:creationId xmlns:a16="http://schemas.microsoft.com/office/drawing/2014/main" id="{0DAB28D1-44DA-42C4-9CB6-CF757113B583}"/>
              </a:ext>
            </a:extLst>
          </p:cNvPr>
          <p:cNvCxnSpPr>
            <a:cxnSpLocks/>
          </p:cNvCxnSpPr>
          <p:nvPr/>
        </p:nvCxnSpPr>
        <p:spPr>
          <a:xfrm flipV="1">
            <a:off x="2718929" y="5166251"/>
            <a:ext cx="1766679" cy="3959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67305D3-BA7F-4527-A7FD-0A074EE3D628}"/>
              </a:ext>
            </a:extLst>
          </p:cNvPr>
          <p:cNvCxnSpPr>
            <a:cxnSpLocks/>
          </p:cNvCxnSpPr>
          <p:nvPr/>
        </p:nvCxnSpPr>
        <p:spPr>
          <a:xfrm>
            <a:off x="2270225" y="1530444"/>
            <a:ext cx="1345981" cy="214503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48D7FD9-9AE3-4E9F-BDBF-61C7A198BA9B}"/>
              </a:ext>
            </a:extLst>
          </p:cNvPr>
          <p:cNvCxnSpPr>
            <a:cxnSpLocks/>
          </p:cNvCxnSpPr>
          <p:nvPr/>
        </p:nvCxnSpPr>
        <p:spPr>
          <a:xfrm flipH="1">
            <a:off x="6093274" y="1885557"/>
            <a:ext cx="434764" cy="42076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A124B2A-0212-4AFB-9D7F-89AFA83BC0A5}"/>
              </a:ext>
            </a:extLst>
          </p:cNvPr>
          <p:cNvCxnSpPr>
            <a:cxnSpLocks/>
          </p:cNvCxnSpPr>
          <p:nvPr/>
        </p:nvCxnSpPr>
        <p:spPr>
          <a:xfrm flipV="1">
            <a:off x="7719557" y="2072468"/>
            <a:ext cx="598737" cy="8157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84CD42F-EB46-47B2-899F-1D3FC6A34509}"/>
              </a:ext>
            </a:extLst>
          </p:cNvPr>
          <p:cNvCxnSpPr>
            <a:cxnSpLocks/>
          </p:cNvCxnSpPr>
          <p:nvPr/>
        </p:nvCxnSpPr>
        <p:spPr>
          <a:xfrm flipH="1" flipV="1">
            <a:off x="6782385" y="3878396"/>
            <a:ext cx="454246" cy="5429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1879233-D67E-47A6-A500-ED8B14F669C9}"/>
              </a:ext>
            </a:extLst>
          </p:cNvPr>
          <p:cNvCxnSpPr>
            <a:cxnSpLocks/>
          </p:cNvCxnSpPr>
          <p:nvPr/>
        </p:nvCxnSpPr>
        <p:spPr>
          <a:xfrm flipV="1">
            <a:off x="5663964" y="3675475"/>
            <a:ext cx="283534" cy="102936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9B4CD6F-AB07-43D9-BF0D-5365195A133E}"/>
              </a:ext>
            </a:extLst>
          </p:cNvPr>
          <p:cNvSpPr txBox="1"/>
          <p:nvPr/>
        </p:nvSpPr>
        <p:spPr>
          <a:xfrm>
            <a:off x="4709946" y="5465118"/>
            <a:ext cx="7685254" cy="1323439"/>
          </a:xfrm>
          <a:prstGeom prst="rect">
            <a:avLst/>
          </a:prstGeom>
          <a:noFill/>
        </p:spPr>
        <p:txBody>
          <a:bodyPr wrap="square" rtlCol="0">
            <a:spAutoFit/>
          </a:bodyPr>
          <a:lstStyle/>
          <a:p>
            <a:r>
              <a:rPr lang="en-US" sz="1600" b="1" u="sng" dirty="0">
                <a:solidFill>
                  <a:schemeClr val="bg1"/>
                </a:solidFill>
              </a:rPr>
              <a:t>Si </a:t>
            </a:r>
            <a:r>
              <a:rPr lang="en-US" sz="1600" b="1" u="sng" dirty="0"/>
              <a:t>EIC Project :</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Support for barrel </a:t>
            </a:r>
            <a:r>
              <a:rPr lang="en-US" sz="1600" dirty="0" err="1">
                <a:latin typeface="Calibri" panose="020F0502020204030204" pitchFamily="34" charset="0"/>
                <a:cs typeface="Calibri" panose="020F0502020204030204" pitchFamily="34" charset="0"/>
              </a:rPr>
              <a:t>EMCal</a:t>
            </a:r>
            <a:r>
              <a:rPr lang="en-US" sz="1600" dirty="0">
                <a:latin typeface="Calibri" panose="020F0502020204030204" pitchFamily="34" charset="0"/>
                <a:cs typeface="Calibri" panose="020F0502020204030204" pitchFamily="34" charset="0"/>
              </a:rPr>
              <a:t> and a universal frame that holds the DIRC and detectors "within" (backward </a:t>
            </a:r>
            <a:r>
              <a:rPr lang="en-US" sz="1600" dirty="0" err="1">
                <a:latin typeface="Calibri" panose="020F0502020204030204" pitchFamily="34" charset="0"/>
                <a:cs typeface="Calibri" panose="020F0502020204030204" pitchFamily="34" charset="0"/>
              </a:rPr>
              <a:t>EMCAl</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mRICH</a:t>
            </a:r>
            <a:r>
              <a:rPr lang="en-US" sz="1600" dirty="0">
                <a:latin typeface="Calibri" panose="020F0502020204030204" pitchFamily="34" charset="0"/>
                <a:cs typeface="Calibri" panose="020F0502020204030204" pitchFamily="34" charset="0"/>
              </a:rPr>
              <a:t>, etc.)</a:t>
            </a:r>
          </a:p>
          <a:p>
            <a:pPr marL="285750" indent="-285750">
              <a:buFont typeface="Arial" panose="020B0604020202020204" pitchFamily="34" charset="0"/>
              <a:buChar char="•"/>
            </a:pPr>
            <a:r>
              <a:rPr lang="en-US" sz="1600" dirty="0">
                <a:solidFill>
                  <a:srgbClr val="000000"/>
                </a:solidFill>
                <a:latin typeface="Calibri" panose="020F0502020204030204" pitchFamily="34" charset="0"/>
              </a:rPr>
              <a:t>Support of forward Hadron Calorimeter, and how to split it for maintenance mode, looking at similar for the backward HCal side.</a:t>
            </a:r>
            <a:endParaRPr lang="en-US" sz="1600" dirty="0"/>
          </a:p>
        </p:txBody>
      </p:sp>
      <p:sp>
        <p:nvSpPr>
          <p:cNvPr id="19" name="TextBox 18">
            <a:extLst>
              <a:ext uri="{FF2B5EF4-FFF2-40B4-BE49-F238E27FC236}">
                <a16:creationId xmlns:a16="http://schemas.microsoft.com/office/drawing/2014/main" id="{E5AFDA58-4121-4C23-8933-D3E3D7C41630}"/>
              </a:ext>
            </a:extLst>
          </p:cNvPr>
          <p:cNvSpPr txBox="1"/>
          <p:nvPr/>
        </p:nvSpPr>
        <p:spPr>
          <a:xfrm>
            <a:off x="8846918" y="2359477"/>
            <a:ext cx="1820114" cy="2554545"/>
          </a:xfrm>
          <a:prstGeom prst="rect">
            <a:avLst/>
          </a:prstGeom>
          <a:solidFill>
            <a:schemeClr val="bg1"/>
          </a:solidFill>
        </p:spPr>
        <p:txBody>
          <a:bodyPr wrap="square" rtlCol="0">
            <a:spAutoFit/>
          </a:bodyPr>
          <a:lstStyle/>
          <a:p>
            <a:r>
              <a:rPr lang="en-US" sz="1600" b="1" dirty="0">
                <a:solidFill>
                  <a:srgbClr val="0000FF"/>
                </a:solidFill>
              </a:rPr>
              <a:t>Evaluate available space and detector placement and supports</a:t>
            </a:r>
          </a:p>
          <a:p>
            <a:endParaRPr lang="en-US" sz="1600" b="1" dirty="0">
              <a:solidFill>
                <a:srgbClr val="0000FF"/>
              </a:solidFill>
            </a:endParaRPr>
          </a:p>
          <a:p>
            <a:r>
              <a:rPr lang="en-US" sz="1600" b="1" dirty="0">
                <a:solidFill>
                  <a:srgbClr val="0000FF"/>
                </a:solidFill>
              </a:rPr>
              <a:t>Next: integrate MPGD between Si and DIRC (work started)</a:t>
            </a:r>
          </a:p>
        </p:txBody>
      </p:sp>
    </p:spTree>
    <p:extLst>
      <p:ext uri="{BB962C8B-B14F-4D97-AF65-F5344CB8AC3E}">
        <p14:creationId xmlns:p14="http://schemas.microsoft.com/office/powerpoint/2010/main" val="2899306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A6C1-8006-42BA-95B0-1BEA9F542A4F}"/>
              </a:ext>
            </a:extLst>
          </p:cNvPr>
          <p:cNvSpPr>
            <a:spLocks noGrp="1"/>
          </p:cNvSpPr>
          <p:nvPr>
            <p:ph type="title"/>
          </p:nvPr>
        </p:nvSpPr>
        <p:spPr/>
        <p:txBody>
          <a:bodyPr/>
          <a:lstStyle/>
          <a:p>
            <a:r>
              <a:rPr lang="en-US" b="1" dirty="0">
                <a:solidFill>
                  <a:schemeClr val="accent1"/>
                </a:solidFill>
              </a:rPr>
              <a:t>ECCE Foundation</a:t>
            </a:r>
          </a:p>
        </p:txBody>
      </p:sp>
      <p:sp>
        <p:nvSpPr>
          <p:cNvPr id="3" name="Content Placeholder 2">
            <a:extLst>
              <a:ext uri="{FF2B5EF4-FFF2-40B4-BE49-F238E27FC236}">
                <a16:creationId xmlns:a16="http://schemas.microsoft.com/office/drawing/2014/main" id="{D3DCC76D-6D9E-466E-8FFA-B5852C1D594A}"/>
              </a:ext>
            </a:extLst>
          </p:cNvPr>
          <p:cNvSpPr>
            <a:spLocks noGrp="1"/>
          </p:cNvSpPr>
          <p:nvPr>
            <p:ph idx="1"/>
          </p:nvPr>
        </p:nvSpPr>
        <p:spPr>
          <a:xfrm>
            <a:off x="838200" y="1634121"/>
            <a:ext cx="5922461" cy="4542842"/>
          </a:xfrm>
        </p:spPr>
        <p:txBody>
          <a:bodyPr>
            <a:normAutofit/>
          </a:bodyPr>
          <a:lstStyle/>
          <a:p>
            <a:r>
              <a:rPr lang="en-US" dirty="0"/>
              <a:t>Develop a detector capable of delivering the full EIC science mission</a:t>
            </a:r>
          </a:p>
          <a:p>
            <a:pPr lvl="1"/>
            <a:r>
              <a:rPr lang="en-US" dirty="0"/>
              <a:t>As outlined in the Yellow Report</a:t>
            </a:r>
          </a:p>
          <a:p>
            <a:r>
              <a:rPr lang="en-US" dirty="0"/>
              <a:t>Appropriate utilization and/or upgrades of existing detectors and infrastructure </a:t>
            </a:r>
          </a:p>
          <a:p>
            <a:pPr lvl="1"/>
            <a:r>
              <a:rPr lang="en-US" dirty="0"/>
              <a:t>Reduce technical and schedule risks</a:t>
            </a:r>
          </a:p>
          <a:p>
            <a:pPr lvl="1"/>
            <a:r>
              <a:rPr lang="en-US" dirty="0"/>
              <a:t>Reinvest savings in detectors</a:t>
            </a:r>
          </a:p>
        </p:txBody>
      </p:sp>
      <p:pic>
        <p:nvPicPr>
          <p:cNvPr id="12" name="Picture 11" descr="Text, letter&#10;&#10;Description automatically generated">
            <a:extLst>
              <a:ext uri="{FF2B5EF4-FFF2-40B4-BE49-F238E27FC236}">
                <a16:creationId xmlns:a16="http://schemas.microsoft.com/office/drawing/2014/main" id="{C5B36DB8-FD3F-495D-9E5F-AC6DCC07D86B}"/>
              </a:ext>
            </a:extLst>
          </p:cNvPr>
          <p:cNvPicPr>
            <a:picLocks noChangeAspect="1"/>
          </p:cNvPicPr>
          <p:nvPr/>
        </p:nvPicPr>
        <p:blipFill>
          <a:blip r:embed="rId3"/>
          <a:stretch>
            <a:fillRect/>
          </a:stretch>
        </p:blipFill>
        <p:spPr>
          <a:xfrm>
            <a:off x="6862046" y="91860"/>
            <a:ext cx="5157397" cy="6674280"/>
          </a:xfrm>
          <a:prstGeom prst="rect">
            <a:avLst/>
          </a:prstGeom>
          <a:ln>
            <a:solidFill>
              <a:schemeClr val="tx1"/>
            </a:solidFill>
          </a:ln>
          <a:effectLst>
            <a:innerShdw blurRad="63500" dist="50800" dir="2700000">
              <a:prstClr val="black">
                <a:alpha val="50000"/>
              </a:prstClr>
            </a:innerShdw>
          </a:effectLst>
        </p:spPr>
      </p:pic>
    </p:spTree>
    <p:extLst>
      <p:ext uri="{BB962C8B-B14F-4D97-AF65-F5344CB8AC3E}">
        <p14:creationId xmlns:p14="http://schemas.microsoft.com/office/powerpoint/2010/main" val="2748317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3BF8-504D-427E-8ECA-EF9CEA859C1D}"/>
              </a:ext>
            </a:extLst>
          </p:cNvPr>
          <p:cNvSpPr>
            <a:spLocks noGrp="1"/>
          </p:cNvSpPr>
          <p:nvPr>
            <p:ph type="title"/>
          </p:nvPr>
        </p:nvSpPr>
        <p:spPr>
          <a:xfrm>
            <a:off x="838200" y="365125"/>
            <a:ext cx="10515600" cy="946185"/>
          </a:xfrm>
        </p:spPr>
        <p:txBody>
          <a:bodyPr/>
          <a:lstStyle/>
          <a:p>
            <a:r>
              <a:rPr lang="en-US" b="1" dirty="0">
                <a:solidFill>
                  <a:schemeClr val="accent1"/>
                </a:solidFill>
              </a:rPr>
              <a:t>Jets in DIS Events</a:t>
            </a:r>
          </a:p>
        </p:txBody>
      </p:sp>
      <p:sp>
        <p:nvSpPr>
          <p:cNvPr id="3" name="Content Placeholder 2">
            <a:extLst>
              <a:ext uri="{FF2B5EF4-FFF2-40B4-BE49-F238E27FC236}">
                <a16:creationId xmlns:a16="http://schemas.microsoft.com/office/drawing/2014/main" id="{BEFFDEEE-1E83-4595-BDEA-668EF6886297}"/>
              </a:ext>
            </a:extLst>
          </p:cNvPr>
          <p:cNvSpPr>
            <a:spLocks noGrp="1"/>
          </p:cNvSpPr>
          <p:nvPr>
            <p:ph idx="1"/>
          </p:nvPr>
        </p:nvSpPr>
        <p:spPr>
          <a:xfrm>
            <a:off x="838200" y="1642905"/>
            <a:ext cx="10515600" cy="4534058"/>
          </a:xfrm>
        </p:spPr>
        <p:txBody>
          <a:bodyPr>
            <a:normAutofit lnSpcReduction="10000"/>
          </a:bodyPr>
          <a:lstStyle/>
          <a:p>
            <a:r>
              <a:rPr lang="en-US" dirty="0"/>
              <a:t>This started as an exercise to try to bring myself up to speed with the requirements for jet finding in DIS events. </a:t>
            </a:r>
          </a:p>
          <a:p>
            <a:r>
              <a:rPr lang="en-US" dirty="0"/>
              <a:t>My starting goal was to think about how we might calibrate the HCALs in the central barrel. </a:t>
            </a:r>
          </a:p>
          <a:p>
            <a:pPr lvl="1"/>
            <a:r>
              <a:rPr lang="en-US" dirty="0"/>
              <a:t>In HI we used gamma + jet events, less clear to me what the standard should be at the EIC…</a:t>
            </a:r>
          </a:p>
          <a:p>
            <a:r>
              <a:rPr lang="en-US" dirty="0"/>
              <a:t>Jets are also highly prized at the EIC for TMD studies</a:t>
            </a:r>
          </a:p>
          <a:p>
            <a:pPr lvl="1"/>
            <a:r>
              <a:rPr lang="en-US" dirty="0"/>
              <a:t>Access to TMD quantities w/o fragmentation</a:t>
            </a:r>
          </a:p>
          <a:p>
            <a:pPr lvl="1"/>
            <a:endParaRPr lang="en-US" dirty="0"/>
          </a:p>
          <a:p>
            <a:r>
              <a:rPr lang="en-US" dirty="0"/>
              <a:t>As it turns out, there are a lot of details that make this substantially more complicated that I anticipated…</a:t>
            </a:r>
          </a:p>
        </p:txBody>
      </p:sp>
    </p:spTree>
    <p:extLst>
      <p:ext uri="{BB962C8B-B14F-4D97-AF65-F5344CB8AC3E}">
        <p14:creationId xmlns:p14="http://schemas.microsoft.com/office/powerpoint/2010/main" val="305185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497C-9B31-44ED-B8DE-D3BFBF453FDA}"/>
              </a:ext>
            </a:extLst>
          </p:cNvPr>
          <p:cNvSpPr>
            <a:spLocks noGrp="1"/>
          </p:cNvSpPr>
          <p:nvPr>
            <p:ph type="title"/>
          </p:nvPr>
        </p:nvSpPr>
        <p:spPr>
          <a:xfrm>
            <a:off x="838200" y="365125"/>
            <a:ext cx="10515600" cy="941161"/>
          </a:xfrm>
        </p:spPr>
        <p:txBody>
          <a:bodyPr/>
          <a:lstStyle/>
          <a:p>
            <a:r>
              <a:rPr lang="en-US" b="1" dirty="0">
                <a:solidFill>
                  <a:schemeClr val="accent1"/>
                </a:solidFill>
              </a:rPr>
              <a:t>Jet Algorithms</a:t>
            </a:r>
          </a:p>
        </p:txBody>
      </p:sp>
      <p:pic>
        <p:nvPicPr>
          <p:cNvPr id="7" name="Picture 6">
            <a:extLst>
              <a:ext uri="{FF2B5EF4-FFF2-40B4-BE49-F238E27FC236}">
                <a16:creationId xmlns:a16="http://schemas.microsoft.com/office/drawing/2014/main" id="{429B58A6-D3F2-4467-AA06-57DA6235D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481" y="1914839"/>
            <a:ext cx="5762667" cy="704855"/>
          </a:xfrm>
          <a:prstGeom prst="rect">
            <a:avLst/>
          </a:prstGeom>
        </p:spPr>
      </p:pic>
      <p:pic>
        <p:nvPicPr>
          <p:cNvPr id="9" name="Picture 8">
            <a:extLst>
              <a:ext uri="{FF2B5EF4-FFF2-40B4-BE49-F238E27FC236}">
                <a16:creationId xmlns:a16="http://schemas.microsoft.com/office/drawing/2014/main" id="{BA481EEB-5505-4C8E-BDB9-A1674DC28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094" y="2499580"/>
            <a:ext cx="4133880" cy="557217"/>
          </a:xfrm>
          <a:prstGeom prst="rect">
            <a:avLst/>
          </a:prstGeom>
        </p:spPr>
      </p:pic>
      <p:sp>
        <p:nvSpPr>
          <p:cNvPr id="6" name="TextBox 5">
            <a:extLst>
              <a:ext uri="{FF2B5EF4-FFF2-40B4-BE49-F238E27FC236}">
                <a16:creationId xmlns:a16="http://schemas.microsoft.com/office/drawing/2014/main" id="{2CEDA3D9-29C9-4F18-9DCF-84C31926F723}"/>
              </a:ext>
            </a:extLst>
          </p:cNvPr>
          <p:cNvSpPr txBox="1"/>
          <p:nvPr/>
        </p:nvSpPr>
        <p:spPr>
          <a:xfrm>
            <a:off x="381837" y="1611791"/>
            <a:ext cx="4009292" cy="369332"/>
          </a:xfrm>
          <a:prstGeom prst="rect">
            <a:avLst/>
          </a:prstGeom>
          <a:noFill/>
        </p:spPr>
        <p:txBody>
          <a:bodyPr wrap="square" rtlCol="0">
            <a:spAutoFit/>
          </a:bodyPr>
          <a:lstStyle/>
          <a:p>
            <a:r>
              <a:rPr lang="en-US" u="sng" dirty="0"/>
              <a:t>Longitudinally Invariant anti-</a:t>
            </a:r>
            <a:r>
              <a:rPr lang="en-US" u="sng" dirty="0" err="1"/>
              <a:t>k</a:t>
            </a:r>
            <a:r>
              <a:rPr lang="en-US" u="sng" baseline="-25000" dirty="0" err="1"/>
              <a:t>T</a:t>
            </a:r>
            <a:r>
              <a:rPr lang="en-US" u="sng" dirty="0"/>
              <a:t>:</a:t>
            </a:r>
          </a:p>
        </p:txBody>
      </p:sp>
      <p:pic>
        <p:nvPicPr>
          <p:cNvPr id="10" name="Picture 9">
            <a:extLst>
              <a:ext uri="{FF2B5EF4-FFF2-40B4-BE49-F238E27FC236}">
                <a16:creationId xmlns:a16="http://schemas.microsoft.com/office/drawing/2014/main" id="{1860AFAA-5B28-48E6-BB0E-ACA1887F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4433" y="365125"/>
            <a:ext cx="3710429" cy="2845527"/>
          </a:xfrm>
          <a:prstGeom prst="rect">
            <a:avLst/>
          </a:prstGeom>
        </p:spPr>
      </p:pic>
      <p:pic>
        <p:nvPicPr>
          <p:cNvPr id="8" name="Picture 7">
            <a:extLst>
              <a:ext uri="{FF2B5EF4-FFF2-40B4-BE49-F238E27FC236}">
                <a16:creationId xmlns:a16="http://schemas.microsoft.com/office/drawing/2014/main" id="{8C992827-4681-4C44-9F78-DE92151639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289" y="3369876"/>
            <a:ext cx="3533801" cy="3243286"/>
          </a:xfrm>
          <a:prstGeom prst="rect">
            <a:avLst/>
          </a:prstGeom>
        </p:spPr>
      </p:pic>
      <p:sp>
        <p:nvSpPr>
          <p:cNvPr id="5" name="TextBox 4">
            <a:extLst>
              <a:ext uri="{FF2B5EF4-FFF2-40B4-BE49-F238E27FC236}">
                <a16:creationId xmlns:a16="http://schemas.microsoft.com/office/drawing/2014/main" id="{6D8DADCC-731E-4F9B-BDCC-E52D7EA789FA}"/>
              </a:ext>
            </a:extLst>
          </p:cNvPr>
          <p:cNvSpPr txBox="1"/>
          <p:nvPr/>
        </p:nvSpPr>
        <p:spPr>
          <a:xfrm>
            <a:off x="385582" y="3923428"/>
            <a:ext cx="4114800" cy="369332"/>
          </a:xfrm>
          <a:prstGeom prst="rect">
            <a:avLst/>
          </a:prstGeom>
          <a:noFill/>
        </p:spPr>
        <p:txBody>
          <a:bodyPr wrap="square" rtlCol="0">
            <a:spAutoFit/>
          </a:bodyPr>
          <a:lstStyle/>
          <a:p>
            <a:r>
              <a:rPr lang="en-US" u="sng" dirty="0"/>
              <a:t>Spherically Invariant anti-</a:t>
            </a:r>
            <a:r>
              <a:rPr lang="en-US" u="sng" dirty="0" err="1"/>
              <a:t>k</a:t>
            </a:r>
            <a:r>
              <a:rPr lang="en-US" u="sng" baseline="-25000" dirty="0" err="1"/>
              <a:t>T</a:t>
            </a:r>
            <a:endParaRPr lang="en-US" u="sng" baseline="-25000" dirty="0"/>
          </a:p>
        </p:txBody>
      </p:sp>
      <p:pic>
        <p:nvPicPr>
          <p:cNvPr id="14" name="Picture 13">
            <a:extLst>
              <a:ext uri="{FF2B5EF4-FFF2-40B4-BE49-F238E27FC236}">
                <a16:creationId xmlns:a16="http://schemas.microsoft.com/office/drawing/2014/main" id="{7F3E0315-9413-4420-95B7-3C48F35C66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473" y="4495844"/>
            <a:ext cx="5715264" cy="663547"/>
          </a:xfrm>
          <a:prstGeom prst="rect">
            <a:avLst/>
          </a:prstGeom>
        </p:spPr>
      </p:pic>
      <p:pic>
        <p:nvPicPr>
          <p:cNvPr id="16" name="Picture 15">
            <a:extLst>
              <a:ext uri="{FF2B5EF4-FFF2-40B4-BE49-F238E27FC236}">
                <a16:creationId xmlns:a16="http://schemas.microsoft.com/office/drawing/2014/main" id="{A4C22D64-2157-44AC-A3CB-3441AF9B09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3109" y="5126821"/>
            <a:ext cx="3506459" cy="365125"/>
          </a:xfrm>
          <a:prstGeom prst="rect">
            <a:avLst/>
          </a:prstGeom>
        </p:spPr>
      </p:pic>
      <p:sp>
        <p:nvSpPr>
          <p:cNvPr id="17" name="TextBox 16">
            <a:extLst>
              <a:ext uri="{FF2B5EF4-FFF2-40B4-BE49-F238E27FC236}">
                <a16:creationId xmlns:a16="http://schemas.microsoft.com/office/drawing/2014/main" id="{4FF5FEF8-9028-49B2-A180-43EF795F4380}"/>
              </a:ext>
            </a:extLst>
          </p:cNvPr>
          <p:cNvSpPr txBox="1"/>
          <p:nvPr/>
        </p:nvSpPr>
        <p:spPr>
          <a:xfrm>
            <a:off x="4598276" y="677917"/>
            <a:ext cx="2575034" cy="756745"/>
          </a:xfrm>
          <a:prstGeom prst="rect">
            <a:avLst/>
          </a:prstGeom>
          <a:noFill/>
        </p:spPr>
        <p:txBody>
          <a:bodyPr wrap="square" rtlCol="0">
            <a:spAutoFit/>
          </a:bodyPr>
          <a:lstStyle/>
          <a:p>
            <a:endParaRPr lang="en-US"/>
          </a:p>
        </p:txBody>
      </p:sp>
      <p:sp>
        <p:nvSpPr>
          <p:cNvPr id="15" name="TextBox 14">
            <a:extLst>
              <a:ext uri="{FF2B5EF4-FFF2-40B4-BE49-F238E27FC236}">
                <a16:creationId xmlns:a16="http://schemas.microsoft.com/office/drawing/2014/main" id="{E3AD9F0A-041A-428D-94A7-BD8BA31E8B5B}"/>
              </a:ext>
            </a:extLst>
          </p:cNvPr>
          <p:cNvSpPr txBox="1"/>
          <p:nvPr/>
        </p:nvSpPr>
        <p:spPr>
          <a:xfrm>
            <a:off x="5722536" y="5810751"/>
            <a:ext cx="2225710" cy="369332"/>
          </a:xfrm>
          <a:prstGeom prst="rect">
            <a:avLst/>
          </a:prstGeom>
          <a:noFill/>
        </p:spPr>
        <p:txBody>
          <a:bodyPr wrap="square" rtlCol="0">
            <a:spAutoFit/>
          </a:bodyPr>
          <a:lstStyle/>
          <a:p>
            <a:r>
              <a:rPr lang="en-US" dirty="0"/>
              <a:t>arXiv:2006.10751v2</a:t>
            </a:r>
          </a:p>
        </p:txBody>
      </p:sp>
      <p:sp>
        <p:nvSpPr>
          <p:cNvPr id="11" name="TextBox 10">
            <a:extLst>
              <a:ext uri="{FF2B5EF4-FFF2-40B4-BE49-F238E27FC236}">
                <a16:creationId xmlns:a16="http://schemas.microsoft.com/office/drawing/2014/main" id="{2D3C6BCC-7DD9-4AC4-8F01-3AD3DB58E2D4}"/>
              </a:ext>
            </a:extLst>
          </p:cNvPr>
          <p:cNvSpPr txBox="1"/>
          <p:nvPr/>
        </p:nvSpPr>
        <p:spPr>
          <a:xfrm flipH="1">
            <a:off x="457518" y="3285944"/>
            <a:ext cx="6053630" cy="369332"/>
          </a:xfrm>
          <a:prstGeom prst="rect">
            <a:avLst/>
          </a:prstGeom>
          <a:noFill/>
        </p:spPr>
        <p:txBody>
          <a:bodyPr wrap="square" rtlCol="0">
            <a:spAutoFit/>
          </a:bodyPr>
          <a:lstStyle/>
          <a:p>
            <a:r>
              <a:rPr lang="en-US" dirty="0"/>
              <a:t>Cannot properly capture jets enclosing the y=infinity axis.</a:t>
            </a:r>
          </a:p>
        </p:txBody>
      </p:sp>
      <p:sp>
        <p:nvSpPr>
          <p:cNvPr id="12" name="TextBox 11">
            <a:extLst>
              <a:ext uri="{FF2B5EF4-FFF2-40B4-BE49-F238E27FC236}">
                <a16:creationId xmlns:a16="http://schemas.microsoft.com/office/drawing/2014/main" id="{E57A4555-1F2B-4613-8CBD-EF3A2B805C6F}"/>
              </a:ext>
            </a:extLst>
          </p:cNvPr>
          <p:cNvSpPr txBox="1"/>
          <p:nvPr/>
        </p:nvSpPr>
        <p:spPr>
          <a:xfrm>
            <a:off x="457518" y="5702440"/>
            <a:ext cx="5172456" cy="646331"/>
          </a:xfrm>
          <a:prstGeom prst="rect">
            <a:avLst/>
          </a:prstGeom>
          <a:noFill/>
        </p:spPr>
        <p:txBody>
          <a:bodyPr wrap="square" rtlCol="0">
            <a:spAutoFit/>
          </a:bodyPr>
          <a:lstStyle/>
          <a:p>
            <a:r>
              <a:rPr lang="en-US" dirty="0"/>
              <a:t>Developed for </a:t>
            </a:r>
            <a:r>
              <a:rPr lang="en-US" dirty="0" err="1"/>
              <a:t>e</a:t>
            </a:r>
            <a:r>
              <a:rPr lang="en-US" baseline="30000" dirty="0" err="1"/>
              <a:t>+</a:t>
            </a:r>
            <a:r>
              <a:rPr lang="en-US" dirty="0" err="1"/>
              <a:t>e</a:t>
            </a:r>
            <a:r>
              <a:rPr lang="en-US" baseline="30000" dirty="0"/>
              <a:t>-</a:t>
            </a:r>
            <a:r>
              <a:rPr lang="en-US" dirty="0"/>
              <a:t>; not longitudinally invariant, does not fully separate beam remnant and current jets. </a:t>
            </a:r>
          </a:p>
        </p:txBody>
      </p:sp>
      <p:pic>
        <p:nvPicPr>
          <p:cNvPr id="18" name="Picture 17">
            <a:extLst>
              <a:ext uri="{FF2B5EF4-FFF2-40B4-BE49-F238E27FC236}">
                <a16:creationId xmlns:a16="http://schemas.microsoft.com/office/drawing/2014/main" id="{48CED039-4F02-4B1C-AE2D-0665353121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3784" y="3470610"/>
            <a:ext cx="560199" cy="2415857"/>
          </a:xfrm>
          <a:prstGeom prst="rect">
            <a:avLst/>
          </a:prstGeom>
        </p:spPr>
      </p:pic>
      <p:sp>
        <p:nvSpPr>
          <p:cNvPr id="13" name="TextBox 12">
            <a:extLst>
              <a:ext uri="{FF2B5EF4-FFF2-40B4-BE49-F238E27FC236}">
                <a16:creationId xmlns:a16="http://schemas.microsoft.com/office/drawing/2014/main" id="{836F07E5-48EB-4A7C-95F7-07AC0A7F5203}"/>
              </a:ext>
            </a:extLst>
          </p:cNvPr>
          <p:cNvSpPr txBox="1"/>
          <p:nvPr/>
        </p:nvSpPr>
        <p:spPr>
          <a:xfrm>
            <a:off x="6137905" y="120130"/>
            <a:ext cx="2182129" cy="646331"/>
          </a:xfrm>
          <a:prstGeom prst="rect">
            <a:avLst/>
          </a:prstGeom>
          <a:noFill/>
        </p:spPr>
        <p:txBody>
          <a:bodyPr wrap="square" rtlCol="0">
            <a:spAutoFit/>
          </a:bodyPr>
          <a:lstStyle/>
          <a:p>
            <a:r>
              <a:rPr lang="en-US" dirty="0"/>
              <a:t>Pythia8, 10x100, Q&gt;10, R=0.8</a:t>
            </a:r>
          </a:p>
        </p:txBody>
      </p:sp>
    </p:spTree>
    <p:extLst>
      <p:ext uri="{BB962C8B-B14F-4D97-AF65-F5344CB8AC3E}">
        <p14:creationId xmlns:p14="http://schemas.microsoft.com/office/powerpoint/2010/main" val="2784842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35C9D-42C1-4501-9F0D-DC85B450CC94}"/>
              </a:ext>
            </a:extLst>
          </p:cNvPr>
          <p:cNvSpPr>
            <a:spLocks noGrp="1"/>
          </p:cNvSpPr>
          <p:nvPr>
            <p:ph type="title"/>
          </p:nvPr>
        </p:nvSpPr>
        <p:spPr/>
        <p:txBody>
          <a:bodyPr/>
          <a:lstStyle/>
          <a:p>
            <a:r>
              <a:rPr lang="en-US" b="1" dirty="0">
                <a:solidFill>
                  <a:schemeClr val="accent1"/>
                </a:solidFill>
              </a:rPr>
              <a:t>Jet Constituents and </a:t>
            </a:r>
            <a:r>
              <a:rPr lang="en-US" b="1" dirty="0" err="1">
                <a:solidFill>
                  <a:schemeClr val="accent1"/>
                </a:solidFill>
              </a:rPr>
              <a:t>Tranformations</a:t>
            </a:r>
            <a:endParaRPr lang="en-US" b="1" dirty="0">
              <a:solidFill>
                <a:schemeClr val="accent1"/>
              </a:solidFill>
            </a:endParaRPr>
          </a:p>
        </p:txBody>
      </p:sp>
      <p:sp>
        <p:nvSpPr>
          <p:cNvPr id="5" name="Content Placeholder 4">
            <a:extLst>
              <a:ext uri="{FF2B5EF4-FFF2-40B4-BE49-F238E27FC236}">
                <a16:creationId xmlns:a16="http://schemas.microsoft.com/office/drawing/2014/main" id="{DEECE871-2972-4A1C-B9A1-91BD7D581628}"/>
              </a:ext>
            </a:extLst>
          </p:cNvPr>
          <p:cNvSpPr>
            <a:spLocks noGrp="1"/>
          </p:cNvSpPr>
          <p:nvPr>
            <p:ph idx="1"/>
          </p:nvPr>
        </p:nvSpPr>
        <p:spPr>
          <a:xfrm>
            <a:off x="838200" y="1416818"/>
            <a:ext cx="10515600" cy="4893547"/>
          </a:xfrm>
        </p:spPr>
        <p:txBody>
          <a:bodyPr>
            <a:normAutofit fontScale="85000" lnSpcReduction="20000"/>
          </a:bodyPr>
          <a:lstStyle/>
          <a:p>
            <a:r>
              <a:rPr lang="en-US" dirty="0"/>
              <a:t>Working in the </a:t>
            </a:r>
            <a:r>
              <a:rPr lang="en-US" dirty="0" err="1"/>
              <a:t>Breit</a:t>
            </a:r>
            <a:r>
              <a:rPr lang="en-US" dirty="0"/>
              <a:t> frame requires a number of transformations: </a:t>
            </a:r>
          </a:p>
          <a:p>
            <a:r>
              <a:rPr lang="en-US" dirty="0"/>
              <a:t>For calorimeter cluster/tower jets: </a:t>
            </a:r>
          </a:p>
          <a:p>
            <a:pPr lvl="1"/>
            <a:r>
              <a:rPr lang="en-US" dirty="0"/>
              <a:t>Reconstruct x,Q</a:t>
            </a:r>
            <a:r>
              <a:rPr lang="en-US" baseline="30000" dirty="0"/>
              <a:t>2</a:t>
            </a:r>
            <a:r>
              <a:rPr lang="en-US" dirty="0"/>
              <a:t> from the scattered electron in the lab frame</a:t>
            </a:r>
          </a:p>
          <a:p>
            <a:pPr lvl="2"/>
            <a:r>
              <a:rPr lang="en-US" dirty="0"/>
              <a:t>Get truth electron from event generator by matching Q</a:t>
            </a:r>
            <a:r>
              <a:rPr lang="en-US" baseline="30000" dirty="0"/>
              <a:t>2</a:t>
            </a:r>
            <a:r>
              <a:rPr lang="en-US" dirty="0"/>
              <a:t>, then look in </a:t>
            </a:r>
            <a:r>
              <a:rPr lang="en-US" dirty="0" err="1"/>
              <a:t>SvtxTrack</a:t>
            </a:r>
            <a:r>
              <a:rPr lang="en-US" dirty="0"/>
              <a:t> for its measured partner (by </a:t>
            </a:r>
            <a:r>
              <a:rPr lang="en-US" dirty="0" err="1"/>
              <a:t>truth_track_id</a:t>
            </a:r>
            <a:r>
              <a:rPr lang="en-US" dirty="0"/>
              <a:t>())</a:t>
            </a:r>
          </a:p>
          <a:p>
            <a:pPr lvl="2"/>
            <a:r>
              <a:rPr lang="en-US" dirty="0"/>
              <a:t>Verify electron by |(E/p) – 1.0| &lt; 0.2 with matched cluster in CEMC or EEMC</a:t>
            </a:r>
          </a:p>
          <a:p>
            <a:pPr lvl="1"/>
            <a:r>
              <a:rPr lang="en-US" dirty="0"/>
              <a:t>Boost to make the virtual photon E=0:</a:t>
            </a:r>
          </a:p>
          <a:p>
            <a:pPr lvl="1"/>
            <a:endParaRPr lang="en-US" dirty="0"/>
          </a:p>
          <a:p>
            <a:pPr lvl="1"/>
            <a:r>
              <a:rPr lang="en-US" dirty="0"/>
              <a:t>Rotate so the virtual photon momentum is along the –z axis</a:t>
            </a:r>
          </a:p>
          <a:p>
            <a:pPr lvl="1"/>
            <a:r>
              <a:rPr lang="en-US" dirty="0"/>
              <a:t>Exclude cluster/towers associated with scattered electron</a:t>
            </a:r>
          </a:p>
          <a:p>
            <a:r>
              <a:rPr lang="en-US" dirty="0"/>
              <a:t>For truth particles:</a:t>
            </a:r>
          </a:p>
          <a:p>
            <a:pPr lvl="1"/>
            <a:r>
              <a:rPr lang="en-US" dirty="0"/>
              <a:t>Transform from the event generator frame to the lab frame</a:t>
            </a:r>
          </a:p>
          <a:p>
            <a:pPr lvl="2"/>
            <a:r>
              <a:rPr lang="en-US" dirty="0"/>
              <a:t>Use transform stored with the data: </a:t>
            </a:r>
            <a:br>
              <a:rPr lang="en-US" dirty="0"/>
            </a:br>
            <a:r>
              <a:rPr lang="en-US" dirty="0" err="1"/>
              <a:t>PHHepMCGenEvent</a:t>
            </a:r>
            <a:r>
              <a:rPr lang="en-US" dirty="0"/>
              <a:t>-&gt;get_LorentzRotation_EvtGen2Lab()</a:t>
            </a:r>
          </a:p>
          <a:p>
            <a:pPr lvl="2"/>
            <a:r>
              <a:rPr lang="en-US" dirty="0"/>
              <a:t>Exclude particles |</a:t>
            </a:r>
            <a:r>
              <a:rPr lang="en-US" dirty="0">
                <a:latin typeface="Symbol" panose="05050102010706020507" pitchFamily="18" charset="2"/>
              </a:rPr>
              <a:t>h</a:t>
            </a:r>
            <a:r>
              <a:rPr lang="en-US" dirty="0"/>
              <a:t>|&gt;4.0, </a:t>
            </a:r>
            <a:r>
              <a:rPr lang="en-US" dirty="0" err="1"/>
              <a:t>p</a:t>
            </a:r>
            <a:r>
              <a:rPr lang="en-US" baseline="-25000" dirty="0" err="1"/>
              <a:t>T</a:t>
            </a:r>
            <a:r>
              <a:rPr lang="en-US" dirty="0"/>
              <a:t>&lt;200MeV </a:t>
            </a:r>
            <a:r>
              <a:rPr lang="en-US" u="sng" dirty="0"/>
              <a:t>in the lab frame</a:t>
            </a:r>
          </a:p>
          <a:p>
            <a:pPr lvl="2"/>
            <a:r>
              <a:rPr lang="en-US" dirty="0"/>
              <a:t>Exclude muons, neutrinos, </a:t>
            </a:r>
            <a:r>
              <a:rPr lang="en-US"/>
              <a:t>scattered electron</a:t>
            </a:r>
            <a:endParaRPr lang="en-US" dirty="0"/>
          </a:p>
          <a:p>
            <a:pPr lvl="1"/>
            <a:r>
              <a:rPr lang="en-US" dirty="0"/>
              <a:t>Transform to the </a:t>
            </a:r>
            <a:r>
              <a:rPr lang="en-US" dirty="0" err="1"/>
              <a:t>Breit</a:t>
            </a:r>
            <a:r>
              <a:rPr lang="en-US" dirty="0"/>
              <a:t> frame using “measured” transform</a:t>
            </a:r>
          </a:p>
          <a:p>
            <a:pPr lvl="1"/>
            <a:endParaRPr lang="en-US" dirty="0"/>
          </a:p>
        </p:txBody>
      </p:sp>
      <p:graphicFrame>
        <p:nvGraphicFramePr>
          <p:cNvPr id="6" name="Object 5">
            <a:extLst>
              <a:ext uri="{FF2B5EF4-FFF2-40B4-BE49-F238E27FC236}">
                <a16:creationId xmlns:a16="http://schemas.microsoft.com/office/drawing/2014/main" id="{B5AA17FF-6F1E-4153-AC25-F87E3BBF47F8}"/>
              </a:ext>
            </a:extLst>
          </p:cNvPr>
          <p:cNvGraphicFramePr>
            <a:graphicFrameLocks noChangeAspect="1"/>
          </p:cNvGraphicFramePr>
          <p:nvPr>
            <p:extLst>
              <p:ext uri="{D42A27DB-BD31-4B8C-83A1-F6EECF244321}">
                <p14:modId xmlns:p14="http://schemas.microsoft.com/office/powerpoint/2010/main" val="2208666612"/>
              </p:ext>
            </p:extLst>
          </p:nvPr>
        </p:nvGraphicFramePr>
        <p:xfrm>
          <a:off x="5669503" y="3139899"/>
          <a:ext cx="3015900" cy="452385"/>
        </p:xfrm>
        <a:graphic>
          <a:graphicData uri="http://schemas.openxmlformats.org/presentationml/2006/ole">
            <mc:AlternateContent xmlns:mc="http://schemas.openxmlformats.org/markup-compatibility/2006">
              <mc:Choice xmlns:v="urn:schemas-microsoft-com:vml" Requires="v">
                <p:oleObj name="Equation" r:id="rId2" imgW="1777680" imgH="266400" progId="Equation.DSMT4">
                  <p:embed/>
                </p:oleObj>
              </mc:Choice>
              <mc:Fallback>
                <p:oleObj name="Equation" r:id="rId2" imgW="1777680" imgH="266400" progId="Equation.DSMT4">
                  <p:embed/>
                  <p:pic>
                    <p:nvPicPr>
                      <p:cNvPr id="0" name=""/>
                      <p:cNvPicPr/>
                      <p:nvPr/>
                    </p:nvPicPr>
                    <p:blipFill>
                      <a:blip r:embed="rId3"/>
                      <a:stretch>
                        <a:fillRect/>
                      </a:stretch>
                    </p:blipFill>
                    <p:spPr>
                      <a:xfrm>
                        <a:off x="5669503" y="3139899"/>
                        <a:ext cx="3015900" cy="452385"/>
                      </a:xfrm>
                      <a:prstGeom prst="rect">
                        <a:avLst/>
                      </a:prstGeom>
                    </p:spPr>
                  </p:pic>
                </p:oleObj>
              </mc:Fallback>
            </mc:AlternateContent>
          </a:graphicData>
        </a:graphic>
      </p:graphicFrame>
    </p:spTree>
    <p:extLst>
      <p:ext uri="{BB962C8B-B14F-4D97-AF65-F5344CB8AC3E}">
        <p14:creationId xmlns:p14="http://schemas.microsoft.com/office/powerpoint/2010/main" val="2319599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65B9-00D1-459B-91A9-3E5CBD7CE416}"/>
              </a:ext>
            </a:extLst>
          </p:cNvPr>
          <p:cNvSpPr>
            <a:spLocks noGrp="1"/>
          </p:cNvSpPr>
          <p:nvPr>
            <p:ph type="title"/>
          </p:nvPr>
        </p:nvSpPr>
        <p:spPr/>
        <p:txBody>
          <a:bodyPr/>
          <a:lstStyle/>
          <a:p>
            <a:r>
              <a:rPr lang="en-US" b="1" dirty="0">
                <a:solidFill>
                  <a:schemeClr val="accent1"/>
                </a:solidFill>
              </a:rPr>
              <a:t>The EIC Call for Proposals</a:t>
            </a:r>
          </a:p>
        </p:txBody>
      </p:sp>
      <p:sp>
        <p:nvSpPr>
          <p:cNvPr id="6" name="Content Placeholder 2">
            <a:extLst>
              <a:ext uri="{FF2B5EF4-FFF2-40B4-BE49-F238E27FC236}">
                <a16:creationId xmlns:a16="http://schemas.microsoft.com/office/drawing/2014/main" id="{58011E81-69FB-42FC-AC78-581576AC6038}"/>
              </a:ext>
            </a:extLst>
          </p:cNvPr>
          <p:cNvSpPr>
            <a:spLocks noGrp="1"/>
          </p:cNvSpPr>
          <p:nvPr>
            <p:ph idx="1"/>
          </p:nvPr>
        </p:nvSpPr>
        <p:spPr>
          <a:xfrm>
            <a:off x="477080" y="1524000"/>
            <a:ext cx="11105321" cy="4772525"/>
          </a:xfrm>
        </p:spPr>
        <p:txBody>
          <a:bodyPr>
            <a:normAutofit fontScale="92500" lnSpcReduction="10000"/>
          </a:bodyPr>
          <a:lstStyle/>
          <a:p>
            <a:r>
              <a:rPr lang="en-US" dirty="0"/>
              <a:t>A joint BNL/</a:t>
            </a:r>
            <a:r>
              <a:rPr lang="en-US" dirty="0" err="1"/>
              <a:t>JLab</a:t>
            </a:r>
            <a:r>
              <a:rPr lang="en-US" dirty="0"/>
              <a:t> call for Collaboration Proposals for Detectors at the EIC has been issued, deadline December 1, 2021 </a:t>
            </a:r>
            <a:r>
              <a:rPr lang="en-US" dirty="0">
                <a:hlinkClick r:id="rId2"/>
              </a:rPr>
              <a:t>Call Collaboration Proposals</a:t>
            </a:r>
            <a:endParaRPr lang="en-US" dirty="0"/>
          </a:p>
          <a:p>
            <a:pPr lvl="1"/>
            <a:r>
              <a:rPr lang="en-US" dirty="0">
                <a:latin typeface="+mj-lt"/>
              </a:rPr>
              <a:t>With input from DOE and EIC User’s Group</a:t>
            </a:r>
          </a:p>
          <a:p>
            <a:r>
              <a:rPr lang="en-US" dirty="0"/>
              <a:t>Detector 1 is within the scope of the project. US Federal funds are expected to support most but not all of the acquisition of Detector 1 </a:t>
            </a:r>
          </a:p>
          <a:p>
            <a:r>
              <a:rPr lang="en-US" dirty="0"/>
              <a:t>Detector 2 is not within the Project scope. Routes to make Detector 2 and a second interaction region possible are being explored</a:t>
            </a:r>
          </a:p>
          <a:p>
            <a:r>
              <a:rPr lang="en-US" dirty="0"/>
              <a:t>Proposals should consider the siting scenario for the detectors described </a:t>
            </a:r>
            <a:br>
              <a:rPr lang="en-US" dirty="0"/>
            </a:br>
            <a:r>
              <a:rPr lang="en-US" dirty="0"/>
              <a:t>in the CDR. </a:t>
            </a:r>
          </a:p>
          <a:p>
            <a:pPr lvl="1"/>
            <a:r>
              <a:rPr lang="en-US" dirty="0">
                <a:latin typeface="+mj-lt"/>
              </a:rPr>
              <a:t>Detector 1 is currently planned to be located at Interaction Point 6 (IP6) on the Relativistic Heavy-Ion Collider.</a:t>
            </a:r>
          </a:p>
          <a:p>
            <a:pPr lvl="1"/>
            <a:r>
              <a:rPr lang="en-US" dirty="0">
                <a:latin typeface="+mj-lt"/>
              </a:rPr>
              <a:t>Other siting options are welcome but proposals that deviate from the CDR will need to address the implications to the EIC project. </a:t>
            </a:r>
          </a:p>
          <a:p>
            <a:pPr marL="0" indent="0">
              <a:buNone/>
            </a:pPr>
            <a:endParaRPr lang="en-US" dirty="0"/>
          </a:p>
          <a:p>
            <a:endParaRPr lang="en-US" dirty="0"/>
          </a:p>
        </p:txBody>
      </p:sp>
    </p:spTree>
    <p:extLst>
      <p:ext uri="{BB962C8B-B14F-4D97-AF65-F5344CB8AC3E}">
        <p14:creationId xmlns:p14="http://schemas.microsoft.com/office/powerpoint/2010/main" val="3662820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5F38-05F4-4516-B10C-82352D5FC43C}"/>
              </a:ext>
            </a:extLst>
          </p:cNvPr>
          <p:cNvSpPr>
            <a:spLocks noGrp="1"/>
          </p:cNvSpPr>
          <p:nvPr>
            <p:ph type="title"/>
          </p:nvPr>
        </p:nvSpPr>
        <p:spPr>
          <a:xfrm>
            <a:off x="838200" y="365126"/>
            <a:ext cx="10515600" cy="862096"/>
          </a:xfrm>
        </p:spPr>
        <p:txBody>
          <a:bodyPr/>
          <a:lstStyle/>
          <a:p>
            <a:r>
              <a:rPr lang="en-US" b="1" dirty="0">
                <a:solidFill>
                  <a:schemeClr val="accent1"/>
                </a:solidFill>
              </a:rPr>
              <a:t>The Science</a:t>
            </a:r>
          </a:p>
        </p:txBody>
      </p:sp>
      <p:sp>
        <p:nvSpPr>
          <p:cNvPr id="5" name="Content Placeholder 2">
            <a:extLst>
              <a:ext uri="{FF2B5EF4-FFF2-40B4-BE49-F238E27FC236}">
                <a16:creationId xmlns:a16="http://schemas.microsoft.com/office/drawing/2014/main" id="{14AB2C97-3194-403A-BBA3-86C7418D815F}"/>
              </a:ext>
            </a:extLst>
          </p:cNvPr>
          <p:cNvSpPr>
            <a:spLocks noGrp="1"/>
          </p:cNvSpPr>
          <p:nvPr>
            <p:ph idx="1"/>
          </p:nvPr>
        </p:nvSpPr>
        <p:spPr>
          <a:xfrm>
            <a:off x="477080" y="1227222"/>
            <a:ext cx="11105321" cy="5129128"/>
          </a:xfrm>
        </p:spPr>
        <p:txBody>
          <a:bodyPr>
            <a:normAutofit lnSpcReduction="10000"/>
          </a:bodyPr>
          <a:lstStyle/>
          <a:p>
            <a:r>
              <a:rPr lang="en-US" dirty="0"/>
              <a:t>Detector 1 should be based on the “reference” detector described by the EIC User Group (EICUG) in the Yellow Report (YR) and CDR</a:t>
            </a:r>
          </a:p>
          <a:p>
            <a:pPr lvl="1"/>
            <a:r>
              <a:rPr lang="en-US" dirty="0">
                <a:latin typeface="+mj-lt"/>
              </a:rPr>
              <a:t>Must address the EIC White Paper and NAS Report science case </a:t>
            </a:r>
          </a:p>
          <a:p>
            <a:pPr lvl="1"/>
            <a:r>
              <a:rPr lang="en-US" dirty="0">
                <a:latin typeface="+mj-lt"/>
              </a:rPr>
              <a:t>The collaboration should propose a system that meets the performance requirements described in the EIC CDR and EICUG YR </a:t>
            </a:r>
          </a:p>
          <a:p>
            <a:pPr lvl="1"/>
            <a:r>
              <a:rPr lang="en-US" dirty="0">
                <a:latin typeface="+mj-lt"/>
              </a:rPr>
              <a:t>The design should be compatible with that of the accelerator and interaction region layout of the CDR </a:t>
            </a:r>
          </a:p>
          <a:p>
            <a:pPr lvl="1"/>
            <a:r>
              <a:rPr lang="en-US" dirty="0">
                <a:latin typeface="+mj-lt"/>
              </a:rPr>
              <a:t>Completion of detector construction must be achieved by Critical Decision CD-4a, the start of EIC accelerator operations. </a:t>
            </a:r>
          </a:p>
          <a:p>
            <a:r>
              <a:rPr lang="en-US" dirty="0"/>
              <a:t>Detector 2 could be a complementary detector that may focus on optimizing particular science topics or address science topics beyond those described in the White Paper and the National Academies of Science (NAS) 2018 report </a:t>
            </a:r>
          </a:p>
          <a:p>
            <a:pPr lvl="1"/>
            <a:r>
              <a:rPr lang="en-US" dirty="0">
                <a:latin typeface="+mj-lt"/>
              </a:rPr>
              <a:t>Completion at Critical Decision (CD)-4</a:t>
            </a:r>
          </a:p>
          <a:p>
            <a:endParaRPr lang="en-US" dirty="0"/>
          </a:p>
        </p:txBody>
      </p:sp>
    </p:spTree>
    <p:extLst>
      <p:ext uri="{BB962C8B-B14F-4D97-AF65-F5344CB8AC3E}">
        <p14:creationId xmlns:p14="http://schemas.microsoft.com/office/powerpoint/2010/main" val="3940549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029378B-881B-A040-BF37-1C5824C4A36A}"/>
              </a:ext>
            </a:extLst>
          </p:cNvPr>
          <p:cNvSpPr txBox="1">
            <a:spLocks/>
          </p:cNvSpPr>
          <p:nvPr/>
        </p:nvSpPr>
        <p:spPr>
          <a:xfrm>
            <a:off x="0" y="31848"/>
            <a:ext cx="12192000" cy="1061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Zero-Degree Calorimeter</a:t>
            </a:r>
          </a:p>
        </p:txBody>
      </p:sp>
      <p:grpSp>
        <p:nvGrpSpPr>
          <p:cNvPr id="10" name="Group 9">
            <a:extLst>
              <a:ext uri="{FF2B5EF4-FFF2-40B4-BE49-F238E27FC236}">
                <a16:creationId xmlns:a16="http://schemas.microsoft.com/office/drawing/2014/main" id="{BDFBF45A-2C8F-1C40-B57B-55D0E51F33D2}"/>
              </a:ext>
            </a:extLst>
          </p:cNvPr>
          <p:cNvGrpSpPr/>
          <p:nvPr/>
        </p:nvGrpSpPr>
        <p:grpSpPr>
          <a:xfrm>
            <a:off x="1733328" y="917060"/>
            <a:ext cx="7532453" cy="5615409"/>
            <a:chOff x="130911" y="1042733"/>
            <a:chExt cx="7532453" cy="5615409"/>
          </a:xfrm>
        </p:grpSpPr>
        <p:pic>
          <p:nvPicPr>
            <p:cNvPr id="3" name="Picture 2" descr="Diagram&#10;&#10;Description automatically generated">
              <a:extLst>
                <a:ext uri="{FF2B5EF4-FFF2-40B4-BE49-F238E27FC236}">
                  <a16:creationId xmlns:a16="http://schemas.microsoft.com/office/drawing/2014/main" id="{21118476-5C37-1C4A-AFC2-35940A6CFE03}"/>
                </a:ext>
              </a:extLst>
            </p:cNvPr>
            <p:cNvPicPr>
              <a:picLocks noChangeAspect="1"/>
            </p:cNvPicPr>
            <p:nvPr/>
          </p:nvPicPr>
          <p:blipFill rotWithShape="1">
            <a:blip r:embed="rId3"/>
            <a:srcRect t="-1" r="2133" b="229"/>
            <a:stretch/>
          </p:blipFill>
          <p:spPr>
            <a:xfrm>
              <a:off x="130911" y="1042733"/>
              <a:ext cx="7532453" cy="5615409"/>
            </a:xfrm>
            <a:prstGeom prst="rect">
              <a:avLst/>
            </a:prstGeom>
          </p:spPr>
        </p:pic>
        <p:sp>
          <p:nvSpPr>
            <p:cNvPr id="2" name="Rectangle 1">
              <a:extLst>
                <a:ext uri="{FF2B5EF4-FFF2-40B4-BE49-F238E27FC236}">
                  <a16:creationId xmlns:a16="http://schemas.microsoft.com/office/drawing/2014/main" id="{FC268B7C-8B4A-F942-87BD-B92B353B7E46}"/>
                </a:ext>
              </a:extLst>
            </p:cNvPr>
            <p:cNvSpPr/>
            <p:nvPr/>
          </p:nvSpPr>
          <p:spPr>
            <a:xfrm>
              <a:off x="130911" y="1249423"/>
              <a:ext cx="2089874" cy="4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A0F04D-96D5-7C44-AAF7-49F0AE586806}"/>
                </a:ext>
              </a:extLst>
            </p:cNvPr>
            <p:cNvSpPr/>
            <p:nvPr/>
          </p:nvSpPr>
          <p:spPr>
            <a:xfrm>
              <a:off x="7196612" y="1187943"/>
              <a:ext cx="466752" cy="615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F5605E9F-ABAD-41EB-8FA5-0A2A736A04C1}"/>
              </a:ext>
            </a:extLst>
          </p:cNvPr>
          <p:cNvSpPr txBox="1"/>
          <p:nvPr/>
        </p:nvSpPr>
        <p:spPr>
          <a:xfrm>
            <a:off x="9395779" y="2497855"/>
            <a:ext cx="2313354" cy="1200329"/>
          </a:xfrm>
          <a:prstGeom prst="rect">
            <a:avLst/>
          </a:prstGeom>
          <a:noFill/>
          <a:ln>
            <a:solidFill>
              <a:schemeClr val="tx1"/>
            </a:solidFill>
          </a:ln>
        </p:spPr>
        <p:txBody>
          <a:bodyPr wrap="square" rtlCol="0">
            <a:spAutoFit/>
          </a:bodyPr>
          <a:lstStyle/>
          <a:p>
            <a:r>
              <a:rPr lang="en-US" dirty="0"/>
              <a:t>Strong interest and involvement in ZDC development from RIKEN and EIC-Japan!</a:t>
            </a:r>
          </a:p>
        </p:txBody>
      </p:sp>
    </p:spTree>
    <p:extLst>
      <p:ext uri="{BB962C8B-B14F-4D97-AF65-F5344CB8AC3E}">
        <p14:creationId xmlns:p14="http://schemas.microsoft.com/office/powerpoint/2010/main" val="1824224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0A68-A460-426D-B590-D78B2D273052}"/>
              </a:ext>
            </a:extLst>
          </p:cNvPr>
          <p:cNvSpPr>
            <a:spLocks noGrp="1"/>
          </p:cNvSpPr>
          <p:nvPr>
            <p:ph type="title"/>
          </p:nvPr>
        </p:nvSpPr>
        <p:spPr>
          <a:xfrm>
            <a:off x="877730" y="78827"/>
            <a:ext cx="10515600" cy="724535"/>
          </a:xfrm>
        </p:spPr>
        <p:txBody>
          <a:bodyPr/>
          <a:lstStyle/>
          <a:p>
            <a:r>
              <a:rPr lang="en-US" b="1" dirty="0">
                <a:solidFill>
                  <a:schemeClr val="accent1"/>
                </a:solidFill>
              </a:rPr>
              <a:t>ECCE International</a:t>
            </a:r>
          </a:p>
        </p:txBody>
      </p:sp>
      <p:sp>
        <p:nvSpPr>
          <p:cNvPr id="188" name="Rectangle 187">
            <a:extLst>
              <a:ext uri="{FF2B5EF4-FFF2-40B4-BE49-F238E27FC236}">
                <a16:creationId xmlns:a16="http://schemas.microsoft.com/office/drawing/2014/main" id="{2FDA2099-27F2-48CC-8A21-9857A3D52AA1}"/>
              </a:ext>
            </a:extLst>
          </p:cNvPr>
          <p:cNvSpPr/>
          <p:nvPr/>
        </p:nvSpPr>
        <p:spPr>
          <a:xfrm>
            <a:off x="1709815" y="1538626"/>
            <a:ext cx="4922711" cy="19399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2C79F266-75D1-4ECE-A8AD-CE7273069C0C}"/>
              </a:ext>
            </a:extLst>
          </p:cNvPr>
          <p:cNvGrpSpPr/>
          <p:nvPr/>
        </p:nvGrpSpPr>
        <p:grpSpPr>
          <a:xfrm>
            <a:off x="2150049" y="1504330"/>
            <a:ext cx="5039272" cy="2022155"/>
            <a:chOff x="2308154" y="1498488"/>
            <a:chExt cx="4894257" cy="1965760"/>
          </a:xfrm>
        </p:grpSpPr>
        <p:pic>
          <p:nvPicPr>
            <p:cNvPr id="190" name="Picture 189">
              <a:extLst>
                <a:ext uri="{FF2B5EF4-FFF2-40B4-BE49-F238E27FC236}">
                  <a16:creationId xmlns:a16="http://schemas.microsoft.com/office/drawing/2014/main" id="{3F2AC906-E4CA-4DC9-9040-67BD857BF222}"/>
                </a:ext>
              </a:extLst>
            </p:cNvPr>
            <p:cNvPicPr>
              <a:picLocks noChangeAspect="1"/>
            </p:cNvPicPr>
            <p:nvPr/>
          </p:nvPicPr>
          <p:blipFill rotWithShape="1">
            <a:blip r:embed="rId2">
              <a:extLst>
                <a:ext uri="{28A0092B-C50C-407E-A947-70E740481C1C}">
                  <a14:useLocalDpi xmlns:a14="http://schemas.microsoft.com/office/drawing/2010/main" val="0"/>
                </a:ext>
              </a:extLst>
            </a:blip>
            <a:srcRect l="16974" t="23177" r="3160" b="760"/>
            <a:stretch/>
          </p:blipFill>
          <p:spPr>
            <a:xfrm>
              <a:off x="2308154" y="1498488"/>
              <a:ext cx="4894257" cy="1965760"/>
            </a:xfrm>
            <a:prstGeom prst="rect">
              <a:avLst/>
            </a:prstGeom>
          </p:spPr>
        </p:pic>
        <p:sp>
          <p:nvSpPr>
            <p:cNvPr id="191" name="Rectangle 190">
              <a:extLst>
                <a:ext uri="{FF2B5EF4-FFF2-40B4-BE49-F238E27FC236}">
                  <a16:creationId xmlns:a16="http://schemas.microsoft.com/office/drawing/2014/main" id="{BEAF95C0-DBA0-42DE-8036-7673E3D40A0C}"/>
                </a:ext>
              </a:extLst>
            </p:cNvPr>
            <p:cNvSpPr/>
            <p:nvPr/>
          </p:nvSpPr>
          <p:spPr>
            <a:xfrm>
              <a:off x="2981745" y="2492572"/>
              <a:ext cx="292955" cy="193998"/>
            </a:xfrm>
            <a:prstGeom prst="rect">
              <a:avLst/>
            </a:prstGeom>
            <a:solidFill>
              <a:srgbClr val="00F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5D1E4CD8-33EF-4CD4-886D-8CDB93C8F340}"/>
                </a:ext>
              </a:extLst>
            </p:cNvPr>
            <p:cNvSpPr/>
            <p:nvPr/>
          </p:nvSpPr>
          <p:spPr>
            <a:xfrm>
              <a:off x="3318228" y="3208627"/>
              <a:ext cx="261305" cy="96119"/>
            </a:xfrm>
            <a:prstGeom prst="rect">
              <a:avLst/>
            </a:prstGeom>
            <a:solidFill>
              <a:srgbClr val="66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A4DA1D08-FB14-49B3-A110-88FA40E93A01}"/>
                </a:ext>
              </a:extLst>
            </p:cNvPr>
            <p:cNvSpPr/>
            <p:nvPr/>
          </p:nvSpPr>
          <p:spPr>
            <a:xfrm>
              <a:off x="5036045" y="3208627"/>
              <a:ext cx="79630" cy="70605"/>
            </a:xfrm>
            <a:prstGeom prst="rect">
              <a:avLst/>
            </a:prstGeom>
            <a:solidFill>
              <a:srgbClr val="008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F83A5EF3-AAC4-47E6-B413-FACD4FEBDD5D}"/>
                </a:ext>
              </a:extLst>
            </p:cNvPr>
            <p:cNvSpPr/>
            <p:nvPr/>
          </p:nvSpPr>
          <p:spPr>
            <a:xfrm>
              <a:off x="3532771" y="3234141"/>
              <a:ext cx="79630" cy="70605"/>
            </a:xfrm>
            <a:prstGeom prst="rect">
              <a:avLst/>
            </a:prstGeom>
            <a:solidFill>
              <a:srgbClr val="008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95" name="Picture 194">
            <a:extLst>
              <a:ext uri="{FF2B5EF4-FFF2-40B4-BE49-F238E27FC236}">
                <a16:creationId xmlns:a16="http://schemas.microsoft.com/office/drawing/2014/main" id="{A8157F81-EACF-45D3-8ECA-5F1441DAB7CF}"/>
              </a:ext>
            </a:extLst>
          </p:cNvPr>
          <p:cNvPicPr>
            <a:picLocks noChangeAspect="1"/>
          </p:cNvPicPr>
          <p:nvPr/>
        </p:nvPicPr>
        <p:blipFill rotWithShape="1">
          <a:blip r:embed="rId3"/>
          <a:srcRect r="57689"/>
          <a:stretch/>
        </p:blipFill>
        <p:spPr>
          <a:xfrm>
            <a:off x="418124" y="1582855"/>
            <a:ext cx="1787497" cy="2073076"/>
          </a:xfrm>
          <a:prstGeom prst="rect">
            <a:avLst/>
          </a:prstGeom>
        </p:spPr>
      </p:pic>
      <p:pic>
        <p:nvPicPr>
          <p:cNvPr id="196" name="Picture 195">
            <a:extLst>
              <a:ext uri="{FF2B5EF4-FFF2-40B4-BE49-F238E27FC236}">
                <a16:creationId xmlns:a16="http://schemas.microsoft.com/office/drawing/2014/main" id="{97248607-9C37-4D54-ABF3-C3BADD47DF9F}"/>
              </a:ext>
            </a:extLst>
          </p:cNvPr>
          <p:cNvPicPr>
            <a:picLocks noChangeAspect="1"/>
          </p:cNvPicPr>
          <p:nvPr/>
        </p:nvPicPr>
        <p:blipFill rotWithShape="1">
          <a:blip r:embed="rId3"/>
          <a:srcRect l="47087"/>
          <a:stretch/>
        </p:blipFill>
        <p:spPr>
          <a:xfrm>
            <a:off x="7105984" y="1577175"/>
            <a:ext cx="2163964" cy="2006860"/>
          </a:xfrm>
          <a:prstGeom prst="rect">
            <a:avLst/>
          </a:prstGeom>
        </p:spPr>
      </p:pic>
      <p:sp>
        <p:nvSpPr>
          <p:cNvPr id="197" name="TextBox 196">
            <a:extLst>
              <a:ext uri="{FF2B5EF4-FFF2-40B4-BE49-F238E27FC236}">
                <a16:creationId xmlns:a16="http://schemas.microsoft.com/office/drawing/2014/main" id="{49D492BD-CF4C-43F9-B676-B34DD4C102C4}"/>
              </a:ext>
            </a:extLst>
          </p:cNvPr>
          <p:cNvSpPr txBox="1"/>
          <p:nvPr/>
        </p:nvSpPr>
        <p:spPr>
          <a:xfrm>
            <a:off x="2753560" y="910407"/>
            <a:ext cx="1727299" cy="600164"/>
          </a:xfrm>
          <a:prstGeom prst="rect">
            <a:avLst/>
          </a:prstGeom>
          <a:noFill/>
          <a:ln>
            <a:solidFill>
              <a:srgbClr val="00B050"/>
            </a:solidFill>
          </a:ln>
        </p:spPr>
        <p:txBody>
          <a:bodyPr wrap="square" rtlCol="0">
            <a:spAutoFit/>
          </a:bodyPr>
          <a:lstStyle/>
          <a:p>
            <a:r>
              <a:rPr lang="en-US" sz="1100" b="1" dirty="0">
                <a:solidFill>
                  <a:prstClr val="black"/>
                </a:solidFill>
                <a:latin typeface="Calibri" panose="020F0502020204030204"/>
              </a:rPr>
              <a:t>EEEMCal: AANL, CUA, Charles U., FIU, </a:t>
            </a:r>
            <a:r>
              <a:rPr lang="en-US" sz="1100" b="1" dirty="0" err="1">
                <a:solidFill>
                  <a:prstClr val="black"/>
                </a:solidFill>
                <a:latin typeface="Calibri" panose="020F0502020204030204"/>
              </a:rPr>
              <a:t>IJCLab</a:t>
            </a:r>
            <a:r>
              <a:rPr lang="en-US" sz="1100" b="1" dirty="0">
                <a:solidFill>
                  <a:prstClr val="black"/>
                </a:solidFill>
                <a:latin typeface="Calibri" panose="020F0502020204030204"/>
              </a:rPr>
              <a:t>, MIT, Lehigh U., UKY, JMU</a:t>
            </a:r>
          </a:p>
        </p:txBody>
      </p:sp>
      <p:cxnSp>
        <p:nvCxnSpPr>
          <p:cNvPr id="198" name="Straight Arrow Connector 197">
            <a:extLst>
              <a:ext uri="{FF2B5EF4-FFF2-40B4-BE49-F238E27FC236}">
                <a16:creationId xmlns:a16="http://schemas.microsoft.com/office/drawing/2014/main" id="{C2BEB100-C7A1-476D-BA3D-3BA671AE1739}"/>
              </a:ext>
            </a:extLst>
          </p:cNvPr>
          <p:cNvCxnSpPr>
            <a:cxnSpLocks/>
          </p:cNvCxnSpPr>
          <p:nvPr/>
        </p:nvCxnSpPr>
        <p:spPr>
          <a:xfrm flipH="1">
            <a:off x="2942281" y="1483462"/>
            <a:ext cx="105940" cy="1720581"/>
          </a:xfrm>
          <a:prstGeom prst="straightConnector1">
            <a:avLst/>
          </a:prstGeom>
          <a:noFill/>
          <a:ln w="12700" cap="flat" cmpd="sng" algn="ctr">
            <a:solidFill>
              <a:srgbClr val="00B050"/>
            </a:solidFill>
            <a:prstDash val="solid"/>
            <a:miter lim="800000"/>
            <a:tailEnd type="triangle"/>
          </a:ln>
          <a:effectLst/>
        </p:spPr>
      </p:cxnSp>
      <p:pic>
        <p:nvPicPr>
          <p:cNvPr id="199" name="Picture 6">
            <a:extLst>
              <a:ext uri="{FF2B5EF4-FFF2-40B4-BE49-F238E27FC236}">
                <a16:creationId xmlns:a16="http://schemas.microsoft.com/office/drawing/2014/main" id="{AB9CF1D1-44D6-4B0A-8F58-B2202694BE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621" b="2070"/>
          <a:stretch/>
        </p:blipFill>
        <p:spPr bwMode="auto">
          <a:xfrm>
            <a:off x="6059670" y="1133177"/>
            <a:ext cx="661931" cy="39498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0" name="Picture 8" descr="Flag of France - Wikipedia">
            <a:extLst>
              <a:ext uri="{FF2B5EF4-FFF2-40B4-BE49-F238E27FC236}">
                <a16:creationId xmlns:a16="http://schemas.microsoft.com/office/drawing/2014/main" id="{C3B832CB-1CE6-4F0B-A8B4-FB49BED7D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8335" y="1117072"/>
            <a:ext cx="642740" cy="428493"/>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1" name="Picture 2">
            <a:extLst>
              <a:ext uri="{FF2B5EF4-FFF2-40B4-BE49-F238E27FC236}">
                <a16:creationId xmlns:a16="http://schemas.microsoft.com/office/drawing/2014/main" id="{3ED94D66-24F4-4901-8E63-9F629127A6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0802" y="1120040"/>
            <a:ext cx="656157" cy="437164"/>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2" name="Picture 2" descr="Flag of Korea, South | Britannica">
            <a:extLst>
              <a:ext uri="{FF2B5EF4-FFF2-40B4-BE49-F238E27FC236}">
                <a16:creationId xmlns:a16="http://schemas.microsoft.com/office/drawing/2014/main" id="{93A523E6-B9F4-4B32-BC7C-2321C37478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2392" y="1702083"/>
            <a:ext cx="606220" cy="404652"/>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3" name="TextBox 202">
            <a:extLst>
              <a:ext uri="{FF2B5EF4-FFF2-40B4-BE49-F238E27FC236}">
                <a16:creationId xmlns:a16="http://schemas.microsoft.com/office/drawing/2014/main" id="{D7721A20-4C27-427B-8A35-4941E1B407DC}"/>
              </a:ext>
            </a:extLst>
          </p:cNvPr>
          <p:cNvSpPr txBox="1"/>
          <p:nvPr/>
        </p:nvSpPr>
        <p:spPr>
          <a:xfrm>
            <a:off x="6348256" y="1777438"/>
            <a:ext cx="887725" cy="1615827"/>
          </a:xfrm>
          <a:prstGeom prst="rect">
            <a:avLst/>
          </a:prstGeom>
          <a:noFill/>
          <a:ln>
            <a:noFill/>
          </a:ln>
        </p:spPr>
        <p:txBody>
          <a:bodyPr wrap="square" rtlCol="0">
            <a:spAutoFit/>
          </a:bodyPr>
          <a:lstStyle/>
          <a:p>
            <a:r>
              <a:rPr lang="en-US" sz="1100" b="1" dirty="0">
                <a:solidFill>
                  <a:prstClr val="white"/>
                </a:solidFill>
                <a:latin typeface="Calibri" panose="020F0502020204030204"/>
              </a:rPr>
              <a:t>EIC-Japan</a:t>
            </a:r>
          </a:p>
          <a:p>
            <a:r>
              <a:rPr lang="en-US" sz="1100" b="1" dirty="0">
                <a:solidFill>
                  <a:prstClr val="white"/>
                </a:solidFill>
                <a:latin typeface="Calibri" panose="020F0502020204030204"/>
              </a:rPr>
              <a:t>ISU</a:t>
            </a:r>
          </a:p>
          <a:p>
            <a:r>
              <a:rPr lang="en-US" sz="1100" b="1" dirty="0">
                <a:solidFill>
                  <a:prstClr val="white"/>
                </a:solidFill>
                <a:latin typeface="Calibri" panose="020F0502020204030204"/>
              </a:rPr>
              <a:t>Ohio U.</a:t>
            </a:r>
          </a:p>
          <a:p>
            <a:r>
              <a:rPr lang="en-US" sz="1100" b="1" dirty="0">
                <a:solidFill>
                  <a:prstClr val="white"/>
                </a:solidFill>
                <a:latin typeface="Calibri" panose="020F0502020204030204"/>
              </a:rPr>
              <a:t>ORNL</a:t>
            </a:r>
          </a:p>
          <a:p>
            <a:r>
              <a:rPr lang="en-US" sz="1100" b="1" dirty="0">
                <a:solidFill>
                  <a:prstClr val="white"/>
                </a:solidFill>
                <a:latin typeface="Calibri" panose="020F0502020204030204"/>
              </a:rPr>
              <a:t>Sejong U.</a:t>
            </a:r>
          </a:p>
          <a:p>
            <a:r>
              <a:rPr lang="en-US" sz="1100" b="1" dirty="0" err="1">
                <a:solidFill>
                  <a:prstClr val="white"/>
                </a:solidFill>
                <a:latin typeface="Calibri" panose="020F0502020204030204"/>
              </a:rPr>
              <a:t>KyungpooU</a:t>
            </a:r>
            <a:endParaRPr lang="en-US" sz="1100" b="1" dirty="0">
              <a:solidFill>
                <a:prstClr val="white"/>
              </a:solidFill>
              <a:latin typeface="Calibri" panose="020F0502020204030204"/>
            </a:endParaRPr>
          </a:p>
          <a:p>
            <a:r>
              <a:rPr lang="en-US" sz="1100" b="1" dirty="0">
                <a:solidFill>
                  <a:prstClr val="white"/>
                </a:solidFill>
                <a:latin typeface="Calibri" panose="020F0502020204030204"/>
              </a:rPr>
              <a:t>Yonsei U.</a:t>
            </a:r>
          </a:p>
          <a:p>
            <a:r>
              <a:rPr lang="en-US" sz="1100" b="1" dirty="0">
                <a:solidFill>
                  <a:prstClr val="white"/>
                </a:solidFill>
                <a:latin typeface="Calibri" panose="020F0502020204030204"/>
              </a:rPr>
              <a:t>Pusan U.</a:t>
            </a:r>
          </a:p>
          <a:p>
            <a:endParaRPr lang="en-US" sz="1100" b="1" dirty="0">
              <a:solidFill>
                <a:prstClr val="white"/>
              </a:solidFill>
              <a:latin typeface="Calibri" panose="020F0502020204030204"/>
            </a:endParaRPr>
          </a:p>
        </p:txBody>
      </p:sp>
      <p:pic>
        <p:nvPicPr>
          <p:cNvPr id="204" name="Picture 6" descr="Flag of Taiwan | Britannica">
            <a:extLst>
              <a:ext uri="{FF2B5EF4-FFF2-40B4-BE49-F238E27FC236}">
                <a16:creationId xmlns:a16="http://schemas.microsoft.com/office/drawing/2014/main" id="{17996557-67F7-4011-B3BC-B6AE88132A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1682" y="3250589"/>
            <a:ext cx="633216" cy="422144"/>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5" name="TextBox 204">
            <a:extLst>
              <a:ext uri="{FF2B5EF4-FFF2-40B4-BE49-F238E27FC236}">
                <a16:creationId xmlns:a16="http://schemas.microsoft.com/office/drawing/2014/main" id="{B1A68223-F20D-46E2-9B65-93BDA55BA19D}"/>
              </a:ext>
            </a:extLst>
          </p:cNvPr>
          <p:cNvSpPr txBox="1"/>
          <p:nvPr/>
        </p:nvSpPr>
        <p:spPr>
          <a:xfrm>
            <a:off x="10219180" y="963419"/>
            <a:ext cx="1922154" cy="738664"/>
          </a:xfrm>
          <a:prstGeom prst="rect">
            <a:avLst/>
          </a:prstGeom>
          <a:noFill/>
        </p:spPr>
        <p:txBody>
          <a:bodyPr wrap="square" rtlCol="0">
            <a:spAutoFit/>
          </a:bodyPr>
          <a:lstStyle/>
          <a:p>
            <a:r>
              <a:rPr lang="en-US" sz="1400" b="1" dirty="0">
                <a:solidFill>
                  <a:prstClr val="black"/>
                </a:solidFill>
                <a:latin typeface="Calibri" panose="020F0502020204030204"/>
              </a:rPr>
              <a:t>Polarized Beam and polarimetry</a:t>
            </a:r>
            <a:r>
              <a:rPr lang="en-US" sz="1400" dirty="0">
                <a:solidFill>
                  <a:prstClr val="black"/>
                </a:solidFill>
                <a:latin typeface="Calibri" panose="020F0502020204030204"/>
              </a:rPr>
              <a:t>: MIT, UNH, SBU</a:t>
            </a:r>
          </a:p>
        </p:txBody>
      </p:sp>
      <p:sp>
        <p:nvSpPr>
          <p:cNvPr id="206" name="TextBox 205">
            <a:extLst>
              <a:ext uri="{FF2B5EF4-FFF2-40B4-BE49-F238E27FC236}">
                <a16:creationId xmlns:a16="http://schemas.microsoft.com/office/drawing/2014/main" id="{039BA9D6-9AE9-4008-B52B-15E714A432A3}"/>
              </a:ext>
            </a:extLst>
          </p:cNvPr>
          <p:cNvSpPr txBox="1"/>
          <p:nvPr/>
        </p:nvSpPr>
        <p:spPr>
          <a:xfrm>
            <a:off x="10210914" y="1635625"/>
            <a:ext cx="1569064" cy="523220"/>
          </a:xfrm>
          <a:prstGeom prst="rect">
            <a:avLst/>
          </a:prstGeom>
          <a:noFill/>
        </p:spPr>
        <p:txBody>
          <a:bodyPr wrap="square" rtlCol="0">
            <a:spAutoFit/>
          </a:bodyPr>
          <a:lstStyle/>
          <a:p>
            <a:r>
              <a:rPr lang="en-US" sz="1400" b="1" dirty="0">
                <a:solidFill>
                  <a:prstClr val="black"/>
                </a:solidFill>
                <a:latin typeface="Calibri" panose="020F0502020204030204"/>
              </a:rPr>
              <a:t>Electronics</a:t>
            </a:r>
            <a:r>
              <a:rPr lang="en-US" sz="1400" dirty="0">
                <a:solidFill>
                  <a:prstClr val="black"/>
                </a:solidFill>
                <a:latin typeface="Calibri" panose="020F0502020204030204"/>
              </a:rPr>
              <a:t>: Columbia, ORNL</a:t>
            </a:r>
          </a:p>
        </p:txBody>
      </p:sp>
      <p:sp>
        <p:nvSpPr>
          <p:cNvPr id="207" name="TextBox 206">
            <a:extLst>
              <a:ext uri="{FF2B5EF4-FFF2-40B4-BE49-F238E27FC236}">
                <a16:creationId xmlns:a16="http://schemas.microsoft.com/office/drawing/2014/main" id="{A44C4990-DFA1-4DA0-B21A-53601F210C3A}"/>
              </a:ext>
            </a:extLst>
          </p:cNvPr>
          <p:cNvSpPr txBox="1"/>
          <p:nvPr/>
        </p:nvSpPr>
        <p:spPr>
          <a:xfrm>
            <a:off x="10210556" y="2146075"/>
            <a:ext cx="2314014" cy="738664"/>
          </a:xfrm>
          <a:prstGeom prst="rect">
            <a:avLst/>
          </a:prstGeom>
          <a:noFill/>
        </p:spPr>
        <p:txBody>
          <a:bodyPr wrap="square" rtlCol="0">
            <a:spAutoFit/>
          </a:bodyPr>
          <a:lstStyle/>
          <a:p>
            <a:r>
              <a:rPr lang="en-US" sz="1400" b="1" dirty="0">
                <a:solidFill>
                  <a:prstClr val="black"/>
                </a:solidFill>
                <a:latin typeface="Calibri" panose="020F0502020204030204"/>
              </a:rPr>
              <a:t>DAQ/Trigger</a:t>
            </a:r>
            <a:r>
              <a:rPr lang="en-US" sz="1400" dirty="0">
                <a:solidFill>
                  <a:prstClr val="black"/>
                </a:solidFill>
                <a:latin typeface="Calibri" panose="020F0502020204030204"/>
              </a:rPr>
              <a:t>: ISU, CU Boulder, OU, ORNL, SBU, UConn, LLNL</a:t>
            </a:r>
          </a:p>
        </p:txBody>
      </p:sp>
      <p:sp>
        <p:nvSpPr>
          <p:cNvPr id="208" name="Rectangle: Rounded Corners 52">
            <a:extLst>
              <a:ext uri="{FF2B5EF4-FFF2-40B4-BE49-F238E27FC236}">
                <a16:creationId xmlns:a16="http://schemas.microsoft.com/office/drawing/2014/main" id="{6F6434D1-CCAF-41C6-A268-36FC394D738E}"/>
              </a:ext>
            </a:extLst>
          </p:cNvPr>
          <p:cNvSpPr/>
          <p:nvPr/>
        </p:nvSpPr>
        <p:spPr>
          <a:xfrm>
            <a:off x="10131481" y="949175"/>
            <a:ext cx="1976573" cy="2716169"/>
          </a:xfrm>
          <a:prstGeom prst="roundRect">
            <a:avLst/>
          </a:prstGeom>
          <a:no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9" name="TextBox 208">
            <a:extLst>
              <a:ext uri="{FF2B5EF4-FFF2-40B4-BE49-F238E27FC236}">
                <a16:creationId xmlns:a16="http://schemas.microsoft.com/office/drawing/2014/main" id="{357419A8-46C4-44B4-ACDF-D2C9ECB1C8E7}"/>
              </a:ext>
            </a:extLst>
          </p:cNvPr>
          <p:cNvSpPr txBox="1"/>
          <p:nvPr/>
        </p:nvSpPr>
        <p:spPr>
          <a:xfrm>
            <a:off x="3398407" y="1750480"/>
            <a:ext cx="1934460" cy="261611"/>
          </a:xfrm>
          <a:prstGeom prst="rect">
            <a:avLst/>
          </a:prstGeom>
          <a:noFill/>
          <a:ln>
            <a:noFill/>
          </a:ln>
        </p:spPr>
        <p:txBody>
          <a:bodyPr wrap="square" rtlCol="0">
            <a:spAutoFit/>
          </a:bodyPr>
          <a:lstStyle/>
          <a:p>
            <a:r>
              <a:rPr lang="en-US" sz="1100" b="1" dirty="0">
                <a:solidFill>
                  <a:prstClr val="white"/>
                </a:solidFill>
                <a:latin typeface="Calibri" panose="020F0502020204030204"/>
              </a:rPr>
              <a:t>Rutgers, ISU, GSU</a:t>
            </a:r>
          </a:p>
        </p:txBody>
      </p:sp>
      <p:sp>
        <p:nvSpPr>
          <p:cNvPr id="210" name="TextBox 209">
            <a:extLst>
              <a:ext uri="{FF2B5EF4-FFF2-40B4-BE49-F238E27FC236}">
                <a16:creationId xmlns:a16="http://schemas.microsoft.com/office/drawing/2014/main" id="{061CBC69-027D-4BAA-9EB0-D75331CFDAB2}"/>
              </a:ext>
            </a:extLst>
          </p:cNvPr>
          <p:cNvSpPr txBox="1"/>
          <p:nvPr/>
        </p:nvSpPr>
        <p:spPr>
          <a:xfrm>
            <a:off x="2210405" y="2038479"/>
            <a:ext cx="809669" cy="430887"/>
          </a:xfrm>
          <a:prstGeom prst="rect">
            <a:avLst/>
          </a:prstGeom>
          <a:noFill/>
          <a:ln>
            <a:noFill/>
          </a:ln>
        </p:spPr>
        <p:txBody>
          <a:bodyPr wrap="square" rtlCol="0">
            <a:spAutoFit/>
          </a:bodyPr>
          <a:lstStyle/>
          <a:p>
            <a:r>
              <a:rPr lang="en-US" sz="1100" b="1" dirty="0">
                <a:solidFill>
                  <a:prstClr val="white"/>
                </a:solidFill>
                <a:latin typeface="Calibri" panose="020F0502020204030204"/>
              </a:rPr>
              <a:t>Ohio U.</a:t>
            </a:r>
          </a:p>
          <a:p>
            <a:r>
              <a:rPr lang="en-US" sz="1100" b="1" dirty="0">
                <a:solidFill>
                  <a:prstClr val="white"/>
                </a:solidFill>
                <a:latin typeface="Calibri" panose="020F0502020204030204"/>
              </a:rPr>
              <a:t>ORNL</a:t>
            </a:r>
          </a:p>
        </p:txBody>
      </p:sp>
      <p:sp>
        <p:nvSpPr>
          <p:cNvPr id="211" name="TextBox 210">
            <a:extLst>
              <a:ext uri="{FF2B5EF4-FFF2-40B4-BE49-F238E27FC236}">
                <a16:creationId xmlns:a16="http://schemas.microsoft.com/office/drawing/2014/main" id="{F38D33C5-01C8-44C9-A43C-EEA7BD417FF8}"/>
              </a:ext>
            </a:extLst>
          </p:cNvPr>
          <p:cNvSpPr txBox="1"/>
          <p:nvPr/>
        </p:nvSpPr>
        <p:spPr>
          <a:xfrm>
            <a:off x="3411594" y="2515978"/>
            <a:ext cx="1190513" cy="261611"/>
          </a:xfrm>
          <a:prstGeom prst="rect">
            <a:avLst/>
          </a:prstGeom>
          <a:noFill/>
          <a:ln>
            <a:noFill/>
          </a:ln>
        </p:spPr>
        <p:txBody>
          <a:bodyPr wrap="square" rtlCol="0">
            <a:spAutoFit/>
          </a:bodyPr>
          <a:lstStyle/>
          <a:p>
            <a:r>
              <a:rPr lang="en-US" sz="1100" b="1" dirty="0">
                <a:solidFill>
                  <a:prstClr val="black"/>
                </a:solidFill>
                <a:latin typeface="Calibri" panose="020F0502020204030204"/>
              </a:rPr>
              <a:t>UIUC, Charles U.</a:t>
            </a:r>
          </a:p>
        </p:txBody>
      </p:sp>
      <p:sp>
        <p:nvSpPr>
          <p:cNvPr id="212" name="TextBox 211">
            <a:extLst>
              <a:ext uri="{FF2B5EF4-FFF2-40B4-BE49-F238E27FC236}">
                <a16:creationId xmlns:a16="http://schemas.microsoft.com/office/drawing/2014/main" id="{DFA51486-BC77-443B-8637-AB6B5249FA33}"/>
              </a:ext>
            </a:extLst>
          </p:cNvPr>
          <p:cNvSpPr txBox="1"/>
          <p:nvPr/>
        </p:nvSpPr>
        <p:spPr>
          <a:xfrm>
            <a:off x="3433652" y="3210460"/>
            <a:ext cx="2095606" cy="430887"/>
          </a:xfrm>
          <a:prstGeom prst="rect">
            <a:avLst/>
          </a:prstGeom>
          <a:noFill/>
          <a:ln>
            <a:noFill/>
          </a:ln>
        </p:spPr>
        <p:txBody>
          <a:bodyPr wrap="square" rtlCol="0">
            <a:spAutoFit/>
          </a:bodyPr>
          <a:lstStyle/>
          <a:p>
            <a:r>
              <a:rPr lang="en-US" sz="1100" b="1" dirty="0">
                <a:solidFill>
                  <a:prstClr val="black"/>
                </a:solidFill>
                <a:latin typeface="Calibri" panose="020F0502020204030204"/>
              </a:rPr>
              <a:t>MIT, Rice, ORNL, Czech Tech. U., IMP, SCNU, Tsinghua, USTC</a:t>
            </a:r>
          </a:p>
        </p:txBody>
      </p:sp>
      <p:sp>
        <p:nvSpPr>
          <p:cNvPr id="213" name="TextBox 212">
            <a:extLst>
              <a:ext uri="{FF2B5EF4-FFF2-40B4-BE49-F238E27FC236}">
                <a16:creationId xmlns:a16="http://schemas.microsoft.com/office/drawing/2014/main" id="{EB720587-90E0-4165-8C93-76513B6023DA}"/>
              </a:ext>
            </a:extLst>
          </p:cNvPr>
          <p:cNvSpPr txBox="1"/>
          <p:nvPr/>
        </p:nvSpPr>
        <p:spPr>
          <a:xfrm>
            <a:off x="3348053" y="2854738"/>
            <a:ext cx="2084887" cy="400110"/>
          </a:xfrm>
          <a:prstGeom prst="rect">
            <a:avLst/>
          </a:prstGeom>
          <a:noFill/>
          <a:ln>
            <a:noFill/>
          </a:ln>
        </p:spPr>
        <p:txBody>
          <a:bodyPr wrap="square" rtlCol="0">
            <a:spAutoFit/>
          </a:bodyPr>
          <a:lstStyle/>
          <a:p>
            <a:r>
              <a:rPr lang="en-US" sz="1000" b="1" dirty="0">
                <a:solidFill>
                  <a:prstClr val="black"/>
                </a:solidFill>
                <a:latin typeface="Calibri" panose="020F0502020204030204"/>
              </a:rPr>
              <a:t>SBU, ORNL, </a:t>
            </a:r>
            <a:r>
              <a:rPr lang="en-US" sz="1000" b="1" dirty="0" err="1">
                <a:solidFill>
                  <a:prstClr val="black"/>
                </a:solidFill>
                <a:latin typeface="Calibri" panose="020F0502020204030204"/>
              </a:rPr>
              <a:t>WI.Israel</a:t>
            </a:r>
            <a:r>
              <a:rPr lang="en-US" sz="1000" b="1" dirty="0">
                <a:solidFill>
                  <a:prstClr val="black"/>
                </a:solidFill>
                <a:latin typeface="Calibri" panose="020F0502020204030204"/>
              </a:rPr>
              <a:t>, Wayne State, MIT, Rice, ORNL, Wayne State</a:t>
            </a:r>
          </a:p>
        </p:txBody>
      </p:sp>
      <p:sp>
        <p:nvSpPr>
          <p:cNvPr id="214" name="TextBox 213">
            <a:extLst>
              <a:ext uri="{FF2B5EF4-FFF2-40B4-BE49-F238E27FC236}">
                <a16:creationId xmlns:a16="http://schemas.microsoft.com/office/drawing/2014/main" id="{A22FE367-C761-4F7B-B5B2-E580D32F2E31}"/>
              </a:ext>
            </a:extLst>
          </p:cNvPr>
          <p:cNvSpPr txBox="1"/>
          <p:nvPr/>
        </p:nvSpPr>
        <p:spPr>
          <a:xfrm>
            <a:off x="3468724" y="2683682"/>
            <a:ext cx="1490042" cy="261610"/>
          </a:xfrm>
          <a:prstGeom prst="rect">
            <a:avLst/>
          </a:prstGeom>
          <a:noFill/>
          <a:ln>
            <a:noFill/>
          </a:ln>
        </p:spPr>
        <p:txBody>
          <a:bodyPr wrap="square" rtlCol="0">
            <a:spAutoFit/>
          </a:bodyPr>
          <a:lstStyle/>
          <a:p>
            <a:r>
              <a:rPr lang="en-US" sz="1100" b="1" dirty="0">
                <a:solidFill>
                  <a:prstClr val="white"/>
                </a:solidFill>
                <a:latin typeface="Calibri" panose="020F0502020204030204"/>
              </a:rPr>
              <a:t>ODU, CUA, GSI-DIRC</a:t>
            </a:r>
          </a:p>
        </p:txBody>
      </p:sp>
      <p:pic>
        <p:nvPicPr>
          <p:cNvPr id="215" name="Picture 4" descr="flag of Israel | History, Meaning, &amp; Illustration | Britannica">
            <a:extLst>
              <a:ext uri="{FF2B5EF4-FFF2-40B4-BE49-F238E27FC236}">
                <a16:creationId xmlns:a16="http://schemas.microsoft.com/office/drawing/2014/main" id="{AB26BC3C-B85F-4637-A335-EA7DD438A9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7741" y="2959164"/>
            <a:ext cx="579193" cy="421363"/>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6" name="Picture 215">
            <a:extLst>
              <a:ext uri="{FF2B5EF4-FFF2-40B4-BE49-F238E27FC236}">
                <a16:creationId xmlns:a16="http://schemas.microsoft.com/office/drawing/2014/main" id="{59A204A2-8B44-47C8-9163-82FCE8E17181}"/>
              </a:ext>
            </a:extLst>
          </p:cNvPr>
          <p:cNvPicPr>
            <a:picLocks noChangeAspect="1"/>
          </p:cNvPicPr>
          <p:nvPr/>
        </p:nvPicPr>
        <p:blipFill>
          <a:blip r:embed="rId10"/>
          <a:stretch>
            <a:fillRect/>
          </a:stretch>
        </p:blipFill>
        <p:spPr>
          <a:xfrm>
            <a:off x="4840461" y="2541959"/>
            <a:ext cx="592479" cy="381043"/>
          </a:xfrm>
          <a:prstGeom prst="rect">
            <a:avLst/>
          </a:prstGeom>
          <a:ln>
            <a:solidFill>
              <a:sysClr val="windowText" lastClr="000000"/>
            </a:solidFill>
          </a:ln>
          <a:effectLst>
            <a:outerShdw blurRad="50800" dist="38100" dir="2700000" algn="tl" rotWithShape="0">
              <a:prstClr val="black">
                <a:alpha val="40000"/>
              </a:prstClr>
            </a:outerShdw>
          </a:effectLst>
        </p:spPr>
      </p:pic>
      <p:sp>
        <p:nvSpPr>
          <p:cNvPr id="217" name="TextBox 216">
            <a:extLst>
              <a:ext uri="{FF2B5EF4-FFF2-40B4-BE49-F238E27FC236}">
                <a16:creationId xmlns:a16="http://schemas.microsoft.com/office/drawing/2014/main" id="{E333CC47-A07C-4BA2-B5B5-0FA9549AD40B}"/>
              </a:ext>
            </a:extLst>
          </p:cNvPr>
          <p:cNvSpPr txBox="1"/>
          <p:nvPr/>
        </p:nvSpPr>
        <p:spPr>
          <a:xfrm rot="16200000">
            <a:off x="5170348" y="2750065"/>
            <a:ext cx="897485" cy="261610"/>
          </a:xfrm>
          <a:prstGeom prst="rect">
            <a:avLst/>
          </a:prstGeom>
          <a:noFill/>
          <a:ln>
            <a:noFill/>
          </a:ln>
        </p:spPr>
        <p:txBody>
          <a:bodyPr wrap="square" rtlCol="0">
            <a:spAutoFit/>
          </a:bodyPr>
          <a:lstStyle/>
          <a:p>
            <a:r>
              <a:rPr lang="en-US" sz="1100" b="1" dirty="0">
                <a:solidFill>
                  <a:prstClr val="black"/>
                </a:solidFill>
                <a:latin typeface="Calibri" panose="020F0502020204030204"/>
              </a:rPr>
              <a:t>SBU, UConn</a:t>
            </a:r>
          </a:p>
        </p:txBody>
      </p:sp>
      <p:sp>
        <p:nvSpPr>
          <p:cNvPr id="218" name="TextBox 217">
            <a:extLst>
              <a:ext uri="{FF2B5EF4-FFF2-40B4-BE49-F238E27FC236}">
                <a16:creationId xmlns:a16="http://schemas.microsoft.com/office/drawing/2014/main" id="{4B9B8FF5-C99C-4442-B2CA-90CB833E34F7}"/>
              </a:ext>
            </a:extLst>
          </p:cNvPr>
          <p:cNvSpPr txBox="1"/>
          <p:nvPr/>
        </p:nvSpPr>
        <p:spPr>
          <a:xfrm>
            <a:off x="5970208" y="2109502"/>
            <a:ext cx="542153" cy="1169551"/>
          </a:xfrm>
          <a:prstGeom prst="rect">
            <a:avLst/>
          </a:prstGeom>
          <a:noFill/>
          <a:ln>
            <a:noFill/>
          </a:ln>
        </p:spPr>
        <p:txBody>
          <a:bodyPr wrap="square" rtlCol="0">
            <a:spAutoFit/>
          </a:bodyPr>
          <a:lstStyle/>
          <a:p>
            <a:r>
              <a:rPr lang="en-US" sz="1000" b="1" dirty="0">
                <a:solidFill>
                  <a:prstClr val="black"/>
                </a:solidFill>
                <a:latin typeface="Calibri" panose="020F0502020204030204"/>
              </a:rPr>
              <a:t>EIC-Japan</a:t>
            </a:r>
          </a:p>
          <a:p>
            <a:r>
              <a:rPr lang="en-US" sz="1000" b="1" dirty="0">
                <a:solidFill>
                  <a:prstClr val="black"/>
                </a:solidFill>
                <a:latin typeface="Calibri" panose="020F0502020204030204"/>
              </a:rPr>
              <a:t>ISU</a:t>
            </a:r>
          </a:p>
          <a:p>
            <a:r>
              <a:rPr lang="en-US" sz="1000" b="1" dirty="0">
                <a:solidFill>
                  <a:prstClr val="black"/>
                </a:solidFill>
                <a:latin typeface="Calibri" panose="020F0502020204030204"/>
              </a:rPr>
              <a:t>Ohio U.</a:t>
            </a:r>
          </a:p>
          <a:p>
            <a:r>
              <a:rPr lang="en-US" sz="1000" b="1" dirty="0">
                <a:solidFill>
                  <a:prstClr val="black"/>
                </a:solidFill>
                <a:latin typeface="Calibri" panose="020F0502020204030204"/>
              </a:rPr>
              <a:t>ORNL,</a:t>
            </a:r>
          </a:p>
          <a:p>
            <a:r>
              <a:rPr lang="en-US" sz="1000" b="1" dirty="0">
                <a:solidFill>
                  <a:prstClr val="black"/>
                </a:solidFill>
                <a:latin typeface="Calibri" panose="020F0502020204030204"/>
              </a:rPr>
              <a:t>IMP</a:t>
            </a:r>
          </a:p>
        </p:txBody>
      </p:sp>
      <p:sp>
        <p:nvSpPr>
          <p:cNvPr id="219" name="TextBox 218">
            <a:extLst>
              <a:ext uri="{FF2B5EF4-FFF2-40B4-BE49-F238E27FC236}">
                <a16:creationId xmlns:a16="http://schemas.microsoft.com/office/drawing/2014/main" id="{A29AA8CE-2D7F-4BB3-9575-8239A80578D0}"/>
              </a:ext>
            </a:extLst>
          </p:cNvPr>
          <p:cNvSpPr txBox="1"/>
          <p:nvPr/>
        </p:nvSpPr>
        <p:spPr>
          <a:xfrm>
            <a:off x="3057086" y="2944472"/>
            <a:ext cx="469040" cy="261610"/>
          </a:xfrm>
          <a:prstGeom prst="rect">
            <a:avLst/>
          </a:prstGeom>
          <a:noFill/>
          <a:ln>
            <a:noFill/>
          </a:ln>
        </p:spPr>
        <p:txBody>
          <a:bodyPr wrap="square" rtlCol="0">
            <a:spAutoFit/>
          </a:bodyPr>
          <a:lstStyle/>
          <a:p>
            <a:r>
              <a:rPr lang="en-US" sz="1100" b="1" dirty="0">
                <a:solidFill>
                  <a:prstClr val="black"/>
                </a:solidFill>
                <a:latin typeface="Calibri" panose="020F0502020204030204"/>
              </a:rPr>
              <a:t>GSU</a:t>
            </a:r>
          </a:p>
        </p:txBody>
      </p:sp>
      <p:sp>
        <p:nvSpPr>
          <p:cNvPr id="220" name="TextBox 219">
            <a:extLst>
              <a:ext uri="{FF2B5EF4-FFF2-40B4-BE49-F238E27FC236}">
                <a16:creationId xmlns:a16="http://schemas.microsoft.com/office/drawing/2014/main" id="{28E126F0-1146-487B-9FF5-34174D1B1C45}"/>
              </a:ext>
            </a:extLst>
          </p:cNvPr>
          <p:cNvSpPr txBox="1"/>
          <p:nvPr/>
        </p:nvSpPr>
        <p:spPr>
          <a:xfrm>
            <a:off x="1231126" y="1065499"/>
            <a:ext cx="957377" cy="441278"/>
          </a:xfrm>
          <a:prstGeom prst="rect">
            <a:avLst/>
          </a:prstGeom>
          <a:noFill/>
          <a:ln>
            <a:solidFill>
              <a:srgbClr val="00B050"/>
            </a:solidFill>
          </a:ln>
        </p:spPr>
        <p:txBody>
          <a:bodyPr wrap="square" rtlCol="0">
            <a:spAutoFit/>
          </a:bodyPr>
          <a:lstStyle/>
          <a:p>
            <a:r>
              <a:rPr lang="en-US" sz="1100" b="1" dirty="0">
                <a:solidFill>
                  <a:prstClr val="black"/>
                </a:solidFill>
                <a:latin typeface="Calibri" panose="020F0502020204030204"/>
              </a:rPr>
              <a:t>Glasgow U., ODU</a:t>
            </a:r>
          </a:p>
        </p:txBody>
      </p:sp>
      <p:pic>
        <p:nvPicPr>
          <p:cNvPr id="221" name="Picture 2" descr="Flag of the United Kingdom | Britannica">
            <a:extLst>
              <a:ext uri="{FF2B5EF4-FFF2-40B4-BE49-F238E27FC236}">
                <a16:creationId xmlns:a16="http://schemas.microsoft.com/office/drawing/2014/main" id="{235E6523-8FEA-411A-BAA9-21DF6A3BA3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831" y="1062851"/>
            <a:ext cx="835552" cy="4177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2" name="TextBox 221">
            <a:extLst>
              <a:ext uri="{FF2B5EF4-FFF2-40B4-BE49-F238E27FC236}">
                <a16:creationId xmlns:a16="http://schemas.microsoft.com/office/drawing/2014/main" id="{B6823D6B-2BB5-4F13-B29E-E32EAB574E74}"/>
              </a:ext>
            </a:extLst>
          </p:cNvPr>
          <p:cNvSpPr txBox="1"/>
          <p:nvPr/>
        </p:nvSpPr>
        <p:spPr>
          <a:xfrm>
            <a:off x="6841952" y="832762"/>
            <a:ext cx="2327801" cy="600164"/>
          </a:xfrm>
          <a:prstGeom prst="rect">
            <a:avLst/>
          </a:prstGeom>
          <a:noFill/>
          <a:ln>
            <a:solidFill>
              <a:srgbClr val="C00000"/>
            </a:solidFill>
          </a:ln>
        </p:spPr>
        <p:txBody>
          <a:bodyPr wrap="square" rtlCol="0">
            <a:spAutoFit/>
          </a:bodyPr>
          <a:lstStyle/>
          <a:p>
            <a:r>
              <a:rPr lang="en-US" sz="1100" b="1" dirty="0">
                <a:solidFill>
                  <a:prstClr val="black"/>
                </a:solidFill>
                <a:latin typeface="Calibri" panose="020F0502020204030204"/>
              </a:rPr>
              <a:t>BGU/Israel, MIT, ORNL, UIUC, </a:t>
            </a:r>
            <a:r>
              <a:rPr lang="en-US" sz="1100" b="1" dirty="0" err="1">
                <a:solidFill>
                  <a:prstClr val="black"/>
                </a:solidFill>
                <a:latin typeface="Calibri" panose="020F0502020204030204"/>
              </a:rPr>
              <a:t>IJCLab</a:t>
            </a:r>
            <a:r>
              <a:rPr lang="en-US" sz="1100" b="1" dirty="0">
                <a:solidFill>
                  <a:prstClr val="black"/>
                </a:solidFill>
                <a:latin typeface="Calibri" panose="020F0502020204030204"/>
              </a:rPr>
              <a:t>-Orsay, EIC-Japan, TAU/Israel, UVA, GWU, MIT-BATES, HUIJ/Israel</a:t>
            </a:r>
          </a:p>
        </p:txBody>
      </p:sp>
      <p:pic>
        <p:nvPicPr>
          <p:cNvPr id="223" name="Picture 4" descr="flag of Israel | History, Meaning, &amp; Illustration | Britannica">
            <a:extLst>
              <a:ext uri="{FF2B5EF4-FFF2-40B4-BE49-F238E27FC236}">
                <a16:creationId xmlns:a16="http://schemas.microsoft.com/office/drawing/2014/main" id="{94EE4184-7EC3-4FD7-8C1E-E89CF8492A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5905" y="2675173"/>
            <a:ext cx="579193" cy="4213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4" name="Picture 223" descr="Flag of France - Wikipedia">
            <a:extLst>
              <a:ext uri="{FF2B5EF4-FFF2-40B4-BE49-F238E27FC236}">
                <a16:creationId xmlns:a16="http://schemas.microsoft.com/office/drawing/2014/main" id="{16AB4566-5086-4B8E-8029-026EA0D35D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3563" y="3169381"/>
            <a:ext cx="592479" cy="39498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5" name="Picture 2" descr="Japan Flag">
            <a:extLst>
              <a:ext uri="{FF2B5EF4-FFF2-40B4-BE49-F238E27FC236}">
                <a16:creationId xmlns:a16="http://schemas.microsoft.com/office/drawing/2014/main" id="{6584D6FC-BE18-4978-8A26-A454E971AD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88234" y="2205077"/>
            <a:ext cx="621636" cy="41431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6" name="Picture 2" descr="Flag of China | Britannica">
            <a:extLst>
              <a:ext uri="{FF2B5EF4-FFF2-40B4-BE49-F238E27FC236}">
                <a16:creationId xmlns:a16="http://schemas.microsoft.com/office/drawing/2014/main" id="{B86B650C-AC61-48EF-9578-6B7EB2E4F9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62720" y="3318030"/>
            <a:ext cx="594597" cy="3968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7" name="TextBox 226">
            <a:extLst>
              <a:ext uri="{FF2B5EF4-FFF2-40B4-BE49-F238E27FC236}">
                <a16:creationId xmlns:a16="http://schemas.microsoft.com/office/drawing/2014/main" id="{BCCCDD42-BA92-4814-BBD8-F065E07C24B3}"/>
              </a:ext>
            </a:extLst>
          </p:cNvPr>
          <p:cNvSpPr txBox="1"/>
          <p:nvPr/>
        </p:nvSpPr>
        <p:spPr>
          <a:xfrm>
            <a:off x="10248832" y="2862189"/>
            <a:ext cx="1677672" cy="738664"/>
          </a:xfrm>
          <a:prstGeom prst="rect">
            <a:avLst/>
          </a:prstGeom>
          <a:noFill/>
        </p:spPr>
        <p:txBody>
          <a:bodyPr wrap="square" rtlCol="0">
            <a:spAutoFit/>
          </a:bodyPr>
          <a:lstStyle/>
          <a:p>
            <a:r>
              <a:rPr lang="en-US" sz="1400" b="1" dirty="0">
                <a:solidFill>
                  <a:prstClr val="black"/>
                </a:solidFill>
                <a:latin typeface="Calibri" panose="020F0502020204030204"/>
              </a:rPr>
              <a:t>Artificial Intelligence</a:t>
            </a:r>
            <a:r>
              <a:rPr lang="en-US" sz="1400" dirty="0">
                <a:solidFill>
                  <a:prstClr val="black"/>
                </a:solidFill>
                <a:latin typeface="Calibri" panose="020F0502020204030204"/>
              </a:rPr>
              <a:t>: MIT, CNU, Brunel U.</a:t>
            </a:r>
          </a:p>
        </p:txBody>
      </p:sp>
      <p:pic>
        <p:nvPicPr>
          <p:cNvPr id="228" name="Picture 2" descr="Flag of the United Kingdom | Britannica">
            <a:extLst>
              <a:ext uri="{FF2B5EF4-FFF2-40B4-BE49-F238E27FC236}">
                <a16:creationId xmlns:a16="http://schemas.microsoft.com/office/drawing/2014/main" id="{77330B69-4BE2-4FB2-A066-4CDB10BC1F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72652" y="2645850"/>
            <a:ext cx="835552" cy="4177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9" name="Picture 6">
            <a:extLst>
              <a:ext uri="{FF2B5EF4-FFF2-40B4-BE49-F238E27FC236}">
                <a16:creationId xmlns:a16="http://schemas.microsoft.com/office/drawing/2014/main" id="{D2866C6C-617B-4085-A1EF-661DACF20C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621" b="2070"/>
          <a:stretch/>
        </p:blipFill>
        <p:spPr bwMode="auto">
          <a:xfrm>
            <a:off x="6703178" y="5103866"/>
            <a:ext cx="661931" cy="39498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0" name="Picture 8" descr="Flag of France - Wikipedia">
            <a:extLst>
              <a:ext uri="{FF2B5EF4-FFF2-40B4-BE49-F238E27FC236}">
                <a16:creationId xmlns:a16="http://schemas.microsoft.com/office/drawing/2014/main" id="{D7039423-D340-4E4F-ABB4-A5F3545EC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375" y="5596550"/>
            <a:ext cx="606219" cy="40414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1" name="Picture 2">
            <a:extLst>
              <a:ext uri="{FF2B5EF4-FFF2-40B4-BE49-F238E27FC236}">
                <a16:creationId xmlns:a16="http://schemas.microsoft.com/office/drawing/2014/main" id="{2CDA8D77-A495-4B04-B7F4-D1E47346BF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428" y="4397350"/>
            <a:ext cx="607358" cy="404652"/>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2" name="Picture 2" descr="Flag of Korea, South | Britannica">
            <a:extLst>
              <a:ext uri="{FF2B5EF4-FFF2-40B4-BE49-F238E27FC236}">
                <a16:creationId xmlns:a16="http://schemas.microsoft.com/office/drawing/2014/main" id="{75AE4AFC-B558-4FE7-AFA8-981FFDA4AB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4993" y="5656971"/>
            <a:ext cx="606220" cy="404652"/>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3" name="Picture 232">
            <a:extLst>
              <a:ext uri="{FF2B5EF4-FFF2-40B4-BE49-F238E27FC236}">
                <a16:creationId xmlns:a16="http://schemas.microsoft.com/office/drawing/2014/main" id="{49511860-B86C-4DB6-BB8D-1975BDBB6FAD}"/>
              </a:ext>
            </a:extLst>
          </p:cNvPr>
          <p:cNvPicPr>
            <a:picLocks noChangeAspect="1"/>
          </p:cNvPicPr>
          <p:nvPr/>
        </p:nvPicPr>
        <p:blipFill>
          <a:blip r:embed="rId10"/>
          <a:stretch>
            <a:fillRect/>
          </a:stretch>
        </p:blipFill>
        <p:spPr>
          <a:xfrm>
            <a:off x="2868289" y="6088384"/>
            <a:ext cx="592479" cy="381043"/>
          </a:xfrm>
          <a:prstGeom prst="rect">
            <a:avLst/>
          </a:prstGeom>
          <a:ln>
            <a:solidFill>
              <a:sysClr val="windowText" lastClr="000000"/>
            </a:solidFill>
          </a:ln>
          <a:effectLst>
            <a:outerShdw blurRad="50800" dist="38100" dir="2700000" algn="tl" rotWithShape="0">
              <a:prstClr val="black">
                <a:alpha val="40000"/>
              </a:prstClr>
            </a:outerShdw>
          </a:effectLst>
        </p:spPr>
      </p:pic>
      <p:pic>
        <p:nvPicPr>
          <p:cNvPr id="234" name="Picture 2" descr="Flag of the United Kingdom | Britannica">
            <a:extLst>
              <a:ext uri="{FF2B5EF4-FFF2-40B4-BE49-F238E27FC236}">
                <a16:creationId xmlns:a16="http://schemas.microsoft.com/office/drawing/2014/main" id="{3F74392C-A388-4977-83F6-894686B923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35558" y="6065510"/>
            <a:ext cx="687566" cy="3437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 name="Picture 4" descr="flag of Israel | History, Meaning, &amp; Illustration | Britannica">
            <a:extLst>
              <a:ext uri="{FF2B5EF4-FFF2-40B4-BE49-F238E27FC236}">
                <a16:creationId xmlns:a16="http://schemas.microsoft.com/office/drawing/2014/main" id="{E14F48E0-35D5-41E8-A531-E53734C349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71118" y="5559949"/>
            <a:ext cx="579193" cy="4213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6" name="Picture 2" descr="Japan Flag">
            <a:extLst>
              <a:ext uri="{FF2B5EF4-FFF2-40B4-BE49-F238E27FC236}">
                <a16:creationId xmlns:a16="http://schemas.microsoft.com/office/drawing/2014/main" id="{D2313AFF-F8DB-4B24-A611-B7D3C4D0D1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7557" y="4397350"/>
            <a:ext cx="621636" cy="41431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7" name="Picture 2" descr="Flag of China | Britannica">
            <a:extLst>
              <a:ext uri="{FF2B5EF4-FFF2-40B4-BE49-F238E27FC236}">
                <a16:creationId xmlns:a16="http://schemas.microsoft.com/office/drawing/2014/main" id="{9F0D77DC-F459-4225-A870-A630862863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16020" y="4394349"/>
            <a:ext cx="594597" cy="3968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8" name="TextBox 237">
            <a:extLst>
              <a:ext uri="{FF2B5EF4-FFF2-40B4-BE49-F238E27FC236}">
                <a16:creationId xmlns:a16="http://schemas.microsoft.com/office/drawing/2014/main" id="{C30AE3CF-DEB3-442E-A25B-6F1ED56817E4}"/>
              </a:ext>
            </a:extLst>
          </p:cNvPr>
          <p:cNvSpPr txBox="1"/>
          <p:nvPr/>
        </p:nvSpPr>
        <p:spPr>
          <a:xfrm>
            <a:off x="149443" y="3907552"/>
            <a:ext cx="5877859" cy="2585323"/>
          </a:xfrm>
          <a:prstGeom prst="rect">
            <a:avLst/>
          </a:prstGeom>
          <a:noFill/>
        </p:spPr>
        <p:txBody>
          <a:bodyPr wrap="square" rtlCol="0">
            <a:spAutoFit/>
          </a:bodyPr>
          <a:lstStyle/>
          <a:p>
            <a:r>
              <a:rPr lang="en-US" b="1" dirty="0">
                <a:solidFill>
                  <a:prstClr val="black"/>
                </a:solidFill>
                <a:latin typeface="Calibri" panose="020F0502020204030204"/>
              </a:rPr>
              <a:t>  CENTRAL</a:t>
            </a:r>
          </a:p>
          <a:p>
            <a:pPr lvl="1"/>
            <a:r>
              <a:rPr lang="en-US" b="1" dirty="0">
                <a:solidFill>
                  <a:prstClr val="black"/>
                </a:solidFill>
                <a:latin typeface="Calibri" panose="020F0502020204030204"/>
              </a:rPr>
              <a:t>Tracking:</a:t>
            </a:r>
          </a:p>
          <a:p>
            <a:pPr marL="800100" lvl="1" indent="-342900">
              <a:buFont typeface="Arial" panose="020B0604020202020204" pitchFamily="34" charset="0"/>
              <a:buChar char="•"/>
            </a:pPr>
            <a:r>
              <a:rPr lang="en-US" dirty="0">
                <a:solidFill>
                  <a:prstClr val="black"/>
                </a:solidFill>
                <a:latin typeface="Calibri" panose="020F0502020204030204"/>
              </a:rPr>
              <a:t>Silicon: China, Czech Republic, Japan</a:t>
            </a:r>
            <a:endParaRPr lang="en-US" b="1" i="1" dirty="0">
              <a:solidFill>
                <a:prstClr val="black"/>
              </a:solidFill>
              <a:latin typeface="Calibri" panose="020F0502020204030204"/>
            </a:endParaRPr>
          </a:p>
          <a:p>
            <a:pPr lvl="1"/>
            <a:r>
              <a:rPr lang="en-US" b="1" dirty="0">
                <a:solidFill>
                  <a:prstClr val="black"/>
                </a:solidFill>
                <a:latin typeface="Calibri" panose="020F0502020204030204"/>
              </a:rPr>
              <a:t>Calorimetry</a:t>
            </a:r>
          </a:p>
          <a:p>
            <a:pPr marL="800100" lvl="1" indent="-342900">
              <a:buFont typeface="Arial" panose="020B0604020202020204" pitchFamily="34" charset="0"/>
              <a:buChar char="•"/>
            </a:pPr>
            <a:r>
              <a:rPr lang="en-US" dirty="0">
                <a:solidFill>
                  <a:prstClr val="black"/>
                </a:solidFill>
                <a:latin typeface="Calibri" panose="020F0502020204030204"/>
              </a:rPr>
              <a:t>PWO and SciGlass: Czech Republic, Armenia, France</a:t>
            </a:r>
          </a:p>
          <a:p>
            <a:pPr marL="800100" lvl="1" indent="-342900">
              <a:buFont typeface="Arial" panose="020B0604020202020204" pitchFamily="34" charset="0"/>
              <a:buChar char="•"/>
            </a:pPr>
            <a:r>
              <a:rPr lang="en-US" dirty="0">
                <a:solidFill>
                  <a:prstClr val="black"/>
                </a:solidFill>
                <a:latin typeface="Calibri" panose="020F0502020204030204"/>
              </a:rPr>
              <a:t>Forward Calo/Dual Readout: China, Japan, South Korea</a:t>
            </a:r>
          </a:p>
          <a:p>
            <a:pPr lvl="1"/>
            <a:r>
              <a:rPr lang="en-US" b="1" dirty="0">
                <a:solidFill>
                  <a:prstClr val="black"/>
                </a:solidFill>
                <a:latin typeface="Calibri" panose="020F0502020204030204"/>
              </a:rPr>
              <a:t>Particle ID</a:t>
            </a:r>
          </a:p>
          <a:p>
            <a:pPr marL="742950" lvl="1" indent="-285750">
              <a:buFont typeface="Arial" panose="020B0604020202020204" pitchFamily="34" charset="0"/>
              <a:buChar char="•"/>
            </a:pPr>
            <a:r>
              <a:rPr lang="en-US" dirty="0">
                <a:solidFill>
                  <a:prstClr val="black"/>
                </a:solidFill>
                <a:latin typeface="Calibri" panose="020F0502020204030204"/>
              </a:rPr>
              <a:t>DIRC: GSI/Germany</a:t>
            </a:r>
          </a:p>
        </p:txBody>
      </p:sp>
      <p:pic>
        <p:nvPicPr>
          <p:cNvPr id="239" name="Picture 2" descr="Japan Flag">
            <a:extLst>
              <a:ext uri="{FF2B5EF4-FFF2-40B4-BE49-F238E27FC236}">
                <a16:creationId xmlns:a16="http://schemas.microsoft.com/office/drawing/2014/main" id="{C06B2373-B478-4C96-A513-3B54066BA8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1131" y="5652139"/>
            <a:ext cx="621636" cy="41431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0" name="Picture 2">
            <a:extLst>
              <a:ext uri="{FF2B5EF4-FFF2-40B4-BE49-F238E27FC236}">
                <a16:creationId xmlns:a16="http://schemas.microsoft.com/office/drawing/2014/main" id="{F036CC2D-00DE-4CEE-AEFC-52D432FE1E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2965" y="5103866"/>
            <a:ext cx="607358" cy="404652"/>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1" name="TextBox 240">
            <a:extLst>
              <a:ext uri="{FF2B5EF4-FFF2-40B4-BE49-F238E27FC236}">
                <a16:creationId xmlns:a16="http://schemas.microsoft.com/office/drawing/2014/main" id="{5411CF00-BF11-400C-9344-7BC76FE77B10}"/>
              </a:ext>
            </a:extLst>
          </p:cNvPr>
          <p:cNvSpPr txBox="1"/>
          <p:nvPr/>
        </p:nvSpPr>
        <p:spPr>
          <a:xfrm>
            <a:off x="7507588" y="4112330"/>
            <a:ext cx="5395139" cy="2308324"/>
          </a:xfrm>
          <a:prstGeom prst="rect">
            <a:avLst/>
          </a:prstGeom>
          <a:noFill/>
        </p:spPr>
        <p:txBody>
          <a:bodyPr wrap="square" rtlCol="0">
            <a:spAutoFit/>
          </a:bodyPr>
          <a:lstStyle/>
          <a:p>
            <a:r>
              <a:rPr lang="en-US" b="1" dirty="0">
                <a:solidFill>
                  <a:prstClr val="black"/>
                </a:solidFill>
                <a:latin typeface="Calibri" panose="020F0502020204030204"/>
              </a:rPr>
              <a:t>FAR FORWARD – FAR BACKWARD</a:t>
            </a:r>
            <a:endParaRPr lang="en-US" dirty="0">
              <a:solidFill>
                <a:prstClr val="black"/>
              </a:solidFill>
              <a:latin typeface="Calibri" panose="020F0502020204030204"/>
            </a:endParaRPr>
          </a:p>
          <a:p>
            <a:pPr marL="800100" lvl="1" indent="-342900">
              <a:buFont typeface="Arial" panose="020B0604020202020204" pitchFamily="34" charset="0"/>
              <a:buChar char="•"/>
            </a:pPr>
            <a:r>
              <a:rPr lang="en-US" dirty="0">
                <a:solidFill>
                  <a:prstClr val="black"/>
                </a:solidFill>
                <a:latin typeface="Calibri" panose="020F0502020204030204"/>
              </a:rPr>
              <a:t>Roman pots: France</a:t>
            </a:r>
          </a:p>
          <a:p>
            <a:pPr marL="800100" lvl="1" indent="-342900">
              <a:buFont typeface="Arial" panose="020B0604020202020204" pitchFamily="34" charset="0"/>
              <a:buChar char="•"/>
            </a:pPr>
            <a:endParaRPr lang="en-US" sz="900" dirty="0">
              <a:solidFill>
                <a:prstClr val="black"/>
              </a:solidFill>
              <a:latin typeface="Calibri" panose="020F0502020204030204"/>
            </a:endParaRPr>
          </a:p>
          <a:p>
            <a:pPr marL="800100" lvl="1" indent="-342900">
              <a:buFont typeface="Arial" panose="020B0604020202020204" pitchFamily="34" charset="0"/>
              <a:buChar char="•"/>
            </a:pPr>
            <a:r>
              <a:rPr lang="en-US" dirty="0">
                <a:solidFill>
                  <a:prstClr val="black"/>
                </a:solidFill>
                <a:latin typeface="Calibri" panose="020F0502020204030204"/>
              </a:rPr>
              <a:t>Off momentum: Israel</a:t>
            </a:r>
          </a:p>
          <a:p>
            <a:pPr marL="800100" lvl="1" indent="-342900">
              <a:buFont typeface="Arial" panose="020B0604020202020204" pitchFamily="34" charset="0"/>
              <a:buChar char="•"/>
            </a:pPr>
            <a:endParaRPr lang="en-US" sz="900" dirty="0">
              <a:solidFill>
                <a:prstClr val="black"/>
              </a:solidFill>
              <a:latin typeface="Calibri" panose="020F0502020204030204"/>
            </a:endParaRPr>
          </a:p>
          <a:p>
            <a:pPr marL="800100" lvl="1" indent="-342900">
              <a:buFont typeface="Arial" panose="020B0604020202020204" pitchFamily="34" charset="0"/>
              <a:buChar char="•"/>
            </a:pPr>
            <a:r>
              <a:rPr lang="en-US" dirty="0">
                <a:solidFill>
                  <a:prstClr val="black"/>
                </a:solidFill>
                <a:latin typeface="Calibri" panose="020F0502020204030204"/>
              </a:rPr>
              <a:t>ZDC: Japan</a:t>
            </a:r>
          </a:p>
          <a:p>
            <a:pPr marL="800100" lvl="1" indent="-342900">
              <a:buFont typeface="Arial" panose="020B0604020202020204" pitchFamily="34" charset="0"/>
              <a:buChar char="•"/>
            </a:pPr>
            <a:endParaRPr lang="en-US" sz="900" dirty="0">
              <a:solidFill>
                <a:prstClr val="black"/>
              </a:solidFill>
              <a:latin typeface="Calibri" panose="020F0502020204030204"/>
            </a:endParaRPr>
          </a:p>
          <a:p>
            <a:pPr marL="800100" lvl="1" indent="-342900">
              <a:buFont typeface="Arial" panose="020B0604020202020204" pitchFamily="34" charset="0"/>
              <a:buChar char="•"/>
            </a:pPr>
            <a:r>
              <a:rPr lang="en-US" dirty="0">
                <a:solidFill>
                  <a:prstClr val="black"/>
                </a:solidFill>
                <a:latin typeface="Calibri" panose="020F0502020204030204"/>
              </a:rPr>
              <a:t>Luminosity monitors: Israel</a:t>
            </a:r>
          </a:p>
          <a:p>
            <a:pPr lvl="1"/>
            <a:endParaRPr lang="en-US" sz="900" dirty="0">
              <a:solidFill>
                <a:prstClr val="black"/>
              </a:solidFill>
              <a:latin typeface="Calibri" panose="020F0502020204030204"/>
            </a:endParaRPr>
          </a:p>
          <a:p>
            <a:pPr marL="800100" lvl="1" indent="-342900">
              <a:buFont typeface="Arial" panose="020B0604020202020204" pitchFamily="34" charset="0"/>
              <a:buChar char="•"/>
            </a:pPr>
            <a:r>
              <a:rPr lang="en-US" dirty="0">
                <a:solidFill>
                  <a:prstClr val="black"/>
                </a:solidFill>
                <a:latin typeface="Calibri" panose="020F0502020204030204"/>
              </a:rPr>
              <a:t>Low Q2 tagger: UK </a:t>
            </a:r>
            <a:endParaRPr lang="en-US" b="1" i="1" dirty="0">
              <a:solidFill>
                <a:prstClr val="black"/>
              </a:solidFill>
              <a:latin typeface="Calibri" panose="020F0502020204030204"/>
            </a:endParaRPr>
          </a:p>
        </p:txBody>
      </p:sp>
      <p:pic>
        <p:nvPicPr>
          <p:cNvPr id="242" name="Picture 8" descr="Flag of France - Wikipedia">
            <a:extLst>
              <a:ext uri="{FF2B5EF4-FFF2-40B4-BE49-F238E27FC236}">
                <a16:creationId xmlns:a16="http://schemas.microsoft.com/office/drawing/2014/main" id="{13DAEF3D-D988-4363-8891-C9AF9B887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8556" y="4424509"/>
            <a:ext cx="522986" cy="348657"/>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3" name="Picture 4" descr="flag of Israel | History, Meaning, &amp; Illustration | Britannica">
            <a:extLst>
              <a:ext uri="{FF2B5EF4-FFF2-40B4-BE49-F238E27FC236}">
                <a16:creationId xmlns:a16="http://schemas.microsoft.com/office/drawing/2014/main" id="{C5EF1BAD-71B4-4EE3-BD1A-B47F426FDC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94106" y="4798928"/>
            <a:ext cx="579193" cy="4213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4" name="Picture 2" descr="Japan Flag">
            <a:extLst>
              <a:ext uri="{FF2B5EF4-FFF2-40B4-BE49-F238E27FC236}">
                <a16:creationId xmlns:a16="http://schemas.microsoft.com/office/drawing/2014/main" id="{C485A994-EE45-4D0E-A412-C4FF3B8B22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52641" y="5220291"/>
            <a:ext cx="621636" cy="414316"/>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5" name="Picture 2" descr="Flag of China | Britannica">
            <a:extLst>
              <a:ext uri="{FF2B5EF4-FFF2-40B4-BE49-F238E27FC236}">
                <a16:creationId xmlns:a16="http://schemas.microsoft.com/office/drawing/2014/main" id="{8CAA35EF-7CD4-4D2B-BAA6-58894DBB4F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43440" y="5652139"/>
            <a:ext cx="594597" cy="3968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6" name="Picture 6" descr="Flag of Taiwan | Britannica">
            <a:extLst>
              <a:ext uri="{FF2B5EF4-FFF2-40B4-BE49-F238E27FC236}">
                <a16:creationId xmlns:a16="http://schemas.microsoft.com/office/drawing/2014/main" id="{51C99AF5-DA9C-4019-B656-17244E0AA1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0262" y="5652139"/>
            <a:ext cx="633216" cy="422144"/>
          </a:xfrm>
          <a:prstGeom prst="rect">
            <a:avLst/>
          </a:prstGeom>
          <a:noFill/>
          <a:ln>
            <a:solidFill>
              <a:sysClr val="windowText" lastClr="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7" name="Picture 2" descr="Flag of Canada - Wikipedia">
            <a:extLst>
              <a:ext uri="{FF2B5EF4-FFF2-40B4-BE49-F238E27FC236}">
                <a16:creationId xmlns:a16="http://schemas.microsoft.com/office/drawing/2014/main" id="{AC1B3AB5-6615-4227-9DE0-9151EEBB22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71686" y="3406124"/>
            <a:ext cx="837484" cy="41874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4" descr="Flag of Senegal | Britannica">
            <a:extLst>
              <a:ext uri="{FF2B5EF4-FFF2-40B4-BE49-F238E27FC236}">
                <a16:creationId xmlns:a16="http://schemas.microsoft.com/office/drawing/2014/main" id="{F87A73B3-7414-472C-BC26-5053C252C1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84592" y="3496034"/>
            <a:ext cx="579194" cy="38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03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30AA-E65D-4EBA-A961-BAE3CA2116B8}"/>
              </a:ext>
            </a:extLst>
          </p:cNvPr>
          <p:cNvSpPr>
            <a:spLocks noGrp="1"/>
          </p:cNvSpPr>
          <p:nvPr>
            <p:ph type="title"/>
          </p:nvPr>
        </p:nvSpPr>
        <p:spPr>
          <a:xfrm>
            <a:off x="838200" y="365125"/>
            <a:ext cx="10515600" cy="935851"/>
          </a:xfrm>
        </p:spPr>
        <p:txBody>
          <a:bodyPr/>
          <a:lstStyle/>
          <a:p>
            <a:r>
              <a:rPr lang="en-US" b="1" dirty="0">
                <a:solidFill>
                  <a:schemeClr val="accent1"/>
                </a:solidFill>
              </a:rPr>
              <a:t>ECCE Consortium Structure</a:t>
            </a:r>
          </a:p>
        </p:txBody>
      </p:sp>
      <p:sp>
        <p:nvSpPr>
          <p:cNvPr id="7" name="TextBox 6">
            <a:extLst>
              <a:ext uri="{FF2B5EF4-FFF2-40B4-BE49-F238E27FC236}">
                <a16:creationId xmlns:a16="http://schemas.microsoft.com/office/drawing/2014/main" id="{2ED0C40B-2CF5-4557-A5AB-AEEA71A2C17F}"/>
              </a:ext>
            </a:extLst>
          </p:cNvPr>
          <p:cNvSpPr txBox="1"/>
          <p:nvPr/>
        </p:nvSpPr>
        <p:spPr>
          <a:xfrm>
            <a:off x="9108915" y="1549504"/>
            <a:ext cx="2880535" cy="4524315"/>
          </a:xfrm>
          <a:prstGeom prst="rect">
            <a:avLst/>
          </a:prstGeom>
          <a:noFill/>
          <a:ln>
            <a:solidFill>
              <a:schemeClr val="tx1"/>
            </a:solidFill>
          </a:ln>
        </p:spPr>
        <p:txBody>
          <a:bodyPr wrap="square" rtlCol="0">
            <a:spAutoFit/>
          </a:bodyPr>
          <a:lstStyle/>
          <a:p>
            <a:r>
              <a:rPr lang="en-US" u="sng" dirty="0"/>
              <a:t>Website: </a:t>
            </a:r>
          </a:p>
          <a:p>
            <a:r>
              <a:rPr lang="en-US" dirty="0">
                <a:solidFill>
                  <a:schemeClr val="accent1"/>
                </a:solidFill>
              </a:rPr>
              <a:t>https://www.ecce-eic.org/</a:t>
            </a:r>
            <a:endParaRPr lang="en-US" u="sng" dirty="0">
              <a:solidFill>
                <a:schemeClr val="accent1"/>
              </a:solidFill>
            </a:endParaRPr>
          </a:p>
          <a:p>
            <a:endParaRPr lang="en-US" u="sng" dirty="0"/>
          </a:p>
          <a:p>
            <a:r>
              <a:rPr lang="en-US" u="sng" dirty="0"/>
              <a:t>Mailing Lists:</a:t>
            </a:r>
          </a:p>
          <a:p>
            <a:r>
              <a:rPr lang="en-US" dirty="0">
                <a:solidFill>
                  <a:schemeClr val="accent1"/>
                </a:solidFill>
              </a:rPr>
              <a:t>https://lists.bnl.gov</a:t>
            </a:r>
            <a:r>
              <a:rPr lang="en-US" u="sng" dirty="0">
                <a:solidFill>
                  <a:schemeClr val="accent1"/>
                </a:solidFill>
              </a:rPr>
              <a:t> </a:t>
            </a:r>
          </a:p>
          <a:p>
            <a:pPr marL="285750" indent="-285750">
              <a:buFont typeface="Wingdings" panose="05000000000000000000" pitchFamily="2" charset="2"/>
              <a:buChar char="§"/>
            </a:pPr>
            <a:r>
              <a:rPr lang="en-US" dirty="0"/>
              <a:t>ecce-eic-public-l</a:t>
            </a:r>
          </a:p>
          <a:p>
            <a:pPr marL="285750" indent="-285750">
              <a:buFont typeface="Wingdings" panose="05000000000000000000" pitchFamily="2" charset="2"/>
              <a:buChar char="§"/>
            </a:pPr>
            <a:r>
              <a:rPr lang="en-US" dirty="0"/>
              <a:t>ecce-eic-</a:t>
            </a:r>
            <a:r>
              <a:rPr lang="en-US" dirty="0" err="1"/>
              <a:t>ib</a:t>
            </a:r>
            <a:r>
              <a:rPr lang="en-US" dirty="0"/>
              <a:t>-l</a:t>
            </a:r>
          </a:p>
          <a:p>
            <a:pPr marL="285750" indent="-285750">
              <a:buFont typeface="Wingdings" panose="05000000000000000000" pitchFamily="2" charset="2"/>
              <a:buChar char="§"/>
            </a:pPr>
            <a:r>
              <a:rPr lang="en-US" dirty="0"/>
              <a:t>ecce-eic-comp-l</a:t>
            </a:r>
          </a:p>
          <a:p>
            <a:pPr marL="285750" indent="-285750">
              <a:buFont typeface="Wingdings" panose="05000000000000000000" pitchFamily="2" charset="2"/>
              <a:buChar char="§"/>
            </a:pPr>
            <a:r>
              <a:rPr lang="en-US" dirty="0"/>
              <a:t>ecce-eic-</a:t>
            </a:r>
            <a:r>
              <a:rPr lang="en-US" dirty="0" err="1"/>
              <a:t>dei</a:t>
            </a:r>
            <a:r>
              <a:rPr lang="en-US" dirty="0"/>
              <a:t>-l</a:t>
            </a:r>
          </a:p>
          <a:p>
            <a:pPr marL="285750" indent="-285750">
              <a:buFont typeface="Wingdings" panose="05000000000000000000" pitchFamily="2" charset="2"/>
              <a:buChar char="§"/>
            </a:pPr>
            <a:r>
              <a:rPr lang="en-US" dirty="0"/>
              <a:t>ecce-eic-det-l</a:t>
            </a:r>
          </a:p>
          <a:p>
            <a:pPr marL="285750" indent="-285750">
              <a:buFont typeface="Wingdings" panose="05000000000000000000" pitchFamily="2" charset="2"/>
              <a:buChar char="§"/>
            </a:pPr>
            <a:r>
              <a:rPr lang="en-US" dirty="0"/>
              <a:t>ecce-eic-</a:t>
            </a:r>
            <a:r>
              <a:rPr lang="en-US" dirty="0" err="1"/>
              <a:t>phys</a:t>
            </a:r>
            <a:r>
              <a:rPr lang="en-US" dirty="0"/>
              <a:t>-l</a:t>
            </a:r>
          </a:p>
          <a:p>
            <a:pPr marL="285750" indent="-285750">
              <a:buFont typeface="Wingdings" panose="05000000000000000000" pitchFamily="2" charset="2"/>
              <a:buChar char="§"/>
            </a:pPr>
            <a:r>
              <a:rPr lang="en-US" dirty="0"/>
              <a:t>ecce-eic-prop-l</a:t>
            </a:r>
          </a:p>
          <a:p>
            <a:endParaRPr lang="en-US" dirty="0"/>
          </a:p>
          <a:p>
            <a:r>
              <a:rPr lang="en-US" u="sng" dirty="0"/>
              <a:t>Indico:</a:t>
            </a:r>
            <a:r>
              <a:rPr lang="en-US" dirty="0"/>
              <a:t> </a:t>
            </a:r>
          </a:p>
          <a:p>
            <a:r>
              <a:rPr lang="en-US" dirty="0">
                <a:solidFill>
                  <a:schemeClr val="accent1"/>
                </a:solidFill>
              </a:rPr>
              <a:t>https://indico.bnl.gov/category/339/</a:t>
            </a:r>
          </a:p>
        </p:txBody>
      </p:sp>
      <p:pic>
        <p:nvPicPr>
          <p:cNvPr id="6" name="Picture 5" descr="A picture containing text, receipt&#10;&#10;Description automatically generated">
            <a:extLst>
              <a:ext uri="{FF2B5EF4-FFF2-40B4-BE49-F238E27FC236}">
                <a16:creationId xmlns:a16="http://schemas.microsoft.com/office/drawing/2014/main" id="{F63E1B17-2844-4BB8-8CA8-20B01BF599E0}"/>
              </a:ext>
            </a:extLst>
          </p:cNvPr>
          <p:cNvPicPr>
            <a:picLocks noChangeAspect="1"/>
          </p:cNvPicPr>
          <p:nvPr/>
        </p:nvPicPr>
        <p:blipFill>
          <a:blip r:embed="rId2"/>
          <a:stretch>
            <a:fillRect/>
          </a:stretch>
        </p:blipFill>
        <p:spPr>
          <a:xfrm>
            <a:off x="121584" y="1283974"/>
            <a:ext cx="8987331" cy="5055374"/>
          </a:xfrm>
          <a:prstGeom prst="rect">
            <a:avLst/>
          </a:prstGeom>
        </p:spPr>
      </p:pic>
    </p:spTree>
    <p:extLst>
      <p:ext uri="{BB962C8B-B14F-4D97-AF65-F5344CB8AC3E}">
        <p14:creationId xmlns:p14="http://schemas.microsoft.com/office/powerpoint/2010/main" val="3386330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oy, LEGO&#10;&#10;Description automatically generated">
            <a:extLst>
              <a:ext uri="{FF2B5EF4-FFF2-40B4-BE49-F238E27FC236}">
                <a16:creationId xmlns:a16="http://schemas.microsoft.com/office/drawing/2014/main" id="{56E23B1C-44D2-40BC-9960-8E658F834D64}"/>
              </a:ext>
            </a:extLst>
          </p:cNvPr>
          <p:cNvPicPr>
            <a:picLocks noChangeAspect="1"/>
          </p:cNvPicPr>
          <p:nvPr/>
        </p:nvPicPr>
        <p:blipFill>
          <a:blip r:embed="rId2"/>
          <a:stretch>
            <a:fillRect/>
          </a:stretch>
        </p:blipFill>
        <p:spPr>
          <a:xfrm>
            <a:off x="6095999" y="2481836"/>
            <a:ext cx="6888023" cy="3874513"/>
          </a:xfrm>
          <a:prstGeom prst="rect">
            <a:avLst/>
          </a:prstGeom>
        </p:spPr>
      </p:pic>
      <p:sp>
        <p:nvSpPr>
          <p:cNvPr id="2" name="Title 1">
            <a:extLst>
              <a:ext uri="{FF2B5EF4-FFF2-40B4-BE49-F238E27FC236}">
                <a16:creationId xmlns:a16="http://schemas.microsoft.com/office/drawing/2014/main" id="{D7D9B822-A6FB-422D-95B6-C8641104461C}"/>
              </a:ext>
            </a:extLst>
          </p:cNvPr>
          <p:cNvSpPr>
            <a:spLocks noGrp="1"/>
          </p:cNvSpPr>
          <p:nvPr>
            <p:ph type="title"/>
          </p:nvPr>
        </p:nvSpPr>
        <p:spPr/>
        <p:txBody>
          <a:bodyPr/>
          <a:lstStyle/>
          <a:p>
            <a:r>
              <a:rPr lang="en-US" b="1" dirty="0">
                <a:solidFill>
                  <a:schemeClr val="accent1"/>
                </a:solidFill>
              </a:rPr>
              <a:t>Existing Infrastructure</a:t>
            </a:r>
          </a:p>
        </p:txBody>
      </p:sp>
      <p:sp>
        <p:nvSpPr>
          <p:cNvPr id="3" name="Content Placeholder 2">
            <a:extLst>
              <a:ext uri="{FF2B5EF4-FFF2-40B4-BE49-F238E27FC236}">
                <a16:creationId xmlns:a16="http://schemas.microsoft.com/office/drawing/2014/main" id="{8A2D954A-1ED2-4E4C-A769-CF2316FBF5A4}"/>
              </a:ext>
            </a:extLst>
          </p:cNvPr>
          <p:cNvSpPr>
            <a:spLocks noGrp="1"/>
          </p:cNvSpPr>
          <p:nvPr>
            <p:ph idx="1"/>
          </p:nvPr>
        </p:nvSpPr>
        <p:spPr>
          <a:xfrm>
            <a:off x="838200" y="1569228"/>
            <a:ext cx="10515600" cy="4607735"/>
          </a:xfrm>
        </p:spPr>
        <p:txBody>
          <a:bodyPr>
            <a:normAutofit lnSpcReduction="10000"/>
          </a:bodyPr>
          <a:lstStyle/>
          <a:p>
            <a:r>
              <a:rPr lang="en-US" dirty="0"/>
              <a:t>Existing </a:t>
            </a:r>
            <a:r>
              <a:rPr lang="en-US" dirty="0" err="1"/>
              <a:t>BaBar</a:t>
            </a:r>
            <a:r>
              <a:rPr lang="en-US" dirty="0"/>
              <a:t> solenoid (1.5T), flux return and cradle</a:t>
            </a:r>
          </a:p>
          <a:p>
            <a:pPr lvl="1"/>
            <a:r>
              <a:rPr lang="en-US" dirty="0"/>
              <a:t>Substantial investment/risk reduction</a:t>
            </a:r>
          </a:p>
          <a:p>
            <a:r>
              <a:rPr lang="en-US" dirty="0"/>
              <a:t>IP6/8 infrastructure</a:t>
            </a:r>
          </a:p>
          <a:p>
            <a:pPr lvl="1"/>
            <a:r>
              <a:rPr lang="en-US" dirty="0"/>
              <a:t>Cryogenic connection to RHIC</a:t>
            </a:r>
          </a:p>
          <a:p>
            <a:pPr lvl="1"/>
            <a:r>
              <a:rPr lang="en-US" dirty="0"/>
              <a:t>Racks, mechanical, safety, electrical, etc. </a:t>
            </a:r>
          </a:p>
          <a:p>
            <a:r>
              <a:rPr lang="en-US" dirty="0"/>
              <a:t>Potential re-use/refurbish existing</a:t>
            </a:r>
            <a:br>
              <a:rPr lang="en-US" dirty="0"/>
            </a:br>
            <a:r>
              <a:rPr lang="en-US" dirty="0"/>
              <a:t>sPHENIX detectors as appropriate</a:t>
            </a:r>
          </a:p>
          <a:p>
            <a:r>
              <a:rPr lang="en-US" dirty="0"/>
              <a:t>Additional in-kind contributions from DOE </a:t>
            </a:r>
            <a:br>
              <a:rPr lang="en-US" dirty="0"/>
            </a:br>
            <a:r>
              <a:rPr lang="en-US" dirty="0"/>
              <a:t>labs and consortium members</a:t>
            </a:r>
          </a:p>
          <a:p>
            <a:r>
              <a:rPr lang="en-US" dirty="0"/>
              <a:t>ECCE consortium has considerable </a:t>
            </a:r>
            <a:br>
              <a:rPr lang="en-US" dirty="0"/>
            </a:br>
            <a:r>
              <a:rPr lang="en-US" dirty="0"/>
              <a:t>recent DOE project experience</a:t>
            </a:r>
          </a:p>
        </p:txBody>
      </p:sp>
      <p:sp>
        <p:nvSpPr>
          <p:cNvPr id="9" name="TextBox 8">
            <a:extLst>
              <a:ext uri="{FF2B5EF4-FFF2-40B4-BE49-F238E27FC236}">
                <a16:creationId xmlns:a16="http://schemas.microsoft.com/office/drawing/2014/main" id="{B0C91DE0-8F94-48AF-8B20-66C4EE28153F}"/>
              </a:ext>
            </a:extLst>
          </p:cNvPr>
          <p:cNvSpPr txBox="1"/>
          <p:nvPr/>
        </p:nvSpPr>
        <p:spPr>
          <a:xfrm>
            <a:off x="9540010" y="1656118"/>
            <a:ext cx="2408903" cy="646331"/>
          </a:xfrm>
          <a:prstGeom prst="rect">
            <a:avLst/>
          </a:prstGeom>
          <a:noFill/>
        </p:spPr>
        <p:txBody>
          <a:bodyPr wrap="square" rtlCol="0">
            <a:spAutoFit/>
          </a:bodyPr>
          <a:lstStyle/>
          <a:p>
            <a:r>
              <a:rPr lang="en-US" sz="1200" dirty="0"/>
              <a:t>Currently under construction, sPHENIX represents a $27M investment by DOE (MIE)</a:t>
            </a:r>
          </a:p>
        </p:txBody>
      </p:sp>
    </p:spTree>
    <p:extLst>
      <p:ext uri="{BB962C8B-B14F-4D97-AF65-F5344CB8AC3E}">
        <p14:creationId xmlns:p14="http://schemas.microsoft.com/office/powerpoint/2010/main" val="2988801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yellow&#10;&#10;Description automatically generated">
            <a:extLst>
              <a:ext uri="{FF2B5EF4-FFF2-40B4-BE49-F238E27FC236}">
                <a16:creationId xmlns:a16="http://schemas.microsoft.com/office/drawing/2014/main" id="{B7F2C92A-1545-4828-B29A-6619170B7AF3}"/>
              </a:ext>
            </a:extLst>
          </p:cNvPr>
          <p:cNvPicPr>
            <a:picLocks noChangeAspect="1"/>
          </p:cNvPicPr>
          <p:nvPr/>
        </p:nvPicPr>
        <p:blipFill>
          <a:blip r:embed="rId3"/>
          <a:stretch>
            <a:fillRect/>
          </a:stretch>
        </p:blipFill>
        <p:spPr>
          <a:xfrm>
            <a:off x="5188425" y="803228"/>
            <a:ext cx="4255575" cy="2740590"/>
          </a:xfrm>
          <a:prstGeom prst="rect">
            <a:avLst/>
          </a:prstGeom>
        </p:spPr>
      </p:pic>
      <p:sp>
        <p:nvSpPr>
          <p:cNvPr id="2" name="Title 1">
            <a:extLst>
              <a:ext uri="{FF2B5EF4-FFF2-40B4-BE49-F238E27FC236}">
                <a16:creationId xmlns:a16="http://schemas.microsoft.com/office/drawing/2014/main" id="{8A99A5BF-CFF9-4FC3-BD4B-A96E70B01306}"/>
              </a:ext>
            </a:extLst>
          </p:cNvPr>
          <p:cNvSpPr>
            <a:spLocks noGrp="1"/>
          </p:cNvSpPr>
          <p:nvPr>
            <p:ph type="title"/>
          </p:nvPr>
        </p:nvSpPr>
        <p:spPr>
          <a:xfrm>
            <a:off x="838200" y="274601"/>
            <a:ext cx="10515600" cy="915035"/>
          </a:xfrm>
        </p:spPr>
        <p:txBody>
          <a:bodyPr/>
          <a:lstStyle/>
          <a:p>
            <a:r>
              <a:rPr lang="en-US" b="1" dirty="0">
                <a:solidFill>
                  <a:schemeClr val="accent1"/>
                </a:solidFill>
              </a:rPr>
              <a:t>1.5T </a:t>
            </a:r>
            <a:r>
              <a:rPr lang="en-US" b="1" dirty="0" err="1">
                <a:solidFill>
                  <a:schemeClr val="accent1"/>
                </a:solidFill>
              </a:rPr>
              <a:t>BaBar</a:t>
            </a:r>
            <a:r>
              <a:rPr lang="en-US" b="1" dirty="0">
                <a:solidFill>
                  <a:schemeClr val="accent1"/>
                </a:solidFill>
              </a:rPr>
              <a:t> Solenoid</a:t>
            </a:r>
          </a:p>
        </p:txBody>
      </p:sp>
      <p:pic>
        <p:nvPicPr>
          <p:cNvPr id="8" name="Picture 7" descr="A picture containing sky, outdoor, transport, yellow&#10;&#10;Description automatically generated">
            <a:extLst>
              <a:ext uri="{FF2B5EF4-FFF2-40B4-BE49-F238E27FC236}">
                <a16:creationId xmlns:a16="http://schemas.microsoft.com/office/drawing/2014/main" id="{B7FC5ABE-E3FB-4FFA-8CD1-B623B473BC7A}"/>
              </a:ext>
            </a:extLst>
          </p:cNvPr>
          <p:cNvPicPr>
            <a:picLocks noChangeAspect="1"/>
          </p:cNvPicPr>
          <p:nvPr/>
        </p:nvPicPr>
        <p:blipFill>
          <a:blip r:embed="rId4"/>
          <a:stretch>
            <a:fillRect/>
          </a:stretch>
        </p:blipFill>
        <p:spPr>
          <a:xfrm>
            <a:off x="9084738" y="2442711"/>
            <a:ext cx="2760817" cy="2760817"/>
          </a:xfrm>
          <a:prstGeom prst="rect">
            <a:avLst/>
          </a:prstGeom>
        </p:spPr>
      </p:pic>
      <p:sp>
        <p:nvSpPr>
          <p:cNvPr id="17" name="TextBox 16">
            <a:extLst>
              <a:ext uri="{FF2B5EF4-FFF2-40B4-BE49-F238E27FC236}">
                <a16:creationId xmlns:a16="http://schemas.microsoft.com/office/drawing/2014/main" id="{E2E14217-135C-4D28-8D7B-DFD4BF594245}"/>
              </a:ext>
            </a:extLst>
          </p:cNvPr>
          <p:cNvSpPr txBox="1"/>
          <p:nvPr/>
        </p:nvSpPr>
        <p:spPr>
          <a:xfrm>
            <a:off x="8093917" y="526229"/>
            <a:ext cx="1471370" cy="276999"/>
          </a:xfrm>
          <a:prstGeom prst="rect">
            <a:avLst/>
          </a:prstGeom>
          <a:noFill/>
        </p:spPr>
        <p:txBody>
          <a:bodyPr wrap="square" rtlCol="0">
            <a:spAutoFit/>
          </a:bodyPr>
          <a:lstStyle/>
          <a:p>
            <a:r>
              <a:rPr lang="en-US" sz="1200" dirty="0"/>
              <a:t>under construction</a:t>
            </a:r>
          </a:p>
        </p:txBody>
      </p:sp>
      <p:sp>
        <p:nvSpPr>
          <p:cNvPr id="18" name="TextBox 17">
            <a:extLst>
              <a:ext uri="{FF2B5EF4-FFF2-40B4-BE49-F238E27FC236}">
                <a16:creationId xmlns:a16="http://schemas.microsoft.com/office/drawing/2014/main" id="{E73043E4-3D9D-4329-ACC6-FFE05402A189}"/>
              </a:ext>
            </a:extLst>
          </p:cNvPr>
          <p:cNvSpPr txBox="1"/>
          <p:nvPr/>
        </p:nvSpPr>
        <p:spPr>
          <a:xfrm>
            <a:off x="10661378" y="2181333"/>
            <a:ext cx="1471370" cy="276999"/>
          </a:xfrm>
          <a:prstGeom prst="rect">
            <a:avLst/>
          </a:prstGeom>
          <a:noFill/>
        </p:spPr>
        <p:txBody>
          <a:bodyPr wrap="square" rtlCol="0">
            <a:spAutoFit/>
          </a:bodyPr>
          <a:lstStyle/>
          <a:p>
            <a:r>
              <a:rPr lang="en-US" sz="1200" dirty="0"/>
              <a:t>shipping to BNL</a:t>
            </a:r>
          </a:p>
        </p:txBody>
      </p:sp>
      <p:sp>
        <p:nvSpPr>
          <p:cNvPr id="20" name="Content Placeholder 2">
            <a:extLst>
              <a:ext uri="{FF2B5EF4-FFF2-40B4-BE49-F238E27FC236}">
                <a16:creationId xmlns:a16="http://schemas.microsoft.com/office/drawing/2014/main" id="{FFE09AA9-2836-4B4A-9C66-F9C2E0E0FB3C}"/>
              </a:ext>
            </a:extLst>
          </p:cNvPr>
          <p:cNvSpPr>
            <a:spLocks noGrp="1"/>
          </p:cNvSpPr>
          <p:nvPr>
            <p:ph idx="1"/>
          </p:nvPr>
        </p:nvSpPr>
        <p:spPr>
          <a:xfrm>
            <a:off x="278024" y="1335107"/>
            <a:ext cx="4114800" cy="5197261"/>
          </a:xfrm>
        </p:spPr>
        <p:txBody>
          <a:bodyPr>
            <a:normAutofit fontScale="92500" lnSpcReduction="10000"/>
          </a:bodyPr>
          <a:lstStyle/>
          <a:p>
            <a:r>
              <a:rPr lang="en-US" dirty="0"/>
              <a:t>Built in 1997 (Ansaldo)</a:t>
            </a:r>
          </a:p>
          <a:p>
            <a:r>
              <a:rPr lang="en-US" dirty="0"/>
              <a:t>Very conservative design</a:t>
            </a:r>
          </a:p>
          <a:p>
            <a:r>
              <a:rPr lang="en-US" dirty="0"/>
              <a:t>3.7m long, </a:t>
            </a:r>
            <a:br>
              <a:rPr lang="en-US" dirty="0"/>
            </a:br>
            <a:r>
              <a:rPr lang="en-US" dirty="0"/>
              <a:t>1.4m bore radius</a:t>
            </a:r>
          </a:p>
          <a:p>
            <a:r>
              <a:rPr lang="en-US" dirty="0"/>
              <a:t>Designed for 1.5T @ 5kA</a:t>
            </a:r>
          </a:p>
          <a:p>
            <a:pPr lvl="1"/>
            <a:r>
              <a:rPr lang="en-US" dirty="0"/>
              <a:t>27MJ stored energy</a:t>
            </a:r>
          </a:p>
          <a:p>
            <a:r>
              <a:rPr lang="en-US" dirty="0"/>
              <a:t>Transported to BNL 2015</a:t>
            </a:r>
          </a:p>
          <a:p>
            <a:pPr lvl="1"/>
            <a:r>
              <a:rPr lang="en-US" dirty="0"/>
              <a:t>Successful low and </a:t>
            </a:r>
            <a:br>
              <a:rPr lang="en-US" dirty="0"/>
            </a:br>
            <a:r>
              <a:rPr lang="en-US" dirty="0"/>
              <a:t>high field tests</a:t>
            </a:r>
          </a:p>
          <a:p>
            <a:r>
              <a:rPr lang="en-US" i="0" u="none" strike="noStrike" baseline="0" dirty="0">
                <a:solidFill>
                  <a:srgbClr val="000000"/>
                </a:solidFill>
              </a:rPr>
              <a:t>Extensive risk analysis shows that the magnet is in excellent shape</a:t>
            </a:r>
          </a:p>
          <a:p>
            <a:pPr lvl="1"/>
            <a:r>
              <a:rPr lang="en-US" dirty="0">
                <a:solidFill>
                  <a:srgbClr val="000000"/>
                </a:solidFill>
              </a:rPr>
              <a:t>Some refurbishment required</a:t>
            </a:r>
            <a:endParaRPr lang="en-US" dirty="0"/>
          </a:p>
          <a:p>
            <a:pPr lvl="1"/>
            <a:endParaRPr lang="en-US" dirty="0"/>
          </a:p>
          <a:p>
            <a:pPr lvl="1"/>
            <a:endParaRPr lang="en-US" dirty="0"/>
          </a:p>
        </p:txBody>
      </p:sp>
      <p:pic>
        <p:nvPicPr>
          <p:cNvPr id="4" name="Picture 3">
            <a:extLst>
              <a:ext uri="{FF2B5EF4-FFF2-40B4-BE49-F238E27FC236}">
                <a16:creationId xmlns:a16="http://schemas.microsoft.com/office/drawing/2014/main" id="{605D9FB0-9F8E-44E2-8A98-5279CB663EE7}"/>
              </a:ext>
            </a:extLst>
          </p:cNvPr>
          <p:cNvPicPr>
            <a:picLocks noChangeAspect="1"/>
          </p:cNvPicPr>
          <p:nvPr/>
        </p:nvPicPr>
        <p:blipFill>
          <a:blip r:embed="rId5"/>
          <a:stretch>
            <a:fillRect/>
          </a:stretch>
        </p:blipFill>
        <p:spPr>
          <a:xfrm>
            <a:off x="4464508" y="3848467"/>
            <a:ext cx="1778466" cy="2206305"/>
          </a:xfrm>
          <a:prstGeom prst="rect">
            <a:avLst/>
          </a:prstGeom>
        </p:spPr>
      </p:pic>
      <p:sp>
        <p:nvSpPr>
          <p:cNvPr id="6" name="TextBox 5">
            <a:extLst>
              <a:ext uri="{FF2B5EF4-FFF2-40B4-BE49-F238E27FC236}">
                <a16:creationId xmlns:a16="http://schemas.microsoft.com/office/drawing/2014/main" id="{8239D0C2-BC5C-41C3-8A30-15555A60CB26}"/>
              </a:ext>
            </a:extLst>
          </p:cNvPr>
          <p:cNvSpPr txBox="1"/>
          <p:nvPr/>
        </p:nvSpPr>
        <p:spPr>
          <a:xfrm>
            <a:off x="6321859" y="3723384"/>
            <a:ext cx="2683994" cy="2616101"/>
          </a:xfrm>
          <a:prstGeom prst="rect">
            <a:avLst/>
          </a:prstGeom>
          <a:noFill/>
          <a:ln>
            <a:solidFill>
              <a:schemeClr val="tx1"/>
            </a:solidFill>
          </a:ln>
        </p:spPr>
        <p:txBody>
          <a:bodyPr wrap="square" rtlCol="0">
            <a:spAutoFit/>
          </a:bodyPr>
          <a:lstStyle/>
          <a:p>
            <a:r>
              <a:rPr lang="en-US" sz="1800" b="1" i="0" u="none" strike="noStrike" baseline="0" dirty="0">
                <a:solidFill>
                  <a:srgbClr val="202020"/>
                </a:solidFill>
                <a:latin typeface="VXRCYD+Helvetica-Bold"/>
              </a:rPr>
              <a:t>Pasquale </a:t>
            </a:r>
            <a:r>
              <a:rPr lang="en-US" sz="1800" b="1" i="0" u="none" strike="noStrike" baseline="0" dirty="0" err="1">
                <a:solidFill>
                  <a:srgbClr val="202020"/>
                </a:solidFill>
                <a:latin typeface="VXRCYD+Helvetica-Bold"/>
              </a:rPr>
              <a:t>Fabbricatore</a:t>
            </a:r>
            <a:r>
              <a:rPr lang="en-US" sz="1800" b="1" i="0" u="none" strike="noStrike" baseline="0" dirty="0">
                <a:solidFill>
                  <a:srgbClr val="202020"/>
                </a:solidFill>
                <a:latin typeface="VXRCYD+Helvetica-Bold"/>
              </a:rPr>
              <a:t> </a:t>
            </a:r>
          </a:p>
          <a:p>
            <a:endParaRPr lang="en-US" b="1" dirty="0">
              <a:solidFill>
                <a:srgbClr val="202020"/>
              </a:solidFill>
              <a:latin typeface="VXRCYD+Helvetica-Bold"/>
            </a:endParaRPr>
          </a:p>
          <a:p>
            <a:r>
              <a:rPr lang="en-US" sz="1600" b="1" i="1" u="none" strike="noStrike" baseline="0" dirty="0">
                <a:solidFill>
                  <a:srgbClr val="202020"/>
                </a:solidFill>
                <a:latin typeface="QGNVUF+Helvetica-BoldOblique"/>
              </a:rPr>
              <a:t>Designed </a:t>
            </a:r>
            <a:r>
              <a:rPr lang="en-US" sz="1600" b="1" i="1" u="none" strike="noStrike" baseline="0" dirty="0" err="1">
                <a:solidFill>
                  <a:srgbClr val="202020"/>
                </a:solidFill>
                <a:latin typeface="QGNVUF+Helvetica-BoldOblique"/>
              </a:rPr>
              <a:t>BaBar</a:t>
            </a:r>
            <a:r>
              <a:rPr lang="en-US" sz="1600" b="1" i="1" u="none" strike="noStrike" baseline="0" dirty="0">
                <a:solidFill>
                  <a:srgbClr val="202020"/>
                </a:solidFill>
                <a:latin typeface="QGNVUF+Helvetica-BoldOblique"/>
              </a:rPr>
              <a:t> and CMS 4T superconducting magnets </a:t>
            </a:r>
          </a:p>
          <a:p>
            <a:endParaRPr lang="en-US" sz="1600" b="1" i="1" dirty="0">
              <a:solidFill>
                <a:srgbClr val="202020"/>
              </a:solidFill>
              <a:latin typeface="QGNVUF+Helvetica-BoldOblique"/>
            </a:endParaRPr>
          </a:p>
          <a:p>
            <a:r>
              <a:rPr lang="en-US" sz="1600" b="1" i="1" u="none" strike="noStrike" baseline="0" dirty="0">
                <a:solidFill>
                  <a:srgbClr val="202020"/>
                </a:solidFill>
                <a:latin typeface="QGNVUF+Helvetica-BoldOblique"/>
              </a:rPr>
              <a:t>Recipient of IEEE Award for Continuing and Significant Contributions in the Field of Applied Superconductivity (2020)</a:t>
            </a:r>
            <a:endParaRPr lang="en-US" sz="1600" dirty="0"/>
          </a:p>
        </p:txBody>
      </p:sp>
    </p:spTree>
    <p:extLst>
      <p:ext uri="{BB962C8B-B14F-4D97-AF65-F5344CB8AC3E}">
        <p14:creationId xmlns:p14="http://schemas.microsoft.com/office/powerpoint/2010/main" val="2484228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TotalTime>
  <Words>4190</Words>
  <Application>Microsoft Office PowerPoint</Application>
  <PresentationFormat>Widescreen</PresentationFormat>
  <Paragraphs>746</Paragraphs>
  <Slides>58</Slides>
  <Notes>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2" baseType="lpstr">
      <vt:lpstr>Arial</vt:lpstr>
      <vt:lpstr>Arial Narrow</vt:lpstr>
      <vt:lpstr>Calibri</vt:lpstr>
      <vt:lpstr>Calibri Light</vt:lpstr>
      <vt:lpstr>Cambria Math</vt:lpstr>
      <vt:lpstr>Helvetica</vt:lpstr>
      <vt:lpstr>Helvetica Neue</vt:lpstr>
      <vt:lpstr>Helvetica Neue Light</vt:lpstr>
      <vt:lpstr>QGNVUF+Helvetica-BoldOblique</vt:lpstr>
      <vt:lpstr>Symbol</vt:lpstr>
      <vt:lpstr>VXRCYD+Helvetica-Bold</vt:lpstr>
      <vt:lpstr>Wingdings</vt:lpstr>
      <vt:lpstr>Office Theme</vt:lpstr>
      <vt:lpstr>Equation</vt:lpstr>
      <vt:lpstr>Jets for TMD Physics  with ECCE</vt:lpstr>
      <vt:lpstr>Jets for EIC Physics</vt:lpstr>
      <vt:lpstr>PowerPoint Presentation</vt:lpstr>
      <vt:lpstr>ECCE 101</vt:lpstr>
      <vt:lpstr>Consortium</vt:lpstr>
      <vt:lpstr>ECCE International</vt:lpstr>
      <vt:lpstr>ECCE Consortium Structure</vt:lpstr>
      <vt:lpstr>Existing Infrastructure</vt:lpstr>
      <vt:lpstr>1.5T BaBar Solenoid</vt:lpstr>
      <vt:lpstr>The EIC Interaction Region (IP6)</vt:lpstr>
      <vt:lpstr>ECCE Central Detector Concept</vt:lpstr>
      <vt:lpstr>PowerPoint Presentation</vt:lpstr>
      <vt:lpstr>PowerPoint Presentation</vt:lpstr>
      <vt:lpstr>PowerPoint Presentation</vt:lpstr>
      <vt:lpstr>PowerPoint Presentation</vt:lpstr>
      <vt:lpstr>PowerPoint Presentation</vt:lpstr>
      <vt:lpstr>PowerPoint Presentation</vt:lpstr>
      <vt:lpstr> ECCE Streaming Data Acquisition</vt:lpstr>
      <vt:lpstr>Implementation in G4</vt:lpstr>
      <vt:lpstr>Full Beamline Implementation in G4</vt:lpstr>
      <vt:lpstr>Example DIS Event</vt:lpstr>
      <vt:lpstr>Kinematic Reconstruction</vt:lpstr>
      <vt:lpstr>Breit Frame</vt:lpstr>
      <vt:lpstr>Centauro Algorithm</vt:lpstr>
      <vt:lpstr>Simulation Events</vt:lpstr>
      <vt:lpstr>Here be Dragons…</vt:lpstr>
      <vt:lpstr>Scattered Electron ID/Kinematics</vt:lpstr>
      <vt:lpstr>Sanity Checks</vt:lpstr>
      <vt:lpstr>Centauro Truth Jets Comparison</vt:lpstr>
      <vt:lpstr>ECCE Centauro Track Jets</vt:lpstr>
      <vt:lpstr>Track + Neutral Cluster Jets</vt:lpstr>
      <vt:lpstr>Track + Cluster Jet Matching</vt:lpstr>
      <vt:lpstr>Centauro Jets for TMD’s</vt:lpstr>
      <vt:lpstr>ECCE Jets Compared</vt:lpstr>
      <vt:lpstr>ECCE Track + Cluster Jets in Lab Frame</vt:lpstr>
      <vt:lpstr>Jet Charge</vt:lpstr>
      <vt:lpstr>Future Work</vt:lpstr>
      <vt:lpstr>Conclusions</vt:lpstr>
      <vt:lpstr>ECCE Resources</vt:lpstr>
      <vt:lpstr>Example of ECCE Physics : Nuclei</vt:lpstr>
      <vt:lpstr>BACKUP</vt:lpstr>
      <vt:lpstr>PowerPoint Presentation</vt:lpstr>
      <vt:lpstr>Heavy Flavor in ECCE</vt:lpstr>
      <vt:lpstr>Example of ECCE Physics : Spin </vt:lpstr>
      <vt:lpstr>Example of ECCE Physics : Origin of Hadron Mass</vt:lpstr>
      <vt:lpstr>Pion Form Factor in ECCE</vt:lpstr>
      <vt:lpstr>PowerPoint Presentation</vt:lpstr>
      <vt:lpstr>PowerPoint Presentation</vt:lpstr>
      <vt:lpstr>Second Simulation Campaign</vt:lpstr>
      <vt:lpstr>Other Infrastructure…</vt:lpstr>
      <vt:lpstr>PowerPoint Presentation</vt:lpstr>
      <vt:lpstr>ECCE Foundation</vt:lpstr>
      <vt:lpstr>Jets in DIS Events</vt:lpstr>
      <vt:lpstr>Jet Algorithms</vt:lpstr>
      <vt:lpstr>Jet Constituents and Tranformations</vt:lpstr>
      <vt:lpstr>The EIC Call for Proposals</vt:lpstr>
      <vt:lpstr>The Science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Jets in DIS Events using ECCE</dc:title>
  <dc:creator>Lajoie, John G [PHYSA]</dc:creator>
  <cp:lastModifiedBy>Lajoie, John G [PHYSA]</cp:lastModifiedBy>
  <cp:revision>218</cp:revision>
  <dcterms:created xsi:type="dcterms:W3CDTF">2021-08-16T14:13:47Z</dcterms:created>
  <dcterms:modified xsi:type="dcterms:W3CDTF">2021-09-24T13:13:39Z</dcterms:modified>
</cp:coreProperties>
</file>