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sldIdLst>
    <p:sldId id="256" r:id="rId2"/>
    <p:sldId id="3759" r:id="rId3"/>
    <p:sldId id="269" r:id="rId4"/>
    <p:sldId id="3750" r:id="rId5"/>
    <p:sldId id="3751" r:id="rId6"/>
    <p:sldId id="3756" r:id="rId7"/>
    <p:sldId id="3753" r:id="rId8"/>
    <p:sldId id="3752" r:id="rId9"/>
    <p:sldId id="3754" r:id="rId10"/>
    <p:sldId id="3755" r:id="rId11"/>
    <p:sldId id="3757" r:id="rId12"/>
    <p:sldId id="3747" r:id="rId13"/>
    <p:sldId id="3748" r:id="rId14"/>
    <p:sldId id="3749" r:id="rId15"/>
    <p:sldId id="3758" r:id="rId16"/>
  </p:sldIdLst>
  <p:sldSz cx="12192000" cy="6858000"/>
  <p:notesSz cx="7315200" cy="12344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6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619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619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8F6407-4BF5-4406-A013-873187AF35B7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44450" y="1543050"/>
            <a:ext cx="7404100" cy="4165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5940425"/>
            <a:ext cx="5851525" cy="48609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725275"/>
            <a:ext cx="3170238" cy="619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11725275"/>
            <a:ext cx="3170238" cy="619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B51F77-F82A-417F-A52A-03E52AEA2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560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186E5-F187-4D71-B4A8-E98D4B37CE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5883A7-976F-4B7D-8020-C3686903C1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8275F-D939-4904-B513-8326DDA64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A9ECF-6566-462F-BD41-3B3F56CB9E56}" type="datetime1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5463A-D9CF-4565-8F3A-0BFE17EB5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FC7C0-DE6F-494F-A19A-CDACA1076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15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7BDE4-7DE7-4EF3-8D9C-B842D485E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DC0324-2B4C-4D68-BF12-E196037C56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E00F07-4304-4D62-96BA-4B7F9DA87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4C41-E33B-43E1-BC4E-3453BE83FB8C}" type="datetime1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89F5B7-C593-47E0-B8A3-A75DC4437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FEA1A6-40F4-4047-BEAC-D9B4B3D6F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443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CF3317-B77C-439F-BF47-3B12D8FA02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C0624A-DFAE-43BA-9FB0-4BFB8DC50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BDB78-3C7C-4E4A-927F-754CE67F8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03BBB-EB3A-4C29-8F40-E10EE4F170A8}" type="datetime1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EA6F9-4F13-4EBC-AF33-BA62B7924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052EA-537A-4D5B-9711-4FA852476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856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D6C21-E683-4D21-8CE9-9B2CC7E9B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FE786-7A13-4048-B883-B1F56D5E9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CEBD6-C569-4BF5-A746-380F1350F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86A9E-F29C-47E9-BEDC-7E0B09813881}" type="datetime1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2D1A13-1891-47B5-9E20-999F0194A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AEF25-BC90-43A4-B990-684A14717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491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5E4BB-5ABA-483D-8068-CAD131598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B9FC2F-0CC2-4B7D-85AA-7C0B0054E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2785E-F59A-404E-9B13-E5E4EEFB6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2BA2A-8562-4F32-BA54-C8B926C966FC}" type="datetime1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718F4-0D2E-4D26-AAA9-5D6B4B722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73259C-D8FA-4D46-85C2-9E775475E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32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BFB4-8D1B-41DA-ABC8-02E8FFD1D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2F2AA-BA58-411A-8F14-A3EF4EDFF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676A67-594F-4CB1-A95D-3A4FAE42E3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4B73CE-548A-4823-B672-6FB64DC26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0100F-FD1E-4847-B6B6-407DE58CD370}" type="datetime1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B0E5D7-B2AA-4C84-B96D-ACD8FE270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9B37DF-66CE-464F-8E0F-1BE7C0A79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01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39F7D-D2C8-4E03-AB12-2B0C88A99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2896-1479-469A-BA37-36CBFC82B1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15C1AD-E9E7-4096-8CD8-01D2D8085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650FEA-928E-4B79-B22B-5F61A34DD0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8373F2-B234-45D4-9F4D-66B7CE5440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C41F4C-7A17-43FE-A6E9-65F003009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FC153-EC07-4F55-B906-DF2D20D53A8D}" type="datetime1">
              <a:rPr lang="en-US" smtClean="0"/>
              <a:t>10/1/2021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4687D2-99C8-48F9-8D81-127407290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FD8622-7D98-4875-9D8E-EDCF6F8AA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1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BF2E0-577D-44A3-96D3-7435D229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94823D-34DA-4D69-B9A5-26A3811DB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829EF-6B5F-4B65-A8C7-8DC6871C781C}" type="datetime1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9D5609-48D2-45F0-805B-EF4D60998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03D3AB-6061-4EC0-8EBE-C90C67A71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67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133F0E-37AD-4F06-BBC7-2B6355EB8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17C35-4ECC-4C7F-90D6-85B064B9CDA6}" type="datetime1">
              <a:rPr lang="en-US" smtClean="0"/>
              <a:t>10/1/2021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63876B-94F9-4F28-9343-19E7B33B7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DF39F2-8F17-4B4D-9511-AF0B8B920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94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F10DB-2024-4D2B-9017-9F11749FF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D67C3-F35B-4320-9165-7DAFA8667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DD0797-D8F6-4405-A1B5-74185F092A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BFC00C-D351-40B6-8F94-0C5F5E896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A9429-29A7-4A54-9BED-000EE35F048C}" type="datetime1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B4DA56-AA3C-4F88-B2EE-6F9C29424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FC4534-2252-4C9A-B9B0-A43601EBF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435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072EB-48F8-4FE6-82A0-95C6D2430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E84CE1-6738-4F43-A11F-EA03A63325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5C2AA0-67C1-4716-8C21-B18F667B50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442AA-3871-46EB-9A95-DB5B10AC7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7D51-B1A5-45E4-BBB5-E2A6BBF6BECE}" type="datetime1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B5233F-0079-4AB0-9A9C-5FD4AB9CD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FABA14-8159-4903-8AE9-AD2230810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EFF59F-DA03-425D-BD6C-3CBB9DA8B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4CAD22-FD05-48D1-BA3D-313E568A7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B55DAE-AB2B-4BA0-B26D-814AEF9A9B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02B6E-FC97-4764-9050-4E6298DF29FF}" type="datetime1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43C76-42DD-4D88-993E-D442A79661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ECCE Jets/HF PWG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008E5-FF0F-43AF-9AB7-C902328BCB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82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ECCE-EIC/fun4all_eicdetectors/commit/a4d93c4d99283e586a6586b14b7e76f86552377a" TargetMode="External"/><Relationship Id="rId2" Type="http://schemas.openxmlformats.org/officeDocument/2006/relationships/hyperlink" Target="https://github.com/johnlajoie/CentauroJet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6273E-6916-4C1B-8C8D-FE1AC8A9C6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73084"/>
            <a:ext cx="9144000" cy="23876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JES and JER for </a:t>
            </a:r>
            <a:r>
              <a:rPr lang="en-US" b="1" dirty="0" err="1">
                <a:solidFill>
                  <a:schemeClr val="accent1"/>
                </a:solidFill>
              </a:rPr>
              <a:t>Centauro</a:t>
            </a:r>
            <a:r>
              <a:rPr lang="en-US" b="1" dirty="0">
                <a:solidFill>
                  <a:schemeClr val="accent1"/>
                </a:solidFill>
              </a:rPr>
              <a:t> Jets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7F1285-EB25-45C4-BC9C-DD420E966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97777"/>
            <a:ext cx="9144000" cy="1655762"/>
          </a:xfrm>
        </p:spPr>
        <p:txBody>
          <a:bodyPr/>
          <a:lstStyle/>
          <a:p>
            <a:r>
              <a:rPr lang="en-US" dirty="0"/>
              <a:t>John Lajoie</a:t>
            </a:r>
          </a:p>
          <a:p>
            <a:r>
              <a:rPr lang="en-US" dirty="0"/>
              <a:t>Iowa State University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CE6994-50DC-4B10-AD10-AF335CDEF2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222" y="4684746"/>
            <a:ext cx="2315555" cy="1655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453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6C0F6-AA31-44AD-A077-EA70CE995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Conclusions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FFD0E-4EC1-4E55-AAD7-9F850D9AB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JES ~0.9, JER ~0.16 for </a:t>
            </a:r>
            <a:r>
              <a:rPr lang="en-US" dirty="0" err="1"/>
              <a:t>Centauro</a:t>
            </a:r>
            <a:r>
              <a:rPr lang="en-US" dirty="0"/>
              <a:t> jets in SIDIS events (Q&gt;10)</a:t>
            </a:r>
          </a:p>
          <a:p>
            <a:pPr lvl="1"/>
            <a:r>
              <a:rPr lang="en-US" dirty="0"/>
              <a:t>JES scale low primarily due to neutral component</a:t>
            </a:r>
          </a:p>
          <a:p>
            <a:pPr lvl="1"/>
            <a:r>
              <a:rPr lang="en-US" dirty="0"/>
              <a:t>JER driven by fluctuations in neutral component</a:t>
            </a:r>
          </a:p>
          <a:p>
            <a:pPr lvl="1"/>
            <a:endParaRPr lang="en-US" dirty="0"/>
          </a:p>
          <a:p>
            <a:r>
              <a:rPr lang="en-US" dirty="0"/>
              <a:t>1.4T vs. 3.0T comparison</a:t>
            </a:r>
          </a:p>
          <a:p>
            <a:pPr lvl="1"/>
            <a:r>
              <a:rPr lang="en-US" dirty="0"/>
              <a:t>JER slightly better in the barrel, otherwise little difference</a:t>
            </a:r>
          </a:p>
          <a:p>
            <a:pPr lvl="1"/>
            <a:endParaRPr lang="en-US" dirty="0"/>
          </a:p>
          <a:p>
            <a:r>
              <a:rPr lang="en-US" dirty="0"/>
              <a:t>Future work</a:t>
            </a:r>
          </a:p>
          <a:p>
            <a:pPr lvl="1"/>
            <a:r>
              <a:rPr lang="en-US" dirty="0"/>
              <a:t>Improvements in clustering and cluster matching, should improve JER</a:t>
            </a:r>
          </a:p>
          <a:p>
            <a:pPr lvl="2"/>
            <a:r>
              <a:rPr lang="en-US" dirty="0"/>
              <a:t>Optimize cluster energy cut (currently 300MeV on all calorimeters)</a:t>
            </a:r>
          </a:p>
          <a:p>
            <a:pPr lvl="1"/>
            <a:r>
              <a:rPr lang="en-US" dirty="0"/>
              <a:t>Work to quantify quality of </a:t>
            </a:r>
            <a:r>
              <a:rPr lang="en-US"/>
              <a:t>neutral reconstruction </a:t>
            </a:r>
            <a:endParaRPr lang="en-US" dirty="0"/>
          </a:p>
          <a:p>
            <a:pPr lvl="1"/>
            <a:r>
              <a:rPr lang="en-US" dirty="0"/>
              <a:t>Incorporate PID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D68CFD-2211-4ED2-89FA-B79E85D4E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66A0-61F9-4A58-BDE5-63F522586752}" type="datetime1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3E173B-29F6-4D20-87F8-8D4B3A752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55875F-D283-4583-A100-3626CD79C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8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77C71-B11F-45B2-8AA6-FB95AF486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17089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BACKUP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A73870-85D9-4D74-B5A7-CDE029B86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9A955-8092-4A34-BFEF-76BB51C3A7CC}" type="datetime1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03CC6-A6C0-4C3A-8EEE-C1F817947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DC0A3C-5800-4092-AFAE-ADADC05B8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71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hart&#10;&#10;Description automatically generated">
            <a:extLst>
              <a:ext uri="{FF2B5EF4-FFF2-40B4-BE49-F238E27FC236}">
                <a16:creationId xmlns:a16="http://schemas.microsoft.com/office/drawing/2014/main" id="{FF5E2C97-A335-48CF-BA4B-BF104E5D08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07" y="992902"/>
            <a:ext cx="5270671" cy="298428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9BB36A9-E07C-4DC6-BA3B-687A0F87F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933" y="208337"/>
            <a:ext cx="10515600" cy="98009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1.4T v. 3.0T (Track + Cluster Jets)</a:t>
            </a:r>
          </a:p>
        </p:txBody>
      </p:sp>
      <p:pic>
        <p:nvPicPr>
          <p:cNvPr id="12" name="Picture 11" descr="Chart, scatter chart&#10;&#10;Description automatically generated">
            <a:extLst>
              <a:ext uri="{FF2B5EF4-FFF2-40B4-BE49-F238E27FC236}">
                <a16:creationId xmlns:a16="http://schemas.microsoft.com/office/drawing/2014/main" id="{E915AEA8-DB66-4EED-85EC-68E029ED96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07" y="3881004"/>
            <a:ext cx="5257801" cy="2976996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747B07-A7F5-408C-9755-33CA6DCA6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0164F8-1A25-414B-B46A-464464171E6E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DD099E-98A7-44F8-BBD4-A221AEB15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ECCE Jets/HF PWG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753642-46B1-45C0-AF05-1DD1C2980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671F63-9CE2-4CCB-8683-62689A29F2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 descr="Chart&#10;&#10;Description automatically generated">
            <a:extLst>
              <a:ext uri="{FF2B5EF4-FFF2-40B4-BE49-F238E27FC236}">
                <a16:creationId xmlns:a16="http://schemas.microsoft.com/office/drawing/2014/main" id="{A1979AC6-0930-42FF-91D2-B5F1F663C5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774" y="992902"/>
            <a:ext cx="5130651" cy="3072277"/>
          </a:xfrm>
          <a:prstGeom prst="rect">
            <a:avLst/>
          </a:prstGeom>
        </p:spPr>
      </p:pic>
      <p:pic>
        <p:nvPicPr>
          <p:cNvPr id="14" name="Picture 13" descr="Chart, scatter chart&#10;&#10;Description automatically generated">
            <a:extLst>
              <a:ext uri="{FF2B5EF4-FFF2-40B4-BE49-F238E27FC236}">
                <a16:creationId xmlns:a16="http://schemas.microsoft.com/office/drawing/2014/main" id="{C597F7AC-762C-453B-BB46-BC74672DCA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4644" y="3828482"/>
            <a:ext cx="5130651" cy="307227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278834A-B379-4517-ACDD-957EA6D47F3E}"/>
              </a:ext>
            </a:extLst>
          </p:cNvPr>
          <p:cNvSpPr txBox="1"/>
          <p:nvPr/>
        </p:nvSpPr>
        <p:spPr>
          <a:xfrm>
            <a:off x="1414914" y="1463040"/>
            <a:ext cx="1145406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ECCE 1.4T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A8A2028-B12C-432D-A611-BE22B2DB3CCB}"/>
              </a:ext>
            </a:extLst>
          </p:cNvPr>
          <p:cNvSpPr txBox="1"/>
          <p:nvPr/>
        </p:nvSpPr>
        <p:spPr>
          <a:xfrm>
            <a:off x="7007994" y="1463040"/>
            <a:ext cx="1145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ECCE 3.0T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7944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0A7A7-2794-4FAD-BC4D-A5936FE2A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9499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1.4T v. 3.0T (Track + Cluster Jets)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ABF620-5694-4286-BF8C-CA5FC40EE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C35A-C72A-408E-B43C-D0A581D8268B}" type="datetime1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D3EC30-D996-4365-A7DF-81AEA8CE6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F3B19E-03A4-4BE0-807E-857446AD9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13</a:t>
            </a:fld>
            <a:endParaRPr lang="en-US"/>
          </a:p>
        </p:txBody>
      </p:sp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F4F09AB2-143F-4DBC-B6F0-8336DC898E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2388" y="1800890"/>
            <a:ext cx="6074685" cy="4345676"/>
          </a:xfrm>
          <a:prstGeom prst="rect">
            <a:avLst/>
          </a:prstGeom>
        </p:spPr>
      </p:pic>
      <p:pic>
        <p:nvPicPr>
          <p:cNvPr id="9" name="Picture 8" descr="A picture containing text, scale, device&#10;&#10;Description automatically generated">
            <a:extLst>
              <a:ext uri="{FF2B5EF4-FFF2-40B4-BE49-F238E27FC236}">
                <a16:creationId xmlns:a16="http://schemas.microsoft.com/office/drawing/2014/main" id="{A0CD892F-8FED-41A8-AE83-207C6D5D3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15" y="1800890"/>
            <a:ext cx="6074685" cy="434567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5FA9F51-5C8B-4616-9FBA-63DF49E6F736}"/>
              </a:ext>
            </a:extLst>
          </p:cNvPr>
          <p:cNvSpPr txBox="1"/>
          <p:nvPr/>
        </p:nvSpPr>
        <p:spPr>
          <a:xfrm>
            <a:off x="378691" y="1293091"/>
            <a:ext cx="7453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Matched to primary within 0.2 in </a:t>
            </a:r>
            <a:r>
              <a:rPr lang="en-US" dirty="0" err="1">
                <a:latin typeface="Symbol" panose="05050102010706020507" pitchFamily="18" charset="2"/>
              </a:rPr>
              <a:t>Dh,Df</a:t>
            </a:r>
            <a:r>
              <a:rPr lang="en-US" dirty="0">
                <a:latin typeface="Symbol" panose="05050102010706020507" pitchFamily="18" charset="2"/>
              </a:rPr>
              <a:t> </a:t>
            </a:r>
            <a:r>
              <a:rPr lang="en-US" dirty="0"/>
              <a:t>space </a:t>
            </a:r>
          </a:p>
        </p:txBody>
      </p:sp>
    </p:spTree>
    <p:extLst>
      <p:ext uri="{BB962C8B-B14F-4D97-AF65-F5344CB8AC3E}">
        <p14:creationId xmlns:p14="http://schemas.microsoft.com/office/powerpoint/2010/main" val="35912135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0A7A7-2794-4FAD-BC4D-A5936FE2A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9499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1.4T v. 3.0T (Track + Cluster Jets)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ABF620-5694-4286-BF8C-CA5FC40EE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35B42-BF80-40DA-AA2C-65B61FEFBD9C}" type="datetime1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D3EC30-D996-4365-A7DF-81AEA8CE6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F3B19E-03A4-4BE0-807E-857446AD9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14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FA9F51-5C8B-4616-9FBA-63DF49E6F736}"/>
              </a:ext>
            </a:extLst>
          </p:cNvPr>
          <p:cNvSpPr txBox="1"/>
          <p:nvPr/>
        </p:nvSpPr>
        <p:spPr>
          <a:xfrm>
            <a:off x="8465127" y="575208"/>
            <a:ext cx="1717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z</a:t>
            </a:r>
            <a:r>
              <a:rPr lang="en-US" baseline="-25000" dirty="0" err="1"/>
              <a:t>Jet</a:t>
            </a:r>
            <a:r>
              <a:rPr lang="en-US" dirty="0"/>
              <a:t> &gt; 0.5</a:t>
            </a:r>
          </a:p>
        </p:txBody>
      </p:sp>
      <p:pic>
        <p:nvPicPr>
          <p:cNvPr id="8" name="Picture 7" descr="Chart&#10;&#10;Description automatically generated">
            <a:extLst>
              <a:ext uri="{FF2B5EF4-FFF2-40B4-BE49-F238E27FC236}">
                <a16:creationId xmlns:a16="http://schemas.microsoft.com/office/drawing/2014/main" id="{8A36537E-F9FA-48FB-BA3D-693E5D94DF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54623"/>
            <a:ext cx="6080640" cy="4095529"/>
          </a:xfrm>
          <a:prstGeom prst="rect">
            <a:avLst/>
          </a:prstGeom>
        </p:spPr>
      </p:pic>
      <p:pic>
        <p:nvPicPr>
          <p:cNvPr id="12" name="Picture 11" descr="Chart, box and whisker chart&#10;&#10;Description automatically generated">
            <a:extLst>
              <a:ext uri="{FF2B5EF4-FFF2-40B4-BE49-F238E27FC236}">
                <a16:creationId xmlns:a16="http://schemas.microsoft.com/office/drawing/2014/main" id="{915C07F2-7A0B-41D6-8616-8A8CD3F546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3807" y="1178557"/>
            <a:ext cx="6080640" cy="409552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A89FE00-36B6-4142-97C3-2940D151ACA8}"/>
              </a:ext>
            </a:extLst>
          </p:cNvPr>
          <p:cNvSpPr txBox="1"/>
          <p:nvPr/>
        </p:nvSpPr>
        <p:spPr>
          <a:xfrm>
            <a:off x="838200" y="5455403"/>
            <a:ext cx="8886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At higher magnetic field jets have fewer charged constituents. </a:t>
            </a:r>
          </a:p>
        </p:txBody>
      </p:sp>
    </p:spTree>
    <p:extLst>
      <p:ext uri="{BB962C8B-B14F-4D97-AF65-F5344CB8AC3E}">
        <p14:creationId xmlns:p14="http://schemas.microsoft.com/office/powerpoint/2010/main" val="18202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2B7FE-66E2-4EF8-B268-7A1834040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accent1"/>
                </a:solidFill>
              </a:rPr>
              <a:t>Calo</a:t>
            </a:r>
            <a:r>
              <a:rPr lang="en-US" b="1" dirty="0">
                <a:solidFill>
                  <a:schemeClr val="accent1"/>
                </a:solidFill>
              </a:rPr>
              <a:t> “Tracks”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6F3EE8-52A0-47EE-BF75-87F319E52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en-US" dirty="0"/>
              <a:t>Instead of individual clusters, create </a:t>
            </a:r>
            <a:r>
              <a:rPr lang="en-US" dirty="0" err="1"/>
              <a:t>calo</a:t>
            </a:r>
            <a:r>
              <a:rPr lang="en-US" dirty="0"/>
              <a:t> “tracks” by combining clusters in the calorimeter systems. </a:t>
            </a:r>
          </a:p>
          <a:p>
            <a:pPr lvl="1"/>
            <a:r>
              <a:rPr lang="en-US" dirty="0"/>
              <a:t>All clusters used must not have a matching track projection w/in 0.1</a:t>
            </a:r>
          </a:p>
          <a:p>
            <a:pPr lvl="1"/>
            <a:r>
              <a:rPr lang="en-US" dirty="0"/>
              <a:t>Barrel: (BECAL, IHCAL, </a:t>
            </a:r>
            <a:r>
              <a:rPr lang="en-US" dirty="0" err="1"/>
              <a:t>oHCAL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Forward: (FEMC, LFHCAL)</a:t>
            </a:r>
          </a:p>
          <a:p>
            <a:pPr lvl="1"/>
            <a:r>
              <a:rPr lang="en-US" dirty="0"/>
              <a:t>Step 1: seed by </a:t>
            </a:r>
            <a:r>
              <a:rPr lang="en-US" dirty="0" err="1"/>
              <a:t>EMCal</a:t>
            </a:r>
            <a:r>
              <a:rPr lang="en-US" dirty="0"/>
              <a:t> (look in HCAL’s)</a:t>
            </a:r>
          </a:p>
          <a:p>
            <a:pPr lvl="1"/>
            <a:r>
              <a:rPr lang="en-US" dirty="0"/>
              <a:t>Step 2: seed HCAL1 (look in HCAL2)</a:t>
            </a:r>
          </a:p>
          <a:p>
            <a:pPr lvl="1"/>
            <a:r>
              <a:rPr lang="en-US" dirty="0"/>
              <a:t>Step 3: seed HCAL2 (barrel only)</a:t>
            </a:r>
          </a:p>
          <a:p>
            <a:pPr lvl="1"/>
            <a:r>
              <a:rPr lang="en-US" dirty="0"/>
              <a:t>Clusters matched w/in 0.2</a:t>
            </a:r>
          </a:p>
          <a:p>
            <a:pPr lvl="1"/>
            <a:r>
              <a:rPr lang="en-US" dirty="0"/>
              <a:t>Combined to make </a:t>
            </a:r>
            <a:r>
              <a:rPr lang="en-US" dirty="0" err="1"/>
              <a:t>calo</a:t>
            </a:r>
            <a:r>
              <a:rPr lang="en-US" dirty="0"/>
              <a:t> “track” used as constituent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7F76D7-1059-47E0-AB95-BBE09E040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829EF-6B5F-4B65-A8C7-8DC6871C781C}" type="datetime1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3FFF2E-79EA-4DD6-9D81-36F910811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379E02-7276-4628-95D8-42DA266B8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15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3B57C-AABC-414E-963F-08E28C60E46E}"/>
              </a:ext>
            </a:extLst>
          </p:cNvPr>
          <p:cNvSpPr/>
          <p:nvPr/>
        </p:nvSpPr>
        <p:spPr>
          <a:xfrm>
            <a:off x="8834651" y="3562066"/>
            <a:ext cx="523164" cy="22018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B88BAA8-D80D-48D0-A76B-46CD56A48330}"/>
              </a:ext>
            </a:extLst>
          </p:cNvPr>
          <p:cNvSpPr/>
          <p:nvPr/>
        </p:nvSpPr>
        <p:spPr>
          <a:xfrm>
            <a:off x="9416956" y="3270913"/>
            <a:ext cx="304800" cy="27568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8B12FE-B59C-45BA-B81F-FAD9ADE52EAF}"/>
              </a:ext>
            </a:extLst>
          </p:cNvPr>
          <p:cNvSpPr/>
          <p:nvPr/>
        </p:nvSpPr>
        <p:spPr>
          <a:xfrm>
            <a:off x="9830937" y="3052549"/>
            <a:ext cx="1310185" cy="3034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9996D4D-8917-4BD4-934F-EB603C3347CD}"/>
              </a:ext>
            </a:extLst>
          </p:cNvPr>
          <p:cNvCxnSpPr/>
          <p:nvPr/>
        </p:nvCxnSpPr>
        <p:spPr>
          <a:xfrm flipV="1">
            <a:off x="7924800" y="4512860"/>
            <a:ext cx="3552967" cy="682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6A4C5059-4718-4386-AE66-723921D7CFD5}"/>
              </a:ext>
            </a:extLst>
          </p:cNvPr>
          <p:cNvSpPr/>
          <p:nvPr/>
        </p:nvSpPr>
        <p:spPr>
          <a:xfrm>
            <a:off x="8962599" y="4279710"/>
            <a:ext cx="304800" cy="36962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55ABBD9-CE25-4039-B033-5A4E7F288D89}"/>
              </a:ext>
            </a:extLst>
          </p:cNvPr>
          <p:cNvSpPr/>
          <p:nvPr/>
        </p:nvSpPr>
        <p:spPr>
          <a:xfrm>
            <a:off x="9466996" y="4431186"/>
            <a:ext cx="222913" cy="27707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D12AEF9-6C72-4C24-9BE1-E0BD95432951}"/>
              </a:ext>
            </a:extLst>
          </p:cNvPr>
          <p:cNvSpPr/>
          <p:nvPr/>
        </p:nvSpPr>
        <p:spPr>
          <a:xfrm>
            <a:off x="10094794" y="4128660"/>
            <a:ext cx="655093" cy="605051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47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AD837-1C60-4693-BAB7-D4451E213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accent1"/>
                </a:solidFill>
              </a:rPr>
              <a:t>Centauro</a:t>
            </a:r>
            <a:r>
              <a:rPr lang="en-US" b="1" dirty="0">
                <a:solidFill>
                  <a:schemeClr val="accent1"/>
                </a:solidFill>
              </a:rPr>
              <a:t> Jets in ECCE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B3D1E-6AFE-478F-9421-4DA4772E17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Jets reconstructed from tracks and neutral clusters in </a:t>
            </a:r>
            <a:r>
              <a:rPr lang="en-US" dirty="0" err="1"/>
              <a:t>Breit</a:t>
            </a:r>
            <a:r>
              <a:rPr lang="en-US" dirty="0"/>
              <a:t> frame</a:t>
            </a:r>
          </a:p>
          <a:p>
            <a:r>
              <a:rPr lang="en-US" dirty="0"/>
              <a:t>Code available at: </a:t>
            </a:r>
          </a:p>
          <a:p>
            <a:pPr lvl="1"/>
            <a:r>
              <a:rPr lang="en-US" dirty="0">
                <a:hlinkClick r:id="rId2"/>
              </a:rPr>
              <a:t>https://github.com/johnlajoie/CentauroJets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Using latest July concept, with fix for BECAL projections</a:t>
            </a:r>
          </a:p>
          <a:p>
            <a:pPr lvl="1"/>
            <a:r>
              <a:rPr lang="en-US" dirty="0">
                <a:hlinkClick r:id="rId3"/>
              </a:rPr>
              <a:t>https://github.com/ECCE-EIC/fun4all_eicdetectors/commit/a4d93c4d99283e586a6586b14b7e76f86552377a</a:t>
            </a:r>
            <a:endParaRPr lang="en-US" dirty="0"/>
          </a:p>
          <a:p>
            <a:pPr lvl="1"/>
            <a:r>
              <a:rPr lang="en-US" dirty="0"/>
              <a:t>Already merged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9C4A6-A863-4732-8A05-B838D942F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86A9E-F29C-47E9-BEDC-7E0B09813881}" type="datetime1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5FCA27-F855-4C47-872A-9F5515A3E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D39DD2-CAF3-4099-A9D3-F520FEE1A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611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02307-B7CC-46E5-B9E0-04C7A7E17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1161"/>
          </a:xfrm>
        </p:spPr>
        <p:txBody>
          <a:bodyPr/>
          <a:lstStyle/>
          <a:p>
            <a:r>
              <a:rPr lang="en-US" b="1" dirty="0" err="1">
                <a:solidFill>
                  <a:schemeClr val="accent1"/>
                </a:solidFill>
              </a:rPr>
              <a:t>Centauro</a:t>
            </a:r>
            <a:r>
              <a:rPr lang="en-US" b="1" dirty="0">
                <a:solidFill>
                  <a:schemeClr val="accent1"/>
                </a:solidFill>
              </a:rPr>
              <a:t> Jets for TMD’s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95197C-0CE7-49F3-BCDC-C16BA9CBF1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9656" y="1521457"/>
            <a:ext cx="3823488" cy="285637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509CCB3-9C19-4BD3-A7EC-32A1A4F7BBE0}"/>
                  </a:ext>
                </a:extLst>
              </p:cNvPr>
              <p:cNvSpPr txBox="1"/>
              <p:nvPr/>
            </p:nvSpPr>
            <p:spPr>
              <a:xfrm>
                <a:off x="2806466" y="4741363"/>
                <a:ext cx="2112995" cy="31021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𝐽𝑒𝑡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⊥</m:t>
                          </m:r>
                        </m:sup>
                      </m:sSub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/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𝑗𝑒𝑡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509CCB3-9C19-4BD3-A7EC-32A1A4F7BB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6466" y="4741363"/>
                <a:ext cx="2112995" cy="310213"/>
              </a:xfrm>
              <a:prstGeom prst="rect">
                <a:avLst/>
              </a:prstGeom>
              <a:blipFill>
                <a:blip r:embed="rId3"/>
                <a:stretch>
                  <a:fillRect b="-235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07B1BC68-563A-4C8D-AD95-C9CF287A1DC9}"/>
              </a:ext>
            </a:extLst>
          </p:cNvPr>
          <p:cNvSpPr txBox="1"/>
          <p:nvPr/>
        </p:nvSpPr>
        <p:spPr>
          <a:xfrm>
            <a:off x="1526241" y="5181580"/>
            <a:ext cx="50247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is the transverse momentum of the jet with respect to the scattered quark direction.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1D81E18-70EC-41ED-A7E9-070E86CDEC84}"/>
              </a:ext>
            </a:extLst>
          </p:cNvPr>
          <p:cNvSpPr txBox="1"/>
          <p:nvPr/>
        </p:nvSpPr>
        <p:spPr>
          <a:xfrm>
            <a:off x="7774702" y="41959"/>
            <a:ext cx="2945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Pythia6</a:t>
            </a:r>
            <a:r>
              <a:rPr lang="en-US" dirty="0"/>
              <a:t>, 10x100, Q&gt;10, R=0.8 (20k events)</a:t>
            </a:r>
          </a:p>
        </p:txBody>
      </p:sp>
      <p:pic>
        <p:nvPicPr>
          <p:cNvPr id="10" name="Picture 9" descr="Chart, scatter chart&#10;&#10;Description automatically generated">
            <a:extLst>
              <a:ext uri="{FF2B5EF4-FFF2-40B4-BE49-F238E27FC236}">
                <a16:creationId xmlns:a16="http://schemas.microsoft.com/office/drawing/2014/main" id="{31C231F4-43BE-4245-9EFF-75EF2540A5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7029" y="688290"/>
            <a:ext cx="5046108" cy="295997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E5B9E459-54E3-4AFD-BBA9-F5C458428F18}"/>
              </a:ext>
            </a:extLst>
          </p:cNvPr>
          <p:cNvSpPr txBox="1"/>
          <p:nvPr/>
        </p:nvSpPr>
        <p:spPr>
          <a:xfrm>
            <a:off x="9232514" y="3832991"/>
            <a:ext cx="21262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ECCE Tracks + Neutral Clusters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D374DDC-760C-428E-AD17-76A3AF0E5316}"/>
              </a:ext>
            </a:extLst>
          </p:cNvPr>
          <p:cNvSpPr txBox="1"/>
          <p:nvPr/>
        </p:nvSpPr>
        <p:spPr>
          <a:xfrm>
            <a:off x="9629192" y="1045029"/>
            <a:ext cx="1380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Primary Jets</a:t>
            </a:r>
          </a:p>
        </p:txBody>
      </p:sp>
      <p:pic>
        <p:nvPicPr>
          <p:cNvPr id="11" name="Picture 10" descr="Chart, scatter chart&#10;&#10;Description automatically generated">
            <a:extLst>
              <a:ext uri="{FF2B5EF4-FFF2-40B4-BE49-F238E27FC236}">
                <a16:creationId xmlns:a16="http://schemas.microsoft.com/office/drawing/2014/main" id="{32284D7B-AD9D-4356-AB07-45BB103DE4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773" y="3648269"/>
            <a:ext cx="5124364" cy="3015142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6719DE-9FE5-4353-A2CB-E8B5EBE39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E44F-AAB8-441F-B938-A60028FBA149}" type="datetime1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CA8955-6677-4872-B057-49A6DC4F7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42411F-0DCC-44EC-BF10-3B35AB243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3</a:t>
            </a:fld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F34F57-7E40-403C-B0FD-7F2782230DC5}"/>
              </a:ext>
            </a:extLst>
          </p:cNvPr>
          <p:cNvSpPr txBox="1"/>
          <p:nvPr/>
        </p:nvSpPr>
        <p:spPr>
          <a:xfrm>
            <a:off x="9256511" y="3940451"/>
            <a:ext cx="21262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Tracks + Neutral Clusters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D34FC3B-EBE8-4D02-A609-1068F1A837CD}"/>
              </a:ext>
            </a:extLst>
          </p:cNvPr>
          <p:cNvSpPr txBox="1"/>
          <p:nvPr/>
        </p:nvSpPr>
        <p:spPr>
          <a:xfrm>
            <a:off x="163538" y="4156156"/>
            <a:ext cx="4293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i="0" dirty="0">
                <a:solidFill>
                  <a:srgbClr val="555555"/>
                </a:solidFill>
                <a:effectLst/>
                <a:latin typeface="Proxima Nova"/>
              </a:rPr>
              <a:t>M. Arratia, Y. Makris, D. Neill, F. Ringer, and N. Sato</a:t>
            </a:r>
          </a:p>
          <a:p>
            <a:pPr algn="l"/>
            <a:r>
              <a:rPr lang="en-US" sz="900" b="0" i="0" dirty="0">
                <a:solidFill>
                  <a:srgbClr val="555555"/>
                </a:solidFill>
                <a:effectLst/>
                <a:latin typeface="Proxima Nova"/>
              </a:rPr>
              <a:t>Phys. Rev. D </a:t>
            </a:r>
            <a:r>
              <a:rPr lang="en-US" sz="900" b="1" i="0" dirty="0">
                <a:solidFill>
                  <a:srgbClr val="555555"/>
                </a:solidFill>
                <a:effectLst/>
                <a:latin typeface="Proxima Nova"/>
              </a:rPr>
              <a:t>104</a:t>
            </a:r>
            <a:r>
              <a:rPr lang="en-US" sz="900" b="0" i="0" dirty="0">
                <a:solidFill>
                  <a:srgbClr val="555555"/>
                </a:solidFill>
                <a:effectLst/>
                <a:latin typeface="Proxima Nova"/>
              </a:rPr>
              <a:t>, 034005 (2021)</a:t>
            </a:r>
          </a:p>
        </p:txBody>
      </p:sp>
    </p:spTree>
    <p:extLst>
      <p:ext uri="{BB962C8B-B14F-4D97-AF65-F5344CB8AC3E}">
        <p14:creationId xmlns:p14="http://schemas.microsoft.com/office/powerpoint/2010/main" val="2579146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hart, scatter chart&#10;&#10;Description automatically generated">
            <a:extLst>
              <a:ext uri="{FF2B5EF4-FFF2-40B4-BE49-F238E27FC236}">
                <a16:creationId xmlns:a16="http://schemas.microsoft.com/office/drawing/2014/main" id="{17BECE24-E176-48CF-8E45-892EB54449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3358" y="1274801"/>
            <a:ext cx="5046108" cy="295997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2EC093D-0690-4230-BC9A-31DFB751E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Jet Energy Scale (JES)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972AA0-70DE-494E-B6DB-7CD486386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56451-2951-4B3A-A325-6620676192D3}" type="datetime1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6CA933-CC9C-426C-80D7-B1AA93054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AC6FD2-BBD5-4407-B543-5272BA7BA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608B301-781E-48C4-AD45-4AFDE3D417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09" y="1803730"/>
            <a:ext cx="6753804" cy="455262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591ADF0-C012-4814-BFC1-18F7BEE444F1}"/>
              </a:ext>
            </a:extLst>
          </p:cNvPr>
          <p:cNvCxnSpPr>
            <a:cxnSpLocks/>
          </p:cNvCxnSpPr>
          <p:nvPr/>
        </p:nvCxnSpPr>
        <p:spPr>
          <a:xfrm flipH="1">
            <a:off x="9595439" y="482991"/>
            <a:ext cx="36241" cy="3226905"/>
          </a:xfrm>
          <a:prstGeom prst="line">
            <a:avLst/>
          </a:prstGeom>
          <a:ln w="222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59C5E445-7EAE-44F7-89A5-5284B2FCD6A9}"/>
              </a:ext>
            </a:extLst>
          </p:cNvPr>
          <p:cNvSpPr/>
          <p:nvPr/>
        </p:nvSpPr>
        <p:spPr>
          <a:xfrm>
            <a:off x="9748881" y="876886"/>
            <a:ext cx="239181" cy="2297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7C08E78-F369-4387-8610-947F1BFCCCAC}"/>
              </a:ext>
            </a:extLst>
          </p:cNvPr>
          <p:cNvSpPr txBox="1"/>
          <p:nvPr/>
        </p:nvSpPr>
        <p:spPr>
          <a:xfrm>
            <a:off x="9868471" y="1506022"/>
            <a:ext cx="1380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Primary Jets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C04964C-9168-4F05-9DF3-AFD2F74EC6FA}"/>
              </a:ext>
            </a:extLst>
          </p:cNvPr>
          <p:cNvSpPr txBox="1"/>
          <p:nvPr/>
        </p:nvSpPr>
        <p:spPr>
          <a:xfrm>
            <a:off x="10175631" y="635297"/>
            <a:ext cx="1050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z</a:t>
            </a:r>
            <a:r>
              <a:rPr lang="en-US" baseline="-25000" dirty="0" err="1"/>
              <a:t>Jet</a:t>
            </a:r>
            <a:r>
              <a:rPr lang="en-US" dirty="0"/>
              <a:t>&gt;0.5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730FFA-C405-4EB4-8F1E-6520B74A88AE}"/>
              </a:ext>
            </a:extLst>
          </p:cNvPr>
          <p:cNvSpPr txBox="1"/>
          <p:nvPr/>
        </p:nvSpPr>
        <p:spPr>
          <a:xfrm>
            <a:off x="7207348" y="4525108"/>
            <a:ext cx="4492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Select reconstructed track + cluster jets, matched to a primary jet within (</a:t>
            </a:r>
            <a:r>
              <a:rPr lang="en-US" dirty="0" err="1">
                <a:latin typeface="Symbol" panose="05050102010706020507" pitchFamily="18" charset="2"/>
              </a:rPr>
              <a:t>Dh,Df</a:t>
            </a:r>
            <a:r>
              <a:rPr lang="en-US" dirty="0">
                <a:latin typeface="Symbol" panose="05050102010706020507" pitchFamily="18" charset="2"/>
              </a:rPr>
              <a:t>) </a:t>
            </a:r>
            <a:r>
              <a:rPr lang="en-US" dirty="0"/>
              <a:t>&lt;0.2</a:t>
            </a:r>
          </a:p>
        </p:txBody>
      </p:sp>
    </p:spTree>
    <p:extLst>
      <p:ext uri="{BB962C8B-B14F-4D97-AF65-F5344CB8AC3E}">
        <p14:creationId xmlns:p14="http://schemas.microsoft.com/office/powerpoint/2010/main" val="1981998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5AB81-E7D2-47D0-97D2-10F195949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JES By Detector Region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7EB2CC-AD77-42A3-897F-712CE8A46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459F-4926-407C-84B7-C7B45A5D782B}" type="datetime1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19FF2D-1734-47A4-8552-41C001C22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116FF1-2E2D-42AF-8D1C-40BADB09F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88F637E-59D7-49B9-80F0-ED2E2D0287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1544" y="1655518"/>
            <a:ext cx="6075764" cy="40112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25DA6C-F945-4426-BB0F-35BCEEAEC6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37" y="1690688"/>
            <a:ext cx="6022493" cy="397607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617ECCF-CC02-4276-B2EF-4F1859DF1073}"/>
              </a:ext>
            </a:extLst>
          </p:cNvPr>
          <p:cNvSpPr txBox="1"/>
          <p:nvPr/>
        </p:nvSpPr>
        <p:spPr>
          <a:xfrm>
            <a:off x="4206240" y="3071446"/>
            <a:ext cx="1158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Symbol" panose="05050102010706020507" pitchFamily="18" charset="2"/>
              </a:rPr>
              <a:t>h</a:t>
            </a:r>
            <a:r>
              <a:rPr lang="en-US" dirty="0"/>
              <a:t> &lt; 1.25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E8A062-E167-4D8A-81AC-0561F9C6F74E}"/>
              </a:ext>
            </a:extLst>
          </p:cNvPr>
          <p:cNvSpPr txBox="1"/>
          <p:nvPr/>
        </p:nvSpPr>
        <p:spPr>
          <a:xfrm>
            <a:off x="9931021" y="3071446"/>
            <a:ext cx="1032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Symbol" panose="05050102010706020507" pitchFamily="18" charset="2"/>
              </a:rPr>
              <a:t>h</a:t>
            </a:r>
            <a:r>
              <a:rPr lang="en-US" dirty="0"/>
              <a:t> &gt; 1.25</a:t>
            </a:r>
          </a:p>
        </p:txBody>
      </p:sp>
    </p:spTree>
    <p:extLst>
      <p:ext uri="{BB962C8B-B14F-4D97-AF65-F5344CB8AC3E}">
        <p14:creationId xmlns:p14="http://schemas.microsoft.com/office/powerpoint/2010/main" val="632148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6E70A-6B1E-4F95-A7AA-50B358CC4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Magnetic Field </a:t>
            </a:r>
            <a:br>
              <a:rPr lang="en-US" b="1" dirty="0">
                <a:solidFill>
                  <a:schemeClr val="accent1"/>
                </a:solidFill>
              </a:rPr>
            </a:br>
            <a:r>
              <a:rPr lang="en-US" b="1" dirty="0">
                <a:solidFill>
                  <a:schemeClr val="accent1"/>
                </a:solidFill>
              </a:rPr>
              <a:t>Strength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089D76-2DB5-473E-8CB9-F5593B396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E549-5F4D-4913-A97A-33254C8B43DE}" type="datetime1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EFB2B7-4E00-4BF8-AF81-9387712ED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998CD0-6EF7-402F-829F-57E5B1C6D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824CEB3-05A8-4E58-B543-D097C89E62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4985" y="445826"/>
            <a:ext cx="7031365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C9149E7-DDAC-4540-889D-5596EE8AAEA2}"/>
              </a:ext>
            </a:extLst>
          </p:cNvPr>
          <p:cNvSpPr txBox="1"/>
          <p:nvPr/>
        </p:nvSpPr>
        <p:spPr>
          <a:xfrm>
            <a:off x="9699009" y="5177050"/>
            <a:ext cx="2288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Track resolution study </a:t>
            </a:r>
            <a:br>
              <a:rPr lang="en-US" dirty="0"/>
            </a:br>
            <a:r>
              <a:rPr lang="en-US" dirty="0"/>
              <a:t>from C. Fanelli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D102E9-9A92-40F0-9F04-327AB40EEEF2}"/>
              </a:ext>
            </a:extLst>
          </p:cNvPr>
          <p:cNvSpPr txBox="1"/>
          <p:nvPr/>
        </p:nvSpPr>
        <p:spPr>
          <a:xfrm>
            <a:off x="568657" y="2320119"/>
            <a:ext cx="39896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Track momentum resolution improves at 3.0T – can we see this improvement in the JES? </a:t>
            </a:r>
          </a:p>
        </p:txBody>
      </p:sp>
    </p:spTree>
    <p:extLst>
      <p:ext uri="{BB962C8B-B14F-4D97-AF65-F5344CB8AC3E}">
        <p14:creationId xmlns:p14="http://schemas.microsoft.com/office/powerpoint/2010/main" val="821239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9981B-D680-4A38-9226-4ADE5CA1F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JES By Magnetic Field Strength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D0EC54-3D40-4E29-BA05-0B1423075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D8506-C18D-4606-9BDC-091886D94ED2}" type="datetime1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41EB7F-81A5-4D0B-943A-40BCFFE0C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809D5D-322D-401A-AC51-650B1F98C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D27DE1-0824-42F7-BCD4-96AAAEC8C1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997" y="1784107"/>
            <a:ext cx="5559833" cy="374778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1B33938-2A69-448E-B6AE-AEB0504F1B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7336" y="1784108"/>
            <a:ext cx="5559833" cy="374778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8F3AEA7-8722-432A-AB74-EDE01C05E6E4}"/>
              </a:ext>
            </a:extLst>
          </p:cNvPr>
          <p:cNvSpPr txBox="1"/>
          <p:nvPr/>
        </p:nvSpPr>
        <p:spPr>
          <a:xfrm>
            <a:off x="777922" y="5727510"/>
            <a:ext cx="7683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At midrapidity the JER seems to get </a:t>
            </a:r>
            <a:r>
              <a:rPr lang="en-US" b="1" dirty="0"/>
              <a:t>worse</a:t>
            </a:r>
            <a:r>
              <a:rPr lang="en-US" dirty="0"/>
              <a:t> at higher magnetic field.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FF6267-5641-40D7-B38D-EC6301C919E6}"/>
              </a:ext>
            </a:extLst>
          </p:cNvPr>
          <p:cNvSpPr txBox="1"/>
          <p:nvPr/>
        </p:nvSpPr>
        <p:spPr>
          <a:xfrm>
            <a:off x="4235355" y="3473333"/>
            <a:ext cx="1037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Symbol" panose="05050102010706020507" pitchFamily="18" charset="2"/>
              </a:rPr>
              <a:t>h</a:t>
            </a:r>
            <a:r>
              <a:rPr lang="en-US" dirty="0"/>
              <a:t>&lt;1.25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F7912B3-EF10-461E-8301-EFCB20019BCB}"/>
              </a:ext>
            </a:extLst>
          </p:cNvPr>
          <p:cNvSpPr txBox="1"/>
          <p:nvPr/>
        </p:nvSpPr>
        <p:spPr>
          <a:xfrm>
            <a:off x="9880979" y="3473333"/>
            <a:ext cx="1023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Symbol" panose="05050102010706020507" pitchFamily="18" charset="2"/>
              </a:rPr>
              <a:t>h</a:t>
            </a:r>
            <a:r>
              <a:rPr lang="en-US" dirty="0"/>
              <a:t>&gt;1.25</a:t>
            </a:r>
          </a:p>
        </p:txBody>
      </p:sp>
    </p:spTree>
    <p:extLst>
      <p:ext uri="{BB962C8B-B14F-4D97-AF65-F5344CB8AC3E}">
        <p14:creationId xmlns:p14="http://schemas.microsoft.com/office/powerpoint/2010/main" val="2095276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EDD49-144A-4C19-8942-E2E0DFFD1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JES Components and Field Strength (</a:t>
            </a:r>
            <a:r>
              <a:rPr lang="en-US" b="1" dirty="0">
                <a:solidFill>
                  <a:schemeClr val="accent1"/>
                </a:solidFill>
                <a:latin typeface="Symbol" panose="05050102010706020507" pitchFamily="18" charset="2"/>
              </a:rPr>
              <a:t>h</a:t>
            </a:r>
            <a:r>
              <a:rPr lang="en-US" b="1" dirty="0">
                <a:solidFill>
                  <a:schemeClr val="accent1"/>
                </a:solidFill>
              </a:rPr>
              <a:t>&lt;1.25)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D9F743-7B21-4A20-B883-7066B6164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F88D7-9B6F-45A8-8CB9-22FCC3182811}" type="datetime1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8E98C1-3BE9-4E4C-9323-57EA21A8D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78C9A1-6A3D-41BF-A1E4-730D36383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8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8AC8A3-16BE-4182-B6B8-35457D2DA4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224" y="1690688"/>
            <a:ext cx="6095229" cy="410868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41653BD-AA62-42A3-8E2A-9751F5D22A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034" y="1651378"/>
            <a:ext cx="6095229" cy="410868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D0F0DF0-A25C-4844-875C-B0FE5B6ADA98}"/>
              </a:ext>
            </a:extLst>
          </p:cNvPr>
          <p:cNvSpPr txBox="1"/>
          <p:nvPr/>
        </p:nvSpPr>
        <p:spPr>
          <a:xfrm>
            <a:off x="1206416" y="5893196"/>
            <a:ext cx="9703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track component resolution is worse in the barrel, presumably due to low-</a:t>
            </a:r>
            <a:r>
              <a:rPr lang="en-US" dirty="0" err="1"/>
              <a:t>p</a:t>
            </a:r>
            <a:r>
              <a:rPr lang="en-US" baseline="-25000" dirty="0" err="1"/>
              <a:t>T</a:t>
            </a:r>
            <a:r>
              <a:rPr lang="en-US" dirty="0"/>
              <a:t> acceptance.</a:t>
            </a:r>
          </a:p>
        </p:txBody>
      </p:sp>
    </p:spTree>
    <p:extLst>
      <p:ext uri="{BB962C8B-B14F-4D97-AF65-F5344CB8AC3E}">
        <p14:creationId xmlns:p14="http://schemas.microsoft.com/office/powerpoint/2010/main" val="532482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EDD49-144A-4C19-8942-E2E0DFFD1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JES Components and Field Strength (</a:t>
            </a:r>
            <a:r>
              <a:rPr lang="en-US" b="1" dirty="0">
                <a:solidFill>
                  <a:schemeClr val="accent1"/>
                </a:solidFill>
                <a:latin typeface="Symbol" panose="05050102010706020507" pitchFamily="18" charset="2"/>
              </a:rPr>
              <a:t>h&gt;</a:t>
            </a:r>
            <a:r>
              <a:rPr lang="en-US" b="1" dirty="0">
                <a:solidFill>
                  <a:schemeClr val="accent1"/>
                </a:solidFill>
              </a:rPr>
              <a:t>1.25)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D9F743-7B21-4A20-B883-7066B6164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D2980-3C6A-470C-9BB1-17C6A89764AE}" type="datetime1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8E98C1-3BE9-4E4C-9323-57EA21A8D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78C9A1-6A3D-41BF-A1E4-730D36383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9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4974EB8-871B-476D-B642-288C86FCC2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39" y="1733773"/>
            <a:ext cx="5841882" cy="393790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6EABBF4-B670-4372-9C7B-8D14F8B889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9965" y="1730467"/>
            <a:ext cx="5841882" cy="394451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F4A85CC6-7C65-4EA1-9473-651488D09EE3}"/>
              </a:ext>
            </a:extLst>
          </p:cNvPr>
          <p:cNvSpPr txBox="1"/>
          <p:nvPr/>
        </p:nvSpPr>
        <p:spPr>
          <a:xfrm>
            <a:off x="489045" y="5714765"/>
            <a:ext cx="78929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Very little difference as a function of magnetic field in the forward arm – improved track momentum resolution offset by decreased track acceptance? </a:t>
            </a:r>
          </a:p>
        </p:txBody>
      </p:sp>
    </p:spTree>
    <p:extLst>
      <p:ext uri="{BB962C8B-B14F-4D97-AF65-F5344CB8AC3E}">
        <p14:creationId xmlns:p14="http://schemas.microsoft.com/office/powerpoint/2010/main" val="351773908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622</Words>
  <Application>Microsoft Office PowerPoint</Application>
  <PresentationFormat>Widescreen</PresentationFormat>
  <Paragraphs>112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Proxima Nova</vt:lpstr>
      <vt:lpstr>Symbol</vt:lpstr>
      <vt:lpstr>1_Office Theme</vt:lpstr>
      <vt:lpstr>JES and JER for Centauro Jets</vt:lpstr>
      <vt:lpstr>Centauro Jets in ECCE</vt:lpstr>
      <vt:lpstr>Centauro Jets for TMD’s</vt:lpstr>
      <vt:lpstr>Jet Energy Scale (JES)</vt:lpstr>
      <vt:lpstr>JES By Detector Region</vt:lpstr>
      <vt:lpstr>Magnetic Field  Strength</vt:lpstr>
      <vt:lpstr>JES By Magnetic Field Strength</vt:lpstr>
      <vt:lpstr>JES Components and Field Strength (h&lt;1.25)</vt:lpstr>
      <vt:lpstr>JES Components and Field Strength (h&gt;1.25)</vt:lpstr>
      <vt:lpstr>Conclusions</vt:lpstr>
      <vt:lpstr>BACKUP</vt:lpstr>
      <vt:lpstr>1.4T v. 3.0T (Track + Cluster Jets)</vt:lpstr>
      <vt:lpstr>1.4T v. 3.0T (Track + Cluster Jets)</vt:lpstr>
      <vt:lpstr>1.4T v. 3.0T (Track + Cluster Jets)</vt:lpstr>
      <vt:lpstr>Calo “Tracks”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1.4T v. 3.0T (Track + Cluster Jets)</dc:title>
  <dc:creator>Lajoie, John G [PHYSA]</dc:creator>
  <cp:lastModifiedBy>Lajoie, John G [PHYSA]</cp:lastModifiedBy>
  <cp:revision>39</cp:revision>
  <cp:lastPrinted>2021-09-26T00:00:33Z</cp:lastPrinted>
  <dcterms:created xsi:type="dcterms:W3CDTF">2021-09-25T18:22:24Z</dcterms:created>
  <dcterms:modified xsi:type="dcterms:W3CDTF">2021-10-01T13:25:55Z</dcterms:modified>
</cp:coreProperties>
</file>