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2" r:id="rId3"/>
    <p:sldId id="3762" r:id="rId4"/>
    <p:sldId id="3758" r:id="rId5"/>
    <p:sldId id="3759" r:id="rId6"/>
    <p:sldId id="3760" r:id="rId7"/>
    <p:sldId id="3763" r:id="rId8"/>
    <p:sldId id="3761" r:id="rId9"/>
    <p:sldId id="3764" r:id="rId10"/>
    <p:sldId id="3765" r:id="rId11"/>
    <p:sldId id="271" r:id="rId12"/>
    <p:sldId id="258" r:id="rId13"/>
    <p:sldId id="259" r:id="rId14"/>
    <p:sldId id="261" r:id="rId15"/>
    <p:sldId id="26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2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ED3E2-0073-42F4-AAC0-5C7D0763861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1BC12-718C-40BD-8A12-2B413A6FC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3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186E5-F187-4D71-B4A8-E98D4B37C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5883A7-976F-4B7D-8020-C3686903C1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8275F-D939-4904-B513-8326DDA64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63A-D9CF-4565-8F3A-0BFE17EB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FC7C0-DE6F-494F-A19A-CDACA107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7BDE4-7DE7-4EF3-8D9C-B842D485E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C0324-2B4C-4D68-BF12-E196037C5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00F07-4304-4D62-96BA-4B7F9DA87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89F5B7-C593-47E0-B8A3-A75DC4437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EA1A6-40F4-4047-BEAC-D9B4B3D6F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02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CF3317-B77C-439F-BF47-3B12D8FA0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C0624A-DFAE-43BA-9FB0-4BFB8DC50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BDB78-3C7C-4E4A-927F-754CE67F8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EA6F9-4F13-4EBC-AF33-BA62B792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052EA-537A-4D5B-9711-4FA852476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7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D6C21-E683-4D21-8CE9-9B2CC7E9B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FE786-7A13-4048-B883-B1F56D5E9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CEBD6-C569-4BF5-A746-380F1350F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D1A13-1891-47B5-9E20-999F0194A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AEF25-BC90-43A4-B990-684A14717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3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5E4BB-5ABA-483D-8068-CAD131598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9FC2F-0CC2-4B7D-85AA-7C0B0054E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2785E-F59A-404E-9B13-E5E4EEFB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718F4-0D2E-4D26-AAA9-5D6B4B722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3259C-D8FA-4D46-85C2-9E775475E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701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BFB4-8D1B-41DA-ABC8-02E8FFD1D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92F2AA-BA58-411A-8F14-A3EF4EDFF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76A67-594F-4CB1-A95D-3A4FAE42E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B73CE-548A-4823-B672-6FB64DC26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B0E5D7-B2AA-4C84-B96D-ACD8FE270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B37DF-66CE-464F-8E0F-1BE7C0A79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85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39F7D-D2C8-4E03-AB12-2B0C88A99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2896-1479-469A-BA37-36CBFC82B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15C1AD-E9E7-4096-8CD8-01D2D8085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650FEA-928E-4B79-B22B-5F61A34DD0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373F2-B234-45D4-9F4D-66B7CE5440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C41F4C-7A17-43FE-A6E9-65F003009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4687D2-99C8-48F9-8D81-127407290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FD8622-7D98-4875-9D8E-EDCF6F8A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0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BF2E0-577D-44A3-96D3-7435D229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94823D-34DA-4D69-B9A5-26A3811D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9D5609-48D2-45F0-805B-EF4D6099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03D3AB-6061-4EC0-8EBE-C90C67A7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93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133F0E-37AD-4F06-BBC7-2B6355EB8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63876B-94F9-4F28-9343-19E7B33B7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F39F2-8F17-4B4D-9511-AF0B8B920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28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10DB-2024-4D2B-9017-9F11749FF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D67C3-F35B-4320-9165-7DAFA8667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DD0797-D8F6-4405-A1B5-74185F092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FC00C-D351-40B6-8F94-0C5F5E89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B4DA56-AA3C-4F88-B2EE-6F9C2942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FC4534-2252-4C9A-B9B0-A43601EB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06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072EB-48F8-4FE6-82A0-95C6D2430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E84CE1-6738-4F43-A11F-EA03A6332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5C2AA0-67C1-4716-8C21-B18F667B5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442AA-3871-46EB-9A95-DB5B10AC7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5233F-0079-4AB0-9A9C-5FD4AB9C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ABA14-8159-4903-8AE9-AD2230810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EFF59F-DA03-425D-BD6C-3CBB9DA8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4CAD22-FD05-48D1-BA3D-313E568A7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55DAE-AB2B-4BA0-B26D-814AEF9A9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43C76-42DD-4D88-993E-D442A79661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ECCE Jet/HF PWG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008E5-FF0F-43AF-9AB7-C902328BC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71F63-9CE2-4CCB-8683-62689A29F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55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6.emf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6273E-6916-4C1B-8C8D-FE1AC8A9C6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Jets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7F1285-EB25-45C4-BC9C-DD420E966B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John Lajoie</a:t>
            </a:r>
          </a:p>
          <a:p>
            <a:r>
              <a:rPr lang="en-US" dirty="0"/>
              <a:t>Iowa State University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CE6994-50DC-4B10-AD10-AF335CDEF2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222" y="4684746"/>
            <a:ext cx="2315555" cy="165576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163B023-5EBE-4364-ADC2-FA4F5A313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2218F31-4675-4529-988D-C49F7343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2527453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E5CA038-AEFF-4D36-A2D6-3464DAFB6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Conclusions/Next Steps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95776D-9888-4251-BD64-B0F1EB999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Lack of well-developed clustering is the main limitation</a:t>
            </a:r>
          </a:p>
          <a:p>
            <a:pPr lvl="1"/>
            <a:r>
              <a:rPr lang="en-US" dirty="0"/>
              <a:t>Compensated by combining clusters, but that’s a kludge</a:t>
            </a:r>
          </a:p>
          <a:p>
            <a:pPr lvl="1"/>
            <a:endParaRPr lang="en-US" dirty="0"/>
          </a:p>
          <a:p>
            <a:r>
              <a:rPr lang="en-US" dirty="0"/>
              <a:t>Split JES in forward region</a:t>
            </a:r>
          </a:p>
          <a:p>
            <a:pPr lvl="1"/>
            <a:r>
              <a:rPr lang="en-US" dirty="0"/>
              <a:t>Shows up in both tracking and EM (tracking)</a:t>
            </a:r>
          </a:p>
          <a:p>
            <a:pPr lvl="1"/>
            <a:r>
              <a:rPr lang="en-US" dirty="0"/>
              <a:t>Need better understanding of tracking response</a:t>
            </a:r>
          </a:p>
          <a:p>
            <a:pPr lvl="1"/>
            <a:endParaRPr lang="en-US" dirty="0"/>
          </a:p>
          <a:p>
            <a:r>
              <a:rPr lang="en-US" dirty="0"/>
              <a:t>JES is probably the best we can do at this level</a:t>
            </a:r>
          </a:p>
          <a:p>
            <a:pPr lvl="1"/>
            <a:r>
              <a:rPr lang="en-US" dirty="0"/>
              <a:t>Better neutral response requires complex cluster decomposition (overlapping clusters in jets)</a:t>
            </a:r>
          </a:p>
          <a:p>
            <a:pPr lvl="2"/>
            <a:r>
              <a:rPr lang="en-US" dirty="0"/>
              <a:t>But still a relatively small fraction</a:t>
            </a:r>
          </a:p>
          <a:p>
            <a:pPr lvl="1"/>
            <a:r>
              <a:rPr lang="en-US" dirty="0"/>
              <a:t>Move towards a particle flow approach (important in </a:t>
            </a:r>
            <a:r>
              <a:rPr lang="en-US"/>
              <a:t>forward region)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F46676-46F9-495D-8413-0C7C549C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D9F483-DB8B-4870-A06D-81E448FAB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7407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7D48F-9B19-4025-8B49-D13AD569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4446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BACKUP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3CBCAA-B3F9-417E-955A-4366AC2B1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16B07-3CFC-4FAD-92A1-16BBFC1E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</p:spTree>
    <p:extLst>
      <p:ext uri="{BB962C8B-B14F-4D97-AF65-F5344CB8AC3E}">
        <p14:creationId xmlns:p14="http://schemas.microsoft.com/office/powerpoint/2010/main" val="2251842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5E496D-1BDC-4269-B4FC-0343D15EF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693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Breit</a:t>
            </a:r>
            <a:r>
              <a:rPr lang="en-US" b="1" dirty="0">
                <a:solidFill>
                  <a:schemeClr val="accent1"/>
                </a:solidFill>
              </a:rPr>
              <a:t> Frame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65307-ECB0-468A-9D47-6DAB7BB2A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FF23-BF54-465A-A4F4-850DE35CB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C68B18-577C-4A66-B147-BA398E83D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7264" y="421562"/>
            <a:ext cx="4776134" cy="219088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7A843E7-60E4-4E6A-8EA2-EB44A67031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7735" y="3687009"/>
            <a:ext cx="5234026" cy="51435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712C9D-ADE1-42C5-B692-A4ED104E5C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451" y="2802203"/>
            <a:ext cx="4500595" cy="7477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0886BC1-8137-43A5-AFE9-2F725E8B530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1262" y="4416679"/>
            <a:ext cx="3524276" cy="49054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F625894-80A0-41E4-A054-3E0687ABBD34}"/>
              </a:ext>
            </a:extLst>
          </p:cNvPr>
          <p:cNvSpPr txBox="1"/>
          <p:nvPr/>
        </p:nvSpPr>
        <p:spPr>
          <a:xfrm>
            <a:off x="602902" y="1422188"/>
            <a:ext cx="442127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Breit</a:t>
            </a:r>
            <a:r>
              <a:rPr lang="en-US" dirty="0"/>
              <a:t> frame is the frame in which the (spacelike) virtual photon carries only momentum (E=0) along the –z axis. </a:t>
            </a:r>
          </a:p>
          <a:p>
            <a:endParaRPr lang="en-US" dirty="0"/>
          </a:p>
          <a:p>
            <a:r>
              <a:rPr lang="en-US" dirty="0"/>
              <a:t>We can </a:t>
            </a:r>
            <a:r>
              <a:rPr lang="en-US" i="1" dirty="0"/>
              <a:t>always</a:t>
            </a:r>
            <a:r>
              <a:rPr lang="en-US" dirty="0"/>
              <a:t> define this frame in terms of a boost and a rotation based on knowledge of the incoming beam and the scattered electron. </a:t>
            </a:r>
          </a:p>
          <a:p>
            <a:endParaRPr lang="en-US" dirty="0"/>
          </a:p>
          <a:p>
            <a:r>
              <a:rPr lang="en-US" dirty="0"/>
              <a:t>In the </a:t>
            </a:r>
            <a:r>
              <a:rPr lang="en-US" dirty="0" err="1"/>
              <a:t>Breit</a:t>
            </a:r>
            <a:r>
              <a:rPr lang="en-US" dirty="0"/>
              <a:t> frame, the jet associated with the struck quark is at negative rapidity, while jets associated with the target proton are at positive rapidity. </a:t>
            </a:r>
          </a:p>
          <a:p>
            <a:endParaRPr lang="en-US" dirty="0"/>
          </a:p>
          <a:p>
            <a:r>
              <a:rPr lang="en-US" dirty="0"/>
              <a:t>The quantity </a:t>
            </a:r>
            <a:r>
              <a:rPr lang="en-US" dirty="0" err="1"/>
              <a:t>z</a:t>
            </a:r>
            <a:r>
              <a:rPr lang="en-US" baseline="-25000" dirty="0" err="1"/>
              <a:t>jet</a:t>
            </a:r>
            <a:r>
              <a:rPr lang="en-US" dirty="0"/>
              <a:t> is the fraction of the scattered quark momentum carried by the </a:t>
            </a:r>
            <a:r>
              <a:rPr lang="en-US"/>
              <a:t>jet (good to LL </a:t>
            </a:r>
            <a:r>
              <a:rPr lang="en-US" dirty="0"/>
              <a:t>level).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0884AD7-066E-4C67-83AF-A8985F2CD6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308" y="5210332"/>
            <a:ext cx="1912879" cy="88032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9026B6-67F4-4C96-96EF-FBDC28D6CBB9}"/>
              </a:ext>
            </a:extLst>
          </p:cNvPr>
          <p:cNvSpPr txBox="1"/>
          <p:nvPr/>
        </p:nvSpPr>
        <p:spPr>
          <a:xfrm>
            <a:off x="9631344" y="5905987"/>
            <a:ext cx="22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arXiv:2006.10751v2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544599-4927-4CDE-9F7C-A9CFA316C77C}"/>
              </a:ext>
            </a:extLst>
          </p:cNvPr>
          <p:cNvSpPr txBox="1"/>
          <p:nvPr/>
        </p:nvSpPr>
        <p:spPr>
          <a:xfrm>
            <a:off x="9440921" y="5275926"/>
            <a:ext cx="19128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Fraction of scattered quark momentum carried by jet.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A67A251-6F91-4205-A1CA-23E905FEE972}"/>
              </a:ext>
            </a:extLst>
          </p:cNvPr>
          <p:cNvCxnSpPr/>
          <p:nvPr/>
        </p:nvCxnSpPr>
        <p:spPr>
          <a:xfrm>
            <a:off x="8260336" y="491778"/>
            <a:ext cx="11065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205F411-D3D2-4D03-9FE4-E8B4C5D229E0}"/>
              </a:ext>
            </a:extLst>
          </p:cNvPr>
          <p:cNvSpPr txBox="1"/>
          <p:nvPr/>
        </p:nvSpPr>
        <p:spPr>
          <a:xfrm>
            <a:off x="8495634" y="156959"/>
            <a:ext cx="1106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z-axis</a:t>
            </a:r>
          </a:p>
        </p:txBody>
      </p:sp>
    </p:spTree>
    <p:extLst>
      <p:ext uri="{BB962C8B-B14F-4D97-AF65-F5344CB8AC3E}">
        <p14:creationId xmlns:p14="http://schemas.microsoft.com/office/powerpoint/2010/main" val="3465713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1497C-9B31-44ED-B8DE-D3BFBF453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Algorithms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78CC53-86A3-4853-9EDF-5EA527A9D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0BB06-8F72-4C0B-8638-229E97C88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9B58A6-D3F2-4467-AA06-57DA6235DC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81" y="1914839"/>
            <a:ext cx="5762667" cy="70485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481EEB-5505-4C8E-BDB9-A1674DC280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094" y="2499580"/>
            <a:ext cx="4133880" cy="5572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CEDA3D9-29C9-4F18-9DCF-84C31926F723}"/>
              </a:ext>
            </a:extLst>
          </p:cNvPr>
          <p:cNvSpPr txBox="1"/>
          <p:nvPr/>
        </p:nvSpPr>
        <p:spPr>
          <a:xfrm>
            <a:off x="381837" y="1611791"/>
            <a:ext cx="4009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Longitudinally Invariant anti-</a:t>
            </a:r>
            <a:r>
              <a:rPr lang="en-US" u="sng" dirty="0" err="1"/>
              <a:t>k</a:t>
            </a:r>
            <a:r>
              <a:rPr lang="en-US" u="sng" baseline="-25000" dirty="0" err="1"/>
              <a:t>T</a:t>
            </a:r>
            <a:r>
              <a:rPr lang="en-US" u="sng" dirty="0"/>
              <a:t>: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60AFAA-5B28-48E6-BB0E-ACA1887FE1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433" y="365125"/>
            <a:ext cx="3710429" cy="28455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992827-4681-4C44-9F78-DE921516393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289" y="3369876"/>
            <a:ext cx="3533801" cy="32432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8DADCC-731E-4F9B-BDCC-E52D7EA789FA}"/>
              </a:ext>
            </a:extLst>
          </p:cNvPr>
          <p:cNvSpPr txBox="1"/>
          <p:nvPr/>
        </p:nvSpPr>
        <p:spPr>
          <a:xfrm>
            <a:off x="385582" y="3923428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/>
              <a:t>Spherically Invariant anti-</a:t>
            </a:r>
            <a:r>
              <a:rPr lang="en-US" u="sng" dirty="0" err="1"/>
              <a:t>k</a:t>
            </a:r>
            <a:r>
              <a:rPr lang="en-US" u="sng" baseline="-25000" dirty="0" err="1"/>
              <a:t>T</a:t>
            </a:r>
            <a:endParaRPr lang="en-US" u="sng" baseline="-250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F3E0315-9413-4420-95B7-3C48F35C668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73" y="4495844"/>
            <a:ext cx="5715264" cy="66354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4C22D64-2157-44AC-A3CB-3441AF9B09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109" y="5126821"/>
            <a:ext cx="3506459" cy="36512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FF5FEF8-9028-49B2-A180-43EF795F4380}"/>
              </a:ext>
            </a:extLst>
          </p:cNvPr>
          <p:cNvSpPr txBox="1"/>
          <p:nvPr/>
        </p:nvSpPr>
        <p:spPr>
          <a:xfrm>
            <a:off x="4598276" y="677917"/>
            <a:ext cx="2575034" cy="756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AD9F0A-041A-428D-94A7-BD8BA31E8B5B}"/>
              </a:ext>
            </a:extLst>
          </p:cNvPr>
          <p:cNvSpPr txBox="1"/>
          <p:nvPr/>
        </p:nvSpPr>
        <p:spPr>
          <a:xfrm>
            <a:off x="5722536" y="5810751"/>
            <a:ext cx="22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arXiv:2006.10751v2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3C6BCC-7DD9-4AC4-8F01-3AD3DB58E2D4}"/>
              </a:ext>
            </a:extLst>
          </p:cNvPr>
          <p:cNvSpPr txBox="1"/>
          <p:nvPr/>
        </p:nvSpPr>
        <p:spPr>
          <a:xfrm flipH="1">
            <a:off x="457518" y="3285944"/>
            <a:ext cx="6053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Cannot properly capture jets enclosing the y=infinity axis.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7A4555-1F2B-4613-8CBD-EF3A2B805C6F}"/>
              </a:ext>
            </a:extLst>
          </p:cNvPr>
          <p:cNvSpPr txBox="1"/>
          <p:nvPr/>
        </p:nvSpPr>
        <p:spPr>
          <a:xfrm>
            <a:off x="457518" y="5702440"/>
            <a:ext cx="5172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Developed for </a:t>
            </a:r>
            <a:r>
              <a:rPr lang="en-US" dirty="0" err="1"/>
              <a:t>e</a:t>
            </a:r>
            <a:r>
              <a:rPr lang="en-US" baseline="30000" dirty="0" err="1"/>
              <a:t>+</a:t>
            </a:r>
            <a:r>
              <a:rPr lang="en-US" dirty="0" err="1"/>
              <a:t>e</a:t>
            </a:r>
            <a:r>
              <a:rPr lang="en-US" baseline="30000" dirty="0"/>
              <a:t>-</a:t>
            </a:r>
            <a:r>
              <a:rPr lang="en-US" dirty="0"/>
              <a:t>; not longitudinally invariant, does not fully separate beam remnant and current jets.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8CED039-4F02-4B1C-AE2D-06653531211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3784" y="3470610"/>
            <a:ext cx="560199" cy="241585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36F07E5-48EB-4A7C-95F7-07AC0A7F5203}"/>
              </a:ext>
            </a:extLst>
          </p:cNvPr>
          <p:cNvSpPr txBox="1"/>
          <p:nvPr/>
        </p:nvSpPr>
        <p:spPr>
          <a:xfrm>
            <a:off x="6137905" y="120130"/>
            <a:ext cx="2182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Pythia8, 10x100, Q&gt;10, R=0.8</a:t>
            </a:r>
          </a:p>
        </p:txBody>
      </p:sp>
    </p:spTree>
    <p:extLst>
      <p:ext uri="{BB962C8B-B14F-4D97-AF65-F5344CB8AC3E}">
        <p14:creationId xmlns:p14="http://schemas.microsoft.com/office/powerpoint/2010/main" val="2784842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F1B06-7B6E-4747-BB0B-484DCE42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Centauro</a:t>
            </a:r>
            <a:r>
              <a:rPr lang="en-US" b="1" dirty="0">
                <a:solidFill>
                  <a:schemeClr val="accent1"/>
                </a:solidFill>
              </a:rPr>
              <a:t> Algorithm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EFE886-955B-4156-A3AC-E71364B78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6A65A-47DA-45D1-AD0A-869214D8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9D260B-A1D3-4232-A3C8-A27213A7B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164" y="1940139"/>
            <a:ext cx="5896227" cy="6026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D9BA9C-5A17-4DEC-95BB-C92B0B6707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285" y="959227"/>
            <a:ext cx="3486175" cy="31670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7B96E65-38B9-4584-9F18-9F262F1592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40992"/>
            <a:ext cx="1719275" cy="671517"/>
          </a:xfrm>
          <a:prstGeom prst="rect">
            <a:avLst/>
          </a:prstGeom>
        </p:spPr>
      </p:pic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A5A5E531-1BE5-44DC-9920-8739E6345C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531130"/>
              </p:ext>
            </p:extLst>
          </p:nvPr>
        </p:nvGraphicFramePr>
        <p:xfrm>
          <a:off x="2813819" y="2936189"/>
          <a:ext cx="1250915" cy="481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6" imgW="660240" imgH="253800" progId="Equation.DSMT4">
                  <p:embed/>
                </p:oleObj>
              </mc:Choice>
              <mc:Fallback>
                <p:oleObj name="Equation" r:id="rId6" imgW="6602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13819" y="2936189"/>
                        <a:ext cx="1250915" cy="481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7A335F66-FF94-4117-8179-49F3104920C4}"/>
              </a:ext>
            </a:extLst>
          </p:cNvPr>
          <p:cNvSpPr txBox="1"/>
          <p:nvPr/>
        </p:nvSpPr>
        <p:spPr>
          <a:xfrm>
            <a:off x="9631344" y="5905987"/>
            <a:ext cx="22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arXiv:2006.10751v2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962CDD8-7AFB-4C86-A4A0-03370DFEDE06}"/>
              </a:ext>
            </a:extLst>
          </p:cNvPr>
          <p:cNvSpPr txBox="1"/>
          <p:nvPr/>
        </p:nvSpPr>
        <p:spPr>
          <a:xfrm>
            <a:off x="552659" y="4004268"/>
            <a:ext cx="61797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compromise – Longitudinally invariant, </a:t>
            </a:r>
            <a:r>
              <a:rPr lang="en-US" u="sng" dirty="0"/>
              <a:t>but</a:t>
            </a:r>
            <a:r>
              <a:rPr lang="en-US" dirty="0"/>
              <a:t> matches the spherical algorithms behavior in the backward hemisphere (negative rapidity).  This allows it to properly capture the current jet and separate it from the beam remnant jets.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BCFC3AF-C1B9-4094-81B3-B235188BE9D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027" y="959227"/>
            <a:ext cx="586506" cy="25293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96647FE-3D4D-4483-8F31-D65C222AF350}"/>
              </a:ext>
            </a:extLst>
          </p:cNvPr>
          <p:cNvSpPr txBox="1"/>
          <p:nvPr/>
        </p:nvSpPr>
        <p:spPr>
          <a:xfrm>
            <a:off x="6247969" y="381142"/>
            <a:ext cx="2217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Pythia8, 10x100, Q&gt;10, R-0.8</a:t>
            </a:r>
          </a:p>
        </p:txBody>
      </p:sp>
    </p:spTree>
    <p:extLst>
      <p:ext uri="{BB962C8B-B14F-4D97-AF65-F5344CB8AC3E}">
        <p14:creationId xmlns:p14="http://schemas.microsoft.com/office/powerpoint/2010/main" val="2292651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35C9D-42C1-4501-9F0D-DC85B450C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Constituents and </a:t>
            </a:r>
            <a:r>
              <a:rPr lang="en-US" b="1" dirty="0" err="1">
                <a:solidFill>
                  <a:schemeClr val="accent1"/>
                </a:solidFill>
              </a:rPr>
              <a:t>Tranformations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EECE871-2972-4A1C-B9A1-91BD7D581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818"/>
            <a:ext cx="10515600" cy="489354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Working in the </a:t>
            </a:r>
            <a:r>
              <a:rPr lang="en-US" dirty="0" err="1"/>
              <a:t>Breit</a:t>
            </a:r>
            <a:r>
              <a:rPr lang="en-US" dirty="0"/>
              <a:t> frame requires a number of transformations: </a:t>
            </a:r>
          </a:p>
          <a:p>
            <a:r>
              <a:rPr lang="en-US" dirty="0"/>
              <a:t>For calorimeter cluster/tower jets: </a:t>
            </a:r>
          </a:p>
          <a:p>
            <a:pPr lvl="1"/>
            <a:r>
              <a:rPr lang="en-US" dirty="0"/>
              <a:t>Reconstruct x,Q</a:t>
            </a:r>
            <a:r>
              <a:rPr lang="en-US" baseline="30000" dirty="0"/>
              <a:t>2</a:t>
            </a:r>
            <a:r>
              <a:rPr lang="en-US" dirty="0"/>
              <a:t> from the scattered electron in the lab frame</a:t>
            </a:r>
          </a:p>
          <a:p>
            <a:pPr lvl="2"/>
            <a:r>
              <a:rPr lang="en-US" dirty="0"/>
              <a:t>Get truth electron from event generator by matching Q</a:t>
            </a:r>
            <a:r>
              <a:rPr lang="en-US" baseline="30000" dirty="0"/>
              <a:t>2</a:t>
            </a:r>
            <a:r>
              <a:rPr lang="en-US" dirty="0"/>
              <a:t>, then look in </a:t>
            </a:r>
            <a:r>
              <a:rPr lang="en-US" dirty="0" err="1"/>
              <a:t>SvtxTrack</a:t>
            </a:r>
            <a:r>
              <a:rPr lang="en-US" dirty="0"/>
              <a:t> for its measured partner (by </a:t>
            </a:r>
            <a:r>
              <a:rPr lang="en-US" dirty="0" err="1"/>
              <a:t>truth_track_id</a:t>
            </a:r>
            <a:r>
              <a:rPr lang="en-US" dirty="0"/>
              <a:t>())</a:t>
            </a:r>
          </a:p>
          <a:p>
            <a:pPr lvl="2"/>
            <a:r>
              <a:rPr lang="en-US" dirty="0"/>
              <a:t>Verify electron by |(E/p) – 1.0| &lt; 0.2 with matched cluster in CEMC or EEMC</a:t>
            </a:r>
          </a:p>
          <a:p>
            <a:pPr lvl="1"/>
            <a:r>
              <a:rPr lang="en-US" dirty="0"/>
              <a:t>Boost to make the virtual photon E=0: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Rotate so the virtual photon momentum is along the –z axis</a:t>
            </a:r>
          </a:p>
          <a:p>
            <a:pPr lvl="1"/>
            <a:r>
              <a:rPr lang="en-US" dirty="0"/>
              <a:t>Exclude cluster/towers associated with scattered electron</a:t>
            </a:r>
          </a:p>
          <a:p>
            <a:r>
              <a:rPr lang="en-US" dirty="0"/>
              <a:t>For truth particles:</a:t>
            </a:r>
          </a:p>
          <a:p>
            <a:pPr lvl="1"/>
            <a:r>
              <a:rPr lang="en-US" dirty="0"/>
              <a:t>Transform from the event generator frame to the lab frame</a:t>
            </a:r>
          </a:p>
          <a:p>
            <a:pPr lvl="2"/>
            <a:r>
              <a:rPr lang="en-US" dirty="0"/>
              <a:t>Use transform stored with the data: </a:t>
            </a:r>
            <a:br>
              <a:rPr lang="en-US" dirty="0"/>
            </a:br>
            <a:r>
              <a:rPr lang="en-US" dirty="0" err="1"/>
              <a:t>PHHepMCGenEvent</a:t>
            </a:r>
            <a:r>
              <a:rPr lang="en-US" dirty="0"/>
              <a:t>-&gt;get_LorentzRotation_EvtGen2Lab()</a:t>
            </a:r>
          </a:p>
          <a:p>
            <a:pPr lvl="2"/>
            <a:r>
              <a:rPr lang="en-US" dirty="0"/>
              <a:t>Exclude particles |</a:t>
            </a:r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|&gt;4.0, </a:t>
            </a:r>
            <a:r>
              <a:rPr lang="en-US" dirty="0" err="1"/>
              <a:t>p</a:t>
            </a:r>
            <a:r>
              <a:rPr lang="en-US" baseline="-25000" dirty="0" err="1"/>
              <a:t>T</a:t>
            </a:r>
            <a:r>
              <a:rPr lang="en-US" dirty="0"/>
              <a:t>&lt;200MeV </a:t>
            </a:r>
            <a:r>
              <a:rPr lang="en-US" u="sng" dirty="0"/>
              <a:t>in the lab frame</a:t>
            </a:r>
          </a:p>
          <a:p>
            <a:pPr lvl="2"/>
            <a:r>
              <a:rPr lang="en-US" dirty="0"/>
              <a:t>Exclude muons, neutrinos, </a:t>
            </a:r>
            <a:r>
              <a:rPr lang="en-US"/>
              <a:t>scattered electron</a:t>
            </a:r>
            <a:endParaRPr lang="en-US" dirty="0"/>
          </a:p>
          <a:p>
            <a:pPr lvl="1"/>
            <a:r>
              <a:rPr lang="en-US" dirty="0"/>
              <a:t>Transform to the </a:t>
            </a:r>
            <a:r>
              <a:rPr lang="en-US" dirty="0" err="1"/>
              <a:t>Breit</a:t>
            </a:r>
            <a:r>
              <a:rPr lang="en-US" dirty="0"/>
              <a:t> frame using “measured” transform</a:t>
            </a:r>
          </a:p>
          <a:p>
            <a:pPr lvl="1"/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9038BB-5073-46EF-A6E2-FE38C299D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21DE8-F969-4B5E-A02B-01567FDB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B5AA17FF-6F1E-4153-AC25-F87E3BBF47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666612"/>
              </p:ext>
            </p:extLst>
          </p:nvPr>
        </p:nvGraphicFramePr>
        <p:xfrm>
          <a:off x="5669503" y="3139899"/>
          <a:ext cx="3015900" cy="452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3" imgW="1777680" imgH="266400" progId="Equation.DSMT4">
                  <p:embed/>
                </p:oleObj>
              </mc:Choice>
              <mc:Fallback>
                <p:oleObj name="Equation" r:id="rId3" imgW="17776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69503" y="3139899"/>
                        <a:ext cx="3015900" cy="4523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9599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533FA-EBCD-41F7-9C35-3DE646104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3477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E1458-32F8-43B0-9248-B40ECF43B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126"/>
            <a:ext cx="10515600" cy="4793837"/>
          </a:xfrm>
        </p:spPr>
        <p:txBody>
          <a:bodyPr/>
          <a:lstStyle/>
          <a:p>
            <a:r>
              <a:rPr lang="en-US" dirty="0"/>
              <a:t>Improvements neutral hadronic energy component</a:t>
            </a:r>
          </a:p>
          <a:p>
            <a:pPr lvl="1"/>
            <a:r>
              <a:rPr lang="en-US" dirty="0"/>
              <a:t>Relies on understanding of clustering</a:t>
            </a:r>
          </a:p>
          <a:p>
            <a:pPr lvl="1"/>
            <a:r>
              <a:rPr lang="en-US" dirty="0"/>
              <a:t>Current clustering in HCALs seems to break up clusters associated with a single particle. </a:t>
            </a:r>
          </a:p>
          <a:p>
            <a:pPr lvl="1"/>
            <a:r>
              <a:rPr lang="en-US" dirty="0"/>
              <a:t>Compensated by combining clusters in a cone </a:t>
            </a:r>
          </a:p>
          <a:p>
            <a:pPr lvl="1"/>
            <a:endParaRPr lang="en-US" dirty="0"/>
          </a:p>
          <a:p>
            <a:r>
              <a:rPr lang="en-US" dirty="0"/>
              <a:t>BECAL energy scale corrected by 1/0.8</a:t>
            </a:r>
          </a:p>
          <a:p>
            <a:pPr lvl="1"/>
            <a:r>
              <a:rPr lang="en-US" dirty="0"/>
              <a:t>Consistent with E/p for scattered electrons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FFE75-56EC-4A7B-A17F-7DE64F8E6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08E412-4EA5-45B7-9CAD-B5659C1D4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 descr="Chart&#10;&#10;Description automatically generated">
            <a:extLst>
              <a:ext uri="{FF2B5EF4-FFF2-40B4-BE49-F238E27FC236}">
                <a16:creationId xmlns:a16="http://schemas.microsoft.com/office/drawing/2014/main" id="{963AEDAE-6D74-42D6-8A96-B708BFD77F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485" y="3514808"/>
            <a:ext cx="4583246" cy="3050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4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D70F9-CEB4-4B06-B52E-005CB8549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Track-Cluster Matching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1AB70-94BD-4F8A-A7F1-8A6E30670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2BE4A-E59E-40D7-A304-FE55CAB6A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 descr="Chart&#10;&#10;Description automatically generated with low confidence">
            <a:extLst>
              <a:ext uri="{FF2B5EF4-FFF2-40B4-BE49-F238E27FC236}">
                <a16:creationId xmlns:a16="http://schemas.microsoft.com/office/drawing/2014/main" id="{C4ED336A-41F8-47A1-9D19-ABDFB5AFB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59" y="1318329"/>
            <a:ext cx="3961532" cy="2684534"/>
          </a:xfrm>
          <a:prstGeom prst="rect">
            <a:avLst/>
          </a:prstGeom>
        </p:spPr>
      </p:pic>
      <p:pic>
        <p:nvPicPr>
          <p:cNvPr id="9" name="Picture 8" descr="Chart, histogram&#10;&#10;Description automatically generated">
            <a:extLst>
              <a:ext uri="{FF2B5EF4-FFF2-40B4-BE49-F238E27FC236}">
                <a16:creationId xmlns:a16="http://schemas.microsoft.com/office/drawing/2014/main" id="{DE786459-7A06-46D5-9BFC-9A3E1F564C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68" y="4002863"/>
            <a:ext cx="3961532" cy="2684534"/>
          </a:xfrm>
          <a:prstGeom prst="rect">
            <a:avLst/>
          </a:prstGeom>
        </p:spPr>
      </p:pic>
      <p:pic>
        <p:nvPicPr>
          <p:cNvPr id="11" name="Picture 10" descr="Chart, histogram&#10;&#10;Description automatically generated">
            <a:extLst>
              <a:ext uri="{FF2B5EF4-FFF2-40B4-BE49-F238E27FC236}">
                <a16:creationId xmlns:a16="http://schemas.microsoft.com/office/drawing/2014/main" id="{97DE1AE4-F81F-4F49-A308-837A643312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868" y="1318329"/>
            <a:ext cx="3961532" cy="2684534"/>
          </a:xfrm>
          <a:prstGeom prst="rect">
            <a:avLst/>
          </a:prstGeom>
        </p:spPr>
      </p:pic>
      <p:pic>
        <p:nvPicPr>
          <p:cNvPr id="13" name="Picture 12" descr="Chart&#10;&#10;Description automatically generated">
            <a:extLst>
              <a:ext uri="{FF2B5EF4-FFF2-40B4-BE49-F238E27FC236}">
                <a16:creationId xmlns:a16="http://schemas.microsoft.com/office/drawing/2014/main" id="{00C0C555-D35C-483C-BC88-5031A15448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7039" y="4002863"/>
            <a:ext cx="3961532" cy="2684534"/>
          </a:xfrm>
          <a:prstGeom prst="rect">
            <a:avLst/>
          </a:prstGeom>
        </p:spPr>
      </p:pic>
      <p:pic>
        <p:nvPicPr>
          <p:cNvPr id="15" name="Picture 14" descr="Chart&#10;&#10;Description automatically generated">
            <a:extLst>
              <a:ext uri="{FF2B5EF4-FFF2-40B4-BE49-F238E27FC236}">
                <a16:creationId xmlns:a16="http://schemas.microsoft.com/office/drawing/2014/main" id="{D3C2C1FC-C9AB-45FF-A360-C2AC1C4826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477" y="1359641"/>
            <a:ext cx="3961532" cy="268453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8D74B9C-157C-4C24-8262-4EA1102B6A67}"/>
              </a:ext>
            </a:extLst>
          </p:cNvPr>
          <p:cNvSpPr txBox="1"/>
          <p:nvPr/>
        </p:nvSpPr>
        <p:spPr>
          <a:xfrm>
            <a:off x="2363025" y="2064190"/>
            <a:ext cx="1295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BECAL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C06F42-6292-4D7A-8A1C-5805A47A15D9}"/>
              </a:ext>
            </a:extLst>
          </p:cNvPr>
          <p:cNvSpPr txBox="1"/>
          <p:nvPr/>
        </p:nvSpPr>
        <p:spPr>
          <a:xfrm>
            <a:off x="6707097" y="2027976"/>
            <a:ext cx="980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IHCAL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BBE694D-F43C-4034-90A2-05ED8830FE42}"/>
              </a:ext>
            </a:extLst>
          </p:cNvPr>
          <p:cNvSpPr txBox="1"/>
          <p:nvPr/>
        </p:nvSpPr>
        <p:spPr>
          <a:xfrm>
            <a:off x="10456112" y="2018922"/>
            <a:ext cx="1050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OHCAL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634498-644A-4EDF-B1D7-9AC85A27886D}"/>
              </a:ext>
            </a:extLst>
          </p:cNvPr>
          <p:cNvSpPr txBox="1"/>
          <p:nvPr/>
        </p:nvSpPr>
        <p:spPr>
          <a:xfrm>
            <a:off x="3475728" y="4626321"/>
            <a:ext cx="1078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FEMC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CA8416D-BB39-4282-873D-48D51EF66A07}"/>
              </a:ext>
            </a:extLst>
          </p:cNvPr>
          <p:cNvSpPr txBox="1"/>
          <p:nvPr/>
        </p:nvSpPr>
        <p:spPr>
          <a:xfrm>
            <a:off x="7242772" y="4626321"/>
            <a:ext cx="1095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LFHCAL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F985097-62C8-42DD-808E-C6DBD389FA50}"/>
              </a:ext>
            </a:extLst>
          </p:cNvPr>
          <p:cNvSpPr txBox="1"/>
          <p:nvPr/>
        </p:nvSpPr>
        <p:spPr>
          <a:xfrm>
            <a:off x="9080626" y="4626321"/>
            <a:ext cx="277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HCAL’s: need to combine clusters</a:t>
            </a:r>
          </a:p>
        </p:txBody>
      </p:sp>
    </p:spTree>
    <p:extLst>
      <p:ext uri="{BB962C8B-B14F-4D97-AF65-F5344CB8AC3E}">
        <p14:creationId xmlns:p14="http://schemas.microsoft.com/office/powerpoint/2010/main" val="428043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2B7FE-66E2-4EF8-B268-7A1834040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Neutral Calo “Tracks”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6F3EE8-52A0-47EE-BF75-87F319E52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Instead of individual clusters, create </a:t>
            </a:r>
            <a:r>
              <a:rPr lang="en-US" dirty="0" err="1"/>
              <a:t>calo</a:t>
            </a:r>
            <a:r>
              <a:rPr lang="en-US" dirty="0"/>
              <a:t> “tracks” by combining clusters in the calorimeter systems. </a:t>
            </a:r>
          </a:p>
          <a:p>
            <a:pPr lvl="1"/>
            <a:r>
              <a:rPr lang="en-US" dirty="0"/>
              <a:t>All clusters used must </a:t>
            </a:r>
            <a:r>
              <a:rPr lang="en-US" u="sng" dirty="0"/>
              <a:t>not</a:t>
            </a:r>
            <a:r>
              <a:rPr lang="en-US" dirty="0"/>
              <a:t> have a matching track projection</a:t>
            </a:r>
          </a:p>
          <a:p>
            <a:pPr lvl="1"/>
            <a:r>
              <a:rPr lang="en-US" dirty="0"/>
              <a:t>Barrel: (BECAL, </a:t>
            </a:r>
            <a:r>
              <a:rPr lang="en-US" dirty="0" err="1"/>
              <a:t>iHCAL</a:t>
            </a:r>
            <a:r>
              <a:rPr lang="en-US" dirty="0"/>
              <a:t>, </a:t>
            </a:r>
            <a:r>
              <a:rPr lang="en-US" dirty="0" err="1"/>
              <a:t>oHCAL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Forward: (FEMC, LFHCAL)</a:t>
            </a:r>
          </a:p>
          <a:p>
            <a:pPr lvl="1"/>
            <a:r>
              <a:rPr lang="en-US" dirty="0"/>
              <a:t>Step 1: seed by </a:t>
            </a:r>
            <a:r>
              <a:rPr lang="en-US" dirty="0" err="1"/>
              <a:t>EMCal</a:t>
            </a:r>
            <a:r>
              <a:rPr lang="en-US" dirty="0"/>
              <a:t> (look in HCAL’s)</a:t>
            </a:r>
          </a:p>
          <a:p>
            <a:pPr lvl="1"/>
            <a:r>
              <a:rPr lang="en-US" dirty="0"/>
              <a:t>Step 2: seed HCAL1 (look in HCAL2)</a:t>
            </a:r>
          </a:p>
          <a:p>
            <a:pPr lvl="2"/>
            <a:r>
              <a:rPr lang="en-US" dirty="0"/>
              <a:t>Combine within (</a:t>
            </a:r>
            <a:r>
              <a:rPr lang="en-US" dirty="0" err="1">
                <a:latin typeface="Symbol" panose="05050102010706020507" pitchFamily="18" charset="2"/>
              </a:rPr>
              <a:t>Dh,Df</a:t>
            </a:r>
            <a:r>
              <a:rPr lang="en-US" dirty="0"/>
              <a:t>) &lt; 0.35</a:t>
            </a:r>
          </a:p>
          <a:p>
            <a:pPr lvl="1"/>
            <a:r>
              <a:rPr lang="en-US" dirty="0"/>
              <a:t>Step 3: seed HCAL2 (barrel only)</a:t>
            </a:r>
          </a:p>
          <a:p>
            <a:pPr lvl="2"/>
            <a:r>
              <a:rPr lang="en-US" dirty="0"/>
              <a:t>Combine within (</a:t>
            </a:r>
            <a:r>
              <a:rPr lang="en-US" dirty="0" err="1">
                <a:latin typeface="Symbol" panose="05050102010706020507" pitchFamily="18" charset="2"/>
              </a:rPr>
              <a:t>Dh,Df</a:t>
            </a:r>
            <a:r>
              <a:rPr lang="en-US" dirty="0"/>
              <a:t>) &lt; 0.35</a:t>
            </a:r>
          </a:p>
          <a:p>
            <a:pPr lvl="1"/>
            <a:r>
              <a:rPr lang="en-US" dirty="0"/>
              <a:t>Clusters matched w/in calo-dependent window</a:t>
            </a:r>
          </a:p>
          <a:p>
            <a:pPr lvl="2"/>
            <a:r>
              <a:rPr lang="en-US" dirty="0"/>
              <a:t>Same as used for track matching</a:t>
            </a:r>
          </a:p>
          <a:p>
            <a:pPr lvl="1"/>
            <a:r>
              <a:rPr lang="en-US" dirty="0"/>
              <a:t>Combined to make </a:t>
            </a:r>
            <a:r>
              <a:rPr lang="en-US" dirty="0" err="1"/>
              <a:t>calo</a:t>
            </a:r>
            <a:r>
              <a:rPr lang="en-US" dirty="0"/>
              <a:t> “track” used as constituent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F76D7-1059-47E0-AB95-BBE09E040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829EF-6B5F-4B65-A8C7-8DC6871C781C}" type="datetime1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3FFF2E-79EA-4DD6-9D81-36F91081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Jets/HF PWG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379E02-7276-4628-95D8-42DA266B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71F63-9CE2-4CCB-8683-62689A29F25C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3B57C-AABC-414E-963F-08E28C60E46E}"/>
              </a:ext>
            </a:extLst>
          </p:cNvPr>
          <p:cNvSpPr/>
          <p:nvPr/>
        </p:nvSpPr>
        <p:spPr>
          <a:xfrm>
            <a:off x="8834651" y="3562066"/>
            <a:ext cx="523164" cy="2201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B88BAA8-D80D-48D0-A76B-46CD56A48330}"/>
              </a:ext>
            </a:extLst>
          </p:cNvPr>
          <p:cNvSpPr/>
          <p:nvPr/>
        </p:nvSpPr>
        <p:spPr>
          <a:xfrm>
            <a:off x="9416956" y="3270913"/>
            <a:ext cx="304800" cy="2756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8B12FE-B59C-45BA-B81F-FAD9ADE52EAF}"/>
              </a:ext>
            </a:extLst>
          </p:cNvPr>
          <p:cNvSpPr/>
          <p:nvPr/>
        </p:nvSpPr>
        <p:spPr>
          <a:xfrm>
            <a:off x="9830937" y="3052549"/>
            <a:ext cx="1310185" cy="3034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9996D4D-8917-4BD4-934F-EB603C3347CD}"/>
              </a:ext>
            </a:extLst>
          </p:cNvPr>
          <p:cNvCxnSpPr/>
          <p:nvPr/>
        </p:nvCxnSpPr>
        <p:spPr>
          <a:xfrm flipV="1">
            <a:off x="7924800" y="4512860"/>
            <a:ext cx="3552967" cy="68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6A4C5059-4718-4386-AE66-723921D7CFD5}"/>
              </a:ext>
            </a:extLst>
          </p:cNvPr>
          <p:cNvSpPr/>
          <p:nvPr/>
        </p:nvSpPr>
        <p:spPr>
          <a:xfrm>
            <a:off x="8962599" y="4279710"/>
            <a:ext cx="304800" cy="369627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55ABBD9-CE25-4039-B033-5A4E7F288D89}"/>
              </a:ext>
            </a:extLst>
          </p:cNvPr>
          <p:cNvSpPr/>
          <p:nvPr/>
        </p:nvSpPr>
        <p:spPr>
          <a:xfrm>
            <a:off x="9466996" y="4431186"/>
            <a:ext cx="222913" cy="27707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D12AEF9-6C72-4C24-9BE1-E0BD95432951}"/>
              </a:ext>
            </a:extLst>
          </p:cNvPr>
          <p:cNvSpPr/>
          <p:nvPr/>
        </p:nvSpPr>
        <p:spPr>
          <a:xfrm>
            <a:off x="10094794" y="4128660"/>
            <a:ext cx="655093" cy="605051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1502021-2F02-4C2A-817C-C57935CCCAAD}"/>
              </a:ext>
            </a:extLst>
          </p:cNvPr>
          <p:cNvSpPr/>
          <p:nvPr/>
        </p:nvSpPr>
        <p:spPr>
          <a:xfrm>
            <a:off x="9518175" y="4772214"/>
            <a:ext cx="120553" cy="1769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047FA7D-A0D5-48EE-8FA2-1DFC0A52CD78}"/>
              </a:ext>
            </a:extLst>
          </p:cNvPr>
          <p:cNvSpPr/>
          <p:nvPr/>
        </p:nvSpPr>
        <p:spPr>
          <a:xfrm>
            <a:off x="9494055" y="4190336"/>
            <a:ext cx="120553" cy="1769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FE76A1F-EA69-467B-9399-4BC9F177F61B}"/>
              </a:ext>
            </a:extLst>
          </p:cNvPr>
          <p:cNvSpPr/>
          <p:nvPr/>
        </p:nvSpPr>
        <p:spPr>
          <a:xfrm>
            <a:off x="10310883" y="4814249"/>
            <a:ext cx="222913" cy="27707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CF1C958-B7F4-450A-8EAB-5F5B29348815}"/>
              </a:ext>
            </a:extLst>
          </p:cNvPr>
          <p:cNvSpPr/>
          <p:nvPr/>
        </p:nvSpPr>
        <p:spPr>
          <a:xfrm>
            <a:off x="10310883" y="3810734"/>
            <a:ext cx="222913" cy="27707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106E43A-BCFA-479A-A8E0-05C2CE5CC6C4}"/>
              </a:ext>
            </a:extLst>
          </p:cNvPr>
          <p:cNvSpPr/>
          <p:nvPr/>
        </p:nvSpPr>
        <p:spPr>
          <a:xfrm>
            <a:off x="10365476" y="5194057"/>
            <a:ext cx="120553" cy="1769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47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Chart, scatter chart&#10;&#10;Description automatically generated">
            <a:extLst>
              <a:ext uri="{FF2B5EF4-FFF2-40B4-BE49-F238E27FC236}">
                <a16:creationId xmlns:a16="http://schemas.microsoft.com/office/drawing/2014/main" id="{B7913513-38DD-4D17-90AB-9660126929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777" y="1416948"/>
            <a:ext cx="3657026" cy="24781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005E0BF-5F85-4B00-A9E1-5DEBEBC71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478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Calo Track Evaluation (Single Particle)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BBDBA-0121-476D-B7AE-1EE5656C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A2B5E7-C81C-445E-9C4A-1174C0D8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7" name="Picture 6" descr="Chart, scatter chart&#10;&#10;Description automatically generated">
            <a:extLst>
              <a:ext uri="{FF2B5EF4-FFF2-40B4-BE49-F238E27FC236}">
                <a16:creationId xmlns:a16="http://schemas.microsoft.com/office/drawing/2014/main" id="{07E9856C-7E2E-4B5D-A6C0-E7308CB82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846" y="3925166"/>
            <a:ext cx="3587667" cy="2431184"/>
          </a:xfrm>
          <a:prstGeom prst="rect">
            <a:avLst/>
          </a:prstGeom>
        </p:spPr>
      </p:pic>
      <p:pic>
        <p:nvPicPr>
          <p:cNvPr id="9" name="Picture 8" descr="Chart, scatter chart&#10;&#10;Description automatically generated">
            <a:extLst>
              <a:ext uri="{FF2B5EF4-FFF2-40B4-BE49-F238E27FC236}">
                <a16:creationId xmlns:a16="http://schemas.microsoft.com/office/drawing/2014/main" id="{5CE2CAEE-3B14-4889-B19D-CD5690C4BB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846" y="1416948"/>
            <a:ext cx="3587667" cy="24311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97D8ED5-557D-40A0-854C-A143878A2CAB}"/>
              </a:ext>
            </a:extLst>
          </p:cNvPr>
          <p:cNvSpPr txBox="1"/>
          <p:nvPr/>
        </p:nvSpPr>
        <p:spPr>
          <a:xfrm>
            <a:off x="108642" y="2725093"/>
            <a:ext cx="1484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Charged pion (seeded by track)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E7CF23-CC19-4F08-B58E-CEAFB30D716B}"/>
              </a:ext>
            </a:extLst>
          </p:cNvPr>
          <p:cNvSpPr txBox="1"/>
          <p:nvPr/>
        </p:nvSpPr>
        <p:spPr>
          <a:xfrm>
            <a:off x="3498364" y="1636534"/>
            <a:ext cx="1665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Barrel</a:t>
            </a:r>
          </a:p>
          <a:p>
            <a:r>
              <a:rPr lang="en-US" dirty="0"/>
              <a:t>&lt;E/p&gt; = 0.58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049F2D6-ADF8-4D11-8365-9B8B347085EB}"/>
              </a:ext>
            </a:extLst>
          </p:cNvPr>
          <p:cNvSpPr txBox="1"/>
          <p:nvPr/>
        </p:nvSpPr>
        <p:spPr>
          <a:xfrm>
            <a:off x="3331675" y="4207617"/>
            <a:ext cx="1665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Forward</a:t>
            </a:r>
          </a:p>
          <a:p>
            <a:r>
              <a:rPr lang="en-US" dirty="0"/>
              <a:t>&lt;E/p&gt; = 0.79</a:t>
            </a:r>
          </a:p>
        </p:txBody>
      </p:sp>
      <p:pic>
        <p:nvPicPr>
          <p:cNvPr id="17" name="Picture 16" descr="Chart, scatter chart&#10;&#10;Description automatically generated">
            <a:extLst>
              <a:ext uri="{FF2B5EF4-FFF2-40B4-BE49-F238E27FC236}">
                <a16:creationId xmlns:a16="http://schemas.microsoft.com/office/drawing/2014/main" id="{5FC30947-C462-4A50-AC9C-4A8C2F2880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031" y="3895133"/>
            <a:ext cx="3663442" cy="248253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8FC0749-5413-493C-BD73-EB74EEE0D562}"/>
              </a:ext>
            </a:extLst>
          </p:cNvPr>
          <p:cNvSpPr txBox="1"/>
          <p:nvPr/>
        </p:nvSpPr>
        <p:spPr>
          <a:xfrm>
            <a:off x="5709721" y="2725093"/>
            <a:ext cx="14847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Single neutron (seeded by calo)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9DE4B79-3B5A-4869-BCDE-B212D2E99A4D}"/>
              </a:ext>
            </a:extLst>
          </p:cNvPr>
          <p:cNvSpPr txBox="1"/>
          <p:nvPr/>
        </p:nvSpPr>
        <p:spPr>
          <a:xfrm>
            <a:off x="9240482" y="1586624"/>
            <a:ext cx="16658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Barrel</a:t>
            </a:r>
          </a:p>
          <a:p>
            <a:r>
              <a:rPr lang="en-US" dirty="0"/>
              <a:t>&lt;E/p&gt; = 0.46</a:t>
            </a: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2E51048-02DB-4E5D-8F55-384F050D59D3}"/>
              </a:ext>
            </a:extLst>
          </p:cNvPr>
          <p:cNvSpPr txBox="1"/>
          <p:nvPr/>
        </p:nvSpPr>
        <p:spPr>
          <a:xfrm>
            <a:off x="8943290" y="4165672"/>
            <a:ext cx="1665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Forward</a:t>
            </a:r>
          </a:p>
          <a:p>
            <a:r>
              <a:rPr lang="en-US" dirty="0"/>
              <a:t>&lt;E/p&gt; = 0.77</a:t>
            </a:r>
          </a:p>
        </p:txBody>
      </p:sp>
    </p:spTree>
    <p:extLst>
      <p:ext uri="{BB962C8B-B14F-4D97-AF65-F5344CB8AC3E}">
        <p14:creationId xmlns:p14="http://schemas.microsoft.com/office/powerpoint/2010/main" val="1640479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301DE-69DE-4536-8F11-47F66710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Energy Scale (JES)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0899A2-17F1-4990-AEE7-5A7EF68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B3156-56C6-4AA3-8F98-789AD2ED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 descr="Chart&#10;&#10;Description automatically generated">
            <a:extLst>
              <a:ext uri="{FF2B5EF4-FFF2-40B4-BE49-F238E27FC236}">
                <a16:creationId xmlns:a16="http://schemas.microsoft.com/office/drawing/2014/main" id="{6027A47B-0E8E-4060-B65A-819A86E43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951" y="3534074"/>
            <a:ext cx="4366265" cy="2958801"/>
          </a:xfrm>
          <a:prstGeom prst="rect">
            <a:avLst/>
          </a:prstGeom>
        </p:spPr>
      </p:pic>
      <p:pic>
        <p:nvPicPr>
          <p:cNvPr id="8" name="Picture 7" descr="Chart&#10;&#10;Description automatically generated with medium confidence">
            <a:extLst>
              <a:ext uri="{FF2B5EF4-FFF2-40B4-BE49-F238E27FC236}">
                <a16:creationId xmlns:a16="http://schemas.microsoft.com/office/drawing/2014/main" id="{D9E410B3-8D4D-4F9E-8C9F-4DA06F6E3C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4765" y="470199"/>
            <a:ext cx="4366265" cy="2958801"/>
          </a:xfrm>
          <a:prstGeom prst="rect">
            <a:avLst/>
          </a:prstGeom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21E9F115-9569-41B8-80AB-988C6EEF9A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43" y="1944538"/>
            <a:ext cx="5415713" cy="366996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B8A66D4-E69E-4E5F-B51E-35092A5BB290}"/>
              </a:ext>
            </a:extLst>
          </p:cNvPr>
          <p:cNvSpPr txBox="1"/>
          <p:nvPr/>
        </p:nvSpPr>
        <p:spPr>
          <a:xfrm>
            <a:off x="4599160" y="3057695"/>
            <a:ext cx="1276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&lt;1.25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1954F44-BA20-440F-8BE9-4C277CBB6330}"/>
              </a:ext>
            </a:extLst>
          </p:cNvPr>
          <p:cNvSpPr txBox="1"/>
          <p:nvPr/>
        </p:nvSpPr>
        <p:spPr>
          <a:xfrm>
            <a:off x="9614780" y="1412638"/>
            <a:ext cx="149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1.25</a:t>
            </a:r>
            <a:r>
              <a:rPr lang="en-US" dirty="0">
                <a:latin typeface="Symbol" panose="05050102010706020507" pitchFamily="18" charset="2"/>
              </a:rPr>
              <a:t>&lt;h</a:t>
            </a:r>
            <a:r>
              <a:rPr lang="en-US" dirty="0"/>
              <a:t>&lt;1.4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E6880E-81CA-4C31-8B17-B2A66A1F187A}"/>
              </a:ext>
            </a:extLst>
          </p:cNvPr>
          <p:cNvSpPr txBox="1"/>
          <p:nvPr/>
        </p:nvSpPr>
        <p:spPr>
          <a:xfrm>
            <a:off x="9597807" y="4523343"/>
            <a:ext cx="149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h&gt;</a:t>
            </a:r>
            <a:r>
              <a:rPr lang="en-US" dirty="0"/>
              <a:t>1.4</a:t>
            </a:r>
          </a:p>
        </p:txBody>
      </p:sp>
    </p:spTree>
    <p:extLst>
      <p:ext uri="{BB962C8B-B14F-4D97-AF65-F5344CB8AC3E}">
        <p14:creationId xmlns:p14="http://schemas.microsoft.com/office/powerpoint/2010/main" val="26523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63F85-EE04-4BC7-BFF0-37247067C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Energy Scale (JES) 2D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1946CE-69AA-4DF7-B5F0-6E7CA380D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5D81DC-0E9C-45AE-81BD-192A64DA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 descr="Chart, scatter chart&#10;&#10;Description automatically generated">
            <a:extLst>
              <a:ext uri="{FF2B5EF4-FFF2-40B4-BE49-F238E27FC236}">
                <a16:creationId xmlns:a16="http://schemas.microsoft.com/office/drawing/2014/main" id="{EB0FFFD8-9D1B-4839-8401-A545012B1A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29" y="1746481"/>
            <a:ext cx="5274492" cy="3574262"/>
          </a:xfrm>
          <a:prstGeom prst="rect">
            <a:avLst/>
          </a:prstGeom>
        </p:spPr>
      </p:pic>
      <p:pic>
        <p:nvPicPr>
          <p:cNvPr id="8" name="Picture 7" descr="Chart, scatter chart&#10;&#10;Description automatically generated">
            <a:extLst>
              <a:ext uri="{FF2B5EF4-FFF2-40B4-BE49-F238E27FC236}">
                <a16:creationId xmlns:a16="http://schemas.microsoft.com/office/drawing/2014/main" id="{541AA5AC-D91C-4558-96CD-0FF50A09A6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283" y="431669"/>
            <a:ext cx="4284783" cy="2903585"/>
          </a:xfrm>
          <a:prstGeom prst="rect">
            <a:avLst/>
          </a:prstGeom>
        </p:spPr>
      </p:pic>
      <p:pic>
        <p:nvPicPr>
          <p:cNvPr id="10" name="Picture 9" descr="Chart, scatter chart&#10;&#10;Description automatically generated">
            <a:extLst>
              <a:ext uri="{FF2B5EF4-FFF2-40B4-BE49-F238E27FC236}">
                <a16:creationId xmlns:a16="http://schemas.microsoft.com/office/drawing/2014/main" id="{1E8BC7D8-24D8-4E10-AA8D-170D0FA071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9910" y="3396972"/>
            <a:ext cx="4284783" cy="29035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7F7CC0B-DF9F-4EDD-8791-107159D6479C}"/>
              </a:ext>
            </a:extLst>
          </p:cNvPr>
          <p:cNvSpPr txBox="1"/>
          <p:nvPr/>
        </p:nvSpPr>
        <p:spPr>
          <a:xfrm>
            <a:off x="1584357" y="5712719"/>
            <a:ext cx="5314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(Jet momentum is in </a:t>
            </a:r>
            <a:r>
              <a:rPr lang="en-US" dirty="0" err="1"/>
              <a:t>Breit</a:t>
            </a:r>
            <a:r>
              <a:rPr lang="en-US" dirty="0"/>
              <a:t> frame.)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14CFBC-A71B-4787-9265-8657C1936E9A}"/>
              </a:ext>
            </a:extLst>
          </p:cNvPr>
          <p:cNvSpPr txBox="1"/>
          <p:nvPr/>
        </p:nvSpPr>
        <p:spPr>
          <a:xfrm>
            <a:off x="4361294" y="2143639"/>
            <a:ext cx="1276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&lt;1.25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DA0D3E-237B-4AE2-B92F-B69163B63111}"/>
              </a:ext>
            </a:extLst>
          </p:cNvPr>
          <p:cNvSpPr txBox="1"/>
          <p:nvPr/>
        </p:nvSpPr>
        <p:spPr>
          <a:xfrm>
            <a:off x="9116839" y="914697"/>
            <a:ext cx="149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1.25</a:t>
            </a:r>
            <a:r>
              <a:rPr lang="en-US" dirty="0">
                <a:latin typeface="Symbol" panose="05050102010706020507" pitchFamily="18" charset="2"/>
              </a:rPr>
              <a:t>&lt;h</a:t>
            </a:r>
            <a:r>
              <a:rPr lang="en-US" dirty="0"/>
              <a:t>&lt;1.4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8970567-5DD6-4C69-AE58-A377683B75B1}"/>
              </a:ext>
            </a:extLst>
          </p:cNvPr>
          <p:cNvSpPr txBox="1"/>
          <p:nvPr/>
        </p:nvSpPr>
        <p:spPr>
          <a:xfrm>
            <a:off x="9562161" y="3889600"/>
            <a:ext cx="149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h&gt;</a:t>
            </a:r>
            <a:r>
              <a:rPr lang="en-US" dirty="0"/>
              <a:t>1.4</a:t>
            </a:r>
          </a:p>
        </p:txBody>
      </p:sp>
    </p:spTree>
    <p:extLst>
      <p:ext uri="{BB962C8B-B14F-4D97-AF65-F5344CB8AC3E}">
        <p14:creationId xmlns:p14="http://schemas.microsoft.com/office/powerpoint/2010/main" val="43351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D5078086-4125-4EC7-B2CD-AF3E80B4DD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357" y="1874067"/>
            <a:ext cx="4376294" cy="2980445"/>
          </a:xfrm>
          <a:prstGeom prst="rect">
            <a:avLst/>
          </a:prstGeom>
        </p:spPr>
      </p:pic>
      <p:pic>
        <p:nvPicPr>
          <p:cNvPr id="8" name="Picture 7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F8B23463-7036-4E3B-ACA5-95238506B1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7852" y="1874067"/>
            <a:ext cx="4376295" cy="298044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34301DE-69DE-4536-8F11-47F66710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Jet Energy Scale (JES) by Component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0899A2-17F1-4990-AEE7-5A7EF68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B3156-56C6-4AA3-8F98-789AD2ED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D143ABB-93F9-476E-AFF9-9B3DBDF91E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000" y="1837852"/>
            <a:ext cx="4482645" cy="305287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03E4C2A-8B0A-40BB-9937-9D2EC581A9C0}"/>
              </a:ext>
            </a:extLst>
          </p:cNvPr>
          <p:cNvSpPr txBox="1"/>
          <p:nvPr/>
        </p:nvSpPr>
        <p:spPr>
          <a:xfrm>
            <a:off x="2943130" y="3244334"/>
            <a:ext cx="1276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</a:t>
            </a:r>
            <a:r>
              <a:rPr lang="en-US" dirty="0"/>
              <a:t>&lt;1.25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850FE5B-1E8F-49DC-9D54-8C7E208FC3C8}"/>
              </a:ext>
            </a:extLst>
          </p:cNvPr>
          <p:cNvSpPr txBox="1"/>
          <p:nvPr/>
        </p:nvSpPr>
        <p:spPr>
          <a:xfrm>
            <a:off x="10882686" y="3179623"/>
            <a:ext cx="149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Symbol" panose="05050102010706020507" pitchFamily="18" charset="2"/>
              </a:rPr>
              <a:t>h&gt;</a:t>
            </a:r>
            <a:r>
              <a:rPr lang="en-US" dirty="0"/>
              <a:t>1.4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7399742-FE0F-43A4-8935-FC3BF9CB7316}"/>
              </a:ext>
            </a:extLst>
          </p:cNvPr>
          <p:cNvSpPr txBox="1"/>
          <p:nvPr/>
        </p:nvSpPr>
        <p:spPr>
          <a:xfrm>
            <a:off x="6599642" y="3007860"/>
            <a:ext cx="149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1.25</a:t>
            </a:r>
            <a:r>
              <a:rPr lang="en-US" dirty="0">
                <a:latin typeface="Symbol" panose="05050102010706020507" pitchFamily="18" charset="2"/>
              </a:rPr>
              <a:t>&lt;h</a:t>
            </a:r>
            <a:r>
              <a:rPr lang="en-US" dirty="0"/>
              <a:t>&lt;1.4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1E96E2-33FE-4506-95AA-34A52153F158}"/>
              </a:ext>
            </a:extLst>
          </p:cNvPr>
          <p:cNvSpPr txBox="1"/>
          <p:nvPr/>
        </p:nvSpPr>
        <p:spPr>
          <a:xfrm>
            <a:off x="2375005" y="5729025"/>
            <a:ext cx="8094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Still a lot to do to understand the JES/JER response, especially in the forward region.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CCBFDD-BF82-40AE-AE75-8FF7958BA7CA}"/>
              </a:ext>
            </a:extLst>
          </p:cNvPr>
          <p:cNvSpPr txBox="1"/>
          <p:nvPr/>
        </p:nvSpPr>
        <p:spPr>
          <a:xfrm>
            <a:off x="8194885" y="1358456"/>
            <a:ext cx="41801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EM: electron, positron or photon</a:t>
            </a:r>
          </a:p>
        </p:txBody>
      </p:sp>
    </p:spTree>
    <p:extLst>
      <p:ext uri="{BB962C8B-B14F-4D97-AF65-F5344CB8AC3E}">
        <p14:creationId xmlns:p14="http://schemas.microsoft.com/office/powerpoint/2010/main" val="2581060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ED6E3-4F0F-4AFD-A464-C890D4438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Composition of the jet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315E23-F7A8-4316-BB8B-E1FED6172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8/16/2021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ED118C-C344-4F73-9C4B-4E12887FE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ECCE Jet/HF PWG</a:t>
            </a:r>
          </a:p>
        </p:txBody>
      </p:sp>
      <p:pic>
        <p:nvPicPr>
          <p:cNvPr id="6" name="Picture 5" descr="Chart, line chart, histogram&#10;&#10;Description automatically generated">
            <a:extLst>
              <a:ext uri="{FF2B5EF4-FFF2-40B4-BE49-F238E27FC236}">
                <a16:creationId xmlns:a16="http://schemas.microsoft.com/office/drawing/2014/main" id="{3666B077-2DE9-44B0-A2B9-63E57A98F6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28" y="1690688"/>
            <a:ext cx="6626544" cy="4598924"/>
          </a:xfrm>
          <a:prstGeom prst="rect">
            <a:avLst/>
          </a:prstGeom>
        </p:spPr>
      </p:pic>
      <p:pic>
        <p:nvPicPr>
          <p:cNvPr id="8" name="Picture 7" descr="Chart, scatter chart&#10;&#10;Description automatically generated">
            <a:extLst>
              <a:ext uri="{FF2B5EF4-FFF2-40B4-BE49-F238E27FC236}">
                <a16:creationId xmlns:a16="http://schemas.microsoft.com/office/drawing/2014/main" id="{76466D75-14ED-4EF8-9937-6B3296F455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347" y="3725218"/>
            <a:ext cx="3987889" cy="2767657"/>
          </a:xfrm>
          <a:prstGeom prst="rect">
            <a:avLst/>
          </a:prstGeom>
        </p:spPr>
      </p:pic>
      <p:pic>
        <p:nvPicPr>
          <p:cNvPr id="9" name="Picture 8" descr="Chart, scatter chart&#10;&#10;Description automatically generated">
            <a:extLst>
              <a:ext uri="{FF2B5EF4-FFF2-40B4-BE49-F238E27FC236}">
                <a16:creationId xmlns:a16="http://schemas.microsoft.com/office/drawing/2014/main" id="{337E54CF-1400-4608-9FDC-D907B66064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346" y="799355"/>
            <a:ext cx="3987890" cy="270239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AA7C319-A20E-44F0-8DCD-7802A0BC756D}"/>
              </a:ext>
            </a:extLst>
          </p:cNvPr>
          <p:cNvSpPr txBox="1"/>
          <p:nvPr/>
        </p:nvSpPr>
        <p:spPr>
          <a:xfrm>
            <a:off x="8745648" y="1249378"/>
            <a:ext cx="2064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Single neutrons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34281F-9ED1-446D-A5F5-E1852D157900}"/>
              </a:ext>
            </a:extLst>
          </p:cNvPr>
          <p:cNvSpPr txBox="1"/>
          <p:nvPr/>
        </p:nvSpPr>
        <p:spPr>
          <a:xfrm>
            <a:off x="8999145" y="4321820"/>
            <a:ext cx="2100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Neutrons in SIDIS events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ACEFEF8-3F4A-4C5E-9B7A-438A7989474D}"/>
              </a:ext>
            </a:extLst>
          </p:cNvPr>
          <p:cNvSpPr txBox="1"/>
          <p:nvPr/>
        </p:nvSpPr>
        <p:spPr>
          <a:xfrm>
            <a:off x="10335025" y="3381995"/>
            <a:ext cx="1321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(Lab frame)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8E51A8-F824-441D-8227-D60012768EAC}"/>
              </a:ext>
            </a:extLst>
          </p:cNvPr>
          <p:cNvSpPr txBox="1"/>
          <p:nvPr/>
        </p:nvSpPr>
        <p:spPr>
          <a:xfrm>
            <a:off x="10225582" y="6408566"/>
            <a:ext cx="1321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(</a:t>
            </a:r>
            <a:r>
              <a:rPr lang="en-US" sz="1400" dirty="0" err="1"/>
              <a:t>Breit</a:t>
            </a:r>
            <a:r>
              <a:rPr lang="en-US" sz="1400" dirty="0"/>
              <a:t> frame)</a:t>
            </a:r>
          </a:p>
        </p:txBody>
      </p:sp>
    </p:spTree>
    <p:extLst>
      <p:ext uri="{BB962C8B-B14F-4D97-AF65-F5344CB8AC3E}">
        <p14:creationId xmlns:p14="http://schemas.microsoft.com/office/powerpoint/2010/main" val="1010418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919</Words>
  <Application>Microsoft Office PowerPoint</Application>
  <PresentationFormat>Widescreen</PresentationFormat>
  <Paragraphs>145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Office Theme</vt:lpstr>
      <vt:lpstr>Equation</vt:lpstr>
      <vt:lpstr>Centauro Jets Update</vt:lpstr>
      <vt:lpstr>Updates</vt:lpstr>
      <vt:lpstr>Track-Cluster Matching</vt:lpstr>
      <vt:lpstr>Neutral Calo “Tracks”</vt:lpstr>
      <vt:lpstr>Calo Track Evaluation (Single Particle)</vt:lpstr>
      <vt:lpstr>Jet Energy Scale (JES)</vt:lpstr>
      <vt:lpstr>Jet Energy Scale (JES) 2D</vt:lpstr>
      <vt:lpstr>Jet Energy Scale (JES) by Component</vt:lpstr>
      <vt:lpstr>Composition of the jet</vt:lpstr>
      <vt:lpstr>Conclusions/Next Steps</vt:lpstr>
      <vt:lpstr>BACKUP</vt:lpstr>
      <vt:lpstr>Breit Frame</vt:lpstr>
      <vt:lpstr>Jet Algorithms</vt:lpstr>
      <vt:lpstr>Centauro Algorithm</vt:lpstr>
      <vt:lpstr>Jet Constituents and Tranformations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Jets in DIS Events using ECCE</dc:title>
  <dc:creator>Lajoie, John G [PHYSA]</dc:creator>
  <cp:lastModifiedBy>Lajoie, John G [PHYSA]</cp:lastModifiedBy>
  <cp:revision>179</cp:revision>
  <dcterms:created xsi:type="dcterms:W3CDTF">2021-08-16T14:13:47Z</dcterms:created>
  <dcterms:modified xsi:type="dcterms:W3CDTF">2021-10-15T11:49:51Z</dcterms:modified>
</cp:coreProperties>
</file>