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862" r:id="rId2"/>
    <p:sldId id="825" r:id="rId3"/>
    <p:sldId id="854" r:id="rId4"/>
    <p:sldId id="863" r:id="rId5"/>
    <p:sldId id="864" r:id="rId6"/>
    <p:sldId id="865" r:id="rId7"/>
    <p:sldId id="866" r:id="rId8"/>
    <p:sldId id="867" r:id="rId9"/>
    <p:sldId id="868" r:id="rId10"/>
    <p:sldId id="869" r:id="rId11"/>
    <p:sldId id="870" r:id="rId12"/>
    <p:sldId id="871" r:id="rId13"/>
    <p:sldId id="872" r:id="rId14"/>
    <p:sldId id="880" r:id="rId15"/>
    <p:sldId id="881" r:id="rId16"/>
    <p:sldId id="879" r:id="rId17"/>
    <p:sldId id="873" r:id="rId18"/>
    <p:sldId id="874" r:id="rId19"/>
    <p:sldId id="875" r:id="rId20"/>
    <p:sldId id="876" r:id="rId21"/>
    <p:sldId id="877" r:id="rId22"/>
    <p:sldId id="878" r:id="rId23"/>
    <p:sldId id="884" r:id="rId24"/>
    <p:sldId id="885" r:id="rId25"/>
    <p:sldId id="886" r:id="rId26"/>
    <p:sldId id="887" r:id="rId27"/>
    <p:sldId id="888" r:id="rId28"/>
    <p:sldId id="889" r:id="rId29"/>
    <p:sldId id="890" r:id="rId30"/>
    <p:sldId id="891" r:id="rId31"/>
    <p:sldId id="892" r:id="rId32"/>
    <p:sldId id="893" r:id="rId33"/>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3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6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96"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2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58" algn="l" defTabSz="914264" rtl="0" eaLnBrk="1" latinLnBrk="0" hangingPunct="1">
      <a:defRPr kern="1200">
        <a:solidFill>
          <a:schemeClr val="tx1"/>
        </a:solidFill>
        <a:latin typeface="Calibri" pitchFamily="34" charset="0"/>
        <a:ea typeface="MS PGothic" pitchFamily="34" charset="-128"/>
        <a:cs typeface="+mn-cs"/>
      </a:defRPr>
    </a:lvl6pPr>
    <a:lvl7pPr marL="2742788" algn="l" defTabSz="914264" rtl="0" eaLnBrk="1" latinLnBrk="0" hangingPunct="1">
      <a:defRPr kern="1200">
        <a:solidFill>
          <a:schemeClr val="tx1"/>
        </a:solidFill>
        <a:latin typeface="Calibri" pitchFamily="34" charset="0"/>
        <a:ea typeface="MS PGothic" pitchFamily="34" charset="-128"/>
        <a:cs typeface="+mn-cs"/>
      </a:defRPr>
    </a:lvl7pPr>
    <a:lvl8pPr marL="3199920" algn="l" defTabSz="914264" rtl="0" eaLnBrk="1" latinLnBrk="0" hangingPunct="1">
      <a:defRPr kern="1200">
        <a:solidFill>
          <a:schemeClr val="tx1"/>
        </a:solidFill>
        <a:latin typeface="Calibri" pitchFamily="34" charset="0"/>
        <a:ea typeface="MS PGothic" pitchFamily="34" charset="-128"/>
        <a:cs typeface="+mn-cs"/>
      </a:defRPr>
    </a:lvl8pPr>
    <a:lvl9pPr marL="3657052" algn="l" defTabSz="914264"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p:scale>
          <a:sx n="103" d="100"/>
          <a:sy n="103" d="100"/>
        </p:scale>
        <p:origin x="-1416" y="-12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9/21/21</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9/21/21</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3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6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9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52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658" algn="l" defTabSz="914264" rtl="0" eaLnBrk="1" latinLnBrk="0" hangingPunct="1">
      <a:defRPr sz="1200" kern="1200">
        <a:solidFill>
          <a:schemeClr val="tx1"/>
        </a:solidFill>
        <a:latin typeface="+mn-lt"/>
        <a:ea typeface="+mn-ea"/>
        <a:cs typeface="+mn-cs"/>
      </a:defRPr>
    </a:lvl6pPr>
    <a:lvl7pPr marL="2742788"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2" algn="l" defTabSz="91426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1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30"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30"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38"/>
            <a:ext cx="3008313" cy="351829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30" indent="0">
              <a:buNone/>
              <a:defRPr sz="2800"/>
            </a:lvl2pPr>
            <a:lvl3pPr marL="914264"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dirty="0"/>
          </a:p>
        </p:txBody>
      </p:sp>
      <p:sp>
        <p:nvSpPr>
          <p:cNvPr id="4" name="Text Placeholder 3"/>
          <p:cNvSpPr>
            <a:spLocks noGrp="1"/>
          </p:cNvSpPr>
          <p:nvPr>
            <p:ph type="body" sz="half" idx="2"/>
          </p:nvPr>
        </p:nvSpPr>
        <p:spPr>
          <a:xfrm>
            <a:off x="1828800" y="4229112"/>
            <a:ext cx="5486400" cy="60364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9/23/21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5"/>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7" tIns="45714" rIns="91427" bIns="45714"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9/23/21</a:t>
            </a:r>
            <a:endParaRPr lang="en-US" altLang="en-US" dirty="0"/>
          </a:p>
        </p:txBody>
      </p:sp>
      <p:sp>
        <p:nvSpPr>
          <p:cNvPr id="5" name="Footer Placeholder 4"/>
          <p:cNvSpPr>
            <a:spLocks noGrp="1"/>
          </p:cNvSpPr>
          <p:nvPr>
            <p:ph type="ftr" sz="quarter" idx="3"/>
          </p:nvPr>
        </p:nvSpPr>
        <p:spPr>
          <a:xfrm>
            <a:off x="3171031" y="4914910"/>
            <a:ext cx="2895600" cy="207169"/>
          </a:xfrm>
          <a:prstGeom prst="rect">
            <a:avLst/>
          </a:prstGeom>
        </p:spPr>
        <p:txBody>
          <a:bodyPr vert="horz" lIns="91427" tIns="45714" rIns="91427" bIns="45714"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7" tIns="45714" rIns="91427" bIns="45714"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30" algn="ctr" rtl="0" fontAlgn="base">
        <a:spcBef>
          <a:spcPct val="0"/>
        </a:spcBef>
        <a:spcAft>
          <a:spcPct val="0"/>
        </a:spcAft>
        <a:defRPr sz="4400">
          <a:solidFill>
            <a:schemeClr val="tx1"/>
          </a:solidFill>
          <a:latin typeface="Calibri" charset="0"/>
          <a:ea typeface="ＭＳ Ｐゴシック" charset="0"/>
        </a:defRPr>
      </a:lvl6pPr>
      <a:lvl7pPr marL="914264" algn="ctr" rtl="0" fontAlgn="base">
        <a:spcBef>
          <a:spcPct val="0"/>
        </a:spcBef>
        <a:spcAft>
          <a:spcPct val="0"/>
        </a:spcAft>
        <a:defRPr sz="4400">
          <a:solidFill>
            <a:schemeClr val="tx1"/>
          </a:solidFill>
          <a:latin typeface="Calibri" charset="0"/>
          <a:ea typeface="ＭＳ Ｐゴシック" charset="0"/>
        </a:defRPr>
      </a:lvl7pPr>
      <a:lvl8pPr marL="1371396" algn="ctr" rtl="0" fontAlgn="base">
        <a:spcBef>
          <a:spcPct val="0"/>
        </a:spcBef>
        <a:spcAft>
          <a:spcPct val="0"/>
        </a:spcAft>
        <a:defRPr sz="4400">
          <a:solidFill>
            <a:schemeClr val="tx1"/>
          </a:solidFill>
          <a:latin typeface="Calibri" charset="0"/>
          <a:ea typeface="ＭＳ Ｐゴシック" charset="0"/>
        </a:defRPr>
      </a:lvl8pPr>
      <a:lvl9pPr marL="1828529" algn="ctr" rtl="0" fontAlgn="base">
        <a:spcBef>
          <a:spcPct val="0"/>
        </a:spcBef>
        <a:spcAft>
          <a:spcPct val="0"/>
        </a:spcAft>
        <a:defRPr sz="4400">
          <a:solidFill>
            <a:schemeClr val="tx1"/>
          </a:solidFill>
          <a:latin typeface="Calibri" charset="0"/>
          <a:ea typeface="ＭＳ Ｐゴシック" charset="0"/>
        </a:defRPr>
      </a:lvl9pPr>
    </p:titleStyle>
    <p:bodyStyle>
      <a:lvl1pPr marL="342848" indent="-342848"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41" indent="-285708"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30" indent="-228566"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960" indent="-228566"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093" indent="-228566"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22"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0"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6" algn="l" defTabSz="914264" rtl="0" eaLnBrk="1" latinLnBrk="0" hangingPunct="1">
        <a:defRPr sz="1800" kern="1200">
          <a:solidFill>
            <a:schemeClr val="tx1"/>
          </a:solidFill>
          <a:latin typeface="+mn-lt"/>
          <a:ea typeface="+mn-ea"/>
          <a:cs typeface="+mn-cs"/>
        </a:defRPr>
      </a:lvl4pPr>
      <a:lvl5pPr marL="1828529"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0044"/>
            <a:ext cx="8229600" cy="546497"/>
          </a:xfrm>
        </p:spPr>
        <p:txBody>
          <a:bodyPr/>
          <a:lstStyle/>
          <a:p>
            <a:r>
              <a:rPr lang="en-US" sz="3200" dirty="0" smtClean="0"/>
              <a:t> Status of sPHENIX Installation in 1008</a:t>
            </a:r>
            <a:endParaRPr lang="en-US" sz="3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3" name="TextBox 2"/>
          <p:cNvSpPr txBox="1"/>
          <p:nvPr/>
        </p:nvSpPr>
        <p:spPr>
          <a:xfrm flipH="1">
            <a:off x="0" y="666750"/>
            <a:ext cx="9144000" cy="553998"/>
          </a:xfrm>
          <a:prstGeom prst="rect">
            <a:avLst/>
          </a:prstGeom>
          <a:solidFill>
            <a:srgbClr val="0080FF"/>
          </a:solidFill>
        </p:spPr>
        <p:txBody>
          <a:bodyPr wrap="square" rtlCol="0">
            <a:spAutoFit/>
          </a:bodyPr>
          <a:lstStyle/>
          <a:p>
            <a:pPr algn="ctr"/>
            <a:r>
              <a:rPr lang="en-US" sz="1600" dirty="0" smtClean="0">
                <a:solidFill>
                  <a:schemeClr val="bg1"/>
                </a:solidFill>
              </a:rPr>
              <a:t> </a:t>
            </a:r>
            <a:r>
              <a:rPr lang="en-US" sz="1400" dirty="0" smtClean="0">
                <a:solidFill>
                  <a:schemeClr val="bg1"/>
                </a:solidFill>
              </a:rPr>
              <a:t>We are preparing for the installation of the sPHENIX SC-Magnet in the sPHENIX detector beginning next week. Once the SC-Magnet is installed we will complete the Outer HCal installation. This work will take us into </a:t>
            </a:r>
            <a:r>
              <a:rPr lang="en-US" sz="1400" dirty="0" smtClean="0">
                <a:solidFill>
                  <a:schemeClr val="bg1"/>
                </a:solidFill>
              </a:rPr>
              <a:t>December.</a:t>
            </a:r>
            <a:endParaRPr lang="en-US" sz="1400" dirty="0">
              <a:solidFill>
                <a:schemeClr val="bg1"/>
              </a:solidFill>
            </a:endParaRPr>
          </a:p>
        </p:txBody>
      </p:sp>
      <p:pic>
        <p:nvPicPr>
          <p:cNvPr id="10" name="Picture 9" descr="Screen Shot 2021-09-15 at 4.37.42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28801" y="1213192"/>
            <a:ext cx="5257800" cy="3930308"/>
          </a:xfrm>
          <a:prstGeom prst="rect">
            <a:avLst/>
          </a:prstGeom>
        </p:spPr>
      </p:pic>
    </p:spTree>
    <p:extLst>
      <p:ext uri="{BB962C8B-B14F-4D97-AF65-F5344CB8AC3E}">
        <p14:creationId xmlns:p14="http://schemas.microsoft.com/office/powerpoint/2010/main" val="24709184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69918"/>
            <a:ext cx="8229600" cy="409873"/>
          </a:xfrm>
        </p:spPr>
        <p:txBody>
          <a:bodyPr/>
          <a:lstStyle/>
          <a:p>
            <a:r>
              <a:rPr lang="en-US" sz="2400" dirty="0"/>
              <a:t>Milestones Status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10</a:t>
            </a:fld>
            <a:endParaRPr lang="en-US" altLang="en-US" dirty="0"/>
          </a:p>
        </p:txBody>
      </p:sp>
      <p:sp>
        <p:nvSpPr>
          <p:cNvPr id="9" name="Footer Placeholder 2">
            <a:extLst>
              <a:ext uri="{FF2B5EF4-FFF2-40B4-BE49-F238E27FC236}">
                <a16:creationId xmlns="" xmlns:a16="http://schemas.microsoft.com/office/drawing/2014/main" id="{E2730F8C-314B-4DE9-9F5B-B6AB0AF074B6}"/>
              </a:ext>
            </a:extLst>
          </p:cNvPr>
          <p:cNvSpPr>
            <a:spLocks noGrp="1"/>
          </p:cNvSpPr>
          <p:nvPr>
            <p:ph type="ftr" sz="quarter" idx="11"/>
          </p:nvPr>
        </p:nvSpPr>
        <p:spPr>
          <a:xfrm>
            <a:off x="3687510" y="4900545"/>
            <a:ext cx="1768979" cy="155377"/>
          </a:xfrm>
        </p:spPr>
        <p:txBody>
          <a:bodyPr/>
          <a:lstStyle/>
          <a:p>
            <a:pPr>
              <a:defRPr/>
            </a:pPr>
            <a:r>
              <a:rPr lang="en-US" smtClean="0"/>
              <a:t>PMG</a:t>
            </a:r>
            <a:endParaRPr lang="en-US" dirty="0"/>
          </a:p>
        </p:txBody>
      </p:sp>
      <p:pic>
        <p:nvPicPr>
          <p:cNvPr id="4" name="Picture 3" descr="Table&#10;&#10;Description automatically generated">
            <a:extLst>
              <a:ext uri="{FF2B5EF4-FFF2-40B4-BE49-F238E27FC236}">
                <a16:creationId xmlns="" xmlns:a16="http://schemas.microsoft.com/office/drawing/2014/main" id="{AF03D0C9-90AE-457B-A743-E6F2DB77E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06" y="651602"/>
            <a:ext cx="8267700" cy="4421981"/>
          </a:xfrm>
          <a:prstGeom prst="rect">
            <a:avLst/>
          </a:prstGeom>
        </p:spPr>
      </p:pic>
      <p:sp>
        <p:nvSpPr>
          <p:cNvPr id="2" name="Date Placeholder 1"/>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35416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141816"/>
            <a:ext cx="8229600" cy="409873"/>
          </a:xfrm>
        </p:spPr>
        <p:txBody>
          <a:bodyPr/>
          <a:lstStyle/>
          <a:p>
            <a:r>
              <a:rPr lang="en-US" sz="2400" dirty="0"/>
              <a:t>Milestones Status – 1008 Infra and Facility Upgrade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11</a:t>
            </a:fld>
            <a:endParaRPr lang="en-US" altLang="en-US" dirty="0"/>
          </a:p>
        </p:txBody>
      </p:sp>
      <p:cxnSp>
        <p:nvCxnSpPr>
          <p:cNvPr id="10" name="Straight Connector 9">
            <a:extLst>
              <a:ext uri="{FF2B5EF4-FFF2-40B4-BE49-F238E27FC236}">
                <a16:creationId xmlns="" xmlns:a16="http://schemas.microsoft.com/office/drawing/2014/main" id="{F670B067-67E8-41BA-BE06-21ADFCBF3854}"/>
              </a:ext>
            </a:extLst>
          </p:cNvPr>
          <p:cNvCxnSpPr/>
          <p:nvPr/>
        </p:nvCxnSpPr>
        <p:spPr>
          <a:xfrm>
            <a:off x="366358" y="55168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 xmlns:a16="http://schemas.microsoft.com/office/drawing/2014/main" id="{B3EFBABC-14F0-4AEB-8BB0-200481F835F5}"/>
              </a:ext>
            </a:extLst>
          </p:cNvPr>
          <p:cNvSpPr>
            <a:spLocks noGrp="1"/>
          </p:cNvSpPr>
          <p:nvPr>
            <p:ph type="ftr" sz="quarter" idx="11"/>
          </p:nvPr>
        </p:nvSpPr>
        <p:spPr>
          <a:xfrm>
            <a:off x="1264779" y="4963113"/>
            <a:ext cx="6716993" cy="155377"/>
          </a:xfrm>
        </p:spPr>
        <p:txBody>
          <a:bodyPr/>
          <a:lstStyle/>
          <a:p>
            <a:pPr>
              <a:defRPr/>
            </a:pPr>
            <a:r>
              <a:rPr lang="en-US" smtClean="0"/>
              <a:t>PMG</a:t>
            </a:r>
            <a:endParaRPr lang="en-US" dirty="0"/>
          </a:p>
        </p:txBody>
      </p:sp>
      <p:pic>
        <p:nvPicPr>
          <p:cNvPr id="4" name="Picture 3" descr="Table&#10;&#10;Description automatically generated">
            <a:extLst>
              <a:ext uri="{FF2B5EF4-FFF2-40B4-BE49-F238E27FC236}">
                <a16:creationId xmlns="" xmlns:a16="http://schemas.microsoft.com/office/drawing/2014/main" id="{E2CC3A09-A256-4F65-9D46-E9997CAA6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7344"/>
            <a:ext cx="9144000" cy="3528812"/>
          </a:xfrm>
          <a:prstGeom prst="rect">
            <a:avLst/>
          </a:prstGeom>
        </p:spPr>
      </p:pic>
      <p:sp>
        <p:nvSpPr>
          <p:cNvPr id="2" name="Date Placeholder 1"/>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410749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69917"/>
            <a:ext cx="8229600" cy="409873"/>
          </a:xfrm>
        </p:spPr>
        <p:txBody>
          <a:bodyPr/>
          <a:lstStyle/>
          <a:p>
            <a:r>
              <a:rPr lang="en-US" sz="2400" dirty="0"/>
              <a:t>Summary Schedule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12</a:t>
            </a:fld>
            <a:endParaRPr lang="en-US" altLang="en-US" dirty="0"/>
          </a:p>
        </p:txBody>
      </p:sp>
      <p:sp>
        <p:nvSpPr>
          <p:cNvPr id="8" name="Footer Placeholder 2">
            <a:extLst>
              <a:ext uri="{FF2B5EF4-FFF2-40B4-BE49-F238E27FC236}">
                <a16:creationId xmlns="" xmlns:a16="http://schemas.microsoft.com/office/drawing/2014/main" id="{A94A588E-76FC-46B8-915D-9551A95DAD2D}"/>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pic>
        <p:nvPicPr>
          <p:cNvPr id="3" name="Picture 2" descr="Graphical user interface, application&#10;&#10;Description automatically generated">
            <a:extLst>
              <a:ext uri="{FF2B5EF4-FFF2-40B4-BE49-F238E27FC236}">
                <a16:creationId xmlns="" xmlns:a16="http://schemas.microsoft.com/office/drawing/2014/main" id="{C678C4DB-53A7-4CBC-A2A1-31D6928C6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577"/>
            <a:ext cx="9144000" cy="3382347"/>
          </a:xfrm>
          <a:prstGeom prst="rect">
            <a:avLst/>
          </a:prstGeom>
        </p:spPr>
      </p:pic>
      <p:sp>
        <p:nvSpPr>
          <p:cNvPr id="2" name="Date Placeholder 1"/>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6272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25012"/>
            <a:ext cx="8229600" cy="434309"/>
          </a:xfrm>
        </p:spPr>
        <p:txBody>
          <a:bodyPr/>
          <a:lstStyle/>
          <a:p>
            <a:r>
              <a:rPr lang="en-US" sz="2100" dirty="0"/>
              <a:t>Summary Schedule – sPHENIX MIE and 1008 Infra and Facility Upgrade</a:t>
            </a:r>
          </a:p>
        </p:txBody>
      </p:sp>
      <p:sp>
        <p:nvSpPr>
          <p:cNvPr id="11" name="Slide Number Placeholder 10">
            <a:extLst>
              <a:ext uri="{FF2B5EF4-FFF2-40B4-BE49-F238E27FC236}">
                <a16:creationId xmlns="" xmlns:a16="http://schemas.microsoft.com/office/drawing/2014/main" id="{F36AEA68-9766-481A-A7DB-7E2DDE8EE300}"/>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13</a:t>
            </a:fld>
            <a:endParaRPr lang="en-US" altLang="en-US" dirty="0"/>
          </a:p>
        </p:txBody>
      </p:sp>
      <p:cxnSp>
        <p:nvCxnSpPr>
          <p:cNvPr id="7" name="Straight Connector 6">
            <a:extLst>
              <a:ext uri="{FF2B5EF4-FFF2-40B4-BE49-F238E27FC236}">
                <a16:creationId xmlns="" xmlns:a16="http://schemas.microsoft.com/office/drawing/2014/main" id="{2EA95CDE-3397-44D4-BD4F-72BE3296D1EE}"/>
              </a:ext>
            </a:extLst>
          </p:cNvPr>
          <p:cNvCxnSpPr/>
          <p:nvPr/>
        </p:nvCxnSpPr>
        <p:spPr>
          <a:xfrm>
            <a:off x="198522" y="459320"/>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 xmlns:a16="http://schemas.microsoft.com/office/drawing/2014/main" id="{93681FF0-27A1-4A83-A9ED-B229082B29C6}"/>
              </a:ext>
            </a:extLst>
          </p:cNvPr>
          <p:cNvSpPr>
            <a:spLocks noGrp="1"/>
          </p:cNvSpPr>
          <p:nvPr>
            <p:ph type="ftr" sz="quarter" idx="11"/>
          </p:nvPr>
        </p:nvSpPr>
        <p:spPr>
          <a:xfrm>
            <a:off x="6103390" y="4982748"/>
            <a:ext cx="2059536" cy="155377"/>
          </a:xfrm>
        </p:spPr>
        <p:txBody>
          <a:bodyPr/>
          <a:lstStyle/>
          <a:p>
            <a:pPr>
              <a:defRPr/>
            </a:pPr>
            <a:r>
              <a:rPr lang="en-US" smtClean="0"/>
              <a:t>PMG</a:t>
            </a:r>
            <a:endParaRPr lang="en-US" dirty="0"/>
          </a:p>
        </p:txBody>
      </p:sp>
      <p:pic>
        <p:nvPicPr>
          <p:cNvPr id="5" name="Picture 4" descr="Application&#10;&#10;Description automatically generated with medium confidence">
            <a:extLst>
              <a:ext uri="{FF2B5EF4-FFF2-40B4-BE49-F238E27FC236}">
                <a16:creationId xmlns="" xmlns:a16="http://schemas.microsoft.com/office/drawing/2014/main" id="{7DC52048-F8FE-46ED-9A58-BC1C4B93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58" y="408020"/>
            <a:ext cx="8411285" cy="4710468"/>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159378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152400" y="666750"/>
            <a:ext cx="8458200" cy="3775476"/>
          </a:xfrm>
        </p:spPr>
        <p:txBody>
          <a:bodyPr/>
          <a:lstStyle/>
          <a:p>
            <a:r>
              <a:rPr lang="en-US" dirty="0" smtClean="0"/>
              <a:t>Global economic issues may affect the cost and schedule of the project going forward</a:t>
            </a:r>
          </a:p>
          <a:p>
            <a:pPr lvl="1"/>
            <a:r>
              <a:rPr lang="en-US" dirty="0" smtClean="0"/>
              <a:t>Long lead time on certain electronics components may impact the schedule on the outstanding MIE orders.</a:t>
            </a:r>
          </a:p>
          <a:p>
            <a:pPr lvl="1"/>
            <a:r>
              <a:rPr lang="en-US" dirty="0" smtClean="0"/>
              <a:t>Significant cost increases have been seen on </a:t>
            </a:r>
            <a:r>
              <a:rPr lang="en-US" dirty="0" err="1" smtClean="0"/>
              <a:t>ceetain</a:t>
            </a:r>
            <a:r>
              <a:rPr lang="en-US" dirty="0" smtClean="0"/>
              <a:t> raw material and machine shop work</a:t>
            </a:r>
          </a:p>
          <a:p>
            <a:r>
              <a:rPr lang="en-US" dirty="0" smtClean="0"/>
              <a:t>We need to maintain staff size, especially technicians, and increase visiting scientists, students and postdocs on site to have the workforce necessary to maintain schedule.</a:t>
            </a:r>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14</a:t>
            </a:fld>
            <a:endParaRPr lang="en-US" altLang="en-US" dirty="0"/>
          </a:p>
        </p:txBody>
      </p:sp>
    </p:spTree>
    <p:extLst>
      <p:ext uri="{BB962C8B-B14F-4D97-AF65-F5344CB8AC3E}">
        <p14:creationId xmlns:p14="http://schemas.microsoft.com/office/powerpoint/2010/main" val="384437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64738" y="633862"/>
            <a:ext cx="9079262" cy="4486511"/>
          </a:xfrm>
          <a:solidFill>
            <a:schemeClr val="bg1"/>
          </a:solidFill>
        </p:spPr>
        <p:txBody>
          <a:bodyPr>
            <a:normAutofit/>
          </a:bodyPr>
          <a:lstStyle/>
          <a:p>
            <a:r>
              <a:rPr lang="en-US" sz="1600" b="1" dirty="0"/>
              <a:t>sPHENIX Assembly </a:t>
            </a:r>
            <a:r>
              <a:rPr lang="en-US" sz="1600" b="1" dirty="0" smtClean="0"/>
              <a:t>continues to make good progress in 1008.</a:t>
            </a:r>
          </a:p>
          <a:p>
            <a:pPr lvl="1"/>
            <a:r>
              <a:rPr lang="en-US" sz="1400" dirty="0" smtClean="0"/>
              <a:t>Installation of SC-Magnet starts next week.</a:t>
            </a:r>
          </a:p>
          <a:p>
            <a:r>
              <a:rPr lang="en-US" sz="1600" dirty="0" smtClean="0"/>
              <a:t>Excellent </a:t>
            </a:r>
            <a:r>
              <a:rPr lang="en-US" sz="1600" dirty="0"/>
              <a:t>progress in sPHENIX factories: </a:t>
            </a:r>
            <a:r>
              <a:rPr lang="en-US" sz="1600" b="1" dirty="0">
                <a:solidFill>
                  <a:srgbClr val="000000"/>
                </a:solidFill>
              </a:rPr>
              <a:t>OHCal sectors complete</a:t>
            </a:r>
            <a:r>
              <a:rPr lang="en-US" sz="1600" dirty="0"/>
              <a:t>,  </a:t>
            </a:r>
            <a:r>
              <a:rPr lang="en-US" sz="1600" b="1" dirty="0" smtClean="0">
                <a:solidFill>
                  <a:srgbClr val="000000"/>
                </a:solidFill>
              </a:rPr>
              <a:t>82% </a:t>
            </a:r>
            <a:r>
              <a:rPr lang="en-US" sz="1600" b="1" dirty="0">
                <a:solidFill>
                  <a:srgbClr val="000000"/>
                </a:solidFill>
              </a:rPr>
              <a:t>of EMCal Blocks </a:t>
            </a:r>
            <a:r>
              <a:rPr lang="en-US" sz="1600" dirty="0"/>
              <a:t>and </a:t>
            </a:r>
            <a:r>
              <a:rPr lang="en-US" sz="1600" b="1" dirty="0" smtClean="0"/>
              <a:t>56% </a:t>
            </a:r>
            <a:r>
              <a:rPr lang="en-US" sz="1600" b="1" dirty="0"/>
              <a:t>EMCal sectors complete</a:t>
            </a:r>
            <a:r>
              <a:rPr lang="en-US" sz="1600" dirty="0"/>
              <a:t>. </a:t>
            </a:r>
            <a:r>
              <a:rPr lang="en-US" sz="1600" b="1" dirty="0"/>
              <a:t>All TPC ASIC chips tested and delivered to BNL</a:t>
            </a:r>
            <a:r>
              <a:rPr lang="en-US" sz="1600" dirty="0"/>
              <a:t>. </a:t>
            </a:r>
            <a:r>
              <a:rPr lang="en-US" sz="1600" dirty="0" smtClean="0"/>
              <a:t>MVTX  staves completed  and assembly has begun. </a:t>
            </a:r>
            <a:r>
              <a:rPr lang="en-US" sz="1600" b="1" dirty="0" smtClean="0"/>
              <a:t> </a:t>
            </a:r>
            <a:r>
              <a:rPr lang="en-US" sz="1600" dirty="0" smtClean="0"/>
              <a:t>Electronic</a:t>
            </a:r>
            <a:r>
              <a:rPr lang="en-US" sz="1600" dirty="0"/>
              <a:t>, DAQ/Trigger, MBD, INTT, IHCal all making good progress</a:t>
            </a:r>
            <a:r>
              <a:rPr lang="en-US" sz="1600" dirty="0" smtClean="0"/>
              <a:t>.</a:t>
            </a:r>
          </a:p>
          <a:p>
            <a:r>
              <a:rPr lang="en-US" sz="1600" dirty="0" smtClean="0"/>
              <a:t>Excellent progress on 1008 I&amp;F upgrade: Majority of  I&amp;F parts </a:t>
            </a:r>
            <a:r>
              <a:rPr lang="en-US" sz="1600" dirty="0"/>
              <a:t>are complete or on order.</a:t>
            </a:r>
          </a:p>
          <a:p>
            <a:pPr lvl="1"/>
            <a:r>
              <a:rPr lang="en-US" sz="1400" dirty="0"/>
              <a:t>This includes the barrel and end cap flux return steel, LHe and LN2 components,  cryo controls and power, carriage/cradle,  </a:t>
            </a:r>
            <a:r>
              <a:rPr lang="en-US" sz="1400" dirty="0">
                <a:cs typeface="Calibri" panose="020F0502020204030204" pitchFamily="34" charset="0"/>
              </a:rPr>
              <a:t>the beam pipe modification,</a:t>
            </a:r>
            <a:r>
              <a:rPr lang="en-US" sz="1400" dirty="0"/>
              <a:t> XY carriage tables, carriage hydraulics, carriage platform, Large Support Rings, various installation fixtures</a:t>
            </a:r>
            <a:r>
              <a:rPr lang="en-US" sz="1400" dirty="0" smtClean="0"/>
              <a:t>.</a:t>
            </a:r>
          </a:p>
          <a:p>
            <a:r>
              <a:rPr lang="en-US" sz="1600" dirty="0" smtClean="0"/>
              <a:t>We </a:t>
            </a:r>
            <a:r>
              <a:rPr lang="en-US" sz="1600" dirty="0"/>
              <a:t>have a large team of engineers and designers working remotely, and effectively on the design of the sPHENIX MIE</a:t>
            </a:r>
            <a:r>
              <a:rPr lang="en-US" sz="1600" dirty="0" smtClean="0"/>
              <a:t>.</a:t>
            </a:r>
          </a:p>
          <a:p>
            <a:r>
              <a:rPr lang="en-US" sz="1600" dirty="0" smtClean="0"/>
              <a:t>We are on schedule for a completion of installation in late CY 2022 in preparation for the start of the RHIC 2023 run.</a:t>
            </a:r>
            <a:endParaRPr lang="en-US" sz="1600" dirty="0"/>
          </a:p>
          <a:p>
            <a:pPr marL="0" indent="0">
              <a:buNone/>
            </a:pPr>
            <a:endParaRPr lang="en-US" sz="1600" dirty="0"/>
          </a:p>
          <a:p>
            <a:pPr marL="0" indent="0">
              <a:buNone/>
            </a:pPr>
            <a:endParaRPr lang="en-US" sz="1700" dirty="0"/>
          </a:p>
          <a:p>
            <a:pPr marL="0" indent="0">
              <a:buNone/>
            </a:pPr>
            <a:endParaRPr lang="en-US" sz="2500"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3739678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Up</a:t>
            </a:r>
            <a:endParaRPr lang="en-US"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16</a:t>
            </a:fld>
            <a:endParaRPr lang="en-US" altLang="en-US" dirty="0"/>
          </a:p>
        </p:txBody>
      </p:sp>
    </p:spTree>
    <p:extLst>
      <p:ext uri="{BB962C8B-B14F-4D97-AF65-F5344CB8AC3E}">
        <p14:creationId xmlns:p14="http://schemas.microsoft.com/office/powerpoint/2010/main" val="258282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17</a:t>
            </a:fld>
            <a:endParaRPr lang="en-US" altLang="en-US" dirty="0"/>
          </a:p>
        </p:txBody>
      </p:sp>
      <p:sp>
        <p:nvSpPr>
          <p:cNvPr id="3" name="Footer Placeholder 2">
            <a:extLst>
              <a:ext uri="{FF2B5EF4-FFF2-40B4-BE49-F238E27FC236}">
                <a16:creationId xmlns="" xmlns:a16="http://schemas.microsoft.com/office/drawing/2014/main" id="{4B148875-9830-4005-9075-C7A1D289408E}"/>
              </a:ext>
            </a:extLst>
          </p:cNvPr>
          <p:cNvSpPr>
            <a:spLocks noGrp="1"/>
          </p:cNvSpPr>
          <p:nvPr>
            <p:ph type="ftr" sz="quarter" idx="11"/>
          </p:nvPr>
        </p:nvSpPr>
        <p:spPr>
          <a:xfrm>
            <a:off x="3201445" y="4749641"/>
            <a:ext cx="3108960" cy="207169"/>
          </a:xfrm>
        </p:spPr>
        <p:txBody>
          <a:bodyPr/>
          <a:lstStyle/>
          <a:p>
            <a:pPr>
              <a:defRPr/>
            </a:pPr>
            <a:r>
              <a:rPr lang="en-US" smtClean="0"/>
              <a:t>PMG</a:t>
            </a:r>
            <a:endParaRPr lang="en-US" dirty="0"/>
          </a:p>
        </p:txBody>
      </p:sp>
      <p:pic>
        <p:nvPicPr>
          <p:cNvPr id="5" name="Picture 4" descr="Chart, line chart&#10;&#10;Description automatically generated">
            <a:extLst>
              <a:ext uri="{FF2B5EF4-FFF2-40B4-BE49-F238E27FC236}">
                <a16:creationId xmlns="" xmlns:a16="http://schemas.microsoft.com/office/drawing/2014/main" id="{4F092122-43E6-4614-83D5-0C06A66CF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8" y="617935"/>
            <a:ext cx="8505825" cy="3907631"/>
          </a:xfrm>
          <a:prstGeom prst="rect">
            <a:avLst/>
          </a:prstGeom>
        </p:spPr>
      </p:pic>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313679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0" y="25012"/>
            <a:ext cx="8686800" cy="546497"/>
          </a:xfrm>
        </p:spPr>
        <p:txBody>
          <a:bodyPr/>
          <a:lstStyle/>
          <a:p>
            <a:r>
              <a:rPr lang="en-US" sz="2400" dirty="0"/>
              <a:t>Baseline/Contingency Log and ETC adjustment Log - MIE</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18</a:t>
            </a:fld>
            <a:endParaRPr lang="en-US" altLang="en-US" dirty="0"/>
          </a:p>
        </p:txBody>
      </p:sp>
      <p:sp>
        <p:nvSpPr>
          <p:cNvPr id="4" name="Footer Placeholder 3">
            <a:extLst>
              <a:ext uri="{FF2B5EF4-FFF2-40B4-BE49-F238E27FC236}">
                <a16:creationId xmlns="" xmlns:a16="http://schemas.microsoft.com/office/drawing/2014/main" id="{382C8243-708D-482A-A30D-09AC54D69CCF}"/>
              </a:ext>
            </a:extLst>
          </p:cNvPr>
          <p:cNvSpPr>
            <a:spLocks noGrp="1"/>
          </p:cNvSpPr>
          <p:nvPr>
            <p:ph type="ftr" sz="quarter" idx="11"/>
          </p:nvPr>
        </p:nvSpPr>
        <p:spPr>
          <a:xfrm>
            <a:off x="3239398" y="4813486"/>
            <a:ext cx="3108960" cy="207169"/>
          </a:xfrm>
        </p:spPr>
        <p:txBody>
          <a:bodyPr/>
          <a:lstStyle/>
          <a:p>
            <a:pPr>
              <a:defRPr/>
            </a:pPr>
            <a:r>
              <a:rPr lang="en-US" smtClean="0"/>
              <a:t>PMG</a:t>
            </a:r>
            <a:endParaRPr lang="en-US" dirty="0"/>
          </a:p>
        </p:txBody>
      </p:sp>
      <p:pic>
        <p:nvPicPr>
          <p:cNvPr id="6" name="Picture 5" descr="Table&#10;&#10;Description automatically generated">
            <a:extLst>
              <a:ext uri="{FF2B5EF4-FFF2-40B4-BE49-F238E27FC236}">
                <a16:creationId xmlns="" xmlns:a16="http://schemas.microsoft.com/office/drawing/2014/main" id="{426CAD29-F18D-48B5-AB85-1164CE168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7025"/>
            <a:ext cx="9144000" cy="2245965"/>
          </a:xfrm>
          <a:prstGeom prst="rect">
            <a:avLst/>
          </a:prstGeom>
        </p:spPr>
      </p:pic>
      <p:pic>
        <p:nvPicPr>
          <p:cNvPr id="7" name="Picture 6" descr="Table&#10;&#10;Description automatically generated">
            <a:extLst>
              <a:ext uri="{FF2B5EF4-FFF2-40B4-BE49-F238E27FC236}">
                <a16:creationId xmlns="" xmlns:a16="http://schemas.microsoft.com/office/drawing/2014/main" id="{DC4023D1-6A8C-4901-A24E-6D768B2A1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78847"/>
            <a:ext cx="4572000" cy="1343025"/>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85199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19</a:t>
            </a:fld>
            <a:endParaRPr lang="en-US" altLang="en-US" dirty="0"/>
          </a:p>
        </p:txBody>
      </p:sp>
      <p:cxnSp>
        <p:nvCxnSpPr>
          <p:cNvPr id="6" name="Straight Connector 5">
            <a:extLst>
              <a:ext uri="{FF2B5EF4-FFF2-40B4-BE49-F238E27FC236}">
                <a16:creationId xmlns="" xmlns:a16="http://schemas.microsoft.com/office/drawing/2014/main" id="{B470AD2A-EA14-43B0-A898-782F8E026DEA}"/>
              </a:ext>
            </a:extLst>
          </p:cNvPr>
          <p:cNvCxnSpPr/>
          <p:nvPr/>
        </p:nvCxnSpPr>
        <p:spPr>
          <a:xfrm>
            <a:off x="275516" y="477892"/>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8387F027-F700-4C12-AA18-519652BD0C1C}"/>
              </a:ext>
            </a:extLst>
          </p:cNvPr>
          <p:cNvSpPr>
            <a:spLocks noGrp="1"/>
          </p:cNvSpPr>
          <p:nvPr>
            <p:ph type="ftr" sz="quarter" idx="11"/>
          </p:nvPr>
        </p:nvSpPr>
        <p:spPr>
          <a:xfrm>
            <a:off x="3017520" y="4853662"/>
            <a:ext cx="3108960" cy="207169"/>
          </a:xfrm>
        </p:spPr>
        <p:txBody>
          <a:bodyPr/>
          <a:lstStyle/>
          <a:p>
            <a:pPr>
              <a:defRPr/>
            </a:pPr>
            <a:r>
              <a:rPr lang="en-US" smtClean="0"/>
              <a:t>PMG</a:t>
            </a:r>
            <a:endParaRPr lang="en-US" dirty="0"/>
          </a:p>
        </p:txBody>
      </p:sp>
      <p:pic>
        <p:nvPicPr>
          <p:cNvPr id="5" name="Picture 4" descr="Chart, line chart&#10;&#10;Description automatically generated">
            <a:extLst>
              <a:ext uri="{FF2B5EF4-FFF2-40B4-BE49-F238E27FC236}">
                <a16:creationId xmlns="" xmlns:a16="http://schemas.microsoft.com/office/drawing/2014/main" id="{11E3370F-7DA2-4C8D-B89B-8912D2C84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8" y="592931"/>
            <a:ext cx="8086725" cy="3957638"/>
          </a:xfrm>
          <a:prstGeom prst="rect">
            <a:avLst/>
          </a:prstGeom>
        </p:spPr>
      </p:pic>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1006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 Priority Issues</a:t>
            </a:r>
            <a:endParaRPr lang="en-US" dirty="0"/>
          </a:p>
        </p:txBody>
      </p:sp>
      <p:sp>
        <p:nvSpPr>
          <p:cNvPr id="3" name="Content Placeholder 2"/>
          <p:cNvSpPr>
            <a:spLocks noGrp="1"/>
          </p:cNvSpPr>
          <p:nvPr>
            <p:ph idx="1"/>
          </p:nvPr>
        </p:nvSpPr>
        <p:spPr>
          <a:xfrm>
            <a:off x="-4983" y="590550"/>
            <a:ext cx="9067800" cy="4114800"/>
          </a:xfrm>
        </p:spPr>
        <p:txBody>
          <a:bodyPr/>
          <a:lstStyle/>
          <a:p>
            <a:r>
              <a:rPr lang="en-US" sz="2000" dirty="0" smtClean="0"/>
              <a:t>Complete 1008 IR work for this shutdown</a:t>
            </a:r>
          </a:p>
          <a:p>
            <a:pPr lvl="1"/>
            <a:r>
              <a:rPr lang="en-US" sz="1800" dirty="0"/>
              <a:t>T</a:t>
            </a:r>
            <a:r>
              <a:rPr lang="en-US" sz="1800" dirty="0" smtClean="0"/>
              <a:t>he </a:t>
            </a:r>
            <a:r>
              <a:rPr lang="en-US" sz="1800" dirty="0"/>
              <a:t>IR Track reinforcement and cryo </a:t>
            </a:r>
            <a:r>
              <a:rPr lang="en-US" sz="1800" dirty="0" smtClean="0"/>
              <a:t>work dominate the IR activities</a:t>
            </a:r>
            <a:endParaRPr lang="en-US" sz="1800" dirty="0" smtClean="0"/>
          </a:p>
          <a:p>
            <a:r>
              <a:rPr lang="en-US" sz="2000" dirty="0" smtClean="0"/>
              <a:t>Keep </a:t>
            </a:r>
            <a:r>
              <a:rPr lang="en-US" sz="2000" dirty="0" smtClean="0"/>
              <a:t>the EMCal</a:t>
            </a:r>
            <a:r>
              <a:rPr lang="en-US" sz="2000" dirty="0"/>
              <a:t> </a:t>
            </a:r>
            <a:r>
              <a:rPr lang="en-US" sz="2000" dirty="0" smtClean="0"/>
              <a:t>sector and </a:t>
            </a:r>
            <a:r>
              <a:rPr lang="en-US" sz="2000" dirty="0" smtClean="0"/>
              <a:t>IHCal on schedule.</a:t>
            </a:r>
          </a:p>
          <a:p>
            <a:r>
              <a:rPr lang="en-US" sz="2000" dirty="0" smtClean="0"/>
              <a:t>Keep 1008 installation progressing forward</a:t>
            </a:r>
            <a:r>
              <a:rPr lang="en-US" sz="2000" dirty="0" smtClean="0"/>
              <a:t>.</a:t>
            </a:r>
          </a:p>
          <a:p>
            <a:r>
              <a:rPr lang="en-US" sz="2000" dirty="0"/>
              <a:t>Place Remaining </a:t>
            </a:r>
            <a:r>
              <a:rPr lang="en-US" sz="2000" dirty="0" smtClean="0"/>
              <a:t>procurements</a:t>
            </a:r>
            <a:endParaRPr lang="en-US" sz="2000" dirty="0" smtClean="0"/>
          </a:p>
          <a:p>
            <a:r>
              <a:rPr lang="en-US" sz="2000" dirty="0" smtClean="0"/>
              <a:t>Complete </a:t>
            </a:r>
            <a:r>
              <a:rPr lang="en-US" sz="2000" dirty="0" smtClean="0"/>
              <a:t>TPC Fee slice test, begin TPC Fee production board assembly and  prep for testing 700+ production boards. First 5 TPC Fee boards expected 9/30.</a:t>
            </a:r>
            <a:endParaRPr lang="en-US" sz="1800" b="0" dirty="0" smtClean="0"/>
          </a:p>
          <a:p>
            <a:r>
              <a:rPr lang="en-US" sz="2000" dirty="0" smtClean="0"/>
              <a:t>Keep Nevis electronics on schedule</a:t>
            </a:r>
            <a:r>
              <a:rPr lang="en-US" sz="2000" b="0" dirty="0" smtClean="0"/>
              <a:t> (Cal Digitizers, LL1, MBD D/S, extra DCMIIs)</a:t>
            </a:r>
          </a:p>
          <a:p>
            <a:r>
              <a:rPr lang="en-US" sz="2000" dirty="0" smtClean="0"/>
              <a:t>Complete remaining  engineering design tasks  and order components</a:t>
            </a:r>
          </a:p>
          <a:p>
            <a:pPr lvl="1"/>
            <a:r>
              <a:rPr lang="en-US" sz="1600" b="0" dirty="0" smtClean="0"/>
              <a:t>We must finish the designs and move our attention to assembly, installation and testing.</a:t>
            </a:r>
          </a:p>
          <a:p>
            <a:r>
              <a:rPr lang="en-US" sz="2000" dirty="0" smtClean="0"/>
              <a:t>Schedule </a:t>
            </a:r>
            <a:r>
              <a:rPr lang="en-US" sz="2000" dirty="0"/>
              <a:t>and hold remaining reviews</a:t>
            </a:r>
          </a:p>
          <a:p>
            <a:r>
              <a:rPr lang="en-US" sz="2000" b="1" dirty="0" smtClean="0">
                <a:solidFill>
                  <a:srgbClr val="0080FF"/>
                </a:solidFill>
              </a:rPr>
              <a:t>Maintaining </a:t>
            </a:r>
            <a:r>
              <a:rPr lang="en-US" sz="2000" b="1" dirty="0" smtClean="0">
                <a:solidFill>
                  <a:srgbClr val="0080FF"/>
                </a:solidFill>
              </a:rPr>
              <a:t>staff in order to keep to schedule</a:t>
            </a:r>
          </a:p>
          <a:p>
            <a:pPr marL="0" indent="0">
              <a:buNone/>
            </a:pPr>
            <a:endParaRPr lang="en-US" sz="2000" b="1" dirty="0" smtClean="0"/>
          </a:p>
          <a:p>
            <a:pPr marL="0" indent="0">
              <a:buNone/>
            </a:pPr>
            <a:endParaRPr lang="en-US" sz="2000" dirty="0" smtClean="0"/>
          </a:p>
          <a:p>
            <a:pPr marL="0" indent="0">
              <a:buNone/>
            </a:pPr>
            <a:endParaRPr lang="en-US" sz="2000" b="0" dirty="0" smtClean="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16274011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25012"/>
            <a:ext cx="8229600" cy="476901"/>
          </a:xfrm>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20</a:t>
            </a:fld>
            <a:endParaRPr lang="en-US" altLang="en-US" dirty="0"/>
          </a:p>
        </p:txBody>
      </p:sp>
      <p:cxnSp>
        <p:nvCxnSpPr>
          <p:cNvPr id="5" name="Straight Connector 4">
            <a:extLst>
              <a:ext uri="{FF2B5EF4-FFF2-40B4-BE49-F238E27FC236}">
                <a16:creationId xmlns="" xmlns:a16="http://schemas.microsoft.com/office/drawing/2014/main" id="{4A62159B-AE89-4D4E-8F10-C625480F9557}"/>
              </a:ext>
            </a:extLst>
          </p:cNvPr>
          <p:cNvCxnSpPr/>
          <p:nvPr/>
        </p:nvCxnSpPr>
        <p:spPr>
          <a:xfrm>
            <a:off x="432197" y="501912"/>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 xmlns:a16="http://schemas.microsoft.com/office/drawing/2014/main" id="{5C805D0B-EDE5-417B-92AB-1036AFCBEE05}"/>
              </a:ext>
            </a:extLst>
          </p:cNvPr>
          <p:cNvSpPr>
            <a:spLocks noGrp="1"/>
          </p:cNvSpPr>
          <p:nvPr>
            <p:ph type="ftr" sz="quarter" idx="11"/>
          </p:nvPr>
        </p:nvSpPr>
        <p:spPr>
          <a:xfrm>
            <a:off x="3017520" y="4833632"/>
            <a:ext cx="3108960" cy="207169"/>
          </a:xfrm>
        </p:spPr>
        <p:txBody>
          <a:bodyPr/>
          <a:lstStyle/>
          <a:p>
            <a:pPr>
              <a:defRPr/>
            </a:pPr>
            <a:r>
              <a:rPr lang="en-US" smtClean="0"/>
              <a:t>PMG</a:t>
            </a:r>
            <a:endParaRPr lang="en-US" dirty="0"/>
          </a:p>
        </p:txBody>
      </p:sp>
      <p:pic>
        <p:nvPicPr>
          <p:cNvPr id="7" name="Picture 6" descr="Table&#10;&#10;Description automatically generated">
            <a:extLst>
              <a:ext uri="{FF2B5EF4-FFF2-40B4-BE49-F238E27FC236}">
                <a16:creationId xmlns="" xmlns:a16="http://schemas.microsoft.com/office/drawing/2014/main" id="{B0E9E1F0-7246-47E8-B426-A1A31332F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946"/>
            <a:ext cx="9144000" cy="2555608"/>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33749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21</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AF94F4F5-EA43-470D-9854-EF41C371D6E0}"/>
              </a:ext>
            </a:extLst>
          </p:cNvPr>
          <p:cNvSpPr>
            <a:spLocks noGrp="1"/>
          </p:cNvSpPr>
          <p:nvPr>
            <p:ph type="ftr" sz="quarter" idx="11"/>
          </p:nvPr>
        </p:nvSpPr>
        <p:spPr>
          <a:xfrm>
            <a:off x="3085574" y="4885050"/>
            <a:ext cx="3108960" cy="207169"/>
          </a:xfrm>
        </p:spPr>
        <p:txBody>
          <a:bodyPr/>
          <a:lstStyle/>
          <a:p>
            <a:pPr>
              <a:defRPr/>
            </a:pPr>
            <a:r>
              <a:rPr lang="en-US" smtClean="0"/>
              <a:t>PMG</a:t>
            </a:r>
            <a:endParaRPr lang="en-US" dirty="0"/>
          </a:p>
        </p:txBody>
      </p:sp>
      <p:pic>
        <p:nvPicPr>
          <p:cNvPr id="5" name="Picture 4" descr="Chart&#10;&#10;Description automatically generated">
            <a:extLst>
              <a:ext uri="{FF2B5EF4-FFF2-40B4-BE49-F238E27FC236}">
                <a16:creationId xmlns="" xmlns:a16="http://schemas.microsoft.com/office/drawing/2014/main" id="{960AFA12-897C-4ACD-B1BD-5929C2963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161"/>
            <a:ext cx="9144000" cy="4281178"/>
          </a:xfrm>
          <a:prstGeom prst="rect">
            <a:avLst/>
          </a:prstGeom>
        </p:spPr>
      </p:pic>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6687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22</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 xmlns:a16="http://schemas.microsoft.com/office/drawing/2014/main" id="{36977F58-3A10-434C-99AC-50338FB7CF17}"/>
              </a:ext>
            </a:extLst>
          </p:cNvPr>
          <p:cNvSpPr>
            <a:spLocks noGrp="1"/>
          </p:cNvSpPr>
          <p:nvPr>
            <p:ph type="ftr" sz="quarter" idx="11"/>
          </p:nvPr>
        </p:nvSpPr>
        <p:spPr>
          <a:xfrm>
            <a:off x="2957387" y="4833632"/>
            <a:ext cx="3108960" cy="207169"/>
          </a:xfrm>
        </p:spPr>
        <p:txBody>
          <a:bodyPr/>
          <a:lstStyle/>
          <a:p>
            <a:pPr>
              <a:defRPr/>
            </a:pPr>
            <a:r>
              <a:rPr lang="en-US" smtClean="0"/>
              <a:t>PMG</a:t>
            </a:r>
            <a:endParaRPr lang="en-US" dirty="0"/>
          </a:p>
        </p:txBody>
      </p:sp>
      <p:pic>
        <p:nvPicPr>
          <p:cNvPr id="5" name="Picture 4" descr="Graphical user interface, table&#10;&#10;Description automatically generated">
            <a:extLst>
              <a:ext uri="{FF2B5EF4-FFF2-40B4-BE49-F238E27FC236}">
                <a16:creationId xmlns="" xmlns:a16="http://schemas.microsoft.com/office/drawing/2014/main" id="{DFC9213F-647A-46AF-AC18-D0EE4BDB3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650"/>
            <a:ext cx="9144000" cy="3378200"/>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03112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a:t>
            </a:r>
            <a:endParaRPr lang="en-US" dirty="0"/>
          </a:p>
        </p:txBody>
      </p:sp>
      <p:sp>
        <p:nvSpPr>
          <p:cNvPr id="3" name="Content Placeholder 2"/>
          <p:cNvSpPr>
            <a:spLocks noGrp="1"/>
          </p:cNvSpPr>
          <p:nvPr>
            <p:ph idx="1"/>
          </p:nvPr>
        </p:nvSpPr>
        <p:spPr>
          <a:xfrm>
            <a:off x="152400" y="742950"/>
            <a:ext cx="8839200" cy="4114800"/>
          </a:xfrm>
        </p:spPr>
        <p:txBody>
          <a:bodyPr/>
          <a:lstStyle/>
          <a:p>
            <a:pPr marL="0" indent="0">
              <a:buNone/>
            </a:pPr>
            <a:r>
              <a:rPr lang="en-US" sz="1400" dirty="0"/>
              <a:t>sPHENIX MIE Project (Edward O'Brien [18368]) </a:t>
            </a:r>
            <a:r>
              <a:rPr lang="en-US" sz="1400" b="1" dirty="0"/>
              <a:t>Reporting Period: </a:t>
            </a:r>
            <a:r>
              <a:rPr lang="en-US" sz="1400" dirty="0"/>
              <a:t>8/1/2021 - 8/31/2021 </a:t>
            </a:r>
            <a:endParaRPr lang="en-US" sz="1400" dirty="0"/>
          </a:p>
          <a:p>
            <a:pPr marL="0" indent="0">
              <a:buNone/>
            </a:pPr>
            <a:r>
              <a:rPr lang="en-US" sz="1400" dirty="0"/>
              <a:t>August 2021</a:t>
            </a:r>
            <a:br>
              <a:rPr lang="en-US" sz="1400" dirty="0"/>
            </a:br>
            <a:r>
              <a:rPr lang="en-US" sz="1400" dirty="0"/>
              <a:t>Cumulative BCWS $24,018,003 Cumulative BCWP $20,786,006 Cumulative ACWP $20,099,791 </a:t>
            </a:r>
            <a:endParaRPr lang="en-US" sz="1400" dirty="0"/>
          </a:p>
          <a:p>
            <a:pPr marL="0" indent="0">
              <a:buNone/>
            </a:pPr>
            <a:r>
              <a:rPr lang="en-US" sz="1400" dirty="0"/>
              <a:t>SV = -$3,231,997 CV = +$686,214 </a:t>
            </a:r>
            <a:endParaRPr lang="en-US" sz="1400" dirty="0"/>
          </a:p>
          <a:p>
            <a:pPr marL="0" indent="0">
              <a:buNone/>
            </a:pPr>
            <a:r>
              <a:rPr lang="en-US" sz="1400" dirty="0"/>
              <a:t>SPI = 0.8654 CPI = 1.0341 </a:t>
            </a:r>
            <a:endParaRPr lang="en-US" sz="1400" dirty="0"/>
          </a:p>
          <a:p>
            <a:pPr marL="0" indent="0">
              <a:buNone/>
            </a:pPr>
            <a:r>
              <a:rPr lang="en-US" sz="1400" dirty="0"/>
              <a:t>The following report discusses the major sources of schedule variance, including all items comprising 1% of the total schedule variance, plus a few select other items, and discusses the impact as well as the corrective actions taken. The analysis is done at level 3 of the Work Breakdown Structure. An accompanying Excel file shows BCWS, BCWP, SV and status for the various item noted in the following text. </a:t>
            </a:r>
            <a:endParaRPr lang="en-US" sz="1400" dirty="0"/>
          </a:p>
          <a:p>
            <a:pPr marL="0" indent="0">
              <a:buNone/>
            </a:pPr>
            <a:r>
              <a:rPr lang="en-US" sz="1400" b="1" dirty="0"/>
              <a:t>WBS 1.2.1 TPC Mechanics </a:t>
            </a:r>
            <a:endParaRPr lang="en-US" sz="1400" dirty="0"/>
          </a:p>
          <a:p>
            <a:pPr marL="0" indent="0">
              <a:buNone/>
            </a:pPr>
            <a:r>
              <a:rPr lang="en-US" sz="1400" dirty="0"/>
              <a:t>Description – None. Impact – None. Corrective – None. </a:t>
            </a:r>
            <a:endParaRPr lang="en-US" sz="1400" dirty="0"/>
          </a:p>
          <a:p>
            <a:pPr marL="0" indent="0">
              <a:buNone/>
            </a:pPr>
            <a:r>
              <a:rPr lang="en-US" sz="1400" b="1" dirty="0"/>
              <a:t>WBS 1.2.2 TPC GEM Modules R1 </a:t>
            </a:r>
            <a:endParaRPr lang="en-US" sz="1400" dirty="0"/>
          </a:p>
          <a:p>
            <a:pPr marL="0" indent="0">
              <a:buNone/>
            </a:pPr>
            <a:r>
              <a:rPr lang="en-US" sz="1400" dirty="0"/>
              <a:t>Description – None. Impact – None. Corrective – None. </a:t>
            </a:r>
            <a:endParaRPr lang="en-US" sz="14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23</a:t>
            </a:fld>
            <a:endParaRPr lang="en-US" altLang="en-US" dirty="0"/>
          </a:p>
        </p:txBody>
      </p:sp>
    </p:spTree>
    <p:extLst>
      <p:ext uri="{BB962C8B-B14F-4D97-AF65-F5344CB8AC3E}">
        <p14:creationId xmlns:p14="http://schemas.microsoft.com/office/powerpoint/2010/main" val="271299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839200" cy="3851676"/>
          </a:xfrm>
        </p:spPr>
        <p:txBody>
          <a:bodyPr/>
          <a:lstStyle/>
          <a:p>
            <a:pPr marL="0" indent="0">
              <a:buNone/>
            </a:pPr>
            <a:r>
              <a:rPr lang="en-US" sz="1400" b="1" dirty="0"/>
              <a:t>WBS 1.2.5 TPC Front End Electronics. </a:t>
            </a:r>
            <a:endParaRPr lang="en-US" sz="1400" dirty="0"/>
          </a:p>
          <a:p>
            <a:pPr marL="0" indent="0">
              <a:buNone/>
            </a:pPr>
            <a:r>
              <a:rPr lang="en-US" sz="1400" dirty="0"/>
              <a:t>Description – There are four activities with significant SV. They are: activity S136500 TPC FEE Cooling System, SV = -$57,393,</a:t>
            </a:r>
            <a:br>
              <a:rPr lang="en-US" sz="1400" dirty="0"/>
            </a:br>
            <a:r>
              <a:rPr lang="en-US" sz="1400" dirty="0"/>
              <a:t>activity S141800 TPC FEE Production Components, SV = -$9,286, activity S142500 TPC FEE Low Voltage Power system, SV = -$30,883, and </a:t>
            </a:r>
            <a:endParaRPr lang="en-US" sz="1400" dirty="0"/>
          </a:p>
          <a:p>
            <a:pPr marL="0" indent="0">
              <a:buNone/>
            </a:pPr>
            <a:r>
              <a:rPr lang="en-US" sz="1400" dirty="0"/>
              <a:t>activity S143200 TPC FEE Production boards and assembly, SV = -$175,244.</a:t>
            </a:r>
            <a:br>
              <a:rPr lang="en-US" sz="1400" dirty="0"/>
            </a:br>
            <a:r>
              <a:rPr lang="en-US" sz="1400" dirty="0"/>
              <a:t>The net SV is -$272,806.</a:t>
            </a:r>
            <a:br>
              <a:rPr lang="en-US" sz="1400" dirty="0"/>
            </a:br>
            <a:r>
              <a:rPr lang="en-US" sz="1400" dirty="0"/>
              <a:t>Impact – None as yet.</a:t>
            </a:r>
            <a:br>
              <a:rPr lang="en-US" sz="1400" dirty="0"/>
            </a:br>
            <a:r>
              <a:rPr lang="en-US" sz="1400" dirty="0"/>
              <a:t>Corrective – All the items covered by these activities are on order. The cooling system requires a series of machined parts, for which the procurement is placed, and manufacturing is ongoing. First articles of the cooling system parts were test fit with the initial FEE cards and cooling supply/return lines onto padplanes fitted to the main TPC support end-wheel. Cooling performance and FEE card temperatures measured met specifications. The </a:t>
            </a:r>
            <a:r>
              <a:rPr lang="en-US" sz="1400" dirty="0" smtClean="0"/>
              <a:t> TPC </a:t>
            </a:r>
            <a:r>
              <a:rPr lang="en-US" sz="1400" dirty="0"/>
              <a:t>FEE production components are on order and around 97% in hand; a specific timing crystal remains to be acquired but is on allocation and may require several months to obtain. Fortunately, this is a simple 6-pad part that could be added later to otherwise assembled boards. The TPC FEE Low Voltage power supplies are delivered, with the remaining work being procurement of conductor wire and connectors and the fabrication of the cable assemblies for the LV system, all of which are on order. The contract for the TPC board production and assembly is awarded. The first revised boards built under this contract have arrived and have been tested and found to work properly. </a:t>
            </a:r>
            <a:endParaRPr lang="en-US" sz="14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24</a:t>
            </a:fld>
            <a:endParaRPr lang="en-US" altLang="en-US" dirty="0"/>
          </a:p>
        </p:txBody>
      </p:sp>
    </p:spTree>
    <p:extLst>
      <p:ext uri="{BB962C8B-B14F-4D97-AF65-F5344CB8AC3E}">
        <p14:creationId xmlns:p14="http://schemas.microsoft.com/office/powerpoint/2010/main" val="190131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915400" cy="3851676"/>
          </a:xfrm>
        </p:spPr>
        <p:txBody>
          <a:bodyPr/>
          <a:lstStyle/>
          <a:p>
            <a:pPr marL="0" indent="0">
              <a:buNone/>
            </a:pPr>
            <a:r>
              <a:rPr lang="en-US" sz="1400" b="1" dirty="0"/>
              <a:t>WBS 1.2.6 TPC Data Aggregator Modules </a:t>
            </a:r>
            <a:endParaRPr lang="en-US" sz="1400" dirty="0"/>
          </a:p>
          <a:p>
            <a:pPr marL="0" indent="0">
              <a:buNone/>
            </a:pPr>
            <a:r>
              <a:rPr lang="en-US" sz="1400" dirty="0"/>
              <a:t>Description – One activity contributes to the SV:</a:t>
            </a:r>
            <a:br>
              <a:rPr lang="en-US" sz="1400" dirty="0"/>
            </a:br>
            <a:r>
              <a:rPr lang="en-US" sz="1400" dirty="0"/>
              <a:t>activity S147370 FELIX 2.0 board optical components, SV =-$93,719.</a:t>
            </a:r>
            <a:br>
              <a:rPr lang="en-US" sz="1400" dirty="0"/>
            </a:br>
            <a:r>
              <a:rPr lang="en-US" sz="1400" dirty="0"/>
              <a:t>Impact – None</a:t>
            </a:r>
            <a:br>
              <a:rPr lang="en-US" sz="1400" dirty="0"/>
            </a:br>
            <a:r>
              <a:rPr lang="en-US" sz="1400" dirty="0"/>
              <a:t>Corrective – The FELIX optical components are fiber optics and specialized connectors to group and route signals from the TPC FEE cards (WBS 1.2.5) to the FELIX boards. The topology of these connectors must accommodate a board used to reprogram the FEE cards in case of radiation-induced single event upsets (SEUs); this board’s architecture was determined at the beginning of March and the board’s layout is now complete. The fiber topology was updated, the bill of materials for the fiber optic components was revised, and submissions started to Procurement in April. This production will require first articles be built and tested prior to releasing the full production. A first article arrived at the beginning of August and is being tested. </a:t>
            </a:r>
            <a:endParaRPr lang="en-US" sz="1400" dirty="0"/>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25</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534400" cy="3851676"/>
          </a:xfrm>
        </p:spPr>
        <p:txBody>
          <a:bodyPr/>
          <a:lstStyle/>
          <a:p>
            <a:pPr marL="0" indent="0">
              <a:buNone/>
            </a:pPr>
            <a:r>
              <a:rPr lang="en-US" sz="1400" b="1" dirty="0"/>
              <a:t>WBS 1.2.7 TPC Support Systems </a:t>
            </a:r>
            <a:endParaRPr lang="en-US" sz="1400" dirty="0"/>
          </a:p>
          <a:p>
            <a:pPr marL="0" indent="0">
              <a:buNone/>
            </a:pPr>
            <a:r>
              <a:rPr lang="en-US" sz="1400" dirty="0"/>
              <a:t>Description – There are three areas of effort. The TPC Lasers delivery has started but only the first articles have been delivered, SV =-$243,311. The TPC Gas System has procured and received some 60% of the components but still needs to place requisitions for the balance, SV =-$44,121. The TPC Cooling system has not started installation of equipment or controls, SV =-$13,542. </a:t>
            </a:r>
          </a:p>
          <a:p>
            <a:pPr marL="0" indent="0">
              <a:buNone/>
            </a:pPr>
            <a:r>
              <a:rPr lang="en-US" sz="1400" dirty="0"/>
              <a:t>The total SV for these key items is -$300,974.</a:t>
            </a:r>
            <a:br>
              <a:rPr lang="en-US" sz="1400" dirty="0"/>
            </a:br>
            <a:r>
              <a:rPr lang="en-US" sz="1400" dirty="0"/>
              <a:t>Impact – These are all items being procured well ahead of their needed installation to allow for more time to test them on the bench and adjust settings.</a:t>
            </a:r>
            <a:br>
              <a:rPr lang="en-US" sz="1400" dirty="0"/>
            </a:br>
            <a:r>
              <a:rPr lang="en-US" sz="1400" dirty="0"/>
              <a:t>Corrective – The Final Design Reviews are complete. The Procurement Readiness Reviews for cooling and gas systems are complete and the initial PRR for the laser system, specifically for the Line laser, is complete. All three of these subsystems have moved to acquiring the needed items. Operation of the first Line laser under the necessary field conditions was demonstrated. The Procurement Readiness review for the Diffuse laser system, which has the remaining items with multi-month procurement lead times, was held in August. Potential vendors for the Diffuse laser indicate they can meet our requirements. A bid package is being prepared. A quantum efficiency measurement was completed for the deposited metal on the TPC Central Membrane and gave a result showing that achievable Diffuse laser power is adequate to give the needed electron yield from the Central Membrane to support TPC calibrations. </a:t>
            </a:r>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26</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991600" cy="4267200"/>
          </a:xfrm>
        </p:spPr>
        <p:txBody>
          <a:bodyPr/>
          <a:lstStyle/>
          <a:p>
            <a:pPr marL="0" indent="0">
              <a:buNone/>
            </a:pPr>
            <a:r>
              <a:rPr lang="en-US" sz="1300" b="1" dirty="0"/>
              <a:t>WBS 1.3.1 EMCal Blocks </a:t>
            </a:r>
            <a:endParaRPr lang="en-US" sz="1300" dirty="0"/>
          </a:p>
          <a:p>
            <a:pPr marL="0" indent="0">
              <a:buNone/>
            </a:pPr>
            <a:r>
              <a:rPr lang="en-US" sz="1300" dirty="0"/>
              <a:t>Description – There are four main items causing the SV. The S171800 Epoxy is only 69% complete, SV =-$32,618. Molds S172500 are behind schedule, SV =-$7,611. The S176700-S178000 Blocks for Sectors 50-63 are not complete, SV =-$71,417, nor is their shipping to BNL, SV =-$10,083.</a:t>
            </a:r>
            <a:br>
              <a:rPr lang="en-US" sz="1300" dirty="0"/>
            </a:br>
            <a:r>
              <a:rPr lang="en-US" sz="1300" dirty="0"/>
              <a:t>The total SV for these items is -$114,118. </a:t>
            </a:r>
            <a:endParaRPr lang="en-US" sz="1300" dirty="0"/>
          </a:p>
          <a:p>
            <a:pPr marL="0" indent="0">
              <a:buNone/>
            </a:pPr>
            <a:r>
              <a:rPr lang="en-US" sz="1300" dirty="0"/>
              <a:t>Impact – None. The EMCal block production remains near but just over 3 weeks ahead of the critical path. We note that the fiber filling task, which was the most demanding of student labor at UIUC, is now complete. Corrective – The Epoxy must be bought within a few weeks of use, due to shelf-life issues. It is a commodity item and is purchased on an as-needed basis. The delayed Blocks were caused by personnel absences in Spring 2020 </a:t>
            </a:r>
            <a:r>
              <a:rPr lang="en-US" sz="1300" dirty="0" smtClean="0"/>
              <a:t>  due </a:t>
            </a:r>
            <a:r>
              <a:rPr lang="en-US" sz="1300" dirty="0"/>
              <a:t>to the COVID-19 pandemic. Block production resumed over the summer of 2020 and returned to planned production rates in the Fall of 2020. This particular SV will persist until about 1 month before the Project is complete, at which time Block production will be complete. The Early Completion date for the MIE project was adjusted in January 2021 to reflect this. </a:t>
            </a:r>
            <a:endParaRPr lang="en-US" sz="1300" dirty="0"/>
          </a:p>
          <a:p>
            <a:pPr marL="0" indent="0">
              <a:buNone/>
            </a:pPr>
            <a:r>
              <a:rPr lang="en-US" sz="1300" b="1" dirty="0"/>
              <a:t>WBS 1.3.2 EMCal Modules and Sectors </a:t>
            </a:r>
            <a:endParaRPr lang="en-US" sz="1300" dirty="0"/>
          </a:p>
          <a:p>
            <a:pPr marL="0" indent="0">
              <a:buNone/>
            </a:pPr>
            <a:r>
              <a:rPr lang="en-US" sz="1300" dirty="0"/>
              <a:t>Description – The S187400 Production Light Guide contract is only 92% complete, SV = -$19,210. The S196100 Cooling System for Final Sectors is only 59% complete, SV = -$33,737. The total of these SVs is -$52,947. Impact – None. The EMCal sector production remains the critical path for the MIE.</a:t>
            </a:r>
            <a:br>
              <a:rPr lang="en-US" sz="1300" dirty="0"/>
            </a:br>
            <a:r>
              <a:rPr lang="en-US" sz="1300" dirty="0"/>
              <a:t>Corrective – The light guide vendor has continued to have several outside machine shops supplying him to maintain his delivery rate. This contract is now over 90% complete. The cooling system components are being manufactured by a local small company at a pace about 2 months ahead of need-by date. Labor to complete sectors remains a key aspect of holding the critical path schedule. </a:t>
            </a:r>
            <a:endParaRPr lang="en-US" sz="1300" dirty="0"/>
          </a:p>
          <a:p>
            <a:pPr marL="0" indent="0">
              <a:buNone/>
            </a:pPr>
            <a:endParaRPr lang="en-US" sz="13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27</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534400" cy="3851676"/>
          </a:xfrm>
        </p:spPr>
        <p:txBody>
          <a:bodyPr/>
          <a:lstStyle/>
          <a:p>
            <a:pPr marL="0" indent="0">
              <a:buNone/>
            </a:pPr>
            <a:r>
              <a:rPr lang="en-US" sz="1400" b="1" dirty="0"/>
              <a:t>WBS 1.4.1 Inner HCal Mechanics </a:t>
            </a:r>
            <a:endParaRPr lang="en-US" sz="1400" dirty="0"/>
          </a:p>
          <a:p>
            <a:pPr marL="0" indent="0">
              <a:buNone/>
            </a:pPr>
            <a:r>
              <a:rPr lang="en-US" sz="1400" dirty="0"/>
              <a:t>Description – None. Impact – None. Corrective – None. </a:t>
            </a:r>
            <a:endParaRPr lang="en-US" sz="1400" dirty="0"/>
          </a:p>
          <a:p>
            <a:pPr marL="0" indent="0">
              <a:buNone/>
            </a:pPr>
            <a:r>
              <a:rPr lang="en-US" sz="1400" b="1" dirty="0"/>
              <a:t>WBS 1.4.2 Outer HCal Mechanics </a:t>
            </a:r>
            <a:endParaRPr lang="en-US" sz="1400" dirty="0"/>
          </a:p>
          <a:p>
            <a:pPr marL="0" indent="0">
              <a:buNone/>
            </a:pPr>
            <a:r>
              <a:rPr lang="en-US" sz="1400" dirty="0"/>
              <a:t>Description – None. Impact – None. Corrective – None. </a:t>
            </a:r>
            <a:endParaRPr lang="en-US" sz="1400" dirty="0"/>
          </a:p>
          <a:p>
            <a:pPr marL="0" indent="0">
              <a:buNone/>
            </a:pPr>
            <a:r>
              <a:rPr lang="en-US" sz="1400" b="1" dirty="0"/>
              <a:t>WBS 1.4.3 Outer HCal Scintillating Tiles </a:t>
            </a:r>
            <a:endParaRPr lang="en-US" sz="1400" dirty="0"/>
          </a:p>
          <a:p>
            <a:pPr marL="0" indent="0">
              <a:buNone/>
            </a:pPr>
            <a:r>
              <a:rPr lang="en-US" sz="1400" dirty="0"/>
              <a:t>Description – None. Impact – None. Corrective – None. </a:t>
            </a:r>
            <a:endParaRPr lang="en-US" sz="1400" dirty="0"/>
          </a:p>
          <a:p>
            <a:pPr marL="0" indent="0">
              <a:buNone/>
            </a:pPr>
            <a:r>
              <a:rPr lang="en-US" sz="1400" b="1" dirty="0"/>
              <a:t>WBS 1.4.4 Outer HCal Sector Assembly and Testing </a:t>
            </a:r>
            <a:endParaRPr lang="en-US" sz="1400" dirty="0"/>
          </a:p>
          <a:p>
            <a:pPr marL="0" indent="0">
              <a:buNone/>
            </a:pPr>
            <a:r>
              <a:rPr lang="en-US" sz="1400" dirty="0"/>
              <a:t>Description – The S209800 – S210200 assembly and testing of the production Outer HCal Sectors was completed ahead of schedule, SV = +$1,417.</a:t>
            </a:r>
            <a:br>
              <a:rPr lang="en-US" sz="1400" dirty="0"/>
            </a:br>
            <a:r>
              <a:rPr lang="en-US" sz="1400" dirty="0"/>
              <a:t>Impact – None.</a:t>
            </a:r>
            <a:br>
              <a:rPr lang="en-US" sz="1400" dirty="0"/>
            </a:br>
            <a:r>
              <a:rPr lang="en-US" sz="1400" dirty="0"/>
              <a:t>Corrective – None needed, work is complete ahead of schedule. The last part of the positive schedule variance goes to zero September 2021 which is the planned completion date for this effort. </a:t>
            </a:r>
            <a:endParaRPr lang="en-US" sz="14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28</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534400" cy="3851676"/>
          </a:xfrm>
        </p:spPr>
        <p:txBody>
          <a:bodyPr/>
          <a:lstStyle/>
          <a:p>
            <a:pPr marL="0" indent="0">
              <a:buNone/>
            </a:pPr>
            <a:r>
              <a:rPr lang="en-US" sz="1400" b="1" dirty="0"/>
              <a:t>WBS 1.5.2 Calorimeter Front End Electronics </a:t>
            </a:r>
            <a:endParaRPr lang="en-US" sz="1400" dirty="0"/>
          </a:p>
          <a:p>
            <a:pPr marL="0" indent="0">
              <a:buNone/>
            </a:pPr>
            <a:r>
              <a:rPr lang="en-US" sz="1400" dirty="0"/>
              <a:t>Description – Four separate activities contribute substantially to this SV. All consist of cable orders. The electronics board orders are all complete. They activities are:</a:t>
            </a:r>
            <a:br>
              <a:rPr lang="en-US" sz="1400" dirty="0"/>
            </a:br>
            <a:r>
              <a:rPr lang="en-US" sz="1400" dirty="0"/>
              <a:t>activity S233200 EMCal external cables are not complete, SV = -$72,049,</a:t>
            </a:r>
            <a:br>
              <a:rPr lang="en-US" sz="1400" dirty="0"/>
            </a:br>
            <a:r>
              <a:rPr lang="en-US" sz="1400" dirty="0"/>
              <a:t>activity S233250 EMCal trunk signal cables are not complete, SV = -$770,066, </a:t>
            </a:r>
            <a:endParaRPr lang="en-US" sz="1400" dirty="0"/>
          </a:p>
          <a:p>
            <a:pPr marL="0" indent="0">
              <a:buNone/>
            </a:pPr>
            <a:r>
              <a:rPr lang="en-US" sz="1400" dirty="0"/>
              <a:t>activity S244400 HCal External cables are only 50% complete, SV = -$50,970, and activity S244450 HCal trunk signal cables are not complete, SV =-$147,817.</a:t>
            </a:r>
            <a:br>
              <a:rPr lang="en-US" sz="1400" dirty="0"/>
            </a:br>
            <a:r>
              <a:rPr lang="en-US" sz="1400" dirty="0"/>
              <a:t>The total SV for these activities is -$1,040,902.</a:t>
            </a:r>
            <a:br>
              <a:rPr lang="en-US" sz="1400" dirty="0"/>
            </a:br>
            <a:r>
              <a:rPr lang="en-US" sz="1400" dirty="0"/>
              <a:t>Impact – None. </a:t>
            </a:r>
            <a:endParaRPr lang="en-US" sz="1400" dirty="0"/>
          </a:p>
          <a:p>
            <a:pPr marL="0" indent="0">
              <a:buNone/>
            </a:pPr>
            <a:r>
              <a:rPr lang="en-US" sz="1400" dirty="0"/>
              <a:t>Correctives – Potential vendors for these remaining cables indicate they can meet the requested delivery schedule for these cables. The remaining cables are catalog items built to order to a custom length. The largest of the procurements for these were finally placed the first week of August. These remaining cables are all for </a:t>
            </a:r>
            <a:endParaRPr lang="en-US" sz="1400" dirty="0"/>
          </a:p>
          <a:p>
            <a:pPr marL="0" indent="0">
              <a:buNone/>
            </a:pPr>
            <a:r>
              <a:rPr lang="en-US" sz="1400" dirty="0"/>
              <a:t>installation external to the calorimeters and thus do not impact the progress in the rest of the MIE project. The main vendor indicates delivery by the end of CY2021 is planned now that they have contracts and confirmation in hand from their own vendors. </a:t>
            </a:r>
            <a:endParaRPr lang="en-US" sz="1400" dirty="0"/>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29</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Remaining Orders</a:t>
            </a:r>
            <a:endParaRPr lang="en-US" dirty="0"/>
          </a:p>
        </p:txBody>
      </p:sp>
      <p:sp>
        <p:nvSpPr>
          <p:cNvPr id="3" name="Content Placeholder 2"/>
          <p:cNvSpPr>
            <a:spLocks noGrp="1"/>
          </p:cNvSpPr>
          <p:nvPr>
            <p:ph idx="1"/>
          </p:nvPr>
        </p:nvSpPr>
        <p:spPr>
          <a:xfrm>
            <a:off x="152400" y="514350"/>
            <a:ext cx="8915400" cy="4495800"/>
          </a:xfrm>
        </p:spPr>
        <p:txBody>
          <a:bodyPr/>
          <a:lstStyle/>
          <a:p>
            <a:pPr marL="0" indent="0">
              <a:buNone/>
            </a:pPr>
            <a:r>
              <a:rPr lang="en-US" sz="1600" b="1" dirty="0" smtClean="0">
                <a:solidFill>
                  <a:srgbClr val="0080FF"/>
                </a:solidFill>
              </a:rPr>
              <a:t>MIE</a:t>
            </a:r>
            <a:endParaRPr lang="en-US" sz="1200" dirty="0" smtClean="0">
              <a:solidFill>
                <a:srgbClr val="0080FF"/>
              </a:solidFill>
            </a:endParaRPr>
          </a:p>
          <a:p>
            <a:r>
              <a:rPr lang="en-US" sz="1400" b="1" dirty="0" smtClean="0"/>
              <a:t>DCMII’s + crates + backplanes + controllers</a:t>
            </a:r>
          </a:p>
          <a:p>
            <a:r>
              <a:rPr lang="en-US" sz="1400" b="1" dirty="0" smtClean="0"/>
              <a:t>TPC diffuse lasers </a:t>
            </a:r>
            <a:r>
              <a:rPr lang="en-US" sz="1400" b="1" dirty="0" smtClean="0">
                <a:solidFill>
                  <a:srgbClr val="0080FF"/>
                </a:solidFill>
              </a:rPr>
              <a:t>(</a:t>
            </a:r>
            <a:r>
              <a:rPr lang="en-US" sz="1400" b="1" dirty="0" smtClean="0">
                <a:solidFill>
                  <a:srgbClr val="0080FF"/>
                </a:solidFill>
              </a:rPr>
              <a:t>submitted to PPM)</a:t>
            </a:r>
            <a:endParaRPr lang="en-US" sz="1400" b="1" dirty="0" smtClean="0">
              <a:solidFill>
                <a:srgbClr val="0080FF"/>
              </a:solidFill>
            </a:endParaRPr>
          </a:p>
          <a:p>
            <a:r>
              <a:rPr lang="en-US" sz="1400" b="1" dirty="0" smtClean="0"/>
              <a:t>TPC fibers</a:t>
            </a:r>
          </a:p>
          <a:p>
            <a:r>
              <a:rPr lang="en-US" sz="1400" b="1" dirty="0" smtClean="0"/>
              <a:t>GL1/GTM boards</a:t>
            </a:r>
          </a:p>
          <a:p>
            <a:r>
              <a:rPr lang="en-US" sz="1400" b="1" dirty="0" smtClean="0"/>
              <a:t>JACK board</a:t>
            </a:r>
          </a:p>
          <a:p>
            <a:pPr marL="0" indent="0">
              <a:buNone/>
            </a:pPr>
            <a:r>
              <a:rPr lang="en-US" sz="1600" b="1" dirty="0" smtClean="0">
                <a:solidFill>
                  <a:srgbClr val="0080FF"/>
                </a:solidFill>
              </a:rPr>
              <a:t>1008 I&amp;F</a:t>
            </a:r>
          </a:p>
          <a:p>
            <a:r>
              <a:rPr lang="en-US" sz="1400" b="1" dirty="0" smtClean="0">
                <a:solidFill>
                  <a:srgbClr val="000000"/>
                </a:solidFill>
              </a:rPr>
              <a:t>IHCal installation stanchions</a:t>
            </a:r>
            <a:endParaRPr lang="en-US" sz="1400" b="1" dirty="0" smtClean="0"/>
          </a:p>
          <a:p>
            <a:r>
              <a:rPr lang="en-US" sz="1400" b="1" dirty="0" smtClean="0"/>
              <a:t>TPC installation fixtures and bracketry</a:t>
            </a:r>
          </a:p>
          <a:p>
            <a:r>
              <a:rPr lang="en-US" sz="1400" b="1" dirty="0" smtClean="0"/>
              <a:t>Beam pipe + MBD + sEPD supports</a:t>
            </a:r>
          </a:p>
          <a:p>
            <a:r>
              <a:rPr lang="en-US" sz="1400" b="1" dirty="0" smtClean="0"/>
              <a:t>Magnet </a:t>
            </a:r>
            <a:r>
              <a:rPr lang="en-US" sz="1400" b="1" dirty="0" smtClean="0"/>
              <a:t>Mapping contract w/ CERN</a:t>
            </a:r>
            <a:endParaRPr lang="en-US" sz="1400" b="1" dirty="0" smtClean="0"/>
          </a:p>
          <a:p>
            <a:r>
              <a:rPr lang="en-US" sz="1400" b="1" dirty="0" smtClean="0"/>
              <a:t>Fiber Optics trunk cables</a:t>
            </a:r>
          </a:p>
          <a:p>
            <a:r>
              <a:rPr lang="en-US" sz="1400" b="1" dirty="0" smtClean="0"/>
              <a:t>HVAC Improvements </a:t>
            </a:r>
            <a:r>
              <a:rPr lang="en-US" sz="1400" b="1" dirty="0" smtClean="0">
                <a:solidFill>
                  <a:srgbClr val="0080FF"/>
                </a:solidFill>
              </a:rPr>
              <a:t> </a:t>
            </a:r>
            <a:endParaRPr lang="en-US" sz="1400" b="1" dirty="0" smtClean="0">
              <a:solidFill>
                <a:srgbClr val="0080FF"/>
              </a:solidFill>
            </a:endParaRPr>
          </a:p>
          <a:p>
            <a:r>
              <a:rPr lang="en-US" sz="1400" b="1" dirty="0" smtClean="0"/>
              <a:t>MVTX+INTT brackets and installation </a:t>
            </a:r>
            <a:r>
              <a:rPr lang="en-US" sz="1400" b="1" dirty="0" smtClean="0"/>
              <a:t>fixtures</a:t>
            </a:r>
          </a:p>
          <a:p>
            <a:r>
              <a:rPr lang="en-US" sz="1400" b="1" dirty="0" err="1"/>
              <a:t>Vesda</a:t>
            </a:r>
            <a:r>
              <a:rPr lang="en-US" sz="1400" b="1" dirty="0"/>
              <a:t> </a:t>
            </a:r>
            <a:r>
              <a:rPr lang="en-US" sz="1400" b="1" dirty="0" smtClean="0"/>
              <a:t>interface</a:t>
            </a:r>
            <a:endParaRPr lang="en-US" sz="1400" b="1" dirty="0" smtClean="0"/>
          </a:p>
          <a:p>
            <a:r>
              <a:rPr lang="en-US" sz="1400" b="1" dirty="0" smtClean="0"/>
              <a:t>Seismic restraints</a:t>
            </a:r>
          </a:p>
          <a:p>
            <a:pPr marL="0" indent="0">
              <a:buNone/>
            </a:pPr>
            <a:endParaRPr lang="en-US" sz="1400" b="1" dirty="0" smtClean="0">
              <a:solidFill>
                <a:srgbClr val="0080FF"/>
              </a:solidFill>
            </a:endParaRPr>
          </a:p>
          <a:p>
            <a:endParaRPr lang="en-US" sz="1400" dirty="0" smtClean="0"/>
          </a:p>
          <a:p>
            <a:endParaRPr lang="en-US" sz="1400" b="1" dirty="0" smtClean="0"/>
          </a:p>
          <a:p>
            <a:endParaRPr lang="en-US" sz="1600" dirty="0" smtClean="0"/>
          </a:p>
          <a:p>
            <a:endParaRPr lang="en-US" sz="16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39411169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52400" y="742950"/>
            <a:ext cx="8534400" cy="3851676"/>
          </a:xfrm>
        </p:spPr>
        <p:txBody>
          <a:bodyPr/>
          <a:lstStyle/>
          <a:p>
            <a:pPr marL="0" indent="0">
              <a:buNone/>
            </a:pPr>
            <a:r>
              <a:rPr lang="en-US" sz="1400" b="1" dirty="0"/>
              <a:t>WBS 1.5.3 Calorimeter Digitizers </a:t>
            </a:r>
            <a:endParaRPr lang="en-US" sz="1400" dirty="0"/>
          </a:p>
          <a:p>
            <a:pPr marL="0" indent="0">
              <a:buNone/>
            </a:pPr>
            <a:r>
              <a:rPr lang="en-US" sz="1400" dirty="0"/>
              <a:t>Description – There are three activities contributing to this SV. They are: activity S252700 Digitizer Parts, now 65% complete, SV = -$237,488, activity S252800 Digitizer Boards, now 10% complete, SV = - $134,807, and </a:t>
            </a:r>
          </a:p>
          <a:p>
            <a:pPr marL="0" indent="0">
              <a:buNone/>
            </a:pPr>
            <a:r>
              <a:rPr lang="en-US" sz="1400" dirty="0"/>
              <a:t>activity S252900 Digitizer Assembly, also now 10% complete, SV = -$207,959,</a:t>
            </a:r>
            <a:br>
              <a:rPr lang="en-US" sz="1400" dirty="0"/>
            </a:br>
            <a:r>
              <a:rPr lang="en-US" sz="1400" dirty="0"/>
              <a:t>for a total SV = -$580,254, an 11% improvement over the prior month.</a:t>
            </a:r>
            <a:br>
              <a:rPr lang="en-US" sz="1400" dirty="0"/>
            </a:br>
            <a:r>
              <a:rPr lang="en-US" sz="1400" dirty="0"/>
              <a:t>Impact – None presently. The EMCal and OHCal sector production lines have an adequate number of digitizers to perform all needed QA during remaining detector construction. Therefore, the remaining digitizers are only needed by the completion of the MIE project.</a:t>
            </a:r>
            <a:br>
              <a:rPr lang="en-US" sz="1400" dirty="0"/>
            </a:br>
            <a:r>
              <a:rPr lang="en-US" sz="1400" dirty="0"/>
              <a:t>Corrective – The contract for the production digitizers is placed. The vendor indicates they are placing orders for production quantities of all parts but that world-wide supply chains have led to more lead time than foreseen pre-COVID. Supply chains for electronics parts continue to experience 6-9 months delays in parts availability. Parts arrivals have now reached 65% of required deliveries. The parts vendors used by the digitizer vendor now have accepted all remaining parts orders. Board orders are now placed with PCB vendors. Full assembly kits have been delivered to electronics assembly houses for three of the seven required board types. </a:t>
            </a:r>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spTree>
    <p:extLst>
      <p:ext uri="{BB962C8B-B14F-4D97-AF65-F5344CB8AC3E}">
        <p14:creationId xmlns:p14="http://schemas.microsoft.com/office/powerpoint/2010/main" val="252054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193178" y="590550"/>
            <a:ext cx="8915400" cy="4419600"/>
          </a:xfrm>
        </p:spPr>
        <p:txBody>
          <a:bodyPr/>
          <a:lstStyle/>
          <a:p>
            <a:pPr marL="0" indent="0">
              <a:buNone/>
            </a:pPr>
            <a:r>
              <a:rPr lang="en-US" sz="1200" b="1" dirty="0"/>
              <a:t>WBS 1.6.1 Data Acquisition </a:t>
            </a:r>
            <a:endParaRPr lang="en-US" sz="1200" dirty="0"/>
          </a:p>
          <a:p>
            <a:pPr marL="0" indent="0">
              <a:buNone/>
            </a:pPr>
            <a:r>
              <a:rPr lang="en-US" sz="1200" dirty="0"/>
              <a:t>Description – Four activities contributed to this SV, including:</a:t>
            </a:r>
            <a:br>
              <a:rPr lang="en-US" sz="1200" dirty="0"/>
            </a:br>
            <a:r>
              <a:rPr lang="en-US" sz="1200" dirty="0"/>
              <a:t>activity S255900 Production Boards not complete, SV = -$121,503,</a:t>
            </a:r>
            <a:br>
              <a:rPr lang="en-US" sz="1200" dirty="0"/>
            </a:br>
            <a:r>
              <a:rPr lang="en-US" sz="1200" dirty="0"/>
              <a:t>activity S256700 Crates not complete, SV = -$74,284,</a:t>
            </a:r>
            <a:br>
              <a:rPr lang="en-US" sz="1200" dirty="0"/>
            </a:br>
            <a:r>
              <a:rPr lang="en-US" sz="1200" dirty="0"/>
              <a:t>activity S258700 jSEB Slow Control Boards not complete, SV = -$19,181,</a:t>
            </a:r>
            <a:br>
              <a:rPr lang="en-US" sz="1200" dirty="0"/>
            </a:br>
            <a:r>
              <a:rPr lang="en-US" sz="1200" dirty="0"/>
              <a:t>and</a:t>
            </a:r>
            <a:br>
              <a:rPr lang="en-US" sz="1200" dirty="0"/>
            </a:br>
            <a:r>
              <a:rPr lang="en-US" sz="1200" dirty="0"/>
              <a:t>activity S259500 Buffer Box procurement not complete, SV = -$166,054,</a:t>
            </a:r>
            <a:br>
              <a:rPr lang="en-US" sz="1200" dirty="0"/>
            </a:br>
            <a:r>
              <a:rPr lang="en-US" sz="1200" dirty="0"/>
              <a:t>for a total SV = -$381,021.</a:t>
            </a:r>
            <a:br>
              <a:rPr lang="en-US" sz="1200" dirty="0"/>
            </a:br>
            <a:r>
              <a:rPr lang="en-US" sz="1200" dirty="0"/>
              <a:t>Impact – None. These items do not affect the production schedule for any other MIE items.</a:t>
            </a:r>
            <a:br>
              <a:rPr lang="en-US" sz="1200" dirty="0"/>
            </a:br>
            <a:r>
              <a:rPr lang="en-US" sz="1200" dirty="0"/>
              <a:t>Corrective – Procurement documents are being prepared but are not yet complete for the first three items. These activities construct more of existing designs from the PHENIX experiment thus needed no development or preproduction cycle. The order for the buffer boxes has been placed with a vendor and the associated racks have been delivered. The international market for computer disk drives is experiencing significant delays which will continue to delay completion of the Buffer Box activity. </a:t>
            </a:r>
            <a:endParaRPr lang="en-US" sz="1200" dirty="0"/>
          </a:p>
          <a:p>
            <a:pPr marL="0" indent="0">
              <a:buNone/>
            </a:pPr>
            <a:r>
              <a:rPr lang="en-US" sz="1200" b="1" dirty="0"/>
              <a:t>WBS 1.6.2 Local Level-1 Trigger </a:t>
            </a:r>
            <a:endParaRPr lang="en-US" sz="1200" dirty="0"/>
          </a:p>
          <a:p>
            <a:pPr marL="0" indent="0">
              <a:buNone/>
            </a:pPr>
            <a:r>
              <a:rPr lang="en-US" sz="1200" dirty="0"/>
              <a:t>Description – Activity S263600 Preproduction Local Level-1 trigger, is not complete, SV = -$69,641, and activity S264900 Production LL1 trigger is not complete, SV = -$135,800, for a total SV = -$205,441.</a:t>
            </a:r>
            <a:br>
              <a:rPr lang="en-US" sz="1200" dirty="0"/>
            </a:br>
            <a:r>
              <a:rPr lang="en-US" sz="1200" dirty="0"/>
              <a:t>Impact – None</a:t>
            </a:r>
            <a:br>
              <a:rPr lang="en-US" sz="1200" dirty="0"/>
            </a:br>
            <a:r>
              <a:rPr lang="en-US" sz="1200" dirty="0"/>
              <a:t>Corrective – The prototype Local Level-1 trigger board has been under full-speed testing for several months. Results to date indicate it will meet all requirements, completing the first above activity i.e. the prototype activity. A review held in late February determined that a few small revisions to the board are needed. These revisions are proceeding. The production manufacture is still expected during 2021 based on the existing board assembly house and Bill of Materials. That production will complete this level-3 WBS. The contract with the vendor was finally placed in August. There is now some concern about electronics parts availability to complete this order by the Early Finish date. </a:t>
            </a:r>
            <a:endParaRPr lang="en-US" sz="12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31</a:t>
            </a:fld>
            <a:endParaRPr lang="en-US" altLang="en-US" dirty="0"/>
          </a:p>
        </p:txBody>
      </p:sp>
    </p:spTree>
    <p:extLst>
      <p:ext uri="{BB962C8B-B14F-4D97-AF65-F5344CB8AC3E}">
        <p14:creationId xmlns:p14="http://schemas.microsoft.com/office/powerpoint/2010/main" val="168661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Analysis-continued</a:t>
            </a:r>
            <a:endParaRPr lang="en-US" dirty="0"/>
          </a:p>
        </p:txBody>
      </p:sp>
      <p:sp>
        <p:nvSpPr>
          <p:cNvPr id="3" name="Content Placeholder 2"/>
          <p:cNvSpPr>
            <a:spLocks noGrp="1"/>
          </p:cNvSpPr>
          <p:nvPr>
            <p:ph idx="1"/>
          </p:nvPr>
        </p:nvSpPr>
        <p:spPr>
          <a:xfrm>
            <a:off x="30015" y="590550"/>
            <a:ext cx="8991600" cy="3851676"/>
          </a:xfrm>
        </p:spPr>
        <p:txBody>
          <a:bodyPr/>
          <a:lstStyle/>
          <a:p>
            <a:pPr marL="0" indent="0">
              <a:buNone/>
            </a:pPr>
            <a:r>
              <a:rPr lang="en-US" sz="1200" b="1" dirty="0"/>
              <a:t>WBS 1.6.3 Global Level-1 Trigger </a:t>
            </a:r>
            <a:endParaRPr lang="en-US" sz="1200" dirty="0"/>
          </a:p>
          <a:p>
            <a:pPr marL="0" indent="0">
              <a:buNone/>
            </a:pPr>
            <a:r>
              <a:rPr lang="en-US" sz="1200" dirty="0"/>
              <a:t>Description – Activity S267600 Production of final GL1 is not complete, SV =-$32,673.</a:t>
            </a:r>
            <a:br>
              <a:rPr lang="en-US" sz="1200" dirty="0"/>
            </a:br>
            <a:r>
              <a:rPr lang="en-US" sz="1200" dirty="0"/>
              <a:t>Impact – None</a:t>
            </a:r>
            <a:br>
              <a:rPr lang="en-US" sz="1200" dirty="0"/>
            </a:br>
            <a:r>
              <a:rPr lang="en-US" sz="1200" dirty="0"/>
              <a:t>Corrective – The prototype Global Level-1 Trigger is being used as part of an extended test of electronics for sPHENIX. This test requires multiple front-end cards to operate, respond to triggers and timing signals, and send data to the production DAQ computers correctly over an extended period. This test is continuing as of the end of July. Assuming a positive outcome, the production Global Level-1 Trigger will be assembled using the existing blueprints. </a:t>
            </a:r>
            <a:endParaRPr lang="en-US" sz="1200" dirty="0"/>
          </a:p>
          <a:p>
            <a:pPr marL="0" indent="0">
              <a:buNone/>
            </a:pPr>
            <a:r>
              <a:rPr lang="en-US" sz="1200" b="1" dirty="0"/>
              <a:t>WBS 1.6.4 Timing System </a:t>
            </a:r>
            <a:endParaRPr lang="en-US" sz="1200" dirty="0"/>
          </a:p>
          <a:p>
            <a:pPr marL="0" indent="0">
              <a:buNone/>
            </a:pPr>
            <a:r>
              <a:rPr lang="en-US" sz="1200" dirty="0"/>
              <a:t>Description – Activity S270300 Production of Timing System is not complete, SV =-$48,284.</a:t>
            </a:r>
            <a:br>
              <a:rPr lang="en-US" sz="1200" dirty="0"/>
            </a:br>
            <a:r>
              <a:rPr lang="en-US" sz="1200" dirty="0"/>
              <a:t>Impact – None</a:t>
            </a:r>
            <a:br>
              <a:rPr lang="en-US" sz="1200" dirty="0"/>
            </a:br>
            <a:r>
              <a:rPr lang="en-US" sz="1200" dirty="0"/>
              <a:t>Corrective – The prototype Timing System is being used as part of an extended test of electronics for sPHENIX. This test requires multiple front-end cards to operate, respond to triggers and timing signals, and send data to the production DAQ computers correctly over an extended period. This test is continuing as of the end of July. Assuming a positive outcome, the production Timing System will be assembled using the existing blueprints. </a:t>
            </a:r>
            <a:endParaRPr lang="en-US" sz="1200" dirty="0"/>
          </a:p>
          <a:p>
            <a:pPr marL="0" indent="0">
              <a:buNone/>
            </a:pPr>
            <a:r>
              <a:rPr lang="en-US" sz="1200" b="1" dirty="0"/>
              <a:t>WBS 1.7 Min Bias Trigger Detector </a:t>
            </a:r>
            <a:endParaRPr lang="en-US" sz="1200" dirty="0"/>
          </a:p>
          <a:p>
            <a:pPr marL="0" indent="0">
              <a:buNone/>
            </a:pPr>
            <a:r>
              <a:rPr lang="en-US" sz="1200" dirty="0"/>
              <a:t>Description – Activity S273500 Min/Bias production digitizers is not complete, SV = -$8,572, and activity S273600 MBD Shaper/Disc Board is not complete, SV = -$53,879, for a total of -$62,451.</a:t>
            </a:r>
            <a:br>
              <a:rPr lang="en-US" sz="1200" dirty="0"/>
            </a:br>
            <a:r>
              <a:rPr lang="en-US" sz="1200" dirty="0"/>
              <a:t>Impact – None</a:t>
            </a:r>
            <a:br>
              <a:rPr lang="en-US" sz="1200" dirty="0"/>
            </a:br>
            <a:r>
              <a:rPr lang="en-US" sz="1200" dirty="0"/>
              <a:t>Corrective – The digitizers needed for the MBD are part of the larger digitizers order noted above for WBS 1.5.3 A final design review and production readiness review were held for the MBD shaper/discriminator board in February, no required changes were identified, and the board approved for production procurement. This procurement finally has been placed with the vendor who prepared and tested the prototype versions. Completion by December 2021 is anticipated. </a:t>
            </a:r>
            <a:endParaRPr lang="en-US" sz="12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32</a:t>
            </a:fld>
            <a:endParaRPr lang="en-US" altLang="en-US" dirty="0"/>
          </a:p>
        </p:txBody>
      </p:sp>
    </p:spTree>
    <p:extLst>
      <p:ext uri="{BB962C8B-B14F-4D97-AF65-F5344CB8AC3E}">
        <p14:creationId xmlns:p14="http://schemas.microsoft.com/office/powerpoint/2010/main" val="168661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8" y="33579"/>
            <a:ext cx="9113157" cy="546497"/>
          </a:xfrm>
        </p:spPr>
        <p:txBody>
          <a:bodyPr>
            <a:normAutofit fontScale="90000"/>
          </a:bodyPr>
          <a:lstStyle/>
          <a:p>
            <a:r>
              <a:rPr lang="en-US" sz="3200" b="0" dirty="0"/>
              <a:t>  sPHENIX MIE Status </a:t>
            </a:r>
            <a:r>
              <a:rPr lang="en-US" sz="3200" b="0" dirty="0" smtClean="0"/>
              <a:t> </a:t>
            </a:r>
            <a:endParaRPr lang="en-US" sz="3200" b="0" dirty="0"/>
          </a:p>
        </p:txBody>
      </p:sp>
      <p:sp>
        <p:nvSpPr>
          <p:cNvPr id="3" name="Content Placeholder 2"/>
          <p:cNvSpPr>
            <a:spLocks noGrp="1"/>
          </p:cNvSpPr>
          <p:nvPr>
            <p:ph idx="1"/>
          </p:nvPr>
        </p:nvSpPr>
        <p:spPr>
          <a:xfrm>
            <a:off x="2" y="590550"/>
            <a:ext cx="7315198" cy="2743200"/>
          </a:xfrm>
          <a:solidFill>
            <a:srgbClr val="FFFFFF"/>
          </a:solidFill>
        </p:spPr>
        <p:txBody>
          <a:bodyPr>
            <a:normAutofit lnSpcReduction="10000"/>
          </a:bodyPr>
          <a:lstStyle/>
          <a:p>
            <a:r>
              <a:rPr lang="en-US" sz="1300" b="1" dirty="0" smtClean="0"/>
              <a:t>sPHENIX </a:t>
            </a:r>
            <a:r>
              <a:rPr lang="en-US" sz="1300" b="1" dirty="0"/>
              <a:t>Assembly continues in the 1008 Assembly Hall</a:t>
            </a:r>
          </a:p>
          <a:p>
            <a:r>
              <a:rPr lang="en-US" sz="1300" b="1" dirty="0"/>
              <a:t>The Outer HCAL Sectors are complete. </a:t>
            </a:r>
            <a:r>
              <a:rPr lang="en-US" sz="1300" dirty="0"/>
              <a:t>Electronic burn in tests continue prior to installation.</a:t>
            </a:r>
            <a:endParaRPr lang="en-US" sz="1300" b="1" dirty="0">
              <a:cs typeface="Calibri" panose="020F0502020204030204" pitchFamily="34" charset="0"/>
            </a:endParaRPr>
          </a:p>
          <a:p>
            <a:r>
              <a:rPr lang="en-US" sz="1300" b="1" dirty="0"/>
              <a:t>EMCal</a:t>
            </a:r>
            <a:r>
              <a:rPr lang="en-US" sz="1300" dirty="0"/>
              <a:t> </a:t>
            </a:r>
            <a:r>
              <a:rPr lang="en-US" sz="1300" b="1" dirty="0"/>
              <a:t>blocks </a:t>
            </a:r>
            <a:r>
              <a:rPr lang="en-US" sz="1300" b="1" dirty="0" smtClean="0"/>
              <a:t>82% </a:t>
            </a:r>
            <a:r>
              <a:rPr lang="en-US" sz="1300" b="1" dirty="0"/>
              <a:t>complete at UIUC</a:t>
            </a:r>
            <a:r>
              <a:rPr lang="en-US" sz="1300" dirty="0"/>
              <a:t>. </a:t>
            </a:r>
            <a:r>
              <a:rPr lang="en-US" sz="1300" b="1" dirty="0" smtClean="0"/>
              <a:t>Fab of </a:t>
            </a:r>
            <a:r>
              <a:rPr lang="en-US" sz="1300" b="1" dirty="0"/>
              <a:t>a</a:t>
            </a:r>
            <a:r>
              <a:rPr lang="en-US" sz="1300" b="1" dirty="0" smtClean="0"/>
              <a:t>ll </a:t>
            </a:r>
            <a:r>
              <a:rPr lang="en-US" sz="1300" dirty="0"/>
              <a:t>remaining </a:t>
            </a:r>
            <a:r>
              <a:rPr lang="en-US" sz="1300" b="1" dirty="0"/>
              <a:t>MIE blocks are started</a:t>
            </a:r>
            <a:r>
              <a:rPr lang="en-US" sz="1300" dirty="0"/>
              <a:t>. </a:t>
            </a:r>
            <a:r>
              <a:rPr lang="en-US" sz="1300" b="1" dirty="0"/>
              <a:t>EMCal  Sectors </a:t>
            </a:r>
            <a:r>
              <a:rPr lang="en-US" sz="1300" b="1" dirty="0" smtClean="0"/>
              <a:t>56%  complete </a:t>
            </a:r>
            <a:r>
              <a:rPr lang="en-US" sz="1300" b="1" dirty="0"/>
              <a:t>at BNL.  </a:t>
            </a:r>
            <a:endParaRPr lang="en-US" sz="1300" dirty="0"/>
          </a:p>
          <a:p>
            <a:r>
              <a:rPr lang="en-US" sz="1300" b="1" dirty="0" smtClean="0"/>
              <a:t>All TPC ASICs complete, tested and at BNL</a:t>
            </a:r>
            <a:r>
              <a:rPr lang="en-US" sz="1300" dirty="0" smtClean="0"/>
              <a:t>. </a:t>
            </a:r>
            <a:r>
              <a:rPr lang="en-US" sz="1300" b="1" dirty="0" smtClean="0"/>
              <a:t>First </a:t>
            </a:r>
            <a:r>
              <a:rPr lang="en-US" sz="1300" b="1" dirty="0"/>
              <a:t>production TPC Fee board assembled and tested good</a:t>
            </a:r>
            <a:r>
              <a:rPr lang="en-US" sz="1300" dirty="0" smtClean="0"/>
              <a:t>. Parts at assembly house for stuffing of 700 boards.</a:t>
            </a:r>
            <a:endParaRPr lang="en-US" sz="1300" dirty="0"/>
          </a:p>
          <a:p>
            <a:r>
              <a:rPr lang="en-US" sz="1300" b="1" dirty="0"/>
              <a:t>All EMCal and OHCal on-detector electronics received at BNL</a:t>
            </a:r>
            <a:r>
              <a:rPr lang="en-US" sz="1300" dirty="0"/>
              <a:t>.  Calorimeter digitizer components  continue to arrive at Columbia University </a:t>
            </a:r>
            <a:r>
              <a:rPr lang="en-US" sz="1300" b="1" dirty="0"/>
              <a:t>(</a:t>
            </a:r>
            <a:r>
              <a:rPr lang="en-US" sz="1300" b="1" dirty="0" smtClean="0"/>
              <a:t>&gt;90</a:t>
            </a:r>
            <a:r>
              <a:rPr lang="en-US" sz="1300" b="1" dirty="0"/>
              <a:t>% received to date)</a:t>
            </a:r>
          </a:p>
          <a:p>
            <a:r>
              <a:rPr lang="en-US" sz="1300" b="1" dirty="0"/>
              <a:t>All GEM framing for TPC  complete except for spares.</a:t>
            </a:r>
            <a:r>
              <a:rPr lang="en-US" sz="1300" dirty="0"/>
              <a:t> Spare framed GEM production ongoing at </a:t>
            </a:r>
            <a:r>
              <a:rPr lang="en-US" sz="1300" b="1" dirty="0"/>
              <a:t>WSU, WIS, Vanderbilt, Temple. GEM module assembly about to start at SBU</a:t>
            </a:r>
          </a:p>
          <a:p>
            <a:r>
              <a:rPr lang="en-US" sz="1300" b="1" dirty="0"/>
              <a:t>Inner HCal mechanical sectors 50% complete. </a:t>
            </a:r>
            <a:r>
              <a:rPr lang="en-US" sz="1300" dirty="0"/>
              <a:t>Next 25% </a:t>
            </a:r>
            <a:r>
              <a:rPr lang="en-US" sz="1300" dirty="0" smtClean="0"/>
              <a:t>shipped by </a:t>
            </a:r>
            <a:r>
              <a:rPr lang="en-US" sz="1300" dirty="0" smtClean="0"/>
              <a:t>vendor, at BNL </a:t>
            </a:r>
            <a:r>
              <a:rPr lang="en-US" sz="1300" dirty="0" smtClean="0"/>
              <a:t>next week</a:t>
            </a:r>
            <a:endParaRPr lang="en-US" sz="1300" dirty="0"/>
          </a:p>
          <a:p>
            <a:r>
              <a:rPr lang="en-US" sz="1300" dirty="0"/>
              <a:t>Major </a:t>
            </a:r>
            <a:r>
              <a:rPr lang="en-US" sz="1300" dirty="0" smtClean="0"/>
              <a:t>DAQ/Trigger orders: </a:t>
            </a:r>
            <a:r>
              <a:rPr lang="en-US" sz="1300" b="1" dirty="0" smtClean="0"/>
              <a:t>Large switch at BNL</a:t>
            </a:r>
            <a:r>
              <a:rPr lang="en-US" sz="1300" dirty="0" smtClean="0"/>
              <a:t>. </a:t>
            </a:r>
            <a:r>
              <a:rPr lang="en-US" sz="1300" b="1" dirty="0" smtClean="0"/>
              <a:t>DAQ computers and Buffer Boxes </a:t>
            </a:r>
            <a:r>
              <a:rPr lang="en-US" sz="1300" b="1" dirty="0" smtClean="0"/>
              <a:t>at BNL</a:t>
            </a:r>
            <a:r>
              <a:rPr lang="en-US" sz="1300" dirty="0"/>
              <a:t>.</a:t>
            </a:r>
            <a:endParaRPr lang="en-US" sz="1300" b="1" dirty="0"/>
          </a:p>
          <a:p>
            <a:endParaRPr lang="en-US" sz="1300" b="1" dirty="0"/>
          </a:p>
          <a:p>
            <a:pPr marL="0" indent="0">
              <a:buNone/>
            </a:pPr>
            <a:endParaRPr lang="en-US" sz="1400" b="1" dirty="0"/>
          </a:p>
          <a:p>
            <a:endParaRPr lang="en-US" sz="1400" b="1" dirty="0"/>
          </a:p>
          <a:p>
            <a:pPr marL="0" indent="0">
              <a:buNone/>
            </a:pPr>
            <a:endParaRPr lang="en-US" sz="1400" b="1" dirty="0"/>
          </a:p>
          <a:p>
            <a:endParaRPr lang="en-US" sz="1400" b="1" dirty="0"/>
          </a:p>
          <a:p>
            <a:endParaRPr lang="en-US" sz="1400" b="1" dirty="0"/>
          </a:p>
          <a:p>
            <a:pPr marL="0" indent="0">
              <a:buNone/>
            </a:pPr>
            <a:endParaRPr lang="en-US" sz="1400" b="1" dirty="0"/>
          </a:p>
          <a:p>
            <a:pPr marL="0" indent="0">
              <a:buNone/>
            </a:pPr>
            <a:endParaRPr lang="en-US" sz="1400" b="1" dirty="0">
              <a:solidFill>
                <a:srgbClr val="0080FF"/>
              </a:solidFill>
            </a:endParaRPr>
          </a:p>
          <a:p>
            <a:pPr marL="0" indent="0">
              <a:buNone/>
            </a:pPr>
            <a:endParaRPr lang="en-US" sz="1800" b="1"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800" dirty="0"/>
          </a:p>
          <a:p>
            <a:pPr marL="0" indent="0">
              <a:buNone/>
            </a:pPr>
            <a:endParaRPr lang="en-US" dirty="0"/>
          </a:p>
        </p:txBody>
      </p:sp>
      <p:sp>
        <p:nvSpPr>
          <p:cNvPr id="6" name="Slide Number Placeholder 5"/>
          <p:cNvSpPr>
            <a:spLocks noGrp="1"/>
          </p:cNvSpPr>
          <p:nvPr>
            <p:ph type="sldNum" sz="quarter" idx="4294967295"/>
          </p:nvPr>
        </p:nvSpPr>
        <p:spPr>
          <a:xfrm>
            <a:off x="8609806" y="4869657"/>
            <a:ext cx="534194" cy="273844"/>
          </a:xfrm>
          <a:prstGeom prst="rect">
            <a:avLst/>
          </a:prstGeom>
        </p:spPr>
        <p:txBody>
          <a:bodyPr/>
          <a:lstStyle/>
          <a:p>
            <a:fld id="{4B932B3A-BA38-40C7-ADEE-2A1902CEB265}" type="slidenum">
              <a:rPr lang="en-US" altLang="en-US" smtClean="0"/>
              <a:pPr/>
              <a:t>4</a:t>
            </a:fld>
            <a:endParaRPr lang="en-US" altLang="en-US" dirty="0"/>
          </a:p>
        </p:txBody>
      </p:sp>
      <p:pic>
        <p:nvPicPr>
          <p:cNvPr id="13" name="Picture 12" descr="Screen Shot 2021-06-21 at 11.36.30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28686" y="1180722"/>
            <a:ext cx="1715313" cy="2286000"/>
          </a:xfrm>
          <a:prstGeom prst="rect">
            <a:avLst/>
          </a:prstGeom>
        </p:spPr>
      </p:pic>
      <p:sp>
        <p:nvSpPr>
          <p:cNvPr id="14" name="TextBox 13"/>
          <p:cNvSpPr txBox="1"/>
          <p:nvPr/>
        </p:nvSpPr>
        <p:spPr>
          <a:xfrm>
            <a:off x="7428686" y="1148207"/>
            <a:ext cx="1715316" cy="369332"/>
          </a:xfrm>
          <a:prstGeom prst="rect">
            <a:avLst/>
          </a:prstGeom>
          <a:solidFill>
            <a:schemeClr val="accent2">
              <a:lumMod val="20000"/>
              <a:lumOff val="80000"/>
            </a:schemeClr>
          </a:solidFill>
          <a:ln>
            <a:solidFill>
              <a:srgbClr val="0099FF"/>
            </a:solidFill>
          </a:ln>
        </p:spPr>
        <p:txBody>
          <a:bodyPr wrap="square" rtlCol="0">
            <a:spAutoFit/>
          </a:bodyPr>
          <a:lstStyle/>
          <a:p>
            <a:r>
              <a:rPr lang="en-US" sz="900" b="1" dirty="0"/>
              <a:t>Outer HCal sectors going through final testing/burn-in</a:t>
            </a:r>
          </a:p>
        </p:txBody>
      </p:sp>
      <p:pic>
        <p:nvPicPr>
          <p:cNvPr id="20" name="Picture 19" descr="A picture containing outdoor, building&#10;&#10;Description automatically generated">
            <a:extLst>
              <a:ext uri="{FF2B5EF4-FFF2-40B4-BE49-F238E27FC236}">
                <a16:creationId xmlns="" xmlns:a16="http://schemas.microsoft.com/office/drawing/2014/main" id="{7387CFAF-7085-4D15-9576-D20DB0AD9C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46581" y="3390888"/>
            <a:ext cx="2428282" cy="1733550"/>
          </a:xfrm>
          <a:prstGeom prst="rect">
            <a:avLst/>
          </a:prstGeom>
        </p:spPr>
      </p:pic>
      <p:sp>
        <p:nvSpPr>
          <p:cNvPr id="17" name="TextBox 16"/>
          <p:cNvSpPr txBox="1"/>
          <p:nvPr/>
        </p:nvSpPr>
        <p:spPr>
          <a:xfrm rot="10800000" flipV="1">
            <a:off x="4671024" y="3392213"/>
            <a:ext cx="2038002" cy="246221"/>
          </a:xfrm>
          <a:prstGeom prst="rect">
            <a:avLst/>
          </a:prstGeom>
          <a:solidFill>
            <a:schemeClr val="accent1">
              <a:lumMod val="20000"/>
              <a:lumOff val="80000"/>
            </a:schemeClr>
          </a:solidFill>
          <a:ln>
            <a:solidFill>
              <a:srgbClr val="0099FF"/>
            </a:solidFill>
          </a:ln>
        </p:spPr>
        <p:txBody>
          <a:bodyPr wrap="square" rtlCol="0">
            <a:spAutoFit/>
          </a:bodyPr>
          <a:lstStyle/>
          <a:p>
            <a:pPr algn="ctr"/>
            <a:r>
              <a:rPr lang="en-US" sz="1000" b="1" dirty="0">
                <a:solidFill>
                  <a:srgbClr val="000000"/>
                </a:solidFill>
              </a:rPr>
              <a:t>Inner HCal sectors at vendor    </a:t>
            </a:r>
          </a:p>
        </p:txBody>
      </p:sp>
      <p:pic>
        <p:nvPicPr>
          <p:cNvPr id="25" name="Picture 24">
            <a:extLst>
              <a:ext uri="{FF2B5EF4-FFF2-40B4-BE49-F238E27FC236}">
                <a16:creationId xmlns="" xmlns:a16="http://schemas.microsoft.com/office/drawing/2014/main" id="{3C1665A1-73B9-48A3-B94F-37A10F6982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2152" y="3409952"/>
            <a:ext cx="4307017" cy="1732209"/>
          </a:xfrm>
          <a:prstGeom prst="rect">
            <a:avLst/>
          </a:prstGeom>
        </p:spPr>
      </p:pic>
      <p:sp>
        <p:nvSpPr>
          <p:cNvPr id="29" name="TextBox 28"/>
          <p:cNvSpPr txBox="1"/>
          <p:nvPr/>
        </p:nvSpPr>
        <p:spPr>
          <a:xfrm rot="10800000" flipV="1">
            <a:off x="257429" y="3409955"/>
            <a:ext cx="2465307" cy="246221"/>
          </a:xfrm>
          <a:prstGeom prst="rect">
            <a:avLst/>
          </a:prstGeom>
          <a:solidFill>
            <a:srgbClr val="C5F3FF"/>
          </a:solidFill>
          <a:ln>
            <a:solidFill>
              <a:srgbClr val="0099FF"/>
            </a:solidFill>
          </a:ln>
        </p:spPr>
        <p:txBody>
          <a:bodyPr wrap="square" rtlCol="0">
            <a:spAutoFit/>
          </a:bodyPr>
          <a:lstStyle/>
          <a:p>
            <a:pPr algn="ctr"/>
            <a:r>
              <a:rPr lang="en-US" sz="1000" b="1" dirty="0">
                <a:solidFill>
                  <a:srgbClr val="000000"/>
                </a:solidFill>
              </a:rPr>
              <a:t>TPC Outer field cage at SBU    </a:t>
            </a:r>
          </a:p>
        </p:txBody>
      </p:sp>
      <p:pic>
        <p:nvPicPr>
          <p:cNvPr id="4" name="Picture 3" descr="Screen Shot 2021-08-26 at 11.07.43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8573" y="3463449"/>
            <a:ext cx="2190704" cy="1663753"/>
          </a:xfrm>
          <a:prstGeom prst="rect">
            <a:avLst/>
          </a:prstGeom>
        </p:spPr>
      </p:pic>
      <p:sp>
        <p:nvSpPr>
          <p:cNvPr id="16" name="TextBox 15"/>
          <p:cNvSpPr txBox="1"/>
          <p:nvPr/>
        </p:nvSpPr>
        <p:spPr>
          <a:xfrm>
            <a:off x="6974863" y="3465543"/>
            <a:ext cx="1676400" cy="230830"/>
          </a:xfrm>
          <a:prstGeom prst="rect">
            <a:avLst/>
          </a:prstGeom>
          <a:solidFill>
            <a:schemeClr val="accent1">
              <a:lumMod val="20000"/>
              <a:lumOff val="80000"/>
            </a:schemeClr>
          </a:solidFill>
          <a:ln>
            <a:solidFill>
              <a:srgbClr val="3366FF"/>
            </a:solidFill>
          </a:ln>
        </p:spPr>
        <p:txBody>
          <a:bodyPr wrap="square" lIns="91438" tIns="45719" rIns="91438" bIns="45719" rtlCol="0">
            <a:spAutoFit/>
          </a:bodyPr>
          <a:lstStyle/>
          <a:p>
            <a:pPr algn="ctr"/>
            <a:r>
              <a:rPr lang="en-US" sz="900" b="1" dirty="0"/>
              <a:t>EMCal </a:t>
            </a:r>
            <a:r>
              <a:rPr lang="en-US" sz="900" b="1" dirty="0" smtClean="0"/>
              <a:t>block </a:t>
            </a:r>
            <a:r>
              <a:rPr lang="en-US" sz="900" b="1" dirty="0"/>
              <a:t>fab </a:t>
            </a:r>
            <a:r>
              <a:rPr lang="en-US" sz="900" b="1" dirty="0" smtClean="0"/>
              <a:t>@ UIUC</a:t>
            </a:r>
            <a:endParaRPr lang="en-US" sz="900" b="1" dirty="0"/>
          </a:p>
        </p:txBody>
      </p:sp>
      <p:sp>
        <p:nvSpPr>
          <p:cNvPr id="5" name="Date Placeholder 4"/>
          <p:cNvSpPr>
            <a:spLocks noGrp="1"/>
          </p:cNvSpPr>
          <p:nvPr>
            <p:ph type="dt" sz="half" idx="10"/>
          </p:nvPr>
        </p:nvSpPr>
        <p:spPr/>
        <p:txBody>
          <a:bodyPr/>
          <a:lstStyle/>
          <a:p>
            <a:pPr>
              <a:defRPr/>
            </a:pPr>
            <a:r>
              <a:rPr lang="en-US" altLang="en-US" smtClean="0"/>
              <a:t>9/23/21</a:t>
            </a:r>
            <a:endParaRPr lang="en-US" altLang="en-US" dirty="0"/>
          </a:p>
        </p:txBody>
      </p:sp>
      <p:sp>
        <p:nvSpPr>
          <p:cNvPr id="7" name="Footer Placeholder 6"/>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37136028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
            <a:ext cx="8807241" cy="546497"/>
          </a:xfrm>
        </p:spPr>
        <p:txBody>
          <a:bodyPr>
            <a:noAutofit/>
          </a:bodyPr>
          <a:lstStyle/>
          <a:p>
            <a:r>
              <a:rPr lang="en-US" sz="2500" dirty="0"/>
              <a:t> </a:t>
            </a:r>
            <a:r>
              <a:rPr lang="en-US" sz="2400" b="0" dirty="0"/>
              <a:t>1008 Infrastructure and Facility Upgrade </a:t>
            </a:r>
            <a:r>
              <a:rPr lang="en-US" sz="2400" dirty="0" smtClean="0"/>
              <a:t>Progress</a:t>
            </a:r>
            <a:r>
              <a:rPr lang="en-US" sz="2400" b="0" dirty="0" smtClean="0"/>
              <a:t>  </a:t>
            </a:r>
            <a:endParaRPr lang="en-US" sz="2400" b="0" dirty="0"/>
          </a:p>
        </p:txBody>
      </p:sp>
      <p:sp>
        <p:nvSpPr>
          <p:cNvPr id="3" name="Content Placeholder 2"/>
          <p:cNvSpPr>
            <a:spLocks noGrp="1"/>
          </p:cNvSpPr>
          <p:nvPr>
            <p:ph idx="1"/>
          </p:nvPr>
        </p:nvSpPr>
        <p:spPr>
          <a:xfrm>
            <a:off x="25627" y="666750"/>
            <a:ext cx="4927375" cy="4343400"/>
          </a:xfrm>
          <a:solidFill>
            <a:schemeClr val="bg1"/>
          </a:solidFill>
        </p:spPr>
        <p:txBody>
          <a:bodyPr>
            <a:noAutofit/>
          </a:bodyPr>
          <a:lstStyle/>
          <a:p>
            <a:r>
              <a:rPr lang="en-US" sz="1400" b="1" dirty="0"/>
              <a:t>Carriage/Cradle assembled in 1008  </a:t>
            </a:r>
            <a:endParaRPr lang="en-US" sz="1400" dirty="0"/>
          </a:p>
          <a:p>
            <a:r>
              <a:rPr lang="en-US" sz="1400" b="1" dirty="0"/>
              <a:t>XY Carriage tables, Carriage Hydraulics installed</a:t>
            </a:r>
          </a:p>
          <a:p>
            <a:r>
              <a:rPr lang="en-US" sz="1400" b="1" dirty="0"/>
              <a:t>SC- Magnet being prepped for move to 1008 by mid-</a:t>
            </a:r>
            <a:r>
              <a:rPr lang="en-US" sz="1400" b="1" dirty="0" smtClean="0"/>
              <a:t>September</a:t>
            </a:r>
          </a:p>
          <a:p>
            <a:r>
              <a:rPr lang="en-US" sz="1400" b="1" dirty="0" smtClean="0"/>
              <a:t>EMCal Installation fixture </a:t>
            </a:r>
            <a:r>
              <a:rPr lang="en-US" sz="1400" dirty="0" smtClean="0"/>
              <a:t>complete</a:t>
            </a:r>
            <a:endParaRPr lang="en-US" sz="1400" dirty="0"/>
          </a:p>
          <a:p>
            <a:pPr>
              <a:lnSpc>
                <a:spcPct val="120000"/>
              </a:lnSpc>
            </a:pPr>
            <a:r>
              <a:rPr lang="en-US" sz="1400" b="1" dirty="0"/>
              <a:t>Magnet flux return Pole tip/end cap</a:t>
            </a:r>
            <a:r>
              <a:rPr lang="en-US" sz="1400" dirty="0"/>
              <a:t> in production</a:t>
            </a:r>
            <a:endParaRPr lang="en-US" sz="1400" dirty="0">
              <a:solidFill>
                <a:srgbClr val="0080FF"/>
              </a:solidFill>
            </a:endParaRPr>
          </a:p>
          <a:p>
            <a:r>
              <a:rPr lang="en-US" sz="1400" b="1" dirty="0"/>
              <a:t>sPHENIX Beam Pipe </a:t>
            </a:r>
            <a:r>
              <a:rPr lang="en-US" sz="1400" dirty="0"/>
              <a:t>at vendor for modification. </a:t>
            </a:r>
            <a:r>
              <a:rPr lang="en-US" sz="1400" dirty="0">
                <a:solidFill>
                  <a:srgbClr val="0080FF"/>
                </a:solidFill>
              </a:rPr>
              <a:t> </a:t>
            </a:r>
            <a:endParaRPr lang="en-US" sz="1400" dirty="0"/>
          </a:p>
          <a:p>
            <a:r>
              <a:rPr lang="en-US" sz="1400" b="1" dirty="0"/>
              <a:t>Large Support Rings</a:t>
            </a:r>
            <a:r>
              <a:rPr lang="en-US" sz="1400" dirty="0"/>
              <a:t> in  production</a:t>
            </a:r>
          </a:p>
          <a:p>
            <a:r>
              <a:rPr lang="en-US" sz="1400" b="1" dirty="0" smtClean="0"/>
              <a:t>Rack Platform </a:t>
            </a:r>
            <a:r>
              <a:rPr lang="en-US" sz="1400" dirty="0" smtClean="0"/>
              <a:t>in </a:t>
            </a:r>
            <a:r>
              <a:rPr lang="en-US" sz="1400" dirty="0"/>
              <a:t>production</a:t>
            </a:r>
          </a:p>
          <a:p>
            <a:r>
              <a:rPr lang="en-US" sz="1400" b="1" dirty="0"/>
              <a:t>Work on IR track reinforcement underway.</a:t>
            </a:r>
            <a:r>
              <a:rPr lang="en-US" sz="1400" dirty="0"/>
              <a:t> On schedule for </a:t>
            </a:r>
            <a:r>
              <a:rPr lang="en-US" sz="1400" b="1" dirty="0"/>
              <a:t>completion prior to start of </a:t>
            </a:r>
            <a:r>
              <a:rPr lang="en-US" sz="1400" b="1" dirty="0" smtClean="0"/>
              <a:t>RHIC Run</a:t>
            </a:r>
            <a:r>
              <a:rPr lang="en-US" sz="1400" b="1" dirty="0"/>
              <a:t>-22.</a:t>
            </a:r>
          </a:p>
          <a:p>
            <a:r>
              <a:rPr lang="en-US" sz="1400" b="1" dirty="0"/>
              <a:t>9</a:t>
            </a:r>
            <a:r>
              <a:rPr lang="en-US" sz="1400" b="1" dirty="0" smtClean="0"/>
              <a:t>0</a:t>
            </a:r>
            <a:r>
              <a:rPr lang="en-US" sz="1400" b="1" dirty="0"/>
              <a:t>% of IHCal assembly installations fixtures designs complete and awarded. </a:t>
            </a:r>
            <a:r>
              <a:rPr lang="en-US" sz="1400" dirty="0"/>
              <a:t>Remaining fixture designs ongoing. </a:t>
            </a:r>
            <a:endParaRPr lang="en-US" sz="1400" dirty="0" smtClean="0"/>
          </a:p>
          <a:p>
            <a:r>
              <a:rPr lang="en-US" sz="1400" dirty="0" smtClean="0"/>
              <a:t>EMC</a:t>
            </a:r>
            <a:endParaRPr lang="en-US" sz="1400" dirty="0"/>
          </a:p>
          <a:p>
            <a:r>
              <a:rPr lang="en-US" sz="1400" b="1" dirty="0"/>
              <a:t>LHe cryo components </a:t>
            </a:r>
            <a:r>
              <a:rPr lang="en-US" sz="1400" b="1" dirty="0" smtClean="0"/>
              <a:t>IR installation ongoing.</a:t>
            </a:r>
            <a:endParaRPr lang="en-US" sz="1400" b="1" dirty="0"/>
          </a:p>
          <a:p>
            <a:r>
              <a:rPr lang="en-US" sz="1400" b="1" dirty="0"/>
              <a:t>LN2 and warm  piping, </a:t>
            </a:r>
            <a:r>
              <a:rPr lang="en-US" sz="1400" dirty="0"/>
              <a:t>in production or at BNL.</a:t>
            </a:r>
            <a:endParaRPr lang="en-US" sz="1400" b="1" dirty="0">
              <a:effectLst>
                <a:outerShdw sx="0" sy="0">
                  <a:srgbClr val="000000"/>
                </a:outerShdw>
              </a:effectLst>
            </a:endParaRPr>
          </a:p>
          <a:p>
            <a:r>
              <a:rPr lang="en-US" sz="1400" b="1" dirty="0">
                <a:effectLst>
                  <a:outerShdw sx="0" sy="0">
                    <a:srgbClr val="000000"/>
                  </a:outerShdw>
                </a:effectLst>
              </a:rPr>
              <a:t>Observing significant cost increases on raw materials.  </a:t>
            </a:r>
            <a:endParaRPr lang="en-US" sz="1400" b="1" dirty="0"/>
          </a:p>
        </p:txBody>
      </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
        <p:nvSpPr>
          <p:cNvPr id="6" name="Footer Placeholder 5"/>
          <p:cNvSpPr>
            <a:spLocks noGrp="1"/>
          </p:cNvSpPr>
          <p:nvPr>
            <p:ph type="ftr" sz="quarter" idx="11"/>
          </p:nvPr>
        </p:nvSpPr>
        <p:spPr/>
        <p:txBody>
          <a:bodyPr/>
          <a:lstStyle/>
          <a:p>
            <a:pPr>
              <a:defRPr/>
            </a:pPr>
            <a:r>
              <a:rPr lang="en-US" smtClean="0"/>
              <a:t>PMG</a:t>
            </a:r>
            <a:endParaRPr lang="en-US" dirty="0"/>
          </a:p>
        </p:txBody>
      </p:sp>
      <p:sp>
        <p:nvSpPr>
          <p:cNvPr id="7" name="Slide Number Placeholder 6"/>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pic>
        <p:nvPicPr>
          <p:cNvPr id="8" name="Picture 7" descr="Screen Shot 2021-09-16 at 12.12.13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6802" y="666750"/>
            <a:ext cx="4245465" cy="2819400"/>
          </a:xfrm>
          <a:prstGeom prst="rect">
            <a:avLst/>
          </a:prstGeom>
        </p:spPr>
      </p:pic>
      <p:sp>
        <p:nvSpPr>
          <p:cNvPr id="12" name="Footer Placeholder 3">
            <a:extLst>
              <a:ext uri="{FF2B5EF4-FFF2-40B4-BE49-F238E27FC236}">
                <a16:creationId xmlns="" xmlns:a16="http://schemas.microsoft.com/office/drawing/2014/main" id="{5C805D0B-EDE5-417B-92AB-1036AFCBEE05}"/>
              </a:ext>
            </a:extLst>
          </p:cNvPr>
          <p:cNvSpPr txBox="1">
            <a:spLocks/>
          </p:cNvSpPr>
          <p:nvPr/>
        </p:nvSpPr>
        <p:spPr>
          <a:xfrm>
            <a:off x="4925403" y="666750"/>
            <a:ext cx="4038600" cy="228600"/>
          </a:xfrm>
          <a:prstGeom prst="rect">
            <a:avLst/>
          </a:prstGeom>
          <a:solidFill>
            <a:schemeClr val="bg2">
              <a:lumMod val="95000"/>
            </a:schemeClr>
          </a:solidFill>
          <a:ln>
            <a:solidFill>
              <a:srgbClr val="0F80FF"/>
            </a:solidFill>
          </a:ln>
        </p:spPr>
        <p:txBody>
          <a:bodyPr vert="horz" lIns="91417" tIns="45709" rIns="91417" bIns="45709" rtlCol="0" anchor="ctr"/>
          <a:lstStyle>
            <a:defPPr>
              <a:defRPr lang="en-US"/>
            </a:defPPr>
            <a:lvl1pPr algn="ctr" rtl="0" fontAlgn="auto">
              <a:spcBef>
                <a:spcPts val="0"/>
              </a:spcBef>
              <a:spcAft>
                <a:spcPts val="0"/>
              </a:spcAft>
              <a:defRPr sz="1200" b="0" kern="1200">
                <a:solidFill>
                  <a:schemeClr val="tx1"/>
                </a:solidFill>
                <a:latin typeface="+mn-lt"/>
                <a:ea typeface="+mn-ea"/>
                <a:cs typeface="+mn-cs"/>
              </a:defRPr>
            </a:lvl1pPr>
            <a:lvl2pPr marL="457082"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17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26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34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430" algn="l" defTabSz="914174" rtl="0" eaLnBrk="1" latinLnBrk="0" hangingPunct="1">
              <a:defRPr kern="1200">
                <a:solidFill>
                  <a:schemeClr val="tx1"/>
                </a:solidFill>
                <a:latin typeface="Calibri" pitchFamily="34" charset="0"/>
                <a:ea typeface="MS PGothic" pitchFamily="34" charset="-128"/>
                <a:cs typeface="+mn-cs"/>
              </a:defRPr>
            </a:lvl6pPr>
            <a:lvl7pPr marL="2742512" algn="l" defTabSz="914174" rtl="0" eaLnBrk="1" latinLnBrk="0" hangingPunct="1">
              <a:defRPr kern="1200">
                <a:solidFill>
                  <a:schemeClr val="tx1"/>
                </a:solidFill>
                <a:latin typeface="Calibri" pitchFamily="34" charset="0"/>
                <a:ea typeface="MS PGothic" pitchFamily="34" charset="-128"/>
                <a:cs typeface="+mn-cs"/>
              </a:defRPr>
            </a:lvl7pPr>
            <a:lvl8pPr marL="3199600" algn="l" defTabSz="914174" rtl="0" eaLnBrk="1" latinLnBrk="0" hangingPunct="1">
              <a:defRPr kern="1200">
                <a:solidFill>
                  <a:schemeClr val="tx1"/>
                </a:solidFill>
                <a:latin typeface="Calibri" pitchFamily="34" charset="0"/>
                <a:ea typeface="MS PGothic" pitchFamily="34" charset="-128"/>
                <a:cs typeface="+mn-cs"/>
              </a:defRPr>
            </a:lvl8pPr>
            <a:lvl9pPr marL="3656686" algn="l" defTabSz="914174" rtl="0" eaLnBrk="1" latinLnBrk="0" hangingPunct="1">
              <a:defRPr kern="1200">
                <a:solidFill>
                  <a:schemeClr val="tx1"/>
                </a:solidFill>
                <a:latin typeface="Calibri" pitchFamily="34" charset="0"/>
                <a:ea typeface="MS PGothic" pitchFamily="34" charset="-128"/>
                <a:cs typeface="+mn-cs"/>
              </a:defRPr>
            </a:lvl9pPr>
          </a:lstStyle>
          <a:p>
            <a:pPr>
              <a:defRPr/>
            </a:pPr>
            <a:r>
              <a:rPr lang="en-US" sz="1000" b="1" dirty="0" smtClean="0"/>
              <a:t>sPHENIX SC-Magnet (formerly BaBar) being delivered to 912</a:t>
            </a:r>
            <a:endParaRPr lang="en-US" sz="1000" b="1" dirty="0"/>
          </a:p>
        </p:txBody>
      </p:sp>
      <p:sp>
        <p:nvSpPr>
          <p:cNvPr id="9" name="TextBox 8"/>
          <p:cNvSpPr txBox="1"/>
          <p:nvPr/>
        </p:nvSpPr>
        <p:spPr>
          <a:xfrm>
            <a:off x="5105400" y="3638550"/>
            <a:ext cx="3810000" cy="1200328"/>
          </a:xfrm>
          <a:prstGeom prst="rect">
            <a:avLst/>
          </a:prstGeom>
          <a:solidFill>
            <a:srgbClr val="0080FF"/>
          </a:solidFill>
        </p:spPr>
        <p:txBody>
          <a:bodyPr wrap="square" rtlCol="0">
            <a:spAutoFit/>
          </a:bodyPr>
          <a:lstStyle/>
          <a:p>
            <a:r>
              <a:rPr lang="en-US" sz="2400" b="1" dirty="0" smtClean="0">
                <a:solidFill>
                  <a:srgbClr val="FFFFFF"/>
                </a:solidFill>
              </a:rPr>
              <a:t>Made possible by many </a:t>
            </a:r>
            <a:r>
              <a:rPr lang="en-US" sz="2400" b="1" dirty="0" smtClean="0">
                <a:solidFill>
                  <a:srgbClr val="FFFFFF"/>
                </a:solidFill>
              </a:rPr>
              <a:t>people in Physics, CAD, SMD, IO and F&amp;O </a:t>
            </a:r>
            <a:r>
              <a:rPr lang="en-US" sz="2400" dirty="0" smtClean="0">
                <a:solidFill>
                  <a:srgbClr val="FFFFFF"/>
                </a:solidFill>
              </a:rPr>
              <a:t>  </a:t>
            </a:r>
            <a:endParaRPr lang="en-US" sz="2400" dirty="0">
              <a:solidFill>
                <a:srgbClr val="FFFFFF"/>
              </a:solidFill>
            </a:endParaRPr>
          </a:p>
        </p:txBody>
      </p:sp>
    </p:spTree>
    <p:extLst>
      <p:ext uri="{BB962C8B-B14F-4D97-AF65-F5344CB8AC3E}">
        <p14:creationId xmlns:p14="http://schemas.microsoft.com/office/powerpoint/2010/main" val="25253854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365843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2043206877"/>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177165">
                <a:tc>
                  <a:txBody>
                    <a:bodyPr/>
                    <a:lstStyle/>
                    <a:p>
                      <a:pPr algn="ctr"/>
                      <a:r>
                        <a:rPr lang="en-US" sz="800" b="0" dirty="0">
                          <a:solidFill>
                            <a:schemeClr val="tx1"/>
                          </a:solidFill>
                        </a:rPr>
                        <a:t>0.87</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1.03</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2984755064"/>
              </p:ext>
            </p:extLst>
          </p:nvPr>
        </p:nvGraphicFramePr>
        <p:xfrm>
          <a:off x="5048294" y="3225146"/>
          <a:ext cx="2748171" cy="1251588"/>
        </p:xfrm>
        <a:graphic>
          <a:graphicData uri="http://schemas.openxmlformats.org/drawingml/2006/table">
            <a:tbl>
              <a:tblPr firstRow="1" bandRow="1">
                <a:tableStyleId>{5C22544A-7EE6-4342-B048-85BDC9FD1C3A}</a:tableStyleId>
              </a:tblPr>
              <a:tblGrid>
                <a:gridCol w="1952205">
                  <a:extLst>
                    <a:ext uri="{9D8B030D-6E8A-4147-A177-3AD203B41FA5}">
                      <a16:colId xmlns="" xmlns:a16="http://schemas.microsoft.com/office/drawing/2014/main" val="2785976325"/>
                    </a:ext>
                  </a:extLst>
                </a:gridCol>
                <a:gridCol w="795966">
                  <a:extLst>
                    <a:ext uri="{9D8B030D-6E8A-4147-A177-3AD203B41FA5}">
                      <a16:colId xmlns="" xmlns:a16="http://schemas.microsoft.com/office/drawing/2014/main" val="1842318650"/>
                    </a:ext>
                  </a:extLst>
                </a:gridCol>
              </a:tblGrid>
              <a:tr h="394335">
                <a:tc>
                  <a:txBody>
                    <a:bodyPr/>
                    <a:lstStyle/>
                    <a:p>
                      <a:r>
                        <a:rPr lang="en-US" sz="8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$24,018,003</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394335">
                <a:tc>
                  <a:txBody>
                    <a:bodyPr/>
                    <a:lstStyle/>
                    <a:p>
                      <a:r>
                        <a:rPr lang="en-US" sz="8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$20,786,006</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394335">
                <a:tc>
                  <a:txBody>
                    <a:bodyPr/>
                    <a:lstStyle/>
                    <a:p>
                      <a:r>
                        <a:rPr lang="en-US" sz="8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$20,099,791</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3344328"/>
            <a:ext cx="126332" cy="75073"/>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3344328"/>
            <a:ext cx="126332" cy="75073"/>
          </a:xfrm>
          <a:prstGeom prst="ellipse">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6</a:t>
            </a:fld>
            <a:endParaRPr lang="en-US" altLang="en-US" dirty="0"/>
          </a:p>
        </p:txBody>
      </p:sp>
      <p:sp>
        <p:nvSpPr>
          <p:cNvPr id="18" name="Footer Placeholder 2">
            <a:extLst>
              <a:ext uri="{FF2B5EF4-FFF2-40B4-BE49-F238E27FC236}">
                <a16:creationId xmlns="" xmlns:a16="http://schemas.microsoft.com/office/drawing/2014/main" id="{E0F9F878-5B26-4649-8D53-8DAA42BD0163}"/>
              </a:ext>
            </a:extLst>
          </p:cNvPr>
          <p:cNvSpPr>
            <a:spLocks noGrp="1"/>
          </p:cNvSpPr>
          <p:nvPr>
            <p:ph type="ftr" sz="quarter" idx="11"/>
          </p:nvPr>
        </p:nvSpPr>
        <p:spPr>
          <a:xfrm>
            <a:off x="1059680" y="4963113"/>
            <a:ext cx="7899495" cy="155377"/>
          </a:xfrm>
        </p:spPr>
        <p:txBody>
          <a:bodyPr/>
          <a:lstStyle/>
          <a:p>
            <a:pPr>
              <a:defRPr/>
            </a:pPr>
            <a:r>
              <a:rPr lang="en-US" smtClean="0"/>
              <a:t>PMG</a:t>
            </a:r>
            <a:endParaRPr lang="en-US" dirty="0"/>
          </a:p>
        </p:txBody>
      </p:sp>
      <p:pic>
        <p:nvPicPr>
          <p:cNvPr id="5" name="Picture 4" descr="Chart&#10;&#10;Description automatically generated">
            <a:extLst>
              <a:ext uri="{FF2B5EF4-FFF2-40B4-BE49-F238E27FC236}">
                <a16:creationId xmlns="" xmlns:a16="http://schemas.microsoft.com/office/drawing/2014/main" id="{3EA11AD2-780D-4A07-8996-2DC7BF4F1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054"/>
            <a:ext cx="9144000" cy="2258850"/>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10653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 xmlns:a16="http://schemas.microsoft.com/office/drawing/2014/main" id="{3C1162F8-9A87-45A7-8F10-01ADB5E16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1" y="793435"/>
            <a:ext cx="9144000" cy="3928673"/>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Cost Performance Report (CPR) – sPHENIX MIE</a:t>
            </a:r>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7</a:t>
            </a:fld>
            <a:endParaRPr lang="en-US" altLang="en-US" dirty="0"/>
          </a:p>
        </p:txBody>
      </p:sp>
      <p:sp>
        <p:nvSpPr>
          <p:cNvPr id="13" name="Footer Placeholder 2">
            <a:extLst>
              <a:ext uri="{FF2B5EF4-FFF2-40B4-BE49-F238E27FC236}">
                <a16:creationId xmlns="" xmlns:a16="http://schemas.microsoft.com/office/drawing/2014/main" id="{BC9F6491-7C19-44C3-B9D8-0064F367ABC1}"/>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grpSp>
        <p:nvGrpSpPr>
          <p:cNvPr id="3" name="Group 2"/>
          <p:cNvGrpSpPr/>
          <p:nvPr/>
        </p:nvGrpSpPr>
        <p:grpSpPr>
          <a:xfrm>
            <a:off x="7132494" y="3506953"/>
            <a:ext cx="1886595" cy="1338828"/>
            <a:chOff x="6973640" y="4308854"/>
            <a:chExt cx="1886595" cy="1785104"/>
          </a:xfrm>
        </p:grpSpPr>
        <p:sp>
          <p:nvSpPr>
            <p:cNvPr id="9" name="TextBox 8">
              <a:extLst>
                <a:ext uri="{FF2B5EF4-FFF2-40B4-BE49-F238E27FC236}">
                  <a16:creationId xmlns="" xmlns:a16="http://schemas.microsoft.com/office/drawing/2014/main" id="{486B556E-4F11-43E1-9E35-BE09EBA3995D}"/>
                </a:ext>
              </a:extLst>
            </p:cNvPr>
            <p:cNvSpPr txBox="1"/>
            <p:nvPr/>
          </p:nvSpPr>
          <p:spPr>
            <a:xfrm>
              <a:off x="6973640" y="4308854"/>
              <a:ext cx="1886595" cy="1785104"/>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a:p>
              <a:r>
                <a:rPr lang="en-US" sz="750" dirty="0"/>
                <a:t>*Highlights in table above takes variance $ into consideration, not just Indices</a:t>
              </a:r>
            </a:p>
          </p:txBody>
        </p:sp>
        <p:sp>
          <p:nvSpPr>
            <p:cNvPr id="10" name="Oval 9">
              <a:extLst>
                <a:ext uri="{FF2B5EF4-FFF2-40B4-BE49-F238E27FC236}">
                  <a16:creationId xmlns="" xmlns:a16="http://schemas.microsoft.com/office/drawing/2014/main" id="{A603BB0E-C5D4-4D9D-9A0B-9C6ED4302350}"/>
                </a:ext>
              </a:extLst>
            </p:cNvPr>
            <p:cNvSpPr/>
            <p:nvPr/>
          </p:nvSpPr>
          <p:spPr>
            <a:xfrm>
              <a:off x="7078857" y="4710172"/>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078857" y="4868568"/>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078857" y="5041933"/>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 name="Date Placeholder 3"/>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66338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365843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11943348"/>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177165">
                <a:tc>
                  <a:txBody>
                    <a:bodyPr/>
                    <a:lstStyle/>
                    <a:p>
                      <a:pPr algn="ctr"/>
                      <a:r>
                        <a:rPr lang="en-US" sz="800" b="0" dirty="0">
                          <a:solidFill>
                            <a:schemeClr val="tx1"/>
                          </a:solidFill>
                        </a:rPr>
                        <a:t>0.83</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0.99</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1712520178"/>
              </p:ext>
            </p:extLst>
          </p:nvPr>
        </p:nvGraphicFramePr>
        <p:xfrm>
          <a:off x="4779170" y="3275523"/>
          <a:ext cx="2431884" cy="1114427"/>
        </p:xfrm>
        <a:graphic>
          <a:graphicData uri="http://schemas.openxmlformats.org/drawingml/2006/table">
            <a:tbl>
              <a:tblPr firstRow="1" bandRow="1">
                <a:tableStyleId>{5C22544A-7EE6-4342-B048-85BDC9FD1C3A}</a:tableStyleId>
              </a:tblPr>
              <a:tblGrid>
                <a:gridCol w="1663741">
                  <a:extLst>
                    <a:ext uri="{9D8B030D-6E8A-4147-A177-3AD203B41FA5}">
                      <a16:colId xmlns="" xmlns:a16="http://schemas.microsoft.com/office/drawing/2014/main" val="2785976325"/>
                    </a:ext>
                  </a:extLst>
                </a:gridCol>
                <a:gridCol w="768143">
                  <a:extLst>
                    <a:ext uri="{9D8B030D-6E8A-4147-A177-3AD203B41FA5}">
                      <a16:colId xmlns="" xmlns:a16="http://schemas.microsoft.com/office/drawing/2014/main" val="1842318650"/>
                    </a:ext>
                  </a:extLst>
                </a:gridCol>
              </a:tblGrid>
              <a:tr h="360045">
                <a:tc>
                  <a:txBody>
                    <a:bodyPr/>
                    <a:lstStyle/>
                    <a:p>
                      <a:r>
                        <a:rPr lang="en-US" sz="7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$24,074,764</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360045">
                <a:tc>
                  <a:txBody>
                    <a:bodyPr/>
                    <a:lstStyle/>
                    <a:p>
                      <a:r>
                        <a:rPr lang="en-US" sz="7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$19,867,897</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360045">
                <a:tc>
                  <a:txBody>
                    <a:bodyPr/>
                    <a:lstStyle/>
                    <a:p>
                      <a:r>
                        <a:rPr lang="en-US" sz="7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$20,065,970</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3344328"/>
            <a:ext cx="126332" cy="75073"/>
          </a:xfrm>
          <a:prstGeom prst="ellipse">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3344328"/>
            <a:ext cx="126332" cy="75073"/>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4750516"/>
            <a:ext cx="534194" cy="205383"/>
          </a:xfrm>
        </p:spPr>
        <p:txBody>
          <a:bodyPr/>
          <a:lstStyle/>
          <a:p>
            <a:fld id="{4B932B3A-BA38-40C7-ADEE-2A1902CEB265}" type="slidenum">
              <a:rPr lang="en-US" altLang="en-US" smtClean="0"/>
              <a:pPr/>
              <a:t>8</a:t>
            </a:fld>
            <a:endParaRPr lang="en-US" altLang="en-US" dirty="0"/>
          </a:p>
        </p:txBody>
      </p:sp>
      <p:cxnSp>
        <p:nvCxnSpPr>
          <p:cNvPr id="19" name="Straight Connector 18">
            <a:extLst>
              <a:ext uri="{FF2B5EF4-FFF2-40B4-BE49-F238E27FC236}">
                <a16:creationId xmlns="" xmlns:a16="http://schemas.microsoft.com/office/drawing/2014/main" id="{08B44467-2FFC-4B16-9486-8796274BB846}"/>
              </a:ext>
            </a:extLst>
          </p:cNvPr>
          <p:cNvCxnSpPr/>
          <p:nvPr/>
        </p:nvCxnSpPr>
        <p:spPr>
          <a:xfrm>
            <a:off x="363955" y="490851"/>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21" name="Footer Placeholder 2">
            <a:extLst>
              <a:ext uri="{FF2B5EF4-FFF2-40B4-BE49-F238E27FC236}">
                <a16:creationId xmlns="" xmlns:a16="http://schemas.microsoft.com/office/drawing/2014/main" id="{F65CA21E-1AAC-4F53-B810-43BBD7CAD9DB}"/>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pic>
        <p:nvPicPr>
          <p:cNvPr id="5" name="Picture 4" descr="Chart, scatter chart&#10;&#10;Description automatically generated">
            <a:extLst>
              <a:ext uri="{FF2B5EF4-FFF2-40B4-BE49-F238E27FC236}">
                <a16:creationId xmlns="" xmlns:a16="http://schemas.microsoft.com/office/drawing/2014/main" id="{14163E8A-A443-4A93-9D2C-292A88D80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305"/>
            <a:ext cx="9144000" cy="2318657"/>
          </a:xfrm>
          <a:prstGeom prst="rect">
            <a:avLst/>
          </a:prstGeom>
        </p:spPr>
      </p:pic>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263769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 xmlns:a16="http://schemas.microsoft.com/office/drawing/2014/main" id="{AAA97263-EA7F-42BC-BE24-CB5817534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745"/>
            <a:ext cx="9144000" cy="3432011"/>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13258" y="67202"/>
            <a:ext cx="8229600" cy="409873"/>
          </a:xfrm>
        </p:spPr>
        <p:txBody>
          <a:bodyPr/>
          <a:lstStyle/>
          <a:p>
            <a:r>
              <a:rPr lang="en-US" sz="2100" dirty="0"/>
              <a:t>Cost Performance Report (CPR) – 1008 Infra and Facility Upgrade</a:t>
            </a:r>
          </a:p>
        </p:txBody>
      </p:sp>
      <p:sp>
        <p:nvSpPr>
          <p:cNvPr id="9" name="TextBox 8">
            <a:extLst>
              <a:ext uri="{FF2B5EF4-FFF2-40B4-BE49-F238E27FC236}">
                <a16:creationId xmlns="" xmlns:a16="http://schemas.microsoft.com/office/drawing/2014/main" id="{486B556E-4F11-43E1-9E35-BE09EBA3995D}"/>
              </a:ext>
            </a:extLst>
          </p:cNvPr>
          <p:cNvSpPr txBox="1"/>
          <p:nvPr/>
        </p:nvSpPr>
        <p:spPr>
          <a:xfrm>
            <a:off x="7149420" y="3664181"/>
            <a:ext cx="1886595" cy="124649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r>
              <a:rPr lang="en-US" sz="750" dirty="0"/>
              <a:t>*Highlights in table above takes variance $ into consideration, not just Indices</a:t>
            </a:r>
          </a:p>
          <a:p>
            <a:endParaRPr lang="en-US" sz="750" dirty="0"/>
          </a:p>
        </p:txBody>
      </p:sp>
      <p:sp>
        <p:nvSpPr>
          <p:cNvPr id="10" name="Oval 9">
            <a:extLst>
              <a:ext uri="{FF2B5EF4-FFF2-40B4-BE49-F238E27FC236}">
                <a16:creationId xmlns="" xmlns:a16="http://schemas.microsoft.com/office/drawing/2014/main" id="{A603BB0E-C5D4-4D9D-9A0B-9C6ED4302350}"/>
              </a:ext>
            </a:extLst>
          </p:cNvPr>
          <p:cNvSpPr/>
          <p:nvPr/>
        </p:nvSpPr>
        <p:spPr>
          <a:xfrm>
            <a:off x="7200900" y="3969885"/>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200900" y="4086760"/>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200900" y="4193795"/>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9</a:t>
            </a:fld>
            <a:endParaRPr lang="en-US" altLang="en-US" dirty="0"/>
          </a:p>
        </p:txBody>
      </p:sp>
      <p:cxnSp>
        <p:nvCxnSpPr>
          <p:cNvPr id="5" name="Straight Connector 4">
            <a:extLst>
              <a:ext uri="{FF2B5EF4-FFF2-40B4-BE49-F238E27FC236}">
                <a16:creationId xmlns="" xmlns:a16="http://schemas.microsoft.com/office/drawing/2014/main" id="{54DEBCEE-64AC-4883-911D-6C8B25D8385E}"/>
              </a:ext>
            </a:extLst>
          </p:cNvPr>
          <p:cNvCxnSpPr/>
          <p:nvPr/>
        </p:nvCxnSpPr>
        <p:spPr>
          <a:xfrm>
            <a:off x="305854" y="477074"/>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 xmlns:a16="http://schemas.microsoft.com/office/drawing/2014/main" id="{F289F0CC-CC89-4D29-89AB-39F3D43038A2}"/>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9/23/21</a:t>
            </a:r>
            <a:endParaRPr lang="en-US" altLang="en-US" dirty="0"/>
          </a:p>
        </p:txBody>
      </p:sp>
    </p:spTree>
    <p:extLst>
      <p:ext uri="{BB962C8B-B14F-4D97-AF65-F5344CB8AC3E}">
        <p14:creationId xmlns:p14="http://schemas.microsoft.com/office/powerpoint/2010/main" val="150925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148356</TotalTime>
  <Words>1916</Words>
  <Application>Microsoft Macintosh PowerPoint</Application>
  <PresentationFormat>On-screen Show (16:9)</PresentationFormat>
  <Paragraphs>305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Status of sPHENIX Installation in 1008</vt:lpstr>
      <vt:lpstr> High Priority Issues</vt:lpstr>
      <vt:lpstr>Key Remaining Orders</vt:lpstr>
      <vt:lpstr>  sPHENIX MIE Status  </vt:lpstr>
      <vt:lpstr> 1008 Infrastructure and Facility Upgrade Progress  </vt:lpstr>
      <vt:lpstr>Performance Indices – sPHENIX MIE</vt:lpstr>
      <vt:lpstr>Cost Performance Report (CPR) – sPHENIX MIE</vt:lpstr>
      <vt:lpstr>Performance Indices – 1008 Infra and Facility Upgrade</vt:lpstr>
      <vt:lpstr>Cost Performance Report (CPR) – 1008 Infra and Facility Upgrade</vt:lpstr>
      <vt:lpstr>Milestones Status – sPHENIX MIE</vt:lpstr>
      <vt:lpstr>Milestones Status – 1008 Infra and Facility Upgrade</vt:lpstr>
      <vt:lpstr>Summary Schedule – sPHENIX MIE</vt:lpstr>
      <vt:lpstr>Summary Schedule – sPHENIX MIE and 1008 Infra and Facility Upgrade</vt:lpstr>
      <vt:lpstr>Issues</vt:lpstr>
      <vt:lpstr>Summary</vt:lpstr>
      <vt:lpstr>Back Up</vt:lpstr>
      <vt:lpstr>EAC and Contingency Profile – sPHENIX MIE</vt:lpstr>
      <vt:lpstr>Baseline/Contingency Log and ETC adjustment Log - MIE</vt:lpstr>
      <vt:lpstr>EAC and Contingency Profile – 1008 Infra and Facility Upgrade </vt:lpstr>
      <vt:lpstr>Baseline/Contingency Log - 1008 Infra and Facility Upgrade </vt:lpstr>
      <vt:lpstr>Critical Path (1x, 2x and 3x Combined)</vt:lpstr>
      <vt:lpstr>Critical Path (1x, 2x and 3x Combined)</vt:lpstr>
      <vt:lpstr>Variance Analysis</vt:lpstr>
      <vt:lpstr>Variance Analysis-continued</vt:lpstr>
      <vt:lpstr>Variance Analysis-continued</vt:lpstr>
      <vt:lpstr>Variance Analysis-continued</vt:lpstr>
      <vt:lpstr>Variance Analysis-continued</vt:lpstr>
      <vt:lpstr>Variance Analysis-continued</vt:lpstr>
      <vt:lpstr>Variance Analysis-continued</vt:lpstr>
      <vt:lpstr>Variance Analysis-continued</vt:lpstr>
      <vt:lpstr>Variance Analysis-continued</vt:lpstr>
      <vt:lpstr>Variance Analysis-continued</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1181</cp:revision>
  <cp:lastPrinted>2017-10-23T16:33:50Z</cp:lastPrinted>
  <dcterms:created xsi:type="dcterms:W3CDTF">2015-10-24T00:32:43Z</dcterms:created>
  <dcterms:modified xsi:type="dcterms:W3CDTF">2021-09-23T12:37:22Z</dcterms:modified>
</cp:coreProperties>
</file>