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_rels/presentation.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media/image1.png" ContentType="image/png"/>
  <Override PartName="/ppt/media/image2.tif" ContentType="image/tiff"/>
  <Override PartName="/ppt/media/image3.wmf" ContentType="image/x-wmf"/>
  <Override PartName="/ppt/media/image4.wmf" ContentType="image/x-wmf"/>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12192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rIns="0" tIns="0" bIns="0">
            <a:normAutofit/>
          </a:bodyPr>
          <a:p>
            <a:endParaRPr b="0" lang="en-US" sz="2800" spc="-1" strike="noStrike">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rIns="0" tIns="0" bIns="0">
            <a:normAutofit/>
          </a:bodyPr>
          <a:p>
            <a:endParaRPr b="0" lang="en-US" sz="2800" spc="-1" strike="noStrike">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240" cy="1325160"/>
          </a:xfrm>
          <a:prstGeom prst="rect">
            <a:avLst/>
          </a:prstGeom>
        </p:spPr>
        <p:txBody>
          <a:bodyPr anchor="ctr">
            <a:noAutofit/>
          </a:bodyPr>
          <a:p>
            <a:pPr>
              <a:lnSpc>
                <a:spcPct val="90000"/>
              </a:lnSpc>
            </a:pPr>
            <a:r>
              <a:rPr b="0" lang="en-US" sz="4400" spc="-1" strike="noStrike">
                <a:solidFill>
                  <a:srgbClr val="000000"/>
                </a:solidFill>
                <a:latin typeface="Calibri Light"/>
              </a:rPr>
              <a:t>Click to edit Master title style</a:t>
            </a:r>
            <a:endParaRPr b="0" lang="en-US" sz="4400" spc="-1" strike="noStrike">
              <a:solidFill>
                <a:srgbClr val="000000"/>
              </a:solidFill>
              <a:latin typeface="Calibri"/>
            </a:endParaRPr>
          </a:p>
        </p:txBody>
      </p:sp>
      <p:sp>
        <p:nvSpPr>
          <p:cNvPr id="1" name="PlaceHolder 2"/>
          <p:cNvSpPr>
            <a:spLocks noGrp="1"/>
          </p:cNvSpPr>
          <p:nvPr>
            <p:ph type="body"/>
          </p:nvPr>
        </p:nvSpPr>
        <p:spPr>
          <a:xfrm>
            <a:off x="838080" y="1825560"/>
            <a:ext cx="10515240" cy="4350960"/>
          </a:xfrm>
          <a:prstGeom prst="rect">
            <a:avLst/>
          </a:prstGeom>
        </p:spPr>
        <p:txBody>
          <a:bodyPr>
            <a:noAutofit/>
          </a:bodyPr>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Edit Master text styles</a:t>
            </a:r>
            <a:endParaRPr b="0" lang="en-US" sz="28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en-US" sz="2400" spc="-1" strike="noStrike">
                <a:solidFill>
                  <a:srgbClr val="000000"/>
                </a:solidFill>
                <a:latin typeface="Calibri"/>
              </a:rPr>
              <a:t>Second level</a:t>
            </a:r>
            <a:endParaRPr b="0" lang="en-US" sz="2400" spc="-1" strike="noStrike">
              <a:solidFill>
                <a:srgbClr val="000000"/>
              </a:solidFill>
              <a:latin typeface="Calibri"/>
            </a:endParaRPr>
          </a:p>
          <a:p>
            <a:pPr lvl="2" marL="1143000" indent="-228240">
              <a:lnSpc>
                <a:spcPct val="90000"/>
              </a:lnSpc>
              <a:spcBef>
                <a:spcPts val="499"/>
              </a:spcBef>
              <a:buClr>
                <a:srgbClr val="000000"/>
              </a:buClr>
              <a:buFont typeface="Arial"/>
              <a:buChar char="•"/>
            </a:pPr>
            <a:r>
              <a:rPr b="0" lang="en-US" sz="2000" spc="-1" strike="noStrike">
                <a:solidFill>
                  <a:srgbClr val="000000"/>
                </a:solidFill>
                <a:latin typeface="Calibri"/>
              </a:rPr>
              <a:t>Third level</a:t>
            </a:r>
            <a:endParaRPr b="0" lang="en-US" sz="2000" spc="-1" strike="noStrike">
              <a:solidFill>
                <a:srgbClr val="000000"/>
              </a:solidFill>
              <a:latin typeface="Calibri"/>
            </a:endParaRPr>
          </a:p>
          <a:p>
            <a:pPr lvl="3" marL="1600200" indent="-228240">
              <a:lnSpc>
                <a:spcPct val="90000"/>
              </a:lnSpc>
              <a:spcBef>
                <a:spcPts val="499"/>
              </a:spcBef>
              <a:buClr>
                <a:srgbClr val="000000"/>
              </a:buClr>
              <a:buFont typeface="Arial"/>
              <a:buChar char="•"/>
            </a:pPr>
            <a:r>
              <a:rPr b="0" lang="en-US" sz="1800" spc="-1" strike="noStrike">
                <a:solidFill>
                  <a:srgbClr val="000000"/>
                </a:solidFill>
                <a:latin typeface="Calibri"/>
              </a:rPr>
              <a:t>Fourth level</a:t>
            </a:r>
            <a:endParaRPr b="0" lang="en-US" sz="1800" spc="-1" strike="noStrike">
              <a:solidFill>
                <a:srgbClr val="000000"/>
              </a:solidFill>
              <a:latin typeface="Calibri"/>
            </a:endParaRPr>
          </a:p>
          <a:p>
            <a:pPr lvl="4" marL="2057400" indent="-228240">
              <a:lnSpc>
                <a:spcPct val="90000"/>
              </a:lnSpc>
              <a:spcBef>
                <a:spcPts val="499"/>
              </a:spcBef>
              <a:buClr>
                <a:srgbClr val="000000"/>
              </a:buClr>
              <a:buFont typeface="Arial"/>
              <a:buChar char="•"/>
            </a:pPr>
            <a:r>
              <a:rPr b="0" lang="en-US" sz="1800" spc="-1" strike="noStrike">
                <a:solidFill>
                  <a:srgbClr val="000000"/>
                </a:solidFill>
                <a:latin typeface="Calibri"/>
              </a:rPr>
              <a:t>Fifth level</a:t>
            </a:r>
            <a:endParaRPr b="0" lang="en-US" sz="1800" spc="-1" strike="noStrike">
              <a:solidFill>
                <a:srgbClr val="000000"/>
              </a:solidFill>
              <a:latin typeface="Calibri"/>
            </a:endParaRPr>
          </a:p>
        </p:txBody>
      </p:sp>
      <p:sp>
        <p:nvSpPr>
          <p:cNvPr id="2" name="PlaceHolder 3"/>
          <p:cNvSpPr>
            <a:spLocks noGrp="1"/>
          </p:cNvSpPr>
          <p:nvPr>
            <p:ph type="dt"/>
          </p:nvPr>
        </p:nvSpPr>
        <p:spPr>
          <a:xfrm>
            <a:off x="838080" y="6356520"/>
            <a:ext cx="2742840" cy="364680"/>
          </a:xfrm>
          <a:prstGeom prst="rect">
            <a:avLst/>
          </a:prstGeom>
        </p:spPr>
        <p:txBody>
          <a:bodyPr anchor="ctr">
            <a:noAutofit/>
          </a:bodyPr>
          <a:p>
            <a:pPr>
              <a:lnSpc>
                <a:spcPct val="100000"/>
              </a:lnSpc>
            </a:pPr>
            <a:fld id="{FC68C5F1-D4A5-4474-899F-80F4128A31B5}" type="datetime">
              <a:rPr b="0" lang="en-US" sz="1200" spc="-1" strike="noStrike">
                <a:solidFill>
                  <a:srgbClr val="8b8b8b"/>
                </a:solidFill>
                <a:latin typeface="Calibri"/>
              </a:rPr>
              <a:t>9/15/21</a:t>
            </a:fld>
            <a:endParaRPr b="0" lang="en-US" sz="1200" spc="-1" strike="noStrike">
              <a:latin typeface="Times New Roman"/>
            </a:endParaRPr>
          </a:p>
        </p:txBody>
      </p:sp>
      <p:sp>
        <p:nvSpPr>
          <p:cNvPr id="3" name="PlaceHolder 4"/>
          <p:cNvSpPr>
            <a:spLocks noGrp="1"/>
          </p:cNvSpPr>
          <p:nvPr>
            <p:ph type="ftr"/>
          </p:nvPr>
        </p:nvSpPr>
        <p:spPr>
          <a:xfrm>
            <a:off x="4038480" y="6356520"/>
            <a:ext cx="4114440" cy="364680"/>
          </a:xfrm>
          <a:prstGeom prst="rect">
            <a:avLst/>
          </a:prstGeom>
        </p:spPr>
        <p:txBody>
          <a:bodyPr anchor="ctr">
            <a:noAutofit/>
          </a:bodyPr>
          <a:p>
            <a:endParaRPr b="0" lang="en-US" sz="2400" spc="-1" strike="noStrike">
              <a:latin typeface="Times New Roman"/>
            </a:endParaRPr>
          </a:p>
        </p:txBody>
      </p:sp>
      <p:sp>
        <p:nvSpPr>
          <p:cNvPr id="4" name="PlaceHolder 5"/>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0B518EB7-B4CF-42EF-8BD9-597CD947724D}" type="slidenum">
              <a:rPr b="0" lang="en-US" sz="1200" spc="-1" strike="noStrike">
                <a:solidFill>
                  <a:srgbClr val="8b8b8b"/>
                </a:solidFill>
                <a:latin typeface="Calibri"/>
              </a:rPr>
              <a:t>&lt;number&gt;</a:t>
            </a:fld>
            <a:endParaRPr b="0" lang="en-US"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tif"/><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1" name="Picture 3" descr=""/>
          <p:cNvPicPr/>
          <p:nvPr/>
        </p:nvPicPr>
        <p:blipFill>
          <a:blip r:embed="rId1"/>
          <a:stretch/>
        </p:blipFill>
        <p:spPr>
          <a:xfrm>
            <a:off x="379800" y="203400"/>
            <a:ext cx="7138440" cy="3097440"/>
          </a:xfrm>
          <a:prstGeom prst="rect">
            <a:avLst/>
          </a:prstGeom>
          <a:ln>
            <a:noFill/>
          </a:ln>
        </p:spPr>
      </p:pic>
      <p:sp>
        <p:nvSpPr>
          <p:cNvPr id="42" name="CustomShape 1"/>
          <p:cNvSpPr/>
          <p:nvPr/>
        </p:nvSpPr>
        <p:spPr>
          <a:xfrm>
            <a:off x="1570680" y="1999440"/>
            <a:ext cx="732600" cy="577080"/>
          </a:xfrm>
          <a:prstGeom prst="rect">
            <a:avLst/>
          </a:prstGeom>
          <a:noFill/>
          <a:ln>
            <a:noFill/>
          </a:ln>
        </p:spPr>
        <p:style>
          <a:lnRef idx="0"/>
          <a:fillRef idx="0"/>
          <a:effectRef idx="0"/>
          <a:fontRef idx="minor"/>
        </p:style>
        <p:txBody>
          <a:bodyPr wrap="none" lIns="90000" rIns="90000" tIns="45000" bIns="45000">
            <a:spAutoFit/>
          </a:bodyPr>
          <a:p>
            <a:pPr>
              <a:lnSpc>
                <a:spcPct val="100000"/>
              </a:lnSpc>
            </a:pPr>
            <a:r>
              <a:rPr b="1" lang="en-US" sz="1600" spc="-1" strike="noStrike">
                <a:solidFill>
                  <a:srgbClr val="ffffff"/>
                </a:solidFill>
                <a:latin typeface="Calibri"/>
              </a:rPr>
              <a:t>nHCAL</a:t>
            </a:r>
            <a:endParaRPr b="0" lang="en-US" sz="1600" spc="-1" strike="noStrike">
              <a:latin typeface="Arial"/>
            </a:endParaRPr>
          </a:p>
          <a:p>
            <a:pPr>
              <a:lnSpc>
                <a:spcPct val="100000"/>
              </a:lnSpc>
            </a:pPr>
            <a:r>
              <a:rPr b="1" lang="en-US" sz="1600" spc="-1" strike="noStrike">
                <a:solidFill>
                  <a:srgbClr val="ffffff"/>
                </a:solidFill>
                <a:latin typeface="Calibri"/>
              </a:rPr>
              <a:t>TBD</a:t>
            </a:r>
            <a:endParaRPr b="0" lang="en-US" sz="1600" spc="-1" strike="noStrike">
              <a:latin typeface="Arial"/>
            </a:endParaRPr>
          </a:p>
        </p:txBody>
      </p:sp>
      <p:sp>
        <p:nvSpPr>
          <p:cNvPr id="43" name="CustomShape 2"/>
          <p:cNvSpPr/>
          <p:nvPr/>
        </p:nvSpPr>
        <p:spPr>
          <a:xfrm>
            <a:off x="3532680" y="1203120"/>
            <a:ext cx="1148760" cy="364680"/>
          </a:xfrm>
          <a:prstGeom prst="rect">
            <a:avLst/>
          </a:prstGeom>
          <a:noFill/>
          <a:ln>
            <a:noFill/>
          </a:ln>
        </p:spPr>
        <p:style>
          <a:lnRef idx="0"/>
          <a:fillRef idx="0"/>
          <a:effectRef idx="0"/>
          <a:fontRef idx="minor"/>
        </p:style>
        <p:txBody>
          <a:bodyPr wrap="none" lIns="90000" rIns="90000" tIns="45000" bIns="45000">
            <a:spAutoFit/>
          </a:bodyPr>
          <a:p>
            <a:pPr>
              <a:lnSpc>
                <a:spcPct val="100000"/>
              </a:lnSpc>
            </a:pPr>
            <a:r>
              <a:rPr b="1" lang="en-US" sz="1800" spc="-1" strike="noStrike">
                <a:solidFill>
                  <a:srgbClr val="ffffff"/>
                </a:solidFill>
                <a:latin typeface="Calibri"/>
              </a:rPr>
              <a:t>cHCal TBD</a:t>
            </a:r>
            <a:endParaRPr b="0" lang="en-US" sz="1800" spc="-1" strike="noStrike">
              <a:latin typeface="Arial"/>
            </a:endParaRPr>
          </a:p>
        </p:txBody>
      </p:sp>
      <p:sp>
        <p:nvSpPr>
          <p:cNvPr id="44" name="CustomShape 3"/>
          <p:cNvSpPr/>
          <p:nvPr/>
        </p:nvSpPr>
        <p:spPr>
          <a:xfrm>
            <a:off x="3243240" y="2058120"/>
            <a:ext cx="566640" cy="364680"/>
          </a:xfrm>
          <a:prstGeom prst="rect">
            <a:avLst/>
          </a:prstGeom>
          <a:noFill/>
          <a:ln>
            <a:noFill/>
          </a:ln>
        </p:spPr>
        <p:style>
          <a:lnRef idx="0"/>
          <a:fillRef idx="0"/>
          <a:effectRef idx="0"/>
          <a:fontRef idx="minor"/>
        </p:style>
        <p:txBody>
          <a:bodyPr wrap="none" lIns="90000" rIns="90000" tIns="45000" bIns="45000">
            <a:spAutoFit/>
          </a:bodyPr>
          <a:p>
            <a:pPr>
              <a:lnSpc>
                <a:spcPct val="100000"/>
              </a:lnSpc>
            </a:pPr>
            <a:r>
              <a:rPr b="1" lang="en-US" sz="1800" spc="-1" strike="noStrike">
                <a:solidFill>
                  <a:srgbClr val="ffffff"/>
                </a:solidFill>
                <a:latin typeface="Calibri"/>
              </a:rPr>
              <a:t>ANL</a:t>
            </a:r>
            <a:endParaRPr b="0" lang="en-US" sz="1800" spc="-1" strike="noStrike">
              <a:latin typeface="Arial"/>
            </a:endParaRPr>
          </a:p>
        </p:txBody>
      </p:sp>
      <p:sp>
        <p:nvSpPr>
          <p:cNvPr id="45" name="CustomShape 4"/>
          <p:cNvSpPr/>
          <p:nvPr/>
        </p:nvSpPr>
        <p:spPr>
          <a:xfrm>
            <a:off x="241920" y="3619800"/>
            <a:ext cx="7678080" cy="3285000"/>
          </a:xfrm>
          <a:prstGeom prst="rect">
            <a:avLst/>
          </a:prstGeom>
          <a:noFill/>
          <a:ln>
            <a:noFill/>
          </a:ln>
        </p:spPr>
        <p:style>
          <a:lnRef idx="0"/>
          <a:fillRef idx="0"/>
          <a:effectRef idx="0"/>
          <a:fontRef idx="minor"/>
        </p:style>
        <p:txBody>
          <a:bodyPr lIns="90000" rIns="90000" tIns="45000" bIns="45000">
            <a:spAutoFit/>
          </a:bodyPr>
          <a:p>
            <a:pPr>
              <a:lnSpc>
                <a:spcPct val="100000"/>
              </a:lnSpc>
            </a:pPr>
            <a:r>
              <a:rPr b="0" lang="en-US" sz="1600" spc="-1" strike="noStrike">
                <a:solidFill>
                  <a:srgbClr val="002060"/>
                </a:solidFill>
                <a:latin typeface="Calibri"/>
              </a:rPr>
              <a:t>We need to figure out how many layers in HCals sufficient for ‘good’ (need to be defined) identification of neutral hadrons. bECal configuration is very important for that.</a:t>
            </a:r>
            <a:endParaRPr b="0" lang="en-US" sz="1600" spc="-1" strike="noStrike">
              <a:latin typeface="Arial"/>
            </a:endParaRPr>
          </a:p>
          <a:p>
            <a:pPr>
              <a:lnSpc>
                <a:spcPct val="100000"/>
              </a:lnSpc>
            </a:pPr>
            <a:r>
              <a:rPr b="0" lang="en-US" sz="1600" spc="-1" strike="noStrike">
                <a:solidFill>
                  <a:srgbClr val="002060"/>
                </a:solidFill>
                <a:latin typeface="Calibri"/>
              </a:rPr>
              <a:t>(Different versions of the detector, bECal dense post-imaging part of the detector)</a:t>
            </a:r>
            <a:endParaRPr b="0" lang="en-US" sz="1600" spc="-1" strike="noStrike">
              <a:latin typeface="Arial"/>
            </a:endParaRPr>
          </a:p>
          <a:p>
            <a:pPr>
              <a:lnSpc>
                <a:spcPct val="100000"/>
              </a:lnSpc>
            </a:pPr>
            <a:endParaRPr b="0" lang="en-US" sz="1600" spc="-1" strike="noStrike">
              <a:latin typeface="Arial"/>
            </a:endParaRPr>
          </a:p>
          <a:p>
            <a:pPr marL="285840" indent="-285480">
              <a:lnSpc>
                <a:spcPct val="100000"/>
              </a:lnSpc>
              <a:buClr>
                <a:srgbClr val="002060"/>
              </a:buClr>
              <a:buFont typeface="Arial"/>
              <a:buChar char="•"/>
            </a:pPr>
            <a:r>
              <a:rPr b="0" lang="en-US" sz="1600" spc="-1" strike="noStrike">
                <a:solidFill>
                  <a:srgbClr val="002060"/>
                </a:solidFill>
                <a:latin typeface="Calibri"/>
              </a:rPr>
              <a:t>plot efficiency of identification of NH vs number of layers</a:t>
            </a:r>
            <a:endParaRPr b="0" lang="en-US" sz="1600" spc="-1" strike="noStrike">
              <a:latin typeface="Arial"/>
            </a:endParaRPr>
          </a:p>
          <a:p>
            <a:pPr marL="285840" indent="-285480">
              <a:lnSpc>
                <a:spcPct val="100000"/>
              </a:lnSpc>
              <a:buClr>
                <a:srgbClr val="002060"/>
              </a:buClr>
              <a:buFont typeface="Arial"/>
              <a:buChar char="•"/>
            </a:pPr>
            <a:r>
              <a:rPr b="0" lang="en-US" sz="1600" spc="-1" strike="noStrike">
                <a:solidFill>
                  <a:srgbClr val="002060"/>
                </a:solidFill>
                <a:latin typeface="Calibri"/>
              </a:rPr>
              <a:t>vs thickness of layers, i.e. 2 cm Fe, 4 cm Fe &lt;-  Cost reduction</a:t>
            </a:r>
            <a:endParaRPr b="0" lang="en-US" sz="1600" spc="-1" strike="noStrike">
              <a:latin typeface="Arial"/>
            </a:endParaRPr>
          </a:p>
          <a:p>
            <a:pPr marL="285840" indent="-285480">
              <a:lnSpc>
                <a:spcPct val="100000"/>
              </a:lnSpc>
              <a:buClr>
                <a:srgbClr val="002060"/>
              </a:buClr>
              <a:buFont typeface="Arial"/>
              <a:buChar char="•"/>
            </a:pPr>
            <a:r>
              <a:rPr b="0" lang="en-US" sz="1600" spc="-1" strike="noStrike">
                <a:solidFill>
                  <a:srgbClr val="002060"/>
                </a:solidFill>
                <a:latin typeface="Calibri"/>
              </a:rPr>
              <a:t> </a:t>
            </a:r>
            <a:r>
              <a:rPr b="0" lang="en-US" sz="1600" spc="-1" strike="noStrike">
                <a:solidFill>
                  <a:srgbClr val="002060"/>
                </a:solidFill>
                <a:latin typeface="Calibri"/>
              </a:rPr>
              <a:t>study dependency of efficiency vs registration threshold. &lt;- Requirements on LY</a:t>
            </a:r>
            <a:endParaRPr b="0" lang="en-US" sz="1600" spc="-1" strike="noStrike">
              <a:latin typeface="Arial"/>
            </a:endParaRPr>
          </a:p>
          <a:p>
            <a:pPr marL="285840" indent="-285480">
              <a:lnSpc>
                <a:spcPct val="100000"/>
              </a:lnSpc>
              <a:buClr>
                <a:srgbClr val="002060"/>
              </a:buClr>
              <a:buFont typeface="Arial"/>
              <a:buChar char="•"/>
            </a:pPr>
            <a:r>
              <a:rPr b="0" lang="en-US" sz="1600" spc="-1" strike="noStrike">
                <a:solidFill>
                  <a:srgbClr val="002060"/>
                </a:solidFill>
                <a:latin typeface="Calibri"/>
              </a:rPr>
              <a:t>find optimal method of combining ECal and Hcal clusters for hadrons. (weighted sum)</a:t>
            </a:r>
            <a:endParaRPr b="0" lang="en-US" sz="1600" spc="-1" strike="noStrike">
              <a:latin typeface="Arial"/>
            </a:endParaRPr>
          </a:p>
          <a:p>
            <a:pPr marL="285840" indent="-285480">
              <a:lnSpc>
                <a:spcPct val="100000"/>
              </a:lnSpc>
              <a:buClr>
                <a:srgbClr val="002060"/>
              </a:buClr>
              <a:buFont typeface="Arial"/>
              <a:buChar char="•"/>
            </a:pPr>
            <a:r>
              <a:rPr b="0" lang="en-US" sz="1600" spc="-1" strike="noStrike">
                <a:solidFill>
                  <a:srgbClr val="002060"/>
                </a:solidFill>
                <a:latin typeface="Calibri"/>
              </a:rPr>
              <a:t>Check reconstruction in dd4hep</a:t>
            </a:r>
            <a:endParaRPr b="0" lang="en-US" sz="1600" spc="-1" strike="noStrike">
              <a:latin typeface="Arial"/>
            </a:endParaRPr>
          </a:p>
          <a:p>
            <a:pPr marL="285840" indent="-285480">
              <a:lnSpc>
                <a:spcPct val="100000"/>
              </a:lnSpc>
              <a:buClr>
                <a:srgbClr val="002060"/>
              </a:buClr>
              <a:buFont typeface="Arial"/>
              <a:buChar char="•"/>
            </a:pPr>
            <a:r>
              <a:rPr b="0" lang="en-US" sz="1600" spc="-1" strike="noStrike">
                <a:solidFill>
                  <a:srgbClr val="002060"/>
                </a:solidFill>
                <a:latin typeface="Calibri"/>
              </a:rPr>
              <a:t>Study effects of noise, digitization etc.</a:t>
            </a:r>
            <a:endParaRPr b="0" lang="en-US" sz="1600" spc="-1" strike="noStrike">
              <a:latin typeface="Arial"/>
            </a:endParaRPr>
          </a:p>
          <a:p>
            <a:pPr>
              <a:lnSpc>
                <a:spcPct val="100000"/>
              </a:lnSpc>
            </a:pPr>
            <a:endParaRPr b="0" lang="en-US" sz="1600" spc="-1" strike="noStrike">
              <a:latin typeface="Arial"/>
            </a:endParaRPr>
          </a:p>
          <a:p>
            <a:pPr>
              <a:lnSpc>
                <a:spcPct val="100000"/>
              </a:lnSpc>
            </a:pPr>
            <a:r>
              <a:rPr b="0" lang="en-US" sz="1600" spc="-1" strike="noStrike">
                <a:solidFill>
                  <a:srgbClr val="002060"/>
                </a:solidFill>
                <a:latin typeface="Calibri"/>
              </a:rPr>
              <a:t>Please let us know if you are interested to work on this.  Contact Paul, Vladimir or Oleg. </a:t>
            </a:r>
            <a:endParaRPr b="0" lang="en-US" sz="1600" spc="-1" strike="noStrike">
              <a:latin typeface="Arial"/>
            </a:endParaRPr>
          </a:p>
          <a:p>
            <a:pPr>
              <a:lnSpc>
                <a:spcPct val="100000"/>
              </a:lnSpc>
            </a:pPr>
            <a:endParaRPr b="0" lang="en-US" sz="1600" spc="-1" strike="noStrike">
              <a:latin typeface="Arial"/>
            </a:endParaRPr>
          </a:p>
        </p:txBody>
      </p:sp>
      <p:sp>
        <p:nvSpPr>
          <p:cNvPr id="46" name="CustomShape 5"/>
          <p:cNvSpPr/>
          <p:nvPr/>
        </p:nvSpPr>
        <p:spPr>
          <a:xfrm>
            <a:off x="7431840" y="182520"/>
            <a:ext cx="4759920" cy="3382200"/>
          </a:xfrm>
          <a:prstGeom prst="rect">
            <a:avLst/>
          </a:prstGeom>
          <a:noFill/>
          <a:ln>
            <a:noFill/>
          </a:ln>
        </p:spPr>
        <p:style>
          <a:lnRef idx="0"/>
          <a:fillRef idx="0"/>
          <a:effectRef idx="0"/>
          <a:fontRef idx="minor"/>
        </p:style>
        <p:txBody>
          <a:bodyPr lIns="90000" rIns="90000" tIns="45000" bIns="45000">
            <a:spAutoFit/>
          </a:bodyPr>
          <a:p>
            <a:pPr>
              <a:lnSpc>
                <a:spcPct val="100000"/>
              </a:lnSpc>
            </a:pPr>
            <a:r>
              <a:rPr b="0" lang="en-US" sz="1800" spc="-1" strike="noStrike" u="sng">
                <a:solidFill>
                  <a:srgbClr val="000000"/>
                </a:solidFill>
                <a:uFillTx/>
                <a:latin typeface="Calibri"/>
              </a:rPr>
              <a:t>Open Calorimetry Tasks. </a:t>
            </a:r>
            <a:endParaRPr b="0" lang="en-US" sz="1800" spc="-1" strike="noStrike">
              <a:latin typeface="Arial"/>
            </a:endParaRPr>
          </a:p>
          <a:p>
            <a:pPr marL="285840" indent="-285480">
              <a:lnSpc>
                <a:spcPct val="100000"/>
              </a:lnSpc>
              <a:buClr>
                <a:srgbClr val="000000"/>
              </a:buClr>
              <a:buFont typeface="Arial"/>
              <a:buChar char="•"/>
            </a:pPr>
            <a:r>
              <a:rPr b="0" lang="en-US" sz="1800" spc="-1" strike="noStrike">
                <a:solidFill>
                  <a:srgbClr val="000000"/>
                </a:solidFill>
                <a:latin typeface="Calibri"/>
              </a:rPr>
              <a:t>Barrel Hcal and nHcal need to be optimized.</a:t>
            </a:r>
            <a:endParaRPr b="0" lang="en-US" sz="1800" spc="-1" strike="noStrike">
              <a:latin typeface="Arial"/>
            </a:endParaRPr>
          </a:p>
          <a:p>
            <a:pPr marL="285840" indent="-285480">
              <a:lnSpc>
                <a:spcPct val="100000"/>
              </a:lnSpc>
              <a:buClr>
                <a:srgbClr val="000000"/>
              </a:buClr>
              <a:buFont typeface="Arial"/>
              <a:buChar char="•"/>
            </a:pPr>
            <a:r>
              <a:rPr b="0" lang="en-US" sz="1800" spc="-1" strike="noStrike">
                <a:solidFill>
                  <a:srgbClr val="000000"/>
                </a:solidFill>
                <a:latin typeface="Calibri"/>
              </a:rPr>
              <a:t>The main functionality of these two detectors is to identify neutral hadrons. </a:t>
            </a:r>
            <a:endParaRPr b="0" lang="en-US" sz="1800" spc="-1" strike="noStrike">
              <a:latin typeface="Arial"/>
            </a:endParaRPr>
          </a:p>
          <a:p>
            <a:pPr marL="285840" indent="-285480">
              <a:lnSpc>
                <a:spcPct val="100000"/>
              </a:lnSpc>
              <a:buClr>
                <a:srgbClr val="000000"/>
              </a:buClr>
              <a:buFont typeface="Arial"/>
              <a:buChar char="•"/>
            </a:pPr>
            <a:r>
              <a:rPr b="0" lang="en-US" sz="1800" spc="-1" strike="noStrike">
                <a:solidFill>
                  <a:srgbClr val="000000"/>
                </a:solidFill>
                <a:latin typeface="Calibri"/>
              </a:rPr>
              <a:t>Thick magnet coils beween bEMCal and bHCAL.  Sufficient to instrument about 2 interaction length only for bHCal.</a:t>
            </a:r>
            <a:endParaRPr b="0" lang="en-US" sz="1800" spc="-1" strike="noStrike">
              <a:latin typeface="Arial"/>
            </a:endParaRPr>
          </a:p>
          <a:p>
            <a:pPr>
              <a:lnSpc>
                <a:spcPct val="100000"/>
              </a:lnSpc>
            </a:pPr>
            <a:endParaRPr b="0" lang="en-US" sz="1800" spc="-1" strike="noStrike">
              <a:latin typeface="Arial"/>
            </a:endParaRPr>
          </a:p>
          <a:p>
            <a:pPr>
              <a:lnSpc>
                <a:spcPct val="100000"/>
              </a:lnSpc>
            </a:pPr>
            <a:r>
              <a:rPr b="0" lang="en-US" sz="1800" spc="-1" strike="noStrike">
                <a:solidFill>
                  <a:srgbClr val="548235"/>
                </a:solidFill>
                <a:latin typeface="Calibri"/>
              </a:rPr>
              <a:t>Both HCals implemented in dd4hep as a sandwich 2 cm thick Fe, 5 mm thick Sc.</a:t>
            </a:r>
            <a:endParaRPr b="0" lang="en-US" sz="1800" spc="-1" strike="noStrike">
              <a:latin typeface="Arial"/>
            </a:endParaRPr>
          </a:p>
          <a:p>
            <a:pPr>
              <a:lnSpc>
                <a:spcPct val="100000"/>
              </a:lnSpc>
            </a:pPr>
            <a:r>
              <a:rPr b="0" lang="en-US" sz="1800" spc="-1" strike="noStrike">
                <a:solidFill>
                  <a:srgbClr val="548235"/>
                </a:solidFill>
                <a:latin typeface="Calibri"/>
              </a:rPr>
              <a:t>Granularity 10 cm x 10 cm.</a:t>
            </a:r>
            <a:endParaRPr b="0" lang="en-US" sz="1800" spc="-1" strike="noStrike">
              <a:latin typeface="Arial"/>
            </a:endParaRPr>
          </a:p>
          <a:p>
            <a:pPr>
              <a:lnSpc>
                <a:spcPct val="100000"/>
              </a:lnSpc>
            </a:pPr>
            <a:r>
              <a:rPr b="0" lang="en-US" sz="1800" spc="-1" strike="noStrike">
                <a:solidFill>
                  <a:srgbClr val="548235"/>
                </a:solidFill>
                <a:latin typeface="Calibri"/>
              </a:rPr>
              <a:t>Single particle data files were generated</a:t>
            </a:r>
            <a:endParaRPr b="0" lang="en-US" sz="1800" spc="-1" strike="noStrike">
              <a:latin typeface="Arial"/>
            </a:endParaRPr>
          </a:p>
        </p:txBody>
      </p:sp>
      <p:pic>
        <p:nvPicPr>
          <p:cNvPr id="47" name="Picture 5" descr=""/>
          <p:cNvPicPr/>
          <p:nvPr/>
        </p:nvPicPr>
        <p:blipFill>
          <a:blip r:embed="rId2"/>
          <a:stretch/>
        </p:blipFill>
        <p:spPr>
          <a:xfrm>
            <a:off x="8126640" y="3619800"/>
            <a:ext cx="3931920" cy="3077280"/>
          </a:xfrm>
          <a:prstGeom prst="rect">
            <a:avLst/>
          </a:prstGeom>
          <a:ln>
            <a:noFill/>
          </a:ln>
        </p:spPr>
      </p:pic>
      <p:sp>
        <p:nvSpPr>
          <p:cNvPr id="48" name="CustomShape 6"/>
          <p:cNvSpPr/>
          <p:nvPr/>
        </p:nvSpPr>
        <p:spPr>
          <a:xfrm rot="5400000">
            <a:off x="10473480" y="3211920"/>
            <a:ext cx="2424240" cy="12240"/>
          </a:xfrm>
          <a:prstGeom prst="curvedConnector3">
            <a:avLst>
              <a:gd name="adj1" fmla="val 50000"/>
            </a:avLst>
          </a:prstGeom>
          <a:noFill/>
          <a:ln>
            <a:headEnd len="med" type="triangle" w="med"/>
            <a:tailEnd len="med" type="triangle" w="med"/>
          </a:ln>
        </p:spPr>
        <p:style>
          <a:lnRef idx="1">
            <a:schemeClr val="accent1"/>
          </a:lnRef>
          <a:fillRef idx="0">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9" name="CustomShape 1"/>
          <p:cNvSpPr/>
          <p:nvPr/>
        </p:nvSpPr>
        <p:spPr>
          <a:xfrm>
            <a:off x="7431840" y="182520"/>
            <a:ext cx="4759920" cy="1736280"/>
          </a:xfrm>
          <a:prstGeom prst="rect">
            <a:avLst/>
          </a:prstGeom>
          <a:noFill/>
          <a:ln>
            <a:noFill/>
          </a:ln>
        </p:spPr>
        <p:style>
          <a:lnRef idx="0"/>
          <a:fillRef idx="0"/>
          <a:effectRef idx="0"/>
          <a:fontRef idx="minor"/>
        </p:style>
        <p:txBody>
          <a:bodyPr lIns="90000" rIns="90000" tIns="45000" bIns="45000">
            <a:spAutoFit/>
          </a:bodyPr>
          <a:p>
            <a:pPr>
              <a:lnSpc>
                <a:spcPct val="100000"/>
              </a:lnSpc>
            </a:pPr>
            <a:r>
              <a:rPr b="0" lang="en-US" sz="1800" spc="-1" strike="noStrike" u="sng">
                <a:solidFill>
                  <a:srgbClr val="000000"/>
                </a:solidFill>
                <a:uFillTx/>
                <a:latin typeface="Calibri"/>
              </a:rPr>
              <a:t>Open Calorimetry Tasks.  Barrel Calorimeters.</a:t>
            </a:r>
            <a:endParaRPr b="0" lang="en-US" sz="1800" spc="-1" strike="noStrike">
              <a:latin typeface="Arial"/>
            </a:endParaRPr>
          </a:p>
          <a:p>
            <a:pPr>
              <a:lnSpc>
                <a:spcPct val="100000"/>
              </a:lnSpc>
            </a:pPr>
            <a:endParaRPr b="0" lang="en-US" sz="1800" spc="-1" strike="noStrike">
              <a:latin typeface="Arial"/>
            </a:endParaRPr>
          </a:p>
          <a:p>
            <a:pPr>
              <a:lnSpc>
                <a:spcPct val="100000"/>
              </a:lnSpc>
            </a:pPr>
            <a:r>
              <a:rPr b="0" lang="en-US" sz="1800" spc="-1" strike="noStrike">
                <a:solidFill>
                  <a:srgbClr val="000000"/>
                </a:solidFill>
                <a:latin typeface="Calibri"/>
              </a:rPr>
              <a:t>We want to design ATHENA calorimeters with ML/AI capabilities in mind. &lt;- generally requires high granularity and segmentation, but this need to be optimized vs cost.</a:t>
            </a:r>
            <a:endParaRPr b="0" lang="en-US" sz="1800" spc="-1" strike="noStrike">
              <a:latin typeface="Arial"/>
            </a:endParaRPr>
          </a:p>
        </p:txBody>
      </p:sp>
      <p:sp>
        <p:nvSpPr>
          <p:cNvPr id="50" name="CustomShape 2"/>
          <p:cNvSpPr/>
          <p:nvPr/>
        </p:nvSpPr>
        <p:spPr>
          <a:xfrm>
            <a:off x="466200" y="228600"/>
            <a:ext cx="4759920" cy="5851080"/>
          </a:xfrm>
          <a:prstGeom prst="rect">
            <a:avLst/>
          </a:prstGeom>
          <a:noFill/>
          <a:ln>
            <a:noFill/>
          </a:ln>
        </p:spPr>
        <p:style>
          <a:lnRef idx="0"/>
          <a:fillRef idx="0"/>
          <a:effectRef idx="0"/>
          <a:fontRef idx="minor"/>
        </p:style>
        <p:txBody>
          <a:bodyPr lIns="90000" rIns="90000" tIns="45000" bIns="45000">
            <a:spAutoFit/>
          </a:bodyPr>
          <a:p>
            <a:pPr>
              <a:lnSpc>
                <a:spcPct val="100000"/>
              </a:lnSpc>
            </a:pPr>
            <a:r>
              <a:rPr b="0" lang="en-US" sz="1800" spc="-1" strike="noStrike" u="sng">
                <a:solidFill>
                  <a:srgbClr val="000000"/>
                </a:solidFill>
                <a:uFillTx/>
                <a:latin typeface="Calibri"/>
              </a:rPr>
              <a:t>Barrel Calorimeter System</a:t>
            </a:r>
            <a:endParaRPr b="0" lang="en-US" sz="1800" spc="-1" strike="noStrike">
              <a:latin typeface="Arial"/>
            </a:endParaRPr>
          </a:p>
          <a:p>
            <a:pPr marL="285840" indent="-285480">
              <a:lnSpc>
                <a:spcPct val="100000"/>
              </a:lnSpc>
              <a:buClr>
                <a:srgbClr val="000000"/>
              </a:buClr>
              <a:buFont typeface="Arial"/>
              <a:buChar char="•"/>
            </a:pPr>
            <a:r>
              <a:rPr b="0" lang="en-US" sz="1800" spc="-1" strike="noStrike">
                <a:solidFill>
                  <a:srgbClr val="000000"/>
                </a:solidFill>
                <a:latin typeface="Calibri"/>
              </a:rPr>
              <a:t>bECAL hybrid, Imaging layers + WScFi (GLUEX/KLOE type)</a:t>
            </a:r>
            <a:endParaRPr b="0" lang="en-US" sz="1800" spc="-1" strike="noStrike">
              <a:latin typeface="Arial"/>
            </a:endParaRPr>
          </a:p>
          <a:p>
            <a:pPr marL="285840" indent="-285480">
              <a:lnSpc>
                <a:spcPct val="100000"/>
              </a:lnSpc>
              <a:buClr>
                <a:srgbClr val="000000"/>
              </a:buClr>
              <a:buFont typeface="Arial"/>
              <a:buChar char="•"/>
            </a:pPr>
            <a:r>
              <a:rPr b="0" lang="en-US" sz="1800" spc="-1" strike="noStrike">
                <a:solidFill>
                  <a:srgbClr val="000000"/>
                </a:solidFill>
                <a:latin typeface="Calibri"/>
              </a:rPr>
              <a:t>bHCal KLM Type. Re-using Sc. Tiles from STAR BEMC, and read each tile separately with SiPM. </a:t>
            </a:r>
            <a:endParaRPr b="0" lang="en-US" sz="1800" spc="-1" strike="noStrike">
              <a:latin typeface="Arial"/>
            </a:endParaRPr>
          </a:p>
          <a:p>
            <a:pPr>
              <a:lnSpc>
                <a:spcPct val="100000"/>
              </a:lnSpc>
            </a:pPr>
            <a:endParaRPr b="0" lang="en-US" sz="1800" spc="-1" strike="noStrike">
              <a:latin typeface="Arial"/>
            </a:endParaRPr>
          </a:p>
          <a:p>
            <a:pPr>
              <a:lnSpc>
                <a:spcPct val="100000"/>
              </a:lnSpc>
            </a:pPr>
            <a:r>
              <a:rPr b="0" lang="en-US" sz="1800" spc="-1" strike="noStrike">
                <a:solidFill>
                  <a:srgbClr val="548235"/>
                </a:solidFill>
                <a:latin typeface="Calibri"/>
              </a:rPr>
              <a:t>Optimization need to be done for the whole system, for all probes we are interested.</a:t>
            </a:r>
            <a:endParaRPr b="0" lang="en-US" sz="1800" spc="-1" strike="noStrike">
              <a:latin typeface="Arial"/>
            </a:endParaRPr>
          </a:p>
          <a:p>
            <a:pPr>
              <a:lnSpc>
                <a:spcPct val="100000"/>
              </a:lnSpc>
            </a:pPr>
            <a:endParaRPr b="0" lang="en-US" sz="1800" spc="-1" strike="noStrike">
              <a:latin typeface="Arial"/>
            </a:endParaRPr>
          </a:p>
          <a:p>
            <a:pPr>
              <a:lnSpc>
                <a:spcPct val="100000"/>
              </a:lnSpc>
            </a:pPr>
            <a:r>
              <a:rPr b="0" lang="en-US" sz="1800" spc="-1" strike="noStrike">
                <a:solidFill>
                  <a:srgbClr val="000000"/>
                </a:solidFill>
                <a:latin typeface="Calibri"/>
              </a:rPr>
              <a:t>Example e/h will benefit from better resolution of bECal which require large sampling fraction -&gt; lead to smaller number of interaction length before coils. For jet measurements it will be better to have as ‘thick’ as possible Ecal -&gt; small sampling fraction.</a:t>
            </a:r>
            <a:endParaRPr b="0" lang="en-US" sz="1800" spc="-1" strike="noStrike">
              <a:latin typeface="Arial"/>
            </a:endParaRPr>
          </a:p>
          <a:p>
            <a:pPr>
              <a:lnSpc>
                <a:spcPct val="100000"/>
              </a:lnSpc>
            </a:pPr>
            <a:endParaRPr b="0" lang="en-US" sz="1800" spc="-1" strike="noStrike">
              <a:latin typeface="Arial"/>
            </a:endParaRPr>
          </a:p>
          <a:p>
            <a:pPr>
              <a:lnSpc>
                <a:spcPct val="100000"/>
              </a:lnSpc>
            </a:pPr>
            <a:r>
              <a:rPr b="0" lang="en-US" sz="1800" spc="-1" strike="noStrike">
                <a:solidFill>
                  <a:srgbClr val="000000"/>
                </a:solidFill>
                <a:latin typeface="Calibri"/>
              </a:rPr>
              <a:t>Granularity of WScFi section beyond imaging layers need to be optimized for neutral hadron pattern recognition/ shower separations.</a:t>
            </a:r>
            <a:endParaRPr b="0" lang="en-US" sz="1800" spc="-1" strike="noStrike">
              <a:latin typeface="Arial"/>
            </a:endParaRPr>
          </a:p>
          <a:p>
            <a:pPr>
              <a:lnSpc>
                <a:spcPct val="100000"/>
              </a:lnSpc>
            </a:pPr>
            <a:endParaRPr b="0" lang="en-US" sz="1800" spc="-1" strike="noStrike">
              <a:latin typeface="Arial"/>
            </a:endParaRPr>
          </a:p>
        </p:txBody>
      </p:sp>
      <p:pic>
        <p:nvPicPr>
          <p:cNvPr id="51" name="Picture 7" descr=""/>
          <p:cNvPicPr/>
          <p:nvPr/>
        </p:nvPicPr>
        <p:blipFill>
          <a:blip r:embed="rId1"/>
          <a:stretch/>
        </p:blipFill>
        <p:spPr>
          <a:xfrm>
            <a:off x="6056640" y="2298600"/>
            <a:ext cx="5142600" cy="2299680"/>
          </a:xfrm>
          <a:prstGeom prst="rect">
            <a:avLst/>
          </a:prstGeom>
          <a:ln>
            <a:noFill/>
          </a:ln>
        </p:spPr>
      </p:pic>
      <p:pic>
        <p:nvPicPr>
          <p:cNvPr id="52" name="Picture 9" descr=""/>
          <p:cNvPicPr/>
          <p:nvPr/>
        </p:nvPicPr>
        <p:blipFill>
          <a:blip r:embed="rId2"/>
          <a:stretch/>
        </p:blipFill>
        <p:spPr>
          <a:xfrm>
            <a:off x="6194520" y="3665520"/>
            <a:ext cx="2895120" cy="1866600"/>
          </a:xfrm>
          <a:prstGeom prst="rect">
            <a:avLst/>
          </a:prstGeom>
          <a:ln>
            <a:noFill/>
          </a:ln>
        </p:spPr>
      </p:pic>
      <p:sp>
        <p:nvSpPr>
          <p:cNvPr id="53" name="CustomShape 3"/>
          <p:cNvSpPr/>
          <p:nvPr/>
        </p:nvSpPr>
        <p:spPr>
          <a:xfrm flipV="1">
            <a:off x="5015880" y="4208040"/>
            <a:ext cx="1040760" cy="914040"/>
          </a:xfrm>
          <a:custGeom>
            <a:avLst/>
            <a:gdLst/>
            <a:ahLst/>
            <a:rect l="l" t="t" r="r" b="b"/>
            <a:pathLst>
              <a:path w="21600" h="21600">
                <a:moveTo>
                  <a:pt x="0" y="0"/>
                </a:moveTo>
                <a:lnTo>
                  <a:pt x="21600" y="21600"/>
                </a:lnTo>
              </a:path>
            </a:pathLst>
          </a:custGeom>
          <a:noFill/>
          <a:ln>
            <a:headEnd len="med" type="triangle" w="med"/>
            <a:tailEnd len="med" type="triangle" w="med"/>
          </a:ln>
        </p:spPr>
        <p:style>
          <a:lnRef idx="1">
            <a:schemeClr val="accent1"/>
          </a:lnRef>
          <a:fillRef idx="0">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 name="TextShape 1"/>
          <p:cNvSpPr txBox="1"/>
          <p:nvPr/>
        </p:nvSpPr>
        <p:spPr>
          <a:xfrm>
            <a:off x="838080" y="365040"/>
            <a:ext cx="10515240" cy="1325160"/>
          </a:xfrm>
          <a:prstGeom prst="rect">
            <a:avLst/>
          </a:prstGeom>
          <a:noFill/>
          <a:ln>
            <a:noFill/>
          </a:ln>
        </p:spPr>
        <p:txBody>
          <a:bodyPr lIns="0" rIns="0" tIns="0" bIns="0" anchor="ctr">
            <a:noAutofit/>
          </a:bodyPr>
          <a:p>
            <a:r>
              <a:rPr b="0" lang="en-US" sz="3600" spc="-1" strike="noStrike">
                <a:solidFill>
                  <a:srgbClr val="000000"/>
                </a:solidFill>
                <a:latin typeface="Calibri"/>
              </a:rPr>
              <a:t>Possible optimization tasks for Barrel </a:t>
            </a:r>
            <a:r>
              <a:rPr b="0" lang="en-US" sz="3600" spc="-1" strike="noStrike">
                <a:solidFill>
                  <a:srgbClr val="000000"/>
                </a:solidFill>
                <a:latin typeface="Calibri"/>
              </a:rPr>
              <a:t>ECAL</a:t>
            </a:r>
            <a:endParaRPr b="0" lang="en-US" sz="3600" spc="-1" strike="noStrike">
              <a:solidFill>
                <a:srgbClr val="000000"/>
              </a:solidFill>
              <a:latin typeface="Calibri"/>
            </a:endParaRPr>
          </a:p>
        </p:txBody>
      </p:sp>
      <p:sp>
        <p:nvSpPr>
          <p:cNvPr id="55" name="TextShape 2"/>
          <p:cNvSpPr txBox="1"/>
          <p:nvPr/>
        </p:nvSpPr>
        <p:spPr>
          <a:xfrm>
            <a:off x="838080" y="1825560"/>
            <a:ext cx="10515240" cy="4350960"/>
          </a:xfrm>
          <a:prstGeom prst="rect">
            <a:avLst/>
          </a:prstGeom>
          <a:noFill/>
          <a:ln>
            <a:noFill/>
          </a:ln>
        </p:spPr>
        <p:txBody>
          <a:bodyPr lIns="0" rIns="0" tIns="0" bIns="0">
            <a:normAutofit fontScale="34000"/>
          </a:bodyPr>
          <a:p>
            <a:pPr marL="432000" indent="-324000">
              <a:spcBef>
                <a:spcPts val="1417"/>
              </a:spcBef>
              <a:buClr>
                <a:srgbClr val="000000"/>
              </a:buClr>
              <a:buFont typeface="StarSymbol"/>
              <a:buAutoNum type="arabicParenR"/>
            </a:pPr>
            <a:r>
              <a:rPr b="0" lang="en-US" sz="2800" spc="-1" strike="noStrike">
                <a:solidFill>
                  <a:srgbClr val="000000"/>
                </a:solidFill>
                <a:latin typeface="Calibri"/>
              </a:rPr>
              <a:t>Optimization of the clustering parameters for imaging calorimeter layers - Efficiency of clustering as a function of energy and angle for different particle types (electron, gamma, + pions) for different clustering algorithm parameters (min nb of hits, min Energy, distance to neighbor). (observables to study: number of clusters, energy of cluster, phi, eta, threshold energy for particles to reach the barrel).</a:t>
            </a:r>
            <a:endParaRPr b="0" lang="en-US" sz="2800" spc="-1" strike="noStrike">
              <a:solidFill>
                <a:srgbClr val="000000"/>
              </a:solidFill>
              <a:latin typeface="Calibri"/>
            </a:endParaRPr>
          </a:p>
          <a:p>
            <a:pPr marL="432000" indent="-324000">
              <a:spcBef>
                <a:spcPts val="1417"/>
              </a:spcBef>
              <a:buClr>
                <a:srgbClr val="000000"/>
              </a:buClr>
              <a:buFont typeface="StarSymbol"/>
              <a:buAutoNum type="arabicParenR"/>
            </a:pPr>
            <a:r>
              <a:rPr b="0" lang="en-US" sz="2800" spc="-1" strike="noStrike">
                <a:solidFill>
                  <a:srgbClr val="000000"/>
                </a:solidFill>
                <a:latin typeface="Calibri"/>
              </a:rPr>
              <a:t>Optimization of the clustering parameters for ScFi calorimeter layers - same as above for ScFi clusters</a:t>
            </a:r>
            <a:endParaRPr b="0" lang="en-US" sz="2800" spc="-1" strike="noStrike">
              <a:solidFill>
                <a:srgbClr val="000000"/>
              </a:solidFill>
              <a:latin typeface="Calibri"/>
            </a:endParaRPr>
          </a:p>
          <a:p>
            <a:pPr marL="432000" indent="-324000">
              <a:spcBef>
                <a:spcPts val="1417"/>
              </a:spcBef>
              <a:buClr>
                <a:srgbClr val="000000"/>
              </a:buClr>
              <a:buFont typeface="StarSymbol"/>
              <a:buAutoNum type="arabicParenR"/>
            </a:pPr>
            <a:r>
              <a:rPr b="0" lang="en-US" sz="2800" spc="-1" strike="noStrike">
                <a:solidFill>
                  <a:srgbClr val="000000"/>
                </a:solidFill>
                <a:latin typeface="Calibri"/>
              </a:rPr>
              <a:t>Improving the energy correction for em showers in Barrel - energy calibration: looking at energy response from electrons, photons with different energies with the current energy correction and extracting correction factors as a function of energy (e.g., energy losses in ScFi layers), eta, maybe particle type. These new energy correction parameters are not implemented into the reco algorithms yet, so this would be the input for the implementation. </a:t>
            </a:r>
            <a:endParaRPr b="0" lang="en-US" sz="2800" spc="-1" strike="noStrike">
              <a:solidFill>
                <a:srgbClr val="000000"/>
              </a:solidFill>
              <a:latin typeface="Calibri"/>
            </a:endParaRPr>
          </a:p>
          <a:p>
            <a:pPr marL="432000" indent="-324000">
              <a:spcBef>
                <a:spcPts val="1417"/>
              </a:spcBef>
              <a:buClr>
                <a:srgbClr val="000000"/>
              </a:buClr>
              <a:buFont typeface="StarSymbol"/>
              <a:buAutoNum type="arabicParenR"/>
            </a:pPr>
            <a:r>
              <a:rPr b="0" lang="en-US" sz="2800" spc="-1" strike="noStrike">
                <a:solidFill>
                  <a:srgbClr val="000000"/>
                </a:solidFill>
                <a:latin typeface="Calibri"/>
              </a:rPr>
              <a:t>Optimizing parameters for the merging clusters from ScFi and Img clusters - clusters are merged based on their phi position and energy reconstructed from ScFi and Img clusters (observables to study: number of merged clusters for different Delta Energy, Delta Phi as a function of energy, angle, particle type; studying typical differences between reconstructed energy, cluster phi, number of clusters from ScFi and Img layers and applying it to the algorithm). The simplified algorithm is currently implemented, and this studies will be an input to improve it. </a:t>
            </a:r>
            <a:endParaRPr b="0" lang="en-US" sz="2800" spc="-1" strike="noStrike">
              <a:solidFill>
                <a:srgbClr val="000000"/>
              </a:solidFill>
              <a:latin typeface="Calibri"/>
            </a:endParaRPr>
          </a:p>
          <a:p>
            <a:pPr marL="432000" indent="-324000">
              <a:spcBef>
                <a:spcPts val="1417"/>
              </a:spcBef>
              <a:buClr>
                <a:srgbClr val="000000"/>
              </a:buClr>
              <a:buSzPct val="45000"/>
              <a:buFont typeface="Wingdings" charset="2"/>
              <a:buChar char=""/>
            </a:pPr>
            <a:endParaRPr b="0" lang="en-U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2779</TotalTime>
  <Application>LibreOffice/6.4.7.2$Linux_X86_64 LibreOffice_project/40$Build-2</Application>
  <Words>379</Words>
  <Paragraphs>35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2021-03-15T23:30:48Z</dcterms:created>
  <dc:creator>Oleg Tsai</dc:creator>
  <dc:description/>
  <dc:language>en-US</dc:language>
  <cp:lastModifiedBy/>
  <dcterms:modified xsi:type="dcterms:W3CDTF">2021-09-15T11:52:26Z</dcterms:modified>
  <cp:revision>58</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Widescreen</vt:lpwstr>
  </property>
  <property fmtid="{D5CDD505-2E9C-101B-9397-08002B2CF9AE}" pid="9" name="ScaleCrop">
    <vt:bool>0</vt:bool>
  </property>
  <property fmtid="{D5CDD505-2E9C-101B-9397-08002B2CF9AE}" pid="10" name="ShareDoc">
    <vt:bool>0</vt:bool>
  </property>
  <property fmtid="{D5CDD505-2E9C-101B-9397-08002B2CF9AE}" pid="11" name="Slides">
    <vt:i4>2</vt:i4>
  </property>
</Properties>
</file>