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388" r:id="rId4"/>
    <p:sldId id="323" r:id="rId5"/>
    <p:sldId id="384" r:id="rId6"/>
    <p:sldId id="282" r:id="rId7"/>
    <p:sldId id="276" r:id="rId8"/>
    <p:sldId id="277" r:id="rId9"/>
    <p:sldId id="364" r:id="rId10"/>
    <p:sldId id="334" r:id="rId11"/>
    <p:sldId id="389" r:id="rId12"/>
    <p:sldId id="292" r:id="rId13"/>
    <p:sldId id="330" r:id="rId14"/>
    <p:sldId id="396" r:id="rId15"/>
    <p:sldId id="390" r:id="rId16"/>
    <p:sldId id="387" r:id="rId17"/>
    <p:sldId id="274" r:id="rId18"/>
    <p:sldId id="287" r:id="rId19"/>
    <p:sldId id="286" r:id="rId20"/>
    <p:sldId id="393" r:id="rId21"/>
    <p:sldId id="295" r:id="rId22"/>
    <p:sldId id="392" r:id="rId23"/>
    <p:sldId id="391" r:id="rId24"/>
    <p:sldId id="394" r:id="rId25"/>
    <p:sldId id="385" r:id="rId26"/>
    <p:sldId id="398" r:id="rId27"/>
    <p:sldId id="395" r:id="rId28"/>
    <p:sldId id="397" r:id="rId29"/>
    <p:sldId id="386" r:id="rId30"/>
    <p:sldId id="268" r:id="rId31"/>
    <p:sldId id="271" r:id="rId32"/>
    <p:sldId id="273" r:id="rId33"/>
    <p:sldId id="275" r:id="rId34"/>
    <p:sldId id="336" r:id="rId35"/>
    <p:sldId id="332" r:id="rId36"/>
    <p:sldId id="331" r:id="rId37"/>
    <p:sldId id="333" r:id="rId38"/>
    <p:sldId id="359" r:id="rId39"/>
    <p:sldId id="288" r:id="rId40"/>
    <p:sldId id="289" r:id="rId41"/>
    <p:sldId id="290" r:id="rId42"/>
    <p:sldId id="278" r:id="rId43"/>
    <p:sldId id="279" r:id="rId44"/>
    <p:sldId id="337" r:id="rId45"/>
    <p:sldId id="383" r:id="rId46"/>
    <p:sldId id="379" r:id="rId47"/>
    <p:sldId id="259" r:id="rId48"/>
    <p:sldId id="260" r:id="rId49"/>
    <p:sldId id="26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0"/>
    <p:restoredTop sz="94671"/>
  </p:normalViewPr>
  <p:slideViewPr>
    <p:cSldViewPr snapToGrid="0" snapToObjects="1">
      <p:cViewPr varScale="1">
        <p:scale>
          <a:sx n="59" d="100"/>
          <a:sy n="59" d="100"/>
        </p:scale>
        <p:origin x="200" y="776"/>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1C6D-E81F-3D4B-A750-56815444D326}" type="datetimeFigureOut">
              <a:rPr lang="en-US" smtClean="0"/>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5FDD4-FA7F-2C42-9117-2772FBF3CB36}" type="slidenum">
              <a:rPr lang="en-US" smtClean="0"/>
              <a:t>‹#›</a:t>
            </a:fld>
            <a:endParaRPr lang="en-US"/>
          </a:p>
        </p:txBody>
      </p:sp>
    </p:spTree>
    <p:extLst>
      <p:ext uri="{BB962C8B-B14F-4D97-AF65-F5344CB8AC3E}">
        <p14:creationId xmlns:p14="http://schemas.microsoft.com/office/powerpoint/2010/main" val="292052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3157A2-97EA-C34E-8796-C1E596F89D8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680BA0-42A9-5949-8D57-CFA3B417973A}" type="slidenum">
              <a:rPr lang="en-US" altLang="en-US" sz="1200"/>
              <a:pPr eaLnBrk="1" hangingPunct="1"/>
              <a:t>7</a:t>
            </a:fld>
            <a:endParaRPr lang="en-US" altLang="en-US" sz="1200"/>
          </a:p>
        </p:txBody>
      </p:sp>
      <p:sp>
        <p:nvSpPr>
          <p:cNvPr id="33794" name="Rectangle 2">
            <a:extLst>
              <a:ext uri="{FF2B5EF4-FFF2-40B4-BE49-F238E27FC236}">
                <a16:creationId xmlns:a16="http://schemas.microsoft.com/office/drawing/2014/main" id="{1EE5BD57-2CC5-4240-8843-C63EFF5F167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a:extLst>
              <a:ext uri="{FF2B5EF4-FFF2-40B4-BE49-F238E27FC236}">
                <a16:creationId xmlns:a16="http://schemas.microsoft.com/office/drawing/2014/main" id="{3E09A457-9715-6F4B-8227-641D7228AB65}"/>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09889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03B255-FA1F-3148-884B-C8E64C1FA9C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A6787A-11D4-9543-A678-8ECFC0ACFBF8}" type="slidenum">
              <a:rPr lang="en-US" altLang="en-US" sz="1200"/>
              <a:pPr eaLnBrk="1" hangingPunct="1"/>
              <a:t>33</a:t>
            </a:fld>
            <a:endParaRPr lang="en-US" altLang="en-US" sz="1200"/>
          </a:p>
        </p:txBody>
      </p:sp>
      <p:sp>
        <p:nvSpPr>
          <p:cNvPr id="31746" name="Rectangle 2">
            <a:extLst>
              <a:ext uri="{FF2B5EF4-FFF2-40B4-BE49-F238E27FC236}">
                <a16:creationId xmlns:a16="http://schemas.microsoft.com/office/drawing/2014/main" id="{29AC3F19-4A16-8D4B-A0D6-0B8FEDA7593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a:extLst>
              <a:ext uri="{FF2B5EF4-FFF2-40B4-BE49-F238E27FC236}">
                <a16:creationId xmlns:a16="http://schemas.microsoft.com/office/drawing/2014/main" id="{96F7C51B-C662-7149-8342-AA8A84B0530B}"/>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81042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A9B874-E0C7-EB41-A04B-BD775BB07EA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DF91667-D15C-8841-B2B5-FE2611B2ED06}" type="slidenum">
              <a:rPr lang="en-US" altLang="en-US" sz="1200"/>
              <a:pPr eaLnBrk="1" hangingPunct="1"/>
              <a:t>39</a:t>
            </a:fld>
            <a:endParaRPr lang="en-US" altLang="en-US" sz="1200"/>
          </a:p>
        </p:txBody>
      </p:sp>
      <p:sp>
        <p:nvSpPr>
          <p:cNvPr id="37890" name="Rectangle 2">
            <a:extLst>
              <a:ext uri="{FF2B5EF4-FFF2-40B4-BE49-F238E27FC236}">
                <a16:creationId xmlns:a16="http://schemas.microsoft.com/office/drawing/2014/main" id="{AB966AD5-3206-D541-9936-0B44DDCF295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91" name="Rectangle 3">
            <a:extLst>
              <a:ext uri="{FF2B5EF4-FFF2-40B4-BE49-F238E27FC236}">
                <a16:creationId xmlns:a16="http://schemas.microsoft.com/office/drawing/2014/main" id="{214D0789-077F-964F-AFC9-937A0620BBA9}"/>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021859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10CE59-2563-BB41-ABCB-2B33CCD9523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4E964E-4EF9-F14E-B796-F03512AF1E82}" type="slidenum">
              <a:rPr lang="en-US" altLang="en-US" sz="1200"/>
              <a:pPr eaLnBrk="1" hangingPunct="1"/>
              <a:t>40</a:t>
            </a:fld>
            <a:endParaRPr lang="en-US" altLang="en-US" sz="1200"/>
          </a:p>
        </p:txBody>
      </p:sp>
      <p:sp>
        <p:nvSpPr>
          <p:cNvPr id="39938" name="Rectangle 2">
            <a:extLst>
              <a:ext uri="{FF2B5EF4-FFF2-40B4-BE49-F238E27FC236}">
                <a16:creationId xmlns:a16="http://schemas.microsoft.com/office/drawing/2014/main" id="{65EF598E-F8AE-3241-9DB8-23D670B1EB8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a:extLst>
              <a:ext uri="{FF2B5EF4-FFF2-40B4-BE49-F238E27FC236}">
                <a16:creationId xmlns:a16="http://schemas.microsoft.com/office/drawing/2014/main" id="{1C14B46F-A287-304C-8555-4DF2570FD7BF}"/>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873799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45B1EC-6CA1-D948-BB99-74AD33F85DB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EEDD9D7-89DA-FC4A-93D2-3FE07F21F74B}" type="slidenum">
              <a:rPr lang="en-US" altLang="en-US" sz="1200"/>
              <a:pPr eaLnBrk="1" hangingPunct="1"/>
              <a:t>41</a:t>
            </a:fld>
            <a:endParaRPr lang="en-US" altLang="en-US" sz="1200"/>
          </a:p>
        </p:txBody>
      </p:sp>
      <p:sp>
        <p:nvSpPr>
          <p:cNvPr id="41986" name="Rectangle 2">
            <a:extLst>
              <a:ext uri="{FF2B5EF4-FFF2-40B4-BE49-F238E27FC236}">
                <a16:creationId xmlns:a16="http://schemas.microsoft.com/office/drawing/2014/main" id="{E155C064-F7B8-BD41-B2C9-C5A74B6B273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a:extLst>
              <a:ext uri="{FF2B5EF4-FFF2-40B4-BE49-F238E27FC236}">
                <a16:creationId xmlns:a16="http://schemas.microsoft.com/office/drawing/2014/main" id="{3337732F-1903-9349-919E-21D79D53E42E}"/>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189938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D83CE7-F9A9-7D4F-8597-7B6F8802DE5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A2193C3-C210-9446-8CF8-896FFF12D889}" type="slidenum">
              <a:rPr lang="en-US" altLang="en-US" sz="1200"/>
              <a:pPr eaLnBrk="1" hangingPunct="1"/>
              <a:t>42</a:t>
            </a:fld>
            <a:endParaRPr lang="en-US" altLang="en-US" sz="1200"/>
          </a:p>
        </p:txBody>
      </p:sp>
      <p:sp>
        <p:nvSpPr>
          <p:cNvPr id="50178" name="Rectangle 2">
            <a:extLst>
              <a:ext uri="{FF2B5EF4-FFF2-40B4-BE49-F238E27FC236}">
                <a16:creationId xmlns:a16="http://schemas.microsoft.com/office/drawing/2014/main" id="{2FF488C3-DE8B-8241-8BF3-4ABBD291008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a:extLst>
              <a:ext uri="{FF2B5EF4-FFF2-40B4-BE49-F238E27FC236}">
                <a16:creationId xmlns:a16="http://schemas.microsoft.com/office/drawing/2014/main" id="{09CFAEEE-8C27-2043-B243-BC8BCAFCC09A}"/>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64079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0B60FE-73EE-4248-BA79-B1C7554F6EC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E425E6-E7FE-4846-AF62-08B0D3DF49EB}" type="slidenum">
              <a:rPr lang="en-US" altLang="en-US" sz="1200"/>
              <a:pPr eaLnBrk="1" hangingPunct="1"/>
              <a:t>43</a:t>
            </a:fld>
            <a:endParaRPr lang="en-US" altLang="en-US" sz="1200"/>
          </a:p>
        </p:txBody>
      </p:sp>
      <p:sp>
        <p:nvSpPr>
          <p:cNvPr id="52226" name="Rectangle 2">
            <a:extLst>
              <a:ext uri="{FF2B5EF4-FFF2-40B4-BE49-F238E27FC236}">
                <a16:creationId xmlns:a16="http://schemas.microsoft.com/office/drawing/2014/main" id="{E4846DA0-6030-BC47-A457-62D2D4BA472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a:extLst>
              <a:ext uri="{FF2B5EF4-FFF2-40B4-BE49-F238E27FC236}">
                <a16:creationId xmlns:a16="http://schemas.microsoft.com/office/drawing/2014/main" id="{5782028E-E8DD-4F45-81E5-1FDE775151C5}"/>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67825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05E891C-F91A-2C4D-99F5-12272EF17B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65C884-0B76-6A42-AECC-8BC00F3477EA}" type="slidenum">
              <a:rPr lang="en-US" altLang="en-US" sz="1200"/>
              <a:pPr/>
              <a:t>45</a:t>
            </a:fld>
            <a:endParaRPr lang="en-US" altLang="en-US" sz="1200"/>
          </a:p>
        </p:txBody>
      </p:sp>
      <p:sp>
        <p:nvSpPr>
          <p:cNvPr id="75778" name="Rectangle 2">
            <a:extLst>
              <a:ext uri="{FF2B5EF4-FFF2-40B4-BE49-F238E27FC236}">
                <a16:creationId xmlns:a16="http://schemas.microsoft.com/office/drawing/2014/main" id="{C2A3F737-4122-F54C-86BC-F920040793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id="{D4A7B791-7681-CA46-9129-2122CCDFE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9319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B9B9BD-2CB8-F645-8DA1-B119C83892C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C111949-C3E1-3E44-AC4B-3FA3126BB602}" type="slidenum">
              <a:rPr lang="en-US" altLang="en-US" sz="1200"/>
              <a:pPr eaLnBrk="1" hangingPunct="1"/>
              <a:t>8</a:t>
            </a:fld>
            <a:endParaRPr lang="en-US" altLang="en-US" sz="1200"/>
          </a:p>
        </p:txBody>
      </p:sp>
      <p:sp>
        <p:nvSpPr>
          <p:cNvPr id="35842" name="Rectangle 2">
            <a:extLst>
              <a:ext uri="{FF2B5EF4-FFF2-40B4-BE49-F238E27FC236}">
                <a16:creationId xmlns:a16="http://schemas.microsoft.com/office/drawing/2014/main" id="{BDEAFC55-576B-6640-A518-20006BDFFDC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a:extLst>
              <a:ext uri="{FF2B5EF4-FFF2-40B4-BE49-F238E27FC236}">
                <a16:creationId xmlns:a16="http://schemas.microsoft.com/office/drawing/2014/main" id="{6FB9201E-F9DD-3645-84AA-A613486F13D4}"/>
              </a:ext>
            </a:extLst>
          </p:cNvPr>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320202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5D71CC-083D-9D4B-91D5-14B8FC098AE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97F879-BF54-3C44-9D40-AD011E1F2E55}" type="slidenum">
              <a:rPr lang="en-US" altLang="en-US" sz="1200"/>
              <a:pPr eaLnBrk="1" hangingPunct="1"/>
              <a:t>12</a:t>
            </a:fld>
            <a:endParaRPr lang="en-US" altLang="en-US" sz="1200"/>
          </a:p>
        </p:txBody>
      </p:sp>
      <p:sp>
        <p:nvSpPr>
          <p:cNvPr id="46082" name="Rectangle 2">
            <a:extLst>
              <a:ext uri="{FF2B5EF4-FFF2-40B4-BE49-F238E27FC236}">
                <a16:creationId xmlns:a16="http://schemas.microsoft.com/office/drawing/2014/main" id="{8D903832-EA76-1B4F-AD70-8BC2DFF70D2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083" name="Rectangle 3">
            <a:extLst>
              <a:ext uri="{FF2B5EF4-FFF2-40B4-BE49-F238E27FC236}">
                <a16:creationId xmlns:a16="http://schemas.microsoft.com/office/drawing/2014/main" id="{E6E2E576-D3A1-7E40-991B-F9706446A463}"/>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510935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CF92C8-86AA-8946-9F8D-7224621BA36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D44A8E-FCC8-5046-B44C-9B00620E4ED3}" type="slidenum">
              <a:rPr lang="en-US" altLang="en-US" sz="1200"/>
              <a:pPr eaLnBrk="1" hangingPunct="1"/>
              <a:t>17</a:t>
            </a:fld>
            <a:endParaRPr lang="en-US" altLang="en-US" sz="1200"/>
          </a:p>
        </p:txBody>
      </p:sp>
      <p:sp>
        <p:nvSpPr>
          <p:cNvPr id="29698" name="Rectangle 2">
            <a:extLst>
              <a:ext uri="{FF2B5EF4-FFF2-40B4-BE49-F238E27FC236}">
                <a16:creationId xmlns:a16="http://schemas.microsoft.com/office/drawing/2014/main" id="{54A0F058-8B7A-0446-A54E-B57D6E5E75C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9" name="Rectangle 3">
            <a:extLst>
              <a:ext uri="{FF2B5EF4-FFF2-40B4-BE49-F238E27FC236}">
                <a16:creationId xmlns:a16="http://schemas.microsoft.com/office/drawing/2014/main" id="{672AAF1A-C24F-5B40-B626-2A0E8C374D1D}"/>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7815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7DFD44-958E-AB4F-8648-7C9165EAA5A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CD5970-DDAD-C045-8A71-F6D4DFCF9598}" type="slidenum">
              <a:rPr lang="en-US" altLang="en-US" sz="1200"/>
              <a:pPr eaLnBrk="1" hangingPunct="1"/>
              <a:t>18</a:t>
            </a:fld>
            <a:endParaRPr lang="en-US" altLang="en-US" sz="1200"/>
          </a:p>
        </p:txBody>
      </p:sp>
      <p:sp>
        <p:nvSpPr>
          <p:cNvPr id="68610" name="Rectangle 2">
            <a:extLst>
              <a:ext uri="{FF2B5EF4-FFF2-40B4-BE49-F238E27FC236}">
                <a16:creationId xmlns:a16="http://schemas.microsoft.com/office/drawing/2014/main" id="{EAB5735D-776C-EE44-A650-FF88E6BF50F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a:extLst>
              <a:ext uri="{FF2B5EF4-FFF2-40B4-BE49-F238E27FC236}">
                <a16:creationId xmlns:a16="http://schemas.microsoft.com/office/drawing/2014/main" id="{9C5B1065-AE44-6341-834B-1638216E56CB}"/>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83241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10E5A9-7488-454A-925A-C09AB616CC2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016F83-CE47-6845-AAC5-D00860DCB727}" type="slidenum">
              <a:rPr lang="en-US" altLang="en-US" sz="1200"/>
              <a:pPr eaLnBrk="1" hangingPunct="1"/>
              <a:t>19</a:t>
            </a:fld>
            <a:endParaRPr lang="en-US" altLang="en-US" sz="1200"/>
          </a:p>
        </p:txBody>
      </p:sp>
      <p:sp>
        <p:nvSpPr>
          <p:cNvPr id="66562" name="Rectangle 2">
            <a:extLst>
              <a:ext uri="{FF2B5EF4-FFF2-40B4-BE49-F238E27FC236}">
                <a16:creationId xmlns:a16="http://schemas.microsoft.com/office/drawing/2014/main" id="{CE2FB41B-4845-A14A-9CCA-588E1D7E538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a:extLst>
              <a:ext uri="{FF2B5EF4-FFF2-40B4-BE49-F238E27FC236}">
                <a16:creationId xmlns:a16="http://schemas.microsoft.com/office/drawing/2014/main" id="{3C95D87B-7179-164A-A13F-B75C8BBD32A5}"/>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5518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9FF2DE-3035-434D-8A7D-04AF39C64C8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4497DE1-6EC3-B242-BA2B-BACAACBADAE1}" type="slidenum">
              <a:rPr lang="en-US" altLang="en-US" sz="1200"/>
              <a:pPr eaLnBrk="1" hangingPunct="1"/>
              <a:t>30</a:t>
            </a:fld>
            <a:endParaRPr lang="en-US" altLang="en-US" sz="1200"/>
          </a:p>
        </p:txBody>
      </p:sp>
      <p:sp>
        <p:nvSpPr>
          <p:cNvPr id="13314" name="Rectangle 2">
            <a:extLst>
              <a:ext uri="{FF2B5EF4-FFF2-40B4-BE49-F238E27FC236}">
                <a16:creationId xmlns:a16="http://schemas.microsoft.com/office/drawing/2014/main" id="{468248C4-6CA3-FA48-ABEE-2872F32D4E5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5" name="Rectangle 3">
            <a:extLst>
              <a:ext uri="{FF2B5EF4-FFF2-40B4-BE49-F238E27FC236}">
                <a16:creationId xmlns:a16="http://schemas.microsoft.com/office/drawing/2014/main" id="{1D3940B0-8546-CB4F-A1D4-0431B89D50F0}"/>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08081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B64B59-4866-0042-8A6D-9892C58D054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7FB9F9-BCC4-CE47-ACB4-FF6B0B59639B}" type="slidenum">
              <a:rPr lang="en-US" altLang="en-US" sz="1200"/>
              <a:pPr eaLnBrk="1" hangingPunct="1"/>
              <a:t>31</a:t>
            </a:fld>
            <a:endParaRPr lang="en-US" altLang="en-US" sz="1200"/>
          </a:p>
        </p:txBody>
      </p:sp>
      <p:sp>
        <p:nvSpPr>
          <p:cNvPr id="23554" name="Rectangle 2">
            <a:extLst>
              <a:ext uri="{FF2B5EF4-FFF2-40B4-BE49-F238E27FC236}">
                <a16:creationId xmlns:a16="http://schemas.microsoft.com/office/drawing/2014/main" id="{980D05BB-12A0-DF4F-9F14-666857B56B1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a:extLst>
              <a:ext uri="{FF2B5EF4-FFF2-40B4-BE49-F238E27FC236}">
                <a16:creationId xmlns:a16="http://schemas.microsoft.com/office/drawing/2014/main" id="{D73258AF-F1A0-9B46-A7D8-33090FFFD75B}"/>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05088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E6103B-DD1C-4C49-90E9-D0CAB3F4A9C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285F787-2BFE-074A-A485-7F56817C8607}" type="slidenum">
              <a:rPr lang="en-US" altLang="en-US" sz="1200"/>
              <a:pPr eaLnBrk="1" hangingPunct="1"/>
              <a:t>32</a:t>
            </a:fld>
            <a:endParaRPr lang="en-US" altLang="en-US" sz="1200"/>
          </a:p>
        </p:txBody>
      </p:sp>
      <p:sp>
        <p:nvSpPr>
          <p:cNvPr id="25602" name="Rectangle 2">
            <a:extLst>
              <a:ext uri="{FF2B5EF4-FFF2-40B4-BE49-F238E27FC236}">
                <a16:creationId xmlns:a16="http://schemas.microsoft.com/office/drawing/2014/main" id="{138F7F62-C500-804B-945B-0435394BB88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3" name="Rectangle 3">
            <a:extLst>
              <a:ext uri="{FF2B5EF4-FFF2-40B4-BE49-F238E27FC236}">
                <a16:creationId xmlns:a16="http://schemas.microsoft.com/office/drawing/2014/main" id="{83013CE7-DC01-9942-BC76-52648AEF1E5B}"/>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02528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0B9F-2E74-BE47-8B0C-6B4C8ABAC0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DE5734-6DA0-084B-9BC7-4B768C421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D1057-A862-0C41-BB77-7024C9509C01}"/>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AD24B253-CC5E-E24F-A0E4-5C5D5809D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0AD26-9354-8A42-8E08-76DD12ED1695}"/>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204798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5BE4-1F4A-0547-8D1F-0BB61DF5D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506FAF-2608-0B4D-8743-AD0229C0C2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EF84F-55EF-7E48-BD78-BF656B445113}"/>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C908F46E-DD97-C847-A7A4-9B49FC2F2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BE12F-F1B3-D24A-ADAA-B967627E24A9}"/>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2234703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8E470-2E5E-EE4C-9261-2F5FCB838A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4A65F-27CE-A04F-8372-A07BD216D7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DD70-7110-0840-AB9D-AC20902055C9}"/>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5CDF3EF2-7362-5A46-BC2C-4C5119531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6163A-5265-D84B-A9BA-4074059AC58F}"/>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178830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8632-3AE0-2E46-BFDB-7C0D4BA0F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D9857-EB64-7D49-BFCD-22C1CC280F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F4E22-6167-C249-8814-BCEF9C95F91B}"/>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00F572E4-D654-8042-BF5F-098F72BE1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02F69-C587-6C49-AA34-3885563E3714}"/>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179854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4712-730F-B14B-A029-D40E32C0CD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0F552-CBC8-E540-BC5C-6CA3FEFB31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D53697-6FF4-8C49-AC0E-5B1C8158F390}"/>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C9BC1B77-FE3B-B14B-8CCA-C3AFBDBCF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10D74-0C1C-C044-803E-5802A674043A}"/>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191366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1A3C-4A2D-3749-B78C-C452730D1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20C46-FC97-4D40-81A6-ED50FC262E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84A2B9-103E-D94F-BEAA-1CE0234C7D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0F6AD3-78E7-C14F-B48D-98F67660D2CA}"/>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6" name="Footer Placeholder 5">
            <a:extLst>
              <a:ext uri="{FF2B5EF4-FFF2-40B4-BE49-F238E27FC236}">
                <a16:creationId xmlns:a16="http://schemas.microsoft.com/office/drawing/2014/main" id="{44E9C3D9-BA18-5E42-B86C-0378A68B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BC9A4-8E52-FD42-897E-57859EF23EEB}"/>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218129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E11A-DDB0-C841-94E3-A97DFF1E0F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E87EFE-767C-694E-BCE3-FEB0D8C94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F895F3-3564-8B41-A322-B44D094F01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1A5A2-6941-4D4F-A59D-67FBF624D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187A9B-200E-BA46-B394-3D4AA0EE41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04FF81-36D2-234C-BF9E-AA8D43D13665}"/>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8" name="Footer Placeholder 7">
            <a:extLst>
              <a:ext uri="{FF2B5EF4-FFF2-40B4-BE49-F238E27FC236}">
                <a16:creationId xmlns:a16="http://schemas.microsoft.com/office/drawing/2014/main" id="{80F50BF6-6B82-FC42-9B3A-1A4BA00F8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19E6C-971C-4C49-8D4B-9353DFE9B80F}"/>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185512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C886-6456-1D4D-9404-76BCCC600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04526-6B22-D749-851F-4537353EC557}"/>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4" name="Footer Placeholder 3">
            <a:extLst>
              <a:ext uri="{FF2B5EF4-FFF2-40B4-BE49-F238E27FC236}">
                <a16:creationId xmlns:a16="http://schemas.microsoft.com/office/drawing/2014/main" id="{7CBAE14D-5AE0-E24B-80E9-0445D528E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5597A8-D49D-564E-8A20-7F1FF851F98F}"/>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297947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C5D6B8-CDAE-1148-A759-03FAC4726E66}"/>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3" name="Footer Placeholder 2">
            <a:extLst>
              <a:ext uri="{FF2B5EF4-FFF2-40B4-BE49-F238E27FC236}">
                <a16:creationId xmlns:a16="http://schemas.microsoft.com/office/drawing/2014/main" id="{609B6CBB-FF60-8C43-8F2E-07A89A53C6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9BF36D-FD61-5F43-99E6-49B373940A3D}"/>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249716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B549-52FB-9F43-97AC-B8C7E37B4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F0406F-F839-AB46-971B-222EB63F6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55802-513A-164A-848B-7A6E58C78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0F54C2-9F41-5848-B61B-1D5EDDA4C9C2}"/>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6" name="Footer Placeholder 5">
            <a:extLst>
              <a:ext uri="{FF2B5EF4-FFF2-40B4-BE49-F238E27FC236}">
                <a16:creationId xmlns:a16="http://schemas.microsoft.com/office/drawing/2014/main" id="{CAE22DD6-BEBD-1244-83FF-75EDA9E74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3D883-28B8-9F43-B6F4-1B66E0A64239}"/>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14067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461F-63F1-1A48-9371-B3703B187A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E06C6-B6BB-094E-961E-87AEAFF83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9B8EC2-E301-0742-A644-C3DEFFC97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9EA025-BC72-0043-8A9A-53769FAEBD9C}"/>
              </a:ext>
            </a:extLst>
          </p:cNvPr>
          <p:cNvSpPr>
            <a:spLocks noGrp="1"/>
          </p:cNvSpPr>
          <p:nvPr>
            <p:ph type="dt" sz="half" idx="10"/>
          </p:nvPr>
        </p:nvSpPr>
        <p:spPr/>
        <p:txBody>
          <a:bodyPr/>
          <a:lstStyle/>
          <a:p>
            <a:fld id="{D13C5603-17AC-3A43-B62C-9DDCBCA4A260}" type="datetimeFigureOut">
              <a:rPr lang="en-US" smtClean="0"/>
              <a:t>9/14/21</a:t>
            </a:fld>
            <a:endParaRPr lang="en-US"/>
          </a:p>
        </p:txBody>
      </p:sp>
      <p:sp>
        <p:nvSpPr>
          <p:cNvPr id="6" name="Footer Placeholder 5">
            <a:extLst>
              <a:ext uri="{FF2B5EF4-FFF2-40B4-BE49-F238E27FC236}">
                <a16:creationId xmlns:a16="http://schemas.microsoft.com/office/drawing/2014/main" id="{0035BB49-6DE5-DB4D-91BB-625066CE0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A1E95-B946-7D4C-9F25-6C6573BEAF2E}"/>
              </a:ext>
            </a:extLst>
          </p:cNvPr>
          <p:cNvSpPr>
            <a:spLocks noGrp="1"/>
          </p:cNvSpPr>
          <p:nvPr>
            <p:ph type="sldNum" sz="quarter" idx="12"/>
          </p:nvPr>
        </p:nvSpPr>
        <p:spPr/>
        <p:txBody>
          <a:bodyPr/>
          <a:lstStyle/>
          <a:p>
            <a:fld id="{4DE16699-8690-AC43-81BB-6C5B53869A8E}" type="slidenum">
              <a:rPr lang="en-US" smtClean="0"/>
              <a:t>‹#›</a:t>
            </a:fld>
            <a:endParaRPr lang="en-US"/>
          </a:p>
        </p:txBody>
      </p:sp>
    </p:spTree>
    <p:extLst>
      <p:ext uri="{BB962C8B-B14F-4D97-AF65-F5344CB8AC3E}">
        <p14:creationId xmlns:p14="http://schemas.microsoft.com/office/powerpoint/2010/main" val="3117923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B8B5F-8DA3-1D44-ACE6-931E7705E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96A2C-7626-1B47-8E14-BEA5CE216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3B2FC-0353-A94A-86A9-B03C93637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C5603-17AC-3A43-B62C-9DDCBCA4A260}" type="datetimeFigureOut">
              <a:rPr lang="en-US" smtClean="0"/>
              <a:t>9/14/21</a:t>
            </a:fld>
            <a:endParaRPr lang="en-US"/>
          </a:p>
        </p:txBody>
      </p:sp>
      <p:sp>
        <p:nvSpPr>
          <p:cNvPr id="5" name="Footer Placeholder 4">
            <a:extLst>
              <a:ext uri="{FF2B5EF4-FFF2-40B4-BE49-F238E27FC236}">
                <a16:creationId xmlns:a16="http://schemas.microsoft.com/office/drawing/2014/main" id="{8CCE25BB-4618-F641-AE57-5C7BB51FC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2D32FA-D963-BC42-9809-40671361E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16699-8690-AC43-81BB-6C5B53869A8E}" type="slidenum">
              <a:rPr lang="en-US" smtClean="0"/>
              <a:t>‹#›</a:t>
            </a:fld>
            <a:endParaRPr lang="en-US"/>
          </a:p>
        </p:txBody>
      </p:sp>
    </p:spTree>
    <p:extLst>
      <p:ext uri="{BB962C8B-B14F-4D97-AF65-F5344CB8AC3E}">
        <p14:creationId xmlns:p14="http://schemas.microsoft.com/office/powerpoint/2010/main" val="927611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Nitrogen" TargetMode="External"/><Relationship Id="rId13" Type="http://schemas.openxmlformats.org/officeDocument/2006/relationships/hyperlink" Target="https://en.wikipedia.org/wiki/CNO_cycle" TargetMode="External"/><Relationship Id="rId18" Type="http://schemas.openxmlformats.org/officeDocument/2006/relationships/hyperlink" Target="https://en.wikipedia.org/wiki/S-process" TargetMode="External"/><Relationship Id="rId3" Type="http://schemas.openxmlformats.org/officeDocument/2006/relationships/hyperlink" Target="https://en.wikipedia.org/wiki/Red_giant" TargetMode="External"/><Relationship Id="rId7" Type="http://schemas.openxmlformats.org/officeDocument/2006/relationships/hyperlink" Target="https://en.wikipedia.org/wiki/Carbon" TargetMode="External"/><Relationship Id="rId12" Type="http://schemas.openxmlformats.org/officeDocument/2006/relationships/hyperlink" Target="https://en.wikipedia.org/wiki/Helium" TargetMode="External"/><Relationship Id="rId17" Type="http://schemas.openxmlformats.org/officeDocument/2006/relationships/hyperlink" Target="https://en.wikipedia.org/wiki/Shell_helium_flash" TargetMode="External"/><Relationship Id="rId2" Type="http://schemas.openxmlformats.org/officeDocument/2006/relationships/hyperlink" Target="https://en.wikipedia.org/wiki/Main_sequence" TargetMode="External"/><Relationship Id="rId16" Type="http://schemas.openxmlformats.org/officeDocument/2006/relationships/hyperlink" Target="https://en.wikipedia.org/wiki/Asymptotic_giant_branch" TargetMode="External"/><Relationship Id="rId1" Type="http://schemas.openxmlformats.org/officeDocument/2006/relationships/slideLayout" Target="../slideLayouts/slideLayout7.xml"/><Relationship Id="rId6" Type="http://schemas.openxmlformats.org/officeDocument/2006/relationships/hyperlink" Target="https://en.wikipedia.org/wiki/Carbon-13" TargetMode="External"/><Relationship Id="rId11" Type="http://schemas.openxmlformats.org/officeDocument/2006/relationships/hyperlink" Target="https://en.wikipedia.org/wiki/Solar_mass" TargetMode="External"/><Relationship Id="rId5" Type="http://schemas.openxmlformats.org/officeDocument/2006/relationships/hyperlink" Target="https://en.wikipedia.org/wiki/Carbon-12" TargetMode="External"/><Relationship Id="rId15" Type="http://schemas.openxmlformats.org/officeDocument/2006/relationships/hyperlink" Target="https://en.wikipedia.org/wiki/Dredge-up#cite_note-kwok-2000-2" TargetMode="External"/><Relationship Id="rId10" Type="http://schemas.openxmlformats.org/officeDocument/2006/relationships/hyperlink" Target="https://en.wikipedia.org/wiki/Beryllium" TargetMode="External"/><Relationship Id="rId19" Type="http://schemas.openxmlformats.org/officeDocument/2006/relationships/hyperlink" Target="https://en.wikipedia.org/wiki/Carbon_star" TargetMode="External"/><Relationship Id="rId4" Type="http://schemas.openxmlformats.org/officeDocument/2006/relationships/hyperlink" Target="https://en.wikipedia.org/wiki/Hydrogen" TargetMode="External"/><Relationship Id="rId9" Type="http://schemas.openxmlformats.org/officeDocument/2006/relationships/hyperlink" Target="https://en.wikipedia.org/wiki/Lithium" TargetMode="External"/><Relationship Id="rId14" Type="http://schemas.openxmlformats.org/officeDocument/2006/relationships/hyperlink" Target="https://en.wikipedia.org/wiki/Dredge-up#cite_note-Lambert-1992-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25255C..%25255C..%25255C..%25255CProgram%20Files%25255CTurningPoint%25255C2003%25255CQuestions.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phys.libretexts.org/Bookshelves/" TargetMode="External"/><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966C3-8903-6942-BB29-E86C514D5989}"/>
              </a:ext>
            </a:extLst>
          </p:cNvPr>
          <p:cNvSpPr txBox="1"/>
          <p:nvPr/>
        </p:nvSpPr>
        <p:spPr>
          <a:xfrm>
            <a:off x="624374" y="155277"/>
            <a:ext cx="9171229" cy="3970318"/>
          </a:xfrm>
          <a:prstGeom prst="rect">
            <a:avLst/>
          </a:prstGeom>
          <a:noFill/>
        </p:spPr>
        <p:txBody>
          <a:bodyPr wrap="none" rtlCol="0">
            <a:spAutoFit/>
          </a:bodyPr>
          <a:lstStyle/>
          <a:p>
            <a:r>
              <a:rPr lang="en-US" sz="3600" dirty="0"/>
              <a:t>Stellar Evolution  </a:t>
            </a:r>
          </a:p>
          <a:p>
            <a:endParaRPr lang="en-US" sz="3600" dirty="0"/>
          </a:p>
          <a:p>
            <a:r>
              <a:rPr lang="en-US" sz="3600" dirty="0"/>
              <a:t>The Plot</a:t>
            </a:r>
          </a:p>
          <a:p>
            <a:endParaRPr lang="en-US" sz="3600" dirty="0"/>
          </a:p>
          <a:p>
            <a:r>
              <a:rPr lang="en-US" sz="3600" dirty="0"/>
              <a:t>Pile of Gas and Dust Fights Back Against </a:t>
            </a:r>
          </a:p>
          <a:p>
            <a:r>
              <a:rPr lang="en-US" sz="3600" dirty="0"/>
              <a:t>		</a:t>
            </a:r>
          </a:p>
          <a:p>
            <a:r>
              <a:rPr lang="en-US" sz="3600" dirty="0"/>
              <a:t>		Gravity and External Pressure (maybe)</a:t>
            </a:r>
          </a:p>
        </p:txBody>
      </p:sp>
    </p:spTree>
    <p:extLst>
      <p:ext uri="{BB962C8B-B14F-4D97-AF65-F5344CB8AC3E}">
        <p14:creationId xmlns:p14="http://schemas.microsoft.com/office/powerpoint/2010/main" val="138668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93A0571E-644C-244C-B484-B5CC0EB2D10A}"/>
              </a:ext>
            </a:extLst>
          </p:cNvPr>
          <p:cNvSpPr txBox="1">
            <a:spLocks noChangeArrowheads="1"/>
          </p:cNvSpPr>
          <p:nvPr/>
        </p:nvSpPr>
        <p:spPr bwMode="auto">
          <a:xfrm>
            <a:off x="1981201" y="152401"/>
            <a:ext cx="84281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Regardless of Process, </a:t>
            </a:r>
          </a:p>
          <a:p>
            <a:r>
              <a:rPr lang="en-US" altLang="en-US"/>
              <a:t>Hydrogen Conversion to Helium Makes MOST of the Energy</a:t>
            </a:r>
          </a:p>
        </p:txBody>
      </p:sp>
      <p:pic>
        <p:nvPicPr>
          <p:cNvPr id="27650" name="Picture 5" descr="AACHDEA0">
            <a:extLst>
              <a:ext uri="{FF2B5EF4-FFF2-40B4-BE49-F238E27FC236}">
                <a16:creationId xmlns:a16="http://schemas.microsoft.com/office/drawing/2014/main" id="{E7170BA9-D3B8-C441-8040-EA87BCB8D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990600"/>
            <a:ext cx="54864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6">
            <a:extLst>
              <a:ext uri="{FF2B5EF4-FFF2-40B4-BE49-F238E27FC236}">
                <a16:creationId xmlns:a16="http://schemas.microsoft.com/office/drawing/2014/main" id="{2E327817-1B26-C642-8DF8-C7C34593FE96}"/>
              </a:ext>
            </a:extLst>
          </p:cNvPr>
          <p:cNvSpPr txBox="1">
            <a:spLocks noChangeArrowheads="1"/>
          </p:cNvSpPr>
          <p:nvPr/>
        </p:nvSpPr>
        <p:spPr bwMode="auto">
          <a:xfrm>
            <a:off x="1524000" y="5305425"/>
            <a:ext cx="98379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The LOWER the Mass per Nucleon, The More Mass Released</a:t>
            </a:r>
          </a:p>
          <a:p>
            <a:r>
              <a:rPr lang="en-US" altLang="en-US"/>
              <a:t>Fusion – fusing together of nuclei from smaller into more massive ones</a:t>
            </a:r>
          </a:p>
          <a:p>
            <a:r>
              <a:rPr lang="en-US" altLang="en-US"/>
              <a:t>Fission- breaking apart nuclei into smaller ones or pieces</a:t>
            </a:r>
          </a:p>
          <a:p>
            <a:endParaRPr lang="en-US" altLang="en-US"/>
          </a:p>
        </p:txBody>
      </p:sp>
    </p:spTree>
    <p:extLst>
      <p:ext uri="{BB962C8B-B14F-4D97-AF65-F5344CB8AC3E}">
        <p14:creationId xmlns:p14="http://schemas.microsoft.com/office/powerpoint/2010/main" val="314434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EA283-AB2F-9F44-98FC-C0520FDAA442}"/>
              </a:ext>
            </a:extLst>
          </p:cNvPr>
          <p:cNvSpPr txBox="1"/>
          <p:nvPr/>
        </p:nvSpPr>
        <p:spPr>
          <a:xfrm>
            <a:off x="1229193" y="1409075"/>
            <a:ext cx="10298397" cy="4247317"/>
          </a:xfrm>
          <a:prstGeom prst="rect">
            <a:avLst/>
          </a:prstGeom>
          <a:noFill/>
        </p:spPr>
        <p:txBody>
          <a:bodyPr wrap="none" rtlCol="0">
            <a:spAutoFit/>
          </a:bodyPr>
          <a:lstStyle/>
          <a:p>
            <a:r>
              <a:rPr lang="en-US" dirty="0"/>
              <a:t>The Higher the initial Mass of an Object, </a:t>
            </a:r>
          </a:p>
          <a:p>
            <a:endParaRPr lang="en-US" dirty="0"/>
          </a:p>
          <a:p>
            <a:r>
              <a:rPr lang="en-US" dirty="0"/>
              <a:t>The Hotter and denser the Interior</a:t>
            </a:r>
          </a:p>
          <a:p>
            <a:endParaRPr lang="en-US" dirty="0"/>
          </a:p>
          <a:p>
            <a:r>
              <a:rPr lang="en-US" dirty="0"/>
              <a:t>The More Different Nuclear Processes Occur</a:t>
            </a:r>
          </a:p>
          <a:p>
            <a:endParaRPr lang="en-US" dirty="0"/>
          </a:p>
          <a:p>
            <a:r>
              <a:rPr lang="en-US" dirty="0"/>
              <a:t>Models Use Rate Equations (functions of T,  </a:t>
            </a:r>
            <a:r>
              <a:rPr lang="en-US" dirty="0">
                <a:latin typeface="Symbol" pitchFamily="2" charset="2"/>
              </a:rPr>
              <a:t>r</a:t>
            </a:r>
            <a:r>
              <a:rPr lang="en-US" dirty="0"/>
              <a:t>, number fraction of the relevant nuclei) </a:t>
            </a:r>
          </a:p>
          <a:p>
            <a:r>
              <a:rPr lang="en-US" dirty="0"/>
              <a:t> 	and Energy transfer, radiative, convective, conductive </a:t>
            </a:r>
          </a:p>
          <a:p>
            <a:r>
              <a:rPr lang="en-US" dirty="0"/>
              <a:t>	to establish what is happening in the interior</a:t>
            </a:r>
          </a:p>
          <a:p>
            <a:endParaRPr lang="en-US" dirty="0"/>
          </a:p>
          <a:p>
            <a:r>
              <a:rPr lang="en-US" dirty="0"/>
              <a:t>Hydrogen has lowest charge, largest percentage of nuclei, so </a:t>
            </a:r>
          </a:p>
          <a:p>
            <a:endParaRPr lang="en-US" dirty="0"/>
          </a:p>
          <a:p>
            <a:r>
              <a:rPr lang="en-US" dirty="0"/>
              <a:t>		4 H -&gt; He   </a:t>
            </a:r>
          </a:p>
          <a:p>
            <a:r>
              <a:rPr lang="en-US" dirty="0"/>
              <a:t>is the dominant  source of energy and occurs at lowest temperature, lasts the longest time (Main Sequence)</a:t>
            </a:r>
          </a:p>
          <a:p>
            <a:endParaRPr lang="en-US" dirty="0"/>
          </a:p>
        </p:txBody>
      </p:sp>
    </p:spTree>
    <p:extLst>
      <p:ext uri="{BB962C8B-B14F-4D97-AF65-F5344CB8AC3E}">
        <p14:creationId xmlns:p14="http://schemas.microsoft.com/office/powerpoint/2010/main" val="135619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BA6E6F1-E4DA-CF4C-8C30-4B704EF45703}"/>
              </a:ext>
            </a:extLst>
          </p:cNvPr>
          <p:cNvSpPr>
            <a:spLocks noGrp="1" noChangeArrowheads="1"/>
          </p:cNvSpPr>
          <p:nvPr>
            <p:ph type="title"/>
          </p:nvPr>
        </p:nvSpPr>
        <p:spPr/>
        <p:txBody>
          <a:bodyPr/>
          <a:lstStyle/>
          <a:p>
            <a:pPr eaLnBrk="1" hangingPunct="1">
              <a:defRPr/>
            </a:pPr>
            <a:r>
              <a:rPr lang="en-US" sz="4000" dirty="0"/>
              <a:t>As Hydrogen is Depleted</a:t>
            </a:r>
            <a:br>
              <a:rPr lang="en-US" sz="4000" dirty="0"/>
            </a:br>
            <a:r>
              <a:rPr lang="en-US" sz="4000" dirty="0"/>
              <a:t> The Core Contracts, Surface Expands</a:t>
            </a:r>
          </a:p>
        </p:txBody>
      </p:sp>
      <p:pic>
        <p:nvPicPr>
          <p:cNvPr id="45059" name="Picture 3" descr="62_01">
            <a:extLst>
              <a:ext uri="{FF2B5EF4-FFF2-40B4-BE49-F238E27FC236}">
                <a16:creationId xmlns:a16="http://schemas.microsoft.com/office/drawing/2014/main" id="{9E2CA1B5-EC68-1541-84CB-D29F56E8EA8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24000" y="1749425"/>
            <a:ext cx="9144000" cy="335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5060" name="Text Box 4">
            <a:extLst>
              <a:ext uri="{FF2B5EF4-FFF2-40B4-BE49-F238E27FC236}">
                <a16:creationId xmlns:a16="http://schemas.microsoft.com/office/drawing/2014/main" id="{CA183020-CBB8-224E-B12E-239470C5BBBE}"/>
              </a:ext>
            </a:extLst>
          </p:cNvPr>
          <p:cNvSpPr txBox="1">
            <a:spLocks noChangeArrowheads="1"/>
          </p:cNvSpPr>
          <p:nvPr/>
        </p:nvSpPr>
        <p:spPr bwMode="auto">
          <a:xfrm>
            <a:off x="7772401" y="6172200"/>
            <a:ext cx="1781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62.01, Pathways</a:t>
            </a:r>
          </a:p>
        </p:txBody>
      </p:sp>
      <p:sp>
        <p:nvSpPr>
          <p:cNvPr id="5" name="Rectangle 2">
            <a:extLst>
              <a:ext uri="{FF2B5EF4-FFF2-40B4-BE49-F238E27FC236}">
                <a16:creationId xmlns:a16="http://schemas.microsoft.com/office/drawing/2014/main" id="{A8D575B2-A96E-3C4C-BFD4-71AE40E2B54F}"/>
              </a:ext>
            </a:extLst>
          </p:cNvPr>
          <p:cNvSpPr txBox="1">
            <a:spLocks noChangeArrowheads="1"/>
          </p:cNvSpPr>
          <p:nvPr/>
        </p:nvSpPr>
        <p:spPr>
          <a:xfrm>
            <a:off x="630836" y="50977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dirty="0"/>
              <a:t>Layers Outside the Core Heat and Can Fuse H, </a:t>
            </a:r>
          </a:p>
          <a:p>
            <a:pPr>
              <a:defRPr/>
            </a:pPr>
            <a:r>
              <a:rPr lang="en-US" sz="4000" dirty="0"/>
              <a:t>Core Contracts and Can Fuse He  </a:t>
            </a:r>
          </a:p>
        </p:txBody>
      </p:sp>
    </p:spTree>
    <p:extLst>
      <p:ext uri="{BB962C8B-B14F-4D97-AF65-F5344CB8AC3E}">
        <p14:creationId xmlns:p14="http://schemas.microsoft.com/office/powerpoint/2010/main" val="373880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f19-8_the_internal_stru">
            <a:extLst>
              <a:ext uri="{FF2B5EF4-FFF2-40B4-BE49-F238E27FC236}">
                <a16:creationId xmlns:a16="http://schemas.microsoft.com/office/drawing/2014/main" id="{A496E0D9-E236-1844-BCC3-56ADA3A73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1"/>
            <a:ext cx="86106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5">
            <a:extLst>
              <a:ext uri="{FF2B5EF4-FFF2-40B4-BE49-F238E27FC236}">
                <a16:creationId xmlns:a16="http://schemas.microsoft.com/office/drawing/2014/main" id="{67DC4679-8000-C24C-A9BA-1FA8B1CD461E}"/>
              </a:ext>
            </a:extLst>
          </p:cNvPr>
          <p:cNvSpPr txBox="1">
            <a:spLocks noChangeArrowheads="1"/>
          </p:cNvSpPr>
          <p:nvPr/>
        </p:nvSpPr>
        <p:spPr bwMode="auto">
          <a:xfrm>
            <a:off x="1524000" y="4648201"/>
            <a:ext cx="7117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Main Sequence Stars convert Hydrogen to Helium </a:t>
            </a:r>
          </a:p>
          <a:p>
            <a:r>
              <a:rPr lang="en-US" altLang="en-US"/>
              <a:t>ONLY in the Core </a:t>
            </a:r>
          </a:p>
        </p:txBody>
      </p:sp>
      <p:sp>
        <p:nvSpPr>
          <p:cNvPr id="21507" name="Text Box 6">
            <a:extLst>
              <a:ext uri="{FF2B5EF4-FFF2-40B4-BE49-F238E27FC236}">
                <a16:creationId xmlns:a16="http://schemas.microsoft.com/office/drawing/2014/main" id="{AA6D3F02-B263-F14A-AEE7-9803BB5E428F}"/>
              </a:ext>
            </a:extLst>
          </p:cNvPr>
          <p:cNvSpPr txBox="1">
            <a:spLocks noChangeArrowheads="1"/>
          </p:cNvSpPr>
          <p:nvPr/>
        </p:nvSpPr>
        <p:spPr bwMode="auto">
          <a:xfrm>
            <a:off x="1524000" y="5943600"/>
            <a:ext cx="9323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Convective Mixing Lets Low Mass Stars Use More of the Hydrogen</a:t>
            </a:r>
          </a:p>
          <a:p>
            <a:r>
              <a:rPr lang="en-US" altLang="en-US" dirty="0"/>
              <a:t>Stars  Roughly 0.6-8 Solar Masses Don’t Mix Well, Stratify</a:t>
            </a:r>
          </a:p>
        </p:txBody>
      </p:sp>
    </p:spTree>
    <p:extLst>
      <p:ext uri="{BB962C8B-B14F-4D97-AF65-F5344CB8AC3E}">
        <p14:creationId xmlns:p14="http://schemas.microsoft.com/office/powerpoint/2010/main" val="36100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3B367-FEA2-1D45-8BFB-4CB04B620C65}"/>
              </a:ext>
            </a:extLst>
          </p:cNvPr>
          <p:cNvSpPr/>
          <p:nvPr/>
        </p:nvSpPr>
        <p:spPr>
          <a:xfrm>
            <a:off x="876300" y="1282699"/>
            <a:ext cx="9982200" cy="4524315"/>
          </a:xfrm>
          <a:prstGeom prst="rect">
            <a:avLst/>
          </a:prstGeom>
        </p:spPr>
        <p:txBody>
          <a:bodyPr wrap="square">
            <a:spAutoFit/>
          </a:bodyPr>
          <a:lstStyle/>
          <a:p>
            <a:r>
              <a:rPr lang="en-US" dirty="0"/>
              <a:t>Convection can Extend to the Surface, Can Bring Up Heavy Elements</a:t>
            </a:r>
          </a:p>
          <a:p>
            <a:endParaRPr lang="en-US" dirty="0"/>
          </a:p>
          <a:p>
            <a:r>
              <a:rPr lang="en-US" dirty="0"/>
              <a:t>The first dredge-up occurs when a </a:t>
            </a:r>
            <a:r>
              <a:rPr lang="en-US" dirty="0">
                <a:hlinkClick r:id="rId2" tooltip="Main sequence"/>
              </a:rPr>
              <a:t>main-sequence</a:t>
            </a:r>
            <a:r>
              <a:rPr lang="en-US" dirty="0"/>
              <a:t> star enters the </a:t>
            </a:r>
            <a:r>
              <a:rPr lang="en-US" dirty="0">
                <a:hlinkClick r:id="rId3" tooltip="Red giant"/>
              </a:rPr>
              <a:t>red-giant branch</a:t>
            </a:r>
            <a:r>
              <a:rPr lang="en-US" dirty="0"/>
              <a:t>. As a result of the convective mixing, the outer atmosphere will display the spectral signature of </a:t>
            </a:r>
            <a:r>
              <a:rPr lang="en-US" dirty="0">
                <a:hlinkClick r:id="rId4" tooltip="Hydrogen"/>
              </a:rPr>
              <a:t>hydrogen</a:t>
            </a:r>
            <a:r>
              <a:rPr lang="en-US" dirty="0"/>
              <a:t> fusion: The </a:t>
            </a:r>
            <a:r>
              <a:rPr lang="en-US" baseline="30000" dirty="0">
                <a:hlinkClick r:id="rId5" tooltip="Carbon-12"/>
              </a:rPr>
              <a:t>12</a:t>
            </a:r>
            <a:r>
              <a:rPr lang="en-US" dirty="0">
                <a:hlinkClick r:id="rId5" tooltip="Carbon-12"/>
              </a:rPr>
              <a:t>C</a:t>
            </a:r>
            <a:r>
              <a:rPr lang="en-US" dirty="0"/>
              <a:t>/</a:t>
            </a:r>
            <a:r>
              <a:rPr lang="en-US" baseline="30000" dirty="0">
                <a:hlinkClick r:id="rId6" tooltip="Carbon-13"/>
              </a:rPr>
              <a:t>13</a:t>
            </a:r>
            <a:r>
              <a:rPr lang="en-US" dirty="0">
                <a:hlinkClick r:id="rId6" tooltip="Carbon-13"/>
              </a:rPr>
              <a:t>C</a:t>
            </a:r>
            <a:r>
              <a:rPr lang="en-US" dirty="0"/>
              <a:t> and </a:t>
            </a:r>
            <a:r>
              <a:rPr lang="en-US" dirty="0">
                <a:hlinkClick r:id="rId7" tooltip="Carbon"/>
              </a:rPr>
              <a:t>C</a:t>
            </a:r>
            <a:r>
              <a:rPr lang="en-US" dirty="0"/>
              <a:t>/</a:t>
            </a:r>
            <a:r>
              <a:rPr lang="en-US" dirty="0">
                <a:hlinkClick r:id="rId8" tooltip="Nitrogen"/>
              </a:rPr>
              <a:t>N</a:t>
            </a:r>
            <a:r>
              <a:rPr lang="en-US" dirty="0"/>
              <a:t> ratios are lowered, and the surface abundances of </a:t>
            </a:r>
            <a:r>
              <a:rPr lang="en-US" dirty="0">
                <a:hlinkClick r:id="rId9" tooltip="Lithium"/>
              </a:rPr>
              <a:t>lithium</a:t>
            </a:r>
            <a:r>
              <a:rPr lang="en-US" dirty="0"/>
              <a:t> and </a:t>
            </a:r>
            <a:r>
              <a:rPr lang="en-US" dirty="0">
                <a:hlinkClick r:id="rId10" tooltip="Beryllium"/>
              </a:rPr>
              <a:t>beryllium</a:t>
            </a:r>
            <a:r>
              <a:rPr lang="en-US" dirty="0"/>
              <a:t> may be reduced. </a:t>
            </a:r>
          </a:p>
          <a:p>
            <a:endParaRPr lang="en-US" dirty="0"/>
          </a:p>
          <a:p>
            <a:r>
              <a:rPr lang="en-US" dirty="0"/>
              <a:t>The second dredge-up The second dredge-up occurs in stars with 4–8 </a:t>
            </a:r>
            <a:r>
              <a:rPr lang="en-US" dirty="0">
                <a:hlinkClick r:id="rId11" tooltip="Solar mass"/>
              </a:rPr>
              <a:t>solar masses</a:t>
            </a:r>
            <a:r>
              <a:rPr lang="en-US" dirty="0"/>
              <a:t>. When </a:t>
            </a:r>
            <a:r>
              <a:rPr lang="en-US" dirty="0">
                <a:hlinkClick r:id="rId12" tooltip="Helium"/>
              </a:rPr>
              <a:t>helium</a:t>
            </a:r>
            <a:r>
              <a:rPr lang="en-US" dirty="0"/>
              <a:t> fusion comes to an end at the core, convection mixes the products of the </a:t>
            </a:r>
            <a:r>
              <a:rPr lang="en-US" dirty="0">
                <a:hlinkClick r:id="rId13" tooltip="CNO cycle"/>
              </a:rPr>
              <a:t>CNO cycle</a:t>
            </a:r>
            <a:r>
              <a:rPr lang="en-US" dirty="0"/>
              <a:t>.</a:t>
            </a:r>
            <a:r>
              <a:rPr lang="en-US" baseline="30000" dirty="0">
                <a:hlinkClick r:id="rId14"/>
              </a:rPr>
              <a:t>[1]</a:t>
            </a:r>
            <a:r>
              <a:rPr lang="en-US" dirty="0"/>
              <a:t> This second dredge-up causes an increase in the surface abundance of </a:t>
            </a:r>
            <a:r>
              <a:rPr lang="en-US" baseline="30000" dirty="0"/>
              <a:t>4</a:t>
            </a:r>
            <a:r>
              <a:rPr lang="en-US" dirty="0"/>
              <a:t>He and </a:t>
            </a:r>
            <a:r>
              <a:rPr lang="en-US" baseline="30000" dirty="0"/>
              <a:t>14</a:t>
            </a:r>
            <a:r>
              <a:rPr lang="en-US" dirty="0"/>
              <a:t>N, whereas the amount of </a:t>
            </a:r>
            <a:r>
              <a:rPr lang="en-US" baseline="30000" dirty="0"/>
              <a:t>12</a:t>
            </a:r>
            <a:r>
              <a:rPr lang="en-US" dirty="0"/>
              <a:t>C and </a:t>
            </a:r>
            <a:r>
              <a:rPr lang="en-US" baseline="30000" dirty="0"/>
              <a:t>16</a:t>
            </a:r>
            <a:r>
              <a:rPr lang="en-US" dirty="0"/>
              <a:t>O decreases.</a:t>
            </a:r>
            <a:r>
              <a:rPr lang="en-US" baseline="30000" dirty="0">
                <a:hlinkClick r:id="rId15"/>
              </a:rPr>
              <a:t>[2]</a:t>
            </a:r>
            <a:r>
              <a:rPr lang="en-US" dirty="0"/>
              <a:t> </a:t>
            </a:r>
          </a:p>
          <a:p>
            <a:endParaRPr lang="en-US" dirty="0"/>
          </a:p>
          <a:p>
            <a:r>
              <a:rPr lang="en-US" dirty="0"/>
              <a:t>The third dredge-up The third dredge-up occurs after a star enters the </a:t>
            </a:r>
            <a:r>
              <a:rPr lang="en-US" dirty="0">
                <a:hlinkClick r:id="rId16" tooltip="Asymptotic giant branch"/>
              </a:rPr>
              <a:t>asymptotic giant branch</a:t>
            </a:r>
            <a:r>
              <a:rPr lang="en-US" dirty="0"/>
              <a:t>, after a </a:t>
            </a:r>
            <a:r>
              <a:rPr lang="en-US" dirty="0">
                <a:hlinkClick r:id="rId17" tooltip="Shell helium flash"/>
              </a:rPr>
              <a:t>flash</a:t>
            </a:r>
            <a:r>
              <a:rPr lang="en-US" dirty="0"/>
              <a:t> occurs in a helium-burning shell. The third dredge-up brings helium, </a:t>
            </a:r>
            <a:r>
              <a:rPr lang="en-US" dirty="0">
                <a:hlinkClick r:id="rId7" tooltip="Carbon"/>
              </a:rPr>
              <a:t>carbon</a:t>
            </a:r>
            <a:r>
              <a:rPr lang="en-US" dirty="0"/>
              <a:t>, and the </a:t>
            </a:r>
            <a:r>
              <a:rPr lang="en-US" i="1" dirty="0">
                <a:hlinkClick r:id="rId18" tooltip="S-process"/>
              </a:rPr>
              <a:t>s</a:t>
            </a:r>
            <a:r>
              <a:rPr lang="en-US" dirty="0">
                <a:hlinkClick r:id="rId18" tooltip="S-process"/>
              </a:rPr>
              <a:t>-process</a:t>
            </a:r>
            <a:r>
              <a:rPr lang="en-US" dirty="0"/>
              <a:t> products to the surface, increasing the abundance of carbon relative to oxygen; in some larger stars this is the process that turns the star into a </a:t>
            </a:r>
            <a:r>
              <a:rPr lang="en-US" i="1" dirty="0">
                <a:hlinkClick r:id="rId19" tooltip="Carbon star"/>
              </a:rPr>
              <a:t>carbon star</a:t>
            </a:r>
            <a:r>
              <a:rPr lang="en-US" dirty="0"/>
              <a:t>.</a:t>
            </a:r>
            <a:r>
              <a:rPr lang="en-US" baseline="30000" dirty="0">
                <a:hlinkClick r:id="rId15"/>
              </a:rPr>
              <a:t>[2]</a:t>
            </a:r>
            <a:r>
              <a:rPr lang="en-US" dirty="0"/>
              <a:t> </a:t>
            </a:r>
          </a:p>
        </p:txBody>
      </p:sp>
    </p:spTree>
    <p:extLst>
      <p:ext uri="{BB962C8B-B14F-4D97-AF65-F5344CB8AC3E}">
        <p14:creationId xmlns:p14="http://schemas.microsoft.com/office/powerpoint/2010/main" val="4040907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DE621C-1776-824F-9D2B-E5AF6DD300E9}"/>
              </a:ext>
            </a:extLst>
          </p:cNvPr>
          <p:cNvSpPr txBox="1"/>
          <p:nvPr/>
        </p:nvSpPr>
        <p:spPr>
          <a:xfrm>
            <a:off x="180763" y="404734"/>
            <a:ext cx="12011237" cy="1569660"/>
          </a:xfrm>
          <a:prstGeom prst="rect">
            <a:avLst/>
          </a:prstGeom>
          <a:noFill/>
        </p:spPr>
        <p:txBody>
          <a:bodyPr wrap="none" rtlCol="0">
            <a:spAutoFit/>
          </a:bodyPr>
          <a:lstStyle/>
          <a:p>
            <a:r>
              <a:rPr lang="en-US" sz="2400" dirty="0"/>
              <a:t>Stars of about 0.6 – 8 Solar Masses Swell when they Exhaust a type of fuel in the core. </a:t>
            </a:r>
          </a:p>
          <a:p>
            <a:r>
              <a:rPr lang="en-US" sz="2400" dirty="0"/>
              <a:t>Can build elements as high as Oxygen at the higher masses, </a:t>
            </a:r>
          </a:p>
          <a:p>
            <a:endParaRPr lang="en-US" sz="2400" dirty="0"/>
          </a:p>
          <a:p>
            <a:r>
              <a:rPr lang="en-US" sz="2400" dirty="0"/>
              <a:t>Eventually Puff Off outer layers as a “Planetary Nebula’, leaving a white dwarf as the remainder</a:t>
            </a:r>
          </a:p>
        </p:txBody>
      </p:sp>
      <p:pic>
        <p:nvPicPr>
          <p:cNvPr id="3" name="Picture 21" descr="sch12133_65_03">
            <a:extLst>
              <a:ext uri="{FF2B5EF4-FFF2-40B4-BE49-F238E27FC236}">
                <a16:creationId xmlns:a16="http://schemas.microsoft.com/office/drawing/2014/main" id="{041F1C0C-F0CB-1A48-8F5B-DA6F1BA98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877" y="2248524"/>
            <a:ext cx="9412416" cy="438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58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27FA-8348-9246-B70D-55C3D8320318}"/>
              </a:ext>
            </a:extLst>
          </p:cNvPr>
          <p:cNvSpPr>
            <a:spLocks noGrp="1"/>
          </p:cNvSpPr>
          <p:nvPr>
            <p:ph type="title"/>
          </p:nvPr>
        </p:nvSpPr>
        <p:spPr>
          <a:xfrm>
            <a:off x="0" y="365125"/>
            <a:ext cx="11353800" cy="1325563"/>
          </a:xfrm>
        </p:spPr>
        <p:txBody>
          <a:bodyPr/>
          <a:lstStyle/>
          <a:p>
            <a:r>
              <a:rPr lang="en-US" b="1" dirty="0"/>
              <a:t>White Dwarfs Types– DO, DB, DA, DF, DG, DM, DC</a:t>
            </a:r>
            <a:endParaRPr lang="en-US" dirty="0"/>
          </a:p>
        </p:txBody>
      </p:sp>
      <p:sp>
        <p:nvSpPr>
          <p:cNvPr id="3" name="Rectangle 2">
            <a:extLst>
              <a:ext uri="{FF2B5EF4-FFF2-40B4-BE49-F238E27FC236}">
                <a16:creationId xmlns:a16="http://schemas.microsoft.com/office/drawing/2014/main" id="{A166BFDF-B194-AF4D-A5E7-230D48EDE3CD}"/>
              </a:ext>
            </a:extLst>
          </p:cNvPr>
          <p:cNvSpPr/>
          <p:nvPr/>
        </p:nvSpPr>
        <p:spPr>
          <a:xfrm>
            <a:off x="266700" y="1921639"/>
            <a:ext cx="11658600" cy="4832092"/>
          </a:xfrm>
          <a:prstGeom prst="rect">
            <a:avLst/>
          </a:prstGeom>
        </p:spPr>
        <p:txBody>
          <a:bodyPr wrap="square">
            <a:spAutoFit/>
          </a:bodyPr>
          <a:lstStyle/>
          <a:p>
            <a:r>
              <a:rPr lang="en-US" sz="2800" dirty="0"/>
              <a:t>Classifications NOT analogous to MS – reflect compositions, not temperature</a:t>
            </a:r>
          </a:p>
          <a:p>
            <a:r>
              <a:rPr lang="en-US" sz="2800" dirty="0"/>
              <a:t> DA – hydrogen lines (no other lines, pure H atmosphere) </a:t>
            </a:r>
          </a:p>
          <a:p>
            <a:r>
              <a:rPr lang="en-US" sz="2800" dirty="0"/>
              <a:t>DB – neutral He lines (no hydrogen at all, pure He) DO – ionized He lines (no hydrogen at all, hotter DBs) </a:t>
            </a:r>
          </a:p>
          <a:p>
            <a:r>
              <a:rPr lang="en-US" sz="2800" dirty="0"/>
              <a:t>DC – continuous spectrum, no lines </a:t>
            </a:r>
          </a:p>
          <a:p>
            <a:r>
              <a:rPr lang="en-US" sz="2800" dirty="0"/>
              <a:t>DF, DG, DM (can’t discriminate DA or DB) Heavier atoms sink in gravitational field </a:t>
            </a:r>
          </a:p>
          <a:p>
            <a:r>
              <a:rPr lang="en-US" sz="2800" dirty="0"/>
              <a:t>Above 15,000 K, 15% are non-DA, below 15,000 K, half are non-DA. How do the stars do that? NO DB stars between 30,000 and 45,000 K </a:t>
            </a:r>
          </a:p>
          <a:p>
            <a:endParaRPr lang="en-US" sz="2800" dirty="0"/>
          </a:p>
          <a:p>
            <a:r>
              <a:rPr lang="en-US" sz="2800" dirty="0"/>
              <a:t>Various mixing schemes can alter surface composition</a:t>
            </a:r>
          </a:p>
        </p:txBody>
      </p:sp>
    </p:spTree>
    <p:extLst>
      <p:ext uri="{BB962C8B-B14F-4D97-AF65-F5344CB8AC3E}">
        <p14:creationId xmlns:p14="http://schemas.microsoft.com/office/powerpoint/2010/main" val="350439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58_05a">
            <a:extLst>
              <a:ext uri="{FF2B5EF4-FFF2-40B4-BE49-F238E27FC236}">
                <a16:creationId xmlns:a16="http://schemas.microsoft.com/office/drawing/2014/main" id="{010C5614-AA20-0F48-ABBF-EFB3CA5BF0AB}"/>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357688" y="152401"/>
            <a:ext cx="6386512" cy="664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8675" name="Rectangle 3">
            <a:extLst>
              <a:ext uri="{FF2B5EF4-FFF2-40B4-BE49-F238E27FC236}">
                <a16:creationId xmlns:a16="http://schemas.microsoft.com/office/drawing/2014/main" id="{93284EB1-620F-2E42-9E2C-6114FAA4C442}"/>
              </a:ext>
            </a:extLst>
          </p:cNvPr>
          <p:cNvSpPr>
            <a:spLocks noGrp="1" noChangeArrowheads="1"/>
          </p:cNvSpPr>
          <p:nvPr>
            <p:ph type="title" idx="4294967295"/>
          </p:nvPr>
        </p:nvSpPr>
        <p:spPr>
          <a:xfrm>
            <a:off x="1600200" y="762000"/>
            <a:ext cx="2590800" cy="1143000"/>
          </a:xfrm>
        </p:spPr>
        <p:txBody>
          <a:bodyPr>
            <a:normAutofit fontScale="90000"/>
          </a:bodyPr>
          <a:lstStyle/>
          <a:p>
            <a:pPr algn="l" eaLnBrk="1" hangingPunct="1"/>
            <a:r>
              <a:rPr lang="en-US" altLang="en-US" sz="2800" b="1"/>
              <a:t>Main Sequence </a:t>
            </a:r>
            <a:br>
              <a:rPr lang="en-US" altLang="en-US" sz="2800" b="1"/>
            </a:br>
            <a:r>
              <a:rPr lang="en-US" altLang="en-US" sz="2800" b="1"/>
              <a:t>Position Depends on Stars</a:t>
            </a:r>
            <a:r>
              <a:rPr lang="ja-JP" altLang="en-US" sz="2800" b="1"/>
              <a:t>’</a:t>
            </a:r>
            <a:r>
              <a:rPr lang="en-US" altLang="ja-JP" sz="2800" b="1"/>
              <a:t> </a:t>
            </a:r>
            <a:br>
              <a:rPr lang="en-US" altLang="ja-JP" sz="2800" b="1"/>
            </a:br>
            <a:r>
              <a:rPr lang="en-US" altLang="ja-JP" sz="2800" b="1"/>
              <a:t>Original Mass</a:t>
            </a:r>
            <a:endParaRPr lang="en-US" altLang="en-US" sz="2800"/>
          </a:p>
        </p:txBody>
      </p:sp>
      <p:sp>
        <p:nvSpPr>
          <p:cNvPr id="28676" name="Text Box 4">
            <a:extLst>
              <a:ext uri="{FF2B5EF4-FFF2-40B4-BE49-F238E27FC236}">
                <a16:creationId xmlns:a16="http://schemas.microsoft.com/office/drawing/2014/main" id="{EDC6E8F6-C448-7947-86B3-8AB67F492AEA}"/>
              </a:ext>
            </a:extLst>
          </p:cNvPr>
          <p:cNvSpPr txBox="1">
            <a:spLocks noChangeArrowheads="1"/>
          </p:cNvSpPr>
          <p:nvPr/>
        </p:nvSpPr>
        <p:spPr bwMode="auto">
          <a:xfrm>
            <a:off x="8670926" y="6629400"/>
            <a:ext cx="18653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58.05a, Pathways</a:t>
            </a:r>
          </a:p>
        </p:txBody>
      </p:sp>
      <p:sp>
        <p:nvSpPr>
          <p:cNvPr id="28677" name="Text Box 5">
            <a:extLst>
              <a:ext uri="{FF2B5EF4-FFF2-40B4-BE49-F238E27FC236}">
                <a16:creationId xmlns:a16="http://schemas.microsoft.com/office/drawing/2014/main" id="{6D7C724C-E01F-CC4A-8969-53621448EDA4}"/>
              </a:ext>
            </a:extLst>
          </p:cNvPr>
          <p:cNvSpPr txBox="1">
            <a:spLocks noChangeArrowheads="1"/>
          </p:cNvSpPr>
          <p:nvPr/>
        </p:nvSpPr>
        <p:spPr bwMode="auto">
          <a:xfrm>
            <a:off x="1524000" y="4419601"/>
            <a:ext cx="2787650" cy="146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White Dwarfs are </a:t>
            </a:r>
          </a:p>
          <a:p>
            <a:pPr>
              <a:defRPr/>
            </a:pPr>
            <a:r>
              <a:rPr lang="en-US" b="1">
                <a:latin typeface="Arial" charset="0"/>
                <a:ea typeface="ＭＳ Ｐゴシック" charset="0"/>
              </a:rPr>
              <a:t>Remnants of </a:t>
            </a:r>
          </a:p>
          <a:p>
            <a:pPr>
              <a:defRPr/>
            </a:pPr>
            <a:r>
              <a:rPr lang="en-US" b="1">
                <a:latin typeface="Arial" charset="0"/>
                <a:ea typeface="ＭＳ Ｐゴシック" charset="0"/>
              </a:rPr>
              <a:t>Low Mass Stars</a:t>
            </a:r>
          </a:p>
          <a:p>
            <a:pPr>
              <a:defRPr/>
            </a:pPr>
            <a:r>
              <a:rPr lang="en-US" b="1">
                <a:latin typeface="Arial" charset="0"/>
                <a:ea typeface="ＭＳ Ｐゴシック" charset="0"/>
              </a:rPr>
              <a:t>White Dwarf Masses </a:t>
            </a:r>
          </a:p>
          <a:p>
            <a:pPr>
              <a:defRPr/>
            </a:pPr>
            <a:r>
              <a:rPr lang="en-US" b="1">
                <a:latin typeface="Arial" charset="0"/>
                <a:ea typeface="ＭＳ Ｐゴシック" charset="0"/>
              </a:rPr>
              <a:t>are PART of the original</a:t>
            </a:r>
          </a:p>
        </p:txBody>
      </p:sp>
      <p:sp>
        <p:nvSpPr>
          <p:cNvPr id="28678" name="Text Box 6">
            <a:extLst>
              <a:ext uri="{FF2B5EF4-FFF2-40B4-BE49-F238E27FC236}">
                <a16:creationId xmlns:a16="http://schemas.microsoft.com/office/drawing/2014/main" id="{EB2F8A61-C4CC-9842-B3E3-9E2AED2D79C7}"/>
              </a:ext>
            </a:extLst>
          </p:cNvPr>
          <p:cNvSpPr txBox="1">
            <a:spLocks noChangeArrowheads="1"/>
          </p:cNvSpPr>
          <p:nvPr/>
        </p:nvSpPr>
        <p:spPr bwMode="auto">
          <a:xfrm>
            <a:off x="6096001" y="457201"/>
            <a:ext cx="4233851"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FF6600"/>
                </a:solidFill>
              </a:rPr>
              <a:t>Giant and Supergiant Stars </a:t>
            </a:r>
            <a:br>
              <a:rPr lang="en-US" altLang="en-US" b="1">
                <a:solidFill>
                  <a:srgbClr val="FF6600"/>
                </a:solidFill>
              </a:rPr>
            </a:br>
            <a:r>
              <a:rPr lang="en-US" altLang="en-US" b="1">
                <a:solidFill>
                  <a:srgbClr val="FF6600"/>
                </a:solidFill>
              </a:rPr>
              <a:t>Are Swollen Phases of</a:t>
            </a:r>
          </a:p>
          <a:p>
            <a:pPr eaLnBrk="1" hangingPunct="1"/>
            <a:r>
              <a:rPr lang="en-US" altLang="en-US" b="1">
                <a:solidFill>
                  <a:srgbClr val="FF6600"/>
                </a:solidFill>
              </a:rPr>
              <a:t>Stars</a:t>
            </a:r>
            <a:r>
              <a:rPr lang="ja-JP" altLang="en-US" b="1">
                <a:solidFill>
                  <a:srgbClr val="FF6600"/>
                </a:solidFill>
              </a:rPr>
              <a:t>’</a:t>
            </a:r>
            <a:r>
              <a:rPr lang="en-US" altLang="ja-JP" b="1">
                <a:solidFill>
                  <a:srgbClr val="FF6600"/>
                </a:solidFill>
              </a:rPr>
              <a:t> Later Lives</a:t>
            </a:r>
            <a:endParaRPr lang="en-US" altLang="en-US" b="1">
              <a:solidFill>
                <a:srgbClr val="FF6600"/>
              </a:solidFill>
            </a:endParaRPr>
          </a:p>
        </p:txBody>
      </p:sp>
    </p:spTree>
    <p:extLst>
      <p:ext uri="{BB962C8B-B14F-4D97-AF65-F5344CB8AC3E}">
        <p14:creationId xmlns:p14="http://schemas.microsoft.com/office/powerpoint/2010/main" val="761948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82FE344B-0D76-3945-B603-0989B0596552}"/>
              </a:ext>
            </a:extLst>
          </p:cNvPr>
          <p:cNvSpPr txBox="1">
            <a:spLocks noChangeArrowheads="1"/>
          </p:cNvSpPr>
          <p:nvPr/>
        </p:nvSpPr>
        <p:spPr bwMode="auto">
          <a:xfrm>
            <a:off x="1981200" y="5867401"/>
            <a:ext cx="796327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2400">
                <a:latin typeface="Arial" charset="0"/>
                <a:ea typeface="ＭＳ Ｐゴシック" charset="0"/>
              </a:rPr>
              <a:t>HR diagrams for Clusters show  stars of different Masses</a:t>
            </a:r>
          </a:p>
          <a:p>
            <a:pPr eaLnBrk="0" hangingPunct="0">
              <a:defRPr/>
            </a:pPr>
            <a:r>
              <a:rPr lang="en-US" sz="2400">
                <a:latin typeface="Arial" charset="0"/>
                <a:ea typeface="ＭＳ Ｐゴシック" charset="0"/>
              </a:rPr>
              <a:t>Same Age in years</a:t>
            </a:r>
          </a:p>
        </p:txBody>
      </p:sp>
      <p:pic>
        <p:nvPicPr>
          <p:cNvPr id="35842" name="Picture 3" descr="F21_06DE">
            <a:extLst>
              <a:ext uri="{FF2B5EF4-FFF2-40B4-BE49-F238E27FC236}">
                <a16:creationId xmlns:a16="http://schemas.microsoft.com/office/drawing/2014/main" id="{58195F5E-08CE-7D40-88B0-2D3DFAAF9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67818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F21_06GH">
            <a:extLst>
              <a:ext uri="{FF2B5EF4-FFF2-40B4-BE49-F238E27FC236}">
                <a16:creationId xmlns:a16="http://schemas.microsoft.com/office/drawing/2014/main" id="{63E837A9-2348-854A-9106-78CCB31E1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200400"/>
            <a:ext cx="45720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5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73B18F0-4BAE-144B-BC2B-9D104738723B}"/>
              </a:ext>
            </a:extLst>
          </p:cNvPr>
          <p:cNvSpPr>
            <a:spLocks noGrp="1" noChangeArrowheads="1"/>
          </p:cNvSpPr>
          <p:nvPr>
            <p:ph type="title"/>
          </p:nvPr>
        </p:nvSpPr>
        <p:spPr/>
        <p:txBody>
          <a:bodyPr/>
          <a:lstStyle/>
          <a:p>
            <a:pPr eaLnBrk="1" hangingPunct="1">
              <a:defRPr/>
            </a:pPr>
            <a:r>
              <a:rPr lang="en-US" sz="4000"/>
              <a:t>Stars Evolve onto the Main Sequence, Most massive ones fastest</a:t>
            </a:r>
          </a:p>
        </p:txBody>
      </p:sp>
      <p:pic>
        <p:nvPicPr>
          <p:cNvPr id="65539" name="Picture 3">
            <a:extLst>
              <a:ext uri="{FF2B5EF4-FFF2-40B4-BE49-F238E27FC236}">
                <a16:creationId xmlns:a16="http://schemas.microsoft.com/office/drawing/2014/main" id="{D07504B8-FA0D-7C4B-B545-38F82FB53DB9}"/>
              </a:ext>
            </a:extLst>
          </p:cNvPr>
          <p:cNvPicPr>
            <a:picLocks noGrp="1" noChangeAspect="1" noChangeArrowheads="1"/>
          </p:cNvPicPr>
          <p:nvPr>
            <p:ph idx="1"/>
          </p:nvPr>
        </p:nvPicPr>
        <p:blipFill>
          <a:blip r:embed="rId3">
            <a:lum contrast="12000"/>
            <a:extLst>
              <a:ext uri="{28A0092B-C50C-407E-A947-70E740481C1C}">
                <a14:useLocalDpi xmlns:a14="http://schemas.microsoft.com/office/drawing/2010/main" val="0"/>
              </a:ext>
            </a:extLst>
          </a:blip>
          <a:srcRect/>
          <a:stretch>
            <a:fillRect/>
          </a:stretch>
        </p:blipFill>
        <p:spPr>
          <a:xfrm>
            <a:off x="1828800" y="2284414"/>
            <a:ext cx="7277100" cy="2992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pic>
    </p:spTree>
    <p:extLst>
      <p:ext uri="{BB962C8B-B14F-4D97-AF65-F5344CB8AC3E}">
        <p14:creationId xmlns:p14="http://schemas.microsoft.com/office/powerpoint/2010/main" val="116287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966C3-8903-6942-BB29-E86C514D5989}"/>
              </a:ext>
            </a:extLst>
          </p:cNvPr>
          <p:cNvSpPr txBox="1"/>
          <p:nvPr/>
        </p:nvSpPr>
        <p:spPr>
          <a:xfrm>
            <a:off x="624374" y="155277"/>
            <a:ext cx="10584692" cy="6186309"/>
          </a:xfrm>
          <a:prstGeom prst="rect">
            <a:avLst/>
          </a:prstGeom>
          <a:noFill/>
        </p:spPr>
        <p:txBody>
          <a:bodyPr wrap="none" rtlCol="0">
            <a:spAutoFit/>
          </a:bodyPr>
          <a:lstStyle/>
          <a:p>
            <a:r>
              <a:rPr lang="en-US" sz="3600" dirty="0"/>
              <a:t>The Story</a:t>
            </a:r>
          </a:p>
          <a:p>
            <a:endParaRPr lang="en-US" sz="3600" dirty="0"/>
          </a:p>
          <a:p>
            <a:r>
              <a:rPr lang="en-US" sz="3600" dirty="0"/>
              <a:t>Gravity and External Pressure Cause Density to Increase</a:t>
            </a:r>
          </a:p>
          <a:p>
            <a:endParaRPr lang="en-US" sz="3600" dirty="0"/>
          </a:p>
          <a:p>
            <a:r>
              <a:rPr lang="en-US" sz="3600" dirty="0"/>
              <a:t>PV=</a:t>
            </a:r>
            <a:r>
              <a:rPr lang="en-US" sz="3600" dirty="0" err="1"/>
              <a:t>nRT</a:t>
            </a:r>
            <a:r>
              <a:rPr lang="en-US" sz="3600" dirty="0"/>
              <a:t>  and variations  </a:t>
            </a:r>
          </a:p>
          <a:p>
            <a:endParaRPr lang="en-US" sz="3600" dirty="0"/>
          </a:p>
          <a:p>
            <a:r>
              <a:rPr lang="en-US" sz="3600" dirty="0"/>
              <a:t>Unlike the Ideal Gas Law, the Particles are </a:t>
            </a:r>
          </a:p>
          <a:p>
            <a:r>
              <a:rPr lang="en-US" sz="3600" dirty="0"/>
              <a:t>Not Idealized Spheres</a:t>
            </a:r>
          </a:p>
          <a:p>
            <a:endParaRPr lang="en-US" sz="3600" dirty="0"/>
          </a:p>
          <a:p>
            <a:r>
              <a:rPr lang="en-US" sz="3600" dirty="0"/>
              <a:t>NOT Adiabatic, Energy lost (mostly) via </a:t>
            </a:r>
            <a:r>
              <a:rPr lang="en-US" sz="3600"/>
              <a:t>Radiation  </a:t>
            </a:r>
            <a:endParaRPr lang="en-US" sz="3600" dirty="0"/>
          </a:p>
          <a:p>
            <a:endParaRPr lang="en-US" sz="3600" dirty="0"/>
          </a:p>
        </p:txBody>
      </p:sp>
    </p:spTree>
    <p:extLst>
      <p:ext uri="{BB962C8B-B14F-4D97-AF65-F5344CB8AC3E}">
        <p14:creationId xmlns:p14="http://schemas.microsoft.com/office/powerpoint/2010/main" val="198157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0DA69-2563-284F-89CC-400ABCF2887C}"/>
              </a:ext>
            </a:extLst>
          </p:cNvPr>
          <p:cNvPicPr>
            <a:picLocks noChangeAspect="1"/>
          </p:cNvPicPr>
          <p:nvPr/>
        </p:nvPicPr>
        <p:blipFill>
          <a:blip r:embed="rId2"/>
          <a:stretch>
            <a:fillRect/>
          </a:stretch>
        </p:blipFill>
        <p:spPr>
          <a:xfrm>
            <a:off x="4362706" y="0"/>
            <a:ext cx="7530588" cy="6858000"/>
          </a:xfrm>
          <a:prstGeom prst="rect">
            <a:avLst/>
          </a:prstGeom>
        </p:spPr>
      </p:pic>
      <p:sp>
        <p:nvSpPr>
          <p:cNvPr id="2" name="Title 1">
            <a:extLst>
              <a:ext uri="{FF2B5EF4-FFF2-40B4-BE49-F238E27FC236}">
                <a16:creationId xmlns:a16="http://schemas.microsoft.com/office/drawing/2014/main" id="{910D35FB-EDAD-AE41-8624-8D8C07780A33}"/>
              </a:ext>
            </a:extLst>
          </p:cNvPr>
          <p:cNvSpPr>
            <a:spLocks noGrp="1"/>
          </p:cNvSpPr>
          <p:nvPr>
            <p:ph type="title"/>
          </p:nvPr>
        </p:nvSpPr>
        <p:spPr>
          <a:xfrm>
            <a:off x="338667" y="1144058"/>
            <a:ext cx="5723467" cy="3292475"/>
          </a:xfrm>
        </p:spPr>
        <p:txBody>
          <a:bodyPr/>
          <a:lstStyle/>
          <a:p>
            <a:r>
              <a:rPr lang="en-US" dirty="0"/>
              <a:t>Stars on Color  Magnitude Diagram for Various Star Clusters </a:t>
            </a:r>
          </a:p>
        </p:txBody>
      </p:sp>
      <p:sp>
        <p:nvSpPr>
          <p:cNvPr id="4" name="Rectangle 3">
            <a:extLst>
              <a:ext uri="{FF2B5EF4-FFF2-40B4-BE49-F238E27FC236}">
                <a16:creationId xmlns:a16="http://schemas.microsoft.com/office/drawing/2014/main" id="{91F88841-5764-5845-BECF-0B45FE4DF76D}"/>
              </a:ext>
            </a:extLst>
          </p:cNvPr>
          <p:cNvSpPr/>
          <p:nvPr/>
        </p:nvSpPr>
        <p:spPr>
          <a:xfrm>
            <a:off x="416048" y="5462600"/>
            <a:ext cx="5568704" cy="369332"/>
          </a:xfrm>
          <a:prstGeom prst="rect">
            <a:avLst/>
          </a:prstGeom>
        </p:spPr>
        <p:txBody>
          <a:bodyPr wrap="none">
            <a:spAutoFit/>
          </a:bodyPr>
          <a:lstStyle/>
          <a:p>
            <a:r>
              <a:rPr lang="en-US" dirty="0"/>
              <a:t>http://</a:t>
            </a:r>
            <a:r>
              <a:rPr lang="en-US" dirty="0" err="1"/>
              <a:t>abyss.uoregon.edu</a:t>
            </a:r>
            <a:r>
              <a:rPr lang="en-US" dirty="0"/>
              <a:t>/~</a:t>
            </a:r>
            <a:r>
              <a:rPr lang="en-US" dirty="0" err="1"/>
              <a:t>js</a:t>
            </a:r>
            <a:r>
              <a:rPr lang="en-US" dirty="0"/>
              <a:t>/ast122/lectures/lec15.html</a:t>
            </a:r>
          </a:p>
        </p:txBody>
      </p:sp>
    </p:spTree>
    <p:extLst>
      <p:ext uri="{BB962C8B-B14F-4D97-AF65-F5344CB8AC3E}">
        <p14:creationId xmlns:p14="http://schemas.microsoft.com/office/powerpoint/2010/main" val="382571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FA3D9-24EA-EF47-934E-92D42A608D9A}"/>
              </a:ext>
            </a:extLst>
          </p:cNvPr>
          <p:cNvPicPr>
            <a:picLocks noChangeAspect="1"/>
          </p:cNvPicPr>
          <p:nvPr/>
        </p:nvPicPr>
        <p:blipFill>
          <a:blip r:embed="rId2"/>
          <a:stretch>
            <a:fillRect/>
          </a:stretch>
        </p:blipFill>
        <p:spPr>
          <a:xfrm>
            <a:off x="0" y="279399"/>
            <a:ext cx="10007600" cy="5842000"/>
          </a:xfrm>
          <a:prstGeom prst="rect">
            <a:avLst/>
          </a:prstGeom>
        </p:spPr>
      </p:pic>
      <p:sp>
        <p:nvSpPr>
          <p:cNvPr id="2" name="Title 1">
            <a:extLst>
              <a:ext uri="{FF2B5EF4-FFF2-40B4-BE49-F238E27FC236}">
                <a16:creationId xmlns:a16="http://schemas.microsoft.com/office/drawing/2014/main" id="{D1D2F191-6D9C-0D41-BD7B-8DF3C667A7D0}"/>
              </a:ext>
            </a:extLst>
          </p:cNvPr>
          <p:cNvSpPr>
            <a:spLocks noGrp="1"/>
          </p:cNvSpPr>
          <p:nvPr>
            <p:ph type="title"/>
          </p:nvPr>
        </p:nvSpPr>
        <p:spPr>
          <a:xfrm>
            <a:off x="330200" y="0"/>
            <a:ext cx="10515600" cy="1325563"/>
          </a:xfrm>
        </p:spPr>
        <p:txBody>
          <a:bodyPr>
            <a:normAutofit/>
          </a:bodyPr>
          <a:lstStyle/>
          <a:p>
            <a:r>
              <a:rPr lang="en-US" sz="3600" dirty="0"/>
              <a:t>Evidence for White Dwarfs Burning H on Surface</a:t>
            </a:r>
          </a:p>
        </p:txBody>
      </p:sp>
      <p:sp>
        <p:nvSpPr>
          <p:cNvPr id="4" name="Rectangle 3">
            <a:extLst>
              <a:ext uri="{FF2B5EF4-FFF2-40B4-BE49-F238E27FC236}">
                <a16:creationId xmlns:a16="http://schemas.microsoft.com/office/drawing/2014/main" id="{FB609E97-872D-D44B-A7CF-805965057873}"/>
              </a:ext>
            </a:extLst>
          </p:cNvPr>
          <p:cNvSpPr/>
          <p:nvPr/>
        </p:nvSpPr>
        <p:spPr>
          <a:xfrm>
            <a:off x="749300" y="5657671"/>
            <a:ext cx="9385300" cy="1200329"/>
          </a:xfrm>
          <a:prstGeom prst="rect">
            <a:avLst/>
          </a:prstGeom>
        </p:spPr>
        <p:txBody>
          <a:bodyPr wrap="square">
            <a:spAutoFit/>
          </a:bodyPr>
          <a:lstStyle/>
          <a:p>
            <a:r>
              <a:rPr lang="en-US" dirty="0">
                <a:latin typeface="Helvetica" pitchFamily="2" charset="0"/>
              </a:rPr>
              <a:t>Slowly cooling white dwarfs in M13 from stable hydrogen burning</a:t>
            </a:r>
          </a:p>
          <a:p>
            <a:r>
              <a:rPr lang="en-US" dirty="0" err="1">
                <a:latin typeface="Helvetica" pitchFamily="2" charset="0"/>
              </a:rPr>
              <a:t>Jianxing</a:t>
            </a:r>
            <a:r>
              <a:rPr lang="en-US" dirty="0">
                <a:latin typeface="Helvetica" pitchFamily="2" charset="0"/>
              </a:rPr>
              <a:t> Chen1,2, Francesco R. Ferraro1,2*, Mario Cadelano2, Maurizio Salaris3, Barbara Lanzoni1,2,</a:t>
            </a:r>
          </a:p>
          <a:p>
            <a:r>
              <a:rPr lang="en-US" dirty="0">
                <a:latin typeface="Helvetica" pitchFamily="2" charset="0"/>
              </a:rPr>
              <a:t>Cristina Pallanca1,2, Leandro G. Althaus4,5 , Emanuele Dalessandro2</a:t>
            </a:r>
            <a:endParaRPr lang="en-US" dirty="0">
              <a:effectLst/>
              <a:latin typeface="Helvetica" pitchFamily="2" charset="0"/>
            </a:endParaRPr>
          </a:p>
        </p:txBody>
      </p:sp>
    </p:spTree>
    <p:extLst>
      <p:ext uri="{BB962C8B-B14F-4D97-AF65-F5344CB8AC3E}">
        <p14:creationId xmlns:p14="http://schemas.microsoft.com/office/powerpoint/2010/main" val="3270344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2A3740-38BE-F149-B852-DFDB7BDC06B0}"/>
              </a:ext>
            </a:extLst>
          </p:cNvPr>
          <p:cNvPicPr>
            <a:picLocks noChangeAspect="1"/>
          </p:cNvPicPr>
          <p:nvPr/>
        </p:nvPicPr>
        <p:blipFill>
          <a:blip r:embed="rId2"/>
          <a:stretch>
            <a:fillRect/>
          </a:stretch>
        </p:blipFill>
        <p:spPr>
          <a:xfrm>
            <a:off x="1549400" y="107950"/>
            <a:ext cx="9093200" cy="6642100"/>
          </a:xfrm>
          <a:prstGeom prst="rect">
            <a:avLst/>
          </a:prstGeom>
        </p:spPr>
      </p:pic>
      <p:sp>
        <p:nvSpPr>
          <p:cNvPr id="4" name="TextBox 3">
            <a:extLst>
              <a:ext uri="{FF2B5EF4-FFF2-40B4-BE49-F238E27FC236}">
                <a16:creationId xmlns:a16="http://schemas.microsoft.com/office/drawing/2014/main" id="{49EE205E-AC8C-E84B-B95E-C880FA7A6B8E}"/>
              </a:ext>
            </a:extLst>
          </p:cNvPr>
          <p:cNvSpPr txBox="1"/>
          <p:nvPr/>
        </p:nvSpPr>
        <p:spPr>
          <a:xfrm>
            <a:off x="359764" y="107950"/>
            <a:ext cx="4540730" cy="830997"/>
          </a:xfrm>
          <a:prstGeom prst="rect">
            <a:avLst/>
          </a:prstGeom>
          <a:noFill/>
        </p:spPr>
        <p:txBody>
          <a:bodyPr wrap="none" rtlCol="0">
            <a:spAutoFit/>
          </a:bodyPr>
          <a:lstStyle/>
          <a:p>
            <a:r>
              <a:rPr lang="en-US" sz="2400" dirty="0"/>
              <a:t>Stars on Color Magnitude Diagram </a:t>
            </a:r>
          </a:p>
          <a:p>
            <a:r>
              <a:rPr lang="en-US" sz="2400" dirty="0"/>
              <a:t>For a Globular Cluster</a:t>
            </a:r>
          </a:p>
        </p:txBody>
      </p:sp>
      <p:sp>
        <p:nvSpPr>
          <p:cNvPr id="5" name="TextBox 4">
            <a:extLst>
              <a:ext uri="{FF2B5EF4-FFF2-40B4-BE49-F238E27FC236}">
                <a16:creationId xmlns:a16="http://schemas.microsoft.com/office/drawing/2014/main" id="{198BF03F-BADD-3041-9E5A-38C1612CF832}"/>
              </a:ext>
            </a:extLst>
          </p:cNvPr>
          <p:cNvSpPr txBox="1"/>
          <p:nvPr/>
        </p:nvSpPr>
        <p:spPr>
          <a:xfrm>
            <a:off x="3207896" y="5426440"/>
            <a:ext cx="1460593" cy="369332"/>
          </a:xfrm>
          <a:prstGeom prst="rect">
            <a:avLst/>
          </a:prstGeom>
          <a:noFill/>
        </p:spPr>
        <p:txBody>
          <a:bodyPr wrap="none" rtlCol="0">
            <a:spAutoFit/>
          </a:bodyPr>
          <a:lstStyle/>
          <a:p>
            <a:r>
              <a:rPr lang="en-US" dirty="0"/>
              <a:t>White Dwarfs</a:t>
            </a:r>
          </a:p>
        </p:txBody>
      </p:sp>
      <p:cxnSp>
        <p:nvCxnSpPr>
          <p:cNvPr id="7" name="Straight Arrow Connector 6">
            <a:extLst>
              <a:ext uri="{FF2B5EF4-FFF2-40B4-BE49-F238E27FC236}">
                <a16:creationId xmlns:a16="http://schemas.microsoft.com/office/drawing/2014/main" id="{8F8F21D3-1F09-604C-BA4D-5D8D682635C4}"/>
              </a:ext>
            </a:extLst>
          </p:cNvPr>
          <p:cNvCxnSpPr/>
          <p:nvPr/>
        </p:nvCxnSpPr>
        <p:spPr>
          <a:xfrm>
            <a:off x="3702570" y="5711252"/>
            <a:ext cx="0" cy="44970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61B5773-9BA8-7F40-8BA8-9EB3FAF3CB24}"/>
              </a:ext>
            </a:extLst>
          </p:cNvPr>
          <p:cNvSpPr/>
          <p:nvPr/>
        </p:nvSpPr>
        <p:spPr>
          <a:xfrm>
            <a:off x="6623296" y="338782"/>
            <a:ext cx="5568704" cy="369332"/>
          </a:xfrm>
          <a:prstGeom prst="rect">
            <a:avLst/>
          </a:prstGeom>
        </p:spPr>
        <p:txBody>
          <a:bodyPr wrap="none">
            <a:spAutoFit/>
          </a:bodyPr>
          <a:lstStyle/>
          <a:p>
            <a:r>
              <a:rPr lang="en-US" dirty="0"/>
              <a:t>http://</a:t>
            </a:r>
            <a:r>
              <a:rPr lang="en-US" dirty="0" err="1"/>
              <a:t>abyss.uoregon.edu</a:t>
            </a:r>
            <a:r>
              <a:rPr lang="en-US" dirty="0"/>
              <a:t>/~</a:t>
            </a:r>
            <a:r>
              <a:rPr lang="en-US" dirty="0" err="1"/>
              <a:t>js</a:t>
            </a:r>
            <a:r>
              <a:rPr lang="en-US" dirty="0"/>
              <a:t>/ast122/lectures/lec15.html</a:t>
            </a:r>
          </a:p>
        </p:txBody>
      </p:sp>
    </p:spTree>
    <p:extLst>
      <p:ext uri="{BB962C8B-B14F-4D97-AF65-F5344CB8AC3E}">
        <p14:creationId xmlns:p14="http://schemas.microsoft.com/office/powerpoint/2010/main" val="92665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5932-56E4-FB4E-8AF0-5DB2ACA99888}"/>
              </a:ext>
            </a:extLst>
          </p:cNvPr>
          <p:cNvSpPr>
            <a:spLocks noGrp="1"/>
          </p:cNvSpPr>
          <p:nvPr>
            <p:ph type="title"/>
          </p:nvPr>
        </p:nvSpPr>
        <p:spPr>
          <a:xfrm>
            <a:off x="591674" y="899775"/>
            <a:ext cx="5247807" cy="2977682"/>
          </a:xfrm>
        </p:spPr>
        <p:txBody>
          <a:bodyPr>
            <a:normAutofit fontScale="90000"/>
          </a:bodyPr>
          <a:lstStyle/>
          <a:p>
            <a:r>
              <a:rPr lang="en-US" dirty="0"/>
              <a:t>White Dwarfs  (mass &lt; 1.4 solar masses) –</a:t>
            </a:r>
            <a:br>
              <a:rPr lang="en-US" dirty="0"/>
            </a:br>
            <a:br>
              <a:rPr lang="en-US" dirty="0"/>
            </a:br>
            <a:r>
              <a:rPr lang="en-US" dirty="0"/>
              <a:t>expected to just cool off</a:t>
            </a:r>
            <a:br>
              <a:rPr lang="en-US" dirty="0"/>
            </a:br>
            <a:br>
              <a:rPr lang="en-US" dirty="0"/>
            </a:br>
            <a:r>
              <a:rPr lang="en-US" dirty="0"/>
              <a:t>Isochrons shown  </a:t>
            </a:r>
            <a:br>
              <a:rPr lang="en-US" dirty="0"/>
            </a:br>
            <a:endParaRPr lang="en-US" dirty="0"/>
          </a:p>
        </p:txBody>
      </p:sp>
      <p:pic>
        <p:nvPicPr>
          <p:cNvPr id="3" name="Picture 2">
            <a:extLst>
              <a:ext uri="{FF2B5EF4-FFF2-40B4-BE49-F238E27FC236}">
                <a16:creationId xmlns:a16="http://schemas.microsoft.com/office/drawing/2014/main" id="{4B8F67F6-7F43-0446-829E-C1A7DCF694FE}"/>
              </a:ext>
            </a:extLst>
          </p:cNvPr>
          <p:cNvPicPr>
            <a:picLocks noChangeAspect="1"/>
          </p:cNvPicPr>
          <p:nvPr/>
        </p:nvPicPr>
        <p:blipFill>
          <a:blip r:embed="rId2"/>
          <a:stretch>
            <a:fillRect/>
          </a:stretch>
        </p:blipFill>
        <p:spPr>
          <a:xfrm>
            <a:off x="5839481" y="33728"/>
            <a:ext cx="5639673" cy="6858000"/>
          </a:xfrm>
          <a:prstGeom prst="rect">
            <a:avLst/>
          </a:prstGeom>
        </p:spPr>
      </p:pic>
      <p:sp>
        <p:nvSpPr>
          <p:cNvPr id="4" name="TextBox 3">
            <a:extLst>
              <a:ext uri="{FF2B5EF4-FFF2-40B4-BE49-F238E27FC236}">
                <a16:creationId xmlns:a16="http://schemas.microsoft.com/office/drawing/2014/main" id="{B17CD88E-9E07-8441-9E35-A92837A74B4E}"/>
              </a:ext>
            </a:extLst>
          </p:cNvPr>
          <p:cNvSpPr txBox="1"/>
          <p:nvPr/>
        </p:nvSpPr>
        <p:spPr>
          <a:xfrm>
            <a:off x="420484" y="6211669"/>
            <a:ext cx="5590185" cy="646331"/>
          </a:xfrm>
          <a:prstGeom prst="rect">
            <a:avLst/>
          </a:prstGeom>
          <a:noFill/>
        </p:spPr>
        <p:txBody>
          <a:bodyPr wrap="none" rtlCol="0">
            <a:spAutoFit/>
          </a:bodyPr>
          <a:lstStyle/>
          <a:p>
            <a:r>
              <a:rPr lang="en-US" dirty="0"/>
              <a:t>The Astrophysical Journal, 901:93 (26pp), 2020 October 1</a:t>
            </a:r>
          </a:p>
          <a:p>
            <a:endParaRPr lang="en-US" dirty="0"/>
          </a:p>
        </p:txBody>
      </p:sp>
    </p:spTree>
    <p:extLst>
      <p:ext uri="{BB962C8B-B14F-4D97-AF65-F5344CB8AC3E}">
        <p14:creationId xmlns:p14="http://schemas.microsoft.com/office/powerpoint/2010/main" val="2642142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2D54-C360-0D49-9656-4D28DEAEADE9}"/>
              </a:ext>
            </a:extLst>
          </p:cNvPr>
          <p:cNvSpPr>
            <a:spLocks noGrp="1"/>
          </p:cNvSpPr>
          <p:nvPr>
            <p:ph type="title"/>
          </p:nvPr>
        </p:nvSpPr>
        <p:spPr>
          <a:xfrm>
            <a:off x="531066" y="2230437"/>
            <a:ext cx="1657868" cy="1325563"/>
          </a:xfrm>
        </p:spPr>
        <p:txBody>
          <a:bodyPr>
            <a:noAutofit/>
          </a:bodyPr>
          <a:lstStyle/>
          <a:p>
            <a:r>
              <a:rPr lang="en-US" sz="2000" dirty="0"/>
              <a:t>The Q branch indicates something other than just cooling going on. </a:t>
            </a:r>
            <a:br>
              <a:rPr lang="en-US" sz="2000" dirty="0"/>
            </a:br>
            <a:br>
              <a:rPr lang="en-US" sz="2000" dirty="0"/>
            </a:br>
            <a:r>
              <a:rPr lang="en-US" sz="2000" dirty="0"/>
              <a:t>These are White Dwarfs within 250 pc of Sun.  This paper suggests mergers of white dwarfs could account for this effect or N</a:t>
            </a:r>
            <a:r>
              <a:rPr lang="en-US" sz="2000" baseline="30000" dirty="0"/>
              <a:t>22</a:t>
            </a:r>
            <a:r>
              <a:rPr lang="en-US" sz="2000" dirty="0"/>
              <a:t> sinking and releasing energy. </a:t>
            </a:r>
          </a:p>
        </p:txBody>
      </p:sp>
      <p:pic>
        <p:nvPicPr>
          <p:cNvPr id="3" name="Picture 2">
            <a:extLst>
              <a:ext uri="{FF2B5EF4-FFF2-40B4-BE49-F238E27FC236}">
                <a16:creationId xmlns:a16="http://schemas.microsoft.com/office/drawing/2014/main" id="{9C19A7DD-ED26-0249-A02C-D1D3B11C6C85}"/>
              </a:ext>
            </a:extLst>
          </p:cNvPr>
          <p:cNvPicPr>
            <a:picLocks noChangeAspect="1"/>
          </p:cNvPicPr>
          <p:nvPr/>
        </p:nvPicPr>
        <p:blipFill>
          <a:blip r:embed="rId2"/>
          <a:stretch>
            <a:fillRect/>
          </a:stretch>
        </p:blipFill>
        <p:spPr>
          <a:xfrm>
            <a:off x="2089668" y="0"/>
            <a:ext cx="8012663" cy="6858000"/>
          </a:xfrm>
          <a:prstGeom prst="rect">
            <a:avLst/>
          </a:prstGeom>
        </p:spPr>
      </p:pic>
      <p:sp>
        <p:nvSpPr>
          <p:cNvPr id="4" name="Rectangle 3">
            <a:extLst>
              <a:ext uri="{FF2B5EF4-FFF2-40B4-BE49-F238E27FC236}">
                <a16:creationId xmlns:a16="http://schemas.microsoft.com/office/drawing/2014/main" id="{9EC5F3CE-49FD-9B44-95A5-A9E48D6099C2}"/>
              </a:ext>
            </a:extLst>
          </p:cNvPr>
          <p:cNvSpPr/>
          <p:nvPr/>
        </p:nvSpPr>
        <p:spPr>
          <a:xfrm>
            <a:off x="8116629" y="180459"/>
            <a:ext cx="1826141" cy="369332"/>
          </a:xfrm>
          <a:prstGeom prst="rect">
            <a:avLst/>
          </a:prstGeom>
        </p:spPr>
        <p:txBody>
          <a:bodyPr wrap="none">
            <a:spAutoFit/>
          </a:bodyPr>
          <a:lstStyle/>
          <a:p>
            <a:r>
              <a:rPr lang="en-US" dirty="0"/>
              <a:t>arXiv:1905.12710</a:t>
            </a:r>
          </a:p>
        </p:txBody>
      </p:sp>
    </p:spTree>
    <p:extLst>
      <p:ext uri="{BB962C8B-B14F-4D97-AF65-F5344CB8AC3E}">
        <p14:creationId xmlns:p14="http://schemas.microsoft.com/office/powerpoint/2010/main" val="4194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364205-0CD6-C845-9C2D-4CE45AD7FA72}"/>
              </a:ext>
            </a:extLst>
          </p:cNvPr>
          <p:cNvPicPr>
            <a:picLocks noChangeAspect="1"/>
          </p:cNvPicPr>
          <p:nvPr/>
        </p:nvPicPr>
        <p:blipFill>
          <a:blip r:embed="rId2"/>
          <a:stretch>
            <a:fillRect/>
          </a:stretch>
        </p:blipFill>
        <p:spPr>
          <a:xfrm>
            <a:off x="2650209" y="347816"/>
            <a:ext cx="7280555" cy="6510183"/>
          </a:xfrm>
          <a:prstGeom prst="rect">
            <a:avLst/>
          </a:prstGeom>
        </p:spPr>
      </p:pic>
      <p:sp>
        <p:nvSpPr>
          <p:cNvPr id="4" name="TextBox 3">
            <a:extLst>
              <a:ext uri="{FF2B5EF4-FFF2-40B4-BE49-F238E27FC236}">
                <a16:creationId xmlns:a16="http://schemas.microsoft.com/office/drawing/2014/main" id="{6036743B-B936-244F-8D20-57BD87CD8848}"/>
              </a:ext>
            </a:extLst>
          </p:cNvPr>
          <p:cNvSpPr txBox="1"/>
          <p:nvPr/>
        </p:nvSpPr>
        <p:spPr>
          <a:xfrm>
            <a:off x="5190505" y="3797084"/>
            <a:ext cx="1099981" cy="646331"/>
          </a:xfrm>
          <a:prstGeom prst="rect">
            <a:avLst/>
          </a:prstGeom>
          <a:noFill/>
        </p:spPr>
        <p:txBody>
          <a:bodyPr wrap="none" rtlCol="0">
            <a:spAutoFit/>
          </a:bodyPr>
          <a:lstStyle/>
          <a:p>
            <a:r>
              <a:rPr lang="en-US" dirty="0">
                <a:solidFill>
                  <a:srgbClr val="FF0000"/>
                </a:solidFill>
              </a:rPr>
              <a:t>Main</a:t>
            </a:r>
          </a:p>
          <a:p>
            <a:r>
              <a:rPr lang="en-US" dirty="0">
                <a:solidFill>
                  <a:srgbClr val="FF0000"/>
                </a:solidFill>
              </a:rPr>
              <a:t>Sequence</a:t>
            </a:r>
          </a:p>
        </p:txBody>
      </p:sp>
      <p:sp>
        <p:nvSpPr>
          <p:cNvPr id="5" name="TextBox 4">
            <a:extLst>
              <a:ext uri="{FF2B5EF4-FFF2-40B4-BE49-F238E27FC236}">
                <a16:creationId xmlns:a16="http://schemas.microsoft.com/office/drawing/2014/main" id="{95BC561D-567D-BB46-B3FA-1C5AB6F9F3FE}"/>
              </a:ext>
            </a:extLst>
          </p:cNvPr>
          <p:cNvSpPr txBox="1"/>
          <p:nvPr/>
        </p:nvSpPr>
        <p:spPr>
          <a:xfrm>
            <a:off x="8148098" y="3797084"/>
            <a:ext cx="1099981" cy="646331"/>
          </a:xfrm>
          <a:prstGeom prst="rect">
            <a:avLst/>
          </a:prstGeom>
          <a:noFill/>
        </p:spPr>
        <p:txBody>
          <a:bodyPr wrap="none" rtlCol="0">
            <a:spAutoFit/>
          </a:bodyPr>
          <a:lstStyle/>
          <a:p>
            <a:r>
              <a:rPr lang="en-US" dirty="0">
                <a:solidFill>
                  <a:srgbClr val="FF0000"/>
                </a:solidFill>
              </a:rPr>
              <a:t>Main</a:t>
            </a:r>
          </a:p>
          <a:p>
            <a:r>
              <a:rPr lang="en-US" dirty="0">
                <a:solidFill>
                  <a:srgbClr val="FF0000"/>
                </a:solidFill>
              </a:rPr>
              <a:t>Sequence</a:t>
            </a:r>
          </a:p>
        </p:txBody>
      </p:sp>
      <p:sp>
        <p:nvSpPr>
          <p:cNvPr id="6" name="Rectangle 5">
            <a:extLst>
              <a:ext uri="{FF2B5EF4-FFF2-40B4-BE49-F238E27FC236}">
                <a16:creationId xmlns:a16="http://schemas.microsoft.com/office/drawing/2014/main" id="{937BA83B-5EC4-374F-92E5-435563ADE689}"/>
              </a:ext>
            </a:extLst>
          </p:cNvPr>
          <p:cNvSpPr/>
          <p:nvPr/>
        </p:nvSpPr>
        <p:spPr>
          <a:xfrm>
            <a:off x="0" y="1957975"/>
            <a:ext cx="2988319" cy="369332"/>
          </a:xfrm>
          <a:prstGeom prst="rect">
            <a:avLst/>
          </a:prstGeom>
        </p:spPr>
        <p:txBody>
          <a:bodyPr wrap="none">
            <a:spAutoFit/>
          </a:bodyPr>
          <a:lstStyle/>
          <a:p>
            <a:r>
              <a:rPr lang="en-US" dirty="0">
                <a:latin typeface="Helvetica" pitchFamily="2" charset="0"/>
              </a:rPr>
              <a:t>(m − M)</a:t>
            </a:r>
            <a:r>
              <a:rPr lang="en-US" baseline="-25000" dirty="0">
                <a:latin typeface="Helvetica" pitchFamily="2" charset="0"/>
              </a:rPr>
              <a:t>0</a:t>
            </a:r>
            <a:r>
              <a:rPr lang="en-US" dirty="0">
                <a:latin typeface="Helvetica" pitchFamily="2" charset="0"/>
              </a:rPr>
              <a:t> = 14.43 this paper</a:t>
            </a:r>
            <a:endParaRPr lang="en-US" dirty="0">
              <a:effectLst/>
              <a:latin typeface="Helvetica" pitchFamily="2" charset="0"/>
            </a:endParaRPr>
          </a:p>
        </p:txBody>
      </p:sp>
      <p:sp>
        <p:nvSpPr>
          <p:cNvPr id="7" name="TextBox 6">
            <a:extLst>
              <a:ext uri="{FF2B5EF4-FFF2-40B4-BE49-F238E27FC236}">
                <a16:creationId xmlns:a16="http://schemas.microsoft.com/office/drawing/2014/main" id="{1D34F258-E75E-E04B-9A7A-465C297E521D}"/>
              </a:ext>
            </a:extLst>
          </p:cNvPr>
          <p:cNvSpPr txBox="1"/>
          <p:nvPr/>
        </p:nvSpPr>
        <p:spPr>
          <a:xfrm>
            <a:off x="7202701" y="-10758"/>
            <a:ext cx="3748142" cy="369332"/>
          </a:xfrm>
          <a:prstGeom prst="rect">
            <a:avLst/>
          </a:prstGeom>
          <a:noFill/>
        </p:spPr>
        <p:txBody>
          <a:bodyPr wrap="none" rtlCol="0">
            <a:spAutoFit/>
          </a:bodyPr>
          <a:lstStyle/>
          <a:p>
            <a:r>
              <a:rPr lang="en-US" dirty="0"/>
              <a:t>M3 has </a:t>
            </a:r>
            <a:r>
              <a:rPr lang="el-GR" dirty="0"/>
              <a:t>Δ</a:t>
            </a:r>
            <a:r>
              <a:rPr lang="en-US" i="1" dirty="0"/>
              <a:t>Y</a:t>
            </a:r>
            <a:r>
              <a:rPr lang="en-US" baseline="-25000" dirty="0"/>
              <a:t>0</a:t>
            </a:r>
            <a:r>
              <a:rPr lang="en-US" dirty="0"/>
              <a:t>∼0.01 and (</a:t>
            </a:r>
            <a:r>
              <a:rPr lang="en-US" i="1" dirty="0"/>
              <a:t>m</a:t>
            </a:r>
            <a:r>
              <a:rPr lang="en-US" dirty="0"/>
              <a:t>−</a:t>
            </a:r>
            <a:r>
              <a:rPr lang="en-US" i="1" dirty="0"/>
              <a:t>M</a:t>
            </a:r>
            <a:r>
              <a:rPr lang="en-US" dirty="0"/>
              <a:t>)</a:t>
            </a:r>
            <a:r>
              <a:rPr lang="en-US" i="1" baseline="-25000" dirty="0"/>
              <a:t>V</a:t>
            </a:r>
            <a:r>
              <a:rPr lang="en-US" dirty="0"/>
              <a:t>=15.02,</a:t>
            </a:r>
          </a:p>
        </p:txBody>
      </p:sp>
      <p:sp>
        <p:nvSpPr>
          <p:cNvPr id="8" name="Rectangle 7">
            <a:extLst>
              <a:ext uri="{FF2B5EF4-FFF2-40B4-BE49-F238E27FC236}">
                <a16:creationId xmlns:a16="http://schemas.microsoft.com/office/drawing/2014/main" id="{162EE546-176B-4C49-A1FA-B038EDBD5E29}"/>
              </a:ext>
            </a:extLst>
          </p:cNvPr>
          <p:cNvSpPr/>
          <p:nvPr/>
        </p:nvSpPr>
        <p:spPr>
          <a:xfrm>
            <a:off x="2433232" y="0"/>
            <a:ext cx="3967753" cy="369332"/>
          </a:xfrm>
          <a:prstGeom prst="rect">
            <a:avLst/>
          </a:prstGeom>
        </p:spPr>
        <p:txBody>
          <a:bodyPr wrap="none">
            <a:spAutoFit/>
          </a:bodyPr>
          <a:lstStyle/>
          <a:p>
            <a:r>
              <a:rPr lang="en-US" dirty="0"/>
              <a:t>M13 has </a:t>
            </a:r>
            <a:r>
              <a:rPr lang="el-GR" dirty="0">
                <a:latin typeface="STIXGeneral" pitchFamily="2" charset="2"/>
              </a:rPr>
              <a:t>Δ</a:t>
            </a:r>
            <a:r>
              <a:rPr lang="en-US" i="1" dirty="0">
                <a:latin typeface="STIXGeneral" pitchFamily="2" charset="2"/>
              </a:rPr>
              <a:t>Y</a:t>
            </a:r>
            <a:r>
              <a:rPr lang="en-US" baseline="-25000" dirty="0">
                <a:latin typeface="STIXGeneral" pitchFamily="2" charset="2"/>
              </a:rPr>
              <a:t>0</a:t>
            </a:r>
            <a:r>
              <a:rPr lang="en-US" dirty="0">
                <a:latin typeface="STIXGeneral" pitchFamily="2" charset="2"/>
              </a:rPr>
              <a:t>∼0.08</a:t>
            </a:r>
            <a:r>
              <a:rPr lang="en-US" dirty="0"/>
              <a:t> and </a:t>
            </a:r>
            <a:r>
              <a:rPr lang="en-US" dirty="0">
                <a:latin typeface="STIXGeneral" pitchFamily="2" charset="2"/>
              </a:rPr>
              <a:t>(</a:t>
            </a:r>
            <a:r>
              <a:rPr lang="en-US" i="1" dirty="0">
                <a:latin typeface="STIXGeneral" pitchFamily="2" charset="2"/>
              </a:rPr>
              <a:t>m</a:t>
            </a:r>
            <a:r>
              <a:rPr lang="en-US" dirty="0">
                <a:latin typeface="STIXGeneral" pitchFamily="2" charset="2"/>
              </a:rPr>
              <a:t>−</a:t>
            </a:r>
            <a:r>
              <a:rPr lang="en-US" i="1" dirty="0">
                <a:latin typeface="STIXGeneral" pitchFamily="2" charset="2"/>
              </a:rPr>
              <a:t>M</a:t>
            </a:r>
            <a:r>
              <a:rPr lang="en-US" dirty="0">
                <a:latin typeface="STIXGeneral" pitchFamily="2" charset="2"/>
              </a:rPr>
              <a:t>)</a:t>
            </a:r>
            <a:r>
              <a:rPr lang="en-US" i="1" baseline="-25000" dirty="0">
                <a:latin typeface="STIXGeneral" pitchFamily="2" charset="2"/>
              </a:rPr>
              <a:t>V</a:t>
            </a:r>
            <a:r>
              <a:rPr lang="en-US" dirty="0">
                <a:latin typeface="STIXGeneral" pitchFamily="2" charset="2"/>
              </a:rPr>
              <a:t>=14.42</a:t>
            </a:r>
            <a:endParaRPr lang="en-US" dirty="0"/>
          </a:p>
        </p:txBody>
      </p:sp>
      <p:sp>
        <p:nvSpPr>
          <p:cNvPr id="9" name="Rectangle 8">
            <a:extLst>
              <a:ext uri="{FF2B5EF4-FFF2-40B4-BE49-F238E27FC236}">
                <a16:creationId xmlns:a16="http://schemas.microsoft.com/office/drawing/2014/main" id="{FC5F74DD-8E5C-9344-AB28-8BC8323FDCC2}"/>
              </a:ext>
            </a:extLst>
          </p:cNvPr>
          <p:cNvSpPr/>
          <p:nvPr/>
        </p:nvSpPr>
        <p:spPr>
          <a:xfrm>
            <a:off x="10365859" y="640619"/>
            <a:ext cx="1826141" cy="646331"/>
          </a:xfrm>
          <a:prstGeom prst="rect">
            <a:avLst/>
          </a:prstGeom>
        </p:spPr>
        <p:txBody>
          <a:bodyPr wrap="none">
            <a:spAutoFit/>
          </a:bodyPr>
          <a:lstStyle/>
          <a:p>
            <a:r>
              <a:rPr lang="en-US" dirty="0"/>
              <a:t> from </a:t>
            </a:r>
          </a:p>
          <a:p>
            <a:r>
              <a:rPr lang="en-US" dirty="0"/>
              <a:t>arXiv:1706.05454</a:t>
            </a:r>
          </a:p>
        </p:txBody>
      </p:sp>
      <p:sp>
        <p:nvSpPr>
          <p:cNvPr id="10" name="TextBox 9">
            <a:extLst>
              <a:ext uri="{FF2B5EF4-FFF2-40B4-BE49-F238E27FC236}">
                <a16:creationId xmlns:a16="http://schemas.microsoft.com/office/drawing/2014/main" id="{0A1CB01B-854A-0B4E-8A7B-A9CC541F4246}"/>
              </a:ext>
            </a:extLst>
          </p:cNvPr>
          <p:cNvSpPr txBox="1"/>
          <p:nvPr/>
        </p:nvSpPr>
        <p:spPr>
          <a:xfrm>
            <a:off x="610416" y="3551706"/>
            <a:ext cx="2563587" cy="369332"/>
          </a:xfrm>
          <a:prstGeom prst="rect">
            <a:avLst/>
          </a:prstGeom>
          <a:noFill/>
        </p:spPr>
        <p:txBody>
          <a:bodyPr wrap="none" rtlCol="0">
            <a:spAutoFit/>
          </a:bodyPr>
          <a:lstStyle/>
          <a:p>
            <a:r>
              <a:rPr lang="en-US" dirty="0"/>
              <a:t>Mean photometric errors</a:t>
            </a:r>
          </a:p>
        </p:txBody>
      </p:sp>
      <p:cxnSp>
        <p:nvCxnSpPr>
          <p:cNvPr id="12" name="Straight Arrow Connector 11">
            <a:extLst>
              <a:ext uri="{FF2B5EF4-FFF2-40B4-BE49-F238E27FC236}">
                <a16:creationId xmlns:a16="http://schemas.microsoft.com/office/drawing/2014/main" id="{73D40ACD-FD6C-0E45-9EC6-83C0B499B102}"/>
              </a:ext>
            </a:extLst>
          </p:cNvPr>
          <p:cNvCxnSpPr>
            <a:cxnSpLocks/>
          </p:cNvCxnSpPr>
          <p:nvPr/>
        </p:nvCxnSpPr>
        <p:spPr>
          <a:xfrm>
            <a:off x="2458878" y="3879283"/>
            <a:ext cx="1039480" cy="887297"/>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D622BB7-0757-4A46-B3FA-11F137D80693}"/>
              </a:ext>
            </a:extLst>
          </p:cNvPr>
          <p:cNvCxnSpPr>
            <a:cxnSpLocks/>
          </p:cNvCxnSpPr>
          <p:nvPr/>
        </p:nvCxnSpPr>
        <p:spPr>
          <a:xfrm flipV="1">
            <a:off x="3032651" y="1738202"/>
            <a:ext cx="465707" cy="1514786"/>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0832EE-2EE9-3542-B8BA-0E63012288D5}"/>
              </a:ext>
            </a:extLst>
          </p:cNvPr>
          <p:cNvCxnSpPr>
            <a:cxnSpLocks/>
          </p:cNvCxnSpPr>
          <p:nvPr/>
        </p:nvCxnSpPr>
        <p:spPr>
          <a:xfrm flipH="1">
            <a:off x="3246476" y="5256702"/>
            <a:ext cx="636742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0F017F0-DC84-9347-B6DD-C6E6495EA810}"/>
              </a:ext>
            </a:extLst>
          </p:cNvPr>
          <p:cNvSpPr txBox="1"/>
          <p:nvPr/>
        </p:nvSpPr>
        <p:spPr>
          <a:xfrm>
            <a:off x="9806965" y="3879283"/>
            <a:ext cx="1815946" cy="646331"/>
          </a:xfrm>
          <a:prstGeom prst="rect">
            <a:avLst/>
          </a:prstGeom>
          <a:noFill/>
        </p:spPr>
        <p:txBody>
          <a:bodyPr wrap="none" rtlCol="0">
            <a:spAutoFit/>
          </a:bodyPr>
          <a:lstStyle/>
          <a:p>
            <a:r>
              <a:rPr lang="en-US" dirty="0"/>
              <a:t>Detections above</a:t>
            </a:r>
          </a:p>
          <a:p>
            <a:r>
              <a:rPr lang="en-US" dirty="0"/>
              <a:t>23.5 only used</a:t>
            </a:r>
          </a:p>
        </p:txBody>
      </p:sp>
      <p:sp>
        <p:nvSpPr>
          <p:cNvPr id="27" name="TextBox 26">
            <a:extLst>
              <a:ext uri="{FF2B5EF4-FFF2-40B4-BE49-F238E27FC236}">
                <a16:creationId xmlns:a16="http://schemas.microsoft.com/office/drawing/2014/main" id="{2F287639-70EF-7B4C-99EE-F3FE94E3C20B}"/>
              </a:ext>
            </a:extLst>
          </p:cNvPr>
          <p:cNvSpPr txBox="1"/>
          <p:nvPr/>
        </p:nvSpPr>
        <p:spPr>
          <a:xfrm>
            <a:off x="3749379" y="1629616"/>
            <a:ext cx="2596865" cy="584775"/>
          </a:xfrm>
          <a:prstGeom prst="rect">
            <a:avLst/>
          </a:prstGeom>
          <a:noFill/>
        </p:spPr>
        <p:txBody>
          <a:bodyPr wrap="none" rtlCol="0">
            <a:spAutoFit/>
          </a:bodyPr>
          <a:lstStyle/>
          <a:p>
            <a:r>
              <a:rPr lang="en-US" sz="1600" dirty="0"/>
              <a:t>Extended Horizontal Branch, </a:t>
            </a:r>
          </a:p>
          <a:p>
            <a:r>
              <a:rPr lang="en-US" sz="1600" dirty="0"/>
              <a:t>Toward Blue</a:t>
            </a:r>
          </a:p>
        </p:txBody>
      </p:sp>
      <p:sp>
        <p:nvSpPr>
          <p:cNvPr id="28" name="TextBox 27">
            <a:extLst>
              <a:ext uri="{FF2B5EF4-FFF2-40B4-BE49-F238E27FC236}">
                <a16:creationId xmlns:a16="http://schemas.microsoft.com/office/drawing/2014/main" id="{75918ABC-F940-0E42-AE8E-82FAF202BC8B}"/>
              </a:ext>
            </a:extLst>
          </p:cNvPr>
          <p:cNvSpPr txBox="1"/>
          <p:nvPr/>
        </p:nvSpPr>
        <p:spPr>
          <a:xfrm>
            <a:off x="144675" y="5392875"/>
            <a:ext cx="2925929" cy="646331"/>
          </a:xfrm>
          <a:prstGeom prst="rect">
            <a:avLst/>
          </a:prstGeom>
          <a:noFill/>
        </p:spPr>
        <p:txBody>
          <a:bodyPr wrap="none" rtlCol="0">
            <a:spAutoFit/>
          </a:bodyPr>
          <a:lstStyle/>
          <a:p>
            <a:r>
              <a:rPr lang="en-US" dirty="0"/>
              <a:t>More white dwarfs than M3, </a:t>
            </a:r>
          </a:p>
          <a:p>
            <a:r>
              <a:rPr lang="en-US" dirty="0"/>
              <a:t>More small mass </a:t>
            </a:r>
            <a:r>
              <a:rPr lang="en-US" dirty="0" err="1"/>
              <a:t>wd’s</a:t>
            </a:r>
            <a:endParaRPr lang="en-US" dirty="0"/>
          </a:p>
        </p:txBody>
      </p:sp>
      <p:sp>
        <p:nvSpPr>
          <p:cNvPr id="29" name="TextBox 28">
            <a:extLst>
              <a:ext uri="{FF2B5EF4-FFF2-40B4-BE49-F238E27FC236}">
                <a16:creationId xmlns:a16="http://schemas.microsoft.com/office/drawing/2014/main" id="{8E1CE2B0-FCB1-BA4B-8E7F-692C0C7445E1}"/>
              </a:ext>
            </a:extLst>
          </p:cNvPr>
          <p:cNvSpPr txBox="1"/>
          <p:nvPr/>
        </p:nvSpPr>
        <p:spPr>
          <a:xfrm>
            <a:off x="4136092" y="2239188"/>
            <a:ext cx="1350246" cy="646331"/>
          </a:xfrm>
          <a:prstGeom prst="rect">
            <a:avLst/>
          </a:prstGeom>
          <a:noFill/>
        </p:spPr>
        <p:txBody>
          <a:bodyPr wrap="square" rtlCol="0">
            <a:spAutoFit/>
          </a:bodyPr>
          <a:lstStyle/>
          <a:p>
            <a:r>
              <a:rPr lang="en-US" dirty="0"/>
              <a:t>Blue stragglers</a:t>
            </a:r>
          </a:p>
        </p:txBody>
      </p:sp>
      <p:sp>
        <p:nvSpPr>
          <p:cNvPr id="30" name="TextBox 29">
            <a:extLst>
              <a:ext uri="{FF2B5EF4-FFF2-40B4-BE49-F238E27FC236}">
                <a16:creationId xmlns:a16="http://schemas.microsoft.com/office/drawing/2014/main" id="{F73D4D5F-FB7B-BF49-8A83-0B5C973A1B97}"/>
              </a:ext>
            </a:extLst>
          </p:cNvPr>
          <p:cNvSpPr txBox="1"/>
          <p:nvPr/>
        </p:nvSpPr>
        <p:spPr>
          <a:xfrm>
            <a:off x="7275106" y="2142641"/>
            <a:ext cx="1350246" cy="646331"/>
          </a:xfrm>
          <a:prstGeom prst="rect">
            <a:avLst/>
          </a:prstGeom>
          <a:noFill/>
        </p:spPr>
        <p:txBody>
          <a:bodyPr wrap="square" rtlCol="0">
            <a:spAutoFit/>
          </a:bodyPr>
          <a:lstStyle/>
          <a:p>
            <a:r>
              <a:rPr lang="en-US" dirty="0"/>
              <a:t>Blue stragglers</a:t>
            </a:r>
          </a:p>
        </p:txBody>
      </p:sp>
      <p:cxnSp>
        <p:nvCxnSpPr>
          <p:cNvPr id="32" name="Straight Connector 31">
            <a:extLst>
              <a:ext uri="{FF2B5EF4-FFF2-40B4-BE49-F238E27FC236}">
                <a16:creationId xmlns:a16="http://schemas.microsoft.com/office/drawing/2014/main" id="{3BAF1569-4A2E-954D-A08B-3EFB9123484D}"/>
              </a:ext>
            </a:extLst>
          </p:cNvPr>
          <p:cNvCxnSpPr/>
          <p:nvPr/>
        </p:nvCxnSpPr>
        <p:spPr>
          <a:xfrm>
            <a:off x="7427128" y="442052"/>
            <a:ext cx="0" cy="5859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89C0C56-51F4-964F-BE9D-430F94FD4D36}"/>
              </a:ext>
            </a:extLst>
          </p:cNvPr>
          <p:cNvCxnSpPr/>
          <p:nvPr/>
        </p:nvCxnSpPr>
        <p:spPr>
          <a:xfrm>
            <a:off x="4023528" y="369332"/>
            <a:ext cx="0" cy="58596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68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457BB-E25C-BF49-B0E6-12E6DA222FEC}"/>
              </a:ext>
            </a:extLst>
          </p:cNvPr>
          <p:cNvSpPr txBox="1"/>
          <p:nvPr/>
        </p:nvSpPr>
        <p:spPr>
          <a:xfrm>
            <a:off x="718459" y="674914"/>
            <a:ext cx="8686800" cy="4801314"/>
          </a:xfrm>
          <a:prstGeom prst="rect">
            <a:avLst/>
          </a:prstGeom>
          <a:noFill/>
        </p:spPr>
        <p:txBody>
          <a:bodyPr wrap="square" rtlCol="0">
            <a:spAutoFit/>
          </a:bodyPr>
          <a:lstStyle/>
          <a:p>
            <a:r>
              <a:rPr lang="en-US" dirty="0"/>
              <a:t>M 13 has more WD compared to the number of  Red Giants than does M3</a:t>
            </a:r>
          </a:p>
          <a:p>
            <a:endParaRPr lang="en-US" dirty="0"/>
          </a:p>
          <a:p>
            <a:r>
              <a:rPr lang="en-US" dirty="0"/>
              <a:t>This could be because WD’s in M 13 cool more slowly than in M3 and are visible for longer. </a:t>
            </a:r>
          </a:p>
          <a:p>
            <a:r>
              <a:rPr lang="en-US" dirty="0" err="1"/>
              <a:t>jjkk</a:t>
            </a:r>
            <a:endParaRPr lang="en-US" dirty="0"/>
          </a:p>
          <a:p>
            <a:endParaRPr lang="en-US" dirty="0"/>
          </a:p>
          <a:p>
            <a:r>
              <a:rPr lang="en-US" dirty="0"/>
              <a:t>Hydrogen Fusion  in the atmosphere for  about 70% of the white dwarfs    can delay cooling and account for the larger population of WD’s (~1.5 x as many as in M3, compared to red giants). Hydrogen burning with about 10-4 of the    </a:t>
            </a:r>
          </a:p>
          <a:p>
            <a:endParaRPr lang="en-US" dirty="0"/>
          </a:p>
          <a:p>
            <a:r>
              <a:rPr lang="en-US" dirty="0"/>
              <a:t>The excess number of WD’s is at low mass.  </a:t>
            </a:r>
          </a:p>
          <a:p>
            <a:endParaRPr lang="en-US" dirty="0"/>
          </a:p>
          <a:p>
            <a:r>
              <a:rPr lang="en-US" dirty="0"/>
              <a:t>The hydrogen burning, in about 30% of the  white dwarfs is consistent with the stars NOT having the third dredge up and NOT altering the surface H content. So some H remains and burning it keeps the surface hotter and brighter for longer.  This is consistent with 0.56 solar mass WD model. An atmosphere of about 1.7x 10</a:t>
            </a:r>
            <a:r>
              <a:rPr lang="en-US" baseline="30000" dirty="0"/>
              <a:t>-4</a:t>
            </a:r>
            <a:r>
              <a:rPr lang="en-US" dirty="0"/>
              <a:t> solar masses will suffice to lengthen the cooling time by about 75% </a:t>
            </a:r>
          </a:p>
          <a:p>
            <a:endParaRPr lang="en-US" dirty="0"/>
          </a:p>
        </p:txBody>
      </p:sp>
    </p:spTree>
    <p:extLst>
      <p:ext uri="{BB962C8B-B14F-4D97-AF65-F5344CB8AC3E}">
        <p14:creationId xmlns:p14="http://schemas.microsoft.com/office/powerpoint/2010/main" val="849335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BB99F-1450-5249-92D3-F7A02B814883}"/>
              </a:ext>
            </a:extLst>
          </p:cNvPr>
          <p:cNvPicPr>
            <a:picLocks noChangeAspect="1"/>
          </p:cNvPicPr>
          <p:nvPr/>
        </p:nvPicPr>
        <p:blipFill>
          <a:blip r:embed="rId2"/>
          <a:stretch>
            <a:fillRect/>
          </a:stretch>
        </p:blipFill>
        <p:spPr>
          <a:xfrm>
            <a:off x="3100727" y="0"/>
            <a:ext cx="5990545" cy="6858000"/>
          </a:xfrm>
          <a:prstGeom prst="rect">
            <a:avLst/>
          </a:prstGeom>
        </p:spPr>
      </p:pic>
    </p:spTree>
    <p:extLst>
      <p:ext uri="{BB962C8B-B14F-4D97-AF65-F5344CB8AC3E}">
        <p14:creationId xmlns:p14="http://schemas.microsoft.com/office/powerpoint/2010/main" val="2913743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ABA2-FEB4-D144-B0C1-37A0A30EFCD2}"/>
              </a:ext>
            </a:extLst>
          </p:cNvPr>
          <p:cNvSpPr>
            <a:spLocks noGrp="1"/>
          </p:cNvSpPr>
          <p:nvPr>
            <p:ph type="title"/>
          </p:nvPr>
        </p:nvSpPr>
        <p:spPr>
          <a:xfrm>
            <a:off x="838200" y="1"/>
            <a:ext cx="3820886" cy="1690688"/>
          </a:xfrm>
        </p:spPr>
        <p:txBody>
          <a:bodyPr>
            <a:normAutofit fontScale="90000"/>
          </a:bodyPr>
          <a:lstStyle/>
          <a:p>
            <a:r>
              <a:rPr lang="en-US" dirty="0"/>
              <a:t>Cooling time is extended with  H burning</a:t>
            </a:r>
          </a:p>
        </p:txBody>
      </p:sp>
      <p:pic>
        <p:nvPicPr>
          <p:cNvPr id="3" name="Picture 2">
            <a:extLst>
              <a:ext uri="{FF2B5EF4-FFF2-40B4-BE49-F238E27FC236}">
                <a16:creationId xmlns:a16="http://schemas.microsoft.com/office/drawing/2014/main" id="{D0C9090C-AEDC-564D-BE74-C4CDF98E60DC}"/>
              </a:ext>
            </a:extLst>
          </p:cNvPr>
          <p:cNvPicPr>
            <a:picLocks noChangeAspect="1"/>
          </p:cNvPicPr>
          <p:nvPr/>
        </p:nvPicPr>
        <p:blipFill>
          <a:blip r:embed="rId2"/>
          <a:stretch>
            <a:fillRect/>
          </a:stretch>
        </p:blipFill>
        <p:spPr>
          <a:xfrm>
            <a:off x="5011964" y="0"/>
            <a:ext cx="6870700" cy="6858000"/>
          </a:xfrm>
          <a:prstGeom prst="rect">
            <a:avLst/>
          </a:prstGeom>
        </p:spPr>
      </p:pic>
    </p:spTree>
    <p:extLst>
      <p:ext uri="{BB962C8B-B14F-4D97-AF65-F5344CB8AC3E}">
        <p14:creationId xmlns:p14="http://schemas.microsoft.com/office/powerpoint/2010/main" val="299790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9E5A-359A-5543-AA5E-42DCB07BB5DB}"/>
              </a:ext>
            </a:extLst>
          </p:cNvPr>
          <p:cNvSpPr>
            <a:spLocks noGrp="1"/>
          </p:cNvSpPr>
          <p:nvPr>
            <p:ph type="title"/>
          </p:nvPr>
        </p:nvSpPr>
        <p:spPr>
          <a:xfrm>
            <a:off x="50800" y="-165183"/>
            <a:ext cx="12141200" cy="1325563"/>
          </a:xfrm>
        </p:spPr>
        <p:txBody>
          <a:bodyPr/>
          <a:lstStyle/>
          <a:p>
            <a:r>
              <a:rPr lang="en-US" dirty="0"/>
              <a:t>Completeness as a Function of Apparent Magnitude</a:t>
            </a:r>
          </a:p>
        </p:txBody>
      </p:sp>
      <p:pic>
        <p:nvPicPr>
          <p:cNvPr id="3" name="Picture 2">
            <a:extLst>
              <a:ext uri="{FF2B5EF4-FFF2-40B4-BE49-F238E27FC236}">
                <a16:creationId xmlns:a16="http://schemas.microsoft.com/office/drawing/2014/main" id="{E48CE5DE-6DDE-A44A-8151-919ED0A0D7C2}"/>
              </a:ext>
            </a:extLst>
          </p:cNvPr>
          <p:cNvPicPr>
            <a:picLocks noChangeAspect="1"/>
          </p:cNvPicPr>
          <p:nvPr/>
        </p:nvPicPr>
        <p:blipFill>
          <a:blip r:embed="rId2"/>
          <a:stretch>
            <a:fillRect/>
          </a:stretch>
        </p:blipFill>
        <p:spPr>
          <a:xfrm>
            <a:off x="279400" y="1566780"/>
            <a:ext cx="12192000" cy="4537239"/>
          </a:xfrm>
          <a:prstGeom prst="rect">
            <a:avLst/>
          </a:prstGeom>
        </p:spPr>
      </p:pic>
      <p:cxnSp>
        <p:nvCxnSpPr>
          <p:cNvPr id="5" name="Straight Connector 4">
            <a:extLst>
              <a:ext uri="{FF2B5EF4-FFF2-40B4-BE49-F238E27FC236}">
                <a16:creationId xmlns:a16="http://schemas.microsoft.com/office/drawing/2014/main" id="{F4DC725A-F995-4E44-90B3-884558CC3A1B}"/>
              </a:ext>
            </a:extLst>
          </p:cNvPr>
          <p:cNvCxnSpPr/>
          <p:nvPr/>
        </p:nvCxnSpPr>
        <p:spPr>
          <a:xfrm flipV="1">
            <a:off x="3835400" y="1422400"/>
            <a:ext cx="0" cy="408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6F275D-96E3-F54A-9E92-34183059C2E5}"/>
              </a:ext>
            </a:extLst>
          </p:cNvPr>
          <p:cNvCxnSpPr/>
          <p:nvPr/>
        </p:nvCxnSpPr>
        <p:spPr>
          <a:xfrm flipV="1">
            <a:off x="9906000" y="1566780"/>
            <a:ext cx="0" cy="4089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D02DD9-44E6-FD41-BC34-582A9BAD9035}"/>
              </a:ext>
            </a:extLst>
          </p:cNvPr>
          <p:cNvSpPr txBox="1"/>
          <p:nvPr/>
        </p:nvSpPr>
        <p:spPr>
          <a:xfrm>
            <a:off x="1219200" y="6400800"/>
            <a:ext cx="9945671" cy="369332"/>
          </a:xfrm>
          <a:prstGeom prst="rect">
            <a:avLst/>
          </a:prstGeom>
          <a:noFill/>
        </p:spPr>
        <p:txBody>
          <a:bodyPr wrap="none" rtlCol="0">
            <a:spAutoFit/>
          </a:bodyPr>
          <a:lstStyle/>
          <a:p>
            <a:r>
              <a:rPr lang="en-US" dirty="0"/>
              <a:t>Probability of detection based on simulated star populations . Vertical Blue line shows magnitude cut off</a:t>
            </a:r>
          </a:p>
        </p:txBody>
      </p:sp>
    </p:spTree>
    <p:extLst>
      <p:ext uri="{BB962C8B-B14F-4D97-AF65-F5344CB8AC3E}">
        <p14:creationId xmlns:p14="http://schemas.microsoft.com/office/powerpoint/2010/main" val="258144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2EC06-422F-9B4B-A22C-9EEFE76510D0}"/>
              </a:ext>
            </a:extLst>
          </p:cNvPr>
          <p:cNvSpPr txBox="1"/>
          <p:nvPr/>
        </p:nvSpPr>
        <p:spPr>
          <a:xfrm>
            <a:off x="479685" y="854440"/>
            <a:ext cx="11862671" cy="5539978"/>
          </a:xfrm>
          <a:prstGeom prst="rect">
            <a:avLst/>
          </a:prstGeom>
          <a:noFill/>
        </p:spPr>
        <p:txBody>
          <a:bodyPr wrap="none" rtlCol="0">
            <a:spAutoFit/>
          </a:bodyPr>
          <a:lstStyle/>
          <a:p>
            <a:r>
              <a:rPr lang="en-US" sz="2400" dirty="0"/>
              <a:t>Energy Output  because </a:t>
            </a:r>
          </a:p>
          <a:p>
            <a:endParaRPr lang="en-US" sz="2400" dirty="0"/>
          </a:p>
          <a:p>
            <a:r>
              <a:rPr lang="en-US" sz="2400" dirty="0"/>
              <a:t>Temperature at the Surface and Black Body Radiation  Laws Govern Energy Output as Photons</a:t>
            </a:r>
          </a:p>
          <a:p>
            <a:r>
              <a:rPr lang="en-US" sz="2400" dirty="0"/>
              <a:t>Kelvin (cooling) time scale governs the total output, unless energy source available</a:t>
            </a:r>
          </a:p>
          <a:p>
            <a:endParaRPr lang="en-US" sz="2400" dirty="0"/>
          </a:p>
          <a:p>
            <a:r>
              <a:rPr lang="en-US" sz="2400" dirty="0"/>
              <a:t>Internal Nuclear Reactions and Gravitational Potential Energy </a:t>
            </a:r>
          </a:p>
          <a:p>
            <a:r>
              <a:rPr lang="en-US" sz="2400" dirty="0"/>
              <a:t>     Provide the Energy over the long term</a:t>
            </a:r>
          </a:p>
          <a:p>
            <a:endParaRPr lang="en-US" sz="2400" dirty="0"/>
          </a:p>
          <a:p>
            <a:r>
              <a:rPr lang="en-US" sz="2400" dirty="0"/>
              <a:t>Compression by Gravity Causes High Temperature and Pressure </a:t>
            </a:r>
          </a:p>
          <a:p>
            <a:r>
              <a:rPr lang="en-US" sz="2400" dirty="0"/>
              <a:t>	which strips the electrons from the nuclei</a:t>
            </a:r>
          </a:p>
          <a:p>
            <a:endParaRPr lang="en-US" sz="2400" dirty="0"/>
          </a:p>
          <a:p>
            <a:r>
              <a:rPr lang="en-US" sz="2400" dirty="0"/>
              <a:t>Nucleosynthesis proceeds as a result of collisions and radioactive decay</a:t>
            </a:r>
          </a:p>
          <a:p>
            <a:endParaRPr lang="en-US" sz="2400" dirty="0"/>
          </a:p>
          <a:p>
            <a:r>
              <a:rPr lang="en-US" sz="2400" dirty="0"/>
              <a:t>Electrostatic repulsion limits the reactions that occur</a:t>
            </a:r>
          </a:p>
          <a:p>
            <a:endParaRPr lang="en-US" dirty="0"/>
          </a:p>
        </p:txBody>
      </p:sp>
    </p:spTree>
    <p:extLst>
      <p:ext uri="{BB962C8B-B14F-4D97-AF65-F5344CB8AC3E}">
        <p14:creationId xmlns:p14="http://schemas.microsoft.com/office/powerpoint/2010/main" val="122877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55EAD83-C702-9645-97F6-1031A507BCA1}"/>
              </a:ext>
            </a:extLst>
          </p:cNvPr>
          <p:cNvSpPr>
            <a:spLocks noGrp="1" noChangeArrowheads="1"/>
          </p:cNvSpPr>
          <p:nvPr>
            <p:ph type="title"/>
          </p:nvPr>
        </p:nvSpPr>
        <p:spPr/>
        <p:txBody>
          <a:bodyPr/>
          <a:lstStyle/>
          <a:p>
            <a:pPr eaLnBrk="1" hangingPunct="1">
              <a:defRPr/>
            </a:pPr>
            <a:r>
              <a:rPr lang="en-US" sz="4000"/>
              <a:t>Hertzsprung Russell (HR) Diagram</a:t>
            </a:r>
          </a:p>
        </p:txBody>
      </p:sp>
      <p:sp>
        <p:nvSpPr>
          <p:cNvPr id="12291" name="Rectangle 3">
            <a:extLst>
              <a:ext uri="{FF2B5EF4-FFF2-40B4-BE49-F238E27FC236}">
                <a16:creationId xmlns:a16="http://schemas.microsoft.com/office/drawing/2014/main" id="{0A5F2C94-6E51-3749-B196-7EB9F2EF1176}"/>
              </a:ext>
            </a:extLst>
          </p:cNvPr>
          <p:cNvSpPr>
            <a:spLocks noChangeArrowheads="1"/>
          </p:cNvSpPr>
          <p:nvPr/>
        </p:nvSpPr>
        <p:spPr bwMode="auto">
          <a:xfrm>
            <a:off x="4681538" y="1285876"/>
            <a:ext cx="3028950" cy="43291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292" name="Text Box 4">
            <a:extLst>
              <a:ext uri="{FF2B5EF4-FFF2-40B4-BE49-F238E27FC236}">
                <a16:creationId xmlns:a16="http://schemas.microsoft.com/office/drawing/2014/main" id="{EA8BA1AD-C64A-854C-8ECE-151B9EBCAC1C}"/>
              </a:ext>
            </a:extLst>
          </p:cNvPr>
          <p:cNvSpPr txBox="1">
            <a:spLocks noChangeArrowheads="1"/>
          </p:cNvSpPr>
          <p:nvPr/>
        </p:nvSpPr>
        <p:spPr bwMode="auto">
          <a:xfrm>
            <a:off x="3146426" y="3302000"/>
            <a:ext cx="1439863"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Brighter</a:t>
            </a:r>
          </a:p>
          <a:p>
            <a:pPr>
              <a:defRPr/>
            </a:pPr>
            <a:r>
              <a:rPr lang="en-US" sz="2000">
                <a:latin typeface="Arial" charset="0"/>
                <a:ea typeface="ＭＳ Ｐゴシック" charset="0"/>
              </a:rPr>
              <a:t>(lower </a:t>
            </a:r>
          </a:p>
          <a:p>
            <a:pPr>
              <a:defRPr/>
            </a:pPr>
            <a:r>
              <a:rPr lang="en-US" sz="2000">
                <a:latin typeface="Arial" charset="0"/>
                <a:ea typeface="ＭＳ Ｐゴシック" charset="0"/>
              </a:rPr>
              <a:t>magnitude </a:t>
            </a:r>
          </a:p>
          <a:p>
            <a:pPr>
              <a:defRPr/>
            </a:pPr>
            <a:r>
              <a:rPr lang="en-US" sz="2000">
                <a:latin typeface="Arial" charset="0"/>
                <a:ea typeface="ＭＳ Ｐゴシック" charset="0"/>
              </a:rPr>
              <a:t>numbers)</a:t>
            </a:r>
          </a:p>
        </p:txBody>
      </p:sp>
      <p:sp>
        <p:nvSpPr>
          <p:cNvPr id="12293" name="Line 5">
            <a:extLst>
              <a:ext uri="{FF2B5EF4-FFF2-40B4-BE49-F238E27FC236}">
                <a16:creationId xmlns:a16="http://schemas.microsoft.com/office/drawing/2014/main" id="{34C80C06-615D-AC49-9FDE-9F1CBA37F0AA}"/>
              </a:ext>
            </a:extLst>
          </p:cNvPr>
          <p:cNvSpPr>
            <a:spLocks noChangeShapeType="1"/>
          </p:cNvSpPr>
          <p:nvPr/>
        </p:nvSpPr>
        <p:spPr bwMode="auto">
          <a:xfrm flipV="1">
            <a:off x="4424363" y="2528888"/>
            <a:ext cx="0" cy="1257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2294" name="Text Box 6">
            <a:extLst>
              <a:ext uri="{FF2B5EF4-FFF2-40B4-BE49-F238E27FC236}">
                <a16:creationId xmlns:a16="http://schemas.microsoft.com/office/drawing/2014/main" id="{F78BE98F-7BFE-844F-855B-FD4C8CD10A1C}"/>
              </a:ext>
            </a:extLst>
          </p:cNvPr>
          <p:cNvSpPr txBox="1">
            <a:spLocks noChangeArrowheads="1"/>
          </p:cNvSpPr>
          <p:nvPr/>
        </p:nvSpPr>
        <p:spPr bwMode="auto">
          <a:xfrm>
            <a:off x="5803901" y="5843589"/>
            <a:ext cx="338586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Hotter</a:t>
            </a:r>
          </a:p>
          <a:p>
            <a:pPr eaLnBrk="1" hangingPunct="1"/>
            <a:r>
              <a:rPr lang="en-US" altLang="en-US"/>
              <a:t>(</a:t>
            </a:r>
            <a:r>
              <a:rPr lang="ja-JP" altLang="en-US"/>
              <a:t>“</a:t>
            </a:r>
            <a:r>
              <a:rPr lang="en-US" altLang="ja-JP"/>
              <a:t>earlier</a:t>
            </a:r>
            <a:r>
              <a:rPr lang="ja-JP" altLang="en-US"/>
              <a:t>”</a:t>
            </a:r>
            <a:r>
              <a:rPr lang="en-US" altLang="ja-JP"/>
              <a:t> spectral type)</a:t>
            </a:r>
            <a:endParaRPr lang="en-US" altLang="en-US"/>
          </a:p>
        </p:txBody>
      </p:sp>
      <p:sp>
        <p:nvSpPr>
          <p:cNvPr id="12295" name="Line 7">
            <a:extLst>
              <a:ext uri="{FF2B5EF4-FFF2-40B4-BE49-F238E27FC236}">
                <a16:creationId xmlns:a16="http://schemas.microsoft.com/office/drawing/2014/main" id="{768F2EEF-33E9-B242-BF37-4B1DE6457CD7}"/>
              </a:ext>
            </a:extLst>
          </p:cNvPr>
          <p:cNvSpPr>
            <a:spLocks noChangeShapeType="1"/>
          </p:cNvSpPr>
          <p:nvPr/>
        </p:nvSpPr>
        <p:spPr bwMode="auto">
          <a:xfrm flipH="1" flipV="1">
            <a:off x="4895850" y="5715000"/>
            <a:ext cx="177165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3944213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58_02">
            <a:extLst>
              <a:ext uri="{FF2B5EF4-FFF2-40B4-BE49-F238E27FC236}">
                <a16:creationId xmlns:a16="http://schemas.microsoft.com/office/drawing/2014/main" id="{59FD078A-8C45-0E42-B1C1-AD9FF640EACA}"/>
              </a:ext>
            </a:extLst>
          </p:cNvPr>
          <p:cNvPicPr>
            <a:picLocks noChangeAspect="1" noChangeArrowheads="1"/>
          </p:cNvPicPr>
          <p:nvPr>
            <p:custDataLst>
              <p:tags r:id="rId1"/>
            </p:custDataLst>
          </p:nvPr>
        </p:nvPicPr>
        <p:blipFill>
          <a:blip r:embed="rId4">
            <a:lum bright="56000" contrast="80000"/>
            <a:extLst>
              <a:ext uri="{28A0092B-C50C-407E-A947-70E740481C1C}">
                <a14:useLocalDpi xmlns:a14="http://schemas.microsoft.com/office/drawing/2010/main" val="0"/>
              </a:ext>
            </a:extLst>
          </a:blip>
          <a:srcRect/>
          <a:stretch>
            <a:fillRect/>
          </a:stretch>
        </p:blipFill>
        <p:spPr bwMode="auto">
          <a:xfrm>
            <a:off x="4876801" y="912813"/>
            <a:ext cx="5330825" cy="535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531" name="Rectangle 3">
            <a:extLst>
              <a:ext uri="{FF2B5EF4-FFF2-40B4-BE49-F238E27FC236}">
                <a16:creationId xmlns:a16="http://schemas.microsoft.com/office/drawing/2014/main" id="{8B7CF9DC-132B-A24F-B18E-6FB4D40FCAA2}"/>
              </a:ext>
            </a:extLst>
          </p:cNvPr>
          <p:cNvSpPr>
            <a:spLocks noGrp="1" noChangeArrowheads="1"/>
          </p:cNvSpPr>
          <p:nvPr>
            <p:ph type="title" idx="4294967295"/>
          </p:nvPr>
        </p:nvSpPr>
        <p:spPr>
          <a:xfrm>
            <a:off x="1981200" y="304801"/>
            <a:ext cx="8229600" cy="715963"/>
          </a:xfrm>
        </p:spPr>
        <p:txBody>
          <a:bodyPr/>
          <a:lstStyle/>
          <a:p>
            <a:pPr eaLnBrk="1" hangingPunct="1">
              <a:defRPr/>
            </a:pPr>
            <a:r>
              <a:rPr lang="en-US" sz="4100"/>
              <a:t>Hertzsprung Russell Diagram</a:t>
            </a:r>
          </a:p>
        </p:txBody>
      </p:sp>
      <p:sp>
        <p:nvSpPr>
          <p:cNvPr id="22532" name="Text Box 4">
            <a:extLst>
              <a:ext uri="{FF2B5EF4-FFF2-40B4-BE49-F238E27FC236}">
                <a16:creationId xmlns:a16="http://schemas.microsoft.com/office/drawing/2014/main" id="{2DCD26A0-8233-7144-81E9-4CC9E1891A31}"/>
              </a:ext>
            </a:extLst>
          </p:cNvPr>
          <p:cNvSpPr txBox="1">
            <a:spLocks noChangeArrowheads="1"/>
          </p:cNvSpPr>
          <p:nvPr/>
        </p:nvSpPr>
        <p:spPr bwMode="auto">
          <a:xfrm>
            <a:off x="4937126" y="6662739"/>
            <a:ext cx="17811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58.02, Pathways</a:t>
            </a:r>
          </a:p>
        </p:txBody>
      </p:sp>
      <p:sp>
        <p:nvSpPr>
          <p:cNvPr id="22533" name="Text Box 5">
            <a:extLst>
              <a:ext uri="{FF2B5EF4-FFF2-40B4-BE49-F238E27FC236}">
                <a16:creationId xmlns:a16="http://schemas.microsoft.com/office/drawing/2014/main" id="{57C7E7B5-7DE4-BF48-AA06-7C5B5BEE78E2}"/>
              </a:ext>
            </a:extLst>
          </p:cNvPr>
          <p:cNvSpPr txBox="1">
            <a:spLocks noChangeArrowheads="1"/>
          </p:cNvSpPr>
          <p:nvPr/>
        </p:nvSpPr>
        <p:spPr bwMode="auto">
          <a:xfrm>
            <a:off x="1965325" y="3265488"/>
            <a:ext cx="20653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Arial" charset="0"/>
                <a:ea typeface="ＭＳ Ｐゴシック" charset="0"/>
              </a:rPr>
              <a:t>Luminosity</a:t>
            </a:r>
            <a:r>
              <a:rPr lang="en-US" sz="2800">
                <a:latin typeface="Arial" charset="0"/>
                <a:ea typeface="ＭＳ Ｐゴシック" charset="0"/>
                <a:cs typeface="Arial" charset="0"/>
              </a:rPr>
              <a:t>↑</a:t>
            </a:r>
          </a:p>
        </p:txBody>
      </p:sp>
      <p:sp>
        <p:nvSpPr>
          <p:cNvPr id="22534" name="Text Box 6">
            <a:extLst>
              <a:ext uri="{FF2B5EF4-FFF2-40B4-BE49-F238E27FC236}">
                <a16:creationId xmlns:a16="http://schemas.microsoft.com/office/drawing/2014/main" id="{33F8AA52-F60E-4D46-987C-74DF024DB0B0}"/>
              </a:ext>
            </a:extLst>
          </p:cNvPr>
          <p:cNvSpPr txBox="1">
            <a:spLocks noChangeArrowheads="1"/>
          </p:cNvSpPr>
          <p:nvPr/>
        </p:nvSpPr>
        <p:spPr bwMode="auto">
          <a:xfrm>
            <a:off x="6019801" y="6338888"/>
            <a:ext cx="25812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Arial" charset="0"/>
                <a:ea typeface="ＭＳ Ｐゴシック" charset="0"/>
                <a:cs typeface="Arial" charset="0"/>
              </a:rPr>
              <a:t>←</a:t>
            </a:r>
            <a:r>
              <a:rPr lang="en-US" sz="2800">
                <a:latin typeface="Arial" charset="0"/>
                <a:ea typeface="ＭＳ Ｐゴシック" charset="0"/>
              </a:rPr>
              <a:t>Temperature</a:t>
            </a:r>
          </a:p>
        </p:txBody>
      </p:sp>
    </p:spTree>
    <p:extLst>
      <p:ext uri="{BB962C8B-B14F-4D97-AF65-F5344CB8AC3E}">
        <p14:creationId xmlns:p14="http://schemas.microsoft.com/office/powerpoint/2010/main" val="917814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58_03">
            <a:extLst>
              <a:ext uri="{FF2B5EF4-FFF2-40B4-BE49-F238E27FC236}">
                <a16:creationId xmlns:a16="http://schemas.microsoft.com/office/drawing/2014/main" id="{68D95CC5-045A-BE49-86C5-8026D8F3E117}"/>
              </a:ext>
            </a:extLst>
          </p:cNvPr>
          <p:cNvPicPr>
            <a:picLocks noChangeAspect="1" noChangeArrowheads="1"/>
          </p:cNvPicPr>
          <p:nvPr>
            <p:custDataLst>
              <p:tags r:id="rId1"/>
            </p:custDataLst>
          </p:nvPr>
        </p:nvPicPr>
        <p:blipFill>
          <a:blip r:embed="rId4">
            <a:lum bright="12000" contrast="32000"/>
            <a:extLst>
              <a:ext uri="{28A0092B-C50C-407E-A947-70E740481C1C}">
                <a14:useLocalDpi xmlns:a14="http://schemas.microsoft.com/office/drawing/2010/main" val="0"/>
              </a:ext>
            </a:extLst>
          </a:blip>
          <a:srcRect/>
          <a:stretch>
            <a:fillRect/>
          </a:stretch>
        </p:blipFill>
        <p:spPr bwMode="auto">
          <a:xfrm>
            <a:off x="1774826" y="522288"/>
            <a:ext cx="6303963" cy="6335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579" name="Rectangle 3">
            <a:extLst>
              <a:ext uri="{FF2B5EF4-FFF2-40B4-BE49-F238E27FC236}">
                <a16:creationId xmlns:a16="http://schemas.microsoft.com/office/drawing/2014/main" id="{B7A1035A-F3A9-9647-8C7B-723624D9E5EE}"/>
              </a:ext>
            </a:extLst>
          </p:cNvPr>
          <p:cNvSpPr>
            <a:spLocks noGrp="1" noChangeArrowheads="1"/>
          </p:cNvSpPr>
          <p:nvPr>
            <p:ph type="title"/>
          </p:nvPr>
        </p:nvSpPr>
        <p:spPr>
          <a:xfrm>
            <a:off x="1295400" y="0"/>
            <a:ext cx="9601200" cy="685800"/>
          </a:xfrm>
        </p:spPr>
        <p:txBody>
          <a:bodyPr/>
          <a:lstStyle/>
          <a:p>
            <a:pPr eaLnBrk="1" hangingPunct="1">
              <a:defRPr/>
            </a:pPr>
            <a:r>
              <a:rPr lang="en-US" sz="3600" b="1"/>
              <a:t>Stars Fall in Several Areas of HR Diagram</a:t>
            </a:r>
          </a:p>
        </p:txBody>
      </p:sp>
      <p:sp>
        <p:nvSpPr>
          <p:cNvPr id="24580" name="Text Box 4">
            <a:extLst>
              <a:ext uri="{FF2B5EF4-FFF2-40B4-BE49-F238E27FC236}">
                <a16:creationId xmlns:a16="http://schemas.microsoft.com/office/drawing/2014/main" id="{96C24691-7A29-EE43-AE7A-F50E61BA4136}"/>
              </a:ext>
            </a:extLst>
          </p:cNvPr>
          <p:cNvSpPr txBox="1">
            <a:spLocks noChangeArrowheads="1"/>
          </p:cNvSpPr>
          <p:nvPr/>
        </p:nvSpPr>
        <p:spPr bwMode="auto">
          <a:xfrm>
            <a:off x="8963026" y="6281739"/>
            <a:ext cx="17811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58.03, Pathways</a:t>
            </a:r>
          </a:p>
        </p:txBody>
      </p:sp>
      <p:sp>
        <p:nvSpPr>
          <p:cNvPr id="24581" name="Text Box 5">
            <a:extLst>
              <a:ext uri="{FF2B5EF4-FFF2-40B4-BE49-F238E27FC236}">
                <a16:creationId xmlns:a16="http://schemas.microsoft.com/office/drawing/2014/main" id="{9984EEA6-0FFC-9E4D-8CD9-29261CD4BEC5}"/>
              </a:ext>
            </a:extLst>
          </p:cNvPr>
          <p:cNvSpPr txBox="1">
            <a:spLocks noChangeArrowheads="1"/>
          </p:cNvSpPr>
          <p:nvPr/>
        </p:nvSpPr>
        <p:spPr bwMode="auto">
          <a:xfrm rot="2740443">
            <a:off x="2978150" y="3498850"/>
            <a:ext cx="42545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a:solidFill>
                  <a:srgbClr val="FF6600"/>
                </a:solidFill>
                <a:latin typeface="Arial" charset="0"/>
                <a:ea typeface="ＭＳ Ｐゴシック" charset="0"/>
              </a:rPr>
              <a:t>Main Sequence</a:t>
            </a:r>
          </a:p>
        </p:txBody>
      </p:sp>
      <p:sp>
        <p:nvSpPr>
          <p:cNvPr id="24582" name="Text Box 6">
            <a:extLst>
              <a:ext uri="{FF2B5EF4-FFF2-40B4-BE49-F238E27FC236}">
                <a16:creationId xmlns:a16="http://schemas.microsoft.com/office/drawing/2014/main" id="{8168E001-670E-694C-9A07-185BE4AC4549}"/>
              </a:ext>
            </a:extLst>
          </p:cNvPr>
          <p:cNvSpPr txBox="1">
            <a:spLocks noChangeArrowheads="1"/>
          </p:cNvSpPr>
          <p:nvPr/>
        </p:nvSpPr>
        <p:spPr bwMode="auto">
          <a:xfrm>
            <a:off x="5410200" y="2209800"/>
            <a:ext cx="192405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a:solidFill>
                  <a:srgbClr val="FF5050"/>
                </a:solidFill>
                <a:latin typeface="Arial" charset="0"/>
                <a:ea typeface="ＭＳ Ｐゴシック" charset="0"/>
              </a:rPr>
              <a:t>Giants</a:t>
            </a:r>
          </a:p>
        </p:txBody>
      </p:sp>
      <p:sp>
        <p:nvSpPr>
          <p:cNvPr id="24583" name="Text Box 7">
            <a:extLst>
              <a:ext uri="{FF2B5EF4-FFF2-40B4-BE49-F238E27FC236}">
                <a16:creationId xmlns:a16="http://schemas.microsoft.com/office/drawing/2014/main" id="{F21D5BD8-EEBA-2443-BDDE-0B581B86E6AE}"/>
              </a:ext>
            </a:extLst>
          </p:cNvPr>
          <p:cNvSpPr txBox="1">
            <a:spLocks noChangeArrowheads="1"/>
          </p:cNvSpPr>
          <p:nvPr/>
        </p:nvSpPr>
        <p:spPr bwMode="auto">
          <a:xfrm>
            <a:off x="4495801" y="1066800"/>
            <a:ext cx="341471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a:solidFill>
                  <a:srgbClr val="CC0000"/>
                </a:solidFill>
                <a:latin typeface="Arial" charset="0"/>
                <a:ea typeface="ＭＳ Ｐゴシック" charset="0"/>
              </a:rPr>
              <a:t>Supergiants</a:t>
            </a:r>
          </a:p>
        </p:txBody>
      </p:sp>
      <p:sp>
        <p:nvSpPr>
          <p:cNvPr id="24584" name="Text Box 8">
            <a:extLst>
              <a:ext uri="{FF2B5EF4-FFF2-40B4-BE49-F238E27FC236}">
                <a16:creationId xmlns:a16="http://schemas.microsoft.com/office/drawing/2014/main" id="{D090DABC-406D-744F-973B-29E66F2711D7}"/>
              </a:ext>
            </a:extLst>
          </p:cNvPr>
          <p:cNvSpPr txBox="1">
            <a:spLocks noChangeArrowheads="1"/>
          </p:cNvSpPr>
          <p:nvPr/>
        </p:nvSpPr>
        <p:spPr bwMode="auto">
          <a:xfrm rot="1409166">
            <a:off x="2971800" y="4906964"/>
            <a:ext cx="27559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solidFill>
                  <a:srgbClr val="FF5050"/>
                </a:solidFill>
                <a:latin typeface="Arial" charset="0"/>
                <a:ea typeface="ＭＳ Ｐゴシック" charset="0"/>
              </a:rPr>
              <a:t>White Dwarfs</a:t>
            </a:r>
          </a:p>
        </p:txBody>
      </p:sp>
    </p:spTree>
    <p:extLst>
      <p:ext uri="{BB962C8B-B14F-4D97-AF65-F5344CB8AC3E}">
        <p14:creationId xmlns:p14="http://schemas.microsoft.com/office/powerpoint/2010/main" val="1532033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58_05b">
            <a:extLst>
              <a:ext uri="{FF2B5EF4-FFF2-40B4-BE49-F238E27FC236}">
                <a16:creationId xmlns:a16="http://schemas.microsoft.com/office/drawing/2014/main" id="{40EDB13A-9DF9-EA4B-B9E0-90FE0C90E822}"/>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32075" y="1492250"/>
            <a:ext cx="6929438" cy="437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23" name="Rectangle 3">
            <a:extLst>
              <a:ext uri="{FF2B5EF4-FFF2-40B4-BE49-F238E27FC236}">
                <a16:creationId xmlns:a16="http://schemas.microsoft.com/office/drawing/2014/main" id="{51895D25-5F46-C545-9065-CAA27261B168}"/>
              </a:ext>
            </a:extLst>
          </p:cNvPr>
          <p:cNvSpPr>
            <a:spLocks noGrp="1" noChangeArrowheads="1"/>
          </p:cNvSpPr>
          <p:nvPr>
            <p:ph type="title" idx="4294967295"/>
          </p:nvPr>
        </p:nvSpPr>
        <p:spPr/>
        <p:txBody>
          <a:bodyPr/>
          <a:lstStyle/>
          <a:p>
            <a:pPr eaLnBrk="1" hangingPunct="1">
              <a:defRPr/>
            </a:pPr>
            <a:r>
              <a:rPr lang="en-US" sz="4100"/>
              <a:t>Mass Luminosity Relationship</a:t>
            </a:r>
            <a:br>
              <a:rPr lang="en-US" sz="4100"/>
            </a:br>
            <a:r>
              <a:rPr lang="en-US" sz="4100"/>
              <a:t>for main sequence</a:t>
            </a:r>
          </a:p>
        </p:txBody>
      </p:sp>
      <p:sp>
        <p:nvSpPr>
          <p:cNvPr id="30724" name="Text Box 4">
            <a:extLst>
              <a:ext uri="{FF2B5EF4-FFF2-40B4-BE49-F238E27FC236}">
                <a16:creationId xmlns:a16="http://schemas.microsoft.com/office/drawing/2014/main" id="{DFED1ED0-93E7-6849-852A-6A64392C3A98}"/>
              </a:ext>
            </a:extLst>
          </p:cNvPr>
          <p:cNvSpPr txBox="1">
            <a:spLocks noChangeArrowheads="1"/>
          </p:cNvSpPr>
          <p:nvPr/>
        </p:nvSpPr>
        <p:spPr bwMode="auto">
          <a:xfrm>
            <a:off x="8540750" y="6278564"/>
            <a:ext cx="18224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58.05b,Pathways</a:t>
            </a:r>
          </a:p>
        </p:txBody>
      </p:sp>
    </p:spTree>
    <p:extLst>
      <p:ext uri="{BB962C8B-B14F-4D97-AF65-F5344CB8AC3E}">
        <p14:creationId xmlns:p14="http://schemas.microsoft.com/office/powerpoint/2010/main" val="842619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B05_04">
            <a:extLst>
              <a:ext uri="{FF2B5EF4-FFF2-40B4-BE49-F238E27FC236}">
                <a16:creationId xmlns:a16="http://schemas.microsoft.com/office/drawing/2014/main" id="{7A424CB6-185C-C94A-A3F5-1976161D6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889000"/>
            <a:ext cx="8026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C11EFE83-6A71-E446-A621-884EC4156CC7}"/>
              </a:ext>
            </a:extLst>
          </p:cNvPr>
          <p:cNvSpPr>
            <a:spLocks noGrp="1" noChangeArrowheads="1"/>
          </p:cNvSpPr>
          <p:nvPr>
            <p:ph type="title"/>
          </p:nvPr>
        </p:nvSpPr>
        <p:spPr/>
        <p:txBody>
          <a:bodyPr/>
          <a:lstStyle/>
          <a:p>
            <a:r>
              <a:rPr lang="en-US" altLang="en-US" sz="3200" b="1">
                <a:ea typeface="ＭＳ Ｐゴシック" panose="020B0600070205080204" pitchFamily="34" charset="-128"/>
              </a:rPr>
              <a:t>Number of Protons Determines which Element</a:t>
            </a:r>
          </a:p>
        </p:txBody>
      </p:sp>
      <p:sp>
        <p:nvSpPr>
          <p:cNvPr id="22531" name="Text Box 4">
            <a:extLst>
              <a:ext uri="{FF2B5EF4-FFF2-40B4-BE49-F238E27FC236}">
                <a16:creationId xmlns:a16="http://schemas.microsoft.com/office/drawing/2014/main" id="{82334573-D2BC-A644-BC0F-612AF0D33B08}"/>
              </a:ext>
            </a:extLst>
          </p:cNvPr>
          <p:cNvSpPr txBox="1">
            <a:spLocks noChangeArrowheads="1"/>
          </p:cNvSpPr>
          <p:nvPr/>
        </p:nvSpPr>
        <p:spPr bwMode="auto">
          <a:xfrm>
            <a:off x="1524001" y="5457826"/>
            <a:ext cx="6670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So Heavier Elements with More Protons, More Charge</a:t>
            </a:r>
          </a:p>
          <a:p>
            <a:r>
              <a:rPr lang="en-US" altLang="en-US" sz="2000" b="1"/>
              <a:t>Are harder to fuse, they repel more strongly. </a:t>
            </a:r>
          </a:p>
        </p:txBody>
      </p:sp>
    </p:spTree>
    <p:extLst>
      <p:ext uri="{BB962C8B-B14F-4D97-AF65-F5344CB8AC3E}">
        <p14:creationId xmlns:p14="http://schemas.microsoft.com/office/powerpoint/2010/main" val="458987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62">
            <a:extLst>
              <a:ext uri="{FF2B5EF4-FFF2-40B4-BE49-F238E27FC236}">
                <a16:creationId xmlns:a16="http://schemas.microsoft.com/office/drawing/2014/main" id="{CE59ABD9-A143-7940-894A-707600BFC8DC}"/>
              </a:ext>
            </a:extLst>
          </p:cNvPr>
          <p:cNvGrpSpPr>
            <a:grpSpLocks/>
          </p:cNvGrpSpPr>
          <p:nvPr/>
        </p:nvGrpSpPr>
        <p:grpSpPr bwMode="auto">
          <a:xfrm>
            <a:off x="3694114" y="1870076"/>
            <a:ext cx="1089025" cy="836613"/>
            <a:chOff x="1271" y="1274"/>
            <a:chExt cx="686" cy="527"/>
          </a:xfrm>
        </p:grpSpPr>
        <p:sp>
          <p:nvSpPr>
            <p:cNvPr id="23746" name="Freeform 163">
              <a:extLst>
                <a:ext uri="{FF2B5EF4-FFF2-40B4-BE49-F238E27FC236}">
                  <a16:creationId xmlns:a16="http://schemas.microsoft.com/office/drawing/2014/main" id="{FAE2D991-3A3A-D740-AD83-0EF8F8BD687E}"/>
                </a:ext>
              </a:extLst>
            </p:cNvPr>
            <p:cNvSpPr>
              <a:spLocks/>
            </p:cNvSpPr>
            <p:nvPr/>
          </p:nvSpPr>
          <p:spPr bwMode="auto">
            <a:xfrm>
              <a:off x="1863" y="1721"/>
              <a:ext cx="94" cy="80"/>
            </a:xfrm>
            <a:custGeom>
              <a:avLst/>
              <a:gdLst>
                <a:gd name="T0" fmla="*/ 94 w 94"/>
                <a:gd name="T1" fmla="*/ 80 h 80"/>
                <a:gd name="T2" fmla="*/ 0 w 94"/>
                <a:gd name="T3" fmla="*/ 36 h 80"/>
                <a:gd name="T4" fmla="*/ 15 w 94"/>
                <a:gd name="T5" fmla="*/ 15 h 80"/>
                <a:gd name="T6" fmla="*/ 29 w 94"/>
                <a:gd name="T7" fmla="*/ 0 h 80"/>
                <a:gd name="T8" fmla="*/ 94 w 94"/>
                <a:gd name="T9" fmla="*/ 80 h 80"/>
                <a:gd name="T10" fmla="*/ 0 60000 65536"/>
                <a:gd name="T11" fmla="*/ 0 60000 65536"/>
                <a:gd name="T12" fmla="*/ 0 60000 65536"/>
                <a:gd name="T13" fmla="*/ 0 60000 65536"/>
                <a:gd name="T14" fmla="*/ 0 60000 65536"/>
                <a:gd name="T15" fmla="*/ 0 w 94"/>
                <a:gd name="T16" fmla="*/ 0 h 80"/>
                <a:gd name="T17" fmla="*/ 94 w 94"/>
                <a:gd name="T18" fmla="*/ 80 h 80"/>
              </a:gdLst>
              <a:ahLst/>
              <a:cxnLst>
                <a:cxn ang="T10">
                  <a:pos x="T0" y="T1"/>
                </a:cxn>
                <a:cxn ang="T11">
                  <a:pos x="T2" y="T3"/>
                </a:cxn>
                <a:cxn ang="T12">
                  <a:pos x="T4" y="T5"/>
                </a:cxn>
                <a:cxn ang="T13">
                  <a:pos x="T6" y="T7"/>
                </a:cxn>
                <a:cxn ang="T14">
                  <a:pos x="T8" y="T9"/>
                </a:cxn>
              </a:cxnLst>
              <a:rect l="T15" t="T16" r="T17" b="T18"/>
              <a:pathLst>
                <a:path w="94" h="80">
                  <a:moveTo>
                    <a:pt x="94" y="80"/>
                  </a:moveTo>
                  <a:lnTo>
                    <a:pt x="0" y="36"/>
                  </a:lnTo>
                  <a:lnTo>
                    <a:pt x="15" y="15"/>
                  </a:lnTo>
                  <a:lnTo>
                    <a:pt x="29" y="0"/>
                  </a:lnTo>
                  <a:lnTo>
                    <a:pt x="94"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7" name="Line 164">
              <a:extLst>
                <a:ext uri="{FF2B5EF4-FFF2-40B4-BE49-F238E27FC236}">
                  <a16:creationId xmlns:a16="http://schemas.microsoft.com/office/drawing/2014/main" id="{1D6EA7CA-9C70-ED40-AF51-AFBF9BFC41E7}"/>
                </a:ext>
              </a:extLst>
            </p:cNvPr>
            <p:cNvSpPr>
              <a:spLocks noChangeShapeType="1"/>
            </p:cNvSpPr>
            <p:nvPr/>
          </p:nvSpPr>
          <p:spPr bwMode="auto">
            <a:xfrm>
              <a:off x="1271" y="1274"/>
              <a:ext cx="607" cy="4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54" name="Oval 165">
            <a:extLst>
              <a:ext uri="{FF2B5EF4-FFF2-40B4-BE49-F238E27FC236}">
                <a16:creationId xmlns:a16="http://schemas.microsoft.com/office/drawing/2014/main" id="{7575AB8F-77E5-294E-BD32-104A140E91D3}"/>
              </a:ext>
            </a:extLst>
          </p:cNvPr>
          <p:cNvSpPr>
            <a:spLocks noChangeArrowheads="1"/>
          </p:cNvSpPr>
          <p:nvPr/>
        </p:nvSpPr>
        <p:spPr bwMode="auto">
          <a:xfrm>
            <a:off x="6296025" y="3521075"/>
            <a:ext cx="173038" cy="171450"/>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55" name="Oval 166">
            <a:extLst>
              <a:ext uri="{FF2B5EF4-FFF2-40B4-BE49-F238E27FC236}">
                <a16:creationId xmlns:a16="http://schemas.microsoft.com/office/drawing/2014/main" id="{1E439590-BFBF-A74C-A5CE-6F77C73B8CAE}"/>
              </a:ext>
            </a:extLst>
          </p:cNvPr>
          <p:cNvSpPr>
            <a:spLocks noChangeArrowheads="1"/>
          </p:cNvSpPr>
          <p:nvPr/>
        </p:nvSpPr>
        <p:spPr bwMode="auto">
          <a:xfrm>
            <a:off x="2846388" y="4127500"/>
            <a:ext cx="171450" cy="17303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56" name="Oval 167">
            <a:extLst>
              <a:ext uri="{FF2B5EF4-FFF2-40B4-BE49-F238E27FC236}">
                <a16:creationId xmlns:a16="http://schemas.microsoft.com/office/drawing/2014/main" id="{4AEEF21F-E439-324F-B85D-0EBAC2FD14B3}"/>
              </a:ext>
            </a:extLst>
          </p:cNvPr>
          <p:cNvSpPr>
            <a:spLocks noChangeArrowheads="1"/>
          </p:cNvSpPr>
          <p:nvPr/>
        </p:nvSpPr>
        <p:spPr bwMode="auto">
          <a:xfrm>
            <a:off x="3121025" y="1560513"/>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57" name="Oval 168">
            <a:extLst>
              <a:ext uri="{FF2B5EF4-FFF2-40B4-BE49-F238E27FC236}">
                <a16:creationId xmlns:a16="http://schemas.microsoft.com/office/drawing/2014/main" id="{7FB1F1AA-753C-5945-8510-551562587709}"/>
              </a:ext>
            </a:extLst>
          </p:cNvPr>
          <p:cNvSpPr>
            <a:spLocks noChangeArrowheads="1"/>
          </p:cNvSpPr>
          <p:nvPr/>
        </p:nvSpPr>
        <p:spPr bwMode="auto">
          <a:xfrm>
            <a:off x="3121025" y="2076450"/>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58" name="Group 169">
            <a:extLst>
              <a:ext uri="{FF2B5EF4-FFF2-40B4-BE49-F238E27FC236}">
                <a16:creationId xmlns:a16="http://schemas.microsoft.com/office/drawing/2014/main" id="{32496808-CBB5-0B4B-8C57-9E88ACB66BFA}"/>
              </a:ext>
            </a:extLst>
          </p:cNvPr>
          <p:cNvGrpSpPr>
            <a:grpSpLocks/>
          </p:cNvGrpSpPr>
          <p:nvPr/>
        </p:nvGrpSpPr>
        <p:grpSpPr bwMode="auto">
          <a:xfrm>
            <a:off x="3281364" y="1651001"/>
            <a:ext cx="447675" cy="219075"/>
            <a:chOff x="1011" y="1136"/>
            <a:chExt cx="282" cy="138"/>
          </a:xfrm>
        </p:grpSpPr>
        <p:sp>
          <p:nvSpPr>
            <p:cNvPr id="23744" name="Freeform 170">
              <a:extLst>
                <a:ext uri="{FF2B5EF4-FFF2-40B4-BE49-F238E27FC236}">
                  <a16:creationId xmlns:a16="http://schemas.microsoft.com/office/drawing/2014/main" id="{EAB08738-6004-414E-9B5C-4CA418E0F7E1}"/>
                </a:ext>
              </a:extLst>
            </p:cNvPr>
            <p:cNvSpPr>
              <a:spLocks/>
            </p:cNvSpPr>
            <p:nvPr/>
          </p:nvSpPr>
          <p:spPr bwMode="auto">
            <a:xfrm>
              <a:off x="1192" y="1209"/>
              <a:ext cx="101" cy="65"/>
            </a:xfrm>
            <a:custGeom>
              <a:avLst/>
              <a:gdLst>
                <a:gd name="T0" fmla="*/ 101 w 101"/>
                <a:gd name="T1" fmla="*/ 65 h 65"/>
                <a:gd name="T2" fmla="*/ 0 w 101"/>
                <a:gd name="T3" fmla="*/ 43 h 65"/>
                <a:gd name="T4" fmla="*/ 7 w 101"/>
                <a:gd name="T5" fmla="*/ 21 h 65"/>
                <a:gd name="T6" fmla="*/ 22 w 101"/>
                <a:gd name="T7" fmla="*/ 0 h 65"/>
                <a:gd name="T8" fmla="*/ 101 w 101"/>
                <a:gd name="T9" fmla="*/ 65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101" y="65"/>
                  </a:moveTo>
                  <a:lnTo>
                    <a:pt x="0" y="43"/>
                  </a:lnTo>
                  <a:lnTo>
                    <a:pt x="7" y="21"/>
                  </a:lnTo>
                  <a:lnTo>
                    <a:pt x="22" y="0"/>
                  </a:lnTo>
                  <a:lnTo>
                    <a:pt x="10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Line 171">
              <a:extLst>
                <a:ext uri="{FF2B5EF4-FFF2-40B4-BE49-F238E27FC236}">
                  <a16:creationId xmlns:a16="http://schemas.microsoft.com/office/drawing/2014/main" id="{2F3EFA0C-3DED-0649-BAD9-37E0169AD52B}"/>
                </a:ext>
              </a:extLst>
            </p:cNvPr>
            <p:cNvSpPr>
              <a:spLocks noChangeShapeType="1"/>
            </p:cNvSpPr>
            <p:nvPr/>
          </p:nvSpPr>
          <p:spPr bwMode="auto">
            <a:xfrm>
              <a:off x="1011" y="1136"/>
              <a:ext cx="188" cy="9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559" name="Group 172">
            <a:extLst>
              <a:ext uri="{FF2B5EF4-FFF2-40B4-BE49-F238E27FC236}">
                <a16:creationId xmlns:a16="http://schemas.microsoft.com/office/drawing/2014/main" id="{CBEC7D2F-E9CE-AF47-873D-5473020FC26A}"/>
              </a:ext>
            </a:extLst>
          </p:cNvPr>
          <p:cNvGrpSpPr>
            <a:grpSpLocks/>
          </p:cNvGrpSpPr>
          <p:nvPr/>
        </p:nvGrpSpPr>
        <p:grpSpPr bwMode="auto">
          <a:xfrm>
            <a:off x="3281364" y="1892300"/>
            <a:ext cx="390525" cy="230188"/>
            <a:chOff x="1011" y="1288"/>
            <a:chExt cx="246" cy="145"/>
          </a:xfrm>
        </p:grpSpPr>
        <p:sp>
          <p:nvSpPr>
            <p:cNvPr id="23742" name="Freeform 173">
              <a:extLst>
                <a:ext uri="{FF2B5EF4-FFF2-40B4-BE49-F238E27FC236}">
                  <a16:creationId xmlns:a16="http://schemas.microsoft.com/office/drawing/2014/main" id="{AC286952-A630-C54C-A641-523BA1884DA4}"/>
                </a:ext>
              </a:extLst>
            </p:cNvPr>
            <p:cNvSpPr>
              <a:spLocks/>
            </p:cNvSpPr>
            <p:nvPr/>
          </p:nvSpPr>
          <p:spPr bwMode="auto">
            <a:xfrm>
              <a:off x="1156" y="1288"/>
              <a:ext cx="101" cy="72"/>
            </a:xfrm>
            <a:custGeom>
              <a:avLst/>
              <a:gdLst>
                <a:gd name="T0" fmla="*/ 101 w 101"/>
                <a:gd name="T1" fmla="*/ 0 h 72"/>
                <a:gd name="T2" fmla="*/ 29 w 101"/>
                <a:gd name="T3" fmla="*/ 72 h 72"/>
                <a:gd name="T4" fmla="*/ 14 w 101"/>
                <a:gd name="T5" fmla="*/ 51 h 72"/>
                <a:gd name="T6" fmla="*/ 0 w 101"/>
                <a:gd name="T7" fmla="*/ 29 h 72"/>
                <a:gd name="T8" fmla="*/ 101 w 101"/>
                <a:gd name="T9" fmla="*/ 0 h 72"/>
                <a:gd name="T10" fmla="*/ 0 60000 65536"/>
                <a:gd name="T11" fmla="*/ 0 60000 65536"/>
                <a:gd name="T12" fmla="*/ 0 60000 65536"/>
                <a:gd name="T13" fmla="*/ 0 60000 65536"/>
                <a:gd name="T14" fmla="*/ 0 60000 65536"/>
                <a:gd name="T15" fmla="*/ 0 w 101"/>
                <a:gd name="T16" fmla="*/ 0 h 72"/>
                <a:gd name="T17" fmla="*/ 101 w 101"/>
                <a:gd name="T18" fmla="*/ 72 h 72"/>
              </a:gdLst>
              <a:ahLst/>
              <a:cxnLst>
                <a:cxn ang="T10">
                  <a:pos x="T0" y="T1"/>
                </a:cxn>
                <a:cxn ang="T11">
                  <a:pos x="T2" y="T3"/>
                </a:cxn>
                <a:cxn ang="T12">
                  <a:pos x="T4" y="T5"/>
                </a:cxn>
                <a:cxn ang="T13">
                  <a:pos x="T6" y="T7"/>
                </a:cxn>
                <a:cxn ang="T14">
                  <a:pos x="T8" y="T9"/>
                </a:cxn>
              </a:cxnLst>
              <a:rect l="T15" t="T16" r="T17" b="T18"/>
              <a:pathLst>
                <a:path w="101" h="72">
                  <a:moveTo>
                    <a:pt x="101" y="0"/>
                  </a:moveTo>
                  <a:lnTo>
                    <a:pt x="29" y="72"/>
                  </a:lnTo>
                  <a:lnTo>
                    <a:pt x="14" y="51"/>
                  </a:lnTo>
                  <a:lnTo>
                    <a:pt x="0" y="29"/>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Line 174">
              <a:extLst>
                <a:ext uri="{FF2B5EF4-FFF2-40B4-BE49-F238E27FC236}">
                  <a16:creationId xmlns:a16="http://schemas.microsoft.com/office/drawing/2014/main" id="{1F6B0DD3-29D0-0742-BD10-E7C16904E040}"/>
                </a:ext>
              </a:extLst>
            </p:cNvPr>
            <p:cNvSpPr>
              <a:spLocks noChangeShapeType="1"/>
            </p:cNvSpPr>
            <p:nvPr/>
          </p:nvSpPr>
          <p:spPr bwMode="auto">
            <a:xfrm flipV="1">
              <a:off x="1011" y="1339"/>
              <a:ext cx="159" cy="9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60" name="Oval 175">
            <a:extLst>
              <a:ext uri="{FF2B5EF4-FFF2-40B4-BE49-F238E27FC236}">
                <a16:creationId xmlns:a16="http://schemas.microsoft.com/office/drawing/2014/main" id="{CC3FBCE0-BF42-B248-B398-21D349612B55}"/>
              </a:ext>
            </a:extLst>
          </p:cNvPr>
          <p:cNvSpPr>
            <a:spLocks noChangeArrowheads="1"/>
          </p:cNvSpPr>
          <p:nvPr/>
        </p:nvSpPr>
        <p:spPr bwMode="auto">
          <a:xfrm>
            <a:off x="3648075" y="1800225"/>
            <a:ext cx="173038" cy="17303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61" name="Oval 176">
            <a:extLst>
              <a:ext uri="{FF2B5EF4-FFF2-40B4-BE49-F238E27FC236}">
                <a16:creationId xmlns:a16="http://schemas.microsoft.com/office/drawing/2014/main" id="{D9E264F6-0AFE-7F4E-A17E-724CC0F31986}"/>
              </a:ext>
            </a:extLst>
          </p:cNvPr>
          <p:cNvSpPr>
            <a:spLocks noChangeArrowheads="1"/>
          </p:cNvSpPr>
          <p:nvPr/>
        </p:nvSpPr>
        <p:spPr bwMode="auto">
          <a:xfrm>
            <a:off x="3660775" y="1938338"/>
            <a:ext cx="171450"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62" name="Rectangle 177">
            <a:extLst>
              <a:ext uri="{FF2B5EF4-FFF2-40B4-BE49-F238E27FC236}">
                <a16:creationId xmlns:a16="http://schemas.microsoft.com/office/drawing/2014/main" id="{E7BE71B9-C3D2-A24C-904F-66FAF937DA5F}"/>
              </a:ext>
            </a:extLst>
          </p:cNvPr>
          <p:cNvSpPr>
            <a:spLocks noChangeArrowheads="1"/>
          </p:cNvSpPr>
          <p:nvPr/>
        </p:nvSpPr>
        <p:spPr bwMode="auto">
          <a:xfrm>
            <a:off x="3698875" y="2160588"/>
            <a:ext cx="11397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Deuterium,</a:t>
            </a:r>
            <a:endParaRPr lang="en-US" altLang="en-US">
              <a:latin typeface="Times" pitchFamily="2" charset="0"/>
            </a:endParaRPr>
          </a:p>
        </p:txBody>
      </p:sp>
      <p:sp>
        <p:nvSpPr>
          <p:cNvPr id="23563" name="Rectangle 178">
            <a:extLst>
              <a:ext uri="{FF2B5EF4-FFF2-40B4-BE49-F238E27FC236}">
                <a16:creationId xmlns:a16="http://schemas.microsoft.com/office/drawing/2014/main" id="{BB89EB87-8D5B-4141-8581-D906E1C3B7DC}"/>
              </a:ext>
            </a:extLst>
          </p:cNvPr>
          <p:cNvSpPr>
            <a:spLocks noChangeArrowheads="1"/>
          </p:cNvSpPr>
          <p:nvPr/>
        </p:nvSpPr>
        <p:spPr bwMode="auto">
          <a:xfrm>
            <a:off x="3698875" y="237966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2</a:t>
            </a:r>
            <a:endParaRPr lang="en-US" altLang="en-US">
              <a:latin typeface="Times" pitchFamily="2" charset="0"/>
            </a:endParaRPr>
          </a:p>
        </p:txBody>
      </p:sp>
      <p:sp>
        <p:nvSpPr>
          <p:cNvPr id="23564" name="Rectangle 179">
            <a:extLst>
              <a:ext uri="{FF2B5EF4-FFF2-40B4-BE49-F238E27FC236}">
                <a16:creationId xmlns:a16="http://schemas.microsoft.com/office/drawing/2014/main" id="{A021E354-3CBB-E14E-A242-A1AF4D87E5E9}"/>
              </a:ext>
            </a:extLst>
          </p:cNvPr>
          <p:cNvSpPr>
            <a:spLocks noChangeArrowheads="1"/>
          </p:cNvSpPr>
          <p:nvPr/>
        </p:nvSpPr>
        <p:spPr bwMode="auto">
          <a:xfrm>
            <a:off x="3814763" y="2447925"/>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565" name="Rectangle 180">
            <a:extLst>
              <a:ext uri="{FF2B5EF4-FFF2-40B4-BE49-F238E27FC236}">
                <a16:creationId xmlns:a16="http://schemas.microsoft.com/office/drawing/2014/main" id="{24F92AEE-3240-2041-A8F4-0BAC6E734E91}"/>
              </a:ext>
            </a:extLst>
          </p:cNvPr>
          <p:cNvSpPr>
            <a:spLocks noChangeArrowheads="1"/>
          </p:cNvSpPr>
          <p:nvPr/>
        </p:nvSpPr>
        <p:spPr bwMode="auto">
          <a:xfrm>
            <a:off x="2965450" y="1209675"/>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1</a:t>
            </a:r>
            <a:endParaRPr lang="en-US" altLang="en-US">
              <a:latin typeface="Times" pitchFamily="2" charset="0"/>
            </a:endParaRPr>
          </a:p>
        </p:txBody>
      </p:sp>
      <p:sp>
        <p:nvSpPr>
          <p:cNvPr id="23566" name="Rectangle 181">
            <a:extLst>
              <a:ext uri="{FF2B5EF4-FFF2-40B4-BE49-F238E27FC236}">
                <a16:creationId xmlns:a16="http://schemas.microsoft.com/office/drawing/2014/main" id="{89B8CCE5-3A3B-5E49-A937-0AFAD62CA307}"/>
              </a:ext>
            </a:extLst>
          </p:cNvPr>
          <p:cNvSpPr>
            <a:spLocks noChangeArrowheads="1"/>
          </p:cNvSpPr>
          <p:nvPr/>
        </p:nvSpPr>
        <p:spPr bwMode="auto">
          <a:xfrm>
            <a:off x="3081338" y="1277938"/>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567" name="Rectangle 182">
            <a:extLst>
              <a:ext uri="{FF2B5EF4-FFF2-40B4-BE49-F238E27FC236}">
                <a16:creationId xmlns:a16="http://schemas.microsoft.com/office/drawing/2014/main" id="{AC44FF6A-7168-2345-BC60-E759A53504F5}"/>
              </a:ext>
            </a:extLst>
          </p:cNvPr>
          <p:cNvSpPr>
            <a:spLocks noChangeArrowheads="1"/>
          </p:cNvSpPr>
          <p:nvPr/>
        </p:nvSpPr>
        <p:spPr bwMode="auto">
          <a:xfrm>
            <a:off x="3068638" y="2287588"/>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1</a:t>
            </a:r>
            <a:endParaRPr lang="en-US" altLang="en-US">
              <a:latin typeface="Times" pitchFamily="2" charset="0"/>
            </a:endParaRPr>
          </a:p>
        </p:txBody>
      </p:sp>
      <p:sp>
        <p:nvSpPr>
          <p:cNvPr id="23568" name="Rectangle 183">
            <a:extLst>
              <a:ext uri="{FF2B5EF4-FFF2-40B4-BE49-F238E27FC236}">
                <a16:creationId xmlns:a16="http://schemas.microsoft.com/office/drawing/2014/main" id="{1352207F-40C9-A34C-8F54-AC450E33A1DB}"/>
              </a:ext>
            </a:extLst>
          </p:cNvPr>
          <p:cNvSpPr>
            <a:spLocks noChangeArrowheads="1"/>
          </p:cNvSpPr>
          <p:nvPr/>
        </p:nvSpPr>
        <p:spPr bwMode="auto">
          <a:xfrm>
            <a:off x="3184525" y="2355850"/>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569" name="Rectangle 184">
            <a:extLst>
              <a:ext uri="{FF2B5EF4-FFF2-40B4-BE49-F238E27FC236}">
                <a16:creationId xmlns:a16="http://schemas.microsoft.com/office/drawing/2014/main" id="{F861D21A-0DA1-A349-8017-41F99E3CD0AE}"/>
              </a:ext>
            </a:extLst>
          </p:cNvPr>
          <p:cNvSpPr>
            <a:spLocks noChangeArrowheads="1"/>
          </p:cNvSpPr>
          <p:nvPr/>
        </p:nvSpPr>
        <p:spPr bwMode="auto">
          <a:xfrm>
            <a:off x="3768725" y="1646239"/>
            <a:ext cx="6350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300" b="1">
                <a:solidFill>
                  <a:srgbClr val="0080FF"/>
                </a:solidFill>
                <a:latin typeface="Helvetica" pitchFamily="2" charset="0"/>
              </a:rPr>
              <a:t>Neutron</a:t>
            </a:r>
            <a:endParaRPr lang="en-US" altLang="en-US">
              <a:latin typeface="Times" pitchFamily="2" charset="0"/>
            </a:endParaRPr>
          </a:p>
        </p:txBody>
      </p:sp>
      <p:sp>
        <p:nvSpPr>
          <p:cNvPr id="23570" name="Rectangle 185">
            <a:extLst>
              <a:ext uri="{FF2B5EF4-FFF2-40B4-BE49-F238E27FC236}">
                <a16:creationId xmlns:a16="http://schemas.microsoft.com/office/drawing/2014/main" id="{432B482C-5173-534D-A008-9D24E5203140}"/>
              </a:ext>
            </a:extLst>
          </p:cNvPr>
          <p:cNvSpPr>
            <a:spLocks noChangeArrowheads="1"/>
          </p:cNvSpPr>
          <p:nvPr/>
        </p:nvSpPr>
        <p:spPr bwMode="auto">
          <a:xfrm>
            <a:off x="3836988" y="1898650"/>
            <a:ext cx="533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300" b="1">
                <a:solidFill>
                  <a:srgbClr val="CC0000"/>
                </a:solidFill>
                <a:latin typeface="Helvetica" pitchFamily="2" charset="0"/>
              </a:rPr>
              <a:t>Proton</a:t>
            </a:r>
            <a:endParaRPr lang="en-US" altLang="en-US">
              <a:latin typeface="Times" pitchFamily="2" charset="0"/>
            </a:endParaRPr>
          </a:p>
        </p:txBody>
      </p:sp>
      <p:grpSp>
        <p:nvGrpSpPr>
          <p:cNvPr id="23571" name="Group 186">
            <a:extLst>
              <a:ext uri="{FF2B5EF4-FFF2-40B4-BE49-F238E27FC236}">
                <a16:creationId xmlns:a16="http://schemas.microsoft.com/office/drawing/2014/main" id="{E391E810-26D8-8141-85D2-B5851170C20A}"/>
              </a:ext>
            </a:extLst>
          </p:cNvPr>
          <p:cNvGrpSpPr>
            <a:grpSpLocks/>
          </p:cNvGrpSpPr>
          <p:nvPr/>
        </p:nvGrpSpPr>
        <p:grpSpPr bwMode="auto">
          <a:xfrm>
            <a:off x="3775076" y="1400176"/>
            <a:ext cx="962025" cy="377825"/>
            <a:chOff x="1322" y="978"/>
            <a:chExt cx="606" cy="238"/>
          </a:xfrm>
        </p:grpSpPr>
        <p:sp>
          <p:nvSpPr>
            <p:cNvPr id="23740" name="Freeform 187">
              <a:extLst>
                <a:ext uri="{FF2B5EF4-FFF2-40B4-BE49-F238E27FC236}">
                  <a16:creationId xmlns:a16="http://schemas.microsoft.com/office/drawing/2014/main" id="{87000BD5-FD2B-E543-8277-20E0D6F10CE7}"/>
                </a:ext>
              </a:extLst>
            </p:cNvPr>
            <p:cNvSpPr>
              <a:spLocks/>
            </p:cNvSpPr>
            <p:nvPr/>
          </p:nvSpPr>
          <p:spPr bwMode="auto">
            <a:xfrm>
              <a:off x="1827" y="978"/>
              <a:ext cx="101" cy="57"/>
            </a:xfrm>
            <a:custGeom>
              <a:avLst/>
              <a:gdLst>
                <a:gd name="T0" fmla="*/ 101 w 101"/>
                <a:gd name="T1" fmla="*/ 0 h 57"/>
                <a:gd name="T2" fmla="*/ 15 w 101"/>
                <a:gd name="T3" fmla="*/ 57 h 57"/>
                <a:gd name="T4" fmla="*/ 7 w 101"/>
                <a:gd name="T5" fmla="*/ 36 h 57"/>
                <a:gd name="T6" fmla="*/ 0 w 101"/>
                <a:gd name="T7" fmla="*/ 14 h 57"/>
                <a:gd name="T8" fmla="*/ 101 w 101"/>
                <a:gd name="T9" fmla="*/ 0 h 57"/>
                <a:gd name="T10" fmla="*/ 0 60000 65536"/>
                <a:gd name="T11" fmla="*/ 0 60000 65536"/>
                <a:gd name="T12" fmla="*/ 0 60000 65536"/>
                <a:gd name="T13" fmla="*/ 0 60000 65536"/>
                <a:gd name="T14" fmla="*/ 0 60000 65536"/>
                <a:gd name="T15" fmla="*/ 0 w 101"/>
                <a:gd name="T16" fmla="*/ 0 h 57"/>
                <a:gd name="T17" fmla="*/ 101 w 101"/>
                <a:gd name="T18" fmla="*/ 57 h 57"/>
              </a:gdLst>
              <a:ahLst/>
              <a:cxnLst>
                <a:cxn ang="T10">
                  <a:pos x="T0" y="T1"/>
                </a:cxn>
                <a:cxn ang="T11">
                  <a:pos x="T2" y="T3"/>
                </a:cxn>
                <a:cxn ang="T12">
                  <a:pos x="T4" y="T5"/>
                </a:cxn>
                <a:cxn ang="T13">
                  <a:pos x="T6" y="T7"/>
                </a:cxn>
                <a:cxn ang="T14">
                  <a:pos x="T8" y="T9"/>
                </a:cxn>
              </a:cxnLst>
              <a:rect l="T15" t="T16" r="T17" b="T18"/>
              <a:pathLst>
                <a:path w="101" h="57">
                  <a:moveTo>
                    <a:pt x="101" y="0"/>
                  </a:moveTo>
                  <a:lnTo>
                    <a:pt x="15" y="57"/>
                  </a:lnTo>
                  <a:lnTo>
                    <a:pt x="7" y="36"/>
                  </a:lnTo>
                  <a:lnTo>
                    <a:pt x="0" y="14"/>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Line 188">
              <a:extLst>
                <a:ext uri="{FF2B5EF4-FFF2-40B4-BE49-F238E27FC236}">
                  <a16:creationId xmlns:a16="http://schemas.microsoft.com/office/drawing/2014/main" id="{BD7EF4B1-5F88-C244-8989-78772D1F8F44}"/>
                </a:ext>
              </a:extLst>
            </p:cNvPr>
            <p:cNvSpPr>
              <a:spLocks noChangeShapeType="1"/>
            </p:cNvSpPr>
            <p:nvPr/>
          </p:nvSpPr>
          <p:spPr bwMode="auto">
            <a:xfrm flipV="1">
              <a:off x="1322" y="1014"/>
              <a:ext cx="512" cy="20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72" name="Oval 189">
            <a:extLst>
              <a:ext uri="{FF2B5EF4-FFF2-40B4-BE49-F238E27FC236}">
                <a16:creationId xmlns:a16="http://schemas.microsoft.com/office/drawing/2014/main" id="{7BFC79E9-84D8-584A-9094-14CE47FA47B6}"/>
              </a:ext>
            </a:extLst>
          </p:cNvPr>
          <p:cNvSpPr>
            <a:spLocks noChangeArrowheads="1"/>
          </p:cNvSpPr>
          <p:nvPr/>
        </p:nvSpPr>
        <p:spPr bwMode="auto">
          <a:xfrm>
            <a:off x="4760914" y="1308101"/>
            <a:ext cx="92075" cy="92075"/>
          </a:xfrm>
          <a:prstGeom prst="ellipse">
            <a:avLst/>
          </a:prstGeom>
          <a:solidFill>
            <a:srgbClr val="006600"/>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3" name="Rectangle 190">
            <a:extLst>
              <a:ext uri="{FF2B5EF4-FFF2-40B4-BE49-F238E27FC236}">
                <a16:creationId xmlns:a16="http://schemas.microsoft.com/office/drawing/2014/main" id="{68414D65-0B14-B14B-B436-6D6CAA3D4DD3}"/>
              </a:ext>
            </a:extLst>
          </p:cNvPr>
          <p:cNvSpPr>
            <a:spLocks noChangeArrowheads="1"/>
          </p:cNvSpPr>
          <p:nvPr/>
        </p:nvSpPr>
        <p:spPr bwMode="auto">
          <a:xfrm>
            <a:off x="4684713" y="1106488"/>
            <a:ext cx="8720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neutrino</a:t>
            </a:r>
            <a:endParaRPr lang="en-US" altLang="en-US">
              <a:latin typeface="Times" pitchFamily="2" charset="0"/>
            </a:endParaRPr>
          </a:p>
        </p:txBody>
      </p:sp>
      <p:sp>
        <p:nvSpPr>
          <p:cNvPr id="23574" name="Rectangle 191">
            <a:extLst>
              <a:ext uri="{FF2B5EF4-FFF2-40B4-BE49-F238E27FC236}">
                <a16:creationId xmlns:a16="http://schemas.microsoft.com/office/drawing/2014/main" id="{9C3E29EE-4374-F747-BBEC-0E86055511D9}"/>
              </a:ext>
            </a:extLst>
          </p:cNvPr>
          <p:cNvSpPr>
            <a:spLocks noChangeArrowheads="1"/>
          </p:cNvSpPr>
          <p:nvPr/>
        </p:nvSpPr>
        <p:spPr bwMode="auto">
          <a:xfrm>
            <a:off x="4445000" y="877888"/>
            <a:ext cx="8720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7F00FF"/>
                </a:solidFill>
                <a:latin typeface="Helvetica" pitchFamily="2" charset="0"/>
              </a:rPr>
              <a:t>positron</a:t>
            </a:r>
            <a:endParaRPr lang="en-US" altLang="en-US">
              <a:latin typeface="Times" pitchFamily="2" charset="0"/>
            </a:endParaRPr>
          </a:p>
        </p:txBody>
      </p:sp>
      <p:sp>
        <p:nvSpPr>
          <p:cNvPr id="23575" name="Oval 192">
            <a:extLst>
              <a:ext uri="{FF2B5EF4-FFF2-40B4-BE49-F238E27FC236}">
                <a16:creationId xmlns:a16="http://schemas.microsoft.com/office/drawing/2014/main" id="{43304FF6-73AD-0E44-8BD7-290CD87BC3B5}"/>
              </a:ext>
            </a:extLst>
          </p:cNvPr>
          <p:cNvSpPr>
            <a:spLocks noChangeArrowheads="1"/>
          </p:cNvSpPr>
          <p:nvPr/>
        </p:nvSpPr>
        <p:spPr bwMode="auto">
          <a:xfrm>
            <a:off x="4337050" y="1055689"/>
            <a:ext cx="90488" cy="92075"/>
          </a:xfrm>
          <a:prstGeom prst="ellipse">
            <a:avLst/>
          </a:prstGeom>
          <a:solidFill>
            <a:srgbClr val="A64CFF"/>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76" name="Group 193">
            <a:extLst>
              <a:ext uri="{FF2B5EF4-FFF2-40B4-BE49-F238E27FC236}">
                <a16:creationId xmlns:a16="http://schemas.microsoft.com/office/drawing/2014/main" id="{7FA3898A-F092-2846-B55B-BB1D328C0BA1}"/>
              </a:ext>
            </a:extLst>
          </p:cNvPr>
          <p:cNvGrpSpPr>
            <a:grpSpLocks/>
          </p:cNvGrpSpPr>
          <p:nvPr/>
        </p:nvGrpSpPr>
        <p:grpSpPr bwMode="auto">
          <a:xfrm>
            <a:off x="3603626" y="1055689"/>
            <a:ext cx="733425" cy="676275"/>
            <a:chOff x="1214" y="761"/>
            <a:chExt cx="462" cy="426"/>
          </a:xfrm>
        </p:grpSpPr>
        <p:sp>
          <p:nvSpPr>
            <p:cNvPr id="23738" name="Freeform 194">
              <a:extLst>
                <a:ext uri="{FF2B5EF4-FFF2-40B4-BE49-F238E27FC236}">
                  <a16:creationId xmlns:a16="http://schemas.microsoft.com/office/drawing/2014/main" id="{9FF800C5-FF57-1947-BE1B-60728B231746}"/>
                </a:ext>
              </a:extLst>
            </p:cNvPr>
            <p:cNvSpPr>
              <a:spLocks/>
            </p:cNvSpPr>
            <p:nvPr/>
          </p:nvSpPr>
          <p:spPr bwMode="auto">
            <a:xfrm>
              <a:off x="1582" y="761"/>
              <a:ext cx="94" cy="87"/>
            </a:xfrm>
            <a:custGeom>
              <a:avLst/>
              <a:gdLst>
                <a:gd name="T0" fmla="*/ 94 w 94"/>
                <a:gd name="T1" fmla="*/ 0 h 87"/>
                <a:gd name="T2" fmla="*/ 36 w 94"/>
                <a:gd name="T3" fmla="*/ 87 h 87"/>
                <a:gd name="T4" fmla="*/ 21 w 94"/>
                <a:gd name="T5" fmla="*/ 72 h 87"/>
                <a:gd name="T6" fmla="*/ 0 w 94"/>
                <a:gd name="T7" fmla="*/ 51 h 87"/>
                <a:gd name="T8" fmla="*/ 94 w 94"/>
                <a:gd name="T9" fmla="*/ 0 h 87"/>
                <a:gd name="T10" fmla="*/ 0 60000 65536"/>
                <a:gd name="T11" fmla="*/ 0 60000 65536"/>
                <a:gd name="T12" fmla="*/ 0 60000 65536"/>
                <a:gd name="T13" fmla="*/ 0 60000 65536"/>
                <a:gd name="T14" fmla="*/ 0 60000 65536"/>
                <a:gd name="T15" fmla="*/ 0 w 94"/>
                <a:gd name="T16" fmla="*/ 0 h 87"/>
                <a:gd name="T17" fmla="*/ 94 w 94"/>
                <a:gd name="T18" fmla="*/ 87 h 87"/>
              </a:gdLst>
              <a:ahLst/>
              <a:cxnLst>
                <a:cxn ang="T10">
                  <a:pos x="T0" y="T1"/>
                </a:cxn>
                <a:cxn ang="T11">
                  <a:pos x="T2" y="T3"/>
                </a:cxn>
                <a:cxn ang="T12">
                  <a:pos x="T4" y="T5"/>
                </a:cxn>
                <a:cxn ang="T13">
                  <a:pos x="T6" y="T7"/>
                </a:cxn>
                <a:cxn ang="T14">
                  <a:pos x="T8" y="T9"/>
                </a:cxn>
              </a:cxnLst>
              <a:rect l="T15" t="T16" r="T17" b="T18"/>
              <a:pathLst>
                <a:path w="94" h="87">
                  <a:moveTo>
                    <a:pt x="94" y="0"/>
                  </a:moveTo>
                  <a:lnTo>
                    <a:pt x="36" y="87"/>
                  </a:lnTo>
                  <a:lnTo>
                    <a:pt x="21" y="72"/>
                  </a:lnTo>
                  <a:lnTo>
                    <a:pt x="0" y="51"/>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Line 195">
              <a:extLst>
                <a:ext uri="{FF2B5EF4-FFF2-40B4-BE49-F238E27FC236}">
                  <a16:creationId xmlns:a16="http://schemas.microsoft.com/office/drawing/2014/main" id="{87583065-2C5B-1047-AD53-1CBE84E4FF59}"/>
                </a:ext>
              </a:extLst>
            </p:cNvPr>
            <p:cNvSpPr>
              <a:spLocks noChangeShapeType="1"/>
            </p:cNvSpPr>
            <p:nvPr/>
          </p:nvSpPr>
          <p:spPr bwMode="auto">
            <a:xfrm flipV="1">
              <a:off x="1214" y="833"/>
              <a:ext cx="389" cy="35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77" name="Rectangle 196">
            <a:extLst>
              <a:ext uri="{FF2B5EF4-FFF2-40B4-BE49-F238E27FC236}">
                <a16:creationId xmlns:a16="http://schemas.microsoft.com/office/drawing/2014/main" id="{36B163B1-052F-6842-B370-7295AFE72C16}"/>
              </a:ext>
            </a:extLst>
          </p:cNvPr>
          <p:cNvSpPr>
            <a:spLocks noChangeArrowheads="1"/>
          </p:cNvSpPr>
          <p:nvPr/>
        </p:nvSpPr>
        <p:spPr bwMode="auto">
          <a:xfrm>
            <a:off x="4822825" y="5761038"/>
            <a:ext cx="8720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neutrino</a:t>
            </a:r>
            <a:endParaRPr lang="en-US" altLang="en-US">
              <a:latin typeface="Times" pitchFamily="2" charset="0"/>
            </a:endParaRPr>
          </a:p>
        </p:txBody>
      </p:sp>
      <p:sp>
        <p:nvSpPr>
          <p:cNvPr id="23578" name="Oval 197">
            <a:extLst>
              <a:ext uri="{FF2B5EF4-FFF2-40B4-BE49-F238E27FC236}">
                <a16:creationId xmlns:a16="http://schemas.microsoft.com/office/drawing/2014/main" id="{BABDAF37-53AA-3849-8B8F-310D7902CD35}"/>
              </a:ext>
            </a:extLst>
          </p:cNvPr>
          <p:cNvSpPr>
            <a:spLocks noChangeArrowheads="1"/>
          </p:cNvSpPr>
          <p:nvPr/>
        </p:nvSpPr>
        <p:spPr bwMode="auto">
          <a:xfrm>
            <a:off x="3017839" y="2970213"/>
            <a:ext cx="173037"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79" name="Group 198">
            <a:extLst>
              <a:ext uri="{FF2B5EF4-FFF2-40B4-BE49-F238E27FC236}">
                <a16:creationId xmlns:a16="http://schemas.microsoft.com/office/drawing/2014/main" id="{D4661DD8-6C09-9242-8CEB-755996D03CDA}"/>
              </a:ext>
            </a:extLst>
          </p:cNvPr>
          <p:cNvGrpSpPr>
            <a:grpSpLocks/>
          </p:cNvGrpSpPr>
          <p:nvPr/>
        </p:nvGrpSpPr>
        <p:grpSpPr bwMode="auto">
          <a:xfrm>
            <a:off x="4794250" y="2625726"/>
            <a:ext cx="287338" cy="320675"/>
            <a:chOff x="1964" y="1750"/>
            <a:chExt cx="181" cy="202"/>
          </a:xfrm>
        </p:grpSpPr>
        <p:sp>
          <p:nvSpPr>
            <p:cNvPr id="23735" name="Oval 199">
              <a:extLst>
                <a:ext uri="{FF2B5EF4-FFF2-40B4-BE49-F238E27FC236}">
                  <a16:creationId xmlns:a16="http://schemas.microsoft.com/office/drawing/2014/main" id="{F24A58E7-EC0F-FB47-9988-C641295931A7}"/>
                </a:ext>
              </a:extLst>
            </p:cNvPr>
            <p:cNvSpPr>
              <a:spLocks noChangeArrowheads="1"/>
            </p:cNvSpPr>
            <p:nvPr/>
          </p:nvSpPr>
          <p:spPr bwMode="auto">
            <a:xfrm>
              <a:off x="1964" y="1779"/>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736" name="Oval 200">
              <a:extLst>
                <a:ext uri="{FF2B5EF4-FFF2-40B4-BE49-F238E27FC236}">
                  <a16:creationId xmlns:a16="http://schemas.microsoft.com/office/drawing/2014/main" id="{24B7EDE0-EE7A-914D-AB84-828AA0948F03}"/>
                </a:ext>
              </a:extLst>
            </p:cNvPr>
            <p:cNvSpPr>
              <a:spLocks noChangeArrowheads="1"/>
            </p:cNvSpPr>
            <p:nvPr/>
          </p:nvSpPr>
          <p:spPr bwMode="auto">
            <a:xfrm>
              <a:off x="2029" y="1844"/>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737" name="Oval 201">
              <a:extLst>
                <a:ext uri="{FF2B5EF4-FFF2-40B4-BE49-F238E27FC236}">
                  <a16:creationId xmlns:a16="http://schemas.microsoft.com/office/drawing/2014/main" id="{49B1CB91-3EF3-1C4D-A118-40C18FF79387}"/>
                </a:ext>
              </a:extLst>
            </p:cNvPr>
            <p:cNvSpPr>
              <a:spLocks noChangeArrowheads="1"/>
            </p:cNvSpPr>
            <p:nvPr/>
          </p:nvSpPr>
          <p:spPr bwMode="auto">
            <a:xfrm>
              <a:off x="2037" y="1750"/>
              <a:ext cx="108" cy="109"/>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3580" name="Rectangle 202">
            <a:extLst>
              <a:ext uri="{FF2B5EF4-FFF2-40B4-BE49-F238E27FC236}">
                <a16:creationId xmlns:a16="http://schemas.microsoft.com/office/drawing/2014/main" id="{ED7A39B7-2EAC-934A-8910-B7D97360D091}"/>
              </a:ext>
            </a:extLst>
          </p:cNvPr>
          <p:cNvSpPr>
            <a:spLocks noChangeArrowheads="1"/>
          </p:cNvSpPr>
          <p:nvPr/>
        </p:nvSpPr>
        <p:spPr bwMode="auto">
          <a:xfrm>
            <a:off x="4811714" y="2081213"/>
            <a:ext cx="7886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Helium </a:t>
            </a:r>
            <a:endParaRPr lang="en-US" altLang="en-US">
              <a:latin typeface="Times" pitchFamily="2" charset="0"/>
            </a:endParaRPr>
          </a:p>
        </p:txBody>
      </p:sp>
      <p:sp>
        <p:nvSpPr>
          <p:cNvPr id="23581" name="Rectangle 203">
            <a:extLst>
              <a:ext uri="{FF2B5EF4-FFF2-40B4-BE49-F238E27FC236}">
                <a16:creationId xmlns:a16="http://schemas.microsoft.com/office/drawing/2014/main" id="{92F92CEA-300C-454F-B382-95B379C8A1A0}"/>
              </a:ext>
            </a:extLst>
          </p:cNvPr>
          <p:cNvSpPr>
            <a:spLocks noChangeArrowheads="1"/>
          </p:cNvSpPr>
          <p:nvPr/>
        </p:nvSpPr>
        <p:spPr bwMode="auto">
          <a:xfrm>
            <a:off x="4811713" y="229870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3</a:t>
            </a:r>
            <a:endParaRPr lang="en-US" altLang="en-US">
              <a:latin typeface="Times" pitchFamily="2" charset="0"/>
            </a:endParaRPr>
          </a:p>
        </p:txBody>
      </p:sp>
      <p:sp>
        <p:nvSpPr>
          <p:cNvPr id="23582" name="Rectangle 204">
            <a:extLst>
              <a:ext uri="{FF2B5EF4-FFF2-40B4-BE49-F238E27FC236}">
                <a16:creationId xmlns:a16="http://schemas.microsoft.com/office/drawing/2014/main" id="{72AD1109-A55F-604D-9CB4-9B4DB703B44A}"/>
              </a:ext>
            </a:extLst>
          </p:cNvPr>
          <p:cNvSpPr>
            <a:spLocks noChangeArrowheads="1"/>
          </p:cNvSpPr>
          <p:nvPr/>
        </p:nvSpPr>
        <p:spPr bwMode="auto">
          <a:xfrm>
            <a:off x="4926014" y="2366963"/>
            <a:ext cx="27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He</a:t>
            </a:r>
            <a:endParaRPr lang="en-US" altLang="en-US">
              <a:latin typeface="Times" pitchFamily="2" charset="0"/>
            </a:endParaRPr>
          </a:p>
        </p:txBody>
      </p:sp>
      <p:grpSp>
        <p:nvGrpSpPr>
          <p:cNvPr id="23583" name="Group 205">
            <a:extLst>
              <a:ext uri="{FF2B5EF4-FFF2-40B4-BE49-F238E27FC236}">
                <a16:creationId xmlns:a16="http://schemas.microsoft.com/office/drawing/2014/main" id="{F102C635-69F1-1D4C-8DDD-5C65B7675765}"/>
              </a:ext>
            </a:extLst>
          </p:cNvPr>
          <p:cNvGrpSpPr>
            <a:grpSpLocks/>
          </p:cNvGrpSpPr>
          <p:nvPr/>
        </p:nvGrpSpPr>
        <p:grpSpPr bwMode="auto">
          <a:xfrm>
            <a:off x="3201988" y="2774950"/>
            <a:ext cx="1535112" cy="274638"/>
            <a:chOff x="961" y="1844"/>
            <a:chExt cx="967" cy="173"/>
          </a:xfrm>
        </p:grpSpPr>
        <p:sp>
          <p:nvSpPr>
            <p:cNvPr id="23733" name="Freeform 206">
              <a:extLst>
                <a:ext uri="{FF2B5EF4-FFF2-40B4-BE49-F238E27FC236}">
                  <a16:creationId xmlns:a16="http://schemas.microsoft.com/office/drawing/2014/main" id="{8804EFB2-2975-3A44-B787-B914D133A6E8}"/>
                </a:ext>
              </a:extLst>
            </p:cNvPr>
            <p:cNvSpPr>
              <a:spLocks/>
            </p:cNvSpPr>
            <p:nvPr/>
          </p:nvSpPr>
          <p:spPr bwMode="auto">
            <a:xfrm>
              <a:off x="1827" y="1844"/>
              <a:ext cx="101" cy="51"/>
            </a:xfrm>
            <a:custGeom>
              <a:avLst/>
              <a:gdLst>
                <a:gd name="T0" fmla="*/ 101 w 101"/>
                <a:gd name="T1" fmla="*/ 7 h 51"/>
                <a:gd name="T2" fmla="*/ 7 w 101"/>
                <a:gd name="T3" fmla="*/ 51 h 51"/>
                <a:gd name="T4" fmla="*/ 0 w 101"/>
                <a:gd name="T5" fmla="*/ 22 h 51"/>
                <a:gd name="T6" fmla="*/ 0 w 101"/>
                <a:gd name="T7" fmla="*/ 0 h 51"/>
                <a:gd name="T8" fmla="*/ 101 w 101"/>
                <a:gd name="T9" fmla="*/ 7 h 51"/>
                <a:gd name="T10" fmla="*/ 0 60000 65536"/>
                <a:gd name="T11" fmla="*/ 0 60000 65536"/>
                <a:gd name="T12" fmla="*/ 0 60000 65536"/>
                <a:gd name="T13" fmla="*/ 0 60000 65536"/>
                <a:gd name="T14" fmla="*/ 0 60000 65536"/>
                <a:gd name="T15" fmla="*/ 0 w 101"/>
                <a:gd name="T16" fmla="*/ 0 h 51"/>
                <a:gd name="T17" fmla="*/ 101 w 101"/>
                <a:gd name="T18" fmla="*/ 51 h 51"/>
              </a:gdLst>
              <a:ahLst/>
              <a:cxnLst>
                <a:cxn ang="T10">
                  <a:pos x="T0" y="T1"/>
                </a:cxn>
                <a:cxn ang="T11">
                  <a:pos x="T2" y="T3"/>
                </a:cxn>
                <a:cxn ang="T12">
                  <a:pos x="T4" y="T5"/>
                </a:cxn>
                <a:cxn ang="T13">
                  <a:pos x="T6" y="T7"/>
                </a:cxn>
                <a:cxn ang="T14">
                  <a:pos x="T8" y="T9"/>
                </a:cxn>
              </a:cxnLst>
              <a:rect l="T15" t="T16" r="T17" b="T18"/>
              <a:pathLst>
                <a:path w="101" h="51">
                  <a:moveTo>
                    <a:pt x="101" y="7"/>
                  </a:moveTo>
                  <a:lnTo>
                    <a:pt x="7" y="51"/>
                  </a:lnTo>
                  <a:lnTo>
                    <a:pt x="0" y="22"/>
                  </a:lnTo>
                  <a:lnTo>
                    <a:pt x="0" y="0"/>
                  </a:lnTo>
                  <a:lnTo>
                    <a:pt x="10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Line 207">
              <a:extLst>
                <a:ext uri="{FF2B5EF4-FFF2-40B4-BE49-F238E27FC236}">
                  <a16:creationId xmlns:a16="http://schemas.microsoft.com/office/drawing/2014/main" id="{5FE1360F-9002-A04B-80D5-95A479CD1796}"/>
                </a:ext>
              </a:extLst>
            </p:cNvPr>
            <p:cNvSpPr>
              <a:spLocks noChangeShapeType="1"/>
            </p:cNvSpPr>
            <p:nvPr/>
          </p:nvSpPr>
          <p:spPr bwMode="auto">
            <a:xfrm flipV="1">
              <a:off x="961" y="1866"/>
              <a:ext cx="866" cy="15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584" name="Group 208">
            <a:extLst>
              <a:ext uri="{FF2B5EF4-FFF2-40B4-BE49-F238E27FC236}">
                <a16:creationId xmlns:a16="http://schemas.microsoft.com/office/drawing/2014/main" id="{65A7EBC5-9104-4F40-9305-B495550D092F}"/>
              </a:ext>
            </a:extLst>
          </p:cNvPr>
          <p:cNvGrpSpPr>
            <a:grpSpLocks/>
          </p:cNvGrpSpPr>
          <p:nvPr/>
        </p:nvGrpSpPr>
        <p:grpSpPr bwMode="auto">
          <a:xfrm>
            <a:off x="5173664" y="1536700"/>
            <a:ext cx="2028825" cy="1123950"/>
            <a:chOff x="2203" y="1064"/>
            <a:chExt cx="1278" cy="708"/>
          </a:xfrm>
        </p:grpSpPr>
        <p:grpSp>
          <p:nvGrpSpPr>
            <p:cNvPr id="23706" name="Group 209">
              <a:extLst>
                <a:ext uri="{FF2B5EF4-FFF2-40B4-BE49-F238E27FC236}">
                  <a16:creationId xmlns:a16="http://schemas.microsoft.com/office/drawing/2014/main" id="{E9B04985-2508-494D-B056-9CDAF4381602}"/>
                </a:ext>
              </a:extLst>
            </p:cNvPr>
            <p:cNvGrpSpPr>
              <a:grpSpLocks/>
            </p:cNvGrpSpPr>
            <p:nvPr/>
          </p:nvGrpSpPr>
          <p:grpSpPr bwMode="auto">
            <a:xfrm>
              <a:off x="2499" y="1469"/>
              <a:ext cx="166" cy="137"/>
              <a:chOff x="2499" y="1469"/>
              <a:chExt cx="166" cy="137"/>
            </a:xfrm>
          </p:grpSpPr>
          <p:sp>
            <p:nvSpPr>
              <p:cNvPr id="23731" name="Freeform 210">
                <a:extLst>
                  <a:ext uri="{FF2B5EF4-FFF2-40B4-BE49-F238E27FC236}">
                    <a16:creationId xmlns:a16="http://schemas.microsoft.com/office/drawing/2014/main" id="{F2DD76A1-1F77-1B4E-9E91-EADDEF18B504}"/>
                  </a:ext>
                </a:extLst>
              </p:cNvPr>
              <p:cNvSpPr>
                <a:spLocks/>
              </p:cNvSpPr>
              <p:nvPr/>
            </p:nvSpPr>
            <p:spPr bwMode="auto">
              <a:xfrm>
                <a:off x="2499" y="1476"/>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58 h 130"/>
                  <a:gd name="T10" fmla="*/ 7 w 43"/>
                  <a:gd name="T11" fmla="*/ 50 h 130"/>
                  <a:gd name="T12" fmla="*/ 7 w 43"/>
                  <a:gd name="T13" fmla="*/ 43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58"/>
                    </a:lnTo>
                    <a:lnTo>
                      <a:pt x="7" y="50"/>
                    </a:lnTo>
                    <a:lnTo>
                      <a:pt x="7" y="43"/>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32" name="Freeform 211">
                <a:extLst>
                  <a:ext uri="{FF2B5EF4-FFF2-40B4-BE49-F238E27FC236}">
                    <a16:creationId xmlns:a16="http://schemas.microsoft.com/office/drawing/2014/main" id="{4083B88F-2153-B146-90E3-90517E22B0B9}"/>
                  </a:ext>
                </a:extLst>
              </p:cNvPr>
              <p:cNvSpPr>
                <a:spLocks/>
              </p:cNvSpPr>
              <p:nvPr/>
            </p:nvSpPr>
            <p:spPr bwMode="auto">
              <a:xfrm>
                <a:off x="2542" y="1469"/>
                <a:ext cx="123" cy="57"/>
              </a:xfrm>
              <a:custGeom>
                <a:avLst/>
                <a:gdLst>
                  <a:gd name="T0" fmla="*/ 0 w 123"/>
                  <a:gd name="T1" fmla="*/ 7 h 57"/>
                  <a:gd name="T2" fmla="*/ 7 w 123"/>
                  <a:gd name="T3" fmla="*/ 7 h 57"/>
                  <a:gd name="T4" fmla="*/ 22 w 123"/>
                  <a:gd name="T5" fmla="*/ 0 h 57"/>
                  <a:gd name="T6" fmla="*/ 36 w 123"/>
                  <a:gd name="T7" fmla="*/ 0 h 57"/>
                  <a:gd name="T8" fmla="*/ 58 w 123"/>
                  <a:gd name="T9" fmla="*/ 7 h 57"/>
                  <a:gd name="T10" fmla="*/ 65 w 123"/>
                  <a:gd name="T11" fmla="*/ 7 h 57"/>
                  <a:gd name="T12" fmla="*/ 80 w 123"/>
                  <a:gd name="T13" fmla="*/ 14 h 57"/>
                  <a:gd name="T14" fmla="*/ 94 w 123"/>
                  <a:gd name="T15" fmla="*/ 21 h 57"/>
                  <a:gd name="T16" fmla="*/ 108 w 123"/>
                  <a:gd name="T17" fmla="*/ 36 h 57"/>
                  <a:gd name="T18" fmla="*/ 123 w 123"/>
                  <a:gd name="T19" fmla="*/ 50 h 57"/>
                  <a:gd name="T20" fmla="*/ 123 w 123"/>
                  <a:gd name="T21" fmla="*/ 5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7"/>
                  <a:gd name="T35" fmla="*/ 123 w 123"/>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7">
                    <a:moveTo>
                      <a:pt x="0" y="7"/>
                    </a:moveTo>
                    <a:lnTo>
                      <a:pt x="7" y="7"/>
                    </a:lnTo>
                    <a:lnTo>
                      <a:pt x="22" y="0"/>
                    </a:lnTo>
                    <a:lnTo>
                      <a:pt x="36" y="0"/>
                    </a:lnTo>
                    <a:lnTo>
                      <a:pt x="58" y="7"/>
                    </a:lnTo>
                    <a:lnTo>
                      <a:pt x="65" y="7"/>
                    </a:lnTo>
                    <a:lnTo>
                      <a:pt x="80" y="14"/>
                    </a:lnTo>
                    <a:lnTo>
                      <a:pt x="94" y="21"/>
                    </a:lnTo>
                    <a:lnTo>
                      <a:pt x="108" y="36"/>
                    </a:lnTo>
                    <a:lnTo>
                      <a:pt x="123" y="50"/>
                    </a:lnTo>
                    <a:lnTo>
                      <a:pt x="123" y="5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07" name="Group 212">
              <a:extLst>
                <a:ext uri="{FF2B5EF4-FFF2-40B4-BE49-F238E27FC236}">
                  <a16:creationId xmlns:a16="http://schemas.microsoft.com/office/drawing/2014/main" id="{0194EAB0-4F78-0243-8341-B33DA124099F}"/>
                </a:ext>
              </a:extLst>
            </p:cNvPr>
            <p:cNvGrpSpPr>
              <a:grpSpLocks/>
            </p:cNvGrpSpPr>
            <p:nvPr/>
          </p:nvGrpSpPr>
          <p:grpSpPr bwMode="auto">
            <a:xfrm>
              <a:off x="2658" y="1433"/>
              <a:ext cx="166" cy="137"/>
              <a:chOff x="2658" y="1433"/>
              <a:chExt cx="166" cy="137"/>
            </a:xfrm>
          </p:grpSpPr>
          <p:sp>
            <p:nvSpPr>
              <p:cNvPr id="23729" name="Freeform 213">
                <a:extLst>
                  <a:ext uri="{FF2B5EF4-FFF2-40B4-BE49-F238E27FC236}">
                    <a16:creationId xmlns:a16="http://schemas.microsoft.com/office/drawing/2014/main" id="{CCEEAA03-D9D5-9D40-8EFA-88F2B1610A92}"/>
                  </a:ext>
                </a:extLst>
              </p:cNvPr>
              <p:cNvSpPr>
                <a:spLocks/>
              </p:cNvSpPr>
              <p:nvPr/>
            </p:nvSpPr>
            <p:spPr bwMode="auto">
              <a:xfrm>
                <a:off x="2658" y="1512"/>
                <a:ext cx="122" cy="58"/>
              </a:xfrm>
              <a:custGeom>
                <a:avLst/>
                <a:gdLst>
                  <a:gd name="T0" fmla="*/ 122 w 122"/>
                  <a:gd name="T1" fmla="*/ 51 h 58"/>
                  <a:gd name="T2" fmla="*/ 115 w 122"/>
                  <a:gd name="T3" fmla="*/ 58 h 58"/>
                  <a:gd name="T4" fmla="*/ 101 w 122"/>
                  <a:gd name="T5" fmla="*/ 58 h 58"/>
                  <a:gd name="T6" fmla="*/ 86 w 122"/>
                  <a:gd name="T7" fmla="*/ 58 h 58"/>
                  <a:gd name="T8" fmla="*/ 72 w 122"/>
                  <a:gd name="T9" fmla="*/ 58 h 58"/>
                  <a:gd name="T10" fmla="*/ 57 w 122"/>
                  <a:gd name="T11" fmla="*/ 51 h 58"/>
                  <a:gd name="T12" fmla="*/ 50 w 122"/>
                  <a:gd name="T13" fmla="*/ 51 h 58"/>
                  <a:gd name="T14" fmla="*/ 29 w 122"/>
                  <a:gd name="T15" fmla="*/ 36 h 58"/>
                  <a:gd name="T16" fmla="*/ 14 w 122"/>
                  <a:gd name="T17" fmla="*/ 22 h 58"/>
                  <a:gd name="T18" fmla="*/ 7 w 122"/>
                  <a:gd name="T19" fmla="*/ 14 h 58"/>
                  <a:gd name="T20" fmla="*/ 0 w 12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8"/>
                  <a:gd name="T35" fmla="*/ 122 w 12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8">
                    <a:moveTo>
                      <a:pt x="122" y="51"/>
                    </a:moveTo>
                    <a:lnTo>
                      <a:pt x="115" y="58"/>
                    </a:lnTo>
                    <a:lnTo>
                      <a:pt x="101" y="58"/>
                    </a:lnTo>
                    <a:lnTo>
                      <a:pt x="86" y="58"/>
                    </a:lnTo>
                    <a:lnTo>
                      <a:pt x="72" y="58"/>
                    </a:lnTo>
                    <a:lnTo>
                      <a:pt x="57" y="51"/>
                    </a:lnTo>
                    <a:lnTo>
                      <a:pt x="50" y="51"/>
                    </a:lnTo>
                    <a:lnTo>
                      <a:pt x="29" y="36"/>
                    </a:lnTo>
                    <a:lnTo>
                      <a:pt x="14" y="22"/>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30" name="Freeform 214">
                <a:extLst>
                  <a:ext uri="{FF2B5EF4-FFF2-40B4-BE49-F238E27FC236}">
                    <a16:creationId xmlns:a16="http://schemas.microsoft.com/office/drawing/2014/main" id="{AFFE385C-3342-8E4F-AF76-457DB752ED9C}"/>
                  </a:ext>
                </a:extLst>
              </p:cNvPr>
              <p:cNvSpPr>
                <a:spLocks/>
              </p:cNvSpPr>
              <p:nvPr/>
            </p:nvSpPr>
            <p:spPr bwMode="auto">
              <a:xfrm>
                <a:off x="2780" y="1433"/>
                <a:ext cx="44" cy="130"/>
              </a:xfrm>
              <a:custGeom>
                <a:avLst/>
                <a:gdLst>
                  <a:gd name="T0" fmla="*/ 29 w 44"/>
                  <a:gd name="T1" fmla="*/ 0 h 130"/>
                  <a:gd name="T2" fmla="*/ 36 w 44"/>
                  <a:gd name="T3" fmla="*/ 14 h 130"/>
                  <a:gd name="T4" fmla="*/ 44 w 44"/>
                  <a:gd name="T5" fmla="*/ 28 h 130"/>
                  <a:gd name="T6" fmla="*/ 44 w 44"/>
                  <a:gd name="T7" fmla="*/ 43 h 130"/>
                  <a:gd name="T8" fmla="*/ 44 w 44"/>
                  <a:gd name="T9" fmla="*/ 65 h 130"/>
                  <a:gd name="T10" fmla="*/ 44 w 44"/>
                  <a:gd name="T11" fmla="*/ 72 h 130"/>
                  <a:gd name="T12" fmla="*/ 44 w 44"/>
                  <a:gd name="T13" fmla="*/ 79 h 130"/>
                  <a:gd name="T14" fmla="*/ 29 w 44"/>
                  <a:gd name="T15" fmla="*/ 101 h 130"/>
                  <a:gd name="T16" fmla="*/ 22 w 44"/>
                  <a:gd name="T17" fmla="*/ 115 h 130"/>
                  <a:gd name="T18" fmla="*/ 8 w 44"/>
                  <a:gd name="T19" fmla="*/ 130 h 130"/>
                  <a:gd name="T20" fmla="*/ 0 w 44"/>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0"/>
                  <a:gd name="T35" fmla="*/ 44 w 44"/>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0">
                    <a:moveTo>
                      <a:pt x="29" y="0"/>
                    </a:moveTo>
                    <a:lnTo>
                      <a:pt x="36" y="14"/>
                    </a:lnTo>
                    <a:lnTo>
                      <a:pt x="44" y="28"/>
                    </a:lnTo>
                    <a:lnTo>
                      <a:pt x="44" y="43"/>
                    </a:lnTo>
                    <a:lnTo>
                      <a:pt x="44" y="65"/>
                    </a:lnTo>
                    <a:lnTo>
                      <a:pt x="44" y="72"/>
                    </a:lnTo>
                    <a:lnTo>
                      <a:pt x="44" y="79"/>
                    </a:lnTo>
                    <a:lnTo>
                      <a:pt x="29" y="101"/>
                    </a:lnTo>
                    <a:lnTo>
                      <a:pt x="22" y="115"/>
                    </a:lnTo>
                    <a:lnTo>
                      <a:pt x="8"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08" name="Group 215">
              <a:extLst>
                <a:ext uri="{FF2B5EF4-FFF2-40B4-BE49-F238E27FC236}">
                  <a16:creationId xmlns:a16="http://schemas.microsoft.com/office/drawing/2014/main" id="{332D6AF7-5A1F-9E41-A580-02C882EC3DB7}"/>
                </a:ext>
              </a:extLst>
            </p:cNvPr>
            <p:cNvGrpSpPr>
              <a:grpSpLocks/>
            </p:cNvGrpSpPr>
            <p:nvPr/>
          </p:nvGrpSpPr>
          <p:grpSpPr bwMode="auto">
            <a:xfrm>
              <a:off x="2802" y="1295"/>
              <a:ext cx="166" cy="145"/>
              <a:chOff x="2802" y="1295"/>
              <a:chExt cx="166" cy="145"/>
            </a:xfrm>
          </p:grpSpPr>
          <p:sp>
            <p:nvSpPr>
              <p:cNvPr id="23727" name="Freeform 216">
                <a:extLst>
                  <a:ext uri="{FF2B5EF4-FFF2-40B4-BE49-F238E27FC236}">
                    <a16:creationId xmlns:a16="http://schemas.microsoft.com/office/drawing/2014/main" id="{6598F516-7F58-2746-8A14-79722B682CE5}"/>
                  </a:ext>
                </a:extLst>
              </p:cNvPr>
              <p:cNvSpPr>
                <a:spLocks/>
              </p:cNvSpPr>
              <p:nvPr/>
            </p:nvSpPr>
            <p:spPr bwMode="auto">
              <a:xfrm>
                <a:off x="2802" y="1303"/>
                <a:ext cx="43" cy="137"/>
              </a:xfrm>
              <a:custGeom>
                <a:avLst/>
                <a:gdLst>
                  <a:gd name="T0" fmla="*/ 7 w 43"/>
                  <a:gd name="T1" fmla="*/ 137 h 137"/>
                  <a:gd name="T2" fmla="*/ 7 w 43"/>
                  <a:gd name="T3" fmla="*/ 130 h 137"/>
                  <a:gd name="T4" fmla="*/ 0 w 43"/>
                  <a:gd name="T5" fmla="*/ 108 h 137"/>
                  <a:gd name="T6" fmla="*/ 0 w 43"/>
                  <a:gd name="T7" fmla="*/ 86 h 137"/>
                  <a:gd name="T8" fmla="*/ 0 w 43"/>
                  <a:gd name="T9" fmla="*/ 65 h 137"/>
                  <a:gd name="T10" fmla="*/ 0 w 43"/>
                  <a:gd name="T11" fmla="*/ 57 h 137"/>
                  <a:gd name="T12" fmla="*/ 0 w 43"/>
                  <a:gd name="T13" fmla="*/ 50 h 137"/>
                  <a:gd name="T14" fmla="*/ 7 w 43"/>
                  <a:gd name="T15" fmla="*/ 36 h 137"/>
                  <a:gd name="T16" fmla="*/ 22 w 43"/>
                  <a:gd name="T17" fmla="*/ 14 h 137"/>
                  <a:gd name="T18" fmla="*/ 29 w 43"/>
                  <a:gd name="T19" fmla="*/ 7 h 137"/>
                  <a:gd name="T20" fmla="*/ 43 w 4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7"/>
                  <a:gd name="T35" fmla="*/ 43 w 4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7">
                    <a:moveTo>
                      <a:pt x="7" y="137"/>
                    </a:moveTo>
                    <a:lnTo>
                      <a:pt x="7" y="130"/>
                    </a:lnTo>
                    <a:lnTo>
                      <a:pt x="0" y="108"/>
                    </a:lnTo>
                    <a:lnTo>
                      <a:pt x="0" y="86"/>
                    </a:lnTo>
                    <a:lnTo>
                      <a:pt x="0" y="65"/>
                    </a:lnTo>
                    <a:lnTo>
                      <a:pt x="0" y="57"/>
                    </a:lnTo>
                    <a:lnTo>
                      <a:pt x="0" y="50"/>
                    </a:lnTo>
                    <a:lnTo>
                      <a:pt x="7" y="36"/>
                    </a:lnTo>
                    <a:lnTo>
                      <a:pt x="22" y="14"/>
                    </a:lnTo>
                    <a:lnTo>
                      <a:pt x="29"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28" name="Freeform 217">
                <a:extLst>
                  <a:ext uri="{FF2B5EF4-FFF2-40B4-BE49-F238E27FC236}">
                    <a16:creationId xmlns:a16="http://schemas.microsoft.com/office/drawing/2014/main" id="{144EDC1E-364C-FF41-83B5-D6C50C6440D1}"/>
                  </a:ext>
                </a:extLst>
              </p:cNvPr>
              <p:cNvSpPr>
                <a:spLocks/>
              </p:cNvSpPr>
              <p:nvPr/>
            </p:nvSpPr>
            <p:spPr bwMode="auto">
              <a:xfrm>
                <a:off x="2838" y="1295"/>
                <a:ext cx="130" cy="65"/>
              </a:xfrm>
              <a:custGeom>
                <a:avLst/>
                <a:gdLst>
                  <a:gd name="T0" fmla="*/ 0 w 130"/>
                  <a:gd name="T1" fmla="*/ 15 h 65"/>
                  <a:gd name="T2" fmla="*/ 15 w 130"/>
                  <a:gd name="T3" fmla="*/ 8 h 65"/>
                  <a:gd name="T4" fmla="*/ 29 w 130"/>
                  <a:gd name="T5" fmla="*/ 0 h 65"/>
                  <a:gd name="T6" fmla="*/ 51 w 130"/>
                  <a:gd name="T7" fmla="*/ 0 h 65"/>
                  <a:gd name="T8" fmla="*/ 65 w 130"/>
                  <a:gd name="T9" fmla="*/ 8 h 65"/>
                  <a:gd name="T10" fmla="*/ 72 w 130"/>
                  <a:gd name="T11" fmla="*/ 8 h 65"/>
                  <a:gd name="T12" fmla="*/ 87 w 130"/>
                  <a:gd name="T13" fmla="*/ 15 h 65"/>
                  <a:gd name="T14" fmla="*/ 101 w 130"/>
                  <a:gd name="T15" fmla="*/ 22 h 65"/>
                  <a:gd name="T16" fmla="*/ 116 w 130"/>
                  <a:gd name="T17" fmla="*/ 36 h 65"/>
                  <a:gd name="T18" fmla="*/ 123 w 130"/>
                  <a:gd name="T19" fmla="*/ 51 h 65"/>
                  <a:gd name="T20" fmla="*/ 130 w 130"/>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65"/>
                  <a:gd name="T35" fmla="*/ 130 w 13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65">
                    <a:moveTo>
                      <a:pt x="0" y="15"/>
                    </a:moveTo>
                    <a:lnTo>
                      <a:pt x="15" y="8"/>
                    </a:lnTo>
                    <a:lnTo>
                      <a:pt x="29" y="0"/>
                    </a:lnTo>
                    <a:lnTo>
                      <a:pt x="51" y="0"/>
                    </a:lnTo>
                    <a:lnTo>
                      <a:pt x="65" y="8"/>
                    </a:lnTo>
                    <a:lnTo>
                      <a:pt x="72" y="8"/>
                    </a:lnTo>
                    <a:lnTo>
                      <a:pt x="87" y="15"/>
                    </a:lnTo>
                    <a:lnTo>
                      <a:pt x="101" y="22"/>
                    </a:lnTo>
                    <a:lnTo>
                      <a:pt x="116" y="36"/>
                    </a:lnTo>
                    <a:lnTo>
                      <a:pt x="123" y="51"/>
                    </a:lnTo>
                    <a:lnTo>
                      <a:pt x="130"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09" name="Group 218">
              <a:extLst>
                <a:ext uri="{FF2B5EF4-FFF2-40B4-BE49-F238E27FC236}">
                  <a16:creationId xmlns:a16="http://schemas.microsoft.com/office/drawing/2014/main" id="{219F053E-E6A0-9B4D-9DAC-1ED968074CE6}"/>
                </a:ext>
              </a:extLst>
            </p:cNvPr>
            <p:cNvGrpSpPr>
              <a:grpSpLocks/>
            </p:cNvGrpSpPr>
            <p:nvPr/>
          </p:nvGrpSpPr>
          <p:grpSpPr bwMode="auto">
            <a:xfrm>
              <a:off x="2946" y="1252"/>
              <a:ext cx="167" cy="137"/>
              <a:chOff x="2946" y="1252"/>
              <a:chExt cx="167" cy="137"/>
            </a:xfrm>
          </p:grpSpPr>
          <p:sp>
            <p:nvSpPr>
              <p:cNvPr id="23725" name="Freeform 219">
                <a:extLst>
                  <a:ext uri="{FF2B5EF4-FFF2-40B4-BE49-F238E27FC236}">
                    <a16:creationId xmlns:a16="http://schemas.microsoft.com/office/drawing/2014/main" id="{B89CE2A5-4284-3C4B-84E5-7FAE5C421EEE}"/>
                  </a:ext>
                </a:extLst>
              </p:cNvPr>
              <p:cNvSpPr>
                <a:spLocks/>
              </p:cNvSpPr>
              <p:nvPr/>
            </p:nvSpPr>
            <p:spPr bwMode="auto">
              <a:xfrm>
                <a:off x="2946" y="1331"/>
                <a:ext cx="130" cy="58"/>
              </a:xfrm>
              <a:custGeom>
                <a:avLst/>
                <a:gdLst>
                  <a:gd name="T0" fmla="*/ 130 w 130"/>
                  <a:gd name="T1" fmla="*/ 51 h 58"/>
                  <a:gd name="T2" fmla="*/ 116 w 130"/>
                  <a:gd name="T3" fmla="*/ 58 h 58"/>
                  <a:gd name="T4" fmla="*/ 102 w 130"/>
                  <a:gd name="T5" fmla="*/ 58 h 58"/>
                  <a:gd name="T6" fmla="*/ 87 w 130"/>
                  <a:gd name="T7" fmla="*/ 58 h 58"/>
                  <a:gd name="T8" fmla="*/ 73 w 130"/>
                  <a:gd name="T9" fmla="*/ 58 h 58"/>
                  <a:gd name="T10" fmla="*/ 58 w 130"/>
                  <a:gd name="T11" fmla="*/ 51 h 58"/>
                  <a:gd name="T12" fmla="*/ 51 w 130"/>
                  <a:gd name="T13" fmla="*/ 51 h 58"/>
                  <a:gd name="T14" fmla="*/ 29 w 130"/>
                  <a:gd name="T15" fmla="*/ 37 h 58"/>
                  <a:gd name="T16" fmla="*/ 15 w 130"/>
                  <a:gd name="T17" fmla="*/ 22 h 58"/>
                  <a:gd name="T18" fmla="*/ 8 w 130"/>
                  <a:gd name="T19" fmla="*/ 15 h 58"/>
                  <a:gd name="T20" fmla="*/ 0 w 130"/>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8"/>
                  <a:gd name="T35" fmla="*/ 130 w 13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8">
                    <a:moveTo>
                      <a:pt x="130" y="51"/>
                    </a:moveTo>
                    <a:lnTo>
                      <a:pt x="116" y="58"/>
                    </a:lnTo>
                    <a:lnTo>
                      <a:pt x="102" y="58"/>
                    </a:lnTo>
                    <a:lnTo>
                      <a:pt x="87" y="58"/>
                    </a:lnTo>
                    <a:lnTo>
                      <a:pt x="73" y="58"/>
                    </a:lnTo>
                    <a:lnTo>
                      <a:pt x="58" y="51"/>
                    </a:lnTo>
                    <a:lnTo>
                      <a:pt x="51" y="51"/>
                    </a:lnTo>
                    <a:lnTo>
                      <a:pt x="29" y="37"/>
                    </a:lnTo>
                    <a:lnTo>
                      <a:pt x="15" y="22"/>
                    </a:lnTo>
                    <a:lnTo>
                      <a:pt x="8" y="15"/>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26" name="Freeform 220">
                <a:extLst>
                  <a:ext uri="{FF2B5EF4-FFF2-40B4-BE49-F238E27FC236}">
                    <a16:creationId xmlns:a16="http://schemas.microsoft.com/office/drawing/2014/main" id="{581B149B-6400-C14F-84AF-83D6E7EE961A}"/>
                  </a:ext>
                </a:extLst>
              </p:cNvPr>
              <p:cNvSpPr>
                <a:spLocks/>
              </p:cNvSpPr>
              <p:nvPr/>
            </p:nvSpPr>
            <p:spPr bwMode="auto">
              <a:xfrm>
                <a:off x="3069" y="1252"/>
                <a:ext cx="44" cy="137"/>
              </a:xfrm>
              <a:custGeom>
                <a:avLst/>
                <a:gdLst>
                  <a:gd name="T0" fmla="*/ 36 w 44"/>
                  <a:gd name="T1" fmla="*/ 0 h 137"/>
                  <a:gd name="T2" fmla="*/ 44 w 44"/>
                  <a:gd name="T3" fmla="*/ 14 h 137"/>
                  <a:gd name="T4" fmla="*/ 44 w 44"/>
                  <a:gd name="T5" fmla="*/ 29 h 137"/>
                  <a:gd name="T6" fmla="*/ 44 w 44"/>
                  <a:gd name="T7" fmla="*/ 51 h 137"/>
                  <a:gd name="T8" fmla="*/ 44 w 44"/>
                  <a:gd name="T9" fmla="*/ 72 h 137"/>
                  <a:gd name="T10" fmla="*/ 44 w 44"/>
                  <a:gd name="T11" fmla="*/ 79 h 137"/>
                  <a:gd name="T12" fmla="*/ 44 w 44"/>
                  <a:gd name="T13" fmla="*/ 87 h 137"/>
                  <a:gd name="T14" fmla="*/ 36 w 44"/>
                  <a:gd name="T15" fmla="*/ 101 h 137"/>
                  <a:gd name="T16" fmla="*/ 22 w 44"/>
                  <a:gd name="T17" fmla="*/ 123 h 137"/>
                  <a:gd name="T18" fmla="*/ 15 w 44"/>
                  <a:gd name="T19" fmla="*/ 130 h 137"/>
                  <a:gd name="T20" fmla="*/ 0 w 44"/>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7"/>
                  <a:gd name="T35" fmla="*/ 44 w 44"/>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7">
                    <a:moveTo>
                      <a:pt x="36" y="0"/>
                    </a:moveTo>
                    <a:lnTo>
                      <a:pt x="44" y="14"/>
                    </a:lnTo>
                    <a:lnTo>
                      <a:pt x="44" y="29"/>
                    </a:lnTo>
                    <a:lnTo>
                      <a:pt x="44" y="51"/>
                    </a:lnTo>
                    <a:lnTo>
                      <a:pt x="44" y="72"/>
                    </a:lnTo>
                    <a:lnTo>
                      <a:pt x="44" y="79"/>
                    </a:lnTo>
                    <a:lnTo>
                      <a:pt x="44" y="87"/>
                    </a:lnTo>
                    <a:lnTo>
                      <a:pt x="36" y="101"/>
                    </a:lnTo>
                    <a:lnTo>
                      <a:pt x="22" y="123"/>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10" name="Group 221">
              <a:extLst>
                <a:ext uri="{FF2B5EF4-FFF2-40B4-BE49-F238E27FC236}">
                  <a16:creationId xmlns:a16="http://schemas.microsoft.com/office/drawing/2014/main" id="{E32D1B02-373C-E843-8C62-84094DF814DF}"/>
                </a:ext>
              </a:extLst>
            </p:cNvPr>
            <p:cNvGrpSpPr>
              <a:grpSpLocks/>
            </p:cNvGrpSpPr>
            <p:nvPr/>
          </p:nvGrpSpPr>
          <p:grpSpPr bwMode="auto">
            <a:xfrm>
              <a:off x="3098" y="1136"/>
              <a:ext cx="166" cy="138"/>
              <a:chOff x="3098" y="1136"/>
              <a:chExt cx="166" cy="138"/>
            </a:xfrm>
          </p:grpSpPr>
          <p:sp>
            <p:nvSpPr>
              <p:cNvPr id="23723" name="Freeform 222">
                <a:extLst>
                  <a:ext uri="{FF2B5EF4-FFF2-40B4-BE49-F238E27FC236}">
                    <a16:creationId xmlns:a16="http://schemas.microsoft.com/office/drawing/2014/main" id="{481D9A0F-6025-3F4A-BF81-3853CB318F69}"/>
                  </a:ext>
                </a:extLst>
              </p:cNvPr>
              <p:cNvSpPr>
                <a:spLocks/>
              </p:cNvSpPr>
              <p:nvPr/>
            </p:nvSpPr>
            <p:spPr bwMode="auto">
              <a:xfrm>
                <a:off x="3098" y="1144"/>
                <a:ext cx="43" cy="130"/>
              </a:xfrm>
              <a:custGeom>
                <a:avLst/>
                <a:gdLst>
                  <a:gd name="T0" fmla="*/ 15 w 43"/>
                  <a:gd name="T1" fmla="*/ 130 h 130"/>
                  <a:gd name="T2" fmla="*/ 7 w 43"/>
                  <a:gd name="T3" fmla="*/ 115 h 130"/>
                  <a:gd name="T4" fmla="*/ 0 w 43"/>
                  <a:gd name="T5" fmla="*/ 101 h 130"/>
                  <a:gd name="T6" fmla="*/ 0 w 43"/>
                  <a:gd name="T7" fmla="*/ 86 h 130"/>
                  <a:gd name="T8" fmla="*/ 0 w 43"/>
                  <a:gd name="T9" fmla="*/ 72 h 130"/>
                  <a:gd name="T10" fmla="*/ 0 w 43"/>
                  <a:gd name="T11" fmla="*/ 57 h 130"/>
                  <a:gd name="T12" fmla="*/ 7 w 43"/>
                  <a:gd name="T13" fmla="*/ 43 h 130"/>
                  <a:gd name="T14" fmla="*/ 15 w 43"/>
                  <a:gd name="T15" fmla="*/ 29 h 130"/>
                  <a:gd name="T16" fmla="*/ 22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5" y="130"/>
                    </a:moveTo>
                    <a:lnTo>
                      <a:pt x="7" y="115"/>
                    </a:lnTo>
                    <a:lnTo>
                      <a:pt x="0" y="101"/>
                    </a:lnTo>
                    <a:lnTo>
                      <a:pt x="0" y="86"/>
                    </a:lnTo>
                    <a:lnTo>
                      <a:pt x="0" y="72"/>
                    </a:lnTo>
                    <a:lnTo>
                      <a:pt x="0" y="57"/>
                    </a:lnTo>
                    <a:lnTo>
                      <a:pt x="7" y="43"/>
                    </a:lnTo>
                    <a:lnTo>
                      <a:pt x="15" y="29"/>
                    </a:lnTo>
                    <a:lnTo>
                      <a:pt x="22"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24" name="Freeform 223">
                <a:extLst>
                  <a:ext uri="{FF2B5EF4-FFF2-40B4-BE49-F238E27FC236}">
                    <a16:creationId xmlns:a16="http://schemas.microsoft.com/office/drawing/2014/main" id="{07FF2E0A-CD5F-CC42-B969-4AC469B93E1F}"/>
                  </a:ext>
                </a:extLst>
              </p:cNvPr>
              <p:cNvSpPr>
                <a:spLocks/>
              </p:cNvSpPr>
              <p:nvPr/>
            </p:nvSpPr>
            <p:spPr bwMode="auto">
              <a:xfrm>
                <a:off x="3141" y="1136"/>
                <a:ext cx="123" cy="65"/>
              </a:xfrm>
              <a:custGeom>
                <a:avLst/>
                <a:gdLst>
                  <a:gd name="T0" fmla="*/ 0 w 123"/>
                  <a:gd name="T1" fmla="*/ 8 h 65"/>
                  <a:gd name="T2" fmla="*/ 8 w 123"/>
                  <a:gd name="T3" fmla="*/ 8 h 65"/>
                  <a:gd name="T4" fmla="*/ 22 w 123"/>
                  <a:gd name="T5" fmla="*/ 0 h 65"/>
                  <a:gd name="T6" fmla="*/ 36 w 123"/>
                  <a:gd name="T7" fmla="*/ 0 h 65"/>
                  <a:gd name="T8" fmla="*/ 58 w 123"/>
                  <a:gd name="T9" fmla="*/ 8 h 65"/>
                  <a:gd name="T10" fmla="*/ 65 w 123"/>
                  <a:gd name="T11" fmla="*/ 8 h 65"/>
                  <a:gd name="T12" fmla="*/ 80 w 123"/>
                  <a:gd name="T13" fmla="*/ 15 h 65"/>
                  <a:gd name="T14" fmla="*/ 94 w 123"/>
                  <a:gd name="T15" fmla="*/ 22 h 65"/>
                  <a:gd name="T16" fmla="*/ 109 w 123"/>
                  <a:gd name="T17" fmla="*/ 37 h 65"/>
                  <a:gd name="T18" fmla="*/ 116 w 123"/>
                  <a:gd name="T19" fmla="*/ 51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8"/>
                    </a:moveTo>
                    <a:lnTo>
                      <a:pt x="8" y="8"/>
                    </a:lnTo>
                    <a:lnTo>
                      <a:pt x="22" y="0"/>
                    </a:lnTo>
                    <a:lnTo>
                      <a:pt x="36" y="0"/>
                    </a:lnTo>
                    <a:lnTo>
                      <a:pt x="58" y="8"/>
                    </a:lnTo>
                    <a:lnTo>
                      <a:pt x="65" y="8"/>
                    </a:lnTo>
                    <a:lnTo>
                      <a:pt x="80" y="15"/>
                    </a:lnTo>
                    <a:lnTo>
                      <a:pt x="94" y="22"/>
                    </a:lnTo>
                    <a:lnTo>
                      <a:pt x="109" y="37"/>
                    </a:lnTo>
                    <a:lnTo>
                      <a:pt x="116" y="51"/>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11" name="Group 224">
              <a:extLst>
                <a:ext uri="{FF2B5EF4-FFF2-40B4-BE49-F238E27FC236}">
                  <a16:creationId xmlns:a16="http://schemas.microsoft.com/office/drawing/2014/main" id="{E7572408-F8EF-374E-9F64-41F6C9635B5B}"/>
                </a:ext>
              </a:extLst>
            </p:cNvPr>
            <p:cNvGrpSpPr>
              <a:grpSpLocks/>
            </p:cNvGrpSpPr>
            <p:nvPr/>
          </p:nvGrpSpPr>
          <p:grpSpPr bwMode="auto">
            <a:xfrm>
              <a:off x="3250" y="1093"/>
              <a:ext cx="166" cy="137"/>
              <a:chOff x="3250" y="1093"/>
              <a:chExt cx="166" cy="137"/>
            </a:xfrm>
          </p:grpSpPr>
          <p:sp>
            <p:nvSpPr>
              <p:cNvPr id="23721" name="Freeform 225">
                <a:extLst>
                  <a:ext uri="{FF2B5EF4-FFF2-40B4-BE49-F238E27FC236}">
                    <a16:creationId xmlns:a16="http://schemas.microsoft.com/office/drawing/2014/main" id="{CC8BB948-4A96-E145-881E-441FC2823721}"/>
                  </a:ext>
                </a:extLst>
              </p:cNvPr>
              <p:cNvSpPr>
                <a:spLocks/>
              </p:cNvSpPr>
              <p:nvPr/>
            </p:nvSpPr>
            <p:spPr bwMode="auto">
              <a:xfrm>
                <a:off x="3250" y="1173"/>
                <a:ext cx="122" cy="57"/>
              </a:xfrm>
              <a:custGeom>
                <a:avLst/>
                <a:gdLst>
                  <a:gd name="T0" fmla="*/ 122 w 122"/>
                  <a:gd name="T1" fmla="*/ 50 h 57"/>
                  <a:gd name="T2" fmla="*/ 115 w 122"/>
                  <a:gd name="T3" fmla="*/ 57 h 57"/>
                  <a:gd name="T4" fmla="*/ 101 w 122"/>
                  <a:gd name="T5" fmla="*/ 57 h 57"/>
                  <a:gd name="T6" fmla="*/ 86 w 122"/>
                  <a:gd name="T7" fmla="*/ 57 h 57"/>
                  <a:gd name="T8" fmla="*/ 72 w 122"/>
                  <a:gd name="T9" fmla="*/ 57 h 57"/>
                  <a:gd name="T10" fmla="*/ 57 w 122"/>
                  <a:gd name="T11" fmla="*/ 50 h 57"/>
                  <a:gd name="T12" fmla="*/ 50 w 122"/>
                  <a:gd name="T13" fmla="*/ 50 h 57"/>
                  <a:gd name="T14" fmla="*/ 29 w 122"/>
                  <a:gd name="T15" fmla="*/ 36 h 57"/>
                  <a:gd name="T16" fmla="*/ 14 w 122"/>
                  <a:gd name="T17" fmla="*/ 21 h 57"/>
                  <a:gd name="T18" fmla="*/ 7 w 122"/>
                  <a:gd name="T19" fmla="*/ 14 h 57"/>
                  <a:gd name="T20" fmla="*/ 0 w 122"/>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7"/>
                  <a:gd name="T35" fmla="*/ 122 w 122"/>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7">
                    <a:moveTo>
                      <a:pt x="122" y="50"/>
                    </a:moveTo>
                    <a:lnTo>
                      <a:pt x="115" y="57"/>
                    </a:lnTo>
                    <a:lnTo>
                      <a:pt x="101" y="57"/>
                    </a:lnTo>
                    <a:lnTo>
                      <a:pt x="86" y="57"/>
                    </a:lnTo>
                    <a:lnTo>
                      <a:pt x="72" y="57"/>
                    </a:lnTo>
                    <a:lnTo>
                      <a:pt x="57" y="50"/>
                    </a:lnTo>
                    <a:lnTo>
                      <a:pt x="50" y="50"/>
                    </a:lnTo>
                    <a:lnTo>
                      <a:pt x="29" y="36"/>
                    </a:lnTo>
                    <a:lnTo>
                      <a:pt x="14" y="21"/>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22" name="Freeform 226">
                <a:extLst>
                  <a:ext uri="{FF2B5EF4-FFF2-40B4-BE49-F238E27FC236}">
                    <a16:creationId xmlns:a16="http://schemas.microsoft.com/office/drawing/2014/main" id="{0EAC90E4-804C-AB40-8E6F-6A9116C1DB80}"/>
                  </a:ext>
                </a:extLst>
              </p:cNvPr>
              <p:cNvSpPr>
                <a:spLocks/>
              </p:cNvSpPr>
              <p:nvPr/>
            </p:nvSpPr>
            <p:spPr bwMode="auto">
              <a:xfrm>
                <a:off x="3372" y="1093"/>
                <a:ext cx="44" cy="137"/>
              </a:xfrm>
              <a:custGeom>
                <a:avLst/>
                <a:gdLst>
                  <a:gd name="T0" fmla="*/ 29 w 44"/>
                  <a:gd name="T1" fmla="*/ 0 h 137"/>
                  <a:gd name="T2" fmla="*/ 37 w 44"/>
                  <a:gd name="T3" fmla="*/ 15 h 137"/>
                  <a:gd name="T4" fmla="*/ 44 w 44"/>
                  <a:gd name="T5" fmla="*/ 36 h 137"/>
                  <a:gd name="T6" fmla="*/ 44 w 44"/>
                  <a:gd name="T7" fmla="*/ 51 h 137"/>
                  <a:gd name="T8" fmla="*/ 44 w 44"/>
                  <a:gd name="T9" fmla="*/ 72 h 137"/>
                  <a:gd name="T10" fmla="*/ 44 w 44"/>
                  <a:gd name="T11" fmla="*/ 80 h 137"/>
                  <a:gd name="T12" fmla="*/ 37 w 44"/>
                  <a:gd name="T13" fmla="*/ 101 h 137"/>
                  <a:gd name="T14" fmla="*/ 15 w 44"/>
                  <a:gd name="T15" fmla="*/ 130 h 137"/>
                  <a:gd name="T16" fmla="*/ 0 w 44"/>
                  <a:gd name="T17" fmla="*/ 13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7"/>
                  <a:gd name="T29" fmla="*/ 44 w 4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7">
                    <a:moveTo>
                      <a:pt x="29" y="0"/>
                    </a:moveTo>
                    <a:lnTo>
                      <a:pt x="37" y="15"/>
                    </a:lnTo>
                    <a:lnTo>
                      <a:pt x="44" y="36"/>
                    </a:lnTo>
                    <a:lnTo>
                      <a:pt x="44" y="51"/>
                    </a:lnTo>
                    <a:lnTo>
                      <a:pt x="44" y="72"/>
                    </a:lnTo>
                    <a:lnTo>
                      <a:pt x="44" y="80"/>
                    </a:lnTo>
                    <a:lnTo>
                      <a:pt x="37" y="101"/>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12" name="Group 227">
              <a:extLst>
                <a:ext uri="{FF2B5EF4-FFF2-40B4-BE49-F238E27FC236}">
                  <a16:creationId xmlns:a16="http://schemas.microsoft.com/office/drawing/2014/main" id="{2A089D6F-8FF3-8B4E-BE2B-F44B88DCEB3B}"/>
                </a:ext>
              </a:extLst>
            </p:cNvPr>
            <p:cNvGrpSpPr>
              <a:grpSpLocks/>
            </p:cNvGrpSpPr>
            <p:nvPr/>
          </p:nvGrpSpPr>
          <p:grpSpPr bwMode="auto">
            <a:xfrm>
              <a:off x="2203" y="1635"/>
              <a:ext cx="166" cy="137"/>
              <a:chOff x="2203" y="1635"/>
              <a:chExt cx="166" cy="137"/>
            </a:xfrm>
          </p:grpSpPr>
          <p:sp>
            <p:nvSpPr>
              <p:cNvPr id="23719" name="Freeform 228">
                <a:extLst>
                  <a:ext uri="{FF2B5EF4-FFF2-40B4-BE49-F238E27FC236}">
                    <a16:creationId xmlns:a16="http://schemas.microsoft.com/office/drawing/2014/main" id="{A7413E47-6BC8-DC49-9E7C-904B678AAC50}"/>
                  </a:ext>
                </a:extLst>
              </p:cNvPr>
              <p:cNvSpPr>
                <a:spLocks/>
              </p:cNvSpPr>
              <p:nvPr/>
            </p:nvSpPr>
            <p:spPr bwMode="auto">
              <a:xfrm>
                <a:off x="2203" y="1642"/>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65 h 130"/>
                  <a:gd name="T10" fmla="*/ 7 w 43"/>
                  <a:gd name="T11" fmla="*/ 58 h 130"/>
                  <a:gd name="T12" fmla="*/ 7 w 43"/>
                  <a:gd name="T13" fmla="*/ 50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65"/>
                    </a:lnTo>
                    <a:lnTo>
                      <a:pt x="7" y="58"/>
                    </a:lnTo>
                    <a:lnTo>
                      <a:pt x="7" y="50"/>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20" name="Freeform 229">
                <a:extLst>
                  <a:ext uri="{FF2B5EF4-FFF2-40B4-BE49-F238E27FC236}">
                    <a16:creationId xmlns:a16="http://schemas.microsoft.com/office/drawing/2014/main" id="{EBE8655C-B3CA-3441-85D9-2AF6C3D8FC38}"/>
                  </a:ext>
                </a:extLst>
              </p:cNvPr>
              <p:cNvSpPr>
                <a:spLocks/>
              </p:cNvSpPr>
              <p:nvPr/>
            </p:nvSpPr>
            <p:spPr bwMode="auto">
              <a:xfrm>
                <a:off x="2246" y="1635"/>
                <a:ext cx="123" cy="65"/>
              </a:xfrm>
              <a:custGeom>
                <a:avLst/>
                <a:gdLst>
                  <a:gd name="T0" fmla="*/ 0 w 123"/>
                  <a:gd name="T1" fmla="*/ 14 h 65"/>
                  <a:gd name="T2" fmla="*/ 7 w 123"/>
                  <a:gd name="T3" fmla="*/ 7 h 65"/>
                  <a:gd name="T4" fmla="*/ 29 w 123"/>
                  <a:gd name="T5" fmla="*/ 0 h 65"/>
                  <a:gd name="T6" fmla="*/ 43 w 123"/>
                  <a:gd name="T7" fmla="*/ 0 h 65"/>
                  <a:gd name="T8" fmla="*/ 58 w 123"/>
                  <a:gd name="T9" fmla="*/ 7 h 65"/>
                  <a:gd name="T10" fmla="*/ 65 w 123"/>
                  <a:gd name="T11" fmla="*/ 7 h 65"/>
                  <a:gd name="T12" fmla="*/ 79 w 123"/>
                  <a:gd name="T13" fmla="*/ 14 h 65"/>
                  <a:gd name="T14" fmla="*/ 94 w 123"/>
                  <a:gd name="T15" fmla="*/ 21 h 65"/>
                  <a:gd name="T16" fmla="*/ 108 w 123"/>
                  <a:gd name="T17" fmla="*/ 36 h 65"/>
                  <a:gd name="T18" fmla="*/ 123 w 123"/>
                  <a:gd name="T19" fmla="*/ 57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14"/>
                    </a:moveTo>
                    <a:lnTo>
                      <a:pt x="7" y="7"/>
                    </a:lnTo>
                    <a:lnTo>
                      <a:pt x="29" y="0"/>
                    </a:lnTo>
                    <a:lnTo>
                      <a:pt x="43" y="0"/>
                    </a:lnTo>
                    <a:lnTo>
                      <a:pt x="58" y="7"/>
                    </a:lnTo>
                    <a:lnTo>
                      <a:pt x="65" y="7"/>
                    </a:lnTo>
                    <a:lnTo>
                      <a:pt x="79" y="14"/>
                    </a:lnTo>
                    <a:lnTo>
                      <a:pt x="94" y="21"/>
                    </a:lnTo>
                    <a:lnTo>
                      <a:pt x="108" y="36"/>
                    </a:lnTo>
                    <a:lnTo>
                      <a:pt x="123" y="57"/>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13" name="Group 230">
              <a:extLst>
                <a:ext uri="{FF2B5EF4-FFF2-40B4-BE49-F238E27FC236}">
                  <a16:creationId xmlns:a16="http://schemas.microsoft.com/office/drawing/2014/main" id="{14F65B37-52A4-584D-A99F-9E7CD060BF17}"/>
                </a:ext>
              </a:extLst>
            </p:cNvPr>
            <p:cNvGrpSpPr>
              <a:grpSpLocks/>
            </p:cNvGrpSpPr>
            <p:nvPr/>
          </p:nvGrpSpPr>
          <p:grpSpPr bwMode="auto">
            <a:xfrm>
              <a:off x="2354" y="1599"/>
              <a:ext cx="166" cy="137"/>
              <a:chOff x="2354" y="1599"/>
              <a:chExt cx="166" cy="137"/>
            </a:xfrm>
          </p:grpSpPr>
          <p:sp>
            <p:nvSpPr>
              <p:cNvPr id="23717" name="Freeform 231">
                <a:extLst>
                  <a:ext uri="{FF2B5EF4-FFF2-40B4-BE49-F238E27FC236}">
                    <a16:creationId xmlns:a16="http://schemas.microsoft.com/office/drawing/2014/main" id="{5558C675-D325-D342-8EC3-ED8BD08DF0B3}"/>
                  </a:ext>
                </a:extLst>
              </p:cNvPr>
              <p:cNvSpPr>
                <a:spLocks/>
              </p:cNvSpPr>
              <p:nvPr/>
            </p:nvSpPr>
            <p:spPr bwMode="auto">
              <a:xfrm>
                <a:off x="2354" y="1678"/>
                <a:ext cx="123" cy="58"/>
              </a:xfrm>
              <a:custGeom>
                <a:avLst/>
                <a:gdLst>
                  <a:gd name="T0" fmla="*/ 123 w 123"/>
                  <a:gd name="T1" fmla="*/ 51 h 58"/>
                  <a:gd name="T2" fmla="*/ 116 w 123"/>
                  <a:gd name="T3" fmla="*/ 58 h 58"/>
                  <a:gd name="T4" fmla="*/ 101 w 123"/>
                  <a:gd name="T5" fmla="*/ 58 h 58"/>
                  <a:gd name="T6" fmla="*/ 87 w 123"/>
                  <a:gd name="T7" fmla="*/ 58 h 58"/>
                  <a:gd name="T8" fmla="*/ 73 w 123"/>
                  <a:gd name="T9" fmla="*/ 58 h 58"/>
                  <a:gd name="T10" fmla="*/ 58 w 123"/>
                  <a:gd name="T11" fmla="*/ 51 h 58"/>
                  <a:gd name="T12" fmla="*/ 51 w 123"/>
                  <a:gd name="T13" fmla="*/ 51 h 58"/>
                  <a:gd name="T14" fmla="*/ 29 w 123"/>
                  <a:gd name="T15" fmla="*/ 36 h 58"/>
                  <a:gd name="T16" fmla="*/ 15 w 123"/>
                  <a:gd name="T17" fmla="*/ 22 h 58"/>
                  <a:gd name="T18" fmla="*/ 8 w 123"/>
                  <a:gd name="T19" fmla="*/ 14 h 58"/>
                  <a:gd name="T20" fmla="*/ 0 w 123"/>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8"/>
                  <a:gd name="T35" fmla="*/ 123 w 12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8">
                    <a:moveTo>
                      <a:pt x="123" y="51"/>
                    </a:moveTo>
                    <a:lnTo>
                      <a:pt x="116" y="58"/>
                    </a:lnTo>
                    <a:lnTo>
                      <a:pt x="101" y="58"/>
                    </a:lnTo>
                    <a:lnTo>
                      <a:pt x="87" y="58"/>
                    </a:lnTo>
                    <a:lnTo>
                      <a:pt x="73" y="58"/>
                    </a:lnTo>
                    <a:lnTo>
                      <a:pt x="58" y="51"/>
                    </a:lnTo>
                    <a:lnTo>
                      <a:pt x="51" y="51"/>
                    </a:lnTo>
                    <a:lnTo>
                      <a:pt x="29" y="36"/>
                    </a:lnTo>
                    <a:lnTo>
                      <a:pt x="15" y="22"/>
                    </a:lnTo>
                    <a:lnTo>
                      <a:pt x="8"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232">
                <a:extLst>
                  <a:ext uri="{FF2B5EF4-FFF2-40B4-BE49-F238E27FC236}">
                    <a16:creationId xmlns:a16="http://schemas.microsoft.com/office/drawing/2014/main" id="{F5D99B99-E7EC-6446-A21E-19B598D9A48B}"/>
                  </a:ext>
                </a:extLst>
              </p:cNvPr>
              <p:cNvSpPr>
                <a:spLocks/>
              </p:cNvSpPr>
              <p:nvPr/>
            </p:nvSpPr>
            <p:spPr bwMode="auto">
              <a:xfrm>
                <a:off x="2477" y="1599"/>
                <a:ext cx="43" cy="130"/>
              </a:xfrm>
              <a:custGeom>
                <a:avLst/>
                <a:gdLst>
                  <a:gd name="T0" fmla="*/ 29 w 43"/>
                  <a:gd name="T1" fmla="*/ 0 h 130"/>
                  <a:gd name="T2" fmla="*/ 36 w 43"/>
                  <a:gd name="T3" fmla="*/ 14 h 130"/>
                  <a:gd name="T4" fmla="*/ 43 w 43"/>
                  <a:gd name="T5" fmla="*/ 29 h 130"/>
                  <a:gd name="T6" fmla="*/ 43 w 43"/>
                  <a:gd name="T7" fmla="*/ 43 h 130"/>
                  <a:gd name="T8" fmla="*/ 43 w 43"/>
                  <a:gd name="T9" fmla="*/ 72 h 130"/>
                  <a:gd name="T10" fmla="*/ 43 w 43"/>
                  <a:gd name="T11" fmla="*/ 79 h 130"/>
                  <a:gd name="T12" fmla="*/ 43 w 43"/>
                  <a:gd name="T13" fmla="*/ 86 h 130"/>
                  <a:gd name="T14" fmla="*/ 29 w 43"/>
                  <a:gd name="T15" fmla="*/ 108 h 130"/>
                  <a:gd name="T16" fmla="*/ 22 w 43"/>
                  <a:gd name="T17" fmla="*/ 115 h 130"/>
                  <a:gd name="T18" fmla="*/ 7 w 43"/>
                  <a:gd name="T19" fmla="*/ 130 h 130"/>
                  <a:gd name="T20" fmla="*/ 0 w 43"/>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29" y="0"/>
                    </a:moveTo>
                    <a:lnTo>
                      <a:pt x="36" y="14"/>
                    </a:lnTo>
                    <a:lnTo>
                      <a:pt x="43" y="29"/>
                    </a:lnTo>
                    <a:lnTo>
                      <a:pt x="43" y="43"/>
                    </a:lnTo>
                    <a:lnTo>
                      <a:pt x="43" y="72"/>
                    </a:lnTo>
                    <a:lnTo>
                      <a:pt x="43" y="79"/>
                    </a:lnTo>
                    <a:lnTo>
                      <a:pt x="43" y="86"/>
                    </a:lnTo>
                    <a:lnTo>
                      <a:pt x="29" y="108"/>
                    </a:lnTo>
                    <a:lnTo>
                      <a:pt x="22" y="115"/>
                    </a:lnTo>
                    <a:lnTo>
                      <a:pt x="7"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714" name="Group 233">
              <a:extLst>
                <a:ext uri="{FF2B5EF4-FFF2-40B4-BE49-F238E27FC236}">
                  <a16:creationId xmlns:a16="http://schemas.microsoft.com/office/drawing/2014/main" id="{A7DE1358-AD86-614B-BD9C-760DF54FDF0E}"/>
                </a:ext>
              </a:extLst>
            </p:cNvPr>
            <p:cNvGrpSpPr>
              <a:grpSpLocks/>
            </p:cNvGrpSpPr>
            <p:nvPr/>
          </p:nvGrpSpPr>
          <p:grpSpPr bwMode="auto">
            <a:xfrm>
              <a:off x="3401" y="1064"/>
              <a:ext cx="80" cy="166"/>
              <a:chOff x="3401" y="1064"/>
              <a:chExt cx="80" cy="166"/>
            </a:xfrm>
          </p:grpSpPr>
          <p:sp>
            <p:nvSpPr>
              <p:cNvPr id="23715" name="Freeform 234">
                <a:extLst>
                  <a:ext uri="{FF2B5EF4-FFF2-40B4-BE49-F238E27FC236}">
                    <a16:creationId xmlns:a16="http://schemas.microsoft.com/office/drawing/2014/main" id="{9AD0BA65-833C-F248-B603-0EF62AA1FD09}"/>
                  </a:ext>
                </a:extLst>
              </p:cNvPr>
              <p:cNvSpPr>
                <a:spLocks/>
              </p:cNvSpPr>
              <p:nvPr/>
            </p:nvSpPr>
            <p:spPr bwMode="auto">
              <a:xfrm>
                <a:off x="3401" y="1064"/>
                <a:ext cx="80" cy="166"/>
              </a:xfrm>
              <a:custGeom>
                <a:avLst/>
                <a:gdLst>
                  <a:gd name="T0" fmla="*/ 8 w 80"/>
                  <a:gd name="T1" fmla="*/ 0 h 166"/>
                  <a:gd name="T2" fmla="*/ 80 w 80"/>
                  <a:gd name="T3" fmla="*/ 152 h 166"/>
                  <a:gd name="T4" fmla="*/ 36 w 80"/>
                  <a:gd name="T5" fmla="*/ 159 h 166"/>
                  <a:gd name="T6" fmla="*/ 0 w 80"/>
                  <a:gd name="T7" fmla="*/ 166 h 166"/>
                  <a:gd name="T8" fmla="*/ 8 w 80"/>
                  <a:gd name="T9" fmla="*/ 0 h 166"/>
                  <a:gd name="T10" fmla="*/ 0 60000 65536"/>
                  <a:gd name="T11" fmla="*/ 0 60000 65536"/>
                  <a:gd name="T12" fmla="*/ 0 60000 65536"/>
                  <a:gd name="T13" fmla="*/ 0 60000 65536"/>
                  <a:gd name="T14" fmla="*/ 0 60000 65536"/>
                  <a:gd name="T15" fmla="*/ 0 w 80"/>
                  <a:gd name="T16" fmla="*/ 0 h 166"/>
                  <a:gd name="T17" fmla="*/ 80 w 80"/>
                  <a:gd name="T18" fmla="*/ 166 h 166"/>
                </a:gdLst>
                <a:ahLst/>
                <a:cxnLst>
                  <a:cxn ang="T10">
                    <a:pos x="T0" y="T1"/>
                  </a:cxn>
                  <a:cxn ang="T11">
                    <a:pos x="T2" y="T3"/>
                  </a:cxn>
                  <a:cxn ang="T12">
                    <a:pos x="T4" y="T5"/>
                  </a:cxn>
                  <a:cxn ang="T13">
                    <a:pos x="T6" y="T7"/>
                  </a:cxn>
                  <a:cxn ang="T14">
                    <a:pos x="T8" y="T9"/>
                  </a:cxn>
                </a:cxnLst>
                <a:rect l="T15" t="T16" r="T17" b="T18"/>
                <a:pathLst>
                  <a:path w="80" h="166">
                    <a:moveTo>
                      <a:pt x="8" y="0"/>
                    </a:moveTo>
                    <a:lnTo>
                      <a:pt x="80" y="152"/>
                    </a:lnTo>
                    <a:lnTo>
                      <a:pt x="36" y="159"/>
                    </a:lnTo>
                    <a:lnTo>
                      <a:pt x="0" y="166"/>
                    </a:lnTo>
                    <a:lnTo>
                      <a:pt x="8" y="0"/>
                    </a:lnTo>
                    <a:close/>
                  </a:path>
                </a:pathLst>
              </a:custGeom>
              <a:solidFill>
                <a:srgbClr val="4C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6" name="Line 235">
                <a:extLst>
                  <a:ext uri="{FF2B5EF4-FFF2-40B4-BE49-F238E27FC236}">
                    <a16:creationId xmlns:a16="http://schemas.microsoft.com/office/drawing/2014/main" id="{9B5AEB70-F0E2-9B45-93B1-BC265926F35F}"/>
                  </a:ext>
                </a:extLst>
              </p:cNvPr>
              <p:cNvSpPr>
                <a:spLocks noChangeShapeType="1"/>
              </p:cNvSpPr>
              <p:nvPr/>
            </p:nvSpPr>
            <p:spPr bwMode="auto">
              <a:xfrm>
                <a:off x="3401" y="1079"/>
                <a:ext cx="22" cy="130"/>
              </a:xfrm>
              <a:prstGeom prst="line">
                <a:avLst/>
              </a:prstGeom>
              <a:noFill/>
              <a:ln w="50800">
                <a:solidFill>
                  <a:srgbClr val="4C0099"/>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3585" name="Rectangle 236">
            <a:extLst>
              <a:ext uri="{FF2B5EF4-FFF2-40B4-BE49-F238E27FC236}">
                <a16:creationId xmlns:a16="http://schemas.microsoft.com/office/drawing/2014/main" id="{85BF6EE5-8EA9-234A-BBA4-E47D35F4BE9F}"/>
              </a:ext>
            </a:extLst>
          </p:cNvPr>
          <p:cNvSpPr>
            <a:spLocks noChangeArrowheads="1"/>
          </p:cNvSpPr>
          <p:nvPr/>
        </p:nvSpPr>
        <p:spPr bwMode="auto">
          <a:xfrm rot="19860000">
            <a:off x="5631105" y="1643227"/>
            <a:ext cx="12631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4C0099"/>
                </a:solidFill>
                <a:latin typeface="Helvetica" pitchFamily="2" charset="0"/>
              </a:rPr>
              <a:t>Gamma Ray</a:t>
            </a:r>
            <a:endParaRPr lang="en-US" altLang="en-US">
              <a:latin typeface="Times" pitchFamily="2" charset="0"/>
            </a:endParaRPr>
          </a:p>
        </p:txBody>
      </p:sp>
      <p:grpSp>
        <p:nvGrpSpPr>
          <p:cNvPr id="23586" name="Group 237">
            <a:extLst>
              <a:ext uri="{FF2B5EF4-FFF2-40B4-BE49-F238E27FC236}">
                <a16:creationId xmlns:a16="http://schemas.microsoft.com/office/drawing/2014/main" id="{9B88EC7F-350B-A64A-A14E-5D994361A98D}"/>
              </a:ext>
            </a:extLst>
          </p:cNvPr>
          <p:cNvGrpSpPr>
            <a:grpSpLocks/>
          </p:cNvGrpSpPr>
          <p:nvPr/>
        </p:nvGrpSpPr>
        <p:grpSpPr bwMode="auto">
          <a:xfrm>
            <a:off x="5070476" y="4300538"/>
            <a:ext cx="1958975" cy="1363662"/>
            <a:chOff x="2138" y="2805"/>
            <a:chExt cx="1234" cy="859"/>
          </a:xfrm>
        </p:grpSpPr>
        <p:grpSp>
          <p:nvGrpSpPr>
            <p:cNvPr id="23679" name="Group 238">
              <a:extLst>
                <a:ext uri="{FF2B5EF4-FFF2-40B4-BE49-F238E27FC236}">
                  <a16:creationId xmlns:a16="http://schemas.microsoft.com/office/drawing/2014/main" id="{B0BBA0DB-18D4-0043-B7A0-A9CDBCEFD337}"/>
                </a:ext>
              </a:extLst>
            </p:cNvPr>
            <p:cNvGrpSpPr>
              <a:grpSpLocks/>
            </p:cNvGrpSpPr>
            <p:nvPr/>
          </p:nvGrpSpPr>
          <p:grpSpPr bwMode="auto">
            <a:xfrm>
              <a:off x="2434" y="2978"/>
              <a:ext cx="159" cy="144"/>
              <a:chOff x="2434" y="2978"/>
              <a:chExt cx="159" cy="144"/>
            </a:xfrm>
          </p:grpSpPr>
          <p:sp>
            <p:nvSpPr>
              <p:cNvPr id="23704" name="Freeform 239">
                <a:extLst>
                  <a:ext uri="{FF2B5EF4-FFF2-40B4-BE49-F238E27FC236}">
                    <a16:creationId xmlns:a16="http://schemas.microsoft.com/office/drawing/2014/main" id="{AF532817-8C7B-6F4A-B4A4-027C6EF8074D}"/>
                  </a:ext>
                </a:extLst>
              </p:cNvPr>
              <p:cNvSpPr>
                <a:spLocks/>
              </p:cNvSpPr>
              <p:nvPr/>
            </p:nvSpPr>
            <p:spPr bwMode="auto">
              <a:xfrm>
                <a:off x="2434" y="2978"/>
                <a:ext cx="130" cy="50"/>
              </a:xfrm>
              <a:custGeom>
                <a:avLst/>
                <a:gdLst>
                  <a:gd name="T0" fmla="*/ 0 w 130"/>
                  <a:gd name="T1" fmla="*/ 50 h 50"/>
                  <a:gd name="T2" fmla="*/ 7 w 130"/>
                  <a:gd name="T3" fmla="*/ 36 h 50"/>
                  <a:gd name="T4" fmla="*/ 21 w 130"/>
                  <a:gd name="T5" fmla="*/ 22 h 50"/>
                  <a:gd name="T6" fmla="*/ 29 w 130"/>
                  <a:gd name="T7" fmla="*/ 14 h 50"/>
                  <a:gd name="T8" fmla="*/ 43 w 130"/>
                  <a:gd name="T9" fmla="*/ 7 h 50"/>
                  <a:gd name="T10" fmla="*/ 58 w 130"/>
                  <a:gd name="T11" fmla="*/ 0 h 50"/>
                  <a:gd name="T12" fmla="*/ 65 w 130"/>
                  <a:gd name="T13" fmla="*/ 0 h 50"/>
                  <a:gd name="T14" fmla="*/ 86 w 130"/>
                  <a:gd name="T15" fmla="*/ 0 h 50"/>
                  <a:gd name="T16" fmla="*/ 101 w 130"/>
                  <a:gd name="T17" fmla="*/ 0 h 50"/>
                  <a:gd name="T18" fmla="*/ 123 w 130"/>
                  <a:gd name="T19" fmla="*/ 7 h 50"/>
                  <a:gd name="T20" fmla="*/ 130 w 130"/>
                  <a:gd name="T21" fmla="*/ 14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0"/>
                  <a:gd name="T35" fmla="*/ 130 w 130"/>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0">
                    <a:moveTo>
                      <a:pt x="0" y="50"/>
                    </a:moveTo>
                    <a:lnTo>
                      <a:pt x="7" y="36"/>
                    </a:lnTo>
                    <a:lnTo>
                      <a:pt x="21" y="22"/>
                    </a:lnTo>
                    <a:lnTo>
                      <a:pt x="29" y="14"/>
                    </a:lnTo>
                    <a:lnTo>
                      <a:pt x="43" y="7"/>
                    </a:lnTo>
                    <a:lnTo>
                      <a:pt x="58" y="0"/>
                    </a:lnTo>
                    <a:lnTo>
                      <a:pt x="65" y="0"/>
                    </a:lnTo>
                    <a:lnTo>
                      <a:pt x="86" y="0"/>
                    </a:lnTo>
                    <a:lnTo>
                      <a:pt x="101" y="0"/>
                    </a:lnTo>
                    <a:lnTo>
                      <a:pt x="123" y="7"/>
                    </a:lnTo>
                    <a:lnTo>
                      <a:pt x="130" y="14"/>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05" name="Freeform 240">
                <a:extLst>
                  <a:ext uri="{FF2B5EF4-FFF2-40B4-BE49-F238E27FC236}">
                    <a16:creationId xmlns:a16="http://schemas.microsoft.com/office/drawing/2014/main" id="{5327BB33-17DE-394C-ACD0-B18C404B939B}"/>
                  </a:ext>
                </a:extLst>
              </p:cNvPr>
              <p:cNvSpPr>
                <a:spLocks/>
              </p:cNvSpPr>
              <p:nvPr/>
            </p:nvSpPr>
            <p:spPr bwMode="auto">
              <a:xfrm>
                <a:off x="2557" y="2985"/>
                <a:ext cx="36" cy="137"/>
              </a:xfrm>
              <a:custGeom>
                <a:avLst/>
                <a:gdLst>
                  <a:gd name="T0" fmla="*/ 0 w 36"/>
                  <a:gd name="T1" fmla="*/ 0 h 137"/>
                  <a:gd name="T2" fmla="*/ 14 w 36"/>
                  <a:gd name="T3" fmla="*/ 7 h 137"/>
                  <a:gd name="T4" fmla="*/ 28 w 36"/>
                  <a:gd name="T5" fmla="*/ 22 h 137"/>
                  <a:gd name="T6" fmla="*/ 28 w 36"/>
                  <a:gd name="T7" fmla="*/ 29 h 137"/>
                  <a:gd name="T8" fmla="*/ 36 w 36"/>
                  <a:gd name="T9" fmla="*/ 58 h 137"/>
                  <a:gd name="T10" fmla="*/ 36 w 36"/>
                  <a:gd name="T11" fmla="*/ 65 h 137"/>
                  <a:gd name="T12" fmla="*/ 36 w 36"/>
                  <a:gd name="T13" fmla="*/ 72 h 137"/>
                  <a:gd name="T14" fmla="*/ 36 w 36"/>
                  <a:gd name="T15" fmla="*/ 94 h 137"/>
                  <a:gd name="T16" fmla="*/ 36 w 36"/>
                  <a:gd name="T17" fmla="*/ 108 h 137"/>
                  <a:gd name="T18" fmla="*/ 28 w 36"/>
                  <a:gd name="T19" fmla="*/ 123 h 137"/>
                  <a:gd name="T20" fmla="*/ 21 w 36"/>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7"/>
                  <a:gd name="T35" fmla="*/ 36 w 3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7">
                    <a:moveTo>
                      <a:pt x="0" y="0"/>
                    </a:moveTo>
                    <a:lnTo>
                      <a:pt x="14" y="7"/>
                    </a:lnTo>
                    <a:lnTo>
                      <a:pt x="28" y="22"/>
                    </a:lnTo>
                    <a:lnTo>
                      <a:pt x="28" y="29"/>
                    </a:lnTo>
                    <a:lnTo>
                      <a:pt x="36" y="58"/>
                    </a:lnTo>
                    <a:lnTo>
                      <a:pt x="36" y="65"/>
                    </a:lnTo>
                    <a:lnTo>
                      <a:pt x="36" y="72"/>
                    </a:lnTo>
                    <a:lnTo>
                      <a:pt x="36" y="94"/>
                    </a:lnTo>
                    <a:lnTo>
                      <a:pt x="36" y="108"/>
                    </a:lnTo>
                    <a:lnTo>
                      <a:pt x="28" y="123"/>
                    </a:lnTo>
                    <a:lnTo>
                      <a:pt x="21"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0" name="Group 241">
              <a:extLst>
                <a:ext uri="{FF2B5EF4-FFF2-40B4-BE49-F238E27FC236}">
                  <a16:creationId xmlns:a16="http://schemas.microsoft.com/office/drawing/2014/main" id="{92A6A664-E115-BB40-BE05-6C06AE903BFB}"/>
                </a:ext>
              </a:extLst>
            </p:cNvPr>
            <p:cNvGrpSpPr>
              <a:grpSpLocks/>
            </p:cNvGrpSpPr>
            <p:nvPr/>
          </p:nvGrpSpPr>
          <p:grpSpPr bwMode="auto">
            <a:xfrm>
              <a:off x="2571" y="3101"/>
              <a:ext cx="159" cy="151"/>
              <a:chOff x="2571" y="3101"/>
              <a:chExt cx="159" cy="151"/>
            </a:xfrm>
          </p:grpSpPr>
          <p:sp>
            <p:nvSpPr>
              <p:cNvPr id="23702" name="Freeform 242">
                <a:extLst>
                  <a:ext uri="{FF2B5EF4-FFF2-40B4-BE49-F238E27FC236}">
                    <a16:creationId xmlns:a16="http://schemas.microsoft.com/office/drawing/2014/main" id="{6C156472-1D19-F946-8DBA-03F95273D038}"/>
                  </a:ext>
                </a:extLst>
              </p:cNvPr>
              <p:cNvSpPr>
                <a:spLocks/>
              </p:cNvSpPr>
              <p:nvPr/>
            </p:nvSpPr>
            <p:spPr bwMode="auto">
              <a:xfrm>
                <a:off x="2571" y="3101"/>
                <a:ext cx="36" cy="137"/>
              </a:xfrm>
              <a:custGeom>
                <a:avLst/>
                <a:gdLst>
                  <a:gd name="T0" fmla="*/ 36 w 36"/>
                  <a:gd name="T1" fmla="*/ 137 h 137"/>
                  <a:gd name="T2" fmla="*/ 29 w 36"/>
                  <a:gd name="T3" fmla="*/ 130 h 137"/>
                  <a:gd name="T4" fmla="*/ 14 w 36"/>
                  <a:gd name="T5" fmla="*/ 115 h 137"/>
                  <a:gd name="T6" fmla="*/ 7 w 36"/>
                  <a:gd name="T7" fmla="*/ 101 h 137"/>
                  <a:gd name="T8" fmla="*/ 0 w 36"/>
                  <a:gd name="T9" fmla="*/ 86 h 137"/>
                  <a:gd name="T10" fmla="*/ 0 w 36"/>
                  <a:gd name="T11" fmla="*/ 79 h 137"/>
                  <a:gd name="T12" fmla="*/ 0 w 36"/>
                  <a:gd name="T13" fmla="*/ 72 h 137"/>
                  <a:gd name="T14" fmla="*/ 0 w 36"/>
                  <a:gd name="T15" fmla="*/ 50 h 137"/>
                  <a:gd name="T16" fmla="*/ 0 w 36"/>
                  <a:gd name="T17" fmla="*/ 28 h 137"/>
                  <a:gd name="T18" fmla="*/ 7 w 36"/>
                  <a:gd name="T19" fmla="*/ 14 h 137"/>
                  <a:gd name="T20" fmla="*/ 14 w 36"/>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7"/>
                  <a:gd name="T35" fmla="*/ 36 w 3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7">
                    <a:moveTo>
                      <a:pt x="36" y="137"/>
                    </a:moveTo>
                    <a:lnTo>
                      <a:pt x="29" y="130"/>
                    </a:lnTo>
                    <a:lnTo>
                      <a:pt x="14" y="115"/>
                    </a:lnTo>
                    <a:lnTo>
                      <a:pt x="7" y="101"/>
                    </a:lnTo>
                    <a:lnTo>
                      <a:pt x="0" y="86"/>
                    </a:lnTo>
                    <a:lnTo>
                      <a:pt x="0" y="79"/>
                    </a:lnTo>
                    <a:lnTo>
                      <a:pt x="0" y="72"/>
                    </a:lnTo>
                    <a:lnTo>
                      <a:pt x="0" y="50"/>
                    </a:lnTo>
                    <a:lnTo>
                      <a:pt x="0" y="28"/>
                    </a:lnTo>
                    <a:lnTo>
                      <a:pt x="7" y="14"/>
                    </a:lnTo>
                    <a:lnTo>
                      <a:pt x="14"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03" name="Freeform 243">
                <a:extLst>
                  <a:ext uri="{FF2B5EF4-FFF2-40B4-BE49-F238E27FC236}">
                    <a16:creationId xmlns:a16="http://schemas.microsoft.com/office/drawing/2014/main" id="{E5C2D311-A238-D643-A2ED-8DCB8885E73A}"/>
                  </a:ext>
                </a:extLst>
              </p:cNvPr>
              <p:cNvSpPr>
                <a:spLocks/>
              </p:cNvSpPr>
              <p:nvPr/>
            </p:nvSpPr>
            <p:spPr bwMode="auto">
              <a:xfrm>
                <a:off x="2600" y="3202"/>
                <a:ext cx="130" cy="50"/>
              </a:xfrm>
              <a:custGeom>
                <a:avLst/>
                <a:gdLst>
                  <a:gd name="T0" fmla="*/ 130 w 130"/>
                  <a:gd name="T1" fmla="*/ 0 h 50"/>
                  <a:gd name="T2" fmla="*/ 123 w 130"/>
                  <a:gd name="T3" fmla="*/ 14 h 50"/>
                  <a:gd name="T4" fmla="*/ 94 w 130"/>
                  <a:gd name="T5" fmla="*/ 36 h 50"/>
                  <a:gd name="T6" fmla="*/ 72 w 130"/>
                  <a:gd name="T7" fmla="*/ 43 h 50"/>
                  <a:gd name="T8" fmla="*/ 58 w 130"/>
                  <a:gd name="T9" fmla="*/ 50 h 50"/>
                  <a:gd name="T10" fmla="*/ 43 w 130"/>
                  <a:gd name="T11" fmla="*/ 50 h 50"/>
                  <a:gd name="T12" fmla="*/ 29 w 130"/>
                  <a:gd name="T13" fmla="*/ 50 h 50"/>
                  <a:gd name="T14" fmla="*/ 14 w 130"/>
                  <a:gd name="T15" fmla="*/ 43 h 50"/>
                  <a:gd name="T16" fmla="*/ 0 w 130"/>
                  <a:gd name="T17" fmla="*/ 3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0"/>
                  <a:gd name="T28" fmla="*/ 0 h 50"/>
                  <a:gd name="T29" fmla="*/ 130 w 13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0" h="50">
                    <a:moveTo>
                      <a:pt x="130" y="0"/>
                    </a:moveTo>
                    <a:lnTo>
                      <a:pt x="123" y="14"/>
                    </a:lnTo>
                    <a:lnTo>
                      <a:pt x="94" y="36"/>
                    </a:lnTo>
                    <a:lnTo>
                      <a:pt x="72" y="43"/>
                    </a:lnTo>
                    <a:lnTo>
                      <a:pt x="58" y="50"/>
                    </a:lnTo>
                    <a:lnTo>
                      <a:pt x="43" y="50"/>
                    </a:lnTo>
                    <a:lnTo>
                      <a:pt x="29" y="50"/>
                    </a:lnTo>
                    <a:lnTo>
                      <a:pt x="14" y="43"/>
                    </a:lnTo>
                    <a:lnTo>
                      <a:pt x="0" y="36"/>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1" name="Group 244">
              <a:extLst>
                <a:ext uri="{FF2B5EF4-FFF2-40B4-BE49-F238E27FC236}">
                  <a16:creationId xmlns:a16="http://schemas.microsoft.com/office/drawing/2014/main" id="{32F41BCA-BDA0-F143-BA72-0EBDDBDFB0A0}"/>
                </a:ext>
              </a:extLst>
            </p:cNvPr>
            <p:cNvGrpSpPr>
              <a:grpSpLocks/>
            </p:cNvGrpSpPr>
            <p:nvPr/>
          </p:nvGrpSpPr>
          <p:grpSpPr bwMode="auto">
            <a:xfrm>
              <a:off x="2730" y="3151"/>
              <a:ext cx="159" cy="145"/>
              <a:chOff x="2730" y="3151"/>
              <a:chExt cx="159" cy="145"/>
            </a:xfrm>
          </p:grpSpPr>
          <p:sp>
            <p:nvSpPr>
              <p:cNvPr id="23700" name="Freeform 245">
                <a:extLst>
                  <a:ext uri="{FF2B5EF4-FFF2-40B4-BE49-F238E27FC236}">
                    <a16:creationId xmlns:a16="http://schemas.microsoft.com/office/drawing/2014/main" id="{74120E2C-6EAD-314A-9D97-DAB6FEF815F2}"/>
                  </a:ext>
                </a:extLst>
              </p:cNvPr>
              <p:cNvSpPr>
                <a:spLocks/>
              </p:cNvSpPr>
              <p:nvPr/>
            </p:nvSpPr>
            <p:spPr bwMode="auto">
              <a:xfrm>
                <a:off x="2730" y="3151"/>
                <a:ext cx="130" cy="51"/>
              </a:xfrm>
              <a:custGeom>
                <a:avLst/>
                <a:gdLst>
                  <a:gd name="T0" fmla="*/ 0 w 130"/>
                  <a:gd name="T1" fmla="*/ 51 h 51"/>
                  <a:gd name="T2" fmla="*/ 7 w 130"/>
                  <a:gd name="T3" fmla="*/ 36 h 51"/>
                  <a:gd name="T4" fmla="*/ 21 w 130"/>
                  <a:gd name="T5" fmla="*/ 22 h 51"/>
                  <a:gd name="T6" fmla="*/ 29 w 130"/>
                  <a:gd name="T7" fmla="*/ 15 h 51"/>
                  <a:gd name="T8" fmla="*/ 43 w 130"/>
                  <a:gd name="T9" fmla="*/ 7 h 51"/>
                  <a:gd name="T10" fmla="*/ 58 w 130"/>
                  <a:gd name="T11" fmla="*/ 0 h 51"/>
                  <a:gd name="T12" fmla="*/ 65 w 130"/>
                  <a:gd name="T13" fmla="*/ 0 h 51"/>
                  <a:gd name="T14" fmla="*/ 86 w 130"/>
                  <a:gd name="T15" fmla="*/ 0 h 51"/>
                  <a:gd name="T16" fmla="*/ 101 w 130"/>
                  <a:gd name="T17" fmla="*/ 0 h 51"/>
                  <a:gd name="T18" fmla="*/ 123 w 130"/>
                  <a:gd name="T19" fmla="*/ 7 h 51"/>
                  <a:gd name="T20" fmla="*/ 130 w 130"/>
                  <a:gd name="T21" fmla="*/ 15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1"/>
                  <a:gd name="T35" fmla="*/ 130 w 130"/>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1">
                    <a:moveTo>
                      <a:pt x="0" y="51"/>
                    </a:moveTo>
                    <a:lnTo>
                      <a:pt x="7" y="36"/>
                    </a:lnTo>
                    <a:lnTo>
                      <a:pt x="21" y="22"/>
                    </a:lnTo>
                    <a:lnTo>
                      <a:pt x="29" y="15"/>
                    </a:lnTo>
                    <a:lnTo>
                      <a:pt x="43" y="7"/>
                    </a:lnTo>
                    <a:lnTo>
                      <a:pt x="58" y="0"/>
                    </a:lnTo>
                    <a:lnTo>
                      <a:pt x="65" y="0"/>
                    </a:lnTo>
                    <a:lnTo>
                      <a:pt x="86" y="0"/>
                    </a:lnTo>
                    <a:lnTo>
                      <a:pt x="101" y="0"/>
                    </a:lnTo>
                    <a:lnTo>
                      <a:pt x="123" y="7"/>
                    </a:lnTo>
                    <a:lnTo>
                      <a:pt x="130" y="1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01" name="Freeform 246">
                <a:extLst>
                  <a:ext uri="{FF2B5EF4-FFF2-40B4-BE49-F238E27FC236}">
                    <a16:creationId xmlns:a16="http://schemas.microsoft.com/office/drawing/2014/main" id="{CA593E8D-182E-4D4B-B76C-E6EF3BAED9BC}"/>
                  </a:ext>
                </a:extLst>
              </p:cNvPr>
              <p:cNvSpPr>
                <a:spLocks/>
              </p:cNvSpPr>
              <p:nvPr/>
            </p:nvSpPr>
            <p:spPr bwMode="auto">
              <a:xfrm>
                <a:off x="2853" y="3158"/>
                <a:ext cx="36" cy="138"/>
              </a:xfrm>
              <a:custGeom>
                <a:avLst/>
                <a:gdLst>
                  <a:gd name="T0" fmla="*/ 0 w 36"/>
                  <a:gd name="T1" fmla="*/ 0 h 138"/>
                  <a:gd name="T2" fmla="*/ 14 w 36"/>
                  <a:gd name="T3" fmla="*/ 8 h 138"/>
                  <a:gd name="T4" fmla="*/ 28 w 36"/>
                  <a:gd name="T5" fmla="*/ 22 h 138"/>
                  <a:gd name="T6" fmla="*/ 28 w 36"/>
                  <a:gd name="T7" fmla="*/ 29 h 138"/>
                  <a:gd name="T8" fmla="*/ 36 w 36"/>
                  <a:gd name="T9" fmla="*/ 58 h 138"/>
                  <a:gd name="T10" fmla="*/ 36 w 36"/>
                  <a:gd name="T11" fmla="*/ 65 h 138"/>
                  <a:gd name="T12" fmla="*/ 36 w 36"/>
                  <a:gd name="T13" fmla="*/ 73 h 138"/>
                  <a:gd name="T14" fmla="*/ 36 w 36"/>
                  <a:gd name="T15" fmla="*/ 94 h 138"/>
                  <a:gd name="T16" fmla="*/ 36 w 36"/>
                  <a:gd name="T17" fmla="*/ 109 h 138"/>
                  <a:gd name="T18" fmla="*/ 28 w 36"/>
                  <a:gd name="T19" fmla="*/ 123 h 138"/>
                  <a:gd name="T20" fmla="*/ 21 w 36"/>
                  <a:gd name="T21" fmla="*/ 138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8"/>
                  <a:gd name="T35" fmla="*/ 36 w 3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8">
                    <a:moveTo>
                      <a:pt x="0" y="0"/>
                    </a:moveTo>
                    <a:lnTo>
                      <a:pt x="14" y="8"/>
                    </a:lnTo>
                    <a:lnTo>
                      <a:pt x="28" y="22"/>
                    </a:lnTo>
                    <a:lnTo>
                      <a:pt x="28" y="29"/>
                    </a:lnTo>
                    <a:lnTo>
                      <a:pt x="36" y="58"/>
                    </a:lnTo>
                    <a:lnTo>
                      <a:pt x="36" y="65"/>
                    </a:lnTo>
                    <a:lnTo>
                      <a:pt x="36" y="73"/>
                    </a:lnTo>
                    <a:lnTo>
                      <a:pt x="36" y="94"/>
                    </a:lnTo>
                    <a:lnTo>
                      <a:pt x="36" y="109"/>
                    </a:lnTo>
                    <a:lnTo>
                      <a:pt x="28" y="123"/>
                    </a:lnTo>
                    <a:lnTo>
                      <a:pt x="21" y="138"/>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2" name="Group 247">
              <a:extLst>
                <a:ext uri="{FF2B5EF4-FFF2-40B4-BE49-F238E27FC236}">
                  <a16:creationId xmlns:a16="http://schemas.microsoft.com/office/drawing/2014/main" id="{6BF14AFA-CA19-2C4D-9B87-2B1432141953}"/>
                </a:ext>
              </a:extLst>
            </p:cNvPr>
            <p:cNvGrpSpPr>
              <a:grpSpLocks/>
            </p:cNvGrpSpPr>
            <p:nvPr/>
          </p:nvGrpSpPr>
          <p:grpSpPr bwMode="auto">
            <a:xfrm>
              <a:off x="2867" y="3267"/>
              <a:ext cx="166" cy="144"/>
              <a:chOff x="2867" y="3267"/>
              <a:chExt cx="166" cy="144"/>
            </a:xfrm>
          </p:grpSpPr>
          <p:sp>
            <p:nvSpPr>
              <p:cNvPr id="23698" name="Freeform 248">
                <a:extLst>
                  <a:ext uri="{FF2B5EF4-FFF2-40B4-BE49-F238E27FC236}">
                    <a16:creationId xmlns:a16="http://schemas.microsoft.com/office/drawing/2014/main" id="{B590A161-7409-6A4F-B8D3-2A54A93A3274}"/>
                  </a:ext>
                </a:extLst>
              </p:cNvPr>
              <p:cNvSpPr>
                <a:spLocks/>
              </p:cNvSpPr>
              <p:nvPr/>
            </p:nvSpPr>
            <p:spPr bwMode="auto">
              <a:xfrm>
                <a:off x="2867" y="3267"/>
                <a:ext cx="43" cy="137"/>
              </a:xfrm>
              <a:custGeom>
                <a:avLst/>
                <a:gdLst>
                  <a:gd name="T0" fmla="*/ 43 w 43"/>
                  <a:gd name="T1" fmla="*/ 137 h 137"/>
                  <a:gd name="T2" fmla="*/ 29 w 43"/>
                  <a:gd name="T3" fmla="*/ 130 h 137"/>
                  <a:gd name="T4" fmla="*/ 22 w 43"/>
                  <a:gd name="T5" fmla="*/ 122 h 137"/>
                  <a:gd name="T6" fmla="*/ 7 w 43"/>
                  <a:gd name="T7" fmla="*/ 101 h 137"/>
                  <a:gd name="T8" fmla="*/ 0 w 43"/>
                  <a:gd name="T9" fmla="*/ 86 h 137"/>
                  <a:gd name="T10" fmla="*/ 0 w 43"/>
                  <a:gd name="T11" fmla="*/ 79 h 137"/>
                  <a:gd name="T12" fmla="*/ 0 w 43"/>
                  <a:gd name="T13" fmla="*/ 72 h 137"/>
                  <a:gd name="T14" fmla="*/ 0 w 43"/>
                  <a:gd name="T15" fmla="*/ 50 h 137"/>
                  <a:gd name="T16" fmla="*/ 7 w 43"/>
                  <a:gd name="T17" fmla="*/ 29 h 137"/>
                  <a:gd name="T18" fmla="*/ 14 w 43"/>
                  <a:gd name="T19" fmla="*/ 14 h 137"/>
                  <a:gd name="T20" fmla="*/ 22 w 4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7"/>
                  <a:gd name="T35" fmla="*/ 43 w 4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7">
                    <a:moveTo>
                      <a:pt x="43" y="137"/>
                    </a:moveTo>
                    <a:lnTo>
                      <a:pt x="29" y="130"/>
                    </a:lnTo>
                    <a:lnTo>
                      <a:pt x="22" y="122"/>
                    </a:lnTo>
                    <a:lnTo>
                      <a:pt x="7" y="101"/>
                    </a:lnTo>
                    <a:lnTo>
                      <a:pt x="0" y="86"/>
                    </a:lnTo>
                    <a:lnTo>
                      <a:pt x="0" y="79"/>
                    </a:lnTo>
                    <a:lnTo>
                      <a:pt x="0" y="72"/>
                    </a:lnTo>
                    <a:lnTo>
                      <a:pt x="0" y="50"/>
                    </a:lnTo>
                    <a:lnTo>
                      <a:pt x="7" y="29"/>
                    </a:lnTo>
                    <a:lnTo>
                      <a:pt x="14" y="14"/>
                    </a:lnTo>
                    <a:lnTo>
                      <a:pt x="22"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9" name="Freeform 249">
                <a:extLst>
                  <a:ext uri="{FF2B5EF4-FFF2-40B4-BE49-F238E27FC236}">
                    <a16:creationId xmlns:a16="http://schemas.microsoft.com/office/drawing/2014/main" id="{6053FDDC-550B-B14E-A1BD-5A430A701287}"/>
                  </a:ext>
                </a:extLst>
              </p:cNvPr>
              <p:cNvSpPr>
                <a:spLocks/>
              </p:cNvSpPr>
              <p:nvPr/>
            </p:nvSpPr>
            <p:spPr bwMode="auto">
              <a:xfrm>
                <a:off x="2903" y="3361"/>
                <a:ext cx="130" cy="50"/>
              </a:xfrm>
              <a:custGeom>
                <a:avLst/>
                <a:gdLst>
                  <a:gd name="T0" fmla="*/ 130 w 130"/>
                  <a:gd name="T1" fmla="*/ 0 h 50"/>
                  <a:gd name="T2" fmla="*/ 123 w 130"/>
                  <a:gd name="T3" fmla="*/ 14 h 50"/>
                  <a:gd name="T4" fmla="*/ 108 w 130"/>
                  <a:gd name="T5" fmla="*/ 28 h 50"/>
                  <a:gd name="T6" fmla="*/ 101 w 130"/>
                  <a:gd name="T7" fmla="*/ 36 h 50"/>
                  <a:gd name="T8" fmla="*/ 72 w 130"/>
                  <a:gd name="T9" fmla="*/ 50 h 50"/>
                  <a:gd name="T10" fmla="*/ 65 w 130"/>
                  <a:gd name="T11" fmla="*/ 50 h 50"/>
                  <a:gd name="T12" fmla="*/ 58 w 130"/>
                  <a:gd name="T13" fmla="*/ 50 h 50"/>
                  <a:gd name="T14" fmla="*/ 43 w 130"/>
                  <a:gd name="T15" fmla="*/ 50 h 50"/>
                  <a:gd name="T16" fmla="*/ 22 w 130"/>
                  <a:gd name="T17" fmla="*/ 50 h 50"/>
                  <a:gd name="T18" fmla="*/ 7 w 130"/>
                  <a:gd name="T19" fmla="*/ 50 h 50"/>
                  <a:gd name="T20" fmla="*/ 0 w 130"/>
                  <a:gd name="T21" fmla="*/ 43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0"/>
                  <a:gd name="T35" fmla="*/ 130 w 130"/>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0">
                    <a:moveTo>
                      <a:pt x="130" y="0"/>
                    </a:moveTo>
                    <a:lnTo>
                      <a:pt x="123" y="14"/>
                    </a:lnTo>
                    <a:lnTo>
                      <a:pt x="108" y="28"/>
                    </a:lnTo>
                    <a:lnTo>
                      <a:pt x="101" y="36"/>
                    </a:lnTo>
                    <a:lnTo>
                      <a:pt x="72" y="50"/>
                    </a:lnTo>
                    <a:lnTo>
                      <a:pt x="65" y="50"/>
                    </a:lnTo>
                    <a:lnTo>
                      <a:pt x="58" y="50"/>
                    </a:lnTo>
                    <a:lnTo>
                      <a:pt x="43" y="50"/>
                    </a:lnTo>
                    <a:lnTo>
                      <a:pt x="22" y="50"/>
                    </a:lnTo>
                    <a:lnTo>
                      <a:pt x="7" y="50"/>
                    </a:lnTo>
                    <a:lnTo>
                      <a:pt x="0" y="43"/>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3" name="Group 250">
              <a:extLst>
                <a:ext uri="{FF2B5EF4-FFF2-40B4-BE49-F238E27FC236}">
                  <a16:creationId xmlns:a16="http://schemas.microsoft.com/office/drawing/2014/main" id="{0EE866A4-9ED0-F145-AFA1-2032FD5CDC2B}"/>
                </a:ext>
              </a:extLst>
            </p:cNvPr>
            <p:cNvGrpSpPr>
              <a:grpSpLocks/>
            </p:cNvGrpSpPr>
            <p:nvPr/>
          </p:nvGrpSpPr>
          <p:grpSpPr bwMode="auto">
            <a:xfrm>
              <a:off x="3019" y="3332"/>
              <a:ext cx="158" cy="144"/>
              <a:chOff x="3019" y="3332"/>
              <a:chExt cx="158" cy="144"/>
            </a:xfrm>
          </p:grpSpPr>
          <p:sp>
            <p:nvSpPr>
              <p:cNvPr id="23696" name="Freeform 251">
                <a:extLst>
                  <a:ext uri="{FF2B5EF4-FFF2-40B4-BE49-F238E27FC236}">
                    <a16:creationId xmlns:a16="http://schemas.microsoft.com/office/drawing/2014/main" id="{8816443A-EC31-8F45-BC17-4DE16E73FDFB}"/>
                  </a:ext>
                </a:extLst>
              </p:cNvPr>
              <p:cNvSpPr>
                <a:spLocks/>
              </p:cNvSpPr>
              <p:nvPr/>
            </p:nvSpPr>
            <p:spPr bwMode="auto">
              <a:xfrm>
                <a:off x="3019" y="3332"/>
                <a:ext cx="130" cy="50"/>
              </a:xfrm>
              <a:custGeom>
                <a:avLst/>
                <a:gdLst>
                  <a:gd name="T0" fmla="*/ 0 w 130"/>
                  <a:gd name="T1" fmla="*/ 50 h 50"/>
                  <a:gd name="T2" fmla="*/ 7 w 130"/>
                  <a:gd name="T3" fmla="*/ 36 h 50"/>
                  <a:gd name="T4" fmla="*/ 21 w 130"/>
                  <a:gd name="T5" fmla="*/ 21 h 50"/>
                  <a:gd name="T6" fmla="*/ 29 w 130"/>
                  <a:gd name="T7" fmla="*/ 14 h 50"/>
                  <a:gd name="T8" fmla="*/ 43 w 130"/>
                  <a:gd name="T9" fmla="*/ 7 h 50"/>
                  <a:gd name="T10" fmla="*/ 57 w 130"/>
                  <a:gd name="T11" fmla="*/ 0 h 50"/>
                  <a:gd name="T12" fmla="*/ 65 w 130"/>
                  <a:gd name="T13" fmla="*/ 0 h 50"/>
                  <a:gd name="T14" fmla="*/ 86 w 130"/>
                  <a:gd name="T15" fmla="*/ 0 h 50"/>
                  <a:gd name="T16" fmla="*/ 101 w 130"/>
                  <a:gd name="T17" fmla="*/ 0 h 50"/>
                  <a:gd name="T18" fmla="*/ 122 w 130"/>
                  <a:gd name="T19" fmla="*/ 7 h 50"/>
                  <a:gd name="T20" fmla="*/ 130 w 130"/>
                  <a:gd name="T21" fmla="*/ 14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0"/>
                  <a:gd name="T35" fmla="*/ 130 w 130"/>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0">
                    <a:moveTo>
                      <a:pt x="0" y="50"/>
                    </a:moveTo>
                    <a:lnTo>
                      <a:pt x="7" y="36"/>
                    </a:lnTo>
                    <a:lnTo>
                      <a:pt x="21" y="21"/>
                    </a:lnTo>
                    <a:lnTo>
                      <a:pt x="29" y="14"/>
                    </a:lnTo>
                    <a:lnTo>
                      <a:pt x="43" y="7"/>
                    </a:lnTo>
                    <a:lnTo>
                      <a:pt x="57" y="0"/>
                    </a:lnTo>
                    <a:lnTo>
                      <a:pt x="65" y="0"/>
                    </a:lnTo>
                    <a:lnTo>
                      <a:pt x="86" y="0"/>
                    </a:lnTo>
                    <a:lnTo>
                      <a:pt x="101" y="0"/>
                    </a:lnTo>
                    <a:lnTo>
                      <a:pt x="122" y="7"/>
                    </a:lnTo>
                    <a:lnTo>
                      <a:pt x="130" y="14"/>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7" name="Freeform 252">
                <a:extLst>
                  <a:ext uri="{FF2B5EF4-FFF2-40B4-BE49-F238E27FC236}">
                    <a16:creationId xmlns:a16="http://schemas.microsoft.com/office/drawing/2014/main" id="{FDF7DF2D-F9BB-0849-BE43-88AFE763423C}"/>
                  </a:ext>
                </a:extLst>
              </p:cNvPr>
              <p:cNvSpPr>
                <a:spLocks/>
              </p:cNvSpPr>
              <p:nvPr/>
            </p:nvSpPr>
            <p:spPr bwMode="auto">
              <a:xfrm>
                <a:off x="3141" y="3339"/>
                <a:ext cx="36" cy="137"/>
              </a:xfrm>
              <a:custGeom>
                <a:avLst/>
                <a:gdLst>
                  <a:gd name="T0" fmla="*/ 0 w 36"/>
                  <a:gd name="T1" fmla="*/ 0 h 137"/>
                  <a:gd name="T2" fmla="*/ 15 w 36"/>
                  <a:gd name="T3" fmla="*/ 7 h 137"/>
                  <a:gd name="T4" fmla="*/ 29 w 36"/>
                  <a:gd name="T5" fmla="*/ 22 h 137"/>
                  <a:gd name="T6" fmla="*/ 29 w 36"/>
                  <a:gd name="T7" fmla="*/ 29 h 137"/>
                  <a:gd name="T8" fmla="*/ 36 w 36"/>
                  <a:gd name="T9" fmla="*/ 58 h 137"/>
                  <a:gd name="T10" fmla="*/ 36 w 36"/>
                  <a:gd name="T11" fmla="*/ 65 h 137"/>
                  <a:gd name="T12" fmla="*/ 36 w 36"/>
                  <a:gd name="T13" fmla="*/ 72 h 137"/>
                  <a:gd name="T14" fmla="*/ 36 w 36"/>
                  <a:gd name="T15" fmla="*/ 94 h 137"/>
                  <a:gd name="T16" fmla="*/ 36 w 36"/>
                  <a:gd name="T17" fmla="*/ 108 h 137"/>
                  <a:gd name="T18" fmla="*/ 29 w 36"/>
                  <a:gd name="T19" fmla="*/ 123 h 137"/>
                  <a:gd name="T20" fmla="*/ 22 w 36"/>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7"/>
                  <a:gd name="T35" fmla="*/ 36 w 3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7">
                    <a:moveTo>
                      <a:pt x="0" y="0"/>
                    </a:moveTo>
                    <a:lnTo>
                      <a:pt x="15" y="7"/>
                    </a:lnTo>
                    <a:lnTo>
                      <a:pt x="29" y="22"/>
                    </a:lnTo>
                    <a:lnTo>
                      <a:pt x="29" y="29"/>
                    </a:lnTo>
                    <a:lnTo>
                      <a:pt x="36" y="58"/>
                    </a:lnTo>
                    <a:lnTo>
                      <a:pt x="36" y="65"/>
                    </a:lnTo>
                    <a:lnTo>
                      <a:pt x="36" y="72"/>
                    </a:lnTo>
                    <a:lnTo>
                      <a:pt x="36" y="94"/>
                    </a:lnTo>
                    <a:lnTo>
                      <a:pt x="36" y="108"/>
                    </a:lnTo>
                    <a:lnTo>
                      <a:pt x="29" y="123"/>
                    </a:lnTo>
                    <a:lnTo>
                      <a:pt x="22"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4" name="Group 253">
              <a:extLst>
                <a:ext uri="{FF2B5EF4-FFF2-40B4-BE49-F238E27FC236}">
                  <a16:creationId xmlns:a16="http://schemas.microsoft.com/office/drawing/2014/main" id="{EC08BAC6-DB64-AC42-A284-060094C7CD2D}"/>
                </a:ext>
              </a:extLst>
            </p:cNvPr>
            <p:cNvGrpSpPr>
              <a:grpSpLocks/>
            </p:cNvGrpSpPr>
            <p:nvPr/>
          </p:nvGrpSpPr>
          <p:grpSpPr bwMode="auto">
            <a:xfrm>
              <a:off x="3156" y="3447"/>
              <a:ext cx="166" cy="145"/>
              <a:chOff x="3156" y="3447"/>
              <a:chExt cx="166" cy="145"/>
            </a:xfrm>
          </p:grpSpPr>
          <p:sp>
            <p:nvSpPr>
              <p:cNvPr id="23694" name="Freeform 254">
                <a:extLst>
                  <a:ext uri="{FF2B5EF4-FFF2-40B4-BE49-F238E27FC236}">
                    <a16:creationId xmlns:a16="http://schemas.microsoft.com/office/drawing/2014/main" id="{D8597AA2-8A0C-504B-9E48-91DDE221E656}"/>
                  </a:ext>
                </a:extLst>
              </p:cNvPr>
              <p:cNvSpPr>
                <a:spLocks/>
              </p:cNvSpPr>
              <p:nvPr/>
            </p:nvSpPr>
            <p:spPr bwMode="auto">
              <a:xfrm>
                <a:off x="3156" y="3447"/>
                <a:ext cx="36" cy="137"/>
              </a:xfrm>
              <a:custGeom>
                <a:avLst/>
                <a:gdLst>
                  <a:gd name="T0" fmla="*/ 36 w 36"/>
                  <a:gd name="T1" fmla="*/ 137 h 137"/>
                  <a:gd name="T2" fmla="*/ 29 w 36"/>
                  <a:gd name="T3" fmla="*/ 130 h 137"/>
                  <a:gd name="T4" fmla="*/ 14 w 36"/>
                  <a:gd name="T5" fmla="*/ 116 h 137"/>
                  <a:gd name="T6" fmla="*/ 7 w 36"/>
                  <a:gd name="T7" fmla="*/ 101 h 137"/>
                  <a:gd name="T8" fmla="*/ 0 w 36"/>
                  <a:gd name="T9" fmla="*/ 87 h 137"/>
                  <a:gd name="T10" fmla="*/ 0 w 36"/>
                  <a:gd name="T11" fmla="*/ 80 h 137"/>
                  <a:gd name="T12" fmla="*/ 0 w 36"/>
                  <a:gd name="T13" fmla="*/ 72 h 137"/>
                  <a:gd name="T14" fmla="*/ 0 w 36"/>
                  <a:gd name="T15" fmla="*/ 51 h 137"/>
                  <a:gd name="T16" fmla="*/ 7 w 36"/>
                  <a:gd name="T17" fmla="*/ 29 h 137"/>
                  <a:gd name="T18" fmla="*/ 14 w 36"/>
                  <a:gd name="T19" fmla="*/ 15 h 137"/>
                  <a:gd name="T20" fmla="*/ 21 w 36"/>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7"/>
                  <a:gd name="T35" fmla="*/ 36 w 3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7">
                    <a:moveTo>
                      <a:pt x="36" y="137"/>
                    </a:moveTo>
                    <a:lnTo>
                      <a:pt x="29" y="130"/>
                    </a:lnTo>
                    <a:lnTo>
                      <a:pt x="14" y="116"/>
                    </a:lnTo>
                    <a:lnTo>
                      <a:pt x="7" y="101"/>
                    </a:lnTo>
                    <a:lnTo>
                      <a:pt x="0" y="87"/>
                    </a:lnTo>
                    <a:lnTo>
                      <a:pt x="0" y="80"/>
                    </a:lnTo>
                    <a:lnTo>
                      <a:pt x="0" y="72"/>
                    </a:lnTo>
                    <a:lnTo>
                      <a:pt x="0" y="51"/>
                    </a:lnTo>
                    <a:lnTo>
                      <a:pt x="7" y="29"/>
                    </a:lnTo>
                    <a:lnTo>
                      <a:pt x="14" y="15"/>
                    </a:lnTo>
                    <a:lnTo>
                      <a:pt x="21"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5" name="Freeform 255">
                <a:extLst>
                  <a:ext uri="{FF2B5EF4-FFF2-40B4-BE49-F238E27FC236}">
                    <a16:creationId xmlns:a16="http://schemas.microsoft.com/office/drawing/2014/main" id="{CB8552B2-8FBF-8140-8427-B82879B0555F}"/>
                  </a:ext>
                </a:extLst>
              </p:cNvPr>
              <p:cNvSpPr>
                <a:spLocks/>
              </p:cNvSpPr>
              <p:nvPr/>
            </p:nvSpPr>
            <p:spPr bwMode="auto">
              <a:xfrm>
                <a:off x="3192" y="3541"/>
                <a:ext cx="130" cy="51"/>
              </a:xfrm>
              <a:custGeom>
                <a:avLst/>
                <a:gdLst>
                  <a:gd name="T0" fmla="*/ 130 w 130"/>
                  <a:gd name="T1" fmla="*/ 0 h 51"/>
                  <a:gd name="T2" fmla="*/ 123 w 130"/>
                  <a:gd name="T3" fmla="*/ 15 h 51"/>
                  <a:gd name="T4" fmla="*/ 108 w 130"/>
                  <a:gd name="T5" fmla="*/ 29 h 51"/>
                  <a:gd name="T6" fmla="*/ 101 w 130"/>
                  <a:gd name="T7" fmla="*/ 36 h 51"/>
                  <a:gd name="T8" fmla="*/ 72 w 130"/>
                  <a:gd name="T9" fmla="*/ 51 h 51"/>
                  <a:gd name="T10" fmla="*/ 65 w 130"/>
                  <a:gd name="T11" fmla="*/ 51 h 51"/>
                  <a:gd name="T12" fmla="*/ 58 w 130"/>
                  <a:gd name="T13" fmla="*/ 51 h 51"/>
                  <a:gd name="T14" fmla="*/ 43 w 130"/>
                  <a:gd name="T15" fmla="*/ 51 h 51"/>
                  <a:gd name="T16" fmla="*/ 22 w 130"/>
                  <a:gd name="T17" fmla="*/ 51 h 51"/>
                  <a:gd name="T18" fmla="*/ 7 w 130"/>
                  <a:gd name="T19" fmla="*/ 51 h 51"/>
                  <a:gd name="T20" fmla="*/ 0 w 130"/>
                  <a:gd name="T21" fmla="*/ 43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1"/>
                  <a:gd name="T35" fmla="*/ 130 w 130"/>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1">
                    <a:moveTo>
                      <a:pt x="130" y="0"/>
                    </a:moveTo>
                    <a:lnTo>
                      <a:pt x="123" y="15"/>
                    </a:lnTo>
                    <a:lnTo>
                      <a:pt x="108" y="29"/>
                    </a:lnTo>
                    <a:lnTo>
                      <a:pt x="101" y="36"/>
                    </a:lnTo>
                    <a:lnTo>
                      <a:pt x="72" y="51"/>
                    </a:lnTo>
                    <a:lnTo>
                      <a:pt x="65" y="51"/>
                    </a:lnTo>
                    <a:lnTo>
                      <a:pt x="58" y="51"/>
                    </a:lnTo>
                    <a:lnTo>
                      <a:pt x="43" y="51"/>
                    </a:lnTo>
                    <a:lnTo>
                      <a:pt x="22" y="51"/>
                    </a:lnTo>
                    <a:lnTo>
                      <a:pt x="7" y="51"/>
                    </a:lnTo>
                    <a:lnTo>
                      <a:pt x="0" y="43"/>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5" name="Group 256">
              <a:extLst>
                <a:ext uri="{FF2B5EF4-FFF2-40B4-BE49-F238E27FC236}">
                  <a16:creationId xmlns:a16="http://schemas.microsoft.com/office/drawing/2014/main" id="{B29975D9-180C-D643-BC86-35EFEAE1DF95}"/>
                </a:ext>
              </a:extLst>
            </p:cNvPr>
            <p:cNvGrpSpPr>
              <a:grpSpLocks/>
            </p:cNvGrpSpPr>
            <p:nvPr/>
          </p:nvGrpSpPr>
          <p:grpSpPr bwMode="auto">
            <a:xfrm>
              <a:off x="2138" y="2805"/>
              <a:ext cx="166" cy="144"/>
              <a:chOff x="2138" y="2805"/>
              <a:chExt cx="166" cy="144"/>
            </a:xfrm>
          </p:grpSpPr>
          <p:sp>
            <p:nvSpPr>
              <p:cNvPr id="23692" name="Freeform 257">
                <a:extLst>
                  <a:ext uri="{FF2B5EF4-FFF2-40B4-BE49-F238E27FC236}">
                    <a16:creationId xmlns:a16="http://schemas.microsoft.com/office/drawing/2014/main" id="{2577CA82-BB3F-0B4B-A9A7-5A55477C6941}"/>
                  </a:ext>
                </a:extLst>
              </p:cNvPr>
              <p:cNvSpPr>
                <a:spLocks/>
              </p:cNvSpPr>
              <p:nvPr/>
            </p:nvSpPr>
            <p:spPr bwMode="auto">
              <a:xfrm>
                <a:off x="2138" y="2805"/>
                <a:ext cx="130" cy="50"/>
              </a:xfrm>
              <a:custGeom>
                <a:avLst/>
                <a:gdLst>
                  <a:gd name="T0" fmla="*/ 0 w 130"/>
                  <a:gd name="T1" fmla="*/ 50 h 50"/>
                  <a:gd name="T2" fmla="*/ 7 w 130"/>
                  <a:gd name="T3" fmla="*/ 36 h 50"/>
                  <a:gd name="T4" fmla="*/ 21 w 130"/>
                  <a:gd name="T5" fmla="*/ 21 h 50"/>
                  <a:gd name="T6" fmla="*/ 36 w 130"/>
                  <a:gd name="T7" fmla="*/ 14 h 50"/>
                  <a:gd name="T8" fmla="*/ 58 w 130"/>
                  <a:gd name="T9" fmla="*/ 7 h 50"/>
                  <a:gd name="T10" fmla="*/ 65 w 130"/>
                  <a:gd name="T11" fmla="*/ 7 h 50"/>
                  <a:gd name="T12" fmla="*/ 72 w 130"/>
                  <a:gd name="T13" fmla="*/ 7 h 50"/>
                  <a:gd name="T14" fmla="*/ 94 w 130"/>
                  <a:gd name="T15" fmla="*/ 0 h 50"/>
                  <a:gd name="T16" fmla="*/ 101 w 130"/>
                  <a:gd name="T17" fmla="*/ 0 h 50"/>
                  <a:gd name="T18" fmla="*/ 122 w 130"/>
                  <a:gd name="T19" fmla="*/ 7 h 50"/>
                  <a:gd name="T20" fmla="*/ 130 w 130"/>
                  <a:gd name="T21" fmla="*/ 14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0"/>
                  <a:gd name="T35" fmla="*/ 130 w 130"/>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0">
                    <a:moveTo>
                      <a:pt x="0" y="50"/>
                    </a:moveTo>
                    <a:lnTo>
                      <a:pt x="7" y="36"/>
                    </a:lnTo>
                    <a:lnTo>
                      <a:pt x="21" y="21"/>
                    </a:lnTo>
                    <a:lnTo>
                      <a:pt x="36" y="14"/>
                    </a:lnTo>
                    <a:lnTo>
                      <a:pt x="58" y="7"/>
                    </a:lnTo>
                    <a:lnTo>
                      <a:pt x="65" y="7"/>
                    </a:lnTo>
                    <a:lnTo>
                      <a:pt x="72" y="7"/>
                    </a:lnTo>
                    <a:lnTo>
                      <a:pt x="94" y="0"/>
                    </a:lnTo>
                    <a:lnTo>
                      <a:pt x="101" y="0"/>
                    </a:lnTo>
                    <a:lnTo>
                      <a:pt x="122" y="7"/>
                    </a:lnTo>
                    <a:lnTo>
                      <a:pt x="130" y="14"/>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3" name="Freeform 258">
                <a:extLst>
                  <a:ext uri="{FF2B5EF4-FFF2-40B4-BE49-F238E27FC236}">
                    <a16:creationId xmlns:a16="http://schemas.microsoft.com/office/drawing/2014/main" id="{C2E3A196-A29E-1D4D-9706-ADEB68C187A8}"/>
                  </a:ext>
                </a:extLst>
              </p:cNvPr>
              <p:cNvSpPr>
                <a:spLocks/>
              </p:cNvSpPr>
              <p:nvPr/>
            </p:nvSpPr>
            <p:spPr bwMode="auto">
              <a:xfrm>
                <a:off x="2268" y="2819"/>
                <a:ext cx="36" cy="130"/>
              </a:xfrm>
              <a:custGeom>
                <a:avLst/>
                <a:gdLst>
                  <a:gd name="T0" fmla="*/ 0 w 36"/>
                  <a:gd name="T1" fmla="*/ 0 h 130"/>
                  <a:gd name="T2" fmla="*/ 7 w 36"/>
                  <a:gd name="T3" fmla="*/ 7 h 130"/>
                  <a:gd name="T4" fmla="*/ 21 w 36"/>
                  <a:gd name="T5" fmla="*/ 14 h 130"/>
                  <a:gd name="T6" fmla="*/ 29 w 36"/>
                  <a:gd name="T7" fmla="*/ 29 h 130"/>
                  <a:gd name="T8" fmla="*/ 36 w 36"/>
                  <a:gd name="T9" fmla="*/ 51 h 130"/>
                  <a:gd name="T10" fmla="*/ 36 w 36"/>
                  <a:gd name="T11" fmla="*/ 58 h 130"/>
                  <a:gd name="T12" fmla="*/ 36 w 36"/>
                  <a:gd name="T13" fmla="*/ 65 h 130"/>
                  <a:gd name="T14" fmla="*/ 36 w 36"/>
                  <a:gd name="T15" fmla="*/ 79 h 130"/>
                  <a:gd name="T16" fmla="*/ 29 w 36"/>
                  <a:gd name="T17" fmla="*/ 101 h 130"/>
                  <a:gd name="T18" fmla="*/ 21 w 36"/>
                  <a:gd name="T19" fmla="*/ 116 h 130"/>
                  <a:gd name="T20" fmla="*/ 14 w 36"/>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0"/>
                  <a:gd name="T35" fmla="*/ 36 w 36"/>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0">
                    <a:moveTo>
                      <a:pt x="0" y="0"/>
                    </a:moveTo>
                    <a:lnTo>
                      <a:pt x="7" y="7"/>
                    </a:lnTo>
                    <a:lnTo>
                      <a:pt x="21" y="14"/>
                    </a:lnTo>
                    <a:lnTo>
                      <a:pt x="29" y="29"/>
                    </a:lnTo>
                    <a:lnTo>
                      <a:pt x="36" y="51"/>
                    </a:lnTo>
                    <a:lnTo>
                      <a:pt x="36" y="58"/>
                    </a:lnTo>
                    <a:lnTo>
                      <a:pt x="36" y="65"/>
                    </a:lnTo>
                    <a:lnTo>
                      <a:pt x="36" y="79"/>
                    </a:lnTo>
                    <a:lnTo>
                      <a:pt x="29" y="101"/>
                    </a:lnTo>
                    <a:lnTo>
                      <a:pt x="21" y="116"/>
                    </a:lnTo>
                    <a:lnTo>
                      <a:pt x="14"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6" name="Group 259">
              <a:extLst>
                <a:ext uri="{FF2B5EF4-FFF2-40B4-BE49-F238E27FC236}">
                  <a16:creationId xmlns:a16="http://schemas.microsoft.com/office/drawing/2014/main" id="{D4B91D2F-F9AC-744F-94FC-51D625DFF0E4}"/>
                </a:ext>
              </a:extLst>
            </p:cNvPr>
            <p:cNvGrpSpPr>
              <a:grpSpLocks/>
            </p:cNvGrpSpPr>
            <p:nvPr/>
          </p:nvGrpSpPr>
          <p:grpSpPr bwMode="auto">
            <a:xfrm>
              <a:off x="2275" y="2927"/>
              <a:ext cx="166" cy="145"/>
              <a:chOff x="2275" y="2927"/>
              <a:chExt cx="166" cy="145"/>
            </a:xfrm>
          </p:grpSpPr>
          <p:sp>
            <p:nvSpPr>
              <p:cNvPr id="23690" name="Freeform 260">
                <a:extLst>
                  <a:ext uri="{FF2B5EF4-FFF2-40B4-BE49-F238E27FC236}">
                    <a16:creationId xmlns:a16="http://schemas.microsoft.com/office/drawing/2014/main" id="{3825CD2D-9886-8440-B683-FA5238CBDD77}"/>
                  </a:ext>
                </a:extLst>
              </p:cNvPr>
              <p:cNvSpPr>
                <a:spLocks/>
              </p:cNvSpPr>
              <p:nvPr/>
            </p:nvSpPr>
            <p:spPr bwMode="auto">
              <a:xfrm>
                <a:off x="2275" y="2927"/>
                <a:ext cx="36" cy="130"/>
              </a:xfrm>
              <a:custGeom>
                <a:avLst/>
                <a:gdLst>
                  <a:gd name="T0" fmla="*/ 36 w 36"/>
                  <a:gd name="T1" fmla="*/ 130 h 130"/>
                  <a:gd name="T2" fmla="*/ 29 w 36"/>
                  <a:gd name="T3" fmla="*/ 130 h 130"/>
                  <a:gd name="T4" fmla="*/ 14 w 36"/>
                  <a:gd name="T5" fmla="*/ 116 h 130"/>
                  <a:gd name="T6" fmla="*/ 7 w 36"/>
                  <a:gd name="T7" fmla="*/ 101 h 130"/>
                  <a:gd name="T8" fmla="*/ 0 w 36"/>
                  <a:gd name="T9" fmla="*/ 80 h 130"/>
                  <a:gd name="T10" fmla="*/ 0 w 36"/>
                  <a:gd name="T11" fmla="*/ 73 h 130"/>
                  <a:gd name="T12" fmla="*/ 0 w 36"/>
                  <a:gd name="T13" fmla="*/ 65 h 130"/>
                  <a:gd name="T14" fmla="*/ 0 w 36"/>
                  <a:gd name="T15" fmla="*/ 44 h 130"/>
                  <a:gd name="T16" fmla="*/ 7 w 36"/>
                  <a:gd name="T17" fmla="*/ 22 h 130"/>
                  <a:gd name="T18" fmla="*/ 14 w 36"/>
                  <a:gd name="T19" fmla="*/ 8 h 130"/>
                  <a:gd name="T20" fmla="*/ 22 w 36"/>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130"/>
                  <a:gd name="T35" fmla="*/ 36 w 36"/>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130">
                    <a:moveTo>
                      <a:pt x="36" y="130"/>
                    </a:moveTo>
                    <a:lnTo>
                      <a:pt x="29" y="130"/>
                    </a:lnTo>
                    <a:lnTo>
                      <a:pt x="14" y="116"/>
                    </a:lnTo>
                    <a:lnTo>
                      <a:pt x="7" y="101"/>
                    </a:lnTo>
                    <a:lnTo>
                      <a:pt x="0" y="80"/>
                    </a:lnTo>
                    <a:lnTo>
                      <a:pt x="0" y="73"/>
                    </a:lnTo>
                    <a:lnTo>
                      <a:pt x="0" y="65"/>
                    </a:lnTo>
                    <a:lnTo>
                      <a:pt x="0" y="44"/>
                    </a:lnTo>
                    <a:lnTo>
                      <a:pt x="7" y="22"/>
                    </a:lnTo>
                    <a:lnTo>
                      <a:pt x="14" y="8"/>
                    </a:lnTo>
                    <a:lnTo>
                      <a:pt x="22"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1" name="Freeform 261">
                <a:extLst>
                  <a:ext uri="{FF2B5EF4-FFF2-40B4-BE49-F238E27FC236}">
                    <a16:creationId xmlns:a16="http://schemas.microsoft.com/office/drawing/2014/main" id="{CFB553CB-2B8F-954C-8677-52385222FBD1}"/>
                  </a:ext>
                </a:extLst>
              </p:cNvPr>
              <p:cNvSpPr>
                <a:spLocks/>
              </p:cNvSpPr>
              <p:nvPr/>
            </p:nvSpPr>
            <p:spPr bwMode="auto">
              <a:xfrm>
                <a:off x="2304" y="3021"/>
                <a:ext cx="137" cy="51"/>
              </a:xfrm>
              <a:custGeom>
                <a:avLst/>
                <a:gdLst>
                  <a:gd name="T0" fmla="*/ 137 w 137"/>
                  <a:gd name="T1" fmla="*/ 0 h 51"/>
                  <a:gd name="T2" fmla="*/ 130 w 137"/>
                  <a:gd name="T3" fmla="*/ 7 h 51"/>
                  <a:gd name="T4" fmla="*/ 115 w 137"/>
                  <a:gd name="T5" fmla="*/ 22 h 51"/>
                  <a:gd name="T6" fmla="*/ 94 w 137"/>
                  <a:gd name="T7" fmla="*/ 36 h 51"/>
                  <a:gd name="T8" fmla="*/ 79 w 137"/>
                  <a:gd name="T9" fmla="*/ 43 h 51"/>
                  <a:gd name="T10" fmla="*/ 72 w 137"/>
                  <a:gd name="T11" fmla="*/ 43 h 51"/>
                  <a:gd name="T12" fmla="*/ 58 w 137"/>
                  <a:gd name="T13" fmla="*/ 51 h 51"/>
                  <a:gd name="T14" fmla="*/ 43 w 137"/>
                  <a:gd name="T15" fmla="*/ 51 h 51"/>
                  <a:gd name="T16" fmla="*/ 29 w 137"/>
                  <a:gd name="T17" fmla="*/ 51 h 51"/>
                  <a:gd name="T18" fmla="*/ 14 w 137"/>
                  <a:gd name="T19" fmla="*/ 43 h 51"/>
                  <a:gd name="T20" fmla="*/ 0 w 137"/>
                  <a:gd name="T21" fmla="*/ 36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
                  <a:gd name="T34" fmla="*/ 0 h 51"/>
                  <a:gd name="T35" fmla="*/ 137 w 137"/>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 h="51">
                    <a:moveTo>
                      <a:pt x="137" y="0"/>
                    </a:moveTo>
                    <a:lnTo>
                      <a:pt x="130" y="7"/>
                    </a:lnTo>
                    <a:lnTo>
                      <a:pt x="115" y="22"/>
                    </a:lnTo>
                    <a:lnTo>
                      <a:pt x="94" y="36"/>
                    </a:lnTo>
                    <a:lnTo>
                      <a:pt x="79" y="43"/>
                    </a:lnTo>
                    <a:lnTo>
                      <a:pt x="72" y="43"/>
                    </a:lnTo>
                    <a:lnTo>
                      <a:pt x="58" y="51"/>
                    </a:lnTo>
                    <a:lnTo>
                      <a:pt x="43" y="51"/>
                    </a:lnTo>
                    <a:lnTo>
                      <a:pt x="29" y="51"/>
                    </a:lnTo>
                    <a:lnTo>
                      <a:pt x="14" y="43"/>
                    </a:lnTo>
                    <a:lnTo>
                      <a:pt x="0" y="36"/>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687" name="Group 262">
              <a:extLst>
                <a:ext uri="{FF2B5EF4-FFF2-40B4-BE49-F238E27FC236}">
                  <a16:creationId xmlns:a16="http://schemas.microsoft.com/office/drawing/2014/main" id="{D2E9A95B-D3AD-A04E-90C3-E6E12F67A395}"/>
                </a:ext>
              </a:extLst>
            </p:cNvPr>
            <p:cNvGrpSpPr>
              <a:grpSpLocks/>
            </p:cNvGrpSpPr>
            <p:nvPr/>
          </p:nvGrpSpPr>
          <p:grpSpPr bwMode="auto">
            <a:xfrm>
              <a:off x="3221" y="3534"/>
              <a:ext cx="151" cy="130"/>
              <a:chOff x="3221" y="3534"/>
              <a:chExt cx="151" cy="130"/>
            </a:xfrm>
          </p:grpSpPr>
          <p:sp>
            <p:nvSpPr>
              <p:cNvPr id="23688" name="Freeform 263">
                <a:extLst>
                  <a:ext uri="{FF2B5EF4-FFF2-40B4-BE49-F238E27FC236}">
                    <a16:creationId xmlns:a16="http://schemas.microsoft.com/office/drawing/2014/main" id="{8D376FBE-63C9-804A-9366-F2215B618B0C}"/>
                  </a:ext>
                </a:extLst>
              </p:cNvPr>
              <p:cNvSpPr>
                <a:spLocks/>
              </p:cNvSpPr>
              <p:nvPr/>
            </p:nvSpPr>
            <p:spPr bwMode="auto">
              <a:xfrm>
                <a:off x="3221" y="3534"/>
                <a:ext cx="151" cy="130"/>
              </a:xfrm>
              <a:custGeom>
                <a:avLst/>
                <a:gdLst>
                  <a:gd name="T0" fmla="*/ 151 w 151"/>
                  <a:gd name="T1" fmla="*/ 0 h 130"/>
                  <a:gd name="T2" fmla="*/ 50 w 151"/>
                  <a:gd name="T3" fmla="*/ 130 h 130"/>
                  <a:gd name="T4" fmla="*/ 29 w 151"/>
                  <a:gd name="T5" fmla="*/ 101 h 130"/>
                  <a:gd name="T6" fmla="*/ 0 w 151"/>
                  <a:gd name="T7" fmla="*/ 72 h 130"/>
                  <a:gd name="T8" fmla="*/ 151 w 151"/>
                  <a:gd name="T9" fmla="*/ 0 h 130"/>
                  <a:gd name="T10" fmla="*/ 0 60000 65536"/>
                  <a:gd name="T11" fmla="*/ 0 60000 65536"/>
                  <a:gd name="T12" fmla="*/ 0 60000 65536"/>
                  <a:gd name="T13" fmla="*/ 0 60000 65536"/>
                  <a:gd name="T14" fmla="*/ 0 60000 65536"/>
                  <a:gd name="T15" fmla="*/ 0 w 151"/>
                  <a:gd name="T16" fmla="*/ 0 h 130"/>
                  <a:gd name="T17" fmla="*/ 151 w 151"/>
                  <a:gd name="T18" fmla="*/ 130 h 130"/>
                </a:gdLst>
                <a:ahLst/>
                <a:cxnLst>
                  <a:cxn ang="T10">
                    <a:pos x="T0" y="T1"/>
                  </a:cxn>
                  <a:cxn ang="T11">
                    <a:pos x="T2" y="T3"/>
                  </a:cxn>
                  <a:cxn ang="T12">
                    <a:pos x="T4" y="T5"/>
                  </a:cxn>
                  <a:cxn ang="T13">
                    <a:pos x="T6" y="T7"/>
                  </a:cxn>
                  <a:cxn ang="T14">
                    <a:pos x="T8" y="T9"/>
                  </a:cxn>
                </a:cxnLst>
                <a:rect l="T15" t="T16" r="T17" b="T18"/>
                <a:pathLst>
                  <a:path w="151" h="130">
                    <a:moveTo>
                      <a:pt x="151" y="0"/>
                    </a:moveTo>
                    <a:lnTo>
                      <a:pt x="50" y="130"/>
                    </a:lnTo>
                    <a:lnTo>
                      <a:pt x="29" y="101"/>
                    </a:lnTo>
                    <a:lnTo>
                      <a:pt x="0" y="72"/>
                    </a:lnTo>
                    <a:lnTo>
                      <a:pt x="151" y="0"/>
                    </a:lnTo>
                    <a:close/>
                  </a:path>
                </a:pathLst>
              </a:custGeom>
              <a:solidFill>
                <a:srgbClr val="4C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Line 264">
                <a:extLst>
                  <a:ext uri="{FF2B5EF4-FFF2-40B4-BE49-F238E27FC236}">
                    <a16:creationId xmlns:a16="http://schemas.microsoft.com/office/drawing/2014/main" id="{E66D2801-9262-1543-867C-D2F1CEC891B0}"/>
                  </a:ext>
                </a:extLst>
              </p:cNvPr>
              <p:cNvSpPr>
                <a:spLocks noChangeShapeType="1"/>
              </p:cNvSpPr>
              <p:nvPr/>
            </p:nvSpPr>
            <p:spPr bwMode="auto">
              <a:xfrm flipH="1">
                <a:off x="3235" y="3534"/>
                <a:ext cx="101" cy="87"/>
              </a:xfrm>
              <a:prstGeom prst="line">
                <a:avLst/>
              </a:prstGeom>
              <a:noFill/>
              <a:ln w="50800">
                <a:solidFill>
                  <a:srgbClr val="4C0099"/>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3587" name="Oval 265">
            <a:extLst>
              <a:ext uri="{FF2B5EF4-FFF2-40B4-BE49-F238E27FC236}">
                <a16:creationId xmlns:a16="http://schemas.microsoft.com/office/drawing/2014/main" id="{B0BF13DE-5334-794E-9AE9-90D1BA9A25B1}"/>
              </a:ext>
            </a:extLst>
          </p:cNvPr>
          <p:cNvSpPr>
            <a:spLocks noChangeArrowheads="1"/>
          </p:cNvSpPr>
          <p:nvPr/>
        </p:nvSpPr>
        <p:spPr bwMode="auto">
          <a:xfrm>
            <a:off x="2914650" y="4827588"/>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88" name="Oval 266">
            <a:extLst>
              <a:ext uri="{FF2B5EF4-FFF2-40B4-BE49-F238E27FC236}">
                <a16:creationId xmlns:a16="http://schemas.microsoft.com/office/drawing/2014/main" id="{678CF0FD-134D-1D49-B5BA-BA700CC86669}"/>
              </a:ext>
            </a:extLst>
          </p:cNvPr>
          <p:cNvSpPr>
            <a:spLocks noChangeArrowheads="1"/>
          </p:cNvSpPr>
          <p:nvPr/>
        </p:nvSpPr>
        <p:spPr bwMode="auto">
          <a:xfrm>
            <a:off x="2914650" y="5343525"/>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589" name="Group 267">
            <a:extLst>
              <a:ext uri="{FF2B5EF4-FFF2-40B4-BE49-F238E27FC236}">
                <a16:creationId xmlns:a16="http://schemas.microsoft.com/office/drawing/2014/main" id="{2748FA94-5996-6047-B9D5-444301259D19}"/>
              </a:ext>
            </a:extLst>
          </p:cNvPr>
          <p:cNvGrpSpPr>
            <a:grpSpLocks/>
          </p:cNvGrpSpPr>
          <p:nvPr/>
        </p:nvGrpSpPr>
        <p:grpSpPr bwMode="auto">
          <a:xfrm>
            <a:off x="3074989" y="4918076"/>
            <a:ext cx="447675" cy="219075"/>
            <a:chOff x="881" y="3194"/>
            <a:chExt cx="282" cy="138"/>
          </a:xfrm>
        </p:grpSpPr>
        <p:sp>
          <p:nvSpPr>
            <p:cNvPr id="23677" name="Freeform 268">
              <a:extLst>
                <a:ext uri="{FF2B5EF4-FFF2-40B4-BE49-F238E27FC236}">
                  <a16:creationId xmlns:a16="http://schemas.microsoft.com/office/drawing/2014/main" id="{CBA3E3CE-FA93-4C43-903A-F1A7CBEFEF62}"/>
                </a:ext>
              </a:extLst>
            </p:cNvPr>
            <p:cNvSpPr>
              <a:spLocks/>
            </p:cNvSpPr>
            <p:nvPr/>
          </p:nvSpPr>
          <p:spPr bwMode="auto">
            <a:xfrm>
              <a:off x="1062" y="3267"/>
              <a:ext cx="101" cy="65"/>
            </a:xfrm>
            <a:custGeom>
              <a:avLst/>
              <a:gdLst>
                <a:gd name="T0" fmla="*/ 101 w 101"/>
                <a:gd name="T1" fmla="*/ 65 h 65"/>
                <a:gd name="T2" fmla="*/ 0 w 101"/>
                <a:gd name="T3" fmla="*/ 43 h 65"/>
                <a:gd name="T4" fmla="*/ 7 w 101"/>
                <a:gd name="T5" fmla="*/ 21 h 65"/>
                <a:gd name="T6" fmla="*/ 22 w 101"/>
                <a:gd name="T7" fmla="*/ 0 h 65"/>
                <a:gd name="T8" fmla="*/ 101 w 101"/>
                <a:gd name="T9" fmla="*/ 65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101" y="65"/>
                  </a:moveTo>
                  <a:lnTo>
                    <a:pt x="0" y="43"/>
                  </a:lnTo>
                  <a:lnTo>
                    <a:pt x="7" y="21"/>
                  </a:lnTo>
                  <a:lnTo>
                    <a:pt x="22" y="0"/>
                  </a:lnTo>
                  <a:lnTo>
                    <a:pt x="10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Line 269">
              <a:extLst>
                <a:ext uri="{FF2B5EF4-FFF2-40B4-BE49-F238E27FC236}">
                  <a16:creationId xmlns:a16="http://schemas.microsoft.com/office/drawing/2014/main" id="{5061FE3D-235F-7E44-B65F-2B6E09574637}"/>
                </a:ext>
              </a:extLst>
            </p:cNvPr>
            <p:cNvSpPr>
              <a:spLocks noChangeShapeType="1"/>
            </p:cNvSpPr>
            <p:nvPr/>
          </p:nvSpPr>
          <p:spPr bwMode="auto">
            <a:xfrm>
              <a:off x="881" y="3194"/>
              <a:ext cx="188" cy="9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590" name="Group 270">
            <a:extLst>
              <a:ext uri="{FF2B5EF4-FFF2-40B4-BE49-F238E27FC236}">
                <a16:creationId xmlns:a16="http://schemas.microsoft.com/office/drawing/2014/main" id="{3760B705-B439-2F4B-80B0-C5F74C95215B}"/>
              </a:ext>
            </a:extLst>
          </p:cNvPr>
          <p:cNvGrpSpPr>
            <a:grpSpLocks/>
          </p:cNvGrpSpPr>
          <p:nvPr/>
        </p:nvGrpSpPr>
        <p:grpSpPr bwMode="auto">
          <a:xfrm>
            <a:off x="3074989" y="5159375"/>
            <a:ext cx="390525" cy="230188"/>
            <a:chOff x="881" y="3346"/>
            <a:chExt cx="246" cy="145"/>
          </a:xfrm>
        </p:grpSpPr>
        <p:sp>
          <p:nvSpPr>
            <p:cNvPr id="23675" name="Freeform 271">
              <a:extLst>
                <a:ext uri="{FF2B5EF4-FFF2-40B4-BE49-F238E27FC236}">
                  <a16:creationId xmlns:a16="http://schemas.microsoft.com/office/drawing/2014/main" id="{31FEE79F-D3F8-6B41-9F29-F49F77460214}"/>
                </a:ext>
              </a:extLst>
            </p:cNvPr>
            <p:cNvSpPr>
              <a:spLocks/>
            </p:cNvSpPr>
            <p:nvPr/>
          </p:nvSpPr>
          <p:spPr bwMode="auto">
            <a:xfrm>
              <a:off x="1026" y="3346"/>
              <a:ext cx="101" cy="72"/>
            </a:xfrm>
            <a:custGeom>
              <a:avLst/>
              <a:gdLst>
                <a:gd name="T0" fmla="*/ 101 w 101"/>
                <a:gd name="T1" fmla="*/ 0 h 72"/>
                <a:gd name="T2" fmla="*/ 29 w 101"/>
                <a:gd name="T3" fmla="*/ 72 h 72"/>
                <a:gd name="T4" fmla="*/ 14 w 101"/>
                <a:gd name="T5" fmla="*/ 51 h 72"/>
                <a:gd name="T6" fmla="*/ 0 w 101"/>
                <a:gd name="T7" fmla="*/ 29 h 72"/>
                <a:gd name="T8" fmla="*/ 101 w 101"/>
                <a:gd name="T9" fmla="*/ 0 h 72"/>
                <a:gd name="T10" fmla="*/ 0 60000 65536"/>
                <a:gd name="T11" fmla="*/ 0 60000 65536"/>
                <a:gd name="T12" fmla="*/ 0 60000 65536"/>
                <a:gd name="T13" fmla="*/ 0 60000 65536"/>
                <a:gd name="T14" fmla="*/ 0 60000 65536"/>
                <a:gd name="T15" fmla="*/ 0 w 101"/>
                <a:gd name="T16" fmla="*/ 0 h 72"/>
                <a:gd name="T17" fmla="*/ 101 w 101"/>
                <a:gd name="T18" fmla="*/ 72 h 72"/>
              </a:gdLst>
              <a:ahLst/>
              <a:cxnLst>
                <a:cxn ang="T10">
                  <a:pos x="T0" y="T1"/>
                </a:cxn>
                <a:cxn ang="T11">
                  <a:pos x="T2" y="T3"/>
                </a:cxn>
                <a:cxn ang="T12">
                  <a:pos x="T4" y="T5"/>
                </a:cxn>
                <a:cxn ang="T13">
                  <a:pos x="T6" y="T7"/>
                </a:cxn>
                <a:cxn ang="T14">
                  <a:pos x="T8" y="T9"/>
                </a:cxn>
              </a:cxnLst>
              <a:rect l="T15" t="T16" r="T17" b="T18"/>
              <a:pathLst>
                <a:path w="101" h="72">
                  <a:moveTo>
                    <a:pt x="101" y="0"/>
                  </a:moveTo>
                  <a:lnTo>
                    <a:pt x="29" y="72"/>
                  </a:lnTo>
                  <a:lnTo>
                    <a:pt x="14" y="51"/>
                  </a:lnTo>
                  <a:lnTo>
                    <a:pt x="0" y="29"/>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Line 272">
              <a:extLst>
                <a:ext uri="{FF2B5EF4-FFF2-40B4-BE49-F238E27FC236}">
                  <a16:creationId xmlns:a16="http://schemas.microsoft.com/office/drawing/2014/main" id="{D21E3FD3-6E24-BC41-9C79-DC3FDA6A7E4F}"/>
                </a:ext>
              </a:extLst>
            </p:cNvPr>
            <p:cNvSpPr>
              <a:spLocks noChangeShapeType="1"/>
            </p:cNvSpPr>
            <p:nvPr/>
          </p:nvSpPr>
          <p:spPr bwMode="auto">
            <a:xfrm flipV="1">
              <a:off x="881" y="3397"/>
              <a:ext cx="159" cy="9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91" name="Oval 273">
            <a:extLst>
              <a:ext uri="{FF2B5EF4-FFF2-40B4-BE49-F238E27FC236}">
                <a16:creationId xmlns:a16="http://schemas.microsoft.com/office/drawing/2014/main" id="{3B3AE2C4-A343-544E-AC33-600DB23F8326}"/>
              </a:ext>
            </a:extLst>
          </p:cNvPr>
          <p:cNvSpPr>
            <a:spLocks noChangeArrowheads="1"/>
          </p:cNvSpPr>
          <p:nvPr/>
        </p:nvSpPr>
        <p:spPr bwMode="auto">
          <a:xfrm>
            <a:off x="3441700" y="5067300"/>
            <a:ext cx="173038" cy="17303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92" name="Oval 274">
            <a:extLst>
              <a:ext uri="{FF2B5EF4-FFF2-40B4-BE49-F238E27FC236}">
                <a16:creationId xmlns:a16="http://schemas.microsoft.com/office/drawing/2014/main" id="{CCC7F193-A1C7-F44A-926B-BE5A1E695F95}"/>
              </a:ext>
            </a:extLst>
          </p:cNvPr>
          <p:cNvSpPr>
            <a:spLocks noChangeArrowheads="1"/>
          </p:cNvSpPr>
          <p:nvPr/>
        </p:nvSpPr>
        <p:spPr bwMode="auto">
          <a:xfrm>
            <a:off x="3454400" y="5205413"/>
            <a:ext cx="171450"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93" name="Rectangle 275">
            <a:extLst>
              <a:ext uri="{FF2B5EF4-FFF2-40B4-BE49-F238E27FC236}">
                <a16:creationId xmlns:a16="http://schemas.microsoft.com/office/drawing/2014/main" id="{1808ADA1-039E-5949-85A6-A8B444D40627}"/>
              </a:ext>
            </a:extLst>
          </p:cNvPr>
          <p:cNvSpPr>
            <a:spLocks noChangeArrowheads="1"/>
          </p:cNvSpPr>
          <p:nvPr/>
        </p:nvSpPr>
        <p:spPr bwMode="auto">
          <a:xfrm>
            <a:off x="3492500" y="5427663"/>
            <a:ext cx="11397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Deuterium,</a:t>
            </a:r>
            <a:endParaRPr lang="en-US" altLang="en-US">
              <a:latin typeface="Times" pitchFamily="2" charset="0"/>
            </a:endParaRPr>
          </a:p>
        </p:txBody>
      </p:sp>
      <p:sp>
        <p:nvSpPr>
          <p:cNvPr id="23594" name="Rectangle 276">
            <a:extLst>
              <a:ext uri="{FF2B5EF4-FFF2-40B4-BE49-F238E27FC236}">
                <a16:creationId xmlns:a16="http://schemas.microsoft.com/office/drawing/2014/main" id="{B43FE983-6D44-4C49-83AA-A004DFC9FBE9}"/>
              </a:ext>
            </a:extLst>
          </p:cNvPr>
          <p:cNvSpPr>
            <a:spLocks noChangeArrowheads="1"/>
          </p:cNvSpPr>
          <p:nvPr/>
        </p:nvSpPr>
        <p:spPr bwMode="auto">
          <a:xfrm>
            <a:off x="3492500" y="5646738"/>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2</a:t>
            </a:r>
            <a:endParaRPr lang="en-US" altLang="en-US">
              <a:latin typeface="Times" pitchFamily="2" charset="0"/>
            </a:endParaRPr>
          </a:p>
        </p:txBody>
      </p:sp>
      <p:sp>
        <p:nvSpPr>
          <p:cNvPr id="23595" name="Rectangle 277">
            <a:extLst>
              <a:ext uri="{FF2B5EF4-FFF2-40B4-BE49-F238E27FC236}">
                <a16:creationId xmlns:a16="http://schemas.microsoft.com/office/drawing/2014/main" id="{13DD0FE0-DD77-A647-B399-C53FC950864D}"/>
              </a:ext>
            </a:extLst>
          </p:cNvPr>
          <p:cNvSpPr>
            <a:spLocks noChangeArrowheads="1"/>
          </p:cNvSpPr>
          <p:nvPr/>
        </p:nvSpPr>
        <p:spPr bwMode="auto">
          <a:xfrm>
            <a:off x="3608388" y="5715000"/>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596" name="Rectangle 278">
            <a:extLst>
              <a:ext uri="{FF2B5EF4-FFF2-40B4-BE49-F238E27FC236}">
                <a16:creationId xmlns:a16="http://schemas.microsoft.com/office/drawing/2014/main" id="{68A9D549-8674-0A49-8F55-FD2547F6D041}"/>
              </a:ext>
            </a:extLst>
          </p:cNvPr>
          <p:cNvSpPr>
            <a:spLocks noChangeArrowheads="1"/>
          </p:cNvSpPr>
          <p:nvPr/>
        </p:nvSpPr>
        <p:spPr bwMode="auto">
          <a:xfrm>
            <a:off x="2759075" y="447675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1</a:t>
            </a:r>
            <a:endParaRPr lang="en-US" altLang="en-US">
              <a:latin typeface="Times" pitchFamily="2" charset="0"/>
            </a:endParaRPr>
          </a:p>
        </p:txBody>
      </p:sp>
      <p:sp>
        <p:nvSpPr>
          <p:cNvPr id="23597" name="Rectangle 279">
            <a:extLst>
              <a:ext uri="{FF2B5EF4-FFF2-40B4-BE49-F238E27FC236}">
                <a16:creationId xmlns:a16="http://schemas.microsoft.com/office/drawing/2014/main" id="{AD92038A-1E87-8D4D-8B36-D4CAB128388F}"/>
              </a:ext>
            </a:extLst>
          </p:cNvPr>
          <p:cNvSpPr>
            <a:spLocks noChangeArrowheads="1"/>
          </p:cNvSpPr>
          <p:nvPr/>
        </p:nvSpPr>
        <p:spPr bwMode="auto">
          <a:xfrm>
            <a:off x="2874963" y="4545013"/>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598" name="Rectangle 280">
            <a:extLst>
              <a:ext uri="{FF2B5EF4-FFF2-40B4-BE49-F238E27FC236}">
                <a16:creationId xmlns:a16="http://schemas.microsoft.com/office/drawing/2014/main" id="{6A3EB1F1-8F0F-0641-B97C-26C46837DEC4}"/>
              </a:ext>
            </a:extLst>
          </p:cNvPr>
          <p:cNvSpPr>
            <a:spLocks noChangeArrowheads="1"/>
          </p:cNvSpPr>
          <p:nvPr/>
        </p:nvSpPr>
        <p:spPr bwMode="auto">
          <a:xfrm>
            <a:off x="2862263" y="555466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1</a:t>
            </a:r>
            <a:endParaRPr lang="en-US" altLang="en-US">
              <a:latin typeface="Times" pitchFamily="2" charset="0"/>
            </a:endParaRPr>
          </a:p>
        </p:txBody>
      </p:sp>
      <p:sp>
        <p:nvSpPr>
          <p:cNvPr id="23599" name="Rectangle 281">
            <a:extLst>
              <a:ext uri="{FF2B5EF4-FFF2-40B4-BE49-F238E27FC236}">
                <a16:creationId xmlns:a16="http://schemas.microsoft.com/office/drawing/2014/main" id="{1559792E-98C3-0D45-A544-6A96B0849710}"/>
              </a:ext>
            </a:extLst>
          </p:cNvPr>
          <p:cNvSpPr>
            <a:spLocks noChangeArrowheads="1"/>
          </p:cNvSpPr>
          <p:nvPr/>
        </p:nvSpPr>
        <p:spPr bwMode="auto">
          <a:xfrm>
            <a:off x="2978150" y="5622925"/>
            <a:ext cx="1570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a:t>
            </a:r>
            <a:endParaRPr lang="en-US" altLang="en-US">
              <a:latin typeface="Times" pitchFamily="2" charset="0"/>
            </a:endParaRPr>
          </a:p>
        </p:txBody>
      </p:sp>
      <p:sp>
        <p:nvSpPr>
          <p:cNvPr id="23600" name="Rectangle 282">
            <a:extLst>
              <a:ext uri="{FF2B5EF4-FFF2-40B4-BE49-F238E27FC236}">
                <a16:creationId xmlns:a16="http://schemas.microsoft.com/office/drawing/2014/main" id="{CB83D227-E73D-7646-AAB0-96CBC9BF65E2}"/>
              </a:ext>
            </a:extLst>
          </p:cNvPr>
          <p:cNvSpPr>
            <a:spLocks noChangeArrowheads="1"/>
          </p:cNvSpPr>
          <p:nvPr/>
        </p:nvSpPr>
        <p:spPr bwMode="auto">
          <a:xfrm>
            <a:off x="3630613" y="5165725"/>
            <a:ext cx="533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300" b="1">
                <a:solidFill>
                  <a:srgbClr val="CC0000"/>
                </a:solidFill>
                <a:latin typeface="Helvetica" pitchFamily="2" charset="0"/>
              </a:rPr>
              <a:t>Proton</a:t>
            </a:r>
            <a:endParaRPr lang="en-US" altLang="en-US">
              <a:latin typeface="Times" pitchFamily="2" charset="0"/>
            </a:endParaRPr>
          </a:p>
        </p:txBody>
      </p:sp>
      <p:grpSp>
        <p:nvGrpSpPr>
          <p:cNvPr id="23601" name="Group 283">
            <a:extLst>
              <a:ext uri="{FF2B5EF4-FFF2-40B4-BE49-F238E27FC236}">
                <a16:creationId xmlns:a16="http://schemas.microsoft.com/office/drawing/2014/main" id="{EBC8C1DA-544A-D64E-A8E9-3682EB6AF5DF}"/>
              </a:ext>
            </a:extLst>
          </p:cNvPr>
          <p:cNvGrpSpPr>
            <a:grpSpLocks/>
          </p:cNvGrpSpPr>
          <p:nvPr/>
        </p:nvGrpSpPr>
        <p:grpSpPr bwMode="auto">
          <a:xfrm>
            <a:off x="3568701" y="5240338"/>
            <a:ext cx="1135063" cy="527050"/>
            <a:chOff x="1192" y="3397"/>
            <a:chExt cx="715" cy="332"/>
          </a:xfrm>
        </p:grpSpPr>
        <p:sp>
          <p:nvSpPr>
            <p:cNvPr id="23673" name="Freeform 284">
              <a:extLst>
                <a:ext uri="{FF2B5EF4-FFF2-40B4-BE49-F238E27FC236}">
                  <a16:creationId xmlns:a16="http://schemas.microsoft.com/office/drawing/2014/main" id="{770652CB-448D-B64F-9EED-AB40C6B937CA}"/>
                </a:ext>
              </a:extLst>
            </p:cNvPr>
            <p:cNvSpPr>
              <a:spLocks/>
            </p:cNvSpPr>
            <p:nvPr/>
          </p:nvSpPr>
          <p:spPr bwMode="auto">
            <a:xfrm>
              <a:off x="1806" y="3664"/>
              <a:ext cx="101" cy="65"/>
            </a:xfrm>
            <a:custGeom>
              <a:avLst/>
              <a:gdLst>
                <a:gd name="T0" fmla="*/ 101 w 101"/>
                <a:gd name="T1" fmla="*/ 65 h 65"/>
                <a:gd name="T2" fmla="*/ 0 w 101"/>
                <a:gd name="T3" fmla="*/ 43 h 65"/>
                <a:gd name="T4" fmla="*/ 7 w 101"/>
                <a:gd name="T5" fmla="*/ 22 h 65"/>
                <a:gd name="T6" fmla="*/ 21 w 101"/>
                <a:gd name="T7" fmla="*/ 0 h 65"/>
                <a:gd name="T8" fmla="*/ 101 w 101"/>
                <a:gd name="T9" fmla="*/ 65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101" y="65"/>
                  </a:moveTo>
                  <a:lnTo>
                    <a:pt x="0" y="43"/>
                  </a:lnTo>
                  <a:lnTo>
                    <a:pt x="7" y="22"/>
                  </a:lnTo>
                  <a:lnTo>
                    <a:pt x="21" y="0"/>
                  </a:lnTo>
                  <a:lnTo>
                    <a:pt x="10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Line 285">
              <a:extLst>
                <a:ext uri="{FF2B5EF4-FFF2-40B4-BE49-F238E27FC236}">
                  <a16:creationId xmlns:a16="http://schemas.microsoft.com/office/drawing/2014/main" id="{F2214805-F52F-474F-8F46-BA17940B82FA}"/>
                </a:ext>
              </a:extLst>
            </p:cNvPr>
            <p:cNvSpPr>
              <a:spLocks noChangeShapeType="1"/>
            </p:cNvSpPr>
            <p:nvPr/>
          </p:nvSpPr>
          <p:spPr bwMode="auto">
            <a:xfrm>
              <a:off x="1192" y="3397"/>
              <a:ext cx="621" cy="28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602" name="Oval 286">
            <a:extLst>
              <a:ext uri="{FF2B5EF4-FFF2-40B4-BE49-F238E27FC236}">
                <a16:creationId xmlns:a16="http://schemas.microsoft.com/office/drawing/2014/main" id="{69225E65-46ED-424E-9AB0-A144596E2600}"/>
              </a:ext>
            </a:extLst>
          </p:cNvPr>
          <p:cNvSpPr>
            <a:spLocks noChangeArrowheads="1"/>
          </p:cNvSpPr>
          <p:nvPr/>
        </p:nvSpPr>
        <p:spPr bwMode="auto">
          <a:xfrm>
            <a:off x="4668839" y="5743576"/>
            <a:ext cx="92075" cy="92075"/>
          </a:xfrm>
          <a:prstGeom prst="ellipse">
            <a:avLst/>
          </a:prstGeom>
          <a:solidFill>
            <a:srgbClr val="006600"/>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03" name="Rectangle 287">
            <a:extLst>
              <a:ext uri="{FF2B5EF4-FFF2-40B4-BE49-F238E27FC236}">
                <a16:creationId xmlns:a16="http://schemas.microsoft.com/office/drawing/2014/main" id="{1D8103B6-7F12-034B-AB77-BA6EF6A0A711}"/>
              </a:ext>
            </a:extLst>
          </p:cNvPr>
          <p:cNvSpPr>
            <a:spLocks noChangeArrowheads="1"/>
          </p:cNvSpPr>
          <p:nvPr/>
        </p:nvSpPr>
        <p:spPr bwMode="auto">
          <a:xfrm>
            <a:off x="5638800" y="533400"/>
            <a:ext cx="8495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FF3399"/>
                </a:solidFill>
                <a:latin typeface="Helvetica" pitchFamily="2" charset="0"/>
              </a:rPr>
              <a:t>electron</a:t>
            </a:r>
            <a:endParaRPr lang="en-US" altLang="en-US">
              <a:solidFill>
                <a:srgbClr val="FF3399"/>
              </a:solidFill>
              <a:latin typeface="Times" pitchFamily="2" charset="0"/>
            </a:endParaRPr>
          </a:p>
        </p:txBody>
      </p:sp>
      <p:sp>
        <p:nvSpPr>
          <p:cNvPr id="23604" name="Oval 288">
            <a:extLst>
              <a:ext uri="{FF2B5EF4-FFF2-40B4-BE49-F238E27FC236}">
                <a16:creationId xmlns:a16="http://schemas.microsoft.com/office/drawing/2014/main" id="{400CA53D-2A47-5D41-9068-10F5ECFB0DE6}"/>
              </a:ext>
            </a:extLst>
          </p:cNvPr>
          <p:cNvSpPr>
            <a:spLocks noChangeArrowheads="1"/>
          </p:cNvSpPr>
          <p:nvPr/>
        </p:nvSpPr>
        <p:spPr bwMode="auto">
          <a:xfrm>
            <a:off x="4405314" y="5949951"/>
            <a:ext cx="92075" cy="92075"/>
          </a:xfrm>
          <a:prstGeom prst="ellipse">
            <a:avLst/>
          </a:prstGeom>
          <a:solidFill>
            <a:srgbClr val="A64CFF"/>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605" name="Group 289">
            <a:extLst>
              <a:ext uri="{FF2B5EF4-FFF2-40B4-BE49-F238E27FC236}">
                <a16:creationId xmlns:a16="http://schemas.microsoft.com/office/drawing/2014/main" id="{C44CEFC0-7D8E-504E-BEE0-91A5A696768F}"/>
              </a:ext>
            </a:extLst>
          </p:cNvPr>
          <p:cNvGrpSpPr>
            <a:grpSpLocks/>
          </p:cNvGrpSpPr>
          <p:nvPr/>
        </p:nvGrpSpPr>
        <p:grpSpPr bwMode="auto">
          <a:xfrm>
            <a:off x="3533776" y="5343526"/>
            <a:ext cx="860425" cy="619125"/>
            <a:chOff x="1170" y="3462"/>
            <a:chExt cx="542" cy="390"/>
          </a:xfrm>
        </p:grpSpPr>
        <p:sp>
          <p:nvSpPr>
            <p:cNvPr id="23671" name="Freeform 290">
              <a:extLst>
                <a:ext uri="{FF2B5EF4-FFF2-40B4-BE49-F238E27FC236}">
                  <a16:creationId xmlns:a16="http://schemas.microsoft.com/office/drawing/2014/main" id="{4ED9E9B0-B517-804B-8C68-B69196CCA9C3}"/>
                </a:ext>
              </a:extLst>
            </p:cNvPr>
            <p:cNvSpPr>
              <a:spLocks/>
            </p:cNvSpPr>
            <p:nvPr/>
          </p:nvSpPr>
          <p:spPr bwMode="auto">
            <a:xfrm>
              <a:off x="1611" y="3772"/>
              <a:ext cx="101" cy="80"/>
            </a:xfrm>
            <a:custGeom>
              <a:avLst/>
              <a:gdLst>
                <a:gd name="T0" fmla="*/ 101 w 101"/>
                <a:gd name="T1" fmla="*/ 80 h 80"/>
                <a:gd name="T2" fmla="*/ 0 w 101"/>
                <a:gd name="T3" fmla="*/ 43 h 80"/>
                <a:gd name="T4" fmla="*/ 21 w 101"/>
                <a:gd name="T5" fmla="*/ 22 h 80"/>
                <a:gd name="T6" fmla="*/ 36 w 101"/>
                <a:gd name="T7" fmla="*/ 0 h 80"/>
                <a:gd name="T8" fmla="*/ 101 w 101"/>
                <a:gd name="T9" fmla="*/ 80 h 80"/>
                <a:gd name="T10" fmla="*/ 0 60000 65536"/>
                <a:gd name="T11" fmla="*/ 0 60000 65536"/>
                <a:gd name="T12" fmla="*/ 0 60000 65536"/>
                <a:gd name="T13" fmla="*/ 0 60000 65536"/>
                <a:gd name="T14" fmla="*/ 0 60000 65536"/>
                <a:gd name="T15" fmla="*/ 0 w 101"/>
                <a:gd name="T16" fmla="*/ 0 h 80"/>
                <a:gd name="T17" fmla="*/ 101 w 101"/>
                <a:gd name="T18" fmla="*/ 80 h 80"/>
              </a:gdLst>
              <a:ahLst/>
              <a:cxnLst>
                <a:cxn ang="T10">
                  <a:pos x="T0" y="T1"/>
                </a:cxn>
                <a:cxn ang="T11">
                  <a:pos x="T2" y="T3"/>
                </a:cxn>
                <a:cxn ang="T12">
                  <a:pos x="T4" y="T5"/>
                </a:cxn>
                <a:cxn ang="T13">
                  <a:pos x="T6" y="T7"/>
                </a:cxn>
                <a:cxn ang="T14">
                  <a:pos x="T8" y="T9"/>
                </a:cxn>
              </a:cxnLst>
              <a:rect l="T15" t="T16" r="T17" b="T18"/>
              <a:pathLst>
                <a:path w="101" h="80">
                  <a:moveTo>
                    <a:pt x="101" y="80"/>
                  </a:moveTo>
                  <a:lnTo>
                    <a:pt x="0" y="43"/>
                  </a:lnTo>
                  <a:lnTo>
                    <a:pt x="21" y="22"/>
                  </a:lnTo>
                  <a:lnTo>
                    <a:pt x="36" y="0"/>
                  </a:lnTo>
                  <a:lnTo>
                    <a:pt x="101"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Line 291">
              <a:extLst>
                <a:ext uri="{FF2B5EF4-FFF2-40B4-BE49-F238E27FC236}">
                  <a16:creationId xmlns:a16="http://schemas.microsoft.com/office/drawing/2014/main" id="{6838A78B-C798-6245-AF82-0180671B168A}"/>
                </a:ext>
              </a:extLst>
            </p:cNvPr>
            <p:cNvSpPr>
              <a:spLocks noChangeShapeType="1"/>
            </p:cNvSpPr>
            <p:nvPr/>
          </p:nvSpPr>
          <p:spPr bwMode="auto">
            <a:xfrm>
              <a:off x="1170" y="3462"/>
              <a:ext cx="462" cy="33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606" name="Group 292">
            <a:extLst>
              <a:ext uri="{FF2B5EF4-FFF2-40B4-BE49-F238E27FC236}">
                <a16:creationId xmlns:a16="http://schemas.microsoft.com/office/drawing/2014/main" id="{670F8C76-65A1-5347-AC4A-BCA947933671}"/>
              </a:ext>
            </a:extLst>
          </p:cNvPr>
          <p:cNvGrpSpPr>
            <a:grpSpLocks/>
          </p:cNvGrpSpPr>
          <p:nvPr/>
        </p:nvGrpSpPr>
        <p:grpSpPr bwMode="auto">
          <a:xfrm>
            <a:off x="3660776" y="4403725"/>
            <a:ext cx="1306513" cy="698500"/>
            <a:chOff x="1250" y="2870"/>
            <a:chExt cx="823" cy="440"/>
          </a:xfrm>
        </p:grpSpPr>
        <p:sp>
          <p:nvSpPr>
            <p:cNvPr id="23669" name="Freeform 293">
              <a:extLst>
                <a:ext uri="{FF2B5EF4-FFF2-40B4-BE49-F238E27FC236}">
                  <a16:creationId xmlns:a16="http://schemas.microsoft.com/office/drawing/2014/main" id="{DF7A2235-5A62-8B4A-9CD0-DA83290E49A8}"/>
                </a:ext>
              </a:extLst>
            </p:cNvPr>
            <p:cNvSpPr>
              <a:spLocks/>
            </p:cNvSpPr>
            <p:nvPr/>
          </p:nvSpPr>
          <p:spPr bwMode="auto">
            <a:xfrm>
              <a:off x="1972" y="2870"/>
              <a:ext cx="101" cy="72"/>
            </a:xfrm>
            <a:custGeom>
              <a:avLst/>
              <a:gdLst>
                <a:gd name="T0" fmla="*/ 101 w 101"/>
                <a:gd name="T1" fmla="*/ 0 h 72"/>
                <a:gd name="T2" fmla="*/ 21 w 101"/>
                <a:gd name="T3" fmla="*/ 72 h 72"/>
                <a:gd name="T4" fmla="*/ 14 w 101"/>
                <a:gd name="T5" fmla="*/ 50 h 72"/>
                <a:gd name="T6" fmla="*/ 0 w 101"/>
                <a:gd name="T7" fmla="*/ 28 h 72"/>
                <a:gd name="T8" fmla="*/ 101 w 101"/>
                <a:gd name="T9" fmla="*/ 0 h 72"/>
                <a:gd name="T10" fmla="*/ 0 60000 65536"/>
                <a:gd name="T11" fmla="*/ 0 60000 65536"/>
                <a:gd name="T12" fmla="*/ 0 60000 65536"/>
                <a:gd name="T13" fmla="*/ 0 60000 65536"/>
                <a:gd name="T14" fmla="*/ 0 60000 65536"/>
                <a:gd name="T15" fmla="*/ 0 w 101"/>
                <a:gd name="T16" fmla="*/ 0 h 72"/>
                <a:gd name="T17" fmla="*/ 101 w 101"/>
                <a:gd name="T18" fmla="*/ 72 h 72"/>
              </a:gdLst>
              <a:ahLst/>
              <a:cxnLst>
                <a:cxn ang="T10">
                  <a:pos x="T0" y="T1"/>
                </a:cxn>
                <a:cxn ang="T11">
                  <a:pos x="T2" y="T3"/>
                </a:cxn>
                <a:cxn ang="T12">
                  <a:pos x="T4" y="T5"/>
                </a:cxn>
                <a:cxn ang="T13">
                  <a:pos x="T6" y="T7"/>
                </a:cxn>
                <a:cxn ang="T14">
                  <a:pos x="T8" y="T9"/>
                </a:cxn>
              </a:cxnLst>
              <a:rect l="T15" t="T16" r="T17" b="T18"/>
              <a:pathLst>
                <a:path w="101" h="72">
                  <a:moveTo>
                    <a:pt x="101" y="0"/>
                  </a:moveTo>
                  <a:lnTo>
                    <a:pt x="21" y="72"/>
                  </a:lnTo>
                  <a:lnTo>
                    <a:pt x="14" y="50"/>
                  </a:lnTo>
                  <a:lnTo>
                    <a:pt x="0" y="28"/>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Line 294">
              <a:extLst>
                <a:ext uri="{FF2B5EF4-FFF2-40B4-BE49-F238E27FC236}">
                  <a16:creationId xmlns:a16="http://schemas.microsoft.com/office/drawing/2014/main" id="{0CA4D1E6-1908-B449-A759-6B62050007E0}"/>
                </a:ext>
              </a:extLst>
            </p:cNvPr>
            <p:cNvSpPr>
              <a:spLocks noChangeShapeType="1"/>
            </p:cNvSpPr>
            <p:nvPr/>
          </p:nvSpPr>
          <p:spPr bwMode="auto">
            <a:xfrm flipV="1">
              <a:off x="1250" y="2920"/>
              <a:ext cx="736" cy="39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607" name="Rectangle 295">
            <a:extLst>
              <a:ext uri="{FF2B5EF4-FFF2-40B4-BE49-F238E27FC236}">
                <a16:creationId xmlns:a16="http://schemas.microsoft.com/office/drawing/2014/main" id="{A1809692-E7E8-B643-B0A0-DF71BDDEF1BE}"/>
              </a:ext>
            </a:extLst>
          </p:cNvPr>
          <p:cNvSpPr>
            <a:spLocks noChangeArrowheads="1"/>
          </p:cNvSpPr>
          <p:nvPr/>
        </p:nvSpPr>
        <p:spPr bwMode="auto">
          <a:xfrm>
            <a:off x="3733800" y="6096000"/>
            <a:ext cx="8720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7F00FF"/>
                </a:solidFill>
                <a:latin typeface="Helvetica" pitchFamily="2" charset="0"/>
              </a:rPr>
              <a:t>positron</a:t>
            </a:r>
            <a:endParaRPr lang="en-US" altLang="en-US">
              <a:latin typeface="Times" pitchFamily="2" charset="0"/>
            </a:endParaRPr>
          </a:p>
        </p:txBody>
      </p:sp>
      <p:sp>
        <p:nvSpPr>
          <p:cNvPr id="23608" name="Rectangle 296">
            <a:extLst>
              <a:ext uri="{FF2B5EF4-FFF2-40B4-BE49-F238E27FC236}">
                <a16:creationId xmlns:a16="http://schemas.microsoft.com/office/drawing/2014/main" id="{356B04E5-4393-A847-AB33-45527F9DFDC0}"/>
              </a:ext>
            </a:extLst>
          </p:cNvPr>
          <p:cNvSpPr>
            <a:spLocks noChangeArrowheads="1"/>
          </p:cNvSpPr>
          <p:nvPr/>
        </p:nvSpPr>
        <p:spPr bwMode="auto">
          <a:xfrm>
            <a:off x="3557589" y="4895850"/>
            <a:ext cx="619125"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09" name="Rectangle 297">
            <a:extLst>
              <a:ext uri="{FF2B5EF4-FFF2-40B4-BE49-F238E27FC236}">
                <a16:creationId xmlns:a16="http://schemas.microsoft.com/office/drawing/2014/main" id="{E6A3B953-3AA4-8243-B539-65B29638E696}"/>
              </a:ext>
            </a:extLst>
          </p:cNvPr>
          <p:cNvSpPr>
            <a:spLocks noChangeArrowheads="1"/>
          </p:cNvSpPr>
          <p:nvPr/>
        </p:nvSpPr>
        <p:spPr bwMode="auto">
          <a:xfrm>
            <a:off x="3562350" y="4913314"/>
            <a:ext cx="6350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300" b="1">
                <a:solidFill>
                  <a:srgbClr val="0080FF"/>
                </a:solidFill>
                <a:latin typeface="Helvetica" pitchFamily="2" charset="0"/>
              </a:rPr>
              <a:t>Neutron</a:t>
            </a:r>
            <a:endParaRPr lang="en-US" altLang="en-US">
              <a:latin typeface="Times" pitchFamily="2" charset="0"/>
            </a:endParaRPr>
          </a:p>
        </p:txBody>
      </p:sp>
      <p:grpSp>
        <p:nvGrpSpPr>
          <p:cNvPr id="23610" name="Group 298">
            <a:extLst>
              <a:ext uri="{FF2B5EF4-FFF2-40B4-BE49-F238E27FC236}">
                <a16:creationId xmlns:a16="http://schemas.microsoft.com/office/drawing/2014/main" id="{3D54D8E4-725D-3D4F-82D6-B8AE38E75587}"/>
              </a:ext>
            </a:extLst>
          </p:cNvPr>
          <p:cNvGrpSpPr>
            <a:grpSpLocks/>
          </p:cNvGrpSpPr>
          <p:nvPr/>
        </p:nvGrpSpPr>
        <p:grpSpPr bwMode="auto">
          <a:xfrm>
            <a:off x="4956176" y="4094164"/>
            <a:ext cx="296863" cy="320675"/>
            <a:chOff x="2066" y="2675"/>
            <a:chExt cx="187" cy="202"/>
          </a:xfrm>
        </p:grpSpPr>
        <p:sp>
          <p:nvSpPr>
            <p:cNvPr id="23666" name="Oval 299">
              <a:extLst>
                <a:ext uri="{FF2B5EF4-FFF2-40B4-BE49-F238E27FC236}">
                  <a16:creationId xmlns:a16="http://schemas.microsoft.com/office/drawing/2014/main" id="{4327988F-DC52-AA47-A866-459E101A4E54}"/>
                </a:ext>
              </a:extLst>
            </p:cNvPr>
            <p:cNvSpPr>
              <a:spLocks noChangeArrowheads="1"/>
            </p:cNvSpPr>
            <p:nvPr/>
          </p:nvSpPr>
          <p:spPr bwMode="auto">
            <a:xfrm>
              <a:off x="2066" y="2703"/>
              <a:ext cx="108" cy="109"/>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67" name="Oval 300">
              <a:extLst>
                <a:ext uri="{FF2B5EF4-FFF2-40B4-BE49-F238E27FC236}">
                  <a16:creationId xmlns:a16="http://schemas.microsoft.com/office/drawing/2014/main" id="{63E79183-07EF-FE4D-A05C-C0EC1BA8355C}"/>
                </a:ext>
              </a:extLst>
            </p:cNvPr>
            <p:cNvSpPr>
              <a:spLocks noChangeArrowheads="1"/>
            </p:cNvSpPr>
            <p:nvPr/>
          </p:nvSpPr>
          <p:spPr bwMode="auto">
            <a:xfrm>
              <a:off x="2131" y="2768"/>
              <a:ext cx="108" cy="109"/>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68" name="Oval 301">
              <a:extLst>
                <a:ext uri="{FF2B5EF4-FFF2-40B4-BE49-F238E27FC236}">
                  <a16:creationId xmlns:a16="http://schemas.microsoft.com/office/drawing/2014/main" id="{9F401139-87EA-0B4E-A7CD-B0A4EBA2FBE1}"/>
                </a:ext>
              </a:extLst>
            </p:cNvPr>
            <p:cNvSpPr>
              <a:spLocks noChangeArrowheads="1"/>
            </p:cNvSpPr>
            <p:nvPr/>
          </p:nvSpPr>
          <p:spPr bwMode="auto">
            <a:xfrm>
              <a:off x="2145" y="2675"/>
              <a:ext cx="108" cy="10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3611" name="Group 302">
            <a:extLst>
              <a:ext uri="{FF2B5EF4-FFF2-40B4-BE49-F238E27FC236}">
                <a16:creationId xmlns:a16="http://schemas.microsoft.com/office/drawing/2014/main" id="{6A7FB00D-A70E-1947-968E-2AE90F5DE04F}"/>
              </a:ext>
            </a:extLst>
          </p:cNvPr>
          <p:cNvGrpSpPr>
            <a:grpSpLocks/>
          </p:cNvGrpSpPr>
          <p:nvPr/>
        </p:nvGrpSpPr>
        <p:grpSpPr bwMode="auto">
          <a:xfrm>
            <a:off x="3098800" y="4219576"/>
            <a:ext cx="1765300" cy="92075"/>
            <a:chOff x="896" y="2754"/>
            <a:chExt cx="1112" cy="58"/>
          </a:xfrm>
        </p:grpSpPr>
        <p:sp>
          <p:nvSpPr>
            <p:cNvPr id="23664" name="Freeform 303">
              <a:extLst>
                <a:ext uri="{FF2B5EF4-FFF2-40B4-BE49-F238E27FC236}">
                  <a16:creationId xmlns:a16="http://schemas.microsoft.com/office/drawing/2014/main" id="{2483E473-73C4-484D-B90E-62A65DC98030}"/>
                </a:ext>
              </a:extLst>
            </p:cNvPr>
            <p:cNvSpPr>
              <a:spLocks/>
            </p:cNvSpPr>
            <p:nvPr/>
          </p:nvSpPr>
          <p:spPr bwMode="auto">
            <a:xfrm>
              <a:off x="1907" y="2754"/>
              <a:ext cx="101" cy="58"/>
            </a:xfrm>
            <a:custGeom>
              <a:avLst/>
              <a:gdLst>
                <a:gd name="T0" fmla="*/ 101 w 101"/>
                <a:gd name="T1" fmla="*/ 29 h 58"/>
                <a:gd name="T2" fmla="*/ 0 w 101"/>
                <a:gd name="T3" fmla="*/ 58 h 58"/>
                <a:gd name="T4" fmla="*/ 0 w 101"/>
                <a:gd name="T5" fmla="*/ 29 h 58"/>
                <a:gd name="T6" fmla="*/ 0 w 101"/>
                <a:gd name="T7" fmla="*/ 0 h 58"/>
                <a:gd name="T8" fmla="*/ 101 w 101"/>
                <a:gd name="T9" fmla="*/ 29 h 58"/>
                <a:gd name="T10" fmla="*/ 0 60000 65536"/>
                <a:gd name="T11" fmla="*/ 0 60000 65536"/>
                <a:gd name="T12" fmla="*/ 0 60000 65536"/>
                <a:gd name="T13" fmla="*/ 0 60000 65536"/>
                <a:gd name="T14" fmla="*/ 0 60000 65536"/>
                <a:gd name="T15" fmla="*/ 0 w 101"/>
                <a:gd name="T16" fmla="*/ 0 h 58"/>
                <a:gd name="T17" fmla="*/ 101 w 101"/>
                <a:gd name="T18" fmla="*/ 58 h 58"/>
              </a:gdLst>
              <a:ahLst/>
              <a:cxnLst>
                <a:cxn ang="T10">
                  <a:pos x="T0" y="T1"/>
                </a:cxn>
                <a:cxn ang="T11">
                  <a:pos x="T2" y="T3"/>
                </a:cxn>
                <a:cxn ang="T12">
                  <a:pos x="T4" y="T5"/>
                </a:cxn>
                <a:cxn ang="T13">
                  <a:pos x="T6" y="T7"/>
                </a:cxn>
                <a:cxn ang="T14">
                  <a:pos x="T8" y="T9"/>
                </a:cxn>
              </a:cxnLst>
              <a:rect l="T15" t="T16" r="T17" b="T18"/>
              <a:pathLst>
                <a:path w="101" h="58">
                  <a:moveTo>
                    <a:pt x="101" y="29"/>
                  </a:moveTo>
                  <a:lnTo>
                    <a:pt x="0" y="58"/>
                  </a:lnTo>
                  <a:lnTo>
                    <a:pt x="0" y="29"/>
                  </a:lnTo>
                  <a:lnTo>
                    <a:pt x="0" y="0"/>
                  </a:lnTo>
                  <a:lnTo>
                    <a:pt x="10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Line 304">
              <a:extLst>
                <a:ext uri="{FF2B5EF4-FFF2-40B4-BE49-F238E27FC236}">
                  <a16:creationId xmlns:a16="http://schemas.microsoft.com/office/drawing/2014/main" id="{92B55AB8-948B-E041-9450-49EE354C2F37}"/>
                </a:ext>
              </a:extLst>
            </p:cNvPr>
            <p:cNvSpPr>
              <a:spLocks noChangeShapeType="1"/>
            </p:cNvSpPr>
            <p:nvPr/>
          </p:nvSpPr>
          <p:spPr bwMode="auto">
            <a:xfrm>
              <a:off x="896" y="2783"/>
              <a:ext cx="1011"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612" name="Rectangle 305">
            <a:extLst>
              <a:ext uri="{FF2B5EF4-FFF2-40B4-BE49-F238E27FC236}">
                <a16:creationId xmlns:a16="http://schemas.microsoft.com/office/drawing/2014/main" id="{798C6DAC-B942-174A-B680-917E02D172A5}"/>
              </a:ext>
            </a:extLst>
          </p:cNvPr>
          <p:cNvSpPr>
            <a:spLocks noChangeArrowheads="1"/>
          </p:cNvSpPr>
          <p:nvPr/>
        </p:nvSpPr>
        <p:spPr bwMode="auto">
          <a:xfrm rot="1860000">
            <a:off x="5289792" y="5161127"/>
            <a:ext cx="12631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4C0099"/>
                </a:solidFill>
                <a:latin typeface="Helvetica" pitchFamily="2" charset="0"/>
              </a:rPr>
              <a:t>Gamma Ray</a:t>
            </a:r>
            <a:endParaRPr lang="en-US" altLang="en-US">
              <a:latin typeface="Times" pitchFamily="2" charset="0"/>
            </a:endParaRPr>
          </a:p>
        </p:txBody>
      </p:sp>
      <p:sp>
        <p:nvSpPr>
          <p:cNvPr id="23613" name="Oval 306">
            <a:extLst>
              <a:ext uri="{FF2B5EF4-FFF2-40B4-BE49-F238E27FC236}">
                <a16:creationId xmlns:a16="http://schemas.microsoft.com/office/drawing/2014/main" id="{B196954B-D155-6A4F-8FDD-4E7105DBCCF5}"/>
              </a:ext>
            </a:extLst>
          </p:cNvPr>
          <p:cNvSpPr>
            <a:spLocks noChangeArrowheads="1"/>
          </p:cNvSpPr>
          <p:nvPr/>
        </p:nvSpPr>
        <p:spPr bwMode="auto">
          <a:xfrm>
            <a:off x="6823075" y="4070350"/>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14" name="Oval 307">
            <a:extLst>
              <a:ext uri="{FF2B5EF4-FFF2-40B4-BE49-F238E27FC236}">
                <a16:creationId xmlns:a16="http://schemas.microsoft.com/office/drawing/2014/main" id="{51D16011-B53C-1948-9DA3-A373BF789306}"/>
              </a:ext>
            </a:extLst>
          </p:cNvPr>
          <p:cNvSpPr>
            <a:spLocks noChangeArrowheads="1"/>
          </p:cNvSpPr>
          <p:nvPr/>
        </p:nvSpPr>
        <p:spPr bwMode="auto">
          <a:xfrm>
            <a:off x="7029450" y="3108325"/>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3615" name="Group 308">
            <a:extLst>
              <a:ext uri="{FF2B5EF4-FFF2-40B4-BE49-F238E27FC236}">
                <a16:creationId xmlns:a16="http://schemas.microsoft.com/office/drawing/2014/main" id="{E825E071-BB17-8049-BDB5-39C6BFF0C4DC}"/>
              </a:ext>
            </a:extLst>
          </p:cNvPr>
          <p:cNvGrpSpPr>
            <a:grpSpLocks/>
          </p:cNvGrpSpPr>
          <p:nvPr/>
        </p:nvGrpSpPr>
        <p:grpSpPr bwMode="auto">
          <a:xfrm>
            <a:off x="4978400" y="2855914"/>
            <a:ext cx="1284288" cy="733425"/>
            <a:chOff x="2080" y="1895"/>
            <a:chExt cx="809" cy="462"/>
          </a:xfrm>
        </p:grpSpPr>
        <p:sp>
          <p:nvSpPr>
            <p:cNvPr id="23662" name="Freeform 309">
              <a:extLst>
                <a:ext uri="{FF2B5EF4-FFF2-40B4-BE49-F238E27FC236}">
                  <a16:creationId xmlns:a16="http://schemas.microsoft.com/office/drawing/2014/main" id="{AD61AF2C-DD67-404E-B2B8-49088C87ED82}"/>
                </a:ext>
              </a:extLst>
            </p:cNvPr>
            <p:cNvSpPr>
              <a:spLocks/>
            </p:cNvSpPr>
            <p:nvPr/>
          </p:nvSpPr>
          <p:spPr bwMode="auto">
            <a:xfrm>
              <a:off x="2788" y="2285"/>
              <a:ext cx="101" cy="72"/>
            </a:xfrm>
            <a:custGeom>
              <a:avLst/>
              <a:gdLst>
                <a:gd name="T0" fmla="*/ 101 w 101"/>
                <a:gd name="T1" fmla="*/ 72 h 72"/>
                <a:gd name="T2" fmla="*/ 0 w 101"/>
                <a:gd name="T3" fmla="*/ 43 h 72"/>
                <a:gd name="T4" fmla="*/ 14 w 101"/>
                <a:gd name="T5" fmla="*/ 21 h 72"/>
                <a:gd name="T6" fmla="*/ 28 w 101"/>
                <a:gd name="T7" fmla="*/ 0 h 72"/>
                <a:gd name="T8" fmla="*/ 101 w 101"/>
                <a:gd name="T9" fmla="*/ 72 h 72"/>
                <a:gd name="T10" fmla="*/ 0 60000 65536"/>
                <a:gd name="T11" fmla="*/ 0 60000 65536"/>
                <a:gd name="T12" fmla="*/ 0 60000 65536"/>
                <a:gd name="T13" fmla="*/ 0 60000 65536"/>
                <a:gd name="T14" fmla="*/ 0 60000 65536"/>
                <a:gd name="T15" fmla="*/ 0 w 101"/>
                <a:gd name="T16" fmla="*/ 0 h 72"/>
                <a:gd name="T17" fmla="*/ 101 w 101"/>
                <a:gd name="T18" fmla="*/ 72 h 72"/>
              </a:gdLst>
              <a:ahLst/>
              <a:cxnLst>
                <a:cxn ang="T10">
                  <a:pos x="T0" y="T1"/>
                </a:cxn>
                <a:cxn ang="T11">
                  <a:pos x="T2" y="T3"/>
                </a:cxn>
                <a:cxn ang="T12">
                  <a:pos x="T4" y="T5"/>
                </a:cxn>
                <a:cxn ang="T13">
                  <a:pos x="T6" y="T7"/>
                </a:cxn>
                <a:cxn ang="T14">
                  <a:pos x="T8" y="T9"/>
                </a:cxn>
              </a:cxnLst>
              <a:rect l="T15" t="T16" r="T17" b="T18"/>
              <a:pathLst>
                <a:path w="101" h="72">
                  <a:moveTo>
                    <a:pt x="101" y="72"/>
                  </a:moveTo>
                  <a:lnTo>
                    <a:pt x="0" y="43"/>
                  </a:lnTo>
                  <a:lnTo>
                    <a:pt x="14" y="21"/>
                  </a:lnTo>
                  <a:lnTo>
                    <a:pt x="28" y="0"/>
                  </a:lnTo>
                  <a:lnTo>
                    <a:pt x="101"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Line 310">
              <a:extLst>
                <a:ext uri="{FF2B5EF4-FFF2-40B4-BE49-F238E27FC236}">
                  <a16:creationId xmlns:a16="http://schemas.microsoft.com/office/drawing/2014/main" id="{A5A01756-B827-EA43-8624-714AE7285EED}"/>
                </a:ext>
              </a:extLst>
            </p:cNvPr>
            <p:cNvSpPr>
              <a:spLocks noChangeShapeType="1"/>
            </p:cNvSpPr>
            <p:nvPr/>
          </p:nvSpPr>
          <p:spPr bwMode="auto">
            <a:xfrm>
              <a:off x="2080" y="1895"/>
              <a:ext cx="722" cy="41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616" name="Group 311">
            <a:extLst>
              <a:ext uri="{FF2B5EF4-FFF2-40B4-BE49-F238E27FC236}">
                <a16:creationId xmlns:a16="http://schemas.microsoft.com/office/drawing/2014/main" id="{D372676A-C095-6746-AF0C-6A84D556B480}"/>
              </a:ext>
            </a:extLst>
          </p:cNvPr>
          <p:cNvGrpSpPr>
            <a:grpSpLocks/>
          </p:cNvGrpSpPr>
          <p:nvPr/>
        </p:nvGrpSpPr>
        <p:grpSpPr bwMode="auto">
          <a:xfrm>
            <a:off x="5162550" y="3646489"/>
            <a:ext cx="1030288" cy="504825"/>
            <a:chOff x="2196" y="2393"/>
            <a:chExt cx="649" cy="318"/>
          </a:xfrm>
        </p:grpSpPr>
        <p:sp>
          <p:nvSpPr>
            <p:cNvPr id="23660" name="Freeform 312">
              <a:extLst>
                <a:ext uri="{FF2B5EF4-FFF2-40B4-BE49-F238E27FC236}">
                  <a16:creationId xmlns:a16="http://schemas.microsoft.com/office/drawing/2014/main" id="{2A4DA3BC-8855-4048-BB22-8283A649D19A}"/>
                </a:ext>
              </a:extLst>
            </p:cNvPr>
            <p:cNvSpPr>
              <a:spLocks/>
            </p:cNvSpPr>
            <p:nvPr/>
          </p:nvSpPr>
          <p:spPr bwMode="auto">
            <a:xfrm>
              <a:off x="2744" y="2393"/>
              <a:ext cx="101" cy="65"/>
            </a:xfrm>
            <a:custGeom>
              <a:avLst/>
              <a:gdLst>
                <a:gd name="T0" fmla="*/ 101 w 101"/>
                <a:gd name="T1" fmla="*/ 0 h 65"/>
                <a:gd name="T2" fmla="*/ 22 w 101"/>
                <a:gd name="T3" fmla="*/ 65 h 65"/>
                <a:gd name="T4" fmla="*/ 7 w 101"/>
                <a:gd name="T5" fmla="*/ 43 h 65"/>
                <a:gd name="T6" fmla="*/ 0 w 101"/>
                <a:gd name="T7" fmla="*/ 22 h 65"/>
                <a:gd name="T8" fmla="*/ 101 w 101"/>
                <a:gd name="T9" fmla="*/ 0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101" y="0"/>
                  </a:moveTo>
                  <a:lnTo>
                    <a:pt x="22" y="65"/>
                  </a:lnTo>
                  <a:lnTo>
                    <a:pt x="7" y="43"/>
                  </a:lnTo>
                  <a:lnTo>
                    <a:pt x="0" y="22"/>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Line 313">
              <a:extLst>
                <a:ext uri="{FF2B5EF4-FFF2-40B4-BE49-F238E27FC236}">
                  <a16:creationId xmlns:a16="http://schemas.microsoft.com/office/drawing/2014/main" id="{22D44AFC-73B8-CC4A-931E-ADD4A69CA5EC}"/>
                </a:ext>
              </a:extLst>
            </p:cNvPr>
            <p:cNvSpPr>
              <a:spLocks noChangeShapeType="1"/>
            </p:cNvSpPr>
            <p:nvPr/>
          </p:nvSpPr>
          <p:spPr bwMode="auto">
            <a:xfrm flipV="1">
              <a:off x="2196" y="2436"/>
              <a:ext cx="555" cy="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617" name="Oval 314">
            <a:extLst>
              <a:ext uri="{FF2B5EF4-FFF2-40B4-BE49-F238E27FC236}">
                <a16:creationId xmlns:a16="http://schemas.microsoft.com/office/drawing/2014/main" id="{B71D643B-01AE-2A4C-906F-B99D5F1BE776}"/>
              </a:ext>
            </a:extLst>
          </p:cNvPr>
          <p:cNvSpPr>
            <a:spLocks noChangeArrowheads="1"/>
          </p:cNvSpPr>
          <p:nvPr/>
        </p:nvSpPr>
        <p:spPr bwMode="auto">
          <a:xfrm>
            <a:off x="6192839" y="3543300"/>
            <a:ext cx="173037"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18" name="Oval 315">
            <a:extLst>
              <a:ext uri="{FF2B5EF4-FFF2-40B4-BE49-F238E27FC236}">
                <a16:creationId xmlns:a16="http://schemas.microsoft.com/office/drawing/2014/main" id="{DF70A00E-C8CB-C74C-B0BD-8D83E40B4AF1}"/>
              </a:ext>
            </a:extLst>
          </p:cNvPr>
          <p:cNvSpPr>
            <a:spLocks noChangeArrowheads="1"/>
          </p:cNvSpPr>
          <p:nvPr/>
        </p:nvSpPr>
        <p:spPr bwMode="auto">
          <a:xfrm>
            <a:off x="6296025" y="3646488"/>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19" name="Oval 316">
            <a:extLst>
              <a:ext uri="{FF2B5EF4-FFF2-40B4-BE49-F238E27FC236}">
                <a16:creationId xmlns:a16="http://schemas.microsoft.com/office/drawing/2014/main" id="{517FA977-6C5F-434C-98DA-ABA30DC91F54}"/>
              </a:ext>
            </a:extLst>
          </p:cNvPr>
          <p:cNvSpPr>
            <a:spLocks noChangeArrowheads="1"/>
          </p:cNvSpPr>
          <p:nvPr/>
        </p:nvSpPr>
        <p:spPr bwMode="auto">
          <a:xfrm>
            <a:off x="6192839" y="3635375"/>
            <a:ext cx="173037" cy="171450"/>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20" name="Rectangle 317">
            <a:extLst>
              <a:ext uri="{FF2B5EF4-FFF2-40B4-BE49-F238E27FC236}">
                <a16:creationId xmlns:a16="http://schemas.microsoft.com/office/drawing/2014/main" id="{24A19030-4696-2840-BFB6-1C621114C393}"/>
              </a:ext>
            </a:extLst>
          </p:cNvPr>
          <p:cNvSpPr>
            <a:spLocks noChangeArrowheads="1"/>
          </p:cNvSpPr>
          <p:nvPr/>
        </p:nvSpPr>
        <p:spPr bwMode="auto">
          <a:xfrm>
            <a:off x="5969001" y="2928938"/>
            <a:ext cx="7886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Helium </a:t>
            </a:r>
            <a:endParaRPr lang="en-US" altLang="en-US">
              <a:latin typeface="Times" pitchFamily="2" charset="0"/>
            </a:endParaRPr>
          </a:p>
        </p:txBody>
      </p:sp>
      <p:sp>
        <p:nvSpPr>
          <p:cNvPr id="23621" name="Rectangle 318">
            <a:extLst>
              <a:ext uri="{FF2B5EF4-FFF2-40B4-BE49-F238E27FC236}">
                <a16:creationId xmlns:a16="http://schemas.microsoft.com/office/drawing/2014/main" id="{54E299BE-28E3-AF48-B2D8-EDCADC4629CF}"/>
              </a:ext>
            </a:extLst>
          </p:cNvPr>
          <p:cNvSpPr>
            <a:spLocks noChangeArrowheads="1"/>
          </p:cNvSpPr>
          <p:nvPr/>
        </p:nvSpPr>
        <p:spPr bwMode="auto">
          <a:xfrm>
            <a:off x="5969000" y="3146425"/>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4</a:t>
            </a:r>
            <a:endParaRPr lang="en-US" altLang="en-US">
              <a:latin typeface="Times" pitchFamily="2" charset="0"/>
            </a:endParaRPr>
          </a:p>
        </p:txBody>
      </p:sp>
      <p:sp>
        <p:nvSpPr>
          <p:cNvPr id="23622" name="Rectangle 319">
            <a:extLst>
              <a:ext uri="{FF2B5EF4-FFF2-40B4-BE49-F238E27FC236}">
                <a16:creationId xmlns:a16="http://schemas.microsoft.com/office/drawing/2014/main" id="{0FC1EB66-60FA-9041-8E64-A337740769FF}"/>
              </a:ext>
            </a:extLst>
          </p:cNvPr>
          <p:cNvSpPr>
            <a:spLocks noChangeArrowheads="1"/>
          </p:cNvSpPr>
          <p:nvPr/>
        </p:nvSpPr>
        <p:spPr bwMode="auto">
          <a:xfrm>
            <a:off x="6083301" y="3216275"/>
            <a:ext cx="27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He</a:t>
            </a:r>
            <a:endParaRPr lang="en-US" altLang="en-US">
              <a:latin typeface="Times" pitchFamily="2" charset="0"/>
            </a:endParaRPr>
          </a:p>
        </p:txBody>
      </p:sp>
      <p:grpSp>
        <p:nvGrpSpPr>
          <p:cNvPr id="23623" name="Group 320">
            <a:extLst>
              <a:ext uri="{FF2B5EF4-FFF2-40B4-BE49-F238E27FC236}">
                <a16:creationId xmlns:a16="http://schemas.microsoft.com/office/drawing/2014/main" id="{819CEDEB-0B1A-DC49-9CFA-F0ADB1115CA1}"/>
              </a:ext>
            </a:extLst>
          </p:cNvPr>
          <p:cNvGrpSpPr>
            <a:grpSpLocks/>
          </p:cNvGrpSpPr>
          <p:nvPr/>
        </p:nvGrpSpPr>
        <p:grpSpPr bwMode="auto">
          <a:xfrm>
            <a:off x="6480175" y="3290888"/>
            <a:ext cx="515938" cy="252412"/>
            <a:chOff x="3026" y="2169"/>
            <a:chExt cx="325" cy="159"/>
          </a:xfrm>
        </p:grpSpPr>
        <p:sp>
          <p:nvSpPr>
            <p:cNvPr id="23658" name="Freeform 321">
              <a:extLst>
                <a:ext uri="{FF2B5EF4-FFF2-40B4-BE49-F238E27FC236}">
                  <a16:creationId xmlns:a16="http://schemas.microsoft.com/office/drawing/2014/main" id="{76DB9ABA-2A64-7E42-8C03-E67F16D183E8}"/>
                </a:ext>
              </a:extLst>
            </p:cNvPr>
            <p:cNvSpPr>
              <a:spLocks/>
            </p:cNvSpPr>
            <p:nvPr/>
          </p:nvSpPr>
          <p:spPr bwMode="auto">
            <a:xfrm>
              <a:off x="3250" y="2169"/>
              <a:ext cx="101" cy="65"/>
            </a:xfrm>
            <a:custGeom>
              <a:avLst/>
              <a:gdLst>
                <a:gd name="T0" fmla="*/ 101 w 101"/>
                <a:gd name="T1" fmla="*/ 0 h 65"/>
                <a:gd name="T2" fmla="*/ 21 w 101"/>
                <a:gd name="T3" fmla="*/ 65 h 65"/>
                <a:gd name="T4" fmla="*/ 7 w 101"/>
                <a:gd name="T5" fmla="*/ 43 h 65"/>
                <a:gd name="T6" fmla="*/ 0 w 101"/>
                <a:gd name="T7" fmla="*/ 22 h 65"/>
                <a:gd name="T8" fmla="*/ 101 w 101"/>
                <a:gd name="T9" fmla="*/ 0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101" y="0"/>
                  </a:moveTo>
                  <a:lnTo>
                    <a:pt x="21" y="65"/>
                  </a:lnTo>
                  <a:lnTo>
                    <a:pt x="7" y="43"/>
                  </a:lnTo>
                  <a:lnTo>
                    <a:pt x="0" y="22"/>
                  </a:lnTo>
                  <a:lnTo>
                    <a:pt x="1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Line 322">
              <a:extLst>
                <a:ext uri="{FF2B5EF4-FFF2-40B4-BE49-F238E27FC236}">
                  <a16:creationId xmlns:a16="http://schemas.microsoft.com/office/drawing/2014/main" id="{03FB2F57-B8B9-614B-825E-CF35D3ECD6CA}"/>
                </a:ext>
              </a:extLst>
            </p:cNvPr>
            <p:cNvSpPr>
              <a:spLocks noChangeShapeType="1"/>
            </p:cNvSpPr>
            <p:nvPr/>
          </p:nvSpPr>
          <p:spPr bwMode="auto">
            <a:xfrm flipV="1">
              <a:off x="3026" y="2212"/>
              <a:ext cx="231" cy="11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624" name="Group 323">
            <a:extLst>
              <a:ext uri="{FF2B5EF4-FFF2-40B4-BE49-F238E27FC236}">
                <a16:creationId xmlns:a16="http://schemas.microsoft.com/office/drawing/2014/main" id="{E789AE6E-3FC7-4D45-8E21-3B27314643AA}"/>
              </a:ext>
            </a:extLst>
          </p:cNvPr>
          <p:cNvGrpSpPr>
            <a:grpSpLocks/>
          </p:cNvGrpSpPr>
          <p:nvPr/>
        </p:nvGrpSpPr>
        <p:grpSpPr bwMode="auto">
          <a:xfrm>
            <a:off x="6469063" y="3817939"/>
            <a:ext cx="285750" cy="230187"/>
            <a:chOff x="3019" y="2501"/>
            <a:chExt cx="180" cy="145"/>
          </a:xfrm>
        </p:grpSpPr>
        <p:sp>
          <p:nvSpPr>
            <p:cNvPr id="23656" name="Freeform 324">
              <a:extLst>
                <a:ext uri="{FF2B5EF4-FFF2-40B4-BE49-F238E27FC236}">
                  <a16:creationId xmlns:a16="http://schemas.microsoft.com/office/drawing/2014/main" id="{4F90D966-878E-6248-845B-FF8BAE9789E2}"/>
                </a:ext>
              </a:extLst>
            </p:cNvPr>
            <p:cNvSpPr>
              <a:spLocks/>
            </p:cNvSpPr>
            <p:nvPr/>
          </p:nvSpPr>
          <p:spPr bwMode="auto">
            <a:xfrm>
              <a:off x="3105" y="2559"/>
              <a:ext cx="94" cy="87"/>
            </a:xfrm>
            <a:custGeom>
              <a:avLst/>
              <a:gdLst>
                <a:gd name="T0" fmla="*/ 94 w 94"/>
                <a:gd name="T1" fmla="*/ 87 h 87"/>
                <a:gd name="T2" fmla="*/ 0 w 94"/>
                <a:gd name="T3" fmla="*/ 43 h 87"/>
                <a:gd name="T4" fmla="*/ 15 w 94"/>
                <a:gd name="T5" fmla="*/ 22 h 87"/>
                <a:gd name="T6" fmla="*/ 29 w 94"/>
                <a:gd name="T7" fmla="*/ 0 h 87"/>
                <a:gd name="T8" fmla="*/ 94 w 94"/>
                <a:gd name="T9" fmla="*/ 87 h 87"/>
                <a:gd name="T10" fmla="*/ 0 60000 65536"/>
                <a:gd name="T11" fmla="*/ 0 60000 65536"/>
                <a:gd name="T12" fmla="*/ 0 60000 65536"/>
                <a:gd name="T13" fmla="*/ 0 60000 65536"/>
                <a:gd name="T14" fmla="*/ 0 60000 65536"/>
                <a:gd name="T15" fmla="*/ 0 w 94"/>
                <a:gd name="T16" fmla="*/ 0 h 87"/>
                <a:gd name="T17" fmla="*/ 94 w 94"/>
                <a:gd name="T18" fmla="*/ 87 h 87"/>
              </a:gdLst>
              <a:ahLst/>
              <a:cxnLst>
                <a:cxn ang="T10">
                  <a:pos x="T0" y="T1"/>
                </a:cxn>
                <a:cxn ang="T11">
                  <a:pos x="T2" y="T3"/>
                </a:cxn>
                <a:cxn ang="T12">
                  <a:pos x="T4" y="T5"/>
                </a:cxn>
                <a:cxn ang="T13">
                  <a:pos x="T6" y="T7"/>
                </a:cxn>
                <a:cxn ang="T14">
                  <a:pos x="T8" y="T9"/>
                </a:cxn>
              </a:cxnLst>
              <a:rect l="T15" t="T16" r="T17" b="T18"/>
              <a:pathLst>
                <a:path w="94" h="87">
                  <a:moveTo>
                    <a:pt x="94" y="87"/>
                  </a:moveTo>
                  <a:lnTo>
                    <a:pt x="0" y="43"/>
                  </a:lnTo>
                  <a:lnTo>
                    <a:pt x="15" y="22"/>
                  </a:lnTo>
                  <a:lnTo>
                    <a:pt x="29" y="0"/>
                  </a:lnTo>
                  <a:lnTo>
                    <a:pt x="94"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Line 325">
              <a:extLst>
                <a:ext uri="{FF2B5EF4-FFF2-40B4-BE49-F238E27FC236}">
                  <a16:creationId xmlns:a16="http://schemas.microsoft.com/office/drawing/2014/main" id="{F61A8A21-0F59-3F40-8E53-71110F199A84}"/>
                </a:ext>
              </a:extLst>
            </p:cNvPr>
            <p:cNvSpPr>
              <a:spLocks noChangeShapeType="1"/>
            </p:cNvSpPr>
            <p:nvPr/>
          </p:nvSpPr>
          <p:spPr bwMode="auto">
            <a:xfrm>
              <a:off x="3019" y="2501"/>
              <a:ext cx="101"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625" name="Rectangle 326">
            <a:extLst>
              <a:ext uri="{FF2B5EF4-FFF2-40B4-BE49-F238E27FC236}">
                <a16:creationId xmlns:a16="http://schemas.microsoft.com/office/drawing/2014/main" id="{2ECA6508-68CD-8343-ABDC-0DA1D1DCE7B4}"/>
              </a:ext>
            </a:extLst>
          </p:cNvPr>
          <p:cNvSpPr>
            <a:spLocks noChangeArrowheads="1"/>
          </p:cNvSpPr>
          <p:nvPr/>
        </p:nvSpPr>
        <p:spPr bwMode="auto">
          <a:xfrm>
            <a:off x="7708900" y="1565275"/>
            <a:ext cx="235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6 </a:t>
            </a:r>
            <a:endParaRPr lang="en-US" altLang="en-US">
              <a:latin typeface="Times" pitchFamily="2" charset="0"/>
            </a:endParaRPr>
          </a:p>
        </p:txBody>
      </p:sp>
      <p:sp>
        <p:nvSpPr>
          <p:cNvPr id="23626" name="Rectangle 327">
            <a:extLst>
              <a:ext uri="{FF2B5EF4-FFF2-40B4-BE49-F238E27FC236}">
                <a16:creationId xmlns:a16="http://schemas.microsoft.com/office/drawing/2014/main" id="{9DF2D471-49A6-8640-BD31-90C6656FD5A8}"/>
              </a:ext>
            </a:extLst>
          </p:cNvPr>
          <p:cNvSpPr>
            <a:spLocks noChangeArrowheads="1"/>
          </p:cNvSpPr>
          <p:nvPr/>
        </p:nvSpPr>
        <p:spPr bwMode="auto">
          <a:xfrm>
            <a:off x="7937500" y="1473200"/>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1</a:t>
            </a:r>
            <a:endParaRPr lang="en-US" altLang="en-US">
              <a:latin typeface="Times" pitchFamily="2" charset="0"/>
            </a:endParaRPr>
          </a:p>
        </p:txBody>
      </p:sp>
      <p:sp>
        <p:nvSpPr>
          <p:cNvPr id="23627" name="Rectangle 328">
            <a:extLst>
              <a:ext uri="{FF2B5EF4-FFF2-40B4-BE49-F238E27FC236}">
                <a16:creationId xmlns:a16="http://schemas.microsoft.com/office/drawing/2014/main" id="{60E6DB35-C428-3D42-9659-70B5B82F374E}"/>
              </a:ext>
            </a:extLst>
          </p:cNvPr>
          <p:cNvSpPr>
            <a:spLocks noChangeArrowheads="1"/>
          </p:cNvSpPr>
          <p:nvPr/>
        </p:nvSpPr>
        <p:spPr bwMode="auto">
          <a:xfrm>
            <a:off x="8091489" y="1565275"/>
            <a:ext cx="541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H-&gt; </a:t>
            </a:r>
            <a:endParaRPr lang="en-US" altLang="en-US">
              <a:latin typeface="Times" pitchFamily="2" charset="0"/>
            </a:endParaRPr>
          </a:p>
        </p:txBody>
      </p:sp>
      <p:sp>
        <p:nvSpPr>
          <p:cNvPr id="23628" name="Rectangle 329">
            <a:extLst>
              <a:ext uri="{FF2B5EF4-FFF2-40B4-BE49-F238E27FC236}">
                <a16:creationId xmlns:a16="http://schemas.microsoft.com/office/drawing/2014/main" id="{C556DA97-12E0-B349-B091-31EC50A6BF0F}"/>
              </a:ext>
            </a:extLst>
          </p:cNvPr>
          <p:cNvSpPr>
            <a:spLocks noChangeArrowheads="1"/>
          </p:cNvSpPr>
          <p:nvPr/>
        </p:nvSpPr>
        <p:spPr bwMode="auto">
          <a:xfrm>
            <a:off x="8618538" y="1473200"/>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4</a:t>
            </a:r>
            <a:endParaRPr lang="en-US" altLang="en-US">
              <a:latin typeface="Times" pitchFamily="2" charset="0"/>
            </a:endParaRPr>
          </a:p>
        </p:txBody>
      </p:sp>
      <p:sp>
        <p:nvSpPr>
          <p:cNvPr id="23629" name="Rectangle 330">
            <a:extLst>
              <a:ext uri="{FF2B5EF4-FFF2-40B4-BE49-F238E27FC236}">
                <a16:creationId xmlns:a16="http://schemas.microsoft.com/office/drawing/2014/main" id="{5A4A7ADF-C499-F64C-8018-ECF0C72C1219}"/>
              </a:ext>
            </a:extLst>
          </p:cNvPr>
          <p:cNvSpPr>
            <a:spLocks noChangeArrowheads="1"/>
          </p:cNvSpPr>
          <p:nvPr/>
        </p:nvSpPr>
        <p:spPr bwMode="auto">
          <a:xfrm>
            <a:off x="8770938" y="1565275"/>
            <a:ext cx="360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He</a:t>
            </a:r>
            <a:endParaRPr lang="en-US" altLang="en-US">
              <a:latin typeface="Times" pitchFamily="2" charset="0"/>
            </a:endParaRPr>
          </a:p>
        </p:txBody>
      </p:sp>
      <p:sp>
        <p:nvSpPr>
          <p:cNvPr id="23630" name="Rectangle 331">
            <a:extLst>
              <a:ext uri="{FF2B5EF4-FFF2-40B4-BE49-F238E27FC236}">
                <a16:creationId xmlns:a16="http://schemas.microsoft.com/office/drawing/2014/main" id="{F1B15731-0DE0-F94E-A316-6AD80F002427}"/>
              </a:ext>
            </a:extLst>
          </p:cNvPr>
          <p:cNvSpPr>
            <a:spLocks noChangeArrowheads="1"/>
          </p:cNvSpPr>
          <p:nvPr/>
        </p:nvSpPr>
        <p:spPr bwMode="auto">
          <a:xfrm>
            <a:off x="7708901" y="1851025"/>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1" name="Rectangle 332">
            <a:extLst>
              <a:ext uri="{FF2B5EF4-FFF2-40B4-BE49-F238E27FC236}">
                <a16:creationId xmlns:a16="http://schemas.microsoft.com/office/drawing/2014/main" id="{08BAFD34-DE8A-3242-89CA-77394EDAD0B0}"/>
              </a:ext>
            </a:extLst>
          </p:cNvPr>
          <p:cNvSpPr>
            <a:spLocks noChangeArrowheads="1"/>
          </p:cNvSpPr>
          <p:nvPr/>
        </p:nvSpPr>
        <p:spPr bwMode="auto">
          <a:xfrm>
            <a:off x="8121651" y="1851025"/>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2" name="Rectangle 333">
            <a:extLst>
              <a:ext uri="{FF2B5EF4-FFF2-40B4-BE49-F238E27FC236}">
                <a16:creationId xmlns:a16="http://schemas.microsoft.com/office/drawing/2014/main" id="{BD090FE1-E347-CF4D-B6F9-0D842AC9C545}"/>
              </a:ext>
            </a:extLst>
          </p:cNvPr>
          <p:cNvSpPr>
            <a:spLocks noChangeArrowheads="1"/>
          </p:cNvSpPr>
          <p:nvPr/>
        </p:nvSpPr>
        <p:spPr bwMode="auto">
          <a:xfrm>
            <a:off x="8534401" y="1851025"/>
            <a:ext cx="16895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+2 positrons</a:t>
            </a:r>
            <a:endParaRPr lang="en-US" altLang="en-US">
              <a:latin typeface="Times" pitchFamily="2" charset="0"/>
            </a:endParaRPr>
          </a:p>
        </p:txBody>
      </p:sp>
      <p:sp>
        <p:nvSpPr>
          <p:cNvPr id="23633" name="Rectangle 334">
            <a:extLst>
              <a:ext uri="{FF2B5EF4-FFF2-40B4-BE49-F238E27FC236}">
                <a16:creationId xmlns:a16="http://schemas.microsoft.com/office/drawing/2014/main" id="{E8B21D61-20E4-3A49-A703-F4D11336A9E2}"/>
              </a:ext>
            </a:extLst>
          </p:cNvPr>
          <p:cNvSpPr>
            <a:spLocks noChangeArrowheads="1"/>
          </p:cNvSpPr>
          <p:nvPr/>
        </p:nvSpPr>
        <p:spPr bwMode="auto">
          <a:xfrm>
            <a:off x="7708901" y="2138363"/>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4" name="Rectangle 335">
            <a:extLst>
              <a:ext uri="{FF2B5EF4-FFF2-40B4-BE49-F238E27FC236}">
                <a16:creationId xmlns:a16="http://schemas.microsoft.com/office/drawing/2014/main" id="{107418DB-C7AE-4146-9095-C727D004E779}"/>
              </a:ext>
            </a:extLst>
          </p:cNvPr>
          <p:cNvSpPr>
            <a:spLocks noChangeArrowheads="1"/>
          </p:cNvSpPr>
          <p:nvPr/>
        </p:nvSpPr>
        <p:spPr bwMode="auto">
          <a:xfrm>
            <a:off x="8121651" y="2138363"/>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5" name="Rectangle 336">
            <a:extLst>
              <a:ext uri="{FF2B5EF4-FFF2-40B4-BE49-F238E27FC236}">
                <a16:creationId xmlns:a16="http://schemas.microsoft.com/office/drawing/2014/main" id="{86352137-5391-8244-83CF-401C41A2D90F}"/>
              </a:ext>
            </a:extLst>
          </p:cNvPr>
          <p:cNvSpPr>
            <a:spLocks noChangeArrowheads="1"/>
          </p:cNvSpPr>
          <p:nvPr/>
        </p:nvSpPr>
        <p:spPr bwMode="auto">
          <a:xfrm>
            <a:off x="8534401" y="2138363"/>
            <a:ext cx="16895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+2 neutrinos</a:t>
            </a:r>
            <a:endParaRPr lang="en-US" altLang="en-US">
              <a:latin typeface="Times" pitchFamily="2" charset="0"/>
            </a:endParaRPr>
          </a:p>
        </p:txBody>
      </p:sp>
      <p:sp>
        <p:nvSpPr>
          <p:cNvPr id="23636" name="Rectangle 337">
            <a:extLst>
              <a:ext uri="{FF2B5EF4-FFF2-40B4-BE49-F238E27FC236}">
                <a16:creationId xmlns:a16="http://schemas.microsoft.com/office/drawing/2014/main" id="{1A839A9C-6E3E-BA4C-AE01-A7942CB403D4}"/>
              </a:ext>
            </a:extLst>
          </p:cNvPr>
          <p:cNvSpPr>
            <a:spLocks noChangeArrowheads="1"/>
          </p:cNvSpPr>
          <p:nvPr/>
        </p:nvSpPr>
        <p:spPr bwMode="auto">
          <a:xfrm>
            <a:off x="7708901" y="2424113"/>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7" name="Rectangle 338">
            <a:extLst>
              <a:ext uri="{FF2B5EF4-FFF2-40B4-BE49-F238E27FC236}">
                <a16:creationId xmlns:a16="http://schemas.microsoft.com/office/drawing/2014/main" id="{CC5498CC-74D7-364B-9644-F3DC6982F8C9}"/>
              </a:ext>
            </a:extLst>
          </p:cNvPr>
          <p:cNvSpPr>
            <a:spLocks noChangeArrowheads="1"/>
          </p:cNvSpPr>
          <p:nvPr/>
        </p:nvSpPr>
        <p:spPr bwMode="auto">
          <a:xfrm>
            <a:off x="8121651" y="2424113"/>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38" name="Rectangle 339">
            <a:extLst>
              <a:ext uri="{FF2B5EF4-FFF2-40B4-BE49-F238E27FC236}">
                <a16:creationId xmlns:a16="http://schemas.microsoft.com/office/drawing/2014/main" id="{CE663A65-9F07-A744-964E-658346FB2D83}"/>
              </a:ext>
            </a:extLst>
          </p:cNvPr>
          <p:cNvSpPr>
            <a:spLocks noChangeArrowheads="1"/>
          </p:cNvSpPr>
          <p:nvPr/>
        </p:nvSpPr>
        <p:spPr bwMode="auto">
          <a:xfrm>
            <a:off x="8534401" y="2424113"/>
            <a:ext cx="2047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+2 gamma rays</a:t>
            </a:r>
            <a:endParaRPr lang="en-US" altLang="en-US">
              <a:latin typeface="Times" pitchFamily="2" charset="0"/>
            </a:endParaRPr>
          </a:p>
        </p:txBody>
      </p:sp>
      <p:sp>
        <p:nvSpPr>
          <p:cNvPr id="23639" name="Rectangle 340">
            <a:extLst>
              <a:ext uri="{FF2B5EF4-FFF2-40B4-BE49-F238E27FC236}">
                <a16:creationId xmlns:a16="http://schemas.microsoft.com/office/drawing/2014/main" id="{42361241-940E-E048-8781-0EDDA19FCF12}"/>
              </a:ext>
            </a:extLst>
          </p:cNvPr>
          <p:cNvSpPr>
            <a:spLocks noChangeArrowheads="1"/>
          </p:cNvSpPr>
          <p:nvPr/>
        </p:nvSpPr>
        <p:spPr bwMode="auto">
          <a:xfrm>
            <a:off x="7708901" y="2803525"/>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40" name="Rectangle 341">
            <a:extLst>
              <a:ext uri="{FF2B5EF4-FFF2-40B4-BE49-F238E27FC236}">
                <a16:creationId xmlns:a16="http://schemas.microsoft.com/office/drawing/2014/main" id="{E5A0453C-C775-CB49-9DDB-54374721CA9B}"/>
              </a:ext>
            </a:extLst>
          </p:cNvPr>
          <p:cNvSpPr>
            <a:spLocks noChangeArrowheads="1"/>
          </p:cNvSpPr>
          <p:nvPr/>
        </p:nvSpPr>
        <p:spPr bwMode="auto">
          <a:xfrm>
            <a:off x="8121651" y="2803525"/>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pitchFamily="2" charset="0"/>
            </a:endParaRPr>
          </a:p>
        </p:txBody>
      </p:sp>
      <p:sp>
        <p:nvSpPr>
          <p:cNvPr id="23641" name="Rectangle 342">
            <a:extLst>
              <a:ext uri="{FF2B5EF4-FFF2-40B4-BE49-F238E27FC236}">
                <a16:creationId xmlns:a16="http://schemas.microsoft.com/office/drawing/2014/main" id="{34F22A48-6063-E544-82B6-511190753A28}"/>
              </a:ext>
            </a:extLst>
          </p:cNvPr>
          <p:cNvSpPr>
            <a:spLocks noChangeArrowheads="1"/>
          </p:cNvSpPr>
          <p:nvPr/>
        </p:nvSpPr>
        <p:spPr bwMode="auto">
          <a:xfrm>
            <a:off x="8534401" y="2803525"/>
            <a:ext cx="4007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+2 </a:t>
            </a:r>
            <a:endParaRPr lang="en-US" altLang="en-US">
              <a:latin typeface="Times" pitchFamily="2" charset="0"/>
            </a:endParaRPr>
          </a:p>
        </p:txBody>
      </p:sp>
      <p:sp>
        <p:nvSpPr>
          <p:cNvPr id="23642" name="Rectangle 343">
            <a:extLst>
              <a:ext uri="{FF2B5EF4-FFF2-40B4-BE49-F238E27FC236}">
                <a16:creationId xmlns:a16="http://schemas.microsoft.com/office/drawing/2014/main" id="{5B463E44-DFF1-AF40-85FC-A46F60514750}"/>
              </a:ext>
            </a:extLst>
          </p:cNvPr>
          <p:cNvSpPr>
            <a:spLocks noChangeArrowheads="1"/>
          </p:cNvSpPr>
          <p:nvPr/>
        </p:nvSpPr>
        <p:spPr bwMode="auto">
          <a:xfrm>
            <a:off x="8924925" y="2711450"/>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1</a:t>
            </a:r>
            <a:endParaRPr lang="en-US" altLang="en-US">
              <a:latin typeface="Times" pitchFamily="2" charset="0"/>
            </a:endParaRPr>
          </a:p>
        </p:txBody>
      </p:sp>
      <p:sp>
        <p:nvSpPr>
          <p:cNvPr id="23643" name="Rectangle 344">
            <a:extLst>
              <a:ext uri="{FF2B5EF4-FFF2-40B4-BE49-F238E27FC236}">
                <a16:creationId xmlns:a16="http://schemas.microsoft.com/office/drawing/2014/main" id="{90894374-81C8-9F48-9A05-51F2BAFCC730}"/>
              </a:ext>
            </a:extLst>
          </p:cNvPr>
          <p:cNvSpPr>
            <a:spLocks noChangeArrowheads="1"/>
          </p:cNvSpPr>
          <p:nvPr/>
        </p:nvSpPr>
        <p:spPr bwMode="auto">
          <a:xfrm>
            <a:off x="9077325" y="2803525"/>
            <a:ext cx="2035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b="1">
                <a:solidFill>
                  <a:srgbClr val="000000"/>
                </a:solidFill>
                <a:latin typeface="Helvetica" pitchFamily="2" charset="0"/>
              </a:rPr>
              <a:t>H</a:t>
            </a:r>
            <a:endParaRPr lang="en-US" altLang="en-US">
              <a:latin typeface="Times" pitchFamily="2" charset="0"/>
            </a:endParaRPr>
          </a:p>
        </p:txBody>
      </p:sp>
      <p:sp>
        <p:nvSpPr>
          <p:cNvPr id="23644" name="Text Box 345">
            <a:extLst>
              <a:ext uri="{FF2B5EF4-FFF2-40B4-BE49-F238E27FC236}">
                <a16:creationId xmlns:a16="http://schemas.microsoft.com/office/drawing/2014/main" id="{8495CECD-5EA0-FC4F-9C1D-7A24CEE471BF}"/>
              </a:ext>
            </a:extLst>
          </p:cNvPr>
          <p:cNvSpPr txBox="1">
            <a:spLocks noChangeArrowheads="1"/>
          </p:cNvSpPr>
          <p:nvPr/>
        </p:nvSpPr>
        <p:spPr bwMode="auto">
          <a:xfrm>
            <a:off x="2133600" y="228601"/>
            <a:ext cx="640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Proton-Proton Cycle Converts Hydrogen to Helium at lowest temperature</a:t>
            </a:r>
            <a:endParaRPr lang="en-US" altLang="en-US">
              <a:latin typeface="Times" pitchFamily="2" charset="0"/>
            </a:endParaRPr>
          </a:p>
        </p:txBody>
      </p:sp>
      <p:sp>
        <p:nvSpPr>
          <p:cNvPr id="23645" name="Oval 346">
            <a:extLst>
              <a:ext uri="{FF2B5EF4-FFF2-40B4-BE49-F238E27FC236}">
                <a16:creationId xmlns:a16="http://schemas.microsoft.com/office/drawing/2014/main" id="{18BDDE41-0BA7-0B44-90DA-1EE9F22DF467}"/>
              </a:ext>
            </a:extLst>
          </p:cNvPr>
          <p:cNvSpPr>
            <a:spLocks noChangeArrowheads="1"/>
          </p:cNvSpPr>
          <p:nvPr/>
        </p:nvSpPr>
        <p:spPr bwMode="auto">
          <a:xfrm>
            <a:off x="5334001" y="685801"/>
            <a:ext cx="92075" cy="92075"/>
          </a:xfrm>
          <a:prstGeom prst="ellipse">
            <a:avLst/>
          </a:prstGeom>
          <a:solidFill>
            <a:srgbClr val="FF3399"/>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46" name="Rectangle 347">
            <a:extLst>
              <a:ext uri="{FF2B5EF4-FFF2-40B4-BE49-F238E27FC236}">
                <a16:creationId xmlns:a16="http://schemas.microsoft.com/office/drawing/2014/main" id="{6773D5EB-DF57-AF41-91E2-FE290213F167}"/>
              </a:ext>
            </a:extLst>
          </p:cNvPr>
          <p:cNvSpPr>
            <a:spLocks noChangeArrowheads="1"/>
          </p:cNvSpPr>
          <p:nvPr/>
        </p:nvSpPr>
        <p:spPr bwMode="auto">
          <a:xfrm>
            <a:off x="4572000" y="6446838"/>
            <a:ext cx="8495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FF3399"/>
                </a:solidFill>
                <a:latin typeface="Helvetica" pitchFamily="2" charset="0"/>
              </a:rPr>
              <a:t>electron</a:t>
            </a:r>
            <a:endParaRPr lang="en-US" altLang="en-US">
              <a:solidFill>
                <a:srgbClr val="FF3399"/>
              </a:solidFill>
              <a:latin typeface="Times" pitchFamily="2" charset="0"/>
            </a:endParaRPr>
          </a:p>
        </p:txBody>
      </p:sp>
      <p:sp>
        <p:nvSpPr>
          <p:cNvPr id="23647" name="Oval 348">
            <a:extLst>
              <a:ext uri="{FF2B5EF4-FFF2-40B4-BE49-F238E27FC236}">
                <a16:creationId xmlns:a16="http://schemas.microsoft.com/office/drawing/2014/main" id="{D3212394-82A8-764B-BB4C-D331A1CC3857}"/>
              </a:ext>
            </a:extLst>
          </p:cNvPr>
          <p:cNvSpPr>
            <a:spLocks noChangeArrowheads="1"/>
          </p:cNvSpPr>
          <p:nvPr/>
        </p:nvSpPr>
        <p:spPr bwMode="auto">
          <a:xfrm>
            <a:off x="4800601" y="6324601"/>
            <a:ext cx="92075" cy="92075"/>
          </a:xfrm>
          <a:prstGeom prst="ellipse">
            <a:avLst/>
          </a:prstGeom>
          <a:solidFill>
            <a:srgbClr val="FF3399"/>
          </a:solidFill>
          <a:ln w="15875">
            <a:solidFill>
              <a:srgbClr val="006633"/>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648" name="Line 349">
            <a:extLst>
              <a:ext uri="{FF2B5EF4-FFF2-40B4-BE49-F238E27FC236}">
                <a16:creationId xmlns:a16="http://schemas.microsoft.com/office/drawing/2014/main" id="{EEA50D9F-A803-EC4B-9359-B40345F29FE7}"/>
              </a:ext>
            </a:extLst>
          </p:cNvPr>
          <p:cNvSpPr>
            <a:spLocks noChangeShapeType="1"/>
          </p:cNvSpPr>
          <p:nvPr/>
        </p:nvSpPr>
        <p:spPr bwMode="auto">
          <a:xfrm flipV="1">
            <a:off x="4495800" y="838200"/>
            <a:ext cx="457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49" name="Line 350">
            <a:extLst>
              <a:ext uri="{FF2B5EF4-FFF2-40B4-BE49-F238E27FC236}">
                <a16:creationId xmlns:a16="http://schemas.microsoft.com/office/drawing/2014/main" id="{29808778-9AA9-BD45-95A5-0D7EA0154A14}"/>
              </a:ext>
            </a:extLst>
          </p:cNvPr>
          <p:cNvSpPr>
            <a:spLocks noChangeShapeType="1"/>
          </p:cNvSpPr>
          <p:nvPr/>
        </p:nvSpPr>
        <p:spPr bwMode="auto">
          <a:xfrm flipH="1">
            <a:off x="5029200" y="7620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0" name="Line 351">
            <a:extLst>
              <a:ext uri="{FF2B5EF4-FFF2-40B4-BE49-F238E27FC236}">
                <a16:creationId xmlns:a16="http://schemas.microsoft.com/office/drawing/2014/main" id="{F6195BE2-429D-774C-922F-F1EC87EE712F}"/>
              </a:ext>
            </a:extLst>
          </p:cNvPr>
          <p:cNvSpPr>
            <a:spLocks noChangeShapeType="1"/>
          </p:cNvSpPr>
          <p:nvPr/>
        </p:nvSpPr>
        <p:spPr bwMode="auto">
          <a:xfrm>
            <a:off x="5105400" y="838200"/>
            <a:ext cx="1524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1" name="Text Box 352">
            <a:extLst>
              <a:ext uri="{FF2B5EF4-FFF2-40B4-BE49-F238E27FC236}">
                <a16:creationId xmlns:a16="http://schemas.microsoft.com/office/drawing/2014/main" id="{E6183619-D630-5049-8744-2256B8F2901D}"/>
              </a:ext>
            </a:extLst>
          </p:cNvPr>
          <p:cNvSpPr txBox="1">
            <a:spLocks noChangeArrowheads="1"/>
          </p:cNvSpPr>
          <p:nvPr/>
        </p:nvSpPr>
        <p:spPr bwMode="auto">
          <a:xfrm>
            <a:off x="6537325" y="669926"/>
            <a:ext cx="241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6600CC"/>
                </a:solidFill>
              </a:rPr>
              <a:t>Particles annihilate </a:t>
            </a:r>
          </a:p>
          <a:p>
            <a:r>
              <a:rPr lang="en-US" altLang="en-US" sz="1600" b="1">
                <a:solidFill>
                  <a:srgbClr val="6600CC"/>
                </a:solidFill>
              </a:rPr>
              <a:t>producing gamma rays</a:t>
            </a:r>
            <a:endParaRPr lang="en-US" altLang="en-US"/>
          </a:p>
        </p:txBody>
      </p:sp>
      <p:sp>
        <p:nvSpPr>
          <p:cNvPr id="23652" name="Rectangle 353">
            <a:extLst>
              <a:ext uri="{FF2B5EF4-FFF2-40B4-BE49-F238E27FC236}">
                <a16:creationId xmlns:a16="http://schemas.microsoft.com/office/drawing/2014/main" id="{77F09DFD-FDF3-744D-A4F1-4BCDFB3F86C7}"/>
              </a:ext>
            </a:extLst>
          </p:cNvPr>
          <p:cNvSpPr>
            <a:spLocks noChangeArrowheads="1"/>
          </p:cNvSpPr>
          <p:nvPr/>
        </p:nvSpPr>
        <p:spPr bwMode="auto">
          <a:xfrm>
            <a:off x="5562600" y="5943601"/>
            <a:ext cx="241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6600CC"/>
                </a:solidFill>
              </a:rPr>
              <a:t>Particles annihilate </a:t>
            </a:r>
          </a:p>
          <a:p>
            <a:r>
              <a:rPr lang="en-US" altLang="en-US" sz="1600" b="1">
                <a:solidFill>
                  <a:srgbClr val="6600CC"/>
                </a:solidFill>
              </a:rPr>
              <a:t>producing gamma rays</a:t>
            </a:r>
          </a:p>
        </p:txBody>
      </p:sp>
      <p:sp>
        <p:nvSpPr>
          <p:cNvPr id="23653" name="Line 354">
            <a:extLst>
              <a:ext uri="{FF2B5EF4-FFF2-40B4-BE49-F238E27FC236}">
                <a16:creationId xmlns:a16="http://schemas.microsoft.com/office/drawing/2014/main" id="{233B0038-23F2-5C4D-8797-4AC57FE834DA}"/>
              </a:ext>
            </a:extLst>
          </p:cNvPr>
          <p:cNvSpPr>
            <a:spLocks noChangeShapeType="1"/>
          </p:cNvSpPr>
          <p:nvPr/>
        </p:nvSpPr>
        <p:spPr bwMode="auto">
          <a:xfrm>
            <a:off x="4495800" y="60198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4" name="Line 355">
            <a:extLst>
              <a:ext uri="{FF2B5EF4-FFF2-40B4-BE49-F238E27FC236}">
                <a16:creationId xmlns:a16="http://schemas.microsoft.com/office/drawing/2014/main" id="{072D91AA-A2C4-D540-9A6E-4607742CFA51}"/>
              </a:ext>
            </a:extLst>
          </p:cNvPr>
          <p:cNvSpPr>
            <a:spLocks noChangeShapeType="1"/>
          </p:cNvSpPr>
          <p:nvPr/>
        </p:nvSpPr>
        <p:spPr bwMode="auto">
          <a:xfrm flipH="1" flipV="1">
            <a:off x="4648200" y="61722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5" name="Line 356">
            <a:extLst>
              <a:ext uri="{FF2B5EF4-FFF2-40B4-BE49-F238E27FC236}">
                <a16:creationId xmlns:a16="http://schemas.microsoft.com/office/drawing/2014/main" id="{CE1719FD-37FD-7344-A940-EAFD2A109422}"/>
              </a:ext>
            </a:extLst>
          </p:cNvPr>
          <p:cNvSpPr>
            <a:spLocks noChangeShapeType="1"/>
          </p:cNvSpPr>
          <p:nvPr/>
        </p:nvSpPr>
        <p:spPr bwMode="auto">
          <a:xfrm>
            <a:off x="4648200" y="6172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9122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310B2245-3E30-E44B-9DB0-E29C38A47926}"/>
              </a:ext>
            </a:extLst>
          </p:cNvPr>
          <p:cNvSpPr>
            <a:spLocks noChangeArrowheads="1"/>
          </p:cNvSpPr>
          <p:nvPr/>
        </p:nvSpPr>
        <p:spPr bwMode="auto">
          <a:xfrm>
            <a:off x="20574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tx2"/>
                </a:solidFill>
              </a:rPr>
              <a:t>Carbon Nitrogen Cycle </a:t>
            </a:r>
            <a:br>
              <a:rPr lang="en-US" altLang="en-US" sz="3200" b="1">
                <a:solidFill>
                  <a:schemeClr val="tx2"/>
                </a:solidFill>
              </a:rPr>
            </a:br>
            <a:r>
              <a:rPr lang="en-US" altLang="en-US" sz="3200" b="1">
                <a:solidFill>
                  <a:schemeClr val="tx2"/>
                </a:solidFill>
              </a:rPr>
              <a:t>H-He at higher temperatures</a:t>
            </a:r>
          </a:p>
        </p:txBody>
      </p:sp>
      <p:grpSp>
        <p:nvGrpSpPr>
          <p:cNvPr id="24578" name="Group 6">
            <a:extLst>
              <a:ext uri="{FF2B5EF4-FFF2-40B4-BE49-F238E27FC236}">
                <a16:creationId xmlns:a16="http://schemas.microsoft.com/office/drawing/2014/main" id="{419B3A03-0C9E-FD4F-A538-FD8B7D9EF2B2}"/>
              </a:ext>
            </a:extLst>
          </p:cNvPr>
          <p:cNvGrpSpPr>
            <a:grpSpLocks/>
          </p:cNvGrpSpPr>
          <p:nvPr/>
        </p:nvGrpSpPr>
        <p:grpSpPr bwMode="auto">
          <a:xfrm>
            <a:off x="2286000" y="2514600"/>
            <a:ext cx="630238" cy="533400"/>
            <a:chOff x="480" y="1584"/>
            <a:chExt cx="397" cy="336"/>
          </a:xfrm>
        </p:grpSpPr>
        <p:sp>
          <p:nvSpPr>
            <p:cNvPr id="24733" name="Oval 7">
              <a:extLst>
                <a:ext uri="{FF2B5EF4-FFF2-40B4-BE49-F238E27FC236}">
                  <a16:creationId xmlns:a16="http://schemas.microsoft.com/office/drawing/2014/main" id="{0FE53239-DA64-4A4D-8096-11D10DD16679}"/>
                </a:ext>
              </a:extLst>
            </p:cNvPr>
            <p:cNvSpPr>
              <a:spLocks noChangeArrowheads="1"/>
            </p:cNvSpPr>
            <p:nvPr/>
          </p:nvSpPr>
          <p:spPr bwMode="auto">
            <a:xfrm>
              <a:off x="528" y="1584"/>
              <a:ext cx="336" cy="336"/>
            </a:xfrm>
            <a:prstGeom prst="ellipse">
              <a:avLst/>
            </a:prstGeom>
            <a:solidFill>
              <a:srgbClr val="66FF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734" name="Text Box 8">
              <a:extLst>
                <a:ext uri="{FF2B5EF4-FFF2-40B4-BE49-F238E27FC236}">
                  <a16:creationId xmlns:a16="http://schemas.microsoft.com/office/drawing/2014/main" id="{793A611C-99A0-804E-B939-D4D52264BA23}"/>
                </a:ext>
              </a:extLst>
            </p:cNvPr>
            <p:cNvSpPr txBox="1">
              <a:spLocks noChangeArrowheads="1"/>
            </p:cNvSpPr>
            <p:nvPr/>
          </p:nvSpPr>
          <p:spPr bwMode="auto">
            <a:xfrm>
              <a:off x="480" y="1584"/>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12</a:t>
              </a:r>
              <a:r>
                <a:rPr lang="en-US" altLang="en-US" b="1"/>
                <a:t>C</a:t>
              </a:r>
            </a:p>
          </p:txBody>
        </p:sp>
      </p:grpSp>
      <p:grpSp>
        <p:nvGrpSpPr>
          <p:cNvPr id="24579" name="Group 9">
            <a:extLst>
              <a:ext uri="{FF2B5EF4-FFF2-40B4-BE49-F238E27FC236}">
                <a16:creationId xmlns:a16="http://schemas.microsoft.com/office/drawing/2014/main" id="{1EC14CFD-FC31-C442-88A7-2839653704E0}"/>
              </a:ext>
            </a:extLst>
          </p:cNvPr>
          <p:cNvGrpSpPr>
            <a:grpSpLocks/>
          </p:cNvGrpSpPr>
          <p:nvPr/>
        </p:nvGrpSpPr>
        <p:grpSpPr bwMode="auto">
          <a:xfrm>
            <a:off x="3200400" y="2514600"/>
            <a:ext cx="630238" cy="533400"/>
            <a:chOff x="1968" y="1632"/>
            <a:chExt cx="397" cy="336"/>
          </a:xfrm>
        </p:grpSpPr>
        <p:sp>
          <p:nvSpPr>
            <p:cNvPr id="24731" name="Oval 10">
              <a:extLst>
                <a:ext uri="{FF2B5EF4-FFF2-40B4-BE49-F238E27FC236}">
                  <a16:creationId xmlns:a16="http://schemas.microsoft.com/office/drawing/2014/main" id="{D6BA0749-A6CC-5541-BEB8-ABCDAD361BD4}"/>
                </a:ext>
              </a:extLst>
            </p:cNvPr>
            <p:cNvSpPr>
              <a:spLocks noChangeArrowheads="1"/>
            </p:cNvSpPr>
            <p:nvPr/>
          </p:nvSpPr>
          <p:spPr bwMode="auto">
            <a:xfrm>
              <a:off x="1999" y="1632"/>
              <a:ext cx="336" cy="336"/>
            </a:xfrm>
            <a:prstGeom prst="ellipse">
              <a:avLst/>
            </a:prstGeom>
            <a:solidFill>
              <a:srgbClr val="6699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732" name="Text Box 11">
              <a:extLst>
                <a:ext uri="{FF2B5EF4-FFF2-40B4-BE49-F238E27FC236}">
                  <a16:creationId xmlns:a16="http://schemas.microsoft.com/office/drawing/2014/main" id="{8297329A-02DB-084C-9ED6-FF1DA7F32F9D}"/>
                </a:ext>
              </a:extLst>
            </p:cNvPr>
            <p:cNvSpPr txBox="1">
              <a:spLocks noChangeArrowheads="1"/>
            </p:cNvSpPr>
            <p:nvPr/>
          </p:nvSpPr>
          <p:spPr bwMode="auto">
            <a:xfrm>
              <a:off x="1968" y="1632"/>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13</a:t>
              </a:r>
              <a:r>
                <a:rPr lang="en-US" altLang="en-US" b="1"/>
                <a:t>N</a:t>
              </a:r>
              <a:endParaRPr lang="en-US" altLang="en-US" b="1" baseline="30000"/>
            </a:p>
          </p:txBody>
        </p:sp>
      </p:grpSp>
      <p:sp>
        <p:nvSpPr>
          <p:cNvPr id="24580" name="Oval 12">
            <a:extLst>
              <a:ext uri="{FF2B5EF4-FFF2-40B4-BE49-F238E27FC236}">
                <a16:creationId xmlns:a16="http://schemas.microsoft.com/office/drawing/2014/main" id="{0251404D-235A-4042-AD44-F5A046F97D78}"/>
              </a:ext>
            </a:extLst>
          </p:cNvPr>
          <p:cNvSpPr>
            <a:spLocks noChangeArrowheads="1"/>
          </p:cNvSpPr>
          <p:nvPr/>
        </p:nvSpPr>
        <p:spPr bwMode="auto">
          <a:xfrm>
            <a:off x="7391400" y="2667000"/>
            <a:ext cx="533400" cy="533400"/>
          </a:xfrm>
          <a:prstGeom prst="ellipse">
            <a:avLst/>
          </a:prstGeom>
          <a:solidFill>
            <a:srgbClr val="FF99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581" name="Text Box 13">
            <a:extLst>
              <a:ext uri="{FF2B5EF4-FFF2-40B4-BE49-F238E27FC236}">
                <a16:creationId xmlns:a16="http://schemas.microsoft.com/office/drawing/2014/main" id="{C02128E0-B5E4-2943-BA32-0B2E73F57344}"/>
              </a:ext>
            </a:extLst>
          </p:cNvPr>
          <p:cNvSpPr txBox="1">
            <a:spLocks noChangeArrowheads="1"/>
          </p:cNvSpPr>
          <p:nvPr/>
        </p:nvSpPr>
        <p:spPr bwMode="auto">
          <a:xfrm>
            <a:off x="7354888" y="2743200"/>
            <a:ext cx="646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15</a:t>
            </a:r>
            <a:r>
              <a:rPr lang="en-US" altLang="en-US" b="1"/>
              <a:t>O</a:t>
            </a:r>
            <a:endParaRPr lang="en-US" altLang="en-US" b="1" baseline="30000"/>
          </a:p>
        </p:txBody>
      </p:sp>
      <p:grpSp>
        <p:nvGrpSpPr>
          <p:cNvPr id="24582" name="Group 14">
            <a:extLst>
              <a:ext uri="{FF2B5EF4-FFF2-40B4-BE49-F238E27FC236}">
                <a16:creationId xmlns:a16="http://schemas.microsoft.com/office/drawing/2014/main" id="{2F8AF87A-A490-E84A-A455-2A06E608C3A7}"/>
              </a:ext>
            </a:extLst>
          </p:cNvPr>
          <p:cNvGrpSpPr>
            <a:grpSpLocks/>
          </p:cNvGrpSpPr>
          <p:nvPr/>
        </p:nvGrpSpPr>
        <p:grpSpPr bwMode="auto">
          <a:xfrm>
            <a:off x="1981200" y="1447800"/>
            <a:ext cx="609600" cy="914400"/>
            <a:chOff x="288" y="912"/>
            <a:chExt cx="384" cy="576"/>
          </a:xfrm>
        </p:grpSpPr>
        <p:grpSp>
          <p:nvGrpSpPr>
            <p:cNvPr id="24727" name="Group 15">
              <a:extLst>
                <a:ext uri="{FF2B5EF4-FFF2-40B4-BE49-F238E27FC236}">
                  <a16:creationId xmlns:a16="http://schemas.microsoft.com/office/drawing/2014/main" id="{AF3D33D1-E7DC-F243-908C-24F7C01A5ABC}"/>
                </a:ext>
              </a:extLst>
            </p:cNvPr>
            <p:cNvGrpSpPr>
              <a:grpSpLocks/>
            </p:cNvGrpSpPr>
            <p:nvPr/>
          </p:nvGrpSpPr>
          <p:grpSpPr bwMode="auto">
            <a:xfrm>
              <a:off x="336" y="912"/>
              <a:ext cx="336" cy="576"/>
              <a:chOff x="336" y="912"/>
              <a:chExt cx="336" cy="576"/>
            </a:xfrm>
          </p:grpSpPr>
          <p:sp>
            <p:nvSpPr>
              <p:cNvPr id="24729" name="Text Box 16">
                <a:extLst>
                  <a:ext uri="{FF2B5EF4-FFF2-40B4-BE49-F238E27FC236}">
                    <a16:creationId xmlns:a16="http://schemas.microsoft.com/office/drawing/2014/main" id="{72C227CB-EA27-9746-B726-316286C8E8C4}"/>
                  </a:ext>
                </a:extLst>
              </p:cNvPr>
              <p:cNvSpPr txBox="1">
                <a:spLocks noChangeArrowheads="1"/>
              </p:cNvSpPr>
              <p:nvPr/>
            </p:nvSpPr>
            <p:spPr bwMode="auto">
              <a:xfrm>
                <a:off x="384" y="912"/>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p</a:t>
                </a:r>
              </a:p>
            </p:txBody>
          </p:sp>
          <p:sp>
            <p:nvSpPr>
              <p:cNvPr id="24730" name="Line 17">
                <a:extLst>
                  <a:ext uri="{FF2B5EF4-FFF2-40B4-BE49-F238E27FC236}">
                    <a16:creationId xmlns:a16="http://schemas.microsoft.com/office/drawing/2014/main" id="{10DF8305-95A7-734C-ACCA-BEB664925E36}"/>
                  </a:ext>
                </a:extLst>
              </p:cNvPr>
              <p:cNvSpPr>
                <a:spLocks noChangeShapeType="1"/>
              </p:cNvSpPr>
              <p:nvPr/>
            </p:nvSpPr>
            <p:spPr bwMode="auto">
              <a:xfrm>
                <a:off x="336" y="1200"/>
                <a:ext cx="336"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728" name="Oval 18">
              <a:extLst>
                <a:ext uri="{FF2B5EF4-FFF2-40B4-BE49-F238E27FC236}">
                  <a16:creationId xmlns:a16="http://schemas.microsoft.com/office/drawing/2014/main" id="{BC3A3516-A3D2-604C-8893-2657F5A32A6D}"/>
                </a:ext>
              </a:extLst>
            </p:cNvPr>
            <p:cNvSpPr>
              <a:spLocks noChangeArrowheads="1"/>
            </p:cNvSpPr>
            <p:nvPr/>
          </p:nvSpPr>
          <p:spPr bwMode="auto">
            <a:xfrm>
              <a:off x="288" y="1152"/>
              <a:ext cx="96" cy="96"/>
            </a:xfrm>
            <a:prstGeom prst="ellipse">
              <a:avLst/>
            </a:prstGeom>
            <a:solidFill>
              <a:srgbClr val="FF0066"/>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4583" name="Group 19">
            <a:extLst>
              <a:ext uri="{FF2B5EF4-FFF2-40B4-BE49-F238E27FC236}">
                <a16:creationId xmlns:a16="http://schemas.microsoft.com/office/drawing/2014/main" id="{DA4F4C33-D859-FF4D-A461-1E56BC31E8EA}"/>
              </a:ext>
            </a:extLst>
          </p:cNvPr>
          <p:cNvGrpSpPr>
            <a:grpSpLocks/>
          </p:cNvGrpSpPr>
          <p:nvPr/>
        </p:nvGrpSpPr>
        <p:grpSpPr bwMode="auto">
          <a:xfrm>
            <a:off x="3124200" y="1314450"/>
            <a:ext cx="1905000" cy="1352550"/>
            <a:chOff x="2203" y="1064"/>
            <a:chExt cx="1278" cy="708"/>
          </a:xfrm>
        </p:grpSpPr>
        <p:grpSp>
          <p:nvGrpSpPr>
            <p:cNvPr id="24700" name="Group 20">
              <a:extLst>
                <a:ext uri="{FF2B5EF4-FFF2-40B4-BE49-F238E27FC236}">
                  <a16:creationId xmlns:a16="http://schemas.microsoft.com/office/drawing/2014/main" id="{94BD6584-B58B-8447-BB9E-621F6D0837E5}"/>
                </a:ext>
              </a:extLst>
            </p:cNvPr>
            <p:cNvGrpSpPr>
              <a:grpSpLocks/>
            </p:cNvGrpSpPr>
            <p:nvPr/>
          </p:nvGrpSpPr>
          <p:grpSpPr bwMode="auto">
            <a:xfrm>
              <a:off x="2499" y="1469"/>
              <a:ext cx="166" cy="137"/>
              <a:chOff x="2499" y="1469"/>
              <a:chExt cx="166" cy="137"/>
            </a:xfrm>
          </p:grpSpPr>
          <p:sp>
            <p:nvSpPr>
              <p:cNvPr id="24725" name="Freeform 21">
                <a:extLst>
                  <a:ext uri="{FF2B5EF4-FFF2-40B4-BE49-F238E27FC236}">
                    <a16:creationId xmlns:a16="http://schemas.microsoft.com/office/drawing/2014/main" id="{BCF5A20B-A78C-984B-9F85-780074C3E7FB}"/>
                  </a:ext>
                </a:extLst>
              </p:cNvPr>
              <p:cNvSpPr>
                <a:spLocks/>
              </p:cNvSpPr>
              <p:nvPr/>
            </p:nvSpPr>
            <p:spPr bwMode="auto">
              <a:xfrm>
                <a:off x="2499" y="1476"/>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58 h 130"/>
                  <a:gd name="T10" fmla="*/ 7 w 43"/>
                  <a:gd name="T11" fmla="*/ 50 h 130"/>
                  <a:gd name="T12" fmla="*/ 7 w 43"/>
                  <a:gd name="T13" fmla="*/ 43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58"/>
                    </a:lnTo>
                    <a:lnTo>
                      <a:pt x="7" y="50"/>
                    </a:lnTo>
                    <a:lnTo>
                      <a:pt x="7" y="43"/>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6" name="Freeform 22">
                <a:extLst>
                  <a:ext uri="{FF2B5EF4-FFF2-40B4-BE49-F238E27FC236}">
                    <a16:creationId xmlns:a16="http://schemas.microsoft.com/office/drawing/2014/main" id="{AB3583DF-81DD-064E-96BE-BCE29763AAA0}"/>
                  </a:ext>
                </a:extLst>
              </p:cNvPr>
              <p:cNvSpPr>
                <a:spLocks/>
              </p:cNvSpPr>
              <p:nvPr/>
            </p:nvSpPr>
            <p:spPr bwMode="auto">
              <a:xfrm>
                <a:off x="2542" y="1469"/>
                <a:ext cx="123" cy="57"/>
              </a:xfrm>
              <a:custGeom>
                <a:avLst/>
                <a:gdLst>
                  <a:gd name="T0" fmla="*/ 0 w 123"/>
                  <a:gd name="T1" fmla="*/ 7 h 57"/>
                  <a:gd name="T2" fmla="*/ 7 w 123"/>
                  <a:gd name="T3" fmla="*/ 7 h 57"/>
                  <a:gd name="T4" fmla="*/ 22 w 123"/>
                  <a:gd name="T5" fmla="*/ 0 h 57"/>
                  <a:gd name="T6" fmla="*/ 36 w 123"/>
                  <a:gd name="T7" fmla="*/ 0 h 57"/>
                  <a:gd name="T8" fmla="*/ 58 w 123"/>
                  <a:gd name="T9" fmla="*/ 7 h 57"/>
                  <a:gd name="T10" fmla="*/ 65 w 123"/>
                  <a:gd name="T11" fmla="*/ 7 h 57"/>
                  <a:gd name="T12" fmla="*/ 80 w 123"/>
                  <a:gd name="T13" fmla="*/ 14 h 57"/>
                  <a:gd name="T14" fmla="*/ 94 w 123"/>
                  <a:gd name="T15" fmla="*/ 21 h 57"/>
                  <a:gd name="T16" fmla="*/ 108 w 123"/>
                  <a:gd name="T17" fmla="*/ 36 h 57"/>
                  <a:gd name="T18" fmla="*/ 123 w 123"/>
                  <a:gd name="T19" fmla="*/ 50 h 57"/>
                  <a:gd name="T20" fmla="*/ 123 w 123"/>
                  <a:gd name="T21" fmla="*/ 5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7"/>
                  <a:gd name="T35" fmla="*/ 123 w 123"/>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7">
                    <a:moveTo>
                      <a:pt x="0" y="7"/>
                    </a:moveTo>
                    <a:lnTo>
                      <a:pt x="7" y="7"/>
                    </a:lnTo>
                    <a:lnTo>
                      <a:pt x="22" y="0"/>
                    </a:lnTo>
                    <a:lnTo>
                      <a:pt x="36" y="0"/>
                    </a:lnTo>
                    <a:lnTo>
                      <a:pt x="58" y="7"/>
                    </a:lnTo>
                    <a:lnTo>
                      <a:pt x="65" y="7"/>
                    </a:lnTo>
                    <a:lnTo>
                      <a:pt x="80" y="14"/>
                    </a:lnTo>
                    <a:lnTo>
                      <a:pt x="94" y="21"/>
                    </a:lnTo>
                    <a:lnTo>
                      <a:pt x="108" y="36"/>
                    </a:lnTo>
                    <a:lnTo>
                      <a:pt x="123" y="50"/>
                    </a:lnTo>
                    <a:lnTo>
                      <a:pt x="123" y="5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1" name="Group 23">
              <a:extLst>
                <a:ext uri="{FF2B5EF4-FFF2-40B4-BE49-F238E27FC236}">
                  <a16:creationId xmlns:a16="http://schemas.microsoft.com/office/drawing/2014/main" id="{7B2F2BCB-22BF-8A4A-B223-6A09060C1301}"/>
                </a:ext>
              </a:extLst>
            </p:cNvPr>
            <p:cNvGrpSpPr>
              <a:grpSpLocks/>
            </p:cNvGrpSpPr>
            <p:nvPr/>
          </p:nvGrpSpPr>
          <p:grpSpPr bwMode="auto">
            <a:xfrm>
              <a:off x="2658" y="1433"/>
              <a:ext cx="166" cy="137"/>
              <a:chOff x="2658" y="1433"/>
              <a:chExt cx="166" cy="137"/>
            </a:xfrm>
          </p:grpSpPr>
          <p:sp>
            <p:nvSpPr>
              <p:cNvPr id="24723" name="Freeform 24">
                <a:extLst>
                  <a:ext uri="{FF2B5EF4-FFF2-40B4-BE49-F238E27FC236}">
                    <a16:creationId xmlns:a16="http://schemas.microsoft.com/office/drawing/2014/main" id="{1FDBD26A-D510-604D-A0FC-59706C31F028}"/>
                  </a:ext>
                </a:extLst>
              </p:cNvPr>
              <p:cNvSpPr>
                <a:spLocks/>
              </p:cNvSpPr>
              <p:nvPr/>
            </p:nvSpPr>
            <p:spPr bwMode="auto">
              <a:xfrm>
                <a:off x="2658" y="1512"/>
                <a:ext cx="122" cy="58"/>
              </a:xfrm>
              <a:custGeom>
                <a:avLst/>
                <a:gdLst>
                  <a:gd name="T0" fmla="*/ 122 w 122"/>
                  <a:gd name="T1" fmla="*/ 51 h 58"/>
                  <a:gd name="T2" fmla="*/ 115 w 122"/>
                  <a:gd name="T3" fmla="*/ 58 h 58"/>
                  <a:gd name="T4" fmla="*/ 101 w 122"/>
                  <a:gd name="T5" fmla="*/ 58 h 58"/>
                  <a:gd name="T6" fmla="*/ 86 w 122"/>
                  <a:gd name="T7" fmla="*/ 58 h 58"/>
                  <a:gd name="T8" fmla="*/ 72 w 122"/>
                  <a:gd name="T9" fmla="*/ 58 h 58"/>
                  <a:gd name="T10" fmla="*/ 57 w 122"/>
                  <a:gd name="T11" fmla="*/ 51 h 58"/>
                  <a:gd name="T12" fmla="*/ 50 w 122"/>
                  <a:gd name="T13" fmla="*/ 51 h 58"/>
                  <a:gd name="T14" fmla="*/ 29 w 122"/>
                  <a:gd name="T15" fmla="*/ 36 h 58"/>
                  <a:gd name="T16" fmla="*/ 14 w 122"/>
                  <a:gd name="T17" fmla="*/ 22 h 58"/>
                  <a:gd name="T18" fmla="*/ 7 w 122"/>
                  <a:gd name="T19" fmla="*/ 14 h 58"/>
                  <a:gd name="T20" fmla="*/ 0 w 12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8"/>
                  <a:gd name="T35" fmla="*/ 122 w 12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8">
                    <a:moveTo>
                      <a:pt x="122" y="51"/>
                    </a:moveTo>
                    <a:lnTo>
                      <a:pt x="115" y="58"/>
                    </a:lnTo>
                    <a:lnTo>
                      <a:pt x="101" y="58"/>
                    </a:lnTo>
                    <a:lnTo>
                      <a:pt x="86" y="58"/>
                    </a:lnTo>
                    <a:lnTo>
                      <a:pt x="72" y="58"/>
                    </a:lnTo>
                    <a:lnTo>
                      <a:pt x="57" y="51"/>
                    </a:lnTo>
                    <a:lnTo>
                      <a:pt x="50" y="51"/>
                    </a:lnTo>
                    <a:lnTo>
                      <a:pt x="29" y="36"/>
                    </a:lnTo>
                    <a:lnTo>
                      <a:pt x="14" y="22"/>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4" name="Freeform 25">
                <a:extLst>
                  <a:ext uri="{FF2B5EF4-FFF2-40B4-BE49-F238E27FC236}">
                    <a16:creationId xmlns:a16="http://schemas.microsoft.com/office/drawing/2014/main" id="{132805B9-F3E8-6547-A7DE-BFA15A270BE3}"/>
                  </a:ext>
                </a:extLst>
              </p:cNvPr>
              <p:cNvSpPr>
                <a:spLocks/>
              </p:cNvSpPr>
              <p:nvPr/>
            </p:nvSpPr>
            <p:spPr bwMode="auto">
              <a:xfrm>
                <a:off x="2780" y="1433"/>
                <a:ext cx="44" cy="130"/>
              </a:xfrm>
              <a:custGeom>
                <a:avLst/>
                <a:gdLst>
                  <a:gd name="T0" fmla="*/ 29 w 44"/>
                  <a:gd name="T1" fmla="*/ 0 h 130"/>
                  <a:gd name="T2" fmla="*/ 36 w 44"/>
                  <a:gd name="T3" fmla="*/ 14 h 130"/>
                  <a:gd name="T4" fmla="*/ 44 w 44"/>
                  <a:gd name="T5" fmla="*/ 28 h 130"/>
                  <a:gd name="T6" fmla="*/ 44 w 44"/>
                  <a:gd name="T7" fmla="*/ 43 h 130"/>
                  <a:gd name="T8" fmla="*/ 44 w 44"/>
                  <a:gd name="T9" fmla="*/ 65 h 130"/>
                  <a:gd name="T10" fmla="*/ 44 w 44"/>
                  <a:gd name="T11" fmla="*/ 72 h 130"/>
                  <a:gd name="T12" fmla="*/ 44 w 44"/>
                  <a:gd name="T13" fmla="*/ 79 h 130"/>
                  <a:gd name="T14" fmla="*/ 29 w 44"/>
                  <a:gd name="T15" fmla="*/ 101 h 130"/>
                  <a:gd name="T16" fmla="*/ 22 w 44"/>
                  <a:gd name="T17" fmla="*/ 115 h 130"/>
                  <a:gd name="T18" fmla="*/ 8 w 44"/>
                  <a:gd name="T19" fmla="*/ 130 h 130"/>
                  <a:gd name="T20" fmla="*/ 0 w 44"/>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0"/>
                  <a:gd name="T35" fmla="*/ 44 w 44"/>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0">
                    <a:moveTo>
                      <a:pt x="29" y="0"/>
                    </a:moveTo>
                    <a:lnTo>
                      <a:pt x="36" y="14"/>
                    </a:lnTo>
                    <a:lnTo>
                      <a:pt x="44" y="28"/>
                    </a:lnTo>
                    <a:lnTo>
                      <a:pt x="44" y="43"/>
                    </a:lnTo>
                    <a:lnTo>
                      <a:pt x="44" y="65"/>
                    </a:lnTo>
                    <a:lnTo>
                      <a:pt x="44" y="72"/>
                    </a:lnTo>
                    <a:lnTo>
                      <a:pt x="44" y="79"/>
                    </a:lnTo>
                    <a:lnTo>
                      <a:pt x="29" y="101"/>
                    </a:lnTo>
                    <a:lnTo>
                      <a:pt x="22" y="115"/>
                    </a:lnTo>
                    <a:lnTo>
                      <a:pt x="8"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2" name="Group 26">
              <a:extLst>
                <a:ext uri="{FF2B5EF4-FFF2-40B4-BE49-F238E27FC236}">
                  <a16:creationId xmlns:a16="http://schemas.microsoft.com/office/drawing/2014/main" id="{B6DBC76E-1AEA-4546-9810-F60A4D3770D0}"/>
                </a:ext>
              </a:extLst>
            </p:cNvPr>
            <p:cNvGrpSpPr>
              <a:grpSpLocks/>
            </p:cNvGrpSpPr>
            <p:nvPr/>
          </p:nvGrpSpPr>
          <p:grpSpPr bwMode="auto">
            <a:xfrm>
              <a:off x="2802" y="1295"/>
              <a:ext cx="166" cy="145"/>
              <a:chOff x="2802" y="1295"/>
              <a:chExt cx="166" cy="145"/>
            </a:xfrm>
          </p:grpSpPr>
          <p:sp>
            <p:nvSpPr>
              <p:cNvPr id="24721" name="Freeform 27">
                <a:extLst>
                  <a:ext uri="{FF2B5EF4-FFF2-40B4-BE49-F238E27FC236}">
                    <a16:creationId xmlns:a16="http://schemas.microsoft.com/office/drawing/2014/main" id="{4F33D81D-DBB9-CF4E-8322-3A1BE60DB2FD}"/>
                  </a:ext>
                </a:extLst>
              </p:cNvPr>
              <p:cNvSpPr>
                <a:spLocks/>
              </p:cNvSpPr>
              <p:nvPr/>
            </p:nvSpPr>
            <p:spPr bwMode="auto">
              <a:xfrm>
                <a:off x="2802" y="1303"/>
                <a:ext cx="43" cy="137"/>
              </a:xfrm>
              <a:custGeom>
                <a:avLst/>
                <a:gdLst>
                  <a:gd name="T0" fmla="*/ 7 w 43"/>
                  <a:gd name="T1" fmla="*/ 137 h 137"/>
                  <a:gd name="T2" fmla="*/ 7 w 43"/>
                  <a:gd name="T3" fmla="*/ 130 h 137"/>
                  <a:gd name="T4" fmla="*/ 0 w 43"/>
                  <a:gd name="T5" fmla="*/ 108 h 137"/>
                  <a:gd name="T6" fmla="*/ 0 w 43"/>
                  <a:gd name="T7" fmla="*/ 86 h 137"/>
                  <a:gd name="T8" fmla="*/ 0 w 43"/>
                  <a:gd name="T9" fmla="*/ 65 h 137"/>
                  <a:gd name="T10" fmla="*/ 0 w 43"/>
                  <a:gd name="T11" fmla="*/ 57 h 137"/>
                  <a:gd name="T12" fmla="*/ 0 w 43"/>
                  <a:gd name="T13" fmla="*/ 50 h 137"/>
                  <a:gd name="T14" fmla="*/ 7 w 43"/>
                  <a:gd name="T15" fmla="*/ 36 h 137"/>
                  <a:gd name="T16" fmla="*/ 22 w 43"/>
                  <a:gd name="T17" fmla="*/ 14 h 137"/>
                  <a:gd name="T18" fmla="*/ 29 w 43"/>
                  <a:gd name="T19" fmla="*/ 7 h 137"/>
                  <a:gd name="T20" fmla="*/ 43 w 4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7"/>
                  <a:gd name="T35" fmla="*/ 43 w 4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7">
                    <a:moveTo>
                      <a:pt x="7" y="137"/>
                    </a:moveTo>
                    <a:lnTo>
                      <a:pt x="7" y="130"/>
                    </a:lnTo>
                    <a:lnTo>
                      <a:pt x="0" y="108"/>
                    </a:lnTo>
                    <a:lnTo>
                      <a:pt x="0" y="86"/>
                    </a:lnTo>
                    <a:lnTo>
                      <a:pt x="0" y="65"/>
                    </a:lnTo>
                    <a:lnTo>
                      <a:pt x="0" y="57"/>
                    </a:lnTo>
                    <a:lnTo>
                      <a:pt x="0" y="50"/>
                    </a:lnTo>
                    <a:lnTo>
                      <a:pt x="7" y="36"/>
                    </a:lnTo>
                    <a:lnTo>
                      <a:pt x="22" y="14"/>
                    </a:lnTo>
                    <a:lnTo>
                      <a:pt x="29"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2" name="Freeform 28">
                <a:extLst>
                  <a:ext uri="{FF2B5EF4-FFF2-40B4-BE49-F238E27FC236}">
                    <a16:creationId xmlns:a16="http://schemas.microsoft.com/office/drawing/2014/main" id="{7123D25D-420E-6148-BE6E-1E0F84B68E01}"/>
                  </a:ext>
                </a:extLst>
              </p:cNvPr>
              <p:cNvSpPr>
                <a:spLocks/>
              </p:cNvSpPr>
              <p:nvPr/>
            </p:nvSpPr>
            <p:spPr bwMode="auto">
              <a:xfrm>
                <a:off x="2838" y="1295"/>
                <a:ext cx="130" cy="65"/>
              </a:xfrm>
              <a:custGeom>
                <a:avLst/>
                <a:gdLst>
                  <a:gd name="T0" fmla="*/ 0 w 130"/>
                  <a:gd name="T1" fmla="*/ 15 h 65"/>
                  <a:gd name="T2" fmla="*/ 15 w 130"/>
                  <a:gd name="T3" fmla="*/ 8 h 65"/>
                  <a:gd name="T4" fmla="*/ 29 w 130"/>
                  <a:gd name="T5" fmla="*/ 0 h 65"/>
                  <a:gd name="T6" fmla="*/ 51 w 130"/>
                  <a:gd name="T7" fmla="*/ 0 h 65"/>
                  <a:gd name="T8" fmla="*/ 65 w 130"/>
                  <a:gd name="T9" fmla="*/ 8 h 65"/>
                  <a:gd name="T10" fmla="*/ 72 w 130"/>
                  <a:gd name="T11" fmla="*/ 8 h 65"/>
                  <a:gd name="T12" fmla="*/ 87 w 130"/>
                  <a:gd name="T13" fmla="*/ 15 h 65"/>
                  <a:gd name="T14" fmla="*/ 101 w 130"/>
                  <a:gd name="T15" fmla="*/ 22 h 65"/>
                  <a:gd name="T16" fmla="*/ 116 w 130"/>
                  <a:gd name="T17" fmla="*/ 36 h 65"/>
                  <a:gd name="T18" fmla="*/ 123 w 130"/>
                  <a:gd name="T19" fmla="*/ 51 h 65"/>
                  <a:gd name="T20" fmla="*/ 130 w 130"/>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65"/>
                  <a:gd name="T35" fmla="*/ 130 w 13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65">
                    <a:moveTo>
                      <a:pt x="0" y="15"/>
                    </a:moveTo>
                    <a:lnTo>
                      <a:pt x="15" y="8"/>
                    </a:lnTo>
                    <a:lnTo>
                      <a:pt x="29" y="0"/>
                    </a:lnTo>
                    <a:lnTo>
                      <a:pt x="51" y="0"/>
                    </a:lnTo>
                    <a:lnTo>
                      <a:pt x="65" y="8"/>
                    </a:lnTo>
                    <a:lnTo>
                      <a:pt x="72" y="8"/>
                    </a:lnTo>
                    <a:lnTo>
                      <a:pt x="87" y="15"/>
                    </a:lnTo>
                    <a:lnTo>
                      <a:pt x="101" y="22"/>
                    </a:lnTo>
                    <a:lnTo>
                      <a:pt x="116" y="36"/>
                    </a:lnTo>
                    <a:lnTo>
                      <a:pt x="123" y="51"/>
                    </a:lnTo>
                    <a:lnTo>
                      <a:pt x="130"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3" name="Group 29">
              <a:extLst>
                <a:ext uri="{FF2B5EF4-FFF2-40B4-BE49-F238E27FC236}">
                  <a16:creationId xmlns:a16="http://schemas.microsoft.com/office/drawing/2014/main" id="{0E2B2634-C920-1446-B1DF-D842F9918AD8}"/>
                </a:ext>
              </a:extLst>
            </p:cNvPr>
            <p:cNvGrpSpPr>
              <a:grpSpLocks/>
            </p:cNvGrpSpPr>
            <p:nvPr/>
          </p:nvGrpSpPr>
          <p:grpSpPr bwMode="auto">
            <a:xfrm>
              <a:off x="2946" y="1252"/>
              <a:ext cx="167" cy="137"/>
              <a:chOff x="2946" y="1252"/>
              <a:chExt cx="167" cy="137"/>
            </a:xfrm>
          </p:grpSpPr>
          <p:sp>
            <p:nvSpPr>
              <p:cNvPr id="24719" name="Freeform 30">
                <a:extLst>
                  <a:ext uri="{FF2B5EF4-FFF2-40B4-BE49-F238E27FC236}">
                    <a16:creationId xmlns:a16="http://schemas.microsoft.com/office/drawing/2014/main" id="{8FFC35C1-09C5-2B43-A680-513599175BB8}"/>
                  </a:ext>
                </a:extLst>
              </p:cNvPr>
              <p:cNvSpPr>
                <a:spLocks/>
              </p:cNvSpPr>
              <p:nvPr/>
            </p:nvSpPr>
            <p:spPr bwMode="auto">
              <a:xfrm>
                <a:off x="2946" y="1331"/>
                <a:ext cx="130" cy="58"/>
              </a:xfrm>
              <a:custGeom>
                <a:avLst/>
                <a:gdLst>
                  <a:gd name="T0" fmla="*/ 130 w 130"/>
                  <a:gd name="T1" fmla="*/ 51 h 58"/>
                  <a:gd name="T2" fmla="*/ 116 w 130"/>
                  <a:gd name="T3" fmla="*/ 58 h 58"/>
                  <a:gd name="T4" fmla="*/ 102 w 130"/>
                  <a:gd name="T5" fmla="*/ 58 h 58"/>
                  <a:gd name="T6" fmla="*/ 87 w 130"/>
                  <a:gd name="T7" fmla="*/ 58 h 58"/>
                  <a:gd name="T8" fmla="*/ 73 w 130"/>
                  <a:gd name="T9" fmla="*/ 58 h 58"/>
                  <a:gd name="T10" fmla="*/ 58 w 130"/>
                  <a:gd name="T11" fmla="*/ 51 h 58"/>
                  <a:gd name="T12" fmla="*/ 51 w 130"/>
                  <a:gd name="T13" fmla="*/ 51 h 58"/>
                  <a:gd name="T14" fmla="*/ 29 w 130"/>
                  <a:gd name="T15" fmla="*/ 37 h 58"/>
                  <a:gd name="T16" fmla="*/ 15 w 130"/>
                  <a:gd name="T17" fmla="*/ 22 h 58"/>
                  <a:gd name="T18" fmla="*/ 8 w 130"/>
                  <a:gd name="T19" fmla="*/ 15 h 58"/>
                  <a:gd name="T20" fmla="*/ 0 w 130"/>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8"/>
                  <a:gd name="T35" fmla="*/ 130 w 13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8">
                    <a:moveTo>
                      <a:pt x="130" y="51"/>
                    </a:moveTo>
                    <a:lnTo>
                      <a:pt x="116" y="58"/>
                    </a:lnTo>
                    <a:lnTo>
                      <a:pt x="102" y="58"/>
                    </a:lnTo>
                    <a:lnTo>
                      <a:pt x="87" y="58"/>
                    </a:lnTo>
                    <a:lnTo>
                      <a:pt x="73" y="58"/>
                    </a:lnTo>
                    <a:lnTo>
                      <a:pt x="58" y="51"/>
                    </a:lnTo>
                    <a:lnTo>
                      <a:pt x="51" y="51"/>
                    </a:lnTo>
                    <a:lnTo>
                      <a:pt x="29" y="37"/>
                    </a:lnTo>
                    <a:lnTo>
                      <a:pt x="15" y="22"/>
                    </a:lnTo>
                    <a:lnTo>
                      <a:pt x="8" y="15"/>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20" name="Freeform 31">
                <a:extLst>
                  <a:ext uri="{FF2B5EF4-FFF2-40B4-BE49-F238E27FC236}">
                    <a16:creationId xmlns:a16="http://schemas.microsoft.com/office/drawing/2014/main" id="{18F602D1-A3FC-D047-A66F-A00BF08F78D2}"/>
                  </a:ext>
                </a:extLst>
              </p:cNvPr>
              <p:cNvSpPr>
                <a:spLocks/>
              </p:cNvSpPr>
              <p:nvPr/>
            </p:nvSpPr>
            <p:spPr bwMode="auto">
              <a:xfrm>
                <a:off x="3069" y="1252"/>
                <a:ext cx="44" cy="137"/>
              </a:xfrm>
              <a:custGeom>
                <a:avLst/>
                <a:gdLst>
                  <a:gd name="T0" fmla="*/ 36 w 44"/>
                  <a:gd name="T1" fmla="*/ 0 h 137"/>
                  <a:gd name="T2" fmla="*/ 44 w 44"/>
                  <a:gd name="T3" fmla="*/ 14 h 137"/>
                  <a:gd name="T4" fmla="*/ 44 w 44"/>
                  <a:gd name="T5" fmla="*/ 29 h 137"/>
                  <a:gd name="T6" fmla="*/ 44 w 44"/>
                  <a:gd name="T7" fmla="*/ 51 h 137"/>
                  <a:gd name="T8" fmla="*/ 44 w 44"/>
                  <a:gd name="T9" fmla="*/ 72 h 137"/>
                  <a:gd name="T10" fmla="*/ 44 w 44"/>
                  <a:gd name="T11" fmla="*/ 79 h 137"/>
                  <a:gd name="T12" fmla="*/ 44 w 44"/>
                  <a:gd name="T13" fmla="*/ 87 h 137"/>
                  <a:gd name="T14" fmla="*/ 36 w 44"/>
                  <a:gd name="T15" fmla="*/ 101 h 137"/>
                  <a:gd name="T16" fmla="*/ 22 w 44"/>
                  <a:gd name="T17" fmla="*/ 123 h 137"/>
                  <a:gd name="T18" fmla="*/ 15 w 44"/>
                  <a:gd name="T19" fmla="*/ 130 h 137"/>
                  <a:gd name="T20" fmla="*/ 0 w 44"/>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7"/>
                  <a:gd name="T35" fmla="*/ 44 w 44"/>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7">
                    <a:moveTo>
                      <a:pt x="36" y="0"/>
                    </a:moveTo>
                    <a:lnTo>
                      <a:pt x="44" y="14"/>
                    </a:lnTo>
                    <a:lnTo>
                      <a:pt x="44" y="29"/>
                    </a:lnTo>
                    <a:lnTo>
                      <a:pt x="44" y="51"/>
                    </a:lnTo>
                    <a:lnTo>
                      <a:pt x="44" y="72"/>
                    </a:lnTo>
                    <a:lnTo>
                      <a:pt x="44" y="79"/>
                    </a:lnTo>
                    <a:lnTo>
                      <a:pt x="44" y="87"/>
                    </a:lnTo>
                    <a:lnTo>
                      <a:pt x="36" y="101"/>
                    </a:lnTo>
                    <a:lnTo>
                      <a:pt x="22" y="123"/>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4" name="Group 32">
              <a:extLst>
                <a:ext uri="{FF2B5EF4-FFF2-40B4-BE49-F238E27FC236}">
                  <a16:creationId xmlns:a16="http://schemas.microsoft.com/office/drawing/2014/main" id="{C07DE30D-4C2B-C74A-B3CC-76D5FD59D31A}"/>
                </a:ext>
              </a:extLst>
            </p:cNvPr>
            <p:cNvGrpSpPr>
              <a:grpSpLocks/>
            </p:cNvGrpSpPr>
            <p:nvPr/>
          </p:nvGrpSpPr>
          <p:grpSpPr bwMode="auto">
            <a:xfrm>
              <a:off x="3098" y="1136"/>
              <a:ext cx="166" cy="138"/>
              <a:chOff x="3098" y="1136"/>
              <a:chExt cx="166" cy="138"/>
            </a:xfrm>
          </p:grpSpPr>
          <p:sp>
            <p:nvSpPr>
              <p:cNvPr id="24717" name="Freeform 33">
                <a:extLst>
                  <a:ext uri="{FF2B5EF4-FFF2-40B4-BE49-F238E27FC236}">
                    <a16:creationId xmlns:a16="http://schemas.microsoft.com/office/drawing/2014/main" id="{C5E2D79C-F156-E448-8C5C-0B7A076E09E1}"/>
                  </a:ext>
                </a:extLst>
              </p:cNvPr>
              <p:cNvSpPr>
                <a:spLocks/>
              </p:cNvSpPr>
              <p:nvPr/>
            </p:nvSpPr>
            <p:spPr bwMode="auto">
              <a:xfrm>
                <a:off x="3098" y="1144"/>
                <a:ext cx="43" cy="130"/>
              </a:xfrm>
              <a:custGeom>
                <a:avLst/>
                <a:gdLst>
                  <a:gd name="T0" fmla="*/ 15 w 43"/>
                  <a:gd name="T1" fmla="*/ 130 h 130"/>
                  <a:gd name="T2" fmla="*/ 7 w 43"/>
                  <a:gd name="T3" fmla="*/ 115 h 130"/>
                  <a:gd name="T4" fmla="*/ 0 w 43"/>
                  <a:gd name="T5" fmla="*/ 101 h 130"/>
                  <a:gd name="T6" fmla="*/ 0 w 43"/>
                  <a:gd name="T7" fmla="*/ 86 h 130"/>
                  <a:gd name="T8" fmla="*/ 0 w 43"/>
                  <a:gd name="T9" fmla="*/ 72 h 130"/>
                  <a:gd name="T10" fmla="*/ 0 w 43"/>
                  <a:gd name="T11" fmla="*/ 57 h 130"/>
                  <a:gd name="T12" fmla="*/ 7 w 43"/>
                  <a:gd name="T13" fmla="*/ 43 h 130"/>
                  <a:gd name="T14" fmla="*/ 15 w 43"/>
                  <a:gd name="T15" fmla="*/ 29 h 130"/>
                  <a:gd name="T16" fmla="*/ 22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5" y="130"/>
                    </a:moveTo>
                    <a:lnTo>
                      <a:pt x="7" y="115"/>
                    </a:lnTo>
                    <a:lnTo>
                      <a:pt x="0" y="101"/>
                    </a:lnTo>
                    <a:lnTo>
                      <a:pt x="0" y="86"/>
                    </a:lnTo>
                    <a:lnTo>
                      <a:pt x="0" y="72"/>
                    </a:lnTo>
                    <a:lnTo>
                      <a:pt x="0" y="57"/>
                    </a:lnTo>
                    <a:lnTo>
                      <a:pt x="7" y="43"/>
                    </a:lnTo>
                    <a:lnTo>
                      <a:pt x="15" y="29"/>
                    </a:lnTo>
                    <a:lnTo>
                      <a:pt x="22"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8" name="Freeform 34">
                <a:extLst>
                  <a:ext uri="{FF2B5EF4-FFF2-40B4-BE49-F238E27FC236}">
                    <a16:creationId xmlns:a16="http://schemas.microsoft.com/office/drawing/2014/main" id="{16AD0F7A-960F-3842-BED7-F229A6C17A7C}"/>
                  </a:ext>
                </a:extLst>
              </p:cNvPr>
              <p:cNvSpPr>
                <a:spLocks/>
              </p:cNvSpPr>
              <p:nvPr/>
            </p:nvSpPr>
            <p:spPr bwMode="auto">
              <a:xfrm>
                <a:off x="3141" y="1136"/>
                <a:ext cx="123" cy="65"/>
              </a:xfrm>
              <a:custGeom>
                <a:avLst/>
                <a:gdLst>
                  <a:gd name="T0" fmla="*/ 0 w 123"/>
                  <a:gd name="T1" fmla="*/ 8 h 65"/>
                  <a:gd name="T2" fmla="*/ 8 w 123"/>
                  <a:gd name="T3" fmla="*/ 8 h 65"/>
                  <a:gd name="T4" fmla="*/ 22 w 123"/>
                  <a:gd name="T5" fmla="*/ 0 h 65"/>
                  <a:gd name="T6" fmla="*/ 36 w 123"/>
                  <a:gd name="T7" fmla="*/ 0 h 65"/>
                  <a:gd name="T8" fmla="*/ 58 w 123"/>
                  <a:gd name="T9" fmla="*/ 8 h 65"/>
                  <a:gd name="T10" fmla="*/ 65 w 123"/>
                  <a:gd name="T11" fmla="*/ 8 h 65"/>
                  <a:gd name="T12" fmla="*/ 80 w 123"/>
                  <a:gd name="T13" fmla="*/ 15 h 65"/>
                  <a:gd name="T14" fmla="*/ 94 w 123"/>
                  <a:gd name="T15" fmla="*/ 22 h 65"/>
                  <a:gd name="T16" fmla="*/ 109 w 123"/>
                  <a:gd name="T17" fmla="*/ 37 h 65"/>
                  <a:gd name="T18" fmla="*/ 116 w 123"/>
                  <a:gd name="T19" fmla="*/ 51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8"/>
                    </a:moveTo>
                    <a:lnTo>
                      <a:pt x="8" y="8"/>
                    </a:lnTo>
                    <a:lnTo>
                      <a:pt x="22" y="0"/>
                    </a:lnTo>
                    <a:lnTo>
                      <a:pt x="36" y="0"/>
                    </a:lnTo>
                    <a:lnTo>
                      <a:pt x="58" y="8"/>
                    </a:lnTo>
                    <a:lnTo>
                      <a:pt x="65" y="8"/>
                    </a:lnTo>
                    <a:lnTo>
                      <a:pt x="80" y="15"/>
                    </a:lnTo>
                    <a:lnTo>
                      <a:pt x="94" y="22"/>
                    </a:lnTo>
                    <a:lnTo>
                      <a:pt x="109" y="37"/>
                    </a:lnTo>
                    <a:lnTo>
                      <a:pt x="116" y="51"/>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5" name="Group 35">
              <a:extLst>
                <a:ext uri="{FF2B5EF4-FFF2-40B4-BE49-F238E27FC236}">
                  <a16:creationId xmlns:a16="http://schemas.microsoft.com/office/drawing/2014/main" id="{4C5BD8B2-BBDB-EB4C-B842-3DB684DDB3CE}"/>
                </a:ext>
              </a:extLst>
            </p:cNvPr>
            <p:cNvGrpSpPr>
              <a:grpSpLocks/>
            </p:cNvGrpSpPr>
            <p:nvPr/>
          </p:nvGrpSpPr>
          <p:grpSpPr bwMode="auto">
            <a:xfrm>
              <a:off x="3250" y="1093"/>
              <a:ext cx="166" cy="137"/>
              <a:chOff x="3250" y="1093"/>
              <a:chExt cx="166" cy="137"/>
            </a:xfrm>
          </p:grpSpPr>
          <p:sp>
            <p:nvSpPr>
              <p:cNvPr id="24715" name="Freeform 36">
                <a:extLst>
                  <a:ext uri="{FF2B5EF4-FFF2-40B4-BE49-F238E27FC236}">
                    <a16:creationId xmlns:a16="http://schemas.microsoft.com/office/drawing/2014/main" id="{D9FADDC6-66BE-E748-963F-30FE5E1020DB}"/>
                  </a:ext>
                </a:extLst>
              </p:cNvPr>
              <p:cNvSpPr>
                <a:spLocks/>
              </p:cNvSpPr>
              <p:nvPr/>
            </p:nvSpPr>
            <p:spPr bwMode="auto">
              <a:xfrm>
                <a:off x="3250" y="1173"/>
                <a:ext cx="122" cy="57"/>
              </a:xfrm>
              <a:custGeom>
                <a:avLst/>
                <a:gdLst>
                  <a:gd name="T0" fmla="*/ 122 w 122"/>
                  <a:gd name="T1" fmla="*/ 50 h 57"/>
                  <a:gd name="T2" fmla="*/ 115 w 122"/>
                  <a:gd name="T3" fmla="*/ 57 h 57"/>
                  <a:gd name="T4" fmla="*/ 101 w 122"/>
                  <a:gd name="T5" fmla="*/ 57 h 57"/>
                  <a:gd name="T6" fmla="*/ 86 w 122"/>
                  <a:gd name="T7" fmla="*/ 57 h 57"/>
                  <a:gd name="T8" fmla="*/ 72 w 122"/>
                  <a:gd name="T9" fmla="*/ 57 h 57"/>
                  <a:gd name="T10" fmla="*/ 57 w 122"/>
                  <a:gd name="T11" fmla="*/ 50 h 57"/>
                  <a:gd name="T12" fmla="*/ 50 w 122"/>
                  <a:gd name="T13" fmla="*/ 50 h 57"/>
                  <a:gd name="T14" fmla="*/ 29 w 122"/>
                  <a:gd name="T15" fmla="*/ 36 h 57"/>
                  <a:gd name="T16" fmla="*/ 14 w 122"/>
                  <a:gd name="T17" fmla="*/ 21 h 57"/>
                  <a:gd name="T18" fmla="*/ 7 w 122"/>
                  <a:gd name="T19" fmla="*/ 14 h 57"/>
                  <a:gd name="T20" fmla="*/ 0 w 122"/>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7"/>
                  <a:gd name="T35" fmla="*/ 122 w 122"/>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7">
                    <a:moveTo>
                      <a:pt x="122" y="50"/>
                    </a:moveTo>
                    <a:lnTo>
                      <a:pt x="115" y="57"/>
                    </a:lnTo>
                    <a:lnTo>
                      <a:pt x="101" y="57"/>
                    </a:lnTo>
                    <a:lnTo>
                      <a:pt x="86" y="57"/>
                    </a:lnTo>
                    <a:lnTo>
                      <a:pt x="72" y="57"/>
                    </a:lnTo>
                    <a:lnTo>
                      <a:pt x="57" y="50"/>
                    </a:lnTo>
                    <a:lnTo>
                      <a:pt x="50" y="50"/>
                    </a:lnTo>
                    <a:lnTo>
                      <a:pt x="29" y="36"/>
                    </a:lnTo>
                    <a:lnTo>
                      <a:pt x="14" y="21"/>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6" name="Freeform 37">
                <a:extLst>
                  <a:ext uri="{FF2B5EF4-FFF2-40B4-BE49-F238E27FC236}">
                    <a16:creationId xmlns:a16="http://schemas.microsoft.com/office/drawing/2014/main" id="{C2C5E110-F9AA-5743-8144-7E104D83948F}"/>
                  </a:ext>
                </a:extLst>
              </p:cNvPr>
              <p:cNvSpPr>
                <a:spLocks/>
              </p:cNvSpPr>
              <p:nvPr/>
            </p:nvSpPr>
            <p:spPr bwMode="auto">
              <a:xfrm>
                <a:off x="3372" y="1093"/>
                <a:ext cx="44" cy="137"/>
              </a:xfrm>
              <a:custGeom>
                <a:avLst/>
                <a:gdLst>
                  <a:gd name="T0" fmla="*/ 29 w 44"/>
                  <a:gd name="T1" fmla="*/ 0 h 137"/>
                  <a:gd name="T2" fmla="*/ 37 w 44"/>
                  <a:gd name="T3" fmla="*/ 15 h 137"/>
                  <a:gd name="T4" fmla="*/ 44 w 44"/>
                  <a:gd name="T5" fmla="*/ 36 h 137"/>
                  <a:gd name="T6" fmla="*/ 44 w 44"/>
                  <a:gd name="T7" fmla="*/ 51 h 137"/>
                  <a:gd name="T8" fmla="*/ 44 w 44"/>
                  <a:gd name="T9" fmla="*/ 72 h 137"/>
                  <a:gd name="T10" fmla="*/ 44 w 44"/>
                  <a:gd name="T11" fmla="*/ 80 h 137"/>
                  <a:gd name="T12" fmla="*/ 37 w 44"/>
                  <a:gd name="T13" fmla="*/ 101 h 137"/>
                  <a:gd name="T14" fmla="*/ 15 w 44"/>
                  <a:gd name="T15" fmla="*/ 130 h 137"/>
                  <a:gd name="T16" fmla="*/ 0 w 44"/>
                  <a:gd name="T17" fmla="*/ 13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7"/>
                  <a:gd name="T29" fmla="*/ 44 w 4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7">
                    <a:moveTo>
                      <a:pt x="29" y="0"/>
                    </a:moveTo>
                    <a:lnTo>
                      <a:pt x="37" y="15"/>
                    </a:lnTo>
                    <a:lnTo>
                      <a:pt x="44" y="36"/>
                    </a:lnTo>
                    <a:lnTo>
                      <a:pt x="44" y="51"/>
                    </a:lnTo>
                    <a:lnTo>
                      <a:pt x="44" y="72"/>
                    </a:lnTo>
                    <a:lnTo>
                      <a:pt x="44" y="80"/>
                    </a:lnTo>
                    <a:lnTo>
                      <a:pt x="37" y="101"/>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6" name="Group 38">
              <a:extLst>
                <a:ext uri="{FF2B5EF4-FFF2-40B4-BE49-F238E27FC236}">
                  <a16:creationId xmlns:a16="http://schemas.microsoft.com/office/drawing/2014/main" id="{4DCF4C37-4552-ED43-AC56-61F011C520C5}"/>
                </a:ext>
              </a:extLst>
            </p:cNvPr>
            <p:cNvGrpSpPr>
              <a:grpSpLocks/>
            </p:cNvGrpSpPr>
            <p:nvPr/>
          </p:nvGrpSpPr>
          <p:grpSpPr bwMode="auto">
            <a:xfrm>
              <a:off x="2203" y="1635"/>
              <a:ext cx="166" cy="137"/>
              <a:chOff x="2203" y="1635"/>
              <a:chExt cx="166" cy="137"/>
            </a:xfrm>
          </p:grpSpPr>
          <p:sp>
            <p:nvSpPr>
              <p:cNvPr id="24713" name="Freeform 39">
                <a:extLst>
                  <a:ext uri="{FF2B5EF4-FFF2-40B4-BE49-F238E27FC236}">
                    <a16:creationId xmlns:a16="http://schemas.microsoft.com/office/drawing/2014/main" id="{4B25708E-B140-1E4C-9C06-9B1C8BB249B4}"/>
                  </a:ext>
                </a:extLst>
              </p:cNvPr>
              <p:cNvSpPr>
                <a:spLocks/>
              </p:cNvSpPr>
              <p:nvPr/>
            </p:nvSpPr>
            <p:spPr bwMode="auto">
              <a:xfrm>
                <a:off x="2203" y="1642"/>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65 h 130"/>
                  <a:gd name="T10" fmla="*/ 7 w 43"/>
                  <a:gd name="T11" fmla="*/ 58 h 130"/>
                  <a:gd name="T12" fmla="*/ 7 w 43"/>
                  <a:gd name="T13" fmla="*/ 50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65"/>
                    </a:lnTo>
                    <a:lnTo>
                      <a:pt x="7" y="58"/>
                    </a:lnTo>
                    <a:lnTo>
                      <a:pt x="7" y="50"/>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4" name="Freeform 40">
                <a:extLst>
                  <a:ext uri="{FF2B5EF4-FFF2-40B4-BE49-F238E27FC236}">
                    <a16:creationId xmlns:a16="http://schemas.microsoft.com/office/drawing/2014/main" id="{2017F05A-35A6-1D40-A882-99E8F92EC80E}"/>
                  </a:ext>
                </a:extLst>
              </p:cNvPr>
              <p:cNvSpPr>
                <a:spLocks/>
              </p:cNvSpPr>
              <p:nvPr/>
            </p:nvSpPr>
            <p:spPr bwMode="auto">
              <a:xfrm>
                <a:off x="2246" y="1635"/>
                <a:ext cx="123" cy="65"/>
              </a:xfrm>
              <a:custGeom>
                <a:avLst/>
                <a:gdLst>
                  <a:gd name="T0" fmla="*/ 0 w 123"/>
                  <a:gd name="T1" fmla="*/ 14 h 65"/>
                  <a:gd name="T2" fmla="*/ 7 w 123"/>
                  <a:gd name="T3" fmla="*/ 7 h 65"/>
                  <a:gd name="T4" fmla="*/ 29 w 123"/>
                  <a:gd name="T5" fmla="*/ 0 h 65"/>
                  <a:gd name="T6" fmla="*/ 43 w 123"/>
                  <a:gd name="T7" fmla="*/ 0 h 65"/>
                  <a:gd name="T8" fmla="*/ 58 w 123"/>
                  <a:gd name="T9" fmla="*/ 7 h 65"/>
                  <a:gd name="T10" fmla="*/ 65 w 123"/>
                  <a:gd name="T11" fmla="*/ 7 h 65"/>
                  <a:gd name="T12" fmla="*/ 79 w 123"/>
                  <a:gd name="T13" fmla="*/ 14 h 65"/>
                  <a:gd name="T14" fmla="*/ 94 w 123"/>
                  <a:gd name="T15" fmla="*/ 21 h 65"/>
                  <a:gd name="T16" fmla="*/ 108 w 123"/>
                  <a:gd name="T17" fmla="*/ 36 h 65"/>
                  <a:gd name="T18" fmla="*/ 123 w 123"/>
                  <a:gd name="T19" fmla="*/ 57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14"/>
                    </a:moveTo>
                    <a:lnTo>
                      <a:pt x="7" y="7"/>
                    </a:lnTo>
                    <a:lnTo>
                      <a:pt x="29" y="0"/>
                    </a:lnTo>
                    <a:lnTo>
                      <a:pt x="43" y="0"/>
                    </a:lnTo>
                    <a:lnTo>
                      <a:pt x="58" y="7"/>
                    </a:lnTo>
                    <a:lnTo>
                      <a:pt x="65" y="7"/>
                    </a:lnTo>
                    <a:lnTo>
                      <a:pt x="79" y="14"/>
                    </a:lnTo>
                    <a:lnTo>
                      <a:pt x="94" y="21"/>
                    </a:lnTo>
                    <a:lnTo>
                      <a:pt x="108" y="36"/>
                    </a:lnTo>
                    <a:lnTo>
                      <a:pt x="123" y="57"/>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7" name="Group 41">
              <a:extLst>
                <a:ext uri="{FF2B5EF4-FFF2-40B4-BE49-F238E27FC236}">
                  <a16:creationId xmlns:a16="http://schemas.microsoft.com/office/drawing/2014/main" id="{91099B23-BDE9-6E4B-ACE7-E7C9CC14D0CF}"/>
                </a:ext>
              </a:extLst>
            </p:cNvPr>
            <p:cNvGrpSpPr>
              <a:grpSpLocks/>
            </p:cNvGrpSpPr>
            <p:nvPr/>
          </p:nvGrpSpPr>
          <p:grpSpPr bwMode="auto">
            <a:xfrm>
              <a:off x="2354" y="1599"/>
              <a:ext cx="166" cy="137"/>
              <a:chOff x="2354" y="1599"/>
              <a:chExt cx="166" cy="137"/>
            </a:xfrm>
          </p:grpSpPr>
          <p:sp>
            <p:nvSpPr>
              <p:cNvPr id="24711" name="Freeform 42">
                <a:extLst>
                  <a:ext uri="{FF2B5EF4-FFF2-40B4-BE49-F238E27FC236}">
                    <a16:creationId xmlns:a16="http://schemas.microsoft.com/office/drawing/2014/main" id="{B6D77FB2-5427-2B45-9467-766CE87BDD38}"/>
                  </a:ext>
                </a:extLst>
              </p:cNvPr>
              <p:cNvSpPr>
                <a:spLocks/>
              </p:cNvSpPr>
              <p:nvPr/>
            </p:nvSpPr>
            <p:spPr bwMode="auto">
              <a:xfrm>
                <a:off x="2354" y="1678"/>
                <a:ext cx="123" cy="58"/>
              </a:xfrm>
              <a:custGeom>
                <a:avLst/>
                <a:gdLst>
                  <a:gd name="T0" fmla="*/ 123 w 123"/>
                  <a:gd name="T1" fmla="*/ 51 h 58"/>
                  <a:gd name="T2" fmla="*/ 116 w 123"/>
                  <a:gd name="T3" fmla="*/ 58 h 58"/>
                  <a:gd name="T4" fmla="*/ 101 w 123"/>
                  <a:gd name="T5" fmla="*/ 58 h 58"/>
                  <a:gd name="T6" fmla="*/ 87 w 123"/>
                  <a:gd name="T7" fmla="*/ 58 h 58"/>
                  <a:gd name="T8" fmla="*/ 73 w 123"/>
                  <a:gd name="T9" fmla="*/ 58 h 58"/>
                  <a:gd name="T10" fmla="*/ 58 w 123"/>
                  <a:gd name="T11" fmla="*/ 51 h 58"/>
                  <a:gd name="T12" fmla="*/ 51 w 123"/>
                  <a:gd name="T13" fmla="*/ 51 h 58"/>
                  <a:gd name="T14" fmla="*/ 29 w 123"/>
                  <a:gd name="T15" fmla="*/ 36 h 58"/>
                  <a:gd name="T16" fmla="*/ 15 w 123"/>
                  <a:gd name="T17" fmla="*/ 22 h 58"/>
                  <a:gd name="T18" fmla="*/ 8 w 123"/>
                  <a:gd name="T19" fmla="*/ 14 h 58"/>
                  <a:gd name="T20" fmla="*/ 0 w 123"/>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8"/>
                  <a:gd name="T35" fmla="*/ 123 w 12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8">
                    <a:moveTo>
                      <a:pt x="123" y="51"/>
                    </a:moveTo>
                    <a:lnTo>
                      <a:pt x="116" y="58"/>
                    </a:lnTo>
                    <a:lnTo>
                      <a:pt x="101" y="58"/>
                    </a:lnTo>
                    <a:lnTo>
                      <a:pt x="87" y="58"/>
                    </a:lnTo>
                    <a:lnTo>
                      <a:pt x="73" y="58"/>
                    </a:lnTo>
                    <a:lnTo>
                      <a:pt x="58" y="51"/>
                    </a:lnTo>
                    <a:lnTo>
                      <a:pt x="51" y="51"/>
                    </a:lnTo>
                    <a:lnTo>
                      <a:pt x="29" y="36"/>
                    </a:lnTo>
                    <a:lnTo>
                      <a:pt x="15" y="22"/>
                    </a:lnTo>
                    <a:lnTo>
                      <a:pt x="8"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12" name="Freeform 43">
                <a:extLst>
                  <a:ext uri="{FF2B5EF4-FFF2-40B4-BE49-F238E27FC236}">
                    <a16:creationId xmlns:a16="http://schemas.microsoft.com/office/drawing/2014/main" id="{6A7B14C8-D784-FD45-851A-6D4A83EA0862}"/>
                  </a:ext>
                </a:extLst>
              </p:cNvPr>
              <p:cNvSpPr>
                <a:spLocks/>
              </p:cNvSpPr>
              <p:nvPr/>
            </p:nvSpPr>
            <p:spPr bwMode="auto">
              <a:xfrm>
                <a:off x="2477" y="1599"/>
                <a:ext cx="43" cy="130"/>
              </a:xfrm>
              <a:custGeom>
                <a:avLst/>
                <a:gdLst>
                  <a:gd name="T0" fmla="*/ 29 w 43"/>
                  <a:gd name="T1" fmla="*/ 0 h 130"/>
                  <a:gd name="T2" fmla="*/ 36 w 43"/>
                  <a:gd name="T3" fmla="*/ 14 h 130"/>
                  <a:gd name="T4" fmla="*/ 43 w 43"/>
                  <a:gd name="T5" fmla="*/ 29 h 130"/>
                  <a:gd name="T6" fmla="*/ 43 w 43"/>
                  <a:gd name="T7" fmla="*/ 43 h 130"/>
                  <a:gd name="T8" fmla="*/ 43 w 43"/>
                  <a:gd name="T9" fmla="*/ 72 h 130"/>
                  <a:gd name="T10" fmla="*/ 43 w 43"/>
                  <a:gd name="T11" fmla="*/ 79 h 130"/>
                  <a:gd name="T12" fmla="*/ 43 w 43"/>
                  <a:gd name="T13" fmla="*/ 86 h 130"/>
                  <a:gd name="T14" fmla="*/ 29 w 43"/>
                  <a:gd name="T15" fmla="*/ 108 h 130"/>
                  <a:gd name="T16" fmla="*/ 22 w 43"/>
                  <a:gd name="T17" fmla="*/ 115 h 130"/>
                  <a:gd name="T18" fmla="*/ 7 w 43"/>
                  <a:gd name="T19" fmla="*/ 130 h 130"/>
                  <a:gd name="T20" fmla="*/ 0 w 43"/>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29" y="0"/>
                    </a:moveTo>
                    <a:lnTo>
                      <a:pt x="36" y="14"/>
                    </a:lnTo>
                    <a:lnTo>
                      <a:pt x="43" y="29"/>
                    </a:lnTo>
                    <a:lnTo>
                      <a:pt x="43" y="43"/>
                    </a:lnTo>
                    <a:lnTo>
                      <a:pt x="43" y="72"/>
                    </a:lnTo>
                    <a:lnTo>
                      <a:pt x="43" y="79"/>
                    </a:lnTo>
                    <a:lnTo>
                      <a:pt x="43" y="86"/>
                    </a:lnTo>
                    <a:lnTo>
                      <a:pt x="29" y="108"/>
                    </a:lnTo>
                    <a:lnTo>
                      <a:pt x="22" y="115"/>
                    </a:lnTo>
                    <a:lnTo>
                      <a:pt x="7"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708" name="Group 44">
              <a:extLst>
                <a:ext uri="{FF2B5EF4-FFF2-40B4-BE49-F238E27FC236}">
                  <a16:creationId xmlns:a16="http://schemas.microsoft.com/office/drawing/2014/main" id="{C05FE6B8-9203-704C-856B-BFBDF33DFF0A}"/>
                </a:ext>
              </a:extLst>
            </p:cNvPr>
            <p:cNvGrpSpPr>
              <a:grpSpLocks/>
            </p:cNvGrpSpPr>
            <p:nvPr/>
          </p:nvGrpSpPr>
          <p:grpSpPr bwMode="auto">
            <a:xfrm>
              <a:off x="3401" y="1064"/>
              <a:ext cx="80" cy="166"/>
              <a:chOff x="3401" y="1064"/>
              <a:chExt cx="80" cy="166"/>
            </a:xfrm>
          </p:grpSpPr>
          <p:sp>
            <p:nvSpPr>
              <p:cNvPr id="24709" name="Freeform 45">
                <a:extLst>
                  <a:ext uri="{FF2B5EF4-FFF2-40B4-BE49-F238E27FC236}">
                    <a16:creationId xmlns:a16="http://schemas.microsoft.com/office/drawing/2014/main" id="{034C34D4-C611-B441-8088-11A768B08122}"/>
                  </a:ext>
                </a:extLst>
              </p:cNvPr>
              <p:cNvSpPr>
                <a:spLocks/>
              </p:cNvSpPr>
              <p:nvPr/>
            </p:nvSpPr>
            <p:spPr bwMode="auto">
              <a:xfrm>
                <a:off x="3401" y="1064"/>
                <a:ext cx="80" cy="166"/>
              </a:xfrm>
              <a:custGeom>
                <a:avLst/>
                <a:gdLst>
                  <a:gd name="T0" fmla="*/ 8 w 80"/>
                  <a:gd name="T1" fmla="*/ 0 h 166"/>
                  <a:gd name="T2" fmla="*/ 80 w 80"/>
                  <a:gd name="T3" fmla="*/ 152 h 166"/>
                  <a:gd name="T4" fmla="*/ 36 w 80"/>
                  <a:gd name="T5" fmla="*/ 159 h 166"/>
                  <a:gd name="T6" fmla="*/ 0 w 80"/>
                  <a:gd name="T7" fmla="*/ 166 h 166"/>
                  <a:gd name="T8" fmla="*/ 8 w 80"/>
                  <a:gd name="T9" fmla="*/ 0 h 166"/>
                  <a:gd name="T10" fmla="*/ 0 60000 65536"/>
                  <a:gd name="T11" fmla="*/ 0 60000 65536"/>
                  <a:gd name="T12" fmla="*/ 0 60000 65536"/>
                  <a:gd name="T13" fmla="*/ 0 60000 65536"/>
                  <a:gd name="T14" fmla="*/ 0 60000 65536"/>
                  <a:gd name="T15" fmla="*/ 0 w 80"/>
                  <a:gd name="T16" fmla="*/ 0 h 166"/>
                  <a:gd name="T17" fmla="*/ 80 w 80"/>
                  <a:gd name="T18" fmla="*/ 166 h 166"/>
                </a:gdLst>
                <a:ahLst/>
                <a:cxnLst>
                  <a:cxn ang="T10">
                    <a:pos x="T0" y="T1"/>
                  </a:cxn>
                  <a:cxn ang="T11">
                    <a:pos x="T2" y="T3"/>
                  </a:cxn>
                  <a:cxn ang="T12">
                    <a:pos x="T4" y="T5"/>
                  </a:cxn>
                  <a:cxn ang="T13">
                    <a:pos x="T6" y="T7"/>
                  </a:cxn>
                  <a:cxn ang="T14">
                    <a:pos x="T8" y="T9"/>
                  </a:cxn>
                </a:cxnLst>
                <a:rect l="T15" t="T16" r="T17" b="T18"/>
                <a:pathLst>
                  <a:path w="80" h="166">
                    <a:moveTo>
                      <a:pt x="8" y="0"/>
                    </a:moveTo>
                    <a:lnTo>
                      <a:pt x="80" y="152"/>
                    </a:lnTo>
                    <a:lnTo>
                      <a:pt x="36" y="159"/>
                    </a:lnTo>
                    <a:lnTo>
                      <a:pt x="0" y="166"/>
                    </a:lnTo>
                    <a:lnTo>
                      <a:pt x="8" y="0"/>
                    </a:lnTo>
                    <a:close/>
                  </a:path>
                </a:pathLst>
              </a:custGeom>
              <a:solidFill>
                <a:srgbClr val="4C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0" name="Line 46">
                <a:extLst>
                  <a:ext uri="{FF2B5EF4-FFF2-40B4-BE49-F238E27FC236}">
                    <a16:creationId xmlns:a16="http://schemas.microsoft.com/office/drawing/2014/main" id="{D15189F8-FDDC-9F4D-8C28-19F3A0525F16}"/>
                  </a:ext>
                </a:extLst>
              </p:cNvPr>
              <p:cNvSpPr>
                <a:spLocks noChangeShapeType="1"/>
              </p:cNvSpPr>
              <p:nvPr/>
            </p:nvSpPr>
            <p:spPr bwMode="auto">
              <a:xfrm>
                <a:off x="3401" y="1079"/>
                <a:ext cx="22" cy="130"/>
              </a:xfrm>
              <a:prstGeom prst="line">
                <a:avLst/>
              </a:prstGeom>
              <a:noFill/>
              <a:ln w="50800">
                <a:solidFill>
                  <a:srgbClr val="4C0099"/>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4584" name="Line 47">
            <a:extLst>
              <a:ext uri="{FF2B5EF4-FFF2-40B4-BE49-F238E27FC236}">
                <a16:creationId xmlns:a16="http://schemas.microsoft.com/office/drawing/2014/main" id="{B6C271E4-8855-E848-AE98-40B10B6F5FCF}"/>
              </a:ext>
            </a:extLst>
          </p:cNvPr>
          <p:cNvSpPr>
            <a:spLocks noChangeShapeType="1"/>
          </p:cNvSpPr>
          <p:nvPr/>
        </p:nvSpPr>
        <p:spPr bwMode="auto">
          <a:xfrm>
            <a:off x="2971800" y="27432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5" name="Text Box 48">
            <a:extLst>
              <a:ext uri="{FF2B5EF4-FFF2-40B4-BE49-F238E27FC236}">
                <a16:creationId xmlns:a16="http://schemas.microsoft.com/office/drawing/2014/main" id="{6F124A3F-D730-BB4A-BDDA-7E009DD6C195}"/>
              </a:ext>
            </a:extLst>
          </p:cNvPr>
          <p:cNvSpPr txBox="1">
            <a:spLocks noChangeArrowheads="1"/>
          </p:cNvSpPr>
          <p:nvPr/>
        </p:nvSpPr>
        <p:spPr bwMode="auto">
          <a:xfrm rot="19602166">
            <a:off x="2743200" y="1447800"/>
            <a:ext cx="193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3399"/>
                </a:solidFill>
              </a:rPr>
              <a:t>Gamma ray </a:t>
            </a:r>
          </a:p>
        </p:txBody>
      </p:sp>
      <p:grpSp>
        <p:nvGrpSpPr>
          <p:cNvPr id="24586" name="Group 49">
            <a:extLst>
              <a:ext uri="{FF2B5EF4-FFF2-40B4-BE49-F238E27FC236}">
                <a16:creationId xmlns:a16="http://schemas.microsoft.com/office/drawing/2014/main" id="{842825E3-D620-E14B-A6C4-395F6A2D8915}"/>
              </a:ext>
            </a:extLst>
          </p:cNvPr>
          <p:cNvGrpSpPr>
            <a:grpSpLocks/>
          </p:cNvGrpSpPr>
          <p:nvPr/>
        </p:nvGrpSpPr>
        <p:grpSpPr bwMode="auto">
          <a:xfrm>
            <a:off x="4495800" y="2590800"/>
            <a:ext cx="630238" cy="533400"/>
            <a:chOff x="480" y="1584"/>
            <a:chExt cx="397" cy="336"/>
          </a:xfrm>
        </p:grpSpPr>
        <p:sp>
          <p:nvSpPr>
            <p:cNvPr id="24698" name="Oval 50">
              <a:extLst>
                <a:ext uri="{FF2B5EF4-FFF2-40B4-BE49-F238E27FC236}">
                  <a16:creationId xmlns:a16="http://schemas.microsoft.com/office/drawing/2014/main" id="{8E8244B5-B634-C54F-912B-127EEAF58E81}"/>
                </a:ext>
              </a:extLst>
            </p:cNvPr>
            <p:cNvSpPr>
              <a:spLocks noChangeArrowheads="1"/>
            </p:cNvSpPr>
            <p:nvPr/>
          </p:nvSpPr>
          <p:spPr bwMode="auto">
            <a:xfrm>
              <a:off x="528" y="1584"/>
              <a:ext cx="336" cy="336"/>
            </a:xfrm>
            <a:prstGeom prst="ellipse">
              <a:avLst/>
            </a:prstGeom>
            <a:solidFill>
              <a:srgbClr val="66FF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99" name="Text Box 51">
              <a:extLst>
                <a:ext uri="{FF2B5EF4-FFF2-40B4-BE49-F238E27FC236}">
                  <a16:creationId xmlns:a16="http://schemas.microsoft.com/office/drawing/2014/main" id="{3F3BBDEF-CAB9-014B-A085-9780CD337494}"/>
                </a:ext>
              </a:extLst>
            </p:cNvPr>
            <p:cNvSpPr txBox="1">
              <a:spLocks noChangeArrowheads="1"/>
            </p:cNvSpPr>
            <p:nvPr/>
          </p:nvSpPr>
          <p:spPr bwMode="auto">
            <a:xfrm>
              <a:off x="480" y="1584"/>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13</a:t>
              </a:r>
              <a:r>
                <a:rPr lang="en-US" altLang="en-US" b="1"/>
                <a:t>C</a:t>
              </a:r>
            </a:p>
          </p:txBody>
        </p:sp>
      </p:grpSp>
      <p:sp>
        <p:nvSpPr>
          <p:cNvPr id="24587" name="Rectangle 52">
            <a:extLst>
              <a:ext uri="{FF2B5EF4-FFF2-40B4-BE49-F238E27FC236}">
                <a16:creationId xmlns:a16="http://schemas.microsoft.com/office/drawing/2014/main" id="{532AD50F-FC81-0F48-9317-55430A801CF2}"/>
              </a:ext>
            </a:extLst>
          </p:cNvPr>
          <p:cNvSpPr>
            <a:spLocks noChangeArrowheads="1"/>
          </p:cNvSpPr>
          <p:nvPr/>
        </p:nvSpPr>
        <p:spPr bwMode="auto">
          <a:xfrm>
            <a:off x="4495800" y="2209800"/>
            <a:ext cx="10477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neutrino</a:t>
            </a:r>
          </a:p>
        </p:txBody>
      </p:sp>
      <p:sp>
        <p:nvSpPr>
          <p:cNvPr id="24588" name="Rectangle 53">
            <a:extLst>
              <a:ext uri="{FF2B5EF4-FFF2-40B4-BE49-F238E27FC236}">
                <a16:creationId xmlns:a16="http://schemas.microsoft.com/office/drawing/2014/main" id="{A8726091-0387-E143-AF29-8C026440B947}"/>
              </a:ext>
            </a:extLst>
          </p:cNvPr>
          <p:cNvSpPr>
            <a:spLocks noChangeArrowheads="1"/>
          </p:cNvSpPr>
          <p:nvPr/>
        </p:nvSpPr>
        <p:spPr bwMode="auto">
          <a:xfrm>
            <a:off x="4191000" y="1981200"/>
            <a:ext cx="10477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positron</a:t>
            </a:r>
          </a:p>
        </p:txBody>
      </p:sp>
      <p:sp>
        <p:nvSpPr>
          <p:cNvPr id="24589" name="Oval 54">
            <a:extLst>
              <a:ext uri="{FF2B5EF4-FFF2-40B4-BE49-F238E27FC236}">
                <a16:creationId xmlns:a16="http://schemas.microsoft.com/office/drawing/2014/main" id="{46E3DC70-E9BC-5246-9D29-C4A4F8045B6C}"/>
              </a:ext>
            </a:extLst>
          </p:cNvPr>
          <p:cNvSpPr>
            <a:spLocks noChangeArrowheads="1"/>
          </p:cNvSpPr>
          <p:nvPr/>
        </p:nvSpPr>
        <p:spPr bwMode="auto">
          <a:xfrm>
            <a:off x="4191000" y="2286000"/>
            <a:ext cx="76200" cy="76200"/>
          </a:xfrm>
          <a:prstGeom prst="ellipse">
            <a:avLst/>
          </a:prstGeom>
          <a:solidFill>
            <a:srgbClr val="CC009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590" name="Line 55">
            <a:extLst>
              <a:ext uri="{FF2B5EF4-FFF2-40B4-BE49-F238E27FC236}">
                <a16:creationId xmlns:a16="http://schemas.microsoft.com/office/drawing/2014/main" id="{23E478D5-6C4C-FE43-8647-95B6AEE6ECA1}"/>
              </a:ext>
            </a:extLst>
          </p:cNvPr>
          <p:cNvSpPr>
            <a:spLocks noChangeShapeType="1"/>
          </p:cNvSpPr>
          <p:nvPr/>
        </p:nvSpPr>
        <p:spPr bwMode="auto">
          <a:xfrm>
            <a:off x="3810000" y="2819400"/>
            <a:ext cx="60960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591" name="Line 56">
            <a:extLst>
              <a:ext uri="{FF2B5EF4-FFF2-40B4-BE49-F238E27FC236}">
                <a16:creationId xmlns:a16="http://schemas.microsoft.com/office/drawing/2014/main" id="{EAC48B23-A7C5-914C-9A61-B618F36111DC}"/>
              </a:ext>
            </a:extLst>
          </p:cNvPr>
          <p:cNvSpPr>
            <a:spLocks noChangeShapeType="1"/>
          </p:cNvSpPr>
          <p:nvPr/>
        </p:nvSpPr>
        <p:spPr bwMode="auto">
          <a:xfrm flipV="1">
            <a:off x="3962400" y="2438400"/>
            <a:ext cx="228600" cy="2286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592" name="Line 57">
            <a:extLst>
              <a:ext uri="{FF2B5EF4-FFF2-40B4-BE49-F238E27FC236}">
                <a16:creationId xmlns:a16="http://schemas.microsoft.com/office/drawing/2014/main" id="{FCF50154-490F-174B-ABA8-46032023EAC5}"/>
              </a:ext>
            </a:extLst>
          </p:cNvPr>
          <p:cNvSpPr>
            <a:spLocks noChangeShapeType="1"/>
          </p:cNvSpPr>
          <p:nvPr/>
        </p:nvSpPr>
        <p:spPr bwMode="auto">
          <a:xfrm flipV="1">
            <a:off x="4191000" y="2514600"/>
            <a:ext cx="228600" cy="2286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593" name="Oval 58">
            <a:extLst>
              <a:ext uri="{FF2B5EF4-FFF2-40B4-BE49-F238E27FC236}">
                <a16:creationId xmlns:a16="http://schemas.microsoft.com/office/drawing/2014/main" id="{D3ECF9AC-AC42-D34C-9A9F-A3E5F3105F79}"/>
              </a:ext>
            </a:extLst>
          </p:cNvPr>
          <p:cNvSpPr>
            <a:spLocks noChangeArrowheads="1"/>
          </p:cNvSpPr>
          <p:nvPr/>
        </p:nvSpPr>
        <p:spPr bwMode="auto">
          <a:xfrm>
            <a:off x="4495800" y="2438400"/>
            <a:ext cx="76200" cy="76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4594" name="Group 59">
            <a:extLst>
              <a:ext uri="{FF2B5EF4-FFF2-40B4-BE49-F238E27FC236}">
                <a16:creationId xmlns:a16="http://schemas.microsoft.com/office/drawing/2014/main" id="{2C8CD0F0-F23B-D54F-9258-DC3075B86AE6}"/>
              </a:ext>
            </a:extLst>
          </p:cNvPr>
          <p:cNvGrpSpPr>
            <a:grpSpLocks/>
          </p:cNvGrpSpPr>
          <p:nvPr/>
        </p:nvGrpSpPr>
        <p:grpSpPr bwMode="auto">
          <a:xfrm>
            <a:off x="3962400" y="3048000"/>
            <a:ext cx="685800" cy="609600"/>
            <a:chOff x="1536" y="1920"/>
            <a:chExt cx="432" cy="384"/>
          </a:xfrm>
        </p:grpSpPr>
        <p:sp>
          <p:nvSpPr>
            <p:cNvPr id="24695" name="Text Box 60">
              <a:extLst>
                <a:ext uri="{FF2B5EF4-FFF2-40B4-BE49-F238E27FC236}">
                  <a16:creationId xmlns:a16="http://schemas.microsoft.com/office/drawing/2014/main" id="{75F575D3-001F-854D-9F04-D00C6EA879B1}"/>
                </a:ext>
              </a:extLst>
            </p:cNvPr>
            <p:cNvSpPr txBox="1">
              <a:spLocks noChangeArrowheads="1"/>
            </p:cNvSpPr>
            <p:nvPr/>
          </p:nvSpPr>
          <p:spPr bwMode="auto">
            <a:xfrm>
              <a:off x="1632" y="2016"/>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p</a:t>
              </a:r>
            </a:p>
          </p:txBody>
        </p:sp>
        <p:sp>
          <p:nvSpPr>
            <p:cNvPr id="24696" name="Line 61">
              <a:extLst>
                <a:ext uri="{FF2B5EF4-FFF2-40B4-BE49-F238E27FC236}">
                  <a16:creationId xmlns:a16="http://schemas.microsoft.com/office/drawing/2014/main" id="{C999F5B6-CFC8-D440-AA04-7EF3A0DF2763}"/>
                </a:ext>
              </a:extLst>
            </p:cNvPr>
            <p:cNvSpPr>
              <a:spLocks noChangeShapeType="1"/>
            </p:cNvSpPr>
            <p:nvPr/>
          </p:nvSpPr>
          <p:spPr bwMode="auto">
            <a:xfrm flipV="1">
              <a:off x="1632" y="1920"/>
              <a:ext cx="33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97" name="Oval 62">
              <a:extLst>
                <a:ext uri="{FF2B5EF4-FFF2-40B4-BE49-F238E27FC236}">
                  <a16:creationId xmlns:a16="http://schemas.microsoft.com/office/drawing/2014/main" id="{1314310D-B976-9140-A57B-2F9C47C76C8A}"/>
                </a:ext>
              </a:extLst>
            </p:cNvPr>
            <p:cNvSpPr>
              <a:spLocks noChangeArrowheads="1"/>
            </p:cNvSpPr>
            <p:nvPr/>
          </p:nvSpPr>
          <p:spPr bwMode="auto">
            <a:xfrm>
              <a:off x="1536" y="2112"/>
              <a:ext cx="96" cy="96"/>
            </a:xfrm>
            <a:prstGeom prst="ellipse">
              <a:avLst/>
            </a:prstGeom>
            <a:solidFill>
              <a:srgbClr val="FF0066"/>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24595" name="Line 63">
            <a:extLst>
              <a:ext uri="{FF2B5EF4-FFF2-40B4-BE49-F238E27FC236}">
                <a16:creationId xmlns:a16="http://schemas.microsoft.com/office/drawing/2014/main" id="{7B321866-1E49-1A43-8E61-861105D0B11A}"/>
              </a:ext>
            </a:extLst>
          </p:cNvPr>
          <p:cNvSpPr>
            <a:spLocks noChangeShapeType="1"/>
          </p:cNvSpPr>
          <p:nvPr/>
        </p:nvSpPr>
        <p:spPr bwMode="auto">
          <a:xfrm>
            <a:off x="5181600" y="2819400"/>
            <a:ext cx="60960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24596" name="Group 64">
            <a:extLst>
              <a:ext uri="{FF2B5EF4-FFF2-40B4-BE49-F238E27FC236}">
                <a16:creationId xmlns:a16="http://schemas.microsoft.com/office/drawing/2014/main" id="{45D0E647-69AE-A147-85BE-693E69617558}"/>
              </a:ext>
            </a:extLst>
          </p:cNvPr>
          <p:cNvGrpSpPr>
            <a:grpSpLocks/>
          </p:cNvGrpSpPr>
          <p:nvPr/>
        </p:nvGrpSpPr>
        <p:grpSpPr bwMode="auto">
          <a:xfrm>
            <a:off x="5791200" y="2590800"/>
            <a:ext cx="630238" cy="533400"/>
            <a:chOff x="1968" y="1632"/>
            <a:chExt cx="397" cy="336"/>
          </a:xfrm>
        </p:grpSpPr>
        <p:sp>
          <p:nvSpPr>
            <p:cNvPr id="24693" name="Oval 65">
              <a:extLst>
                <a:ext uri="{FF2B5EF4-FFF2-40B4-BE49-F238E27FC236}">
                  <a16:creationId xmlns:a16="http://schemas.microsoft.com/office/drawing/2014/main" id="{1F332B82-EF93-6544-B2FE-AB90D332CCEC}"/>
                </a:ext>
              </a:extLst>
            </p:cNvPr>
            <p:cNvSpPr>
              <a:spLocks noChangeArrowheads="1"/>
            </p:cNvSpPr>
            <p:nvPr/>
          </p:nvSpPr>
          <p:spPr bwMode="auto">
            <a:xfrm>
              <a:off x="1999" y="1632"/>
              <a:ext cx="336" cy="336"/>
            </a:xfrm>
            <a:prstGeom prst="ellipse">
              <a:avLst/>
            </a:prstGeom>
            <a:solidFill>
              <a:srgbClr val="6699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94" name="Text Box 66">
              <a:extLst>
                <a:ext uri="{FF2B5EF4-FFF2-40B4-BE49-F238E27FC236}">
                  <a16:creationId xmlns:a16="http://schemas.microsoft.com/office/drawing/2014/main" id="{B1A79066-6B44-4248-9EDC-CFB98517F796}"/>
                </a:ext>
              </a:extLst>
            </p:cNvPr>
            <p:cNvSpPr txBox="1">
              <a:spLocks noChangeArrowheads="1"/>
            </p:cNvSpPr>
            <p:nvPr/>
          </p:nvSpPr>
          <p:spPr bwMode="auto">
            <a:xfrm>
              <a:off x="1968" y="1632"/>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14</a:t>
              </a:r>
              <a:r>
                <a:rPr lang="en-US" altLang="en-US" b="1"/>
                <a:t>N</a:t>
              </a:r>
              <a:endParaRPr lang="en-US" altLang="en-US" b="1" baseline="30000"/>
            </a:p>
          </p:txBody>
        </p:sp>
      </p:grpSp>
      <p:grpSp>
        <p:nvGrpSpPr>
          <p:cNvPr id="24597" name="Group 67">
            <a:extLst>
              <a:ext uri="{FF2B5EF4-FFF2-40B4-BE49-F238E27FC236}">
                <a16:creationId xmlns:a16="http://schemas.microsoft.com/office/drawing/2014/main" id="{F2B687A2-AA55-3F4E-8B7A-236C5F3811C7}"/>
              </a:ext>
            </a:extLst>
          </p:cNvPr>
          <p:cNvGrpSpPr>
            <a:grpSpLocks/>
          </p:cNvGrpSpPr>
          <p:nvPr/>
        </p:nvGrpSpPr>
        <p:grpSpPr bwMode="auto">
          <a:xfrm>
            <a:off x="5334001" y="1524000"/>
            <a:ext cx="2028825" cy="1123950"/>
            <a:chOff x="2203" y="1064"/>
            <a:chExt cx="1278" cy="708"/>
          </a:xfrm>
        </p:grpSpPr>
        <p:grpSp>
          <p:nvGrpSpPr>
            <p:cNvPr id="24666" name="Group 68">
              <a:extLst>
                <a:ext uri="{FF2B5EF4-FFF2-40B4-BE49-F238E27FC236}">
                  <a16:creationId xmlns:a16="http://schemas.microsoft.com/office/drawing/2014/main" id="{DFC41A3E-6D0C-5047-8623-B063FC3CD443}"/>
                </a:ext>
              </a:extLst>
            </p:cNvPr>
            <p:cNvGrpSpPr>
              <a:grpSpLocks/>
            </p:cNvGrpSpPr>
            <p:nvPr/>
          </p:nvGrpSpPr>
          <p:grpSpPr bwMode="auto">
            <a:xfrm>
              <a:off x="2499" y="1469"/>
              <a:ext cx="166" cy="137"/>
              <a:chOff x="2499" y="1469"/>
              <a:chExt cx="166" cy="137"/>
            </a:xfrm>
          </p:grpSpPr>
          <p:sp>
            <p:nvSpPr>
              <p:cNvPr id="24691" name="Freeform 69">
                <a:extLst>
                  <a:ext uri="{FF2B5EF4-FFF2-40B4-BE49-F238E27FC236}">
                    <a16:creationId xmlns:a16="http://schemas.microsoft.com/office/drawing/2014/main" id="{46D07B51-D9E6-3547-9E9B-9662AB02357A}"/>
                  </a:ext>
                </a:extLst>
              </p:cNvPr>
              <p:cNvSpPr>
                <a:spLocks/>
              </p:cNvSpPr>
              <p:nvPr/>
            </p:nvSpPr>
            <p:spPr bwMode="auto">
              <a:xfrm>
                <a:off x="2499" y="1476"/>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58 h 130"/>
                  <a:gd name="T10" fmla="*/ 7 w 43"/>
                  <a:gd name="T11" fmla="*/ 50 h 130"/>
                  <a:gd name="T12" fmla="*/ 7 w 43"/>
                  <a:gd name="T13" fmla="*/ 43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58"/>
                    </a:lnTo>
                    <a:lnTo>
                      <a:pt x="7" y="50"/>
                    </a:lnTo>
                    <a:lnTo>
                      <a:pt x="7" y="43"/>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2" name="Freeform 70">
                <a:extLst>
                  <a:ext uri="{FF2B5EF4-FFF2-40B4-BE49-F238E27FC236}">
                    <a16:creationId xmlns:a16="http://schemas.microsoft.com/office/drawing/2014/main" id="{721A3067-4DCF-5F4D-A033-FCC1498C2B15}"/>
                  </a:ext>
                </a:extLst>
              </p:cNvPr>
              <p:cNvSpPr>
                <a:spLocks/>
              </p:cNvSpPr>
              <p:nvPr/>
            </p:nvSpPr>
            <p:spPr bwMode="auto">
              <a:xfrm>
                <a:off x="2542" y="1469"/>
                <a:ext cx="123" cy="57"/>
              </a:xfrm>
              <a:custGeom>
                <a:avLst/>
                <a:gdLst>
                  <a:gd name="T0" fmla="*/ 0 w 123"/>
                  <a:gd name="T1" fmla="*/ 7 h 57"/>
                  <a:gd name="T2" fmla="*/ 7 w 123"/>
                  <a:gd name="T3" fmla="*/ 7 h 57"/>
                  <a:gd name="T4" fmla="*/ 22 w 123"/>
                  <a:gd name="T5" fmla="*/ 0 h 57"/>
                  <a:gd name="T6" fmla="*/ 36 w 123"/>
                  <a:gd name="T7" fmla="*/ 0 h 57"/>
                  <a:gd name="T8" fmla="*/ 58 w 123"/>
                  <a:gd name="T9" fmla="*/ 7 h 57"/>
                  <a:gd name="T10" fmla="*/ 65 w 123"/>
                  <a:gd name="T11" fmla="*/ 7 h 57"/>
                  <a:gd name="T12" fmla="*/ 80 w 123"/>
                  <a:gd name="T13" fmla="*/ 14 h 57"/>
                  <a:gd name="T14" fmla="*/ 94 w 123"/>
                  <a:gd name="T15" fmla="*/ 21 h 57"/>
                  <a:gd name="T16" fmla="*/ 108 w 123"/>
                  <a:gd name="T17" fmla="*/ 36 h 57"/>
                  <a:gd name="T18" fmla="*/ 123 w 123"/>
                  <a:gd name="T19" fmla="*/ 50 h 57"/>
                  <a:gd name="T20" fmla="*/ 123 w 123"/>
                  <a:gd name="T21" fmla="*/ 5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7"/>
                  <a:gd name="T35" fmla="*/ 123 w 123"/>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7">
                    <a:moveTo>
                      <a:pt x="0" y="7"/>
                    </a:moveTo>
                    <a:lnTo>
                      <a:pt x="7" y="7"/>
                    </a:lnTo>
                    <a:lnTo>
                      <a:pt x="22" y="0"/>
                    </a:lnTo>
                    <a:lnTo>
                      <a:pt x="36" y="0"/>
                    </a:lnTo>
                    <a:lnTo>
                      <a:pt x="58" y="7"/>
                    </a:lnTo>
                    <a:lnTo>
                      <a:pt x="65" y="7"/>
                    </a:lnTo>
                    <a:lnTo>
                      <a:pt x="80" y="14"/>
                    </a:lnTo>
                    <a:lnTo>
                      <a:pt x="94" y="21"/>
                    </a:lnTo>
                    <a:lnTo>
                      <a:pt x="108" y="36"/>
                    </a:lnTo>
                    <a:lnTo>
                      <a:pt x="123" y="50"/>
                    </a:lnTo>
                    <a:lnTo>
                      <a:pt x="123" y="5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67" name="Group 71">
              <a:extLst>
                <a:ext uri="{FF2B5EF4-FFF2-40B4-BE49-F238E27FC236}">
                  <a16:creationId xmlns:a16="http://schemas.microsoft.com/office/drawing/2014/main" id="{4965D82A-EE39-0E4F-A55C-B523686781B3}"/>
                </a:ext>
              </a:extLst>
            </p:cNvPr>
            <p:cNvGrpSpPr>
              <a:grpSpLocks/>
            </p:cNvGrpSpPr>
            <p:nvPr/>
          </p:nvGrpSpPr>
          <p:grpSpPr bwMode="auto">
            <a:xfrm>
              <a:off x="2658" y="1433"/>
              <a:ext cx="166" cy="137"/>
              <a:chOff x="2658" y="1433"/>
              <a:chExt cx="166" cy="137"/>
            </a:xfrm>
          </p:grpSpPr>
          <p:sp>
            <p:nvSpPr>
              <p:cNvPr id="24689" name="Freeform 72">
                <a:extLst>
                  <a:ext uri="{FF2B5EF4-FFF2-40B4-BE49-F238E27FC236}">
                    <a16:creationId xmlns:a16="http://schemas.microsoft.com/office/drawing/2014/main" id="{8671F86E-BDCA-144B-8264-CC7121FC8682}"/>
                  </a:ext>
                </a:extLst>
              </p:cNvPr>
              <p:cNvSpPr>
                <a:spLocks/>
              </p:cNvSpPr>
              <p:nvPr/>
            </p:nvSpPr>
            <p:spPr bwMode="auto">
              <a:xfrm>
                <a:off x="2658" y="1512"/>
                <a:ext cx="122" cy="58"/>
              </a:xfrm>
              <a:custGeom>
                <a:avLst/>
                <a:gdLst>
                  <a:gd name="T0" fmla="*/ 122 w 122"/>
                  <a:gd name="T1" fmla="*/ 51 h 58"/>
                  <a:gd name="T2" fmla="*/ 115 w 122"/>
                  <a:gd name="T3" fmla="*/ 58 h 58"/>
                  <a:gd name="T4" fmla="*/ 101 w 122"/>
                  <a:gd name="T5" fmla="*/ 58 h 58"/>
                  <a:gd name="T6" fmla="*/ 86 w 122"/>
                  <a:gd name="T7" fmla="*/ 58 h 58"/>
                  <a:gd name="T8" fmla="*/ 72 w 122"/>
                  <a:gd name="T9" fmla="*/ 58 h 58"/>
                  <a:gd name="T10" fmla="*/ 57 w 122"/>
                  <a:gd name="T11" fmla="*/ 51 h 58"/>
                  <a:gd name="T12" fmla="*/ 50 w 122"/>
                  <a:gd name="T13" fmla="*/ 51 h 58"/>
                  <a:gd name="T14" fmla="*/ 29 w 122"/>
                  <a:gd name="T15" fmla="*/ 36 h 58"/>
                  <a:gd name="T16" fmla="*/ 14 w 122"/>
                  <a:gd name="T17" fmla="*/ 22 h 58"/>
                  <a:gd name="T18" fmla="*/ 7 w 122"/>
                  <a:gd name="T19" fmla="*/ 14 h 58"/>
                  <a:gd name="T20" fmla="*/ 0 w 12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8"/>
                  <a:gd name="T35" fmla="*/ 122 w 12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8">
                    <a:moveTo>
                      <a:pt x="122" y="51"/>
                    </a:moveTo>
                    <a:lnTo>
                      <a:pt x="115" y="58"/>
                    </a:lnTo>
                    <a:lnTo>
                      <a:pt x="101" y="58"/>
                    </a:lnTo>
                    <a:lnTo>
                      <a:pt x="86" y="58"/>
                    </a:lnTo>
                    <a:lnTo>
                      <a:pt x="72" y="58"/>
                    </a:lnTo>
                    <a:lnTo>
                      <a:pt x="57" y="51"/>
                    </a:lnTo>
                    <a:lnTo>
                      <a:pt x="50" y="51"/>
                    </a:lnTo>
                    <a:lnTo>
                      <a:pt x="29" y="36"/>
                    </a:lnTo>
                    <a:lnTo>
                      <a:pt x="14" y="22"/>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90" name="Freeform 73">
                <a:extLst>
                  <a:ext uri="{FF2B5EF4-FFF2-40B4-BE49-F238E27FC236}">
                    <a16:creationId xmlns:a16="http://schemas.microsoft.com/office/drawing/2014/main" id="{0587E758-5CDB-A14C-9C79-6F5A14B1194E}"/>
                  </a:ext>
                </a:extLst>
              </p:cNvPr>
              <p:cNvSpPr>
                <a:spLocks/>
              </p:cNvSpPr>
              <p:nvPr/>
            </p:nvSpPr>
            <p:spPr bwMode="auto">
              <a:xfrm>
                <a:off x="2780" y="1433"/>
                <a:ext cx="44" cy="130"/>
              </a:xfrm>
              <a:custGeom>
                <a:avLst/>
                <a:gdLst>
                  <a:gd name="T0" fmla="*/ 29 w 44"/>
                  <a:gd name="T1" fmla="*/ 0 h 130"/>
                  <a:gd name="T2" fmla="*/ 36 w 44"/>
                  <a:gd name="T3" fmla="*/ 14 h 130"/>
                  <a:gd name="T4" fmla="*/ 44 w 44"/>
                  <a:gd name="T5" fmla="*/ 28 h 130"/>
                  <a:gd name="T6" fmla="*/ 44 w 44"/>
                  <a:gd name="T7" fmla="*/ 43 h 130"/>
                  <a:gd name="T8" fmla="*/ 44 w 44"/>
                  <a:gd name="T9" fmla="*/ 65 h 130"/>
                  <a:gd name="T10" fmla="*/ 44 w 44"/>
                  <a:gd name="T11" fmla="*/ 72 h 130"/>
                  <a:gd name="T12" fmla="*/ 44 w 44"/>
                  <a:gd name="T13" fmla="*/ 79 h 130"/>
                  <a:gd name="T14" fmla="*/ 29 w 44"/>
                  <a:gd name="T15" fmla="*/ 101 h 130"/>
                  <a:gd name="T16" fmla="*/ 22 w 44"/>
                  <a:gd name="T17" fmla="*/ 115 h 130"/>
                  <a:gd name="T18" fmla="*/ 8 w 44"/>
                  <a:gd name="T19" fmla="*/ 130 h 130"/>
                  <a:gd name="T20" fmla="*/ 0 w 44"/>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0"/>
                  <a:gd name="T35" fmla="*/ 44 w 44"/>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0">
                    <a:moveTo>
                      <a:pt x="29" y="0"/>
                    </a:moveTo>
                    <a:lnTo>
                      <a:pt x="36" y="14"/>
                    </a:lnTo>
                    <a:lnTo>
                      <a:pt x="44" y="28"/>
                    </a:lnTo>
                    <a:lnTo>
                      <a:pt x="44" y="43"/>
                    </a:lnTo>
                    <a:lnTo>
                      <a:pt x="44" y="65"/>
                    </a:lnTo>
                    <a:lnTo>
                      <a:pt x="44" y="72"/>
                    </a:lnTo>
                    <a:lnTo>
                      <a:pt x="44" y="79"/>
                    </a:lnTo>
                    <a:lnTo>
                      <a:pt x="29" y="101"/>
                    </a:lnTo>
                    <a:lnTo>
                      <a:pt x="22" y="115"/>
                    </a:lnTo>
                    <a:lnTo>
                      <a:pt x="8"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68" name="Group 74">
              <a:extLst>
                <a:ext uri="{FF2B5EF4-FFF2-40B4-BE49-F238E27FC236}">
                  <a16:creationId xmlns:a16="http://schemas.microsoft.com/office/drawing/2014/main" id="{B4459892-6132-7F43-82F5-A4DBE5696C7D}"/>
                </a:ext>
              </a:extLst>
            </p:cNvPr>
            <p:cNvGrpSpPr>
              <a:grpSpLocks/>
            </p:cNvGrpSpPr>
            <p:nvPr/>
          </p:nvGrpSpPr>
          <p:grpSpPr bwMode="auto">
            <a:xfrm>
              <a:off x="2802" y="1295"/>
              <a:ext cx="166" cy="145"/>
              <a:chOff x="2802" y="1295"/>
              <a:chExt cx="166" cy="145"/>
            </a:xfrm>
          </p:grpSpPr>
          <p:sp>
            <p:nvSpPr>
              <p:cNvPr id="24687" name="Freeform 75">
                <a:extLst>
                  <a:ext uri="{FF2B5EF4-FFF2-40B4-BE49-F238E27FC236}">
                    <a16:creationId xmlns:a16="http://schemas.microsoft.com/office/drawing/2014/main" id="{4690F305-CCA6-AE44-979F-C55D21612661}"/>
                  </a:ext>
                </a:extLst>
              </p:cNvPr>
              <p:cNvSpPr>
                <a:spLocks/>
              </p:cNvSpPr>
              <p:nvPr/>
            </p:nvSpPr>
            <p:spPr bwMode="auto">
              <a:xfrm>
                <a:off x="2802" y="1303"/>
                <a:ext cx="43" cy="137"/>
              </a:xfrm>
              <a:custGeom>
                <a:avLst/>
                <a:gdLst>
                  <a:gd name="T0" fmla="*/ 7 w 43"/>
                  <a:gd name="T1" fmla="*/ 137 h 137"/>
                  <a:gd name="T2" fmla="*/ 7 w 43"/>
                  <a:gd name="T3" fmla="*/ 130 h 137"/>
                  <a:gd name="T4" fmla="*/ 0 w 43"/>
                  <a:gd name="T5" fmla="*/ 108 h 137"/>
                  <a:gd name="T6" fmla="*/ 0 w 43"/>
                  <a:gd name="T7" fmla="*/ 86 h 137"/>
                  <a:gd name="T8" fmla="*/ 0 w 43"/>
                  <a:gd name="T9" fmla="*/ 65 h 137"/>
                  <a:gd name="T10" fmla="*/ 0 w 43"/>
                  <a:gd name="T11" fmla="*/ 57 h 137"/>
                  <a:gd name="T12" fmla="*/ 0 w 43"/>
                  <a:gd name="T13" fmla="*/ 50 h 137"/>
                  <a:gd name="T14" fmla="*/ 7 w 43"/>
                  <a:gd name="T15" fmla="*/ 36 h 137"/>
                  <a:gd name="T16" fmla="*/ 22 w 43"/>
                  <a:gd name="T17" fmla="*/ 14 h 137"/>
                  <a:gd name="T18" fmla="*/ 29 w 43"/>
                  <a:gd name="T19" fmla="*/ 7 h 137"/>
                  <a:gd name="T20" fmla="*/ 43 w 4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7"/>
                  <a:gd name="T35" fmla="*/ 43 w 4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7">
                    <a:moveTo>
                      <a:pt x="7" y="137"/>
                    </a:moveTo>
                    <a:lnTo>
                      <a:pt x="7" y="130"/>
                    </a:lnTo>
                    <a:lnTo>
                      <a:pt x="0" y="108"/>
                    </a:lnTo>
                    <a:lnTo>
                      <a:pt x="0" y="86"/>
                    </a:lnTo>
                    <a:lnTo>
                      <a:pt x="0" y="65"/>
                    </a:lnTo>
                    <a:lnTo>
                      <a:pt x="0" y="57"/>
                    </a:lnTo>
                    <a:lnTo>
                      <a:pt x="0" y="50"/>
                    </a:lnTo>
                    <a:lnTo>
                      <a:pt x="7" y="36"/>
                    </a:lnTo>
                    <a:lnTo>
                      <a:pt x="22" y="14"/>
                    </a:lnTo>
                    <a:lnTo>
                      <a:pt x="29"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8" name="Freeform 76">
                <a:extLst>
                  <a:ext uri="{FF2B5EF4-FFF2-40B4-BE49-F238E27FC236}">
                    <a16:creationId xmlns:a16="http://schemas.microsoft.com/office/drawing/2014/main" id="{DA86B1FF-F78C-0845-938B-D64E9D3C0632}"/>
                  </a:ext>
                </a:extLst>
              </p:cNvPr>
              <p:cNvSpPr>
                <a:spLocks/>
              </p:cNvSpPr>
              <p:nvPr/>
            </p:nvSpPr>
            <p:spPr bwMode="auto">
              <a:xfrm>
                <a:off x="2838" y="1295"/>
                <a:ext cx="130" cy="65"/>
              </a:xfrm>
              <a:custGeom>
                <a:avLst/>
                <a:gdLst>
                  <a:gd name="T0" fmla="*/ 0 w 130"/>
                  <a:gd name="T1" fmla="*/ 15 h 65"/>
                  <a:gd name="T2" fmla="*/ 15 w 130"/>
                  <a:gd name="T3" fmla="*/ 8 h 65"/>
                  <a:gd name="T4" fmla="*/ 29 w 130"/>
                  <a:gd name="T5" fmla="*/ 0 h 65"/>
                  <a:gd name="T6" fmla="*/ 51 w 130"/>
                  <a:gd name="T7" fmla="*/ 0 h 65"/>
                  <a:gd name="T8" fmla="*/ 65 w 130"/>
                  <a:gd name="T9" fmla="*/ 8 h 65"/>
                  <a:gd name="T10" fmla="*/ 72 w 130"/>
                  <a:gd name="T11" fmla="*/ 8 h 65"/>
                  <a:gd name="T12" fmla="*/ 87 w 130"/>
                  <a:gd name="T13" fmla="*/ 15 h 65"/>
                  <a:gd name="T14" fmla="*/ 101 w 130"/>
                  <a:gd name="T15" fmla="*/ 22 h 65"/>
                  <a:gd name="T16" fmla="*/ 116 w 130"/>
                  <a:gd name="T17" fmla="*/ 36 h 65"/>
                  <a:gd name="T18" fmla="*/ 123 w 130"/>
                  <a:gd name="T19" fmla="*/ 51 h 65"/>
                  <a:gd name="T20" fmla="*/ 130 w 130"/>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65"/>
                  <a:gd name="T35" fmla="*/ 130 w 13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65">
                    <a:moveTo>
                      <a:pt x="0" y="15"/>
                    </a:moveTo>
                    <a:lnTo>
                      <a:pt x="15" y="8"/>
                    </a:lnTo>
                    <a:lnTo>
                      <a:pt x="29" y="0"/>
                    </a:lnTo>
                    <a:lnTo>
                      <a:pt x="51" y="0"/>
                    </a:lnTo>
                    <a:lnTo>
                      <a:pt x="65" y="8"/>
                    </a:lnTo>
                    <a:lnTo>
                      <a:pt x="72" y="8"/>
                    </a:lnTo>
                    <a:lnTo>
                      <a:pt x="87" y="15"/>
                    </a:lnTo>
                    <a:lnTo>
                      <a:pt x="101" y="22"/>
                    </a:lnTo>
                    <a:lnTo>
                      <a:pt x="116" y="36"/>
                    </a:lnTo>
                    <a:lnTo>
                      <a:pt x="123" y="51"/>
                    </a:lnTo>
                    <a:lnTo>
                      <a:pt x="130"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69" name="Group 77">
              <a:extLst>
                <a:ext uri="{FF2B5EF4-FFF2-40B4-BE49-F238E27FC236}">
                  <a16:creationId xmlns:a16="http://schemas.microsoft.com/office/drawing/2014/main" id="{599945C5-6972-C847-959E-E832A42CDE5C}"/>
                </a:ext>
              </a:extLst>
            </p:cNvPr>
            <p:cNvGrpSpPr>
              <a:grpSpLocks/>
            </p:cNvGrpSpPr>
            <p:nvPr/>
          </p:nvGrpSpPr>
          <p:grpSpPr bwMode="auto">
            <a:xfrm>
              <a:off x="2946" y="1252"/>
              <a:ext cx="167" cy="137"/>
              <a:chOff x="2946" y="1252"/>
              <a:chExt cx="167" cy="137"/>
            </a:xfrm>
          </p:grpSpPr>
          <p:sp>
            <p:nvSpPr>
              <p:cNvPr id="24685" name="Freeform 78">
                <a:extLst>
                  <a:ext uri="{FF2B5EF4-FFF2-40B4-BE49-F238E27FC236}">
                    <a16:creationId xmlns:a16="http://schemas.microsoft.com/office/drawing/2014/main" id="{783BE348-63C1-0643-AC98-8D71BEF99A88}"/>
                  </a:ext>
                </a:extLst>
              </p:cNvPr>
              <p:cNvSpPr>
                <a:spLocks/>
              </p:cNvSpPr>
              <p:nvPr/>
            </p:nvSpPr>
            <p:spPr bwMode="auto">
              <a:xfrm>
                <a:off x="2946" y="1331"/>
                <a:ext cx="130" cy="58"/>
              </a:xfrm>
              <a:custGeom>
                <a:avLst/>
                <a:gdLst>
                  <a:gd name="T0" fmla="*/ 130 w 130"/>
                  <a:gd name="T1" fmla="*/ 51 h 58"/>
                  <a:gd name="T2" fmla="*/ 116 w 130"/>
                  <a:gd name="T3" fmla="*/ 58 h 58"/>
                  <a:gd name="T4" fmla="*/ 102 w 130"/>
                  <a:gd name="T5" fmla="*/ 58 h 58"/>
                  <a:gd name="T6" fmla="*/ 87 w 130"/>
                  <a:gd name="T7" fmla="*/ 58 h 58"/>
                  <a:gd name="T8" fmla="*/ 73 w 130"/>
                  <a:gd name="T9" fmla="*/ 58 h 58"/>
                  <a:gd name="T10" fmla="*/ 58 w 130"/>
                  <a:gd name="T11" fmla="*/ 51 h 58"/>
                  <a:gd name="T12" fmla="*/ 51 w 130"/>
                  <a:gd name="T13" fmla="*/ 51 h 58"/>
                  <a:gd name="T14" fmla="*/ 29 w 130"/>
                  <a:gd name="T15" fmla="*/ 37 h 58"/>
                  <a:gd name="T16" fmla="*/ 15 w 130"/>
                  <a:gd name="T17" fmla="*/ 22 h 58"/>
                  <a:gd name="T18" fmla="*/ 8 w 130"/>
                  <a:gd name="T19" fmla="*/ 15 h 58"/>
                  <a:gd name="T20" fmla="*/ 0 w 130"/>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8"/>
                  <a:gd name="T35" fmla="*/ 130 w 13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8">
                    <a:moveTo>
                      <a:pt x="130" y="51"/>
                    </a:moveTo>
                    <a:lnTo>
                      <a:pt x="116" y="58"/>
                    </a:lnTo>
                    <a:lnTo>
                      <a:pt x="102" y="58"/>
                    </a:lnTo>
                    <a:lnTo>
                      <a:pt x="87" y="58"/>
                    </a:lnTo>
                    <a:lnTo>
                      <a:pt x="73" y="58"/>
                    </a:lnTo>
                    <a:lnTo>
                      <a:pt x="58" y="51"/>
                    </a:lnTo>
                    <a:lnTo>
                      <a:pt x="51" y="51"/>
                    </a:lnTo>
                    <a:lnTo>
                      <a:pt x="29" y="37"/>
                    </a:lnTo>
                    <a:lnTo>
                      <a:pt x="15" y="22"/>
                    </a:lnTo>
                    <a:lnTo>
                      <a:pt x="8" y="15"/>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6" name="Freeform 79">
                <a:extLst>
                  <a:ext uri="{FF2B5EF4-FFF2-40B4-BE49-F238E27FC236}">
                    <a16:creationId xmlns:a16="http://schemas.microsoft.com/office/drawing/2014/main" id="{3F919C11-A0EE-1B43-B5C1-74387A48EBE5}"/>
                  </a:ext>
                </a:extLst>
              </p:cNvPr>
              <p:cNvSpPr>
                <a:spLocks/>
              </p:cNvSpPr>
              <p:nvPr/>
            </p:nvSpPr>
            <p:spPr bwMode="auto">
              <a:xfrm>
                <a:off x="3069" y="1252"/>
                <a:ext cx="44" cy="137"/>
              </a:xfrm>
              <a:custGeom>
                <a:avLst/>
                <a:gdLst>
                  <a:gd name="T0" fmla="*/ 36 w 44"/>
                  <a:gd name="T1" fmla="*/ 0 h 137"/>
                  <a:gd name="T2" fmla="*/ 44 w 44"/>
                  <a:gd name="T3" fmla="*/ 14 h 137"/>
                  <a:gd name="T4" fmla="*/ 44 w 44"/>
                  <a:gd name="T5" fmla="*/ 29 h 137"/>
                  <a:gd name="T6" fmla="*/ 44 w 44"/>
                  <a:gd name="T7" fmla="*/ 51 h 137"/>
                  <a:gd name="T8" fmla="*/ 44 w 44"/>
                  <a:gd name="T9" fmla="*/ 72 h 137"/>
                  <a:gd name="T10" fmla="*/ 44 w 44"/>
                  <a:gd name="T11" fmla="*/ 79 h 137"/>
                  <a:gd name="T12" fmla="*/ 44 w 44"/>
                  <a:gd name="T13" fmla="*/ 87 h 137"/>
                  <a:gd name="T14" fmla="*/ 36 w 44"/>
                  <a:gd name="T15" fmla="*/ 101 h 137"/>
                  <a:gd name="T16" fmla="*/ 22 w 44"/>
                  <a:gd name="T17" fmla="*/ 123 h 137"/>
                  <a:gd name="T18" fmla="*/ 15 w 44"/>
                  <a:gd name="T19" fmla="*/ 130 h 137"/>
                  <a:gd name="T20" fmla="*/ 0 w 44"/>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7"/>
                  <a:gd name="T35" fmla="*/ 44 w 44"/>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7">
                    <a:moveTo>
                      <a:pt x="36" y="0"/>
                    </a:moveTo>
                    <a:lnTo>
                      <a:pt x="44" y="14"/>
                    </a:lnTo>
                    <a:lnTo>
                      <a:pt x="44" y="29"/>
                    </a:lnTo>
                    <a:lnTo>
                      <a:pt x="44" y="51"/>
                    </a:lnTo>
                    <a:lnTo>
                      <a:pt x="44" y="72"/>
                    </a:lnTo>
                    <a:lnTo>
                      <a:pt x="44" y="79"/>
                    </a:lnTo>
                    <a:lnTo>
                      <a:pt x="44" y="87"/>
                    </a:lnTo>
                    <a:lnTo>
                      <a:pt x="36" y="101"/>
                    </a:lnTo>
                    <a:lnTo>
                      <a:pt x="22" y="123"/>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70" name="Group 80">
              <a:extLst>
                <a:ext uri="{FF2B5EF4-FFF2-40B4-BE49-F238E27FC236}">
                  <a16:creationId xmlns:a16="http://schemas.microsoft.com/office/drawing/2014/main" id="{FDE8489D-520D-FE4A-BD50-473A76C00D35}"/>
                </a:ext>
              </a:extLst>
            </p:cNvPr>
            <p:cNvGrpSpPr>
              <a:grpSpLocks/>
            </p:cNvGrpSpPr>
            <p:nvPr/>
          </p:nvGrpSpPr>
          <p:grpSpPr bwMode="auto">
            <a:xfrm>
              <a:off x="3098" y="1136"/>
              <a:ext cx="166" cy="138"/>
              <a:chOff x="3098" y="1136"/>
              <a:chExt cx="166" cy="138"/>
            </a:xfrm>
          </p:grpSpPr>
          <p:sp>
            <p:nvSpPr>
              <p:cNvPr id="24683" name="Freeform 81">
                <a:extLst>
                  <a:ext uri="{FF2B5EF4-FFF2-40B4-BE49-F238E27FC236}">
                    <a16:creationId xmlns:a16="http://schemas.microsoft.com/office/drawing/2014/main" id="{51ED5609-1C64-B044-AE92-5957415B1C72}"/>
                  </a:ext>
                </a:extLst>
              </p:cNvPr>
              <p:cNvSpPr>
                <a:spLocks/>
              </p:cNvSpPr>
              <p:nvPr/>
            </p:nvSpPr>
            <p:spPr bwMode="auto">
              <a:xfrm>
                <a:off x="3098" y="1144"/>
                <a:ext cx="43" cy="130"/>
              </a:xfrm>
              <a:custGeom>
                <a:avLst/>
                <a:gdLst>
                  <a:gd name="T0" fmla="*/ 15 w 43"/>
                  <a:gd name="T1" fmla="*/ 130 h 130"/>
                  <a:gd name="T2" fmla="*/ 7 w 43"/>
                  <a:gd name="T3" fmla="*/ 115 h 130"/>
                  <a:gd name="T4" fmla="*/ 0 w 43"/>
                  <a:gd name="T5" fmla="*/ 101 h 130"/>
                  <a:gd name="T6" fmla="*/ 0 w 43"/>
                  <a:gd name="T7" fmla="*/ 86 h 130"/>
                  <a:gd name="T8" fmla="*/ 0 w 43"/>
                  <a:gd name="T9" fmla="*/ 72 h 130"/>
                  <a:gd name="T10" fmla="*/ 0 w 43"/>
                  <a:gd name="T11" fmla="*/ 57 h 130"/>
                  <a:gd name="T12" fmla="*/ 7 w 43"/>
                  <a:gd name="T13" fmla="*/ 43 h 130"/>
                  <a:gd name="T14" fmla="*/ 15 w 43"/>
                  <a:gd name="T15" fmla="*/ 29 h 130"/>
                  <a:gd name="T16" fmla="*/ 22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5" y="130"/>
                    </a:moveTo>
                    <a:lnTo>
                      <a:pt x="7" y="115"/>
                    </a:lnTo>
                    <a:lnTo>
                      <a:pt x="0" y="101"/>
                    </a:lnTo>
                    <a:lnTo>
                      <a:pt x="0" y="86"/>
                    </a:lnTo>
                    <a:lnTo>
                      <a:pt x="0" y="72"/>
                    </a:lnTo>
                    <a:lnTo>
                      <a:pt x="0" y="57"/>
                    </a:lnTo>
                    <a:lnTo>
                      <a:pt x="7" y="43"/>
                    </a:lnTo>
                    <a:lnTo>
                      <a:pt x="15" y="29"/>
                    </a:lnTo>
                    <a:lnTo>
                      <a:pt x="22"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4" name="Freeform 82">
                <a:extLst>
                  <a:ext uri="{FF2B5EF4-FFF2-40B4-BE49-F238E27FC236}">
                    <a16:creationId xmlns:a16="http://schemas.microsoft.com/office/drawing/2014/main" id="{75A3D5A2-2E8A-DF4F-B4C0-B0E053AE3452}"/>
                  </a:ext>
                </a:extLst>
              </p:cNvPr>
              <p:cNvSpPr>
                <a:spLocks/>
              </p:cNvSpPr>
              <p:nvPr/>
            </p:nvSpPr>
            <p:spPr bwMode="auto">
              <a:xfrm>
                <a:off x="3141" y="1136"/>
                <a:ext cx="123" cy="65"/>
              </a:xfrm>
              <a:custGeom>
                <a:avLst/>
                <a:gdLst>
                  <a:gd name="T0" fmla="*/ 0 w 123"/>
                  <a:gd name="T1" fmla="*/ 8 h 65"/>
                  <a:gd name="T2" fmla="*/ 8 w 123"/>
                  <a:gd name="T3" fmla="*/ 8 h 65"/>
                  <a:gd name="T4" fmla="*/ 22 w 123"/>
                  <a:gd name="T5" fmla="*/ 0 h 65"/>
                  <a:gd name="T6" fmla="*/ 36 w 123"/>
                  <a:gd name="T7" fmla="*/ 0 h 65"/>
                  <a:gd name="T8" fmla="*/ 58 w 123"/>
                  <a:gd name="T9" fmla="*/ 8 h 65"/>
                  <a:gd name="T10" fmla="*/ 65 w 123"/>
                  <a:gd name="T11" fmla="*/ 8 h 65"/>
                  <a:gd name="T12" fmla="*/ 80 w 123"/>
                  <a:gd name="T13" fmla="*/ 15 h 65"/>
                  <a:gd name="T14" fmla="*/ 94 w 123"/>
                  <a:gd name="T15" fmla="*/ 22 h 65"/>
                  <a:gd name="T16" fmla="*/ 109 w 123"/>
                  <a:gd name="T17" fmla="*/ 37 h 65"/>
                  <a:gd name="T18" fmla="*/ 116 w 123"/>
                  <a:gd name="T19" fmla="*/ 51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8"/>
                    </a:moveTo>
                    <a:lnTo>
                      <a:pt x="8" y="8"/>
                    </a:lnTo>
                    <a:lnTo>
                      <a:pt x="22" y="0"/>
                    </a:lnTo>
                    <a:lnTo>
                      <a:pt x="36" y="0"/>
                    </a:lnTo>
                    <a:lnTo>
                      <a:pt x="58" y="8"/>
                    </a:lnTo>
                    <a:lnTo>
                      <a:pt x="65" y="8"/>
                    </a:lnTo>
                    <a:lnTo>
                      <a:pt x="80" y="15"/>
                    </a:lnTo>
                    <a:lnTo>
                      <a:pt x="94" y="22"/>
                    </a:lnTo>
                    <a:lnTo>
                      <a:pt x="109" y="37"/>
                    </a:lnTo>
                    <a:lnTo>
                      <a:pt x="116" y="51"/>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71" name="Group 83">
              <a:extLst>
                <a:ext uri="{FF2B5EF4-FFF2-40B4-BE49-F238E27FC236}">
                  <a16:creationId xmlns:a16="http://schemas.microsoft.com/office/drawing/2014/main" id="{0D350015-9909-8F45-AD66-E9C14AA6C6B3}"/>
                </a:ext>
              </a:extLst>
            </p:cNvPr>
            <p:cNvGrpSpPr>
              <a:grpSpLocks/>
            </p:cNvGrpSpPr>
            <p:nvPr/>
          </p:nvGrpSpPr>
          <p:grpSpPr bwMode="auto">
            <a:xfrm>
              <a:off x="3250" y="1093"/>
              <a:ext cx="166" cy="137"/>
              <a:chOff x="3250" y="1093"/>
              <a:chExt cx="166" cy="137"/>
            </a:xfrm>
          </p:grpSpPr>
          <p:sp>
            <p:nvSpPr>
              <p:cNvPr id="24681" name="Freeform 84">
                <a:extLst>
                  <a:ext uri="{FF2B5EF4-FFF2-40B4-BE49-F238E27FC236}">
                    <a16:creationId xmlns:a16="http://schemas.microsoft.com/office/drawing/2014/main" id="{2B790EE8-7024-0E4A-B5BC-1F00018F9086}"/>
                  </a:ext>
                </a:extLst>
              </p:cNvPr>
              <p:cNvSpPr>
                <a:spLocks/>
              </p:cNvSpPr>
              <p:nvPr/>
            </p:nvSpPr>
            <p:spPr bwMode="auto">
              <a:xfrm>
                <a:off x="3250" y="1173"/>
                <a:ext cx="122" cy="57"/>
              </a:xfrm>
              <a:custGeom>
                <a:avLst/>
                <a:gdLst>
                  <a:gd name="T0" fmla="*/ 122 w 122"/>
                  <a:gd name="T1" fmla="*/ 50 h 57"/>
                  <a:gd name="T2" fmla="*/ 115 w 122"/>
                  <a:gd name="T3" fmla="*/ 57 h 57"/>
                  <a:gd name="T4" fmla="*/ 101 w 122"/>
                  <a:gd name="T5" fmla="*/ 57 h 57"/>
                  <a:gd name="T6" fmla="*/ 86 w 122"/>
                  <a:gd name="T7" fmla="*/ 57 h 57"/>
                  <a:gd name="T8" fmla="*/ 72 w 122"/>
                  <a:gd name="T9" fmla="*/ 57 h 57"/>
                  <a:gd name="T10" fmla="*/ 57 w 122"/>
                  <a:gd name="T11" fmla="*/ 50 h 57"/>
                  <a:gd name="T12" fmla="*/ 50 w 122"/>
                  <a:gd name="T13" fmla="*/ 50 h 57"/>
                  <a:gd name="T14" fmla="*/ 29 w 122"/>
                  <a:gd name="T15" fmla="*/ 36 h 57"/>
                  <a:gd name="T16" fmla="*/ 14 w 122"/>
                  <a:gd name="T17" fmla="*/ 21 h 57"/>
                  <a:gd name="T18" fmla="*/ 7 w 122"/>
                  <a:gd name="T19" fmla="*/ 14 h 57"/>
                  <a:gd name="T20" fmla="*/ 0 w 122"/>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7"/>
                  <a:gd name="T35" fmla="*/ 122 w 122"/>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7">
                    <a:moveTo>
                      <a:pt x="122" y="50"/>
                    </a:moveTo>
                    <a:lnTo>
                      <a:pt x="115" y="57"/>
                    </a:lnTo>
                    <a:lnTo>
                      <a:pt x="101" y="57"/>
                    </a:lnTo>
                    <a:lnTo>
                      <a:pt x="86" y="57"/>
                    </a:lnTo>
                    <a:lnTo>
                      <a:pt x="72" y="57"/>
                    </a:lnTo>
                    <a:lnTo>
                      <a:pt x="57" y="50"/>
                    </a:lnTo>
                    <a:lnTo>
                      <a:pt x="50" y="50"/>
                    </a:lnTo>
                    <a:lnTo>
                      <a:pt x="29" y="36"/>
                    </a:lnTo>
                    <a:lnTo>
                      <a:pt x="14" y="21"/>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2" name="Freeform 85">
                <a:extLst>
                  <a:ext uri="{FF2B5EF4-FFF2-40B4-BE49-F238E27FC236}">
                    <a16:creationId xmlns:a16="http://schemas.microsoft.com/office/drawing/2014/main" id="{BA8B0648-F8B0-B043-8D04-F7C4D248998C}"/>
                  </a:ext>
                </a:extLst>
              </p:cNvPr>
              <p:cNvSpPr>
                <a:spLocks/>
              </p:cNvSpPr>
              <p:nvPr/>
            </p:nvSpPr>
            <p:spPr bwMode="auto">
              <a:xfrm>
                <a:off x="3372" y="1093"/>
                <a:ext cx="44" cy="137"/>
              </a:xfrm>
              <a:custGeom>
                <a:avLst/>
                <a:gdLst>
                  <a:gd name="T0" fmla="*/ 29 w 44"/>
                  <a:gd name="T1" fmla="*/ 0 h 137"/>
                  <a:gd name="T2" fmla="*/ 37 w 44"/>
                  <a:gd name="T3" fmla="*/ 15 h 137"/>
                  <a:gd name="T4" fmla="*/ 44 w 44"/>
                  <a:gd name="T5" fmla="*/ 36 h 137"/>
                  <a:gd name="T6" fmla="*/ 44 w 44"/>
                  <a:gd name="T7" fmla="*/ 51 h 137"/>
                  <a:gd name="T8" fmla="*/ 44 w 44"/>
                  <a:gd name="T9" fmla="*/ 72 h 137"/>
                  <a:gd name="T10" fmla="*/ 44 w 44"/>
                  <a:gd name="T11" fmla="*/ 80 h 137"/>
                  <a:gd name="T12" fmla="*/ 37 w 44"/>
                  <a:gd name="T13" fmla="*/ 101 h 137"/>
                  <a:gd name="T14" fmla="*/ 15 w 44"/>
                  <a:gd name="T15" fmla="*/ 130 h 137"/>
                  <a:gd name="T16" fmla="*/ 0 w 44"/>
                  <a:gd name="T17" fmla="*/ 13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7"/>
                  <a:gd name="T29" fmla="*/ 44 w 4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7">
                    <a:moveTo>
                      <a:pt x="29" y="0"/>
                    </a:moveTo>
                    <a:lnTo>
                      <a:pt x="37" y="15"/>
                    </a:lnTo>
                    <a:lnTo>
                      <a:pt x="44" y="36"/>
                    </a:lnTo>
                    <a:lnTo>
                      <a:pt x="44" y="51"/>
                    </a:lnTo>
                    <a:lnTo>
                      <a:pt x="44" y="72"/>
                    </a:lnTo>
                    <a:lnTo>
                      <a:pt x="44" y="80"/>
                    </a:lnTo>
                    <a:lnTo>
                      <a:pt x="37" y="101"/>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72" name="Group 86">
              <a:extLst>
                <a:ext uri="{FF2B5EF4-FFF2-40B4-BE49-F238E27FC236}">
                  <a16:creationId xmlns:a16="http://schemas.microsoft.com/office/drawing/2014/main" id="{A7672E4D-4EB1-F541-9EEF-703DED51E768}"/>
                </a:ext>
              </a:extLst>
            </p:cNvPr>
            <p:cNvGrpSpPr>
              <a:grpSpLocks/>
            </p:cNvGrpSpPr>
            <p:nvPr/>
          </p:nvGrpSpPr>
          <p:grpSpPr bwMode="auto">
            <a:xfrm>
              <a:off x="2203" y="1635"/>
              <a:ext cx="166" cy="137"/>
              <a:chOff x="2203" y="1635"/>
              <a:chExt cx="166" cy="137"/>
            </a:xfrm>
          </p:grpSpPr>
          <p:sp>
            <p:nvSpPr>
              <p:cNvPr id="24679" name="Freeform 87">
                <a:extLst>
                  <a:ext uri="{FF2B5EF4-FFF2-40B4-BE49-F238E27FC236}">
                    <a16:creationId xmlns:a16="http://schemas.microsoft.com/office/drawing/2014/main" id="{C4288997-6E15-364D-921B-FAE6F302AB3A}"/>
                  </a:ext>
                </a:extLst>
              </p:cNvPr>
              <p:cNvSpPr>
                <a:spLocks/>
              </p:cNvSpPr>
              <p:nvPr/>
            </p:nvSpPr>
            <p:spPr bwMode="auto">
              <a:xfrm>
                <a:off x="2203" y="1642"/>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65 h 130"/>
                  <a:gd name="T10" fmla="*/ 7 w 43"/>
                  <a:gd name="T11" fmla="*/ 58 h 130"/>
                  <a:gd name="T12" fmla="*/ 7 w 43"/>
                  <a:gd name="T13" fmla="*/ 50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65"/>
                    </a:lnTo>
                    <a:lnTo>
                      <a:pt x="7" y="58"/>
                    </a:lnTo>
                    <a:lnTo>
                      <a:pt x="7" y="50"/>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0" name="Freeform 88">
                <a:extLst>
                  <a:ext uri="{FF2B5EF4-FFF2-40B4-BE49-F238E27FC236}">
                    <a16:creationId xmlns:a16="http://schemas.microsoft.com/office/drawing/2014/main" id="{A5089377-C0FE-5145-BD85-9183C14059CB}"/>
                  </a:ext>
                </a:extLst>
              </p:cNvPr>
              <p:cNvSpPr>
                <a:spLocks/>
              </p:cNvSpPr>
              <p:nvPr/>
            </p:nvSpPr>
            <p:spPr bwMode="auto">
              <a:xfrm>
                <a:off x="2246" y="1635"/>
                <a:ext cx="123" cy="65"/>
              </a:xfrm>
              <a:custGeom>
                <a:avLst/>
                <a:gdLst>
                  <a:gd name="T0" fmla="*/ 0 w 123"/>
                  <a:gd name="T1" fmla="*/ 14 h 65"/>
                  <a:gd name="T2" fmla="*/ 7 w 123"/>
                  <a:gd name="T3" fmla="*/ 7 h 65"/>
                  <a:gd name="T4" fmla="*/ 29 w 123"/>
                  <a:gd name="T5" fmla="*/ 0 h 65"/>
                  <a:gd name="T6" fmla="*/ 43 w 123"/>
                  <a:gd name="T7" fmla="*/ 0 h 65"/>
                  <a:gd name="T8" fmla="*/ 58 w 123"/>
                  <a:gd name="T9" fmla="*/ 7 h 65"/>
                  <a:gd name="T10" fmla="*/ 65 w 123"/>
                  <a:gd name="T11" fmla="*/ 7 h 65"/>
                  <a:gd name="T12" fmla="*/ 79 w 123"/>
                  <a:gd name="T13" fmla="*/ 14 h 65"/>
                  <a:gd name="T14" fmla="*/ 94 w 123"/>
                  <a:gd name="T15" fmla="*/ 21 h 65"/>
                  <a:gd name="T16" fmla="*/ 108 w 123"/>
                  <a:gd name="T17" fmla="*/ 36 h 65"/>
                  <a:gd name="T18" fmla="*/ 123 w 123"/>
                  <a:gd name="T19" fmla="*/ 57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14"/>
                    </a:moveTo>
                    <a:lnTo>
                      <a:pt x="7" y="7"/>
                    </a:lnTo>
                    <a:lnTo>
                      <a:pt x="29" y="0"/>
                    </a:lnTo>
                    <a:lnTo>
                      <a:pt x="43" y="0"/>
                    </a:lnTo>
                    <a:lnTo>
                      <a:pt x="58" y="7"/>
                    </a:lnTo>
                    <a:lnTo>
                      <a:pt x="65" y="7"/>
                    </a:lnTo>
                    <a:lnTo>
                      <a:pt x="79" y="14"/>
                    </a:lnTo>
                    <a:lnTo>
                      <a:pt x="94" y="21"/>
                    </a:lnTo>
                    <a:lnTo>
                      <a:pt x="108" y="36"/>
                    </a:lnTo>
                    <a:lnTo>
                      <a:pt x="123" y="57"/>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73" name="Group 89">
              <a:extLst>
                <a:ext uri="{FF2B5EF4-FFF2-40B4-BE49-F238E27FC236}">
                  <a16:creationId xmlns:a16="http://schemas.microsoft.com/office/drawing/2014/main" id="{7BFD6E32-1142-404C-A266-2312DDAF88AA}"/>
                </a:ext>
              </a:extLst>
            </p:cNvPr>
            <p:cNvGrpSpPr>
              <a:grpSpLocks/>
            </p:cNvGrpSpPr>
            <p:nvPr/>
          </p:nvGrpSpPr>
          <p:grpSpPr bwMode="auto">
            <a:xfrm>
              <a:off x="2354" y="1599"/>
              <a:ext cx="166" cy="137"/>
              <a:chOff x="2354" y="1599"/>
              <a:chExt cx="166" cy="137"/>
            </a:xfrm>
          </p:grpSpPr>
          <p:sp>
            <p:nvSpPr>
              <p:cNvPr id="24677" name="Freeform 90">
                <a:extLst>
                  <a:ext uri="{FF2B5EF4-FFF2-40B4-BE49-F238E27FC236}">
                    <a16:creationId xmlns:a16="http://schemas.microsoft.com/office/drawing/2014/main" id="{2B3F499B-A94F-2140-8F07-B0B147D7346C}"/>
                  </a:ext>
                </a:extLst>
              </p:cNvPr>
              <p:cNvSpPr>
                <a:spLocks/>
              </p:cNvSpPr>
              <p:nvPr/>
            </p:nvSpPr>
            <p:spPr bwMode="auto">
              <a:xfrm>
                <a:off x="2354" y="1678"/>
                <a:ext cx="123" cy="58"/>
              </a:xfrm>
              <a:custGeom>
                <a:avLst/>
                <a:gdLst>
                  <a:gd name="T0" fmla="*/ 123 w 123"/>
                  <a:gd name="T1" fmla="*/ 51 h 58"/>
                  <a:gd name="T2" fmla="*/ 116 w 123"/>
                  <a:gd name="T3" fmla="*/ 58 h 58"/>
                  <a:gd name="T4" fmla="*/ 101 w 123"/>
                  <a:gd name="T5" fmla="*/ 58 h 58"/>
                  <a:gd name="T6" fmla="*/ 87 w 123"/>
                  <a:gd name="T7" fmla="*/ 58 h 58"/>
                  <a:gd name="T8" fmla="*/ 73 w 123"/>
                  <a:gd name="T9" fmla="*/ 58 h 58"/>
                  <a:gd name="T10" fmla="*/ 58 w 123"/>
                  <a:gd name="T11" fmla="*/ 51 h 58"/>
                  <a:gd name="T12" fmla="*/ 51 w 123"/>
                  <a:gd name="T13" fmla="*/ 51 h 58"/>
                  <a:gd name="T14" fmla="*/ 29 w 123"/>
                  <a:gd name="T15" fmla="*/ 36 h 58"/>
                  <a:gd name="T16" fmla="*/ 15 w 123"/>
                  <a:gd name="T17" fmla="*/ 22 h 58"/>
                  <a:gd name="T18" fmla="*/ 8 w 123"/>
                  <a:gd name="T19" fmla="*/ 14 h 58"/>
                  <a:gd name="T20" fmla="*/ 0 w 123"/>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8"/>
                  <a:gd name="T35" fmla="*/ 123 w 12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8">
                    <a:moveTo>
                      <a:pt x="123" y="51"/>
                    </a:moveTo>
                    <a:lnTo>
                      <a:pt x="116" y="58"/>
                    </a:lnTo>
                    <a:lnTo>
                      <a:pt x="101" y="58"/>
                    </a:lnTo>
                    <a:lnTo>
                      <a:pt x="87" y="58"/>
                    </a:lnTo>
                    <a:lnTo>
                      <a:pt x="73" y="58"/>
                    </a:lnTo>
                    <a:lnTo>
                      <a:pt x="58" y="51"/>
                    </a:lnTo>
                    <a:lnTo>
                      <a:pt x="51" y="51"/>
                    </a:lnTo>
                    <a:lnTo>
                      <a:pt x="29" y="36"/>
                    </a:lnTo>
                    <a:lnTo>
                      <a:pt x="15" y="22"/>
                    </a:lnTo>
                    <a:lnTo>
                      <a:pt x="8"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78" name="Freeform 91">
                <a:extLst>
                  <a:ext uri="{FF2B5EF4-FFF2-40B4-BE49-F238E27FC236}">
                    <a16:creationId xmlns:a16="http://schemas.microsoft.com/office/drawing/2014/main" id="{792FEBD9-AA93-EB4A-A36F-C890B9C519A6}"/>
                  </a:ext>
                </a:extLst>
              </p:cNvPr>
              <p:cNvSpPr>
                <a:spLocks/>
              </p:cNvSpPr>
              <p:nvPr/>
            </p:nvSpPr>
            <p:spPr bwMode="auto">
              <a:xfrm>
                <a:off x="2477" y="1599"/>
                <a:ext cx="43" cy="130"/>
              </a:xfrm>
              <a:custGeom>
                <a:avLst/>
                <a:gdLst>
                  <a:gd name="T0" fmla="*/ 29 w 43"/>
                  <a:gd name="T1" fmla="*/ 0 h 130"/>
                  <a:gd name="T2" fmla="*/ 36 w 43"/>
                  <a:gd name="T3" fmla="*/ 14 h 130"/>
                  <a:gd name="T4" fmla="*/ 43 w 43"/>
                  <a:gd name="T5" fmla="*/ 29 h 130"/>
                  <a:gd name="T6" fmla="*/ 43 w 43"/>
                  <a:gd name="T7" fmla="*/ 43 h 130"/>
                  <a:gd name="T8" fmla="*/ 43 w 43"/>
                  <a:gd name="T9" fmla="*/ 72 h 130"/>
                  <a:gd name="T10" fmla="*/ 43 w 43"/>
                  <a:gd name="T11" fmla="*/ 79 h 130"/>
                  <a:gd name="T12" fmla="*/ 43 w 43"/>
                  <a:gd name="T13" fmla="*/ 86 h 130"/>
                  <a:gd name="T14" fmla="*/ 29 w 43"/>
                  <a:gd name="T15" fmla="*/ 108 h 130"/>
                  <a:gd name="T16" fmla="*/ 22 w 43"/>
                  <a:gd name="T17" fmla="*/ 115 h 130"/>
                  <a:gd name="T18" fmla="*/ 7 w 43"/>
                  <a:gd name="T19" fmla="*/ 130 h 130"/>
                  <a:gd name="T20" fmla="*/ 0 w 43"/>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29" y="0"/>
                    </a:moveTo>
                    <a:lnTo>
                      <a:pt x="36" y="14"/>
                    </a:lnTo>
                    <a:lnTo>
                      <a:pt x="43" y="29"/>
                    </a:lnTo>
                    <a:lnTo>
                      <a:pt x="43" y="43"/>
                    </a:lnTo>
                    <a:lnTo>
                      <a:pt x="43" y="72"/>
                    </a:lnTo>
                    <a:lnTo>
                      <a:pt x="43" y="79"/>
                    </a:lnTo>
                    <a:lnTo>
                      <a:pt x="43" y="86"/>
                    </a:lnTo>
                    <a:lnTo>
                      <a:pt x="29" y="108"/>
                    </a:lnTo>
                    <a:lnTo>
                      <a:pt x="22" y="115"/>
                    </a:lnTo>
                    <a:lnTo>
                      <a:pt x="7"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74" name="Group 92">
              <a:extLst>
                <a:ext uri="{FF2B5EF4-FFF2-40B4-BE49-F238E27FC236}">
                  <a16:creationId xmlns:a16="http://schemas.microsoft.com/office/drawing/2014/main" id="{5A4BD445-6AB3-1240-ADA0-8FB1A4DA42A3}"/>
                </a:ext>
              </a:extLst>
            </p:cNvPr>
            <p:cNvGrpSpPr>
              <a:grpSpLocks/>
            </p:cNvGrpSpPr>
            <p:nvPr/>
          </p:nvGrpSpPr>
          <p:grpSpPr bwMode="auto">
            <a:xfrm>
              <a:off x="3401" y="1064"/>
              <a:ext cx="80" cy="166"/>
              <a:chOff x="3401" y="1064"/>
              <a:chExt cx="80" cy="166"/>
            </a:xfrm>
          </p:grpSpPr>
          <p:sp>
            <p:nvSpPr>
              <p:cNvPr id="24675" name="Freeform 93">
                <a:extLst>
                  <a:ext uri="{FF2B5EF4-FFF2-40B4-BE49-F238E27FC236}">
                    <a16:creationId xmlns:a16="http://schemas.microsoft.com/office/drawing/2014/main" id="{9FB0FBEB-B12F-D14C-BDBC-3C74724DAB4E}"/>
                  </a:ext>
                </a:extLst>
              </p:cNvPr>
              <p:cNvSpPr>
                <a:spLocks/>
              </p:cNvSpPr>
              <p:nvPr/>
            </p:nvSpPr>
            <p:spPr bwMode="auto">
              <a:xfrm>
                <a:off x="3401" y="1064"/>
                <a:ext cx="80" cy="166"/>
              </a:xfrm>
              <a:custGeom>
                <a:avLst/>
                <a:gdLst>
                  <a:gd name="T0" fmla="*/ 8 w 80"/>
                  <a:gd name="T1" fmla="*/ 0 h 166"/>
                  <a:gd name="T2" fmla="*/ 80 w 80"/>
                  <a:gd name="T3" fmla="*/ 152 h 166"/>
                  <a:gd name="T4" fmla="*/ 36 w 80"/>
                  <a:gd name="T5" fmla="*/ 159 h 166"/>
                  <a:gd name="T6" fmla="*/ 0 w 80"/>
                  <a:gd name="T7" fmla="*/ 166 h 166"/>
                  <a:gd name="T8" fmla="*/ 8 w 80"/>
                  <a:gd name="T9" fmla="*/ 0 h 166"/>
                  <a:gd name="T10" fmla="*/ 0 60000 65536"/>
                  <a:gd name="T11" fmla="*/ 0 60000 65536"/>
                  <a:gd name="T12" fmla="*/ 0 60000 65536"/>
                  <a:gd name="T13" fmla="*/ 0 60000 65536"/>
                  <a:gd name="T14" fmla="*/ 0 60000 65536"/>
                  <a:gd name="T15" fmla="*/ 0 w 80"/>
                  <a:gd name="T16" fmla="*/ 0 h 166"/>
                  <a:gd name="T17" fmla="*/ 80 w 80"/>
                  <a:gd name="T18" fmla="*/ 166 h 166"/>
                </a:gdLst>
                <a:ahLst/>
                <a:cxnLst>
                  <a:cxn ang="T10">
                    <a:pos x="T0" y="T1"/>
                  </a:cxn>
                  <a:cxn ang="T11">
                    <a:pos x="T2" y="T3"/>
                  </a:cxn>
                  <a:cxn ang="T12">
                    <a:pos x="T4" y="T5"/>
                  </a:cxn>
                  <a:cxn ang="T13">
                    <a:pos x="T6" y="T7"/>
                  </a:cxn>
                  <a:cxn ang="T14">
                    <a:pos x="T8" y="T9"/>
                  </a:cxn>
                </a:cxnLst>
                <a:rect l="T15" t="T16" r="T17" b="T18"/>
                <a:pathLst>
                  <a:path w="80" h="166">
                    <a:moveTo>
                      <a:pt x="8" y="0"/>
                    </a:moveTo>
                    <a:lnTo>
                      <a:pt x="80" y="152"/>
                    </a:lnTo>
                    <a:lnTo>
                      <a:pt x="36" y="159"/>
                    </a:lnTo>
                    <a:lnTo>
                      <a:pt x="0" y="166"/>
                    </a:lnTo>
                    <a:lnTo>
                      <a:pt x="8" y="0"/>
                    </a:lnTo>
                    <a:close/>
                  </a:path>
                </a:pathLst>
              </a:custGeom>
              <a:solidFill>
                <a:srgbClr val="4C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6" name="Line 94">
                <a:extLst>
                  <a:ext uri="{FF2B5EF4-FFF2-40B4-BE49-F238E27FC236}">
                    <a16:creationId xmlns:a16="http://schemas.microsoft.com/office/drawing/2014/main" id="{0A89ACF7-8C71-1446-855C-3773AD012484}"/>
                  </a:ext>
                </a:extLst>
              </p:cNvPr>
              <p:cNvSpPr>
                <a:spLocks noChangeShapeType="1"/>
              </p:cNvSpPr>
              <p:nvPr/>
            </p:nvSpPr>
            <p:spPr bwMode="auto">
              <a:xfrm>
                <a:off x="3401" y="1079"/>
                <a:ext cx="22" cy="130"/>
              </a:xfrm>
              <a:prstGeom prst="line">
                <a:avLst/>
              </a:prstGeom>
              <a:noFill/>
              <a:ln w="50800">
                <a:solidFill>
                  <a:srgbClr val="4C0099"/>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4598" name="Text Box 95">
            <a:extLst>
              <a:ext uri="{FF2B5EF4-FFF2-40B4-BE49-F238E27FC236}">
                <a16:creationId xmlns:a16="http://schemas.microsoft.com/office/drawing/2014/main" id="{1A25B5A8-BC71-5146-A26A-0D86F472F060}"/>
              </a:ext>
            </a:extLst>
          </p:cNvPr>
          <p:cNvSpPr txBox="1">
            <a:spLocks noChangeArrowheads="1"/>
          </p:cNvSpPr>
          <p:nvPr/>
        </p:nvSpPr>
        <p:spPr bwMode="auto">
          <a:xfrm rot="19602166">
            <a:off x="5257800" y="1447800"/>
            <a:ext cx="193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3399"/>
                </a:solidFill>
              </a:rPr>
              <a:t>Gamma ray </a:t>
            </a:r>
          </a:p>
        </p:txBody>
      </p:sp>
      <p:grpSp>
        <p:nvGrpSpPr>
          <p:cNvPr id="24599" name="Group 96">
            <a:extLst>
              <a:ext uri="{FF2B5EF4-FFF2-40B4-BE49-F238E27FC236}">
                <a16:creationId xmlns:a16="http://schemas.microsoft.com/office/drawing/2014/main" id="{D42C33F2-97E8-314C-B638-DDAF98788E6B}"/>
              </a:ext>
            </a:extLst>
          </p:cNvPr>
          <p:cNvGrpSpPr>
            <a:grpSpLocks/>
          </p:cNvGrpSpPr>
          <p:nvPr/>
        </p:nvGrpSpPr>
        <p:grpSpPr bwMode="auto">
          <a:xfrm>
            <a:off x="5410200" y="3048000"/>
            <a:ext cx="685800" cy="609600"/>
            <a:chOff x="1536" y="1920"/>
            <a:chExt cx="432" cy="384"/>
          </a:xfrm>
        </p:grpSpPr>
        <p:sp>
          <p:nvSpPr>
            <p:cNvPr id="24663" name="Text Box 97">
              <a:extLst>
                <a:ext uri="{FF2B5EF4-FFF2-40B4-BE49-F238E27FC236}">
                  <a16:creationId xmlns:a16="http://schemas.microsoft.com/office/drawing/2014/main" id="{D65A1E24-DC46-1D44-8B91-C066EB9EEB8C}"/>
                </a:ext>
              </a:extLst>
            </p:cNvPr>
            <p:cNvSpPr txBox="1">
              <a:spLocks noChangeArrowheads="1"/>
            </p:cNvSpPr>
            <p:nvPr/>
          </p:nvSpPr>
          <p:spPr bwMode="auto">
            <a:xfrm>
              <a:off x="1632" y="2016"/>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p</a:t>
              </a:r>
            </a:p>
          </p:txBody>
        </p:sp>
        <p:sp>
          <p:nvSpPr>
            <p:cNvPr id="24664" name="Line 98">
              <a:extLst>
                <a:ext uri="{FF2B5EF4-FFF2-40B4-BE49-F238E27FC236}">
                  <a16:creationId xmlns:a16="http://schemas.microsoft.com/office/drawing/2014/main" id="{1BD1B27B-AAF1-D544-9FA3-DB880B3F0E10}"/>
                </a:ext>
              </a:extLst>
            </p:cNvPr>
            <p:cNvSpPr>
              <a:spLocks noChangeShapeType="1"/>
            </p:cNvSpPr>
            <p:nvPr/>
          </p:nvSpPr>
          <p:spPr bwMode="auto">
            <a:xfrm flipV="1">
              <a:off x="1632" y="1920"/>
              <a:ext cx="33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65" name="Oval 99">
              <a:extLst>
                <a:ext uri="{FF2B5EF4-FFF2-40B4-BE49-F238E27FC236}">
                  <a16:creationId xmlns:a16="http://schemas.microsoft.com/office/drawing/2014/main" id="{D67466F9-7D06-D644-A2AA-C985811BD9E4}"/>
                </a:ext>
              </a:extLst>
            </p:cNvPr>
            <p:cNvSpPr>
              <a:spLocks noChangeArrowheads="1"/>
            </p:cNvSpPr>
            <p:nvPr/>
          </p:nvSpPr>
          <p:spPr bwMode="auto">
            <a:xfrm>
              <a:off x="1536" y="2112"/>
              <a:ext cx="96" cy="96"/>
            </a:xfrm>
            <a:prstGeom prst="ellipse">
              <a:avLst/>
            </a:prstGeom>
            <a:solidFill>
              <a:srgbClr val="FF0066"/>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4600" name="Group 100">
            <a:extLst>
              <a:ext uri="{FF2B5EF4-FFF2-40B4-BE49-F238E27FC236}">
                <a16:creationId xmlns:a16="http://schemas.microsoft.com/office/drawing/2014/main" id="{53673DAA-2483-944A-99F2-DBB404FCACAB}"/>
              </a:ext>
            </a:extLst>
          </p:cNvPr>
          <p:cNvGrpSpPr>
            <a:grpSpLocks/>
          </p:cNvGrpSpPr>
          <p:nvPr/>
        </p:nvGrpSpPr>
        <p:grpSpPr bwMode="auto">
          <a:xfrm>
            <a:off x="6477001" y="1752600"/>
            <a:ext cx="2028825" cy="1123950"/>
            <a:chOff x="2203" y="1064"/>
            <a:chExt cx="1278" cy="708"/>
          </a:xfrm>
        </p:grpSpPr>
        <p:grpSp>
          <p:nvGrpSpPr>
            <p:cNvPr id="24636" name="Group 101">
              <a:extLst>
                <a:ext uri="{FF2B5EF4-FFF2-40B4-BE49-F238E27FC236}">
                  <a16:creationId xmlns:a16="http://schemas.microsoft.com/office/drawing/2014/main" id="{B65A2A8B-D98A-0D45-8E26-4D189E02DAFC}"/>
                </a:ext>
              </a:extLst>
            </p:cNvPr>
            <p:cNvGrpSpPr>
              <a:grpSpLocks/>
            </p:cNvGrpSpPr>
            <p:nvPr/>
          </p:nvGrpSpPr>
          <p:grpSpPr bwMode="auto">
            <a:xfrm>
              <a:off x="2499" y="1469"/>
              <a:ext cx="166" cy="137"/>
              <a:chOff x="2499" y="1469"/>
              <a:chExt cx="166" cy="137"/>
            </a:xfrm>
          </p:grpSpPr>
          <p:sp>
            <p:nvSpPr>
              <p:cNvPr id="24661" name="Freeform 102">
                <a:extLst>
                  <a:ext uri="{FF2B5EF4-FFF2-40B4-BE49-F238E27FC236}">
                    <a16:creationId xmlns:a16="http://schemas.microsoft.com/office/drawing/2014/main" id="{59C0F97A-0DD4-C640-B333-0D51E18BC694}"/>
                  </a:ext>
                </a:extLst>
              </p:cNvPr>
              <p:cNvSpPr>
                <a:spLocks/>
              </p:cNvSpPr>
              <p:nvPr/>
            </p:nvSpPr>
            <p:spPr bwMode="auto">
              <a:xfrm>
                <a:off x="2499" y="1476"/>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58 h 130"/>
                  <a:gd name="T10" fmla="*/ 7 w 43"/>
                  <a:gd name="T11" fmla="*/ 50 h 130"/>
                  <a:gd name="T12" fmla="*/ 7 w 43"/>
                  <a:gd name="T13" fmla="*/ 43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58"/>
                    </a:lnTo>
                    <a:lnTo>
                      <a:pt x="7" y="50"/>
                    </a:lnTo>
                    <a:lnTo>
                      <a:pt x="7" y="43"/>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2" name="Freeform 103">
                <a:extLst>
                  <a:ext uri="{FF2B5EF4-FFF2-40B4-BE49-F238E27FC236}">
                    <a16:creationId xmlns:a16="http://schemas.microsoft.com/office/drawing/2014/main" id="{D427C390-D504-4644-9F57-8BD09E1D3E6D}"/>
                  </a:ext>
                </a:extLst>
              </p:cNvPr>
              <p:cNvSpPr>
                <a:spLocks/>
              </p:cNvSpPr>
              <p:nvPr/>
            </p:nvSpPr>
            <p:spPr bwMode="auto">
              <a:xfrm>
                <a:off x="2542" y="1469"/>
                <a:ext cx="123" cy="57"/>
              </a:xfrm>
              <a:custGeom>
                <a:avLst/>
                <a:gdLst>
                  <a:gd name="T0" fmla="*/ 0 w 123"/>
                  <a:gd name="T1" fmla="*/ 7 h 57"/>
                  <a:gd name="T2" fmla="*/ 7 w 123"/>
                  <a:gd name="T3" fmla="*/ 7 h 57"/>
                  <a:gd name="T4" fmla="*/ 22 w 123"/>
                  <a:gd name="T5" fmla="*/ 0 h 57"/>
                  <a:gd name="T6" fmla="*/ 36 w 123"/>
                  <a:gd name="T7" fmla="*/ 0 h 57"/>
                  <a:gd name="T8" fmla="*/ 58 w 123"/>
                  <a:gd name="T9" fmla="*/ 7 h 57"/>
                  <a:gd name="T10" fmla="*/ 65 w 123"/>
                  <a:gd name="T11" fmla="*/ 7 h 57"/>
                  <a:gd name="T12" fmla="*/ 80 w 123"/>
                  <a:gd name="T13" fmla="*/ 14 h 57"/>
                  <a:gd name="T14" fmla="*/ 94 w 123"/>
                  <a:gd name="T15" fmla="*/ 21 h 57"/>
                  <a:gd name="T16" fmla="*/ 108 w 123"/>
                  <a:gd name="T17" fmla="*/ 36 h 57"/>
                  <a:gd name="T18" fmla="*/ 123 w 123"/>
                  <a:gd name="T19" fmla="*/ 50 h 57"/>
                  <a:gd name="T20" fmla="*/ 123 w 123"/>
                  <a:gd name="T21" fmla="*/ 5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7"/>
                  <a:gd name="T35" fmla="*/ 123 w 123"/>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7">
                    <a:moveTo>
                      <a:pt x="0" y="7"/>
                    </a:moveTo>
                    <a:lnTo>
                      <a:pt x="7" y="7"/>
                    </a:lnTo>
                    <a:lnTo>
                      <a:pt x="22" y="0"/>
                    </a:lnTo>
                    <a:lnTo>
                      <a:pt x="36" y="0"/>
                    </a:lnTo>
                    <a:lnTo>
                      <a:pt x="58" y="7"/>
                    </a:lnTo>
                    <a:lnTo>
                      <a:pt x="65" y="7"/>
                    </a:lnTo>
                    <a:lnTo>
                      <a:pt x="80" y="14"/>
                    </a:lnTo>
                    <a:lnTo>
                      <a:pt x="94" y="21"/>
                    </a:lnTo>
                    <a:lnTo>
                      <a:pt x="108" y="36"/>
                    </a:lnTo>
                    <a:lnTo>
                      <a:pt x="123" y="50"/>
                    </a:lnTo>
                    <a:lnTo>
                      <a:pt x="123" y="5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37" name="Group 104">
              <a:extLst>
                <a:ext uri="{FF2B5EF4-FFF2-40B4-BE49-F238E27FC236}">
                  <a16:creationId xmlns:a16="http://schemas.microsoft.com/office/drawing/2014/main" id="{A2BBCDB9-6B38-0C4C-A02F-2C9EBEDE6452}"/>
                </a:ext>
              </a:extLst>
            </p:cNvPr>
            <p:cNvGrpSpPr>
              <a:grpSpLocks/>
            </p:cNvGrpSpPr>
            <p:nvPr/>
          </p:nvGrpSpPr>
          <p:grpSpPr bwMode="auto">
            <a:xfrm>
              <a:off x="2658" y="1433"/>
              <a:ext cx="166" cy="137"/>
              <a:chOff x="2658" y="1433"/>
              <a:chExt cx="166" cy="137"/>
            </a:xfrm>
          </p:grpSpPr>
          <p:sp>
            <p:nvSpPr>
              <p:cNvPr id="24659" name="Freeform 105">
                <a:extLst>
                  <a:ext uri="{FF2B5EF4-FFF2-40B4-BE49-F238E27FC236}">
                    <a16:creationId xmlns:a16="http://schemas.microsoft.com/office/drawing/2014/main" id="{83FE21D8-25DC-EF4A-A995-CA6CA6FA1668}"/>
                  </a:ext>
                </a:extLst>
              </p:cNvPr>
              <p:cNvSpPr>
                <a:spLocks/>
              </p:cNvSpPr>
              <p:nvPr/>
            </p:nvSpPr>
            <p:spPr bwMode="auto">
              <a:xfrm>
                <a:off x="2658" y="1512"/>
                <a:ext cx="122" cy="58"/>
              </a:xfrm>
              <a:custGeom>
                <a:avLst/>
                <a:gdLst>
                  <a:gd name="T0" fmla="*/ 122 w 122"/>
                  <a:gd name="T1" fmla="*/ 51 h 58"/>
                  <a:gd name="T2" fmla="*/ 115 w 122"/>
                  <a:gd name="T3" fmla="*/ 58 h 58"/>
                  <a:gd name="T4" fmla="*/ 101 w 122"/>
                  <a:gd name="T5" fmla="*/ 58 h 58"/>
                  <a:gd name="T6" fmla="*/ 86 w 122"/>
                  <a:gd name="T7" fmla="*/ 58 h 58"/>
                  <a:gd name="T8" fmla="*/ 72 w 122"/>
                  <a:gd name="T9" fmla="*/ 58 h 58"/>
                  <a:gd name="T10" fmla="*/ 57 w 122"/>
                  <a:gd name="T11" fmla="*/ 51 h 58"/>
                  <a:gd name="T12" fmla="*/ 50 w 122"/>
                  <a:gd name="T13" fmla="*/ 51 h 58"/>
                  <a:gd name="T14" fmla="*/ 29 w 122"/>
                  <a:gd name="T15" fmla="*/ 36 h 58"/>
                  <a:gd name="T16" fmla="*/ 14 w 122"/>
                  <a:gd name="T17" fmla="*/ 22 h 58"/>
                  <a:gd name="T18" fmla="*/ 7 w 122"/>
                  <a:gd name="T19" fmla="*/ 14 h 58"/>
                  <a:gd name="T20" fmla="*/ 0 w 12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8"/>
                  <a:gd name="T35" fmla="*/ 122 w 122"/>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8">
                    <a:moveTo>
                      <a:pt x="122" y="51"/>
                    </a:moveTo>
                    <a:lnTo>
                      <a:pt x="115" y="58"/>
                    </a:lnTo>
                    <a:lnTo>
                      <a:pt x="101" y="58"/>
                    </a:lnTo>
                    <a:lnTo>
                      <a:pt x="86" y="58"/>
                    </a:lnTo>
                    <a:lnTo>
                      <a:pt x="72" y="58"/>
                    </a:lnTo>
                    <a:lnTo>
                      <a:pt x="57" y="51"/>
                    </a:lnTo>
                    <a:lnTo>
                      <a:pt x="50" y="51"/>
                    </a:lnTo>
                    <a:lnTo>
                      <a:pt x="29" y="36"/>
                    </a:lnTo>
                    <a:lnTo>
                      <a:pt x="14" y="22"/>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0" name="Freeform 106">
                <a:extLst>
                  <a:ext uri="{FF2B5EF4-FFF2-40B4-BE49-F238E27FC236}">
                    <a16:creationId xmlns:a16="http://schemas.microsoft.com/office/drawing/2014/main" id="{B0E97EFC-0EA2-2D43-93AC-DD703C782027}"/>
                  </a:ext>
                </a:extLst>
              </p:cNvPr>
              <p:cNvSpPr>
                <a:spLocks/>
              </p:cNvSpPr>
              <p:nvPr/>
            </p:nvSpPr>
            <p:spPr bwMode="auto">
              <a:xfrm>
                <a:off x="2780" y="1433"/>
                <a:ext cx="44" cy="130"/>
              </a:xfrm>
              <a:custGeom>
                <a:avLst/>
                <a:gdLst>
                  <a:gd name="T0" fmla="*/ 29 w 44"/>
                  <a:gd name="T1" fmla="*/ 0 h 130"/>
                  <a:gd name="T2" fmla="*/ 36 w 44"/>
                  <a:gd name="T3" fmla="*/ 14 h 130"/>
                  <a:gd name="T4" fmla="*/ 44 w 44"/>
                  <a:gd name="T5" fmla="*/ 28 h 130"/>
                  <a:gd name="T6" fmla="*/ 44 w 44"/>
                  <a:gd name="T7" fmla="*/ 43 h 130"/>
                  <a:gd name="T8" fmla="*/ 44 w 44"/>
                  <a:gd name="T9" fmla="*/ 65 h 130"/>
                  <a:gd name="T10" fmla="*/ 44 w 44"/>
                  <a:gd name="T11" fmla="*/ 72 h 130"/>
                  <a:gd name="T12" fmla="*/ 44 w 44"/>
                  <a:gd name="T13" fmla="*/ 79 h 130"/>
                  <a:gd name="T14" fmla="*/ 29 w 44"/>
                  <a:gd name="T15" fmla="*/ 101 h 130"/>
                  <a:gd name="T16" fmla="*/ 22 w 44"/>
                  <a:gd name="T17" fmla="*/ 115 h 130"/>
                  <a:gd name="T18" fmla="*/ 8 w 44"/>
                  <a:gd name="T19" fmla="*/ 130 h 130"/>
                  <a:gd name="T20" fmla="*/ 0 w 44"/>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0"/>
                  <a:gd name="T35" fmla="*/ 44 w 44"/>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0">
                    <a:moveTo>
                      <a:pt x="29" y="0"/>
                    </a:moveTo>
                    <a:lnTo>
                      <a:pt x="36" y="14"/>
                    </a:lnTo>
                    <a:lnTo>
                      <a:pt x="44" y="28"/>
                    </a:lnTo>
                    <a:lnTo>
                      <a:pt x="44" y="43"/>
                    </a:lnTo>
                    <a:lnTo>
                      <a:pt x="44" y="65"/>
                    </a:lnTo>
                    <a:lnTo>
                      <a:pt x="44" y="72"/>
                    </a:lnTo>
                    <a:lnTo>
                      <a:pt x="44" y="79"/>
                    </a:lnTo>
                    <a:lnTo>
                      <a:pt x="29" y="101"/>
                    </a:lnTo>
                    <a:lnTo>
                      <a:pt x="22" y="115"/>
                    </a:lnTo>
                    <a:lnTo>
                      <a:pt x="8"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38" name="Group 107">
              <a:extLst>
                <a:ext uri="{FF2B5EF4-FFF2-40B4-BE49-F238E27FC236}">
                  <a16:creationId xmlns:a16="http://schemas.microsoft.com/office/drawing/2014/main" id="{6F393734-3D30-054B-BF28-203B685B8C47}"/>
                </a:ext>
              </a:extLst>
            </p:cNvPr>
            <p:cNvGrpSpPr>
              <a:grpSpLocks/>
            </p:cNvGrpSpPr>
            <p:nvPr/>
          </p:nvGrpSpPr>
          <p:grpSpPr bwMode="auto">
            <a:xfrm>
              <a:off x="2802" y="1295"/>
              <a:ext cx="166" cy="145"/>
              <a:chOff x="2802" y="1295"/>
              <a:chExt cx="166" cy="145"/>
            </a:xfrm>
          </p:grpSpPr>
          <p:sp>
            <p:nvSpPr>
              <p:cNvPr id="24657" name="Freeform 108">
                <a:extLst>
                  <a:ext uri="{FF2B5EF4-FFF2-40B4-BE49-F238E27FC236}">
                    <a16:creationId xmlns:a16="http://schemas.microsoft.com/office/drawing/2014/main" id="{95424FFD-4A2F-3449-9449-709111205CD4}"/>
                  </a:ext>
                </a:extLst>
              </p:cNvPr>
              <p:cNvSpPr>
                <a:spLocks/>
              </p:cNvSpPr>
              <p:nvPr/>
            </p:nvSpPr>
            <p:spPr bwMode="auto">
              <a:xfrm>
                <a:off x="2802" y="1303"/>
                <a:ext cx="43" cy="137"/>
              </a:xfrm>
              <a:custGeom>
                <a:avLst/>
                <a:gdLst>
                  <a:gd name="T0" fmla="*/ 7 w 43"/>
                  <a:gd name="T1" fmla="*/ 137 h 137"/>
                  <a:gd name="T2" fmla="*/ 7 w 43"/>
                  <a:gd name="T3" fmla="*/ 130 h 137"/>
                  <a:gd name="T4" fmla="*/ 0 w 43"/>
                  <a:gd name="T5" fmla="*/ 108 h 137"/>
                  <a:gd name="T6" fmla="*/ 0 w 43"/>
                  <a:gd name="T7" fmla="*/ 86 h 137"/>
                  <a:gd name="T8" fmla="*/ 0 w 43"/>
                  <a:gd name="T9" fmla="*/ 65 h 137"/>
                  <a:gd name="T10" fmla="*/ 0 w 43"/>
                  <a:gd name="T11" fmla="*/ 57 h 137"/>
                  <a:gd name="T12" fmla="*/ 0 w 43"/>
                  <a:gd name="T13" fmla="*/ 50 h 137"/>
                  <a:gd name="T14" fmla="*/ 7 w 43"/>
                  <a:gd name="T15" fmla="*/ 36 h 137"/>
                  <a:gd name="T16" fmla="*/ 22 w 43"/>
                  <a:gd name="T17" fmla="*/ 14 h 137"/>
                  <a:gd name="T18" fmla="*/ 29 w 43"/>
                  <a:gd name="T19" fmla="*/ 7 h 137"/>
                  <a:gd name="T20" fmla="*/ 43 w 4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7"/>
                  <a:gd name="T35" fmla="*/ 43 w 4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7">
                    <a:moveTo>
                      <a:pt x="7" y="137"/>
                    </a:moveTo>
                    <a:lnTo>
                      <a:pt x="7" y="130"/>
                    </a:lnTo>
                    <a:lnTo>
                      <a:pt x="0" y="108"/>
                    </a:lnTo>
                    <a:lnTo>
                      <a:pt x="0" y="86"/>
                    </a:lnTo>
                    <a:lnTo>
                      <a:pt x="0" y="65"/>
                    </a:lnTo>
                    <a:lnTo>
                      <a:pt x="0" y="57"/>
                    </a:lnTo>
                    <a:lnTo>
                      <a:pt x="0" y="50"/>
                    </a:lnTo>
                    <a:lnTo>
                      <a:pt x="7" y="36"/>
                    </a:lnTo>
                    <a:lnTo>
                      <a:pt x="22" y="14"/>
                    </a:lnTo>
                    <a:lnTo>
                      <a:pt x="29"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8" name="Freeform 109">
                <a:extLst>
                  <a:ext uri="{FF2B5EF4-FFF2-40B4-BE49-F238E27FC236}">
                    <a16:creationId xmlns:a16="http://schemas.microsoft.com/office/drawing/2014/main" id="{C3BA4103-C017-9A4B-87BA-0172A2C09134}"/>
                  </a:ext>
                </a:extLst>
              </p:cNvPr>
              <p:cNvSpPr>
                <a:spLocks/>
              </p:cNvSpPr>
              <p:nvPr/>
            </p:nvSpPr>
            <p:spPr bwMode="auto">
              <a:xfrm>
                <a:off x="2838" y="1295"/>
                <a:ext cx="130" cy="65"/>
              </a:xfrm>
              <a:custGeom>
                <a:avLst/>
                <a:gdLst>
                  <a:gd name="T0" fmla="*/ 0 w 130"/>
                  <a:gd name="T1" fmla="*/ 15 h 65"/>
                  <a:gd name="T2" fmla="*/ 15 w 130"/>
                  <a:gd name="T3" fmla="*/ 8 h 65"/>
                  <a:gd name="T4" fmla="*/ 29 w 130"/>
                  <a:gd name="T5" fmla="*/ 0 h 65"/>
                  <a:gd name="T6" fmla="*/ 51 w 130"/>
                  <a:gd name="T7" fmla="*/ 0 h 65"/>
                  <a:gd name="T8" fmla="*/ 65 w 130"/>
                  <a:gd name="T9" fmla="*/ 8 h 65"/>
                  <a:gd name="T10" fmla="*/ 72 w 130"/>
                  <a:gd name="T11" fmla="*/ 8 h 65"/>
                  <a:gd name="T12" fmla="*/ 87 w 130"/>
                  <a:gd name="T13" fmla="*/ 15 h 65"/>
                  <a:gd name="T14" fmla="*/ 101 w 130"/>
                  <a:gd name="T15" fmla="*/ 22 h 65"/>
                  <a:gd name="T16" fmla="*/ 116 w 130"/>
                  <a:gd name="T17" fmla="*/ 36 h 65"/>
                  <a:gd name="T18" fmla="*/ 123 w 130"/>
                  <a:gd name="T19" fmla="*/ 51 h 65"/>
                  <a:gd name="T20" fmla="*/ 130 w 130"/>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65"/>
                  <a:gd name="T35" fmla="*/ 130 w 130"/>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65">
                    <a:moveTo>
                      <a:pt x="0" y="15"/>
                    </a:moveTo>
                    <a:lnTo>
                      <a:pt x="15" y="8"/>
                    </a:lnTo>
                    <a:lnTo>
                      <a:pt x="29" y="0"/>
                    </a:lnTo>
                    <a:lnTo>
                      <a:pt x="51" y="0"/>
                    </a:lnTo>
                    <a:lnTo>
                      <a:pt x="65" y="8"/>
                    </a:lnTo>
                    <a:lnTo>
                      <a:pt x="72" y="8"/>
                    </a:lnTo>
                    <a:lnTo>
                      <a:pt x="87" y="15"/>
                    </a:lnTo>
                    <a:lnTo>
                      <a:pt x="101" y="22"/>
                    </a:lnTo>
                    <a:lnTo>
                      <a:pt x="116" y="36"/>
                    </a:lnTo>
                    <a:lnTo>
                      <a:pt x="123" y="51"/>
                    </a:lnTo>
                    <a:lnTo>
                      <a:pt x="130"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39" name="Group 110">
              <a:extLst>
                <a:ext uri="{FF2B5EF4-FFF2-40B4-BE49-F238E27FC236}">
                  <a16:creationId xmlns:a16="http://schemas.microsoft.com/office/drawing/2014/main" id="{64C706A1-D2F3-9A42-8BBC-F1B7DCC0797C}"/>
                </a:ext>
              </a:extLst>
            </p:cNvPr>
            <p:cNvGrpSpPr>
              <a:grpSpLocks/>
            </p:cNvGrpSpPr>
            <p:nvPr/>
          </p:nvGrpSpPr>
          <p:grpSpPr bwMode="auto">
            <a:xfrm>
              <a:off x="2946" y="1252"/>
              <a:ext cx="167" cy="137"/>
              <a:chOff x="2946" y="1252"/>
              <a:chExt cx="167" cy="137"/>
            </a:xfrm>
          </p:grpSpPr>
          <p:sp>
            <p:nvSpPr>
              <p:cNvPr id="24655" name="Freeform 111">
                <a:extLst>
                  <a:ext uri="{FF2B5EF4-FFF2-40B4-BE49-F238E27FC236}">
                    <a16:creationId xmlns:a16="http://schemas.microsoft.com/office/drawing/2014/main" id="{3B583F69-9A91-FF42-AD66-BD4176C6A3A0}"/>
                  </a:ext>
                </a:extLst>
              </p:cNvPr>
              <p:cNvSpPr>
                <a:spLocks/>
              </p:cNvSpPr>
              <p:nvPr/>
            </p:nvSpPr>
            <p:spPr bwMode="auto">
              <a:xfrm>
                <a:off x="2946" y="1331"/>
                <a:ext cx="130" cy="58"/>
              </a:xfrm>
              <a:custGeom>
                <a:avLst/>
                <a:gdLst>
                  <a:gd name="T0" fmla="*/ 130 w 130"/>
                  <a:gd name="T1" fmla="*/ 51 h 58"/>
                  <a:gd name="T2" fmla="*/ 116 w 130"/>
                  <a:gd name="T3" fmla="*/ 58 h 58"/>
                  <a:gd name="T4" fmla="*/ 102 w 130"/>
                  <a:gd name="T5" fmla="*/ 58 h 58"/>
                  <a:gd name="T6" fmla="*/ 87 w 130"/>
                  <a:gd name="T7" fmla="*/ 58 h 58"/>
                  <a:gd name="T8" fmla="*/ 73 w 130"/>
                  <a:gd name="T9" fmla="*/ 58 h 58"/>
                  <a:gd name="T10" fmla="*/ 58 w 130"/>
                  <a:gd name="T11" fmla="*/ 51 h 58"/>
                  <a:gd name="T12" fmla="*/ 51 w 130"/>
                  <a:gd name="T13" fmla="*/ 51 h 58"/>
                  <a:gd name="T14" fmla="*/ 29 w 130"/>
                  <a:gd name="T15" fmla="*/ 37 h 58"/>
                  <a:gd name="T16" fmla="*/ 15 w 130"/>
                  <a:gd name="T17" fmla="*/ 22 h 58"/>
                  <a:gd name="T18" fmla="*/ 8 w 130"/>
                  <a:gd name="T19" fmla="*/ 15 h 58"/>
                  <a:gd name="T20" fmla="*/ 0 w 130"/>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8"/>
                  <a:gd name="T35" fmla="*/ 130 w 130"/>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8">
                    <a:moveTo>
                      <a:pt x="130" y="51"/>
                    </a:moveTo>
                    <a:lnTo>
                      <a:pt x="116" y="58"/>
                    </a:lnTo>
                    <a:lnTo>
                      <a:pt x="102" y="58"/>
                    </a:lnTo>
                    <a:lnTo>
                      <a:pt x="87" y="58"/>
                    </a:lnTo>
                    <a:lnTo>
                      <a:pt x="73" y="58"/>
                    </a:lnTo>
                    <a:lnTo>
                      <a:pt x="58" y="51"/>
                    </a:lnTo>
                    <a:lnTo>
                      <a:pt x="51" y="51"/>
                    </a:lnTo>
                    <a:lnTo>
                      <a:pt x="29" y="37"/>
                    </a:lnTo>
                    <a:lnTo>
                      <a:pt x="15" y="22"/>
                    </a:lnTo>
                    <a:lnTo>
                      <a:pt x="8" y="15"/>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6" name="Freeform 112">
                <a:extLst>
                  <a:ext uri="{FF2B5EF4-FFF2-40B4-BE49-F238E27FC236}">
                    <a16:creationId xmlns:a16="http://schemas.microsoft.com/office/drawing/2014/main" id="{A9D4D8B3-CCA8-C149-B154-CEEC7C139959}"/>
                  </a:ext>
                </a:extLst>
              </p:cNvPr>
              <p:cNvSpPr>
                <a:spLocks/>
              </p:cNvSpPr>
              <p:nvPr/>
            </p:nvSpPr>
            <p:spPr bwMode="auto">
              <a:xfrm>
                <a:off x="3069" y="1252"/>
                <a:ext cx="44" cy="137"/>
              </a:xfrm>
              <a:custGeom>
                <a:avLst/>
                <a:gdLst>
                  <a:gd name="T0" fmla="*/ 36 w 44"/>
                  <a:gd name="T1" fmla="*/ 0 h 137"/>
                  <a:gd name="T2" fmla="*/ 44 w 44"/>
                  <a:gd name="T3" fmla="*/ 14 h 137"/>
                  <a:gd name="T4" fmla="*/ 44 w 44"/>
                  <a:gd name="T5" fmla="*/ 29 h 137"/>
                  <a:gd name="T6" fmla="*/ 44 w 44"/>
                  <a:gd name="T7" fmla="*/ 51 h 137"/>
                  <a:gd name="T8" fmla="*/ 44 w 44"/>
                  <a:gd name="T9" fmla="*/ 72 h 137"/>
                  <a:gd name="T10" fmla="*/ 44 w 44"/>
                  <a:gd name="T11" fmla="*/ 79 h 137"/>
                  <a:gd name="T12" fmla="*/ 44 w 44"/>
                  <a:gd name="T13" fmla="*/ 87 h 137"/>
                  <a:gd name="T14" fmla="*/ 36 w 44"/>
                  <a:gd name="T15" fmla="*/ 101 h 137"/>
                  <a:gd name="T16" fmla="*/ 22 w 44"/>
                  <a:gd name="T17" fmla="*/ 123 h 137"/>
                  <a:gd name="T18" fmla="*/ 15 w 44"/>
                  <a:gd name="T19" fmla="*/ 130 h 137"/>
                  <a:gd name="T20" fmla="*/ 0 w 44"/>
                  <a:gd name="T21" fmla="*/ 13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37"/>
                  <a:gd name="T35" fmla="*/ 44 w 44"/>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37">
                    <a:moveTo>
                      <a:pt x="36" y="0"/>
                    </a:moveTo>
                    <a:lnTo>
                      <a:pt x="44" y="14"/>
                    </a:lnTo>
                    <a:lnTo>
                      <a:pt x="44" y="29"/>
                    </a:lnTo>
                    <a:lnTo>
                      <a:pt x="44" y="51"/>
                    </a:lnTo>
                    <a:lnTo>
                      <a:pt x="44" y="72"/>
                    </a:lnTo>
                    <a:lnTo>
                      <a:pt x="44" y="79"/>
                    </a:lnTo>
                    <a:lnTo>
                      <a:pt x="44" y="87"/>
                    </a:lnTo>
                    <a:lnTo>
                      <a:pt x="36" y="101"/>
                    </a:lnTo>
                    <a:lnTo>
                      <a:pt x="22" y="123"/>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40" name="Group 113">
              <a:extLst>
                <a:ext uri="{FF2B5EF4-FFF2-40B4-BE49-F238E27FC236}">
                  <a16:creationId xmlns:a16="http://schemas.microsoft.com/office/drawing/2014/main" id="{5036E67D-BCD1-1A44-A786-26F5F73B9863}"/>
                </a:ext>
              </a:extLst>
            </p:cNvPr>
            <p:cNvGrpSpPr>
              <a:grpSpLocks/>
            </p:cNvGrpSpPr>
            <p:nvPr/>
          </p:nvGrpSpPr>
          <p:grpSpPr bwMode="auto">
            <a:xfrm>
              <a:off x="3098" y="1136"/>
              <a:ext cx="166" cy="138"/>
              <a:chOff x="3098" y="1136"/>
              <a:chExt cx="166" cy="138"/>
            </a:xfrm>
          </p:grpSpPr>
          <p:sp>
            <p:nvSpPr>
              <p:cNvPr id="24653" name="Freeform 114">
                <a:extLst>
                  <a:ext uri="{FF2B5EF4-FFF2-40B4-BE49-F238E27FC236}">
                    <a16:creationId xmlns:a16="http://schemas.microsoft.com/office/drawing/2014/main" id="{795FD2F5-BFDC-F14A-BDF2-64B5F718CA67}"/>
                  </a:ext>
                </a:extLst>
              </p:cNvPr>
              <p:cNvSpPr>
                <a:spLocks/>
              </p:cNvSpPr>
              <p:nvPr/>
            </p:nvSpPr>
            <p:spPr bwMode="auto">
              <a:xfrm>
                <a:off x="3098" y="1144"/>
                <a:ext cx="43" cy="130"/>
              </a:xfrm>
              <a:custGeom>
                <a:avLst/>
                <a:gdLst>
                  <a:gd name="T0" fmla="*/ 15 w 43"/>
                  <a:gd name="T1" fmla="*/ 130 h 130"/>
                  <a:gd name="T2" fmla="*/ 7 w 43"/>
                  <a:gd name="T3" fmla="*/ 115 h 130"/>
                  <a:gd name="T4" fmla="*/ 0 w 43"/>
                  <a:gd name="T5" fmla="*/ 101 h 130"/>
                  <a:gd name="T6" fmla="*/ 0 w 43"/>
                  <a:gd name="T7" fmla="*/ 86 h 130"/>
                  <a:gd name="T8" fmla="*/ 0 w 43"/>
                  <a:gd name="T9" fmla="*/ 72 h 130"/>
                  <a:gd name="T10" fmla="*/ 0 w 43"/>
                  <a:gd name="T11" fmla="*/ 57 h 130"/>
                  <a:gd name="T12" fmla="*/ 7 w 43"/>
                  <a:gd name="T13" fmla="*/ 43 h 130"/>
                  <a:gd name="T14" fmla="*/ 15 w 43"/>
                  <a:gd name="T15" fmla="*/ 29 h 130"/>
                  <a:gd name="T16" fmla="*/ 22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5" y="130"/>
                    </a:moveTo>
                    <a:lnTo>
                      <a:pt x="7" y="115"/>
                    </a:lnTo>
                    <a:lnTo>
                      <a:pt x="0" y="101"/>
                    </a:lnTo>
                    <a:lnTo>
                      <a:pt x="0" y="86"/>
                    </a:lnTo>
                    <a:lnTo>
                      <a:pt x="0" y="72"/>
                    </a:lnTo>
                    <a:lnTo>
                      <a:pt x="0" y="57"/>
                    </a:lnTo>
                    <a:lnTo>
                      <a:pt x="7" y="43"/>
                    </a:lnTo>
                    <a:lnTo>
                      <a:pt x="15" y="29"/>
                    </a:lnTo>
                    <a:lnTo>
                      <a:pt x="22"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4" name="Freeform 115">
                <a:extLst>
                  <a:ext uri="{FF2B5EF4-FFF2-40B4-BE49-F238E27FC236}">
                    <a16:creationId xmlns:a16="http://schemas.microsoft.com/office/drawing/2014/main" id="{63CE1EEA-1EAE-7842-A4DE-1FB05FB971FE}"/>
                  </a:ext>
                </a:extLst>
              </p:cNvPr>
              <p:cNvSpPr>
                <a:spLocks/>
              </p:cNvSpPr>
              <p:nvPr/>
            </p:nvSpPr>
            <p:spPr bwMode="auto">
              <a:xfrm>
                <a:off x="3141" y="1136"/>
                <a:ext cx="123" cy="65"/>
              </a:xfrm>
              <a:custGeom>
                <a:avLst/>
                <a:gdLst>
                  <a:gd name="T0" fmla="*/ 0 w 123"/>
                  <a:gd name="T1" fmla="*/ 8 h 65"/>
                  <a:gd name="T2" fmla="*/ 8 w 123"/>
                  <a:gd name="T3" fmla="*/ 8 h 65"/>
                  <a:gd name="T4" fmla="*/ 22 w 123"/>
                  <a:gd name="T5" fmla="*/ 0 h 65"/>
                  <a:gd name="T6" fmla="*/ 36 w 123"/>
                  <a:gd name="T7" fmla="*/ 0 h 65"/>
                  <a:gd name="T8" fmla="*/ 58 w 123"/>
                  <a:gd name="T9" fmla="*/ 8 h 65"/>
                  <a:gd name="T10" fmla="*/ 65 w 123"/>
                  <a:gd name="T11" fmla="*/ 8 h 65"/>
                  <a:gd name="T12" fmla="*/ 80 w 123"/>
                  <a:gd name="T13" fmla="*/ 15 h 65"/>
                  <a:gd name="T14" fmla="*/ 94 w 123"/>
                  <a:gd name="T15" fmla="*/ 22 h 65"/>
                  <a:gd name="T16" fmla="*/ 109 w 123"/>
                  <a:gd name="T17" fmla="*/ 37 h 65"/>
                  <a:gd name="T18" fmla="*/ 116 w 123"/>
                  <a:gd name="T19" fmla="*/ 51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8"/>
                    </a:moveTo>
                    <a:lnTo>
                      <a:pt x="8" y="8"/>
                    </a:lnTo>
                    <a:lnTo>
                      <a:pt x="22" y="0"/>
                    </a:lnTo>
                    <a:lnTo>
                      <a:pt x="36" y="0"/>
                    </a:lnTo>
                    <a:lnTo>
                      <a:pt x="58" y="8"/>
                    </a:lnTo>
                    <a:lnTo>
                      <a:pt x="65" y="8"/>
                    </a:lnTo>
                    <a:lnTo>
                      <a:pt x="80" y="15"/>
                    </a:lnTo>
                    <a:lnTo>
                      <a:pt x="94" y="22"/>
                    </a:lnTo>
                    <a:lnTo>
                      <a:pt x="109" y="37"/>
                    </a:lnTo>
                    <a:lnTo>
                      <a:pt x="116" y="51"/>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41" name="Group 116">
              <a:extLst>
                <a:ext uri="{FF2B5EF4-FFF2-40B4-BE49-F238E27FC236}">
                  <a16:creationId xmlns:a16="http://schemas.microsoft.com/office/drawing/2014/main" id="{2753D542-D5A7-D449-A1C5-5A94913F4046}"/>
                </a:ext>
              </a:extLst>
            </p:cNvPr>
            <p:cNvGrpSpPr>
              <a:grpSpLocks/>
            </p:cNvGrpSpPr>
            <p:nvPr/>
          </p:nvGrpSpPr>
          <p:grpSpPr bwMode="auto">
            <a:xfrm>
              <a:off x="3250" y="1093"/>
              <a:ext cx="166" cy="137"/>
              <a:chOff x="3250" y="1093"/>
              <a:chExt cx="166" cy="137"/>
            </a:xfrm>
          </p:grpSpPr>
          <p:sp>
            <p:nvSpPr>
              <p:cNvPr id="24651" name="Freeform 117">
                <a:extLst>
                  <a:ext uri="{FF2B5EF4-FFF2-40B4-BE49-F238E27FC236}">
                    <a16:creationId xmlns:a16="http://schemas.microsoft.com/office/drawing/2014/main" id="{00F8D642-503A-644D-B110-02B66F3715FB}"/>
                  </a:ext>
                </a:extLst>
              </p:cNvPr>
              <p:cNvSpPr>
                <a:spLocks/>
              </p:cNvSpPr>
              <p:nvPr/>
            </p:nvSpPr>
            <p:spPr bwMode="auto">
              <a:xfrm>
                <a:off x="3250" y="1173"/>
                <a:ext cx="122" cy="57"/>
              </a:xfrm>
              <a:custGeom>
                <a:avLst/>
                <a:gdLst>
                  <a:gd name="T0" fmla="*/ 122 w 122"/>
                  <a:gd name="T1" fmla="*/ 50 h 57"/>
                  <a:gd name="T2" fmla="*/ 115 w 122"/>
                  <a:gd name="T3" fmla="*/ 57 h 57"/>
                  <a:gd name="T4" fmla="*/ 101 w 122"/>
                  <a:gd name="T5" fmla="*/ 57 h 57"/>
                  <a:gd name="T6" fmla="*/ 86 w 122"/>
                  <a:gd name="T7" fmla="*/ 57 h 57"/>
                  <a:gd name="T8" fmla="*/ 72 w 122"/>
                  <a:gd name="T9" fmla="*/ 57 h 57"/>
                  <a:gd name="T10" fmla="*/ 57 w 122"/>
                  <a:gd name="T11" fmla="*/ 50 h 57"/>
                  <a:gd name="T12" fmla="*/ 50 w 122"/>
                  <a:gd name="T13" fmla="*/ 50 h 57"/>
                  <a:gd name="T14" fmla="*/ 29 w 122"/>
                  <a:gd name="T15" fmla="*/ 36 h 57"/>
                  <a:gd name="T16" fmla="*/ 14 w 122"/>
                  <a:gd name="T17" fmla="*/ 21 h 57"/>
                  <a:gd name="T18" fmla="*/ 7 w 122"/>
                  <a:gd name="T19" fmla="*/ 14 h 57"/>
                  <a:gd name="T20" fmla="*/ 0 w 122"/>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57"/>
                  <a:gd name="T35" fmla="*/ 122 w 122"/>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57">
                    <a:moveTo>
                      <a:pt x="122" y="50"/>
                    </a:moveTo>
                    <a:lnTo>
                      <a:pt x="115" y="57"/>
                    </a:lnTo>
                    <a:lnTo>
                      <a:pt x="101" y="57"/>
                    </a:lnTo>
                    <a:lnTo>
                      <a:pt x="86" y="57"/>
                    </a:lnTo>
                    <a:lnTo>
                      <a:pt x="72" y="57"/>
                    </a:lnTo>
                    <a:lnTo>
                      <a:pt x="57" y="50"/>
                    </a:lnTo>
                    <a:lnTo>
                      <a:pt x="50" y="50"/>
                    </a:lnTo>
                    <a:lnTo>
                      <a:pt x="29" y="36"/>
                    </a:lnTo>
                    <a:lnTo>
                      <a:pt x="14" y="21"/>
                    </a:lnTo>
                    <a:lnTo>
                      <a:pt x="7"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2" name="Freeform 118">
                <a:extLst>
                  <a:ext uri="{FF2B5EF4-FFF2-40B4-BE49-F238E27FC236}">
                    <a16:creationId xmlns:a16="http://schemas.microsoft.com/office/drawing/2014/main" id="{245EAE1A-1503-1B46-940F-9BE6E1A88D57}"/>
                  </a:ext>
                </a:extLst>
              </p:cNvPr>
              <p:cNvSpPr>
                <a:spLocks/>
              </p:cNvSpPr>
              <p:nvPr/>
            </p:nvSpPr>
            <p:spPr bwMode="auto">
              <a:xfrm>
                <a:off x="3372" y="1093"/>
                <a:ext cx="44" cy="137"/>
              </a:xfrm>
              <a:custGeom>
                <a:avLst/>
                <a:gdLst>
                  <a:gd name="T0" fmla="*/ 29 w 44"/>
                  <a:gd name="T1" fmla="*/ 0 h 137"/>
                  <a:gd name="T2" fmla="*/ 37 w 44"/>
                  <a:gd name="T3" fmla="*/ 15 h 137"/>
                  <a:gd name="T4" fmla="*/ 44 w 44"/>
                  <a:gd name="T5" fmla="*/ 36 h 137"/>
                  <a:gd name="T6" fmla="*/ 44 w 44"/>
                  <a:gd name="T7" fmla="*/ 51 h 137"/>
                  <a:gd name="T8" fmla="*/ 44 w 44"/>
                  <a:gd name="T9" fmla="*/ 72 h 137"/>
                  <a:gd name="T10" fmla="*/ 44 w 44"/>
                  <a:gd name="T11" fmla="*/ 80 h 137"/>
                  <a:gd name="T12" fmla="*/ 37 w 44"/>
                  <a:gd name="T13" fmla="*/ 101 h 137"/>
                  <a:gd name="T14" fmla="*/ 15 w 44"/>
                  <a:gd name="T15" fmla="*/ 130 h 137"/>
                  <a:gd name="T16" fmla="*/ 0 w 44"/>
                  <a:gd name="T17" fmla="*/ 137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7"/>
                  <a:gd name="T29" fmla="*/ 44 w 4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7">
                    <a:moveTo>
                      <a:pt x="29" y="0"/>
                    </a:moveTo>
                    <a:lnTo>
                      <a:pt x="37" y="15"/>
                    </a:lnTo>
                    <a:lnTo>
                      <a:pt x="44" y="36"/>
                    </a:lnTo>
                    <a:lnTo>
                      <a:pt x="44" y="51"/>
                    </a:lnTo>
                    <a:lnTo>
                      <a:pt x="44" y="72"/>
                    </a:lnTo>
                    <a:lnTo>
                      <a:pt x="44" y="80"/>
                    </a:lnTo>
                    <a:lnTo>
                      <a:pt x="37" y="101"/>
                    </a:lnTo>
                    <a:lnTo>
                      <a:pt x="15" y="130"/>
                    </a:lnTo>
                    <a:lnTo>
                      <a:pt x="0" y="137"/>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42" name="Group 119">
              <a:extLst>
                <a:ext uri="{FF2B5EF4-FFF2-40B4-BE49-F238E27FC236}">
                  <a16:creationId xmlns:a16="http://schemas.microsoft.com/office/drawing/2014/main" id="{ECAAC31A-BF86-5B45-B0B6-1D04DAF26993}"/>
                </a:ext>
              </a:extLst>
            </p:cNvPr>
            <p:cNvGrpSpPr>
              <a:grpSpLocks/>
            </p:cNvGrpSpPr>
            <p:nvPr/>
          </p:nvGrpSpPr>
          <p:grpSpPr bwMode="auto">
            <a:xfrm>
              <a:off x="2203" y="1635"/>
              <a:ext cx="166" cy="137"/>
              <a:chOff x="2203" y="1635"/>
              <a:chExt cx="166" cy="137"/>
            </a:xfrm>
          </p:grpSpPr>
          <p:sp>
            <p:nvSpPr>
              <p:cNvPr id="24649" name="Freeform 120">
                <a:extLst>
                  <a:ext uri="{FF2B5EF4-FFF2-40B4-BE49-F238E27FC236}">
                    <a16:creationId xmlns:a16="http://schemas.microsoft.com/office/drawing/2014/main" id="{1E9CF6A4-6A9C-8946-9C06-DC3CF55955FF}"/>
                  </a:ext>
                </a:extLst>
              </p:cNvPr>
              <p:cNvSpPr>
                <a:spLocks/>
              </p:cNvSpPr>
              <p:nvPr/>
            </p:nvSpPr>
            <p:spPr bwMode="auto">
              <a:xfrm>
                <a:off x="2203" y="1642"/>
                <a:ext cx="43" cy="130"/>
              </a:xfrm>
              <a:custGeom>
                <a:avLst/>
                <a:gdLst>
                  <a:gd name="T0" fmla="*/ 14 w 43"/>
                  <a:gd name="T1" fmla="*/ 130 h 130"/>
                  <a:gd name="T2" fmla="*/ 7 w 43"/>
                  <a:gd name="T3" fmla="*/ 115 h 130"/>
                  <a:gd name="T4" fmla="*/ 0 w 43"/>
                  <a:gd name="T5" fmla="*/ 101 h 130"/>
                  <a:gd name="T6" fmla="*/ 0 w 43"/>
                  <a:gd name="T7" fmla="*/ 79 h 130"/>
                  <a:gd name="T8" fmla="*/ 7 w 43"/>
                  <a:gd name="T9" fmla="*/ 65 h 130"/>
                  <a:gd name="T10" fmla="*/ 7 w 43"/>
                  <a:gd name="T11" fmla="*/ 58 h 130"/>
                  <a:gd name="T12" fmla="*/ 7 w 43"/>
                  <a:gd name="T13" fmla="*/ 50 h 130"/>
                  <a:gd name="T14" fmla="*/ 14 w 43"/>
                  <a:gd name="T15" fmla="*/ 29 h 130"/>
                  <a:gd name="T16" fmla="*/ 21 w 43"/>
                  <a:gd name="T17" fmla="*/ 14 h 130"/>
                  <a:gd name="T18" fmla="*/ 36 w 43"/>
                  <a:gd name="T19" fmla="*/ 7 h 130"/>
                  <a:gd name="T20" fmla="*/ 43 w 43"/>
                  <a:gd name="T21" fmla="*/ 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14" y="130"/>
                    </a:moveTo>
                    <a:lnTo>
                      <a:pt x="7" y="115"/>
                    </a:lnTo>
                    <a:lnTo>
                      <a:pt x="0" y="101"/>
                    </a:lnTo>
                    <a:lnTo>
                      <a:pt x="0" y="79"/>
                    </a:lnTo>
                    <a:lnTo>
                      <a:pt x="7" y="65"/>
                    </a:lnTo>
                    <a:lnTo>
                      <a:pt x="7" y="58"/>
                    </a:lnTo>
                    <a:lnTo>
                      <a:pt x="7" y="50"/>
                    </a:lnTo>
                    <a:lnTo>
                      <a:pt x="14" y="29"/>
                    </a:lnTo>
                    <a:lnTo>
                      <a:pt x="21" y="14"/>
                    </a:lnTo>
                    <a:lnTo>
                      <a:pt x="36" y="7"/>
                    </a:lnTo>
                    <a:lnTo>
                      <a:pt x="43"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0" name="Freeform 121">
                <a:extLst>
                  <a:ext uri="{FF2B5EF4-FFF2-40B4-BE49-F238E27FC236}">
                    <a16:creationId xmlns:a16="http://schemas.microsoft.com/office/drawing/2014/main" id="{486E12F8-2593-9E4F-B384-9E287AC879C0}"/>
                  </a:ext>
                </a:extLst>
              </p:cNvPr>
              <p:cNvSpPr>
                <a:spLocks/>
              </p:cNvSpPr>
              <p:nvPr/>
            </p:nvSpPr>
            <p:spPr bwMode="auto">
              <a:xfrm>
                <a:off x="2246" y="1635"/>
                <a:ext cx="123" cy="65"/>
              </a:xfrm>
              <a:custGeom>
                <a:avLst/>
                <a:gdLst>
                  <a:gd name="T0" fmla="*/ 0 w 123"/>
                  <a:gd name="T1" fmla="*/ 14 h 65"/>
                  <a:gd name="T2" fmla="*/ 7 w 123"/>
                  <a:gd name="T3" fmla="*/ 7 h 65"/>
                  <a:gd name="T4" fmla="*/ 29 w 123"/>
                  <a:gd name="T5" fmla="*/ 0 h 65"/>
                  <a:gd name="T6" fmla="*/ 43 w 123"/>
                  <a:gd name="T7" fmla="*/ 0 h 65"/>
                  <a:gd name="T8" fmla="*/ 58 w 123"/>
                  <a:gd name="T9" fmla="*/ 7 h 65"/>
                  <a:gd name="T10" fmla="*/ 65 w 123"/>
                  <a:gd name="T11" fmla="*/ 7 h 65"/>
                  <a:gd name="T12" fmla="*/ 79 w 123"/>
                  <a:gd name="T13" fmla="*/ 14 h 65"/>
                  <a:gd name="T14" fmla="*/ 94 w 123"/>
                  <a:gd name="T15" fmla="*/ 21 h 65"/>
                  <a:gd name="T16" fmla="*/ 108 w 123"/>
                  <a:gd name="T17" fmla="*/ 36 h 65"/>
                  <a:gd name="T18" fmla="*/ 123 w 123"/>
                  <a:gd name="T19" fmla="*/ 57 h 65"/>
                  <a:gd name="T20" fmla="*/ 123 w 123"/>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5"/>
                  <a:gd name="T35" fmla="*/ 123 w 12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5">
                    <a:moveTo>
                      <a:pt x="0" y="14"/>
                    </a:moveTo>
                    <a:lnTo>
                      <a:pt x="7" y="7"/>
                    </a:lnTo>
                    <a:lnTo>
                      <a:pt x="29" y="0"/>
                    </a:lnTo>
                    <a:lnTo>
                      <a:pt x="43" y="0"/>
                    </a:lnTo>
                    <a:lnTo>
                      <a:pt x="58" y="7"/>
                    </a:lnTo>
                    <a:lnTo>
                      <a:pt x="65" y="7"/>
                    </a:lnTo>
                    <a:lnTo>
                      <a:pt x="79" y="14"/>
                    </a:lnTo>
                    <a:lnTo>
                      <a:pt x="94" y="21"/>
                    </a:lnTo>
                    <a:lnTo>
                      <a:pt x="108" y="36"/>
                    </a:lnTo>
                    <a:lnTo>
                      <a:pt x="123" y="57"/>
                    </a:lnTo>
                    <a:lnTo>
                      <a:pt x="123" y="65"/>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43" name="Group 122">
              <a:extLst>
                <a:ext uri="{FF2B5EF4-FFF2-40B4-BE49-F238E27FC236}">
                  <a16:creationId xmlns:a16="http://schemas.microsoft.com/office/drawing/2014/main" id="{F01DA420-24B3-9342-9B0B-D608B90085D1}"/>
                </a:ext>
              </a:extLst>
            </p:cNvPr>
            <p:cNvGrpSpPr>
              <a:grpSpLocks/>
            </p:cNvGrpSpPr>
            <p:nvPr/>
          </p:nvGrpSpPr>
          <p:grpSpPr bwMode="auto">
            <a:xfrm>
              <a:off x="2354" y="1599"/>
              <a:ext cx="166" cy="137"/>
              <a:chOff x="2354" y="1599"/>
              <a:chExt cx="166" cy="137"/>
            </a:xfrm>
          </p:grpSpPr>
          <p:sp>
            <p:nvSpPr>
              <p:cNvPr id="24647" name="Freeform 123">
                <a:extLst>
                  <a:ext uri="{FF2B5EF4-FFF2-40B4-BE49-F238E27FC236}">
                    <a16:creationId xmlns:a16="http://schemas.microsoft.com/office/drawing/2014/main" id="{9CF5C8E0-7546-534C-9A67-C2092A2F48A6}"/>
                  </a:ext>
                </a:extLst>
              </p:cNvPr>
              <p:cNvSpPr>
                <a:spLocks/>
              </p:cNvSpPr>
              <p:nvPr/>
            </p:nvSpPr>
            <p:spPr bwMode="auto">
              <a:xfrm>
                <a:off x="2354" y="1678"/>
                <a:ext cx="123" cy="58"/>
              </a:xfrm>
              <a:custGeom>
                <a:avLst/>
                <a:gdLst>
                  <a:gd name="T0" fmla="*/ 123 w 123"/>
                  <a:gd name="T1" fmla="*/ 51 h 58"/>
                  <a:gd name="T2" fmla="*/ 116 w 123"/>
                  <a:gd name="T3" fmla="*/ 58 h 58"/>
                  <a:gd name="T4" fmla="*/ 101 w 123"/>
                  <a:gd name="T5" fmla="*/ 58 h 58"/>
                  <a:gd name="T6" fmla="*/ 87 w 123"/>
                  <a:gd name="T7" fmla="*/ 58 h 58"/>
                  <a:gd name="T8" fmla="*/ 73 w 123"/>
                  <a:gd name="T9" fmla="*/ 58 h 58"/>
                  <a:gd name="T10" fmla="*/ 58 w 123"/>
                  <a:gd name="T11" fmla="*/ 51 h 58"/>
                  <a:gd name="T12" fmla="*/ 51 w 123"/>
                  <a:gd name="T13" fmla="*/ 51 h 58"/>
                  <a:gd name="T14" fmla="*/ 29 w 123"/>
                  <a:gd name="T15" fmla="*/ 36 h 58"/>
                  <a:gd name="T16" fmla="*/ 15 w 123"/>
                  <a:gd name="T17" fmla="*/ 22 h 58"/>
                  <a:gd name="T18" fmla="*/ 8 w 123"/>
                  <a:gd name="T19" fmla="*/ 14 h 58"/>
                  <a:gd name="T20" fmla="*/ 0 w 123"/>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58"/>
                  <a:gd name="T35" fmla="*/ 123 w 123"/>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58">
                    <a:moveTo>
                      <a:pt x="123" y="51"/>
                    </a:moveTo>
                    <a:lnTo>
                      <a:pt x="116" y="58"/>
                    </a:lnTo>
                    <a:lnTo>
                      <a:pt x="101" y="58"/>
                    </a:lnTo>
                    <a:lnTo>
                      <a:pt x="87" y="58"/>
                    </a:lnTo>
                    <a:lnTo>
                      <a:pt x="73" y="58"/>
                    </a:lnTo>
                    <a:lnTo>
                      <a:pt x="58" y="51"/>
                    </a:lnTo>
                    <a:lnTo>
                      <a:pt x="51" y="51"/>
                    </a:lnTo>
                    <a:lnTo>
                      <a:pt x="29" y="36"/>
                    </a:lnTo>
                    <a:lnTo>
                      <a:pt x="15" y="22"/>
                    </a:lnTo>
                    <a:lnTo>
                      <a:pt x="8" y="14"/>
                    </a:lnTo>
                    <a:lnTo>
                      <a:pt x="0" y="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8" name="Freeform 124">
                <a:extLst>
                  <a:ext uri="{FF2B5EF4-FFF2-40B4-BE49-F238E27FC236}">
                    <a16:creationId xmlns:a16="http://schemas.microsoft.com/office/drawing/2014/main" id="{AE7B1548-76E4-2142-9C82-96D12937066E}"/>
                  </a:ext>
                </a:extLst>
              </p:cNvPr>
              <p:cNvSpPr>
                <a:spLocks/>
              </p:cNvSpPr>
              <p:nvPr/>
            </p:nvSpPr>
            <p:spPr bwMode="auto">
              <a:xfrm>
                <a:off x="2477" y="1599"/>
                <a:ext cx="43" cy="130"/>
              </a:xfrm>
              <a:custGeom>
                <a:avLst/>
                <a:gdLst>
                  <a:gd name="T0" fmla="*/ 29 w 43"/>
                  <a:gd name="T1" fmla="*/ 0 h 130"/>
                  <a:gd name="T2" fmla="*/ 36 w 43"/>
                  <a:gd name="T3" fmla="*/ 14 h 130"/>
                  <a:gd name="T4" fmla="*/ 43 w 43"/>
                  <a:gd name="T5" fmla="*/ 29 h 130"/>
                  <a:gd name="T6" fmla="*/ 43 w 43"/>
                  <a:gd name="T7" fmla="*/ 43 h 130"/>
                  <a:gd name="T8" fmla="*/ 43 w 43"/>
                  <a:gd name="T9" fmla="*/ 72 h 130"/>
                  <a:gd name="T10" fmla="*/ 43 w 43"/>
                  <a:gd name="T11" fmla="*/ 79 h 130"/>
                  <a:gd name="T12" fmla="*/ 43 w 43"/>
                  <a:gd name="T13" fmla="*/ 86 h 130"/>
                  <a:gd name="T14" fmla="*/ 29 w 43"/>
                  <a:gd name="T15" fmla="*/ 108 h 130"/>
                  <a:gd name="T16" fmla="*/ 22 w 43"/>
                  <a:gd name="T17" fmla="*/ 115 h 130"/>
                  <a:gd name="T18" fmla="*/ 7 w 43"/>
                  <a:gd name="T19" fmla="*/ 130 h 130"/>
                  <a:gd name="T20" fmla="*/ 0 w 43"/>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30"/>
                  <a:gd name="T35" fmla="*/ 43 w 43"/>
                  <a:gd name="T36" fmla="*/ 130 h 1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30">
                    <a:moveTo>
                      <a:pt x="29" y="0"/>
                    </a:moveTo>
                    <a:lnTo>
                      <a:pt x="36" y="14"/>
                    </a:lnTo>
                    <a:lnTo>
                      <a:pt x="43" y="29"/>
                    </a:lnTo>
                    <a:lnTo>
                      <a:pt x="43" y="43"/>
                    </a:lnTo>
                    <a:lnTo>
                      <a:pt x="43" y="72"/>
                    </a:lnTo>
                    <a:lnTo>
                      <a:pt x="43" y="79"/>
                    </a:lnTo>
                    <a:lnTo>
                      <a:pt x="43" y="86"/>
                    </a:lnTo>
                    <a:lnTo>
                      <a:pt x="29" y="108"/>
                    </a:lnTo>
                    <a:lnTo>
                      <a:pt x="22" y="115"/>
                    </a:lnTo>
                    <a:lnTo>
                      <a:pt x="7" y="130"/>
                    </a:lnTo>
                    <a:lnTo>
                      <a:pt x="0" y="130"/>
                    </a:lnTo>
                  </a:path>
                </a:pathLst>
              </a:custGeom>
              <a:noFill/>
              <a:ln w="50800">
                <a:solidFill>
                  <a:srgbClr val="4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644" name="Group 125">
              <a:extLst>
                <a:ext uri="{FF2B5EF4-FFF2-40B4-BE49-F238E27FC236}">
                  <a16:creationId xmlns:a16="http://schemas.microsoft.com/office/drawing/2014/main" id="{1F748AB3-60CF-7C4A-8A7A-32A9022A2D01}"/>
                </a:ext>
              </a:extLst>
            </p:cNvPr>
            <p:cNvGrpSpPr>
              <a:grpSpLocks/>
            </p:cNvGrpSpPr>
            <p:nvPr/>
          </p:nvGrpSpPr>
          <p:grpSpPr bwMode="auto">
            <a:xfrm>
              <a:off x="3401" y="1064"/>
              <a:ext cx="80" cy="166"/>
              <a:chOff x="3401" y="1064"/>
              <a:chExt cx="80" cy="166"/>
            </a:xfrm>
          </p:grpSpPr>
          <p:sp>
            <p:nvSpPr>
              <p:cNvPr id="24645" name="Freeform 126">
                <a:extLst>
                  <a:ext uri="{FF2B5EF4-FFF2-40B4-BE49-F238E27FC236}">
                    <a16:creationId xmlns:a16="http://schemas.microsoft.com/office/drawing/2014/main" id="{3F58029D-6452-6944-8AC0-E168CEDFEF4F}"/>
                  </a:ext>
                </a:extLst>
              </p:cNvPr>
              <p:cNvSpPr>
                <a:spLocks/>
              </p:cNvSpPr>
              <p:nvPr/>
            </p:nvSpPr>
            <p:spPr bwMode="auto">
              <a:xfrm>
                <a:off x="3401" y="1064"/>
                <a:ext cx="80" cy="166"/>
              </a:xfrm>
              <a:custGeom>
                <a:avLst/>
                <a:gdLst>
                  <a:gd name="T0" fmla="*/ 8 w 80"/>
                  <a:gd name="T1" fmla="*/ 0 h 166"/>
                  <a:gd name="T2" fmla="*/ 80 w 80"/>
                  <a:gd name="T3" fmla="*/ 152 h 166"/>
                  <a:gd name="T4" fmla="*/ 36 w 80"/>
                  <a:gd name="T5" fmla="*/ 159 h 166"/>
                  <a:gd name="T6" fmla="*/ 0 w 80"/>
                  <a:gd name="T7" fmla="*/ 166 h 166"/>
                  <a:gd name="T8" fmla="*/ 8 w 80"/>
                  <a:gd name="T9" fmla="*/ 0 h 166"/>
                  <a:gd name="T10" fmla="*/ 0 60000 65536"/>
                  <a:gd name="T11" fmla="*/ 0 60000 65536"/>
                  <a:gd name="T12" fmla="*/ 0 60000 65536"/>
                  <a:gd name="T13" fmla="*/ 0 60000 65536"/>
                  <a:gd name="T14" fmla="*/ 0 60000 65536"/>
                  <a:gd name="T15" fmla="*/ 0 w 80"/>
                  <a:gd name="T16" fmla="*/ 0 h 166"/>
                  <a:gd name="T17" fmla="*/ 80 w 80"/>
                  <a:gd name="T18" fmla="*/ 166 h 166"/>
                </a:gdLst>
                <a:ahLst/>
                <a:cxnLst>
                  <a:cxn ang="T10">
                    <a:pos x="T0" y="T1"/>
                  </a:cxn>
                  <a:cxn ang="T11">
                    <a:pos x="T2" y="T3"/>
                  </a:cxn>
                  <a:cxn ang="T12">
                    <a:pos x="T4" y="T5"/>
                  </a:cxn>
                  <a:cxn ang="T13">
                    <a:pos x="T6" y="T7"/>
                  </a:cxn>
                  <a:cxn ang="T14">
                    <a:pos x="T8" y="T9"/>
                  </a:cxn>
                </a:cxnLst>
                <a:rect l="T15" t="T16" r="T17" b="T18"/>
                <a:pathLst>
                  <a:path w="80" h="166">
                    <a:moveTo>
                      <a:pt x="8" y="0"/>
                    </a:moveTo>
                    <a:lnTo>
                      <a:pt x="80" y="152"/>
                    </a:lnTo>
                    <a:lnTo>
                      <a:pt x="36" y="159"/>
                    </a:lnTo>
                    <a:lnTo>
                      <a:pt x="0" y="166"/>
                    </a:lnTo>
                    <a:lnTo>
                      <a:pt x="8" y="0"/>
                    </a:lnTo>
                    <a:close/>
                  </a:path>
                </a:pathLst>
              </a:custGeom>
              <a:solidFill>
                <a:srgbClr val="4C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Line 127">
                <a:extLst>
                  <a:ext uri="{FF2B5EF4-FFF2-40B4-BE49-F238E27FC236}">
                    <a16:creationId xmlns:a16="http://schemas.microsoft.com/office/drawing/2014/main" id="{176371D4-7951-CE45-BF34-F7F9CC498D34}"/>
                  </a:ext>
                </a:extLst>
              </p:cNvPr>
              <p:cNvSpPr>
                <a:spLocks noChangeShapeType="1"/>
              </p:cNvSpPr>
              <p:nvPr/>
            </p:nvSpPr>
            <p:spPr bwMode="auto">
              <a:xfrm>
                <a:off x="3401" y="1079"/>
                <a:ext cx="22" cy="130"/>
              </a:xfrm>
              <a:prstGeom prst="line">
                <a:avLst/>
              </a:prstGeom>
              <a:noFill/>
              <a:ln w="50800">
                <a:solidFill>
                  <a:srgbClr val="4C0099"/>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4601" name="Text Box 128">
            <a:extLst>
              <a:ext uri="{FF2B5EF4-FFF2-40B4-BE49-F238E27FC236}">
                <a16:creationId xmlns:a16="http://schemas.microsoft.com/office/drawing/2014/main" id="{42FFE01D-1E65-274C-B48B-C07A8941AFEB}"/>
              </a:ext>
            </a:extLst>
          </p:cNvPr>
          <p:cNvSpPr txBox="1">
            <a:spLocks noChangeArrowheads="1"/>
          </p:cNvSpPr>
          <p:nvPr/>
        </p:nvSpPr>
        <p:spPr bwMode="auto">
          <a:xfrm rot="19602166">
            <a:off x="6324600" y="1905000"/>
            <a:ext cx="193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3399"/>
                </a:solidFill>
              </a:rPr>
              <a:t>Gamma ray </a:t>
            </a:r>
          </a:p>
        </p:txBody>
      </p:sp>
      <p:sp>
        <p:nvSpPr>
          <p:cNvPr id="24602" name="Line 129">
            <a:extLst>
              <a:ext uri="{FF2B5EF4-FFF2-40B4-BE49-F238E27FC236}">
                <a16:creationId xmlns:a16="http://schemas.microsoft.com/office/drawing/2014/main" id="{9A9A1919-7A54-5441-9CDA-300139F40AF1}"/>
              </a:ext>
            </a:extLst>
          </p:cNvPr>
          <p:cNvSpPr>
            <a:spLocks noChangeShapeType="1"/>
          </p:cNvSpPr>
          <p:nvPr/>
        </p:nvSpPr>
        <p:spPr bwMode="auto">
          <a:xfrm>
            <a:off x="6400800" y="2895600"/>
            <a:ext cx="838200" cy="762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603" name="Line 130">
            <a:extLst>
              <a:ext uri="{FF2B5EF4-FFF2-40B4-BE49-F238E27FC236}">
                <a16:creationId xmlns:a16="http://schemas.microsoft.com/office/drawing/2014/main" id="{E4764A5E-4ACF-8841-9CA5-70FC9979B877}"/>
              </a:ext>
            </a:extLst>
          </p:cNvPr>
          <p:cNvSpPr>
            <a:spLocks noChangeShapeType="1"/>
          </p:cNvSpPr>
          <p:nvPr/>
        </p:nvSpPr>
        <p:spPr bwMode="auto">
          <a:xfrm>
            <a:off x="7696200" y="3200400"/>
            <a:ext cx="0" cy="7620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24604" name="Group 131">
            <a:extLst>
              <a:ext uri="{FF2B5EF4-FFF2-40B4-BE49-F238E27FC236}">
                <a16:creationId xmlns:a16="http://schemas.microsoft.com/office/drawing/2014/main" id="{34291952-731B-F541-8AC5-4BF3623ED9FB}"/>
              </a:ext>
            </a:extLst>
          </p:cNvPr>
          <p:cNvGrpSpPr>
            <a:grpSpLocks/>
          </p:cNvGrpSpPr>
          <p:nvPr/>
        </p:nvGrpSpPr>
        <p:grpSpPr bwMode="auto">
          <a:xfrm>
            <a:off x="7391400" y="3962400"/>
            <a:ext cx="630238" cy="533400"/>
            <a:chOff x="1968" y="1632"/>
            <a:chExt cx="397" cy="336"/>
          </a:xfrm>
        </p:grpSpPr>
        <p:sp>
          <p:nvSpPr>
            <p:cNvPr id="24634" name="Oval 132">
              <a:extLst>
                <a:ext uri="{FF2B5EF4-FFF2-40B4-BE49-F238E27FC236}">
                  <a16:creationId xmlns:a16="http://schemas.microsoft.com/office/drawing/2014/main" id="{C8E13A48-C2B3-114D-B664-2FFD6D816FDD}"/>
                </a:ext>
              </a:extLst>
            </p:cNvPr>
            <p:cNvSpPr>
              <a:spLocks noChangeArrowheads="1"/>
            </p:cNvSpPr>
            <p:nvPr/>
          </p:nvSpPr>
          <p:spPr bwMode="auto">
            <a:xfrm>
              <a:off x="1999" y="1632"/>
              <a:ext cx="336" cy="336"/>
            </a:xfrm>
            <a:prstGeom prst="ellipse">
              <a:avLst/>
            </a:prstGeom>
            <a:solidFill>
              <a:srgbClr val="6699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35" name="Text Box 133">
              <a:extLst>
                <a:ext uri="{FF2B5EF4-FFF2-40B4-BE49-F238E27FC236}">
                  <a16:creationId xmlns:a16="http://schemas.microsoft.com/office/drawing/2014/main" id="{E9539346-CD9F-7045-8E50-F4E7A1B486ED}"/>
                </a:ext>
              </a:extLst>
            </p:cNvPr>
            <p:cNvSpPr txBox="1">
              <a:spLocks noChangeArrowheads="1"/>
            </p:cNvSpPr>
            <p:nvPr/>
          </p:nvSpPr>
          <p:spPr bwMode="auto">
            <a:xfrm>
              <a:off x="1968" y="1632"/>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15</a:t>
              </a:r>
              <a:r>
                <a:rPr lang="en-US" altLang="en-US" b="1"/>
                <a:t>N</a:t>
              </a:r>
              <a:endParaRPr lang="en-US" altLang="en-US" b="1" baseline="30000"/>
            </a:p>
          </p:txBody>
        </p:sp>
      </p:grpSp>
      <p:sp>
        <p:nvSpPr>
          <p:cNvPr id="24605" name="Oval 134">
            <a:extLst>
              <a:ext uri="{FF2B5EF4-FFF2-40B4-BE49-F238E27FC236}">
                <a16:creationId xmlns:a16="http://schemas.microsoft.com/office/drawing/2014/main" id="{CEE99965-04AE-5249-89A8-F797F1AD378C}"/>
              </a:ext>
            </a:extLst>
          </p:cNvPr>
          <p:cNvSpPr>
            <a:spLocks noChangeArrowheads="1"/>
          </p:cNvSpPr>
          <p:nvPr/>
        </p:nvSpPr>
        <p:spPr bwMode="auto">
          <a:xfrm>
            <a:off x="8458200" y="3810000"/>
            <a:ext cx="76200" cy="76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06" name="Rectangle 135">
            <a:extLst>
              <a:ext uri="{FF2B5EF4-FFF2-40B4-BE49-F238E27FC236}">
                <a16:creationId xmlns:a16="http://schemas.microsoft.com/office/drawing/2014/main" id="{4DCD895A-B38D-064B-944F-65C4F89A4E11}"/>
              </a:ext>
            </a:extLst>
          </p:cNvPr>
          <p:cNvSpPr>
            <a:spLocks noChangeArrowheads="1"/>
          </p:cNvSpPr>
          <p:nvPr/>
        </p:nvSpPr>
        <p:spPr bwMode="auto">
          <a:xfrm>
            <a:off x="8534400" y="3733800"/>
            <a:ext cx="10477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neutrino</a:t>
            </a:r>
          </a:p>
        </p:txBody>
      </p:sp>
      <p:sp>
        <p:nvSpPr>
          <p:cNvPr id="24607" name="Oval 136">
            <a:extLst>
              <a:ext uri="{FF2B5EF4-FFF2-40B4-BE49-F238E27FC236}">
                <a16:creationId xmlns:a16="http://schemas.microsoft.com/office/drawing/2014/main" id="{B5B89EE8-C36E-124A-A463-12A28F52DBD7}"/>
              </a:ext>
            </a:extLst>
          </p:cNvPr>
          <p:cNvSpPr>
            <a:spLocks noChangeArrowheads="1"/>
          </p:cNvSpPr>
          <p:nvPr/>
        </p:nvSpPr>
        <p:spPr bwMode="auto">
          <a:xfrm>
            <a:off x="8534400" y="3505200"/>
            <a:ext cx="76200" cy="76200"/>
          </a:xfrm>
          <a:prstGeom prst="ellipse">
            <a:avLst/>
          </a:prstGeom>
          <a:solidFill>
            <a:srgbClr val="CC0099"/>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08" name="Rectangle 137">
            <a:extLst>
              <a:ext uri="{FF2B5EF4-FFF2-40B4-BE49-F238E27FC236}">
                <a16:creationId xmlns:a16="http://schemas.microsoft.com/office/drawing/2014/main" id="{F4D886CA-B5B6-D648-99E4-18EB32BD3D7C}"/>
              </a:ext>
            </a:extLst>
          </p:cNvPr>
          <p:cNvSpPr>
            <a:spLocks noChangeArrowheads="1"/>
          </p:cNvSpPr>
          <p:nvPr/>
        </p:nvSpPr>
        <p:spPr bwMode="auto">
          <a:xfrm>
            <a:off x="8686800" y="3352800"/>
            <a:ext cx="10477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6633"/>
                </a:solidFill>
                <a:latin typeface="Helvetica" pitchFamily="2" charset="0"/>
              </a:rPr>
              <a:t>positron</a:t>
            </a:r>
          </a:p>
        </p:txBody>
      </p:sp>
      <p:sp>
        <p:nvSpPr>
          <p:cNvPr id="24609" name="Line 138">
            <a:extLst>
              <a:ext uri="{FF2B5EF4-FFF2-40B4-BE49-F238E27FC236}">
                <a16:creationId xmlns:a16="http://schemas.microsoft.com/office/drawing/2014/main" id="{1A0DAD32-B9E0-294D-AE8B-7B72DCB7EA53}"/>
              </a:ext>
            </a:extLst>
          </p:cNvPr>
          <p:cNvSpPr>
            <a:spLocks noChangeShapeType="1"/>
          </p:cNvSpPr>
          <p:nvPr/>
        </p:nvSpPr>
        <p:spPr bwMode="auto">
          <a:xfrm>
            <a:off x="7924800" y="3124200"/>
            <a:ext cx="533400" cy="3048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610" name="Line 139">
            <a:extLst>
              <a:ext uri="{FF2B5EF4-FFF2-40B4-BE49-F238E27FC236}">
                <a16:creationId xmlns:a16="http://schemas.microsoft.com/office/drawing/2014/main" id="{B0CB51BC-1AFF-F14B-A4BB-DC83CAF49434}"/>
              </a:ext>
            </a:extLst>
          </p:cNvPr>
          <p:cNvSpPr>
            <a:spLocks noChangeShapeType="1"/>
          </p:cNvSpPr>
          <p:nvPr/>
        </p:nvSpPr>
        <p:spPr bwMode="auto">
          <a:xfrm>
            <a:off x="7772400" y="3200400"/>
            <a:ext cx="533400" cy="5334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24611" name="Group 140">
            <a:extLst>
              <a:ext uri="{FF2B5EF4-FFF2-40B4-BE49-F238E27FC236}">
                <a16:creationId xmlns:a16="http://schemas.microsoft.com/office/drawing/2014/main" id="{11157B04-9FE7-0E42-A869-E88B4FA5D0C5}"/>
              </a:ext>
            </a:extLst>
          </p:cNvPr>
          <p:cNvGrpSpPr>
            <a:grpSpLocks/>
          </p:cNvGrpSpPr>
          <p:nvPr/>
        </p:nvGrpSpPr>
        <p:grpSpPr bwMode="auto">
          <a:xfrm>
            <a:off x="6705600" y="3200400"/>
            <a:ext cx="609600" cy="914400"/>
            <a:chOff x="288" y="912"/>
            <a:chExt cx="384" cy="576"/>
          </a:xfrm>
        </p:grpSpPr>
        <p:grpSp>
          <p:nvGrpSpPr>
            <p:cNvPr id="24630" name="Group 141">
              <a:extLst>
                <a:ext uri="{FF2B5EF4-FFF2-40B4-BE49-F238E27FC236}">
                  <a16:creationId xmlns:a16="http://schemas.microsoft.com/office/drawing/2014/main" id="{9B7B06BC-EC96-084A-8D59-2D2285C4E07D}"/>
                </a:ext>
              </a:extLst>
            </p:cNvPr>
            <p:cNvGrpSpPr>
              <a:grpSpLocks/>
            </p:cNvGrpSpPr>
            <p:nvPr/>
          </p:nvGrpSpPr>
          <p:grpSpPr bwMode="auto">
            <a:xfrm>
              <a:off x="336" y="912"/>
              <a:ext cx="336" cy="576"/>
              <a:chOff x="336" y="912"/>
              <a:chExt cx="336" cy="576"/>
            </a:xfrm>
          </p:grpSpPr>
          <p:sp>
            <p:nvSpPr>
              <p:cNvPr id="24632" name="Text Box 142">
                <a:extLst>
                  <a:ext uri="{FF2B5EF4-FFF2-40B4-BE49-F238E27FC236}">
                    <a16:creationId xmlns:a16="http://schemas.microsoft.com/office/drawing/2014/main" id="{D8D091AC-640A-9249-BC42-B6AC7E922A40}"/>
                  </a:ext>
                </a:extLst>
              </p:cNvPr>
              <p:cNvSpPr txBox="1">
                <a:spLocks noChangeArrowheads="1"/>
              </p:cNvSpPr>
              <p:nvPr/>
            </p:nvSpPr>
            <p:spPr bwMode="auto">
              <a:xfrm>
                <a:off x="384" y="912"/>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p</a:t>
                </a:r>
              </a:p>
            </p:txBody>
          </p:sp>
          <p:sp>
            <p:nvSpPr>
              <p:cNvPr id="24633" name="Line 143">
                <a:extLst>
                  <a:ext uri="{FF2B5EF4-FFF2-40B4-BE49-F238E27FC236}">
                    <a16:creationId xmlns:a16="http://schemas.microsoft.com/office/drawing/2014/main" id="{EB031F79-D01A-A445-ABDB-539BB4533263}"/>
                  </a:ext>
                </a:extLst>
              </p:cNvPr>
              <p:cNvSpPr>
                <a:spLocks noChangeShapeType="1"/>
              </p:cNvSpPr>
              <p:nvPr/>
            </p:nvSpPr>
            <p:spPr bwMode="auto">
              <a:xfrm>
                <a:off x="336" y="1200"/>
                <a:ext cx="336"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631" name="Oval 144">
              <a:extLst>
                <a:ext uri="{FF2B5EF4-FFF2-40B4-BE49-F238E27FC236}">
                  <a16:creationId xmlns:a16="http://schemas.microsoft.com/office/drawing/2014/main" id="{E9BF7AB4-1FAE-CB42-8794-843F28D5F60D}"/>
                </a:ext>
              </a:extLst>
            </p:cNvPr>
            <p:cNvSpPr>
              <a:spLocks noChangeArrowheads="1"/>
            </p:cNvSpPr>
            <p:nvPr/>
          </p:nvSpPr>
          <p:spPr bwMode="auto">
            <a:xfrm>
              <a:off x="288" y="1152"/>
              <a:ext cx="96" cy="96"/>
            </a:xfrm>
            <a:prstGeom prst="ellipse">
              <a:avLst/>
            </a:prstGeom>
            <a:solidFill>
              <a:srgbClr val="FF0066"/>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nvGrpSpPr>
          <p:cNvPr id="24612" name="Group 145">
            <a:extLst>
              <a:ext uri="{FF2B5EF4-FFF2-40B4-BE49-F238E27FC236}">
                <a16:creationId xmlns:a16="http://schemas.microsoft.com/office/drawing/2014/main" id="{C03541F4-A6D7-1F4F-857D-07CE3FE7EE37}"/>
              </a:ext>
            </a:extLst>
          </p:cNvPr>
          <p:cNvGrpSpPr>
            <a:grpSpLocks/>
          </p:cNvGrpSpPr>
          <p:nvPr/>
        </p:nvGrpSpPr>
        <p:grpSpPr bwMode="auto">
          <a:xfrm>
            <a:off x="6477000" y="4876800"/>
            <a:ext cx="630238" cy="533400"/>
            <a:chOff x="480" y="1584"/>
            <a:chExt cx="397" cy="336"/>
          </a:xfrm>
        </p:grpSpPr>
        <p:sp>
          <p:nvSpPr>
            <p:cNvPr id="24628" name="Oval 146">
              <a:extLst>
                <a:ext uri="{FF2B5EF4-FFF2-40B4-BE49-F238E27FC236}">
                  <a16:creationId xmlns:a16="http://schemas.microsoft.com/office/drawing/2014/main" id="{BBDE7037-74DB-D84A-BF99-8E5910144A6F}"/>
                </a:ext>
              </a:extLst>
            </p:cNvPr>
            <p:cNvSpPr>
              <a:spLocks noChangeArrowheads="1"/>
            </p:cNvSpPr>
            <p:nvPr/>
          </p:nvSpPr>
          <p:spPr bwMode="auto">
            <a:xfrm>
              <a:off x="528" y="1584"/>
              <a:ext cx="336" cy="336"/>
            </a:xfrm>
            <a:prstGeom prst="ellipse">
              <a:avLst/>
            </a:prstGeom>
            <a:solidFill>
              <a:srgbClr val="66FF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29" name="Text Box 147">
              <a:extLst>
                <a:ext uri="{FF2B5EF4-FFF2-40B4-BE49-F238E27FC236}">
                  <a16:creationId xmlns:a16="http://schemas.microsoft.com/office/drawing/2014/main" id="{F0E2F3D3-3D81-094B-98E8-46049A760199}"/>
                </a:ext>
              </a:extLst>
            </p:cNvPr>
            <p:cNvSpPr txBox="1">
              <a:spLocks noChangeArrowheads="1"/>
            </p:cNvSpPr>
            <p:nvPr/>
          </p:nvSpPr>
          <p:spPr bwMode="auto">
            <a:xfrm>
              <a:off x="480" y="1584"/>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12</a:t>
              </a:r>
              <a:r>
                <a:rPr lang="en-US" altLang="en-US" b="1"/>
                <a:t>C</a:t>
              </a:r>
            </a:p>
          </p:txBody>
        </p:sp>
      </p:grpSp>
      <p:sp>
        <p:nvSpPr>
          <p:cNvPr id="24613" name="Oval 148">
            <a:extLst>
              <a:ext uri="{FF2B5EF4-FFF2-40B4-BE49-F238E27FC236}">
                <a16:creationId xmlns:a16="http://schemas.microsoft.com/office/drawing/2014/main" id="{312F6F0F-DFC3-8943-BF57-3231265862AA}"/>
              </a:ext>
            </a:extLst>
          </p:cNvPr>
          <p:cNvSpPr>
            <a:spLocks noChangeArrowheads="1"/>
          </p:cNvSpPr>
          <p:nvPr/>
        </p:nvSpPr>
        <p:spPr bwMode="auto">
          <a:xfrm>
            <a:off x="6080125" y="5029200"/>
            <a:ext cx="173038" cy="171450"/>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14" name="Oval 149">
            <a:extLst>
              <a:ext uri="{FF2B5EF4-FFF2-40B4-BE49-F238E27FC236}">
                <a16:creationId xmlns:a16="http://schemas.microsoft.com/office/drawing/2014/main" id="{E9E3E9AB-52DC-5E4A-919E-30AC518D564B}"/>
              </a:ext>
            </a:extLst>
          </p:cNvPr>
          <p:cNvSpPr>
            <a:spLocks noChangeArrowheads="1"/>
          </p:cNvSpPr>
          <p:nvPr/>
        </p:nvSpPr>
        <p:spPr bwMode="auto">
          <a:xfrm>
            <a:off x="5976939" y="5051425"/>
            <a:ext cx="173037"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15" name="Oval 150">
            <a:extLst>
              <a:ext uri="{FF2B5EF4-FFF2-40B4-BE49-F238E27FC236}">
                <a16:creationId xmlns:a16="http://schemas.microsoft.com/office/drawing/2014/main" id="{CFF587D8-79D8-D94B-AE40-4FEBEFCC8069}"/>
              </a:ext>
            </a:extLst>
          </p:cNvPr>
          <p:cNvSpPr>
            <a:spLocks noChangeArrowheads="1"/>
          </p:cNvSpPr>
          <p:nvPr/>
        </p:nvSpPr>
        <p:spPr bwMode="auto">
          <a:xfrm>
            <a:off x="6080125" y="5154613"/>
            <a:ext cx="173038" cy="171450"/>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16" name="Oval 151">
            <a:extLst>
              <a:ext uri="{FF2B5EF4-FFF2-40B4-BE49-F238E27FC236}">
                <a16:creationId xmlns:a16="http://schemas.microsoft.com/office/drawing/2014/main" id="{48A9B7EE-2F64-7843-B08D-3BB11319ED8C}"/>
              </a:ext>
            </a:extLst>
          </p:cNvPr>
          <p:cNvSpPr>
            <a:spLocks noChangeArrowheads="1"/>
          </p:cNvSpPr>
          <p:nvPr/>
        </p:nvSpPr>
        <p:spPr bwMode="auto">
          <a:xfrm>
            <a:off x="5976939" y="5143500"/>
            <a:ext cx="173037" cy="171450"/>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17" name="Rectangle 152">
            <a:extLst>
              <a:ext uri="{FF2B5EF4-FFF2-40B4-BE49-F238E27FC236}">
                <a16:creationId xmlns:a16="http://schemas.microsoft.com/office/drawing/2014/main" id="{26918F23-8C68-704D-A302-A62FF70F07BB}"/>
              </a:ext>
            </a:extLst>
          </p:cNvPr>
          <p:cNvSpPr>
            <a:spLocks noChangeArrowheads="1"/>
          </p:cNvSpPr>
          <p:nvPr/>
        </p:nvSpPr>
        <p:spPr bwMode="auto">
          <a:xfrm>
            <a:off x="5753100" y="465455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4</a:t>
            </a:r>
            <a:endParaRPr lang="en-US" altLang="en-US">
              <a:latin typeface="Times" pitchFamily="2" charset="0"/>
            </a:endParaRPr>
          </a:p>
        </p:txBody>
      </p:sp>
      <p:sp>
        <p:nvSpPr>
          <p:cNvPr id="24618" name="Rectangle 153">
            <a:extLst>
              <a:ext uri="{FF2B5EF4-FFF2-40B4-BE49-F238E27FC236}">
                <a16:creationId xmlns:a16="http://schemas.microsoft.com/office/drawing/2014/main" id="{3489200B-0BD5-9C4C-A28F-FD41E2FAFC64}"/>
              </a:ext>
            </a:extLst>
          </p:cNvPr>
          <p:cNvSpPr>
            <a:spLocks noChangeArrowheads="1"/>
          </p:cNvSpPr>
          <p:nvPr/>
        </p:nvSpPr>
        <p:spPr bwMode="auto">
          <a:xfrm>
            <a:off x="5867401" y="4724400"/>
            <a:ext cx="278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He</a:t>
            </a:r>
            <a:endParaRPr lang="en-US" altLang="en-US">
              <a:latin typeface="Times" pitchFamily="2" charset="0"/>
            </a:endParaRPr>
          </a:p>
        </p:txBody>
      </p:sp>
      <p:sp>
        <p:nvSpPr>
          <p:cNvPr id="24619" name="Rectangle 154">
            <a:extLst>
              <a:ext uri="{FF2B5EF4-FFF2-40B4-BE49-F238E27FC236}">
                <a16:creationId xmlns:a16="http://schemas.microsoft.com/office/drawing/2014/main" id="{09A0A7DA-1C53-D248-BBCF-EB6C6C3E9F15}"/>
              </a:ext>
            </a:extLst>
          </p:cNvPr>
          <p:cNvSpPr>
            <a:spLocks noChangeArrowheads="1"/>
          </p:cNvSpPr>
          <p:nvPr/>
        </p:nvSpPr>
        <p:spPr bwMode="auto">
          <a:xfrm>
            <a:off x="5816600" y="3298825"/>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0" b="1">
                <a:solidFill>
                  <a:srgbClr val="000000"/>
                </a:solidFill>
                <a:latin typeface="Helvetica" pitchFamily="2" charset="0"/>
              </a:rPr>
              <a:t>4</a:t>
            </a:r>
            <a:endParaRPr lang="en-US" altLang="en-US">
              <a:latin typeface="Times" pitchFamily="2" charset="0"/>
            </a:endParaRPr>
          </a:p>
        </p:txBody>
      </p:sp>
      <p:grpSp>
        <p:nvGrpSpPr>
          <p:cNvPr id="24620" name="Group 155">
            <a:extLst>
              <a:ext uri="{FF2B5EF4-FFF2-40B4-BE49-F238E27FC236}">
                <a16:creationId xmlns:a16="http://schemas.microsoft.com/office/drawing/2014/main" id="{4BD252DF-932A-7B49-8C67-F9B8A6D7F783}"/>
              </a:ext>
            </a:extLst>
          </p:cNvPr>
          <p:cNvGrpSpPr>
            <a:grpSpLocks/>
          </p:cNvGrpSpPr>
          <p:nvPr/>
        </p:nvGrpSpPr>
        <p:grpSpPr bwMode="auto">
          <a:xfrm>
            <a:off x="7620001" y="5791200"/>
            <a:ext cx="646113" cy="533400"/>
            <a:chOff x="3984" y="3120"/>
            <a:chExt cx="407" cy="336"/>
          </a:xfrm>
        </p:grpSpPr>
        <p:sp>
          <p:nvSpPr>
            <p:cNvPr id="24626" name="Oval 156">
              <a:extLst>
                <a:ext uri="{FF2B5EF4-FFF2-40B4-BE49-F238E27FC236}">
                  <a16:creationId xmlns:a16="http://schemas.microsoft.com/office/drawing/2014/main" id="{8F0A8208-68D8-2A4E-B1EC-67274FB7E052}"/>
                </a:ext>
              </a:extLst>
            </p:cNvPr>
            <p:cNvSpPr>
              <a:spLocks noChangeArrowheads="1"/>
            </p:cNvSpPr>
            <p:nvPr/>
          </p:nvSpPr>
          <p:spPr bwMode="auto">
            <a:xfrm>
              <a:off x="4032" y="3120"/>
              <a:ext cx="336" cy="336"/>
            </a:xfrm>
            <a:prstGeom prst="ellipse">
              <a:avLst/>
            </a:prstGeom>
            <a:solidFill>
              <a:srgbClr val="FF99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627" name="Text Box 157">
              <a:extLst>
                <a:ext uri="{FF2B5EF4-FFF2-40B4-BE49-F238E27FC236}">
                  <a16:creationId xmlns:a16="http://schemas.microsoft.com/office/drawing/2014/main" id="{5C208315-3698-884E-B389-318AC5FED906}"/>
                </a:ext>
              </a:extLst>
            </p:cNvPr>
            <p:cNvSpPr txBox="1">
              <a:spLocks noChangeArrowheads="1"/>
            </p:cNvSpPr>
            <p:nvPr/>
          </p:nvSpPr>
          <p:spPr bwMode="auto">
            <a:xfrm>
              <a:off x="3984" y="3168"/>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16</a:t>
              </a:r>
              <a:r>
                <a:rPr lang="en-US" altLang="en-US" b="1"/>
                <a:t>O</a:t>
              </a:r>
              <a:endParaRPr lang="en-US" altLang="en-US" b="1" baseline="30000"/>
            </a:p>
          </p:txBody>
        </p:sp>
      </p:grpSp>
      <p:sp>
        <p:nvSpPr>
          <p:cNvPr id="24621" name="Line 158">
            <a:extLst>
              <a:ext uri="{FF2B5EF4-FFF2-40B4-BE49-F238E27FC236}">
                <a16:creationId xmlns:a16="http://schemas.microsoft.com/office/drawing/2014/main" id="{EF69FA33-2101-944E-9BC3-D948BD820165}"/>
              </a:ext>
            </a:extLst>
          </p:cNvPr>
          <p:cNvSpPr>
            <a:spLocks noChangeShapeType="1"/>
          </p:cNvSpPr>
          <p:nvPr/>
        </p:nvSpPr>
        <p:spPr bwMode="auto">
          <a:xfrm flipH="1">
            <a:off x="6400800" y="4495800"/>
            <a:ext cx="990600" cy="3810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622" name="Line 159">
            <a:extLst>
              <a:ext uri="{FF2B5EF4-FFF2-40B4-BE49-F238E27FC236}">
                <a16:creationId xmlns:a16="http://schemas.microsoft.com/office/drawing/2014/main" id="{0329D19E-6ACE-6942-9C3F-137C24E31766}"/>
              </a:ext>
            </a:extLst>
          </p:cNvPr>
          <p:cNvSpPr>
            <a:spLocks noChangeShapeType="1"/>
          </p:cNvSpPr>
          <p:nvPr/>
        </p:nvSpPr>
        <p:spPr bwMode="auto">
          <a:xfrm flipH="1">
            <a:off x="6858000" y="4572000"/>
            <a:ext cx="609600" cy="3810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623" name="Line 160">
            <a:extLst>
              <a:ext uri="{FF2B5EF4-FFF2-40B4-BE49-F238E27FC236}">
                <a16:creationId xmlns:a16="http://schemas.microsoft.com/office/drawing/2014/main" id="{655705B2-1FE7-B04E-9BC4-1BE2377CF630}"/>
              </a:ext>
            </a:extLst>
          </p:cNvPr>
          <p:cNvSpPr>
            <a:spLocks noChangeShapeType="1"/>
          </p:cNvSpPr>
          <p:nvPr/>
        </p:nvSpPr>
        <p:spPr bwMode="auto">
          <a:xfrm>
            <a:off x="7848600" y="4953000"/>
            <a:ext cx="76200" cy="6858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624" name="Text Box 161">
            <a:extLst>
              <a:ext uri="{FF2B5EF4-FFF2-40B4-BE49-F238E27FC236}">
                <a16:creationId xmlns:a16="http://schemas.microsoft.com/office/drawing/2014/main" id="{E334D9A0-ADD2-4245-A019-BD23156243D1}"/>
              </a:ext>
            </a:extLst>
          </p:cNvPr>
          <p:cNvSpPr txBox="1">
            <a:spLocks noChangeArrowheads="1"/>
          </p:cNvSpPr>
          <p:nvPr/>
        </p:nvSpPr>
        <p:spPr bwMode="auto">
          <a:xfrm>
            <a:off x="8747126" y="4495800"/>
            <a:ext cx="1920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From</a:t>
            </a:r>
            <a:r>
              <a:rPr lang="en-US" altLang="en-US" b="1" baseline="30000"/>
              <a:t>15</a:t>
            </a:r>
            <a:r>
              <a:rPr lang="en-US" altLang="en-US" b="1"/>
              <a:t>N form either </a:t>
            </a:r>
          </a:p>
          <a:p>
            <a:r>
              <a:rPr lang="en-US" altLang="en-US" b="1" baseline="30000"/>
              <a:t>12</a:t>
            </a:r>
            <a:r>
              <a:rPr lang="en-US" altLang="en-US" b="1"/>
              <a:t>C and </a:t>
            </a:r>
            <a:r>
              <a:rPr lang="en-US" altLang="en-US" b="1" baseline="30000"/>
              <a:t>4</a:t>
            </a:r>
            <a:r>
              <a:rPr lang="en-US" altLang="en-US" b="1"/>
              <a:t>He </a:t>
            </a:r>
          </a:p>
          <a:p>
            <a:r>
              <a:rPr lang="en-US" altLang="en-US" b="1"/>
              <a:t>or </a:t>
            </a:r>
          </a:p>
          <a:p>
            <a:r>
              <a:rPr lang="en-US" altLang="en-US" b="1" baseline="30000"/>
              <a:t>16</a:t>
            </a:r>
            <a:r>
              <a:rPr lang="en-US" altLang="en-US" b="1"/>
              <a:t>O</a:t>
            </a:r>
          </a:p>
        </p:txBody>
      </p:sp>
      <p:sp>
        <p:nvSpPr>
          <p:cNvPr id="24625" name="Text Box 162">
            <a:extLst>
              <a:ext uri="{FF2B5EF4-FFF2-40B4-BE49-F238E27FC236}">
                <a16:creationId xmlns:a16="http://schemas.microsoft.com/office/drawing/2014/main" id="{7CA1028E-4738-9B4B-8C68-1039F7D5C5D4}"/>
              </a:ext>
            </a:extLst>
          </p:cNvPr>
          <p:cNvSpPr txBox="1">
            <a:spLocks noChangeArrowheads="1"/>
          </p:cNvSpPr>
          <p:nvPr/>
        </p:nvSpPr>
        <p:spPr bwMode="auto">
          <a:xfrm>
            <a:off x="1524001" y="3886201"/>
            <a:ext cx="42643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Upper Main Sequence Stars</a:t>
            </a:r>
          </a:p>
          <a:p>
            <a:r>
              <a:rPr lang="en-US" altLang="en-US" b="1"/>
              <a:t>Convert  4H to </a:t>
            </a:r>
            <a:r>
              <a:rPr lang="en-US" altLang="en-US" b="1" baseline="30000"/>
              <a:t>4</a:t>
            </a:r>
            <a:r>
              <a:rPr lang="en-US" altLang="en-US" b="1"/>
              <a:t>He This way</a:t>
            </a:r>
          </a:p>
          <a:p>
            <a:r>
              <a:rPr lang="en-US" altLang="en-US" b="1"/>
              <a:t>Same net energy</a:t>
            </a:r>
          </a:p>
        </p:txBody>
      </p:sp>
    </p:spTree>
    <p:extLst>
      <p:ext uri="{BB962C8B-B14F-4D97-AF65-F5344CB8AC3E}">
        <p14:creationId xmlns:p14="http://schemas.microsoft.com/office/powerpoint/2010/main" val="364653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AACHDDT0">
            <a:extLst>
              <a:ext uri="{FF2B5EF4-FFF2-40B4-BE49-F238E27FC236}">
                <a16:creationId xmlns:a16="http://schemas.microsoft.com/office/drawing/2014/main" id="{34C76842-E6C3-7C42-A9E0-475E3F0B6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28688"/>
            <a:ext cx="61722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5">
            <a:extLst>
              <a:ext uri="{FF2B5EF4-FFF2-40B4-BE49-F238E27FC236}">
                <a16:creationId xmlns:a16="http://schemas.microsoft.com/office/drawing/2014/main" id="{39FA1FED-31D1-214A-876E-326830090C08}"/>
              </a:ext>
            </a:extLst>
          </p:cNvPr>
          <p:cNvSpPr txBox="1">
            <a:spLocks noChangeArrowheads="1"/>
          </p:cNvSpPr>
          <p:nvPr/>
        </p:nvSpPr>
        <p:spPr bwMode="auto">
          <a:xfrm>
            <a:off x="1752600" y="0"/>
            <a:ext cx="80025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Hydrogen Converts to Helium Via Two Processes</a:t>
            </a:r>
          </a:p>
          <a:p>
            <a:r>
              <a:rPr lang="en-US" altLang="en-US" sz="2800"/>
              <a:t>Proton-Proton Cycle – lower temperature way</a:t>
            </a:r>
          </a:p>
          <a:p>
            <a:r>
              <a:rPr lang="en-US" altLang="en-US" sz="2800"/>
              <a:t>Carbon- Nitrogen Cycle</a:t>
            </a:r>
          </a:p>
        </p:txBody>
      </p:sp>
      <p:sp>
        <p:nvSpPr>
          <p:cNvPr id="25603" name="Text Box 6">
            <a:extLst>
              <a:ext uri="{FF2B5EF4-FFF2-40B4-BE49-F238E27FC236}">
                <a16:creationId xmlns:a16="http://schemas.microsoft.com/office/drawing/2014/main" id="{69415229-CAF4-FA4D-AB09-1C377AB407AB}"/>
              </a:ext>
            </a:extLst>
          </p:cNvPr>
          <p:cNvSpPr txBox="1">
            <a:spLocks noChangeArrowheads="1"/>
          </p:cNvSpPr>
          <p:nvPr/>
        </p:nvSpPr>
        <p:spPr bwMode="auto">
          <a:xfrm>
            <a:off x="1828801" y="4876801"/>
            <a:ext cx="6316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Proton proton </a:t>
            </a:r>
          </a:p>
          <a:p>
            <a:r>
              <a:rPr lang="en-US" altLang="en-US"/>
              <a:t>Works at lower  temperature</a:t>
            </a:r>
          </a:p>
          <a:p>
            <a:r>
              <a:rPr lang="en-US" altLang="en-US"/>
              <a:t>Because Electrical Charge Repulsion is Less</a:t>
            </a:r>
          </a:p>
        </p:txBody>
      </p:sp>
    </p:spTree>
    <p:extLst>
      <p:ext uri="{BB962C8B-B14F-4D97-AF65-F5344CB8AC3E}">
        <p14:creationId xmlns:p14="http://schemas.microsoft.com/office/powerpoint/2010/main" val="1546594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6D2E722-9075-E94A-8B3B-A22A3C0785A0}"/>
              </a:ext>
            </a:extLst>
          </p:cNvPr>
          <p:cNvSpPr>
            <a:spLocks noGrp="1" noChangeArrowheads="1"/>
          </p:cNvSpPr>
          <p:nvPr>
            <p:ph type="title"/>
          </p:nvPr>
        </p:nvSpPr>
        <p:spPr>
          <a:xfrm>
            <a:off x="1524000" y="5943600"/>
            <a:ext cx="2819400" cy="914400"/>
          </a:xfrm>
          <a:noFill/>
        </p:spPr>
        <p:txBody>
          <a:bodyPr/>
          <a:lstStyle/>
          <a:p>
            <a:r>
              <a:rPr lang="en-US" altLang="en-US" sz="3200">
                <a:ea typeface="ＭＳ Ｐゴシック" panose="020B0600070205080204" pitchFamily="34" charset="-128"/>
              </a:rPr>
              <a:t>Fig. 62.2</a:t>
            </a:r>
          </a:p>
        </p:txBody>
      </p:sp>
      <p:pic>
        <p:nvPicPr>
          <p:cNvPr id="26626" name="Picture 34" descr="sch12133_62_02">
            <a:extLst>
              <a:ext uri="{FF2B5EF4-FFF2-40B4-BE49-F238E27FC236}">
                <a16:creationId xmlns:a16="http://schemas.microsoft.com/office/drawing/2014/main" id="{5B62EA4D-1872-B443-AEE9-2BF5EF974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1" y="750888"/>
            <a:ext cx="860742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352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60_09">
            <a:extLst>
              <a:ext uri="{FF2B5EF4-FFF2-40B4-BE49-F238E27FC236}">
                <a16:creationId xmlns:a16="http://schemas.microsoft.com/office/drawing/2014/main" id="{A6D707CB-55EC-C94E-A6CC-3E074151FE4B}"/>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024438" y="914401"/>
            <a:ext cx="5643562" cy="5357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7" name="Rectangle 3">
            <a:extLst>
              <a:ext uri="{FF2B5EF4-FFF2-40B4-BE49-F238E27FC236}">
                <a16:creationId xmlns:a16="http://schemas.microsoft.com/office/drawing/2014/main" id="{CC32E49F-CF78-5549-BD90-2A42ADD29C94}"/>
              </a:ext>
            </a:extLst>
          </p:cNvPr>
          <p:cNvSpPr>
            <a:spLocks noGrp="1" noChangeArrowheads="1"/>
          </p:cNvSpPr>
          <p:nvPr>
            <p:ph type="title" idx="4294967295"/>
          </p:nvPr>
        </p:nvSpPr>
        <p:spPr>
          <a:xfrm>
            <a:off x="1600200" y="274638"/>
            <a:ext cx="8229600" cy="1143000"/>
          </a:xfrm>
        </p:spPr>
        <p:txBody>
          <a:bodyPr>
            <a:normAutofit fontScale="90000"/>
          </a:bodyPr>
          <a:lstStyle/>
          <a:p>
            <a:pPr algn="l" eaLnBrk="1" hangingPunct="1">
              <a:defRPr/>
            </a:pPr>
            <a:r>
              <a:rPr lang="en-US" sz="4100"/>
              <a:t>Approaching the Main Sequence</a:t>
            </a:r>
            <a:br>
              <a:rPr lang="en-US" sz="4100"/>
            </a:br>
            <a:r>
              <a:rPr lang="en-US" sz="4100"/>
              <a:t>Early Stages  </a:t>
            </a:r>
          </a:p>
        </p:txBody>
      </p:sp>
      <p:sp>
        <p:nvSpPr>
          <p:cNvPr id="36868" name="Text Box 4">
            <a:extLst>
              <a:ext uri="{FF2B5EF4-FFF2-40B4-BE49-F238E27FC236}">
                <a16:creationId xmlns:a16="http://schemas.microsoft.com/office/drawing/2014/main" id="{57CF3DDD-6A91-494D-989F-790DEFB2F70F}"/>
              </a:ext>
            </a:extLst>
          </p:cNvPr>
          <p:cNvSpPr txBox="1">
            <a:spLocks noChangeArrowheads="1"/>
          </p:cNvSpPr>
          <p:nvPr/>
        </p:nvSpPr>
        <p:spPr bwMode="auto">
          <a:xfrm>
            <a:off x="6019801" y="6292850"/>
            <a:ext cx="1781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60.09, Pathways</a:t>
            </a:r>
          </a:p>
        </p:txBody>
      </p:sp>
    </p:spTree>
    <p:extLst>
      <p:ext uri="{BB962C8B-B14F-4D97-AF65-F5344CB8AC3E}">
        <p14:creationId xmlns:p14="http://schemas.microsoft.com/office/powerpoint/2010/main" val="3663078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AACHDCZ0">
            <a:extLst>
              <a:ext uri="{FF2B5EF4-FFF2-40B4-BE49-F238E27FC236}">
                <a16:creationId xmlns:a16="http://schemas.microsoft.com/office/drawing/2014/main" id="{9839FD51-8A85-404F-9F82-7C69B8F60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0"/>
            <a:ext cx="57896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6204CB46-696F-3E40-94AD-32BF777F5955}"/>
              </a:ext>
            </a:extLst>
          </p:cNvPr>
          <p:cNvSpPr txBox="1">
            <a:spLocks noChangeArrowheads="1"/>
          </p:cNvSpPr>
          <p:nvPr/>
        </p:nvSpPr>
        <p:spPr bwMode="auto">
          <a:xfrm>
            <a:off x="8975726" y="420689"/>
            <a:ext cx="17418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Gas</a:t>
            </a:r>
          </a:p>
          <a:p>
            <a:r>
              <a:rPr lang="en-US" altLang="en-US"/>
              <a:t>Very bright,</a:t>
            </a:r>
          </a:p>
          <a:p>
            <a:r>
              <a:rPr lang="en-US" altLang="en-US"/>
              <a:t>But cold</a:t>
            </a:r>
          </a:p>
        </p:txBody>
      </p:sp>
      <p:sp>
        <p:nvSpPr>
          <p:cNvPr id="17411" name="Line 6">
            <a:extLst>
              <a:ext uri="{FF2B5EF4-FFF2-40B4-BE49-F238E27FC236}">
                <a16:creationId xmlns:a16="http://schemas.microsoft.com/office/drawing/2014/main" id="{4D99569C-6CA1-9A47-8051-20347FEE2042}"/>
              </a:ext>
            </a:extLst>
          </p:cNvPr>
          <p:cNvSpPr>
            <a:spLocks noChangeShapeType="1"/>
          </p:cNvSpPr>
          <p:nvPr/>
        </p:nvSpPr>
        <p:spPr bwMode="auto">
          <a:xfrm flipH="1">
            <a:off x="7620000" y="685800"/>
            <a:ext cx="1219200" cy="762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2" name="Text Box 7">
            <a:extLst>
              <a:ext uri="{FF2B5EF4-FFF2-40B4-BE49-F238E27FC236}">
                <a16:creationId xmlns:a16="http://schemas.microsoft.com/office/drawing/2014/main" id="{FD041311-89E7-A54C-8B16-C1813AB5FFCE}"/>
              </a:ext>
            </a:extLst>
          </p:cNvPr>
          <p:cNvSpPr txBox="1">
            <a:spLocks noChangeArrowheads="1"/>
          </p:cNvSpPr>
          <p:nvPr/>
        </p:nvSpPr>
        <p:spPr bwMode="auto">
          <a:xfrm>
            <a:off x="928505" y="1037092"/>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E=</a:t>
            </a:r>
            <a:r>
              <a:rPr lang="en-US" altLang="en-US" dirty="0">
                <a:latin typeface="Symbol" pitchFamily="2" charset="2"/>
              </a:rPr>
              <a:t>s</a:t>
            </a:r>
            <a:r>
              <a:rPr lang="en-US" altLang="en-US" dirty="0"/>
              <a:t>T</a:t>
            </a:r>
            <a:r>
              <a:rPr lang="en-US" altLang="en-US" baseline="30000" dirty="0"/>
              <a:t>4</a:t>
            </a:r>
            <a:endParaRPr lang="en-US" altLang="en-US" dirty="0"/>
          </a:p>
        </p:txBody>
      </p:sp>
      <p:sp>
        <p:nvSpPr>
          <p:cNvPr id="17413" name="Text Box 8">
            <a:extLst>
              <a:ext uri="{FF2B5EF4-FFF2-40B4-BE49-F238E27FC236}">
                <a16:creationId xmlns:a16="http://schemas.microsoft.com/office/drawing/2014/main" id="{00BC5B64-D1FB-7347-BE9D-EDB8F092732E}"/>
              </a:ext>
            </a:extLst>
          </p:cNvPr>
          <p:cNvSpPr txBox="1">
            <a:spLocks noChangeArrowheads="1"/>
          </p:cNvSpPr>
          <p:nvPr/>
        </p:nvSpPr>
        <p:spPr bwMode="auto">
          <a:xfrm>
            <a:off x="283499" y="1614772"/>
            <a:ext cx="30588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Governs the amount </a:t>
            </a:r>
          </a:p>
          <a:p>
            <a:r>
              <a:rPr lang="en-US" altLang="en-US" dirty="0"/>
              <a:t>of light emitted</a:t>
            </a:r>
          </a:p>
          <a:p>
            <a:r>
              <a:rPr lang="en-US" altLang="en-US" dirty="0"/>
              <a:t>per unit area of the </a:t>
            </a:r>
          </a:p>
          <a:p>
            <a:r>
              <a:rPr lang="en-US" altLang="en-US" dirty="0"/>
              <a:t>“surface”</a:t>
            </a:r>
          </a:p>
        </p:txBody>
      </p:sp>
    </p:spTree>
    <p:extLst>
      <p:ext uri="{BB962C8B-B14F-4D97-AF65-F5344CB8AC3E}">
        <p14:creationId xmlns:p14="http://schemas.microsoft.com/office/powerpoint/2010/main" val="692560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FD8C0B7-79B6-9A47-96A9-4B8A0D802411}"/>
              </a:ext>
            </a:extLst>
          </p:cNvPr>
          <p:cNvSpPr>
            <a:spLocks noGrp="1" noChangeArrowheads="1"/>
          </p:cNvSpPr>
          <p:nvPr>
            <p:ph type="title"/>
          </p:nvPr>
        </p:nvSpPr>
        <p:spPr/>
        <p:txBody>
          <a:bodyPr/>
          <a:lstStyle/>
          <a:p>
            <a:pPr eaLnBrk="1" hangingPunct="1">
              <a:defRPr/>
            </a:pPr>
            <a:r>
              <a:rPr lang="en-US" sz="3200"/>
              <a:t>Stars Leave Main Sequence When Core Hydrogen is Depleted</a:t>
            </a:r>
          </a:p>
        </p:txBody>
      </p:sp>
      <p:pic>
        <p:nvPicPr>
          <p:cNvPr id="38915" name="Picture 3" descr="61_05">
            <a:extLst>
              <a:ext uri="{FF2B5EF4-FFF2-40B4-BE49-F238E27FC236}">
                <a16:creationId xmlns:a16="http://schemas.microsoft.com/office/drawing/2014/main" id="{55B8A5D8-A17C-7D41-B6DC-8F4ADAA148D8}"/>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733801" y="1271588"/>
            <a:ext cx="6340475" cy="535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916" name="Text Box 4">
            <a:extLst>
              <a:ext uri="{FF2B5EF4-FFF2-40B4-BE49-F238E27FC236}">
                <a16:creationId xmlns:a16="http://schemas.microsoft.com/office/drawing/2014/main" id="{5133E25B-5B35-D343-A06B-152FD72FFBAB}"/>
              </a:ext>
            </a:extLst>
          </p:cNvPr>
          <p:cNvSpPr txBox="1">
            <a:spLocks noChangeArrowheads="1"/>
          </p:cNvSpPr>
          <p:nvPr/>
        </p:nvSpPr>
        <p:spPr bwMode="auto">
          <a:xfrm>
            <a:off x="1752600" y="2819400"/>
            <a:ext cx="184785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Arial" charset="0"/>
                <a:ea typeface="ＭＳ Ｐゴシック" charset="0"/>
              </a:rPr>
              <a:t>The BIG </a:t>
            </a:r>
          </a:p>
          <a:p>
            <a:pPr>
              <a:defRPr/>
            </a:pPr>
            <a:r>
              <a:rPr lang="en-US" sz="2800">
                <a:latin typeface="Arial" charset="0"/>
                <a:ea typeface="ＭＳ Ｐゴシック" charset="0"/>
              </a:rPr>
              <a:t>Die Young</a:t>
            </a:r>
          </a:p>
        </p:txBody>
      </p:sp>
      <p:sp>
        <p:nvSpPr>
          <p:cNvPr id="38917" name="Rectangle 5">
            <a:extLst>
              <a:ext uri="{FF2B5EF4-FFF2-40B4-BE49-F238E27FC236}">
                <a16:creationId xmlns:a16="http://schemas.microsoft.com/office/drawing/2014/main" id="{FA64F21B-5F24-6745-9683-0FBF28416BC0}"/>
              </a:ext>
            </a:extLst>
          </p:cNvPr>
          <p:cNvSpPr>
            <a:spLocks noChangeArrowheads="1"/>
          </p:cNvSpPr>
          <p:nvPr/>
        </p:nvSpPr>
        <p:spPr bwMode="auto">
          <a:xfrm>
            <a:off x="2438401" y="6600826"/>
            <a:ext cx="19716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5" rIns="91429" bIns="45715" anchor="ctr"/>
          <a:lstStyle/>
          <a:p>
            <a:pPr algn="ctr">
              <a:defRPr/>
            </a:pPr>
            <a:r>
              <a:rPr lang="en-US" sz="1200">
                <a:solidFill>
                  <a:schemeClr val="tx2"/>
                </a:solidFill>
                <a:latin typeface="Arial" charset="0"/>
                <a:ea typeface="ＭＳ Ｐゴシック" charset="0"/>
              </a:rPr>
              <a:t>Figure 61.05, Pathways</a:t>
            </a:r>
          </a:p>
        </p:txBody>
      </p:sp>
    </p:spTree>
    <p:extLst>
      <p:ext uri="{BB962C8B-B14F-4D97-AF65-F5344CB8AC3E}">
        <p14:creationId xmlns:p14="http://schemas.microsoft.com/office/powerpoint/2010/main" val="3805311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59_04">
            <a:extLst>
              <a:ext uri="{FF2B5EF4-FFF2-40B4-BE49-F238E27FC236}">
                <a16:creationId xmlns:a16="http://schemas.microsoft.com/office/drawing/2014/main" id="{A8756E23-A536-2E4F-9DA2-628A8AC1D03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430589" y="750888"/>
            <a:ext cx="5330825" cy="535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0963" name="Rectangle 3">
            <a:extLst>
              <a:ext uri="{FF2B5EF4-FFF2-40B4-BE49-F238E27FC236}">
                <a16:creationId xmlns:a16="http://schemas.microsoft.com/office/drawing/2014/main" id="{635D39B7-C45E-0643-9203-A84851DD52DC}"/>
              </a:ext>
            </a:extLst>
          </p:cNvPr>
          <p:cNvSpPr>
            <a:spLocks noGrp="1" noChangeArrowheads="1"/>
          </p:cNvSpPr>
          <p:nvPr>
            <p:ph type="title" idx="4294967295"/>
          </p:nvPr>
        </p:nvSpPr>
        <p:spPr>
          <a:xfrm>
            <a:off x="1981200" y="152401"/>
            <a:ext cx="8229600" cy="487363"/>
          </a:xfrm>
        </p:spPr>
        <p:txBody>
          <a:bodyPr>
            <a:normAutofit fontScale="90000"/>
          </a:bodyPr>
          <a:lstStyle/>
          <a:p>
            <a:pPr eaLnBrk="1" hangingPunct="1">
              <a:defRPr/>
            </a:pPr>
            <a:r>
              <a:rPr lang="en-US" sz="3600"/>
              <a:t>Evolutionary Tracks on HR Diagram</a:t>
            </a:r>
          </a:p>
        </p:txBody>
      </p:sp>
      <p:sp>
        <p:nvSpPr>
          <p:cNvPr id="40964" name="Text Box 4">
            <a:extLst>
              <a:ext uri="{FF2B5EF4-FFF2-40B4-BE49-F238E27FC236}">
                <a16:creationId xmlns:a16="http://schemas.microsoft.com/office/drawing/2014/main" id="{DE30F4EE-C65E-F247-A518-D44D75461E1A}"/>
              </a:ext>
            </a:extLst>
          </p:cNvPr>
          <p:cNvSpPr txBox="1">
            <a:spLocks noChangeArrowheads="1"/>
          </p:cNvSpPr>
          <p:nvPr/>
        </p:nvSpPr>
        <p:spPr bwMode="auto">
          <a:xfrm>
            <a:off x="5927725" y="6084888"/>
            <a:ext cx="392588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solidFill>
                  <a:schemeClr val="tx2"/>
                </a:solidFill>
                <a:latin typeface="Arial" charset="0"/>
                <a:ea typeface="ＭＳ Ｐゴシック" charset="0"/>
              </a:rPr>
              <a:t>Figure 59.04, Pathways</a:t>
            </a:r>
          </a:p>
        </p:txBody>
      </p:sp>
    </p:spTree>
    <p:extLst>
      <p:ext uri="{BB962C8B-B14F-4D97-AF65-F5344CB8AC3E}">
        <p14:creationId xmlns:p14="http://schemas.microsoft.com/office/powerpoint/2010/main" val="1480647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75DE482-D049-4E40-A9AF-96BD9AE80C0F}"/>
              </a:ext>
            </a:extLst>
          </p:cNvPr>
          <p:cNvSpPr>
            <a:spLocks noGrp="1" noChangeArrowheads="1"/>
          </p:cNvSpPr>
          <p:nvPr>
            <p:ph type="title"/>
          </p:nvPr>
        </p:nvSpPr>
        <p:spPr>
          <a:xfrm>
            <a:off x="793230" y="193674"/>
            <a:ext cx="10515600" cy="1325563"/>
          </a:xfrm>
        </p:spPr>
        <p:txBody>
          <a:bodyPr/>
          <a:lstStyle/>
          <a:p>
            <a:pPr eaLnBrk="1" hangingPunct="1">
              <a:defRPr/>
            </a:pPr>
            <a:r>
              <a:rPr lang="en-US" dirty="0"/>
              <a:t>Post Main Sequence Evolution</a:t>
            </a:r>
          </a:p>
        </p:txBody>
      </p:sp>
      <p:pic>
        <p:nvPicPr>
          <p:cNvPr id="49155" name="Picture 3" descr="62_04">
            <a:extLst>
              <a:ext uri="{FF2B5EF4-FFF2-40B4-BE49-F238E27FC236}">
                <a16:creationId xmlns:a16="http://schemas.microsoft.com/office/drawing/2014/main" id="{5B21E629-F0D7-BE48-8D62-5EF00B6DDB07}"/>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743200" y="1119188"/>
            <a:ext cx="6330950" cy="535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156" name="Text Box 4">
            <a:extLst>
              <a:ext uri="{FF2B5EF4-FFF2-40B4-BE49-F238E27FC236}">
                <a16:creationId xmlns:a16="http://schemas.microsoft.com/office/drawing/2014/main" id="{FC23861D-F298-1449-A5E3-BFDBCC4BDFA4}"/>
              </a:ext>
            </a:extLst>
          </p:cNvPr>
          <p:cNvSpPr txBox="1">
            <a:spLocks noChangeArrowheads="1"/>
          </p:cNvSpPr>
          <p:nvPr/>
        </p:nvSpPr>
        <p:spPr bwMode="auto">
          <a:xfrm>
            <a:off x="9199564" y="2046288"/>
            <a:ext cx="1392237"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latin typeface="Arial" charset="0"/>
                <a:ea typeface="ＭＳ Ｐゴシック" charset="0"/>
              </a:rPr>
              <a:t>Helium </a:t>
            </a:r>
          </a:p>
          <a:p>
            <a:pPr>
              <a:defRPr/>
            </a:pPr>
            <a:r>
              <a:rPr lang="en-US" sz="2800">
                <a:latin typeface="Arial" charset="0"/>
                <a:ea typeface="ＭＳ Ｐゴシック" charset="0"/>
              </a:rPr>
              <a:t>Ignition</a:t>
            </a:r>
          </a:p>
        </p:txBody>
      </p:sp>
      <p:sp>
        <p:nvSpPr>
          <p:cNvPr id="49157" name="Line 5">
            <a:extLst>
              <a:ext uri="{FF2B5EF4-FFF2-40B4-BE49-F238E27FC236}">
                <a16:creationId xmlns:a16="http://schemas.microsoft.com/office/drawing/2014/main" id="{D6A43D14-9B58-4344-84DD-C9C027F477C9}"/>
              </a:ext>
            </a:extLst>
          </p:cNvPr>
          <p:cNvSpPr>
            <a:spLocks noChangeShapeType="1"/>
          </p:cNvSpPr>
          <p:nvPr/>
        </p:nvSpPr>
        <p:spPr bwMode="auto">
          <a:xfrm flipH="1" flipV="1">
            <a:off x="8763000" y="1676400"/>
            <a:ext cx="609600" cy="30480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58" name="Line 6">
            <a:extLst>
              <a:ext uri="{FF2B5EF4-FFF2-40B4-BE49-F238E27FC236}">
                <a16:creationId xmlns:a16="http://schemas.microsoft.com/office/drawing/2014/main" id="{7A48279E-3B64-284D-B47D-5C933E3677D0}"/>
              </a:ext>
            </a:extLst>
          </p:cNvPr>
          <p:cNvSpPr>
            <a:spLocks noChangeShapeType="1"/>
          </p:cNvSpPr>
          <p:nvPr/>
        </p:nvSpPr>
        <p:spPr bwMode="auto">
          <a:xfrm flipH="1" flipV="1">
            <a:off x="8686800" y="2057400"/>
            <a:ext cx="457200" cy="30480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59" name="Line 7">
            <a:extLst>
              <a:ext uri="{FF2B5EF4-FFF2-40B4-BE49-F238E27FC236}">
                <a16:creationId xmlns:a16="http://schemas.microsoft.com/office/drawing/2014/main" id="{C381AAC5-76B5-B849-8F39-6020D3A22324}"/>
              </a:ext>
            </a:extLst>
          </p:cNvPr>
          <p:cNvSpPr>
            <a:spLocks noChangeShapeType="1"/>
          </p:cNvSpPr>
          <p:nvPr/>
        </p:nvSpPr>
        <p:spPr bwMode="auto">
          <a:xfrm flipH="1" flipV="1">
            <a:off x="8763000" y="2590800"/>
            <a:ext cx="457200" cy="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60" name="Line 8">
            <a:extLst>
              <a:ext uri="{FF2B5EF4-FFF2-40B4-BE49-F238E27FC236}">
                <a16:creationId xmlns:a16="http://schemas.microsoft.com/office/drawing/2014/main" id="{4EEF7618-734D-5D40-BD7E-3A5C07744697}"/>
              </a:ext>
            </a:extLst>
          </p:cNvPr>
          <p:cNvSpPr>
            <a:spLocks noChangeShapeType="1"/>
          </p:cNvSpPr>
          <p:nvPr/>
        </p:nvSpPr>
        <p:spPr bwMode="auto">
          <a:xfrm flipH="1" flipV="1">
            <a:off x="8763000" y="3124200"/>
            <a:ext cx="457200" cy="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61" name="Line 9">
            <a:extLst>
              <a:ext uri="{FF2B5EF4-FFF2-40B4-BE49-F238E27FC236}">
                <a16:creationId xmlns:a16="http://schemas.microsoft.com/office/drawing/2014/main" id="{C3333B2D-3357-4C41-A2F5-BFFB68A9E828}"/>
              </a:ext>
            </a:extLst>
          </p:cNvPr>
          <p:cNvSpPr>
            <a:spLocks noChangeShapeType="1"/>
          </p:cNvSpPr>
          <p:nvPr/>
        </p:nvSpPr>
        <p:spPr bwMode="auto">
          <a:xfrm flipH="1">
            <a:off x="8763000" y="3124200"/>
            <a:ext cx="685800" cy="83820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62" name="Line 10">
            <a:extLst>
              <a:ext uri="{FF2B5EF4-FFF2-40B4-BE49-F238E27FC236}">
                <a16:creationId xmlns:a16="http://schemas.microsoft.com/office/drawing/2014/main" id="{A8851BD9-F7E4-BB4D-8719-3BB666A68C5B}"/>
              </a:ext>
            </a:extLst>
          </p:cNvPr>
          <p:cNvSpPr>
            <a:spLocks noChangeShapeType="1"/>
          </p:cNvSpPr>
          <p:nvPr/>
        </p:nvSpPr>
        <p:spPr bwMode="auto">
          <a:xfrm flipH="1">
            <a:off x="8763000" y="3048000"/>
            <a:ext cx="609600" cy="60960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49163" name="Line 11">
            <a:extLst>
              <a:ext uri="{FF2B5EF4-FFF2-40B4-BE49-F238E27FC236}">
                <a16:creationId xmlns:a16="http://schemas.microsoft.com/office/drawing/2014/main" id="{DE43B33F-BD4B-AC42-BAB0-FF62F6D6A01E}"/>
              </a:ext>
            </a:extLst>
          </p:cNvPr>
          <p:cNvSpPr>
            <a:spLocks noChangeShapeType="1"/>
          </p:cNvSpPr>
          <p:nvPr/>
        </p:nvSpPr>
        <p:spPr bwMode="auto">
          <a:xfrm flipH="1">
            <a:off x="8763000" y="3048000"/>
            <a:ext cx="457200" cy="304800"/>
          </a:xfrm>
          <a:prstGeom prst="line">
            <a:avLst/>
          </a:prstGeom>
          <a:noFill/>
          <a:ln w="28575">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1167353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84CE6D6-BB85-6E42-B60B-706B8D7041DD}"/>
              </a:ext>
            </a:extLst>
          </p:cNvPr>
          <p:cNvSpPr>
            <a:spLocks noGrp="1" noChangeArrowheads="1"/>
          </p:cNvSpPr>
          <p:nvPr>
            <p:ph type="title"/>
          </p:nvPr>
        </p:nvSpPr>
        <p:spPr/>
        <p:txBody>
          <a:bodyPr/>
          <a:lstStyle/>
          <a:p>
            <a:pPr eaLnBrk="1" hangingPunct="1"/>
            <a:r>
              <a:rPr lang="en-US" altLang="en-US" sz="4000"/>
              <a:t>Sun</a:t>
            </a:r>
            <a:r>
              <a:rPr lang="ja-JP" altLang="en-US" sz="4000"/>
              <a:t>’</a:t>
            </a:r>
            <a:r>
              <a:rPr lang="en-US" altLang="ja-JP" sz="4000"/>
              <a:t>s Life Cycle on the HR Diagram</a:t>
            </a:r>
            <a:endParaRPr lang="en-US" altLang="en-US" sz="4000"/>
          </a:p>
        </p:txBody>
      </p:sp>
      <p:pic>
        <p:nvPicPr>
          <p:cNvPr id="51203" name="Picture 3" descr="64_02b">
            <a:extLst>
              <a:ext uri="{FF2B5EF4-FFF2-40B4-BE49-F238E27FC236}">
                <a16:creationId xmlns:a16="http://schemas.microsoft.com/office/drawing/2014/main" id="{1DACB23F-545E-D843-8653-C10BF1DE0BF5}"/>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27314" y="1393826"/>
            <a:ext cx="6937375" cy="4625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04" name="Text Box 4">
            <a:extLst>
              <a:ext uri="{FF2B5EF4-FFF2-40B4-BE49-F238E27FC236}">
                <a16:creationId xmlns:a16="http://schemas.microsoft.com/office/drawing/2014/main" id="{07233DE5-A435-F243-B7F8-B418ED865587}"/>
              </a:ext>
            </a:extLst>
          </p:cNvPr>
          <p:cNvSpPr txBox="1">
            <a:spLocks noChangeArrowheads="1"/>
          </p:cNvSpPr>
          <p:nvPr/>
        </p:nvSpPr>
        <p:spPr bwMode="auto">
          <a:xfrm>
            <a:off x="2727326" y="6477000"/>
            <a:ext cx="18653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64.02b, Pathways</a:t>
            </a:r>
          </a:p>
        </p:txBody>
      </p:sp>
    </p:spTree>
    <p:extLst>
      <p:ext uri="{BB962C8B-B14F-4D97-AF65-F5344CB8AC3E}">
        <p14:creationId xmlns:p14="http://schemas.microsoft.com/office/powerpoint/2010/main" val="2293068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2">
            <a:extLst>
              <a:ext uri="{FF2B5EF4-FFF2-40B4-BE49-F238E27FC236}">
                <a16:creationId xmlns:a16="http://schemas.microsoft.com/office/drawing/2014/main" id="{5DB349F1-7261-FB46-8376-3485FA68B306}"/>
              </a:ext>
            </a:extLst>
          </p:cNvPr>
          <p:cNvSpPr>
            <a:spLocks noChangeShapeType="1"/>
          </p:cNvSpPr>
          <p:nvPr/>
        </p:nvSpPr>
        <p:spPr bwMode="auto">
          <a:xfrm>
            <a:off x="3733800" y="4038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0" name="Rectangle 3">
            <a:extLst>
              <a:ext uri="{FF2B5EF4-FFF2-40B4-BE49-F238E27FC236}">
                <a16:creationId xmlns:a16="http://schemas.microsoft.com/office/drawing/2014/main" id="{3C4D4B1B-8114-4941-89EA-BFCC40B20235}"/>
              </a:ext>
            </a:extLst>
          </p:cNvPr>
          <p:cNvSpPr>
            <a:spLocks noGrp="1" noChangeArrowheads="1"/>
          </p:cNvSpPr>
          <p:nvPr>
            <p:ph type="title" idx="4294967295"/>
          </p:nvPr>
        </p:nvSpPr>
        <p:spPr>
          <a:xfrm>
            <a:off x="1524000" y="274638"/>
            <a:ext cx="8229600" cy="1143000"/>
          </a:xfrm>
        </p:spPr>
        <p:txBody>
          <a:bodyPr/>
          <a:lstStyle/>
          <a:p>
            <a:r>
              <a:rPr lang="en-US" altLang="en-US">
                <a:ea typeface="ＭＳ Ｐゴシック" panose="020B0600070205080204" pitchFamily="34" charset="-128"/>
              </a:rPr>
              <a:t>Alpha Particle Capture </a:t>
            </a:r>
          </a:p>
        </p:txBody>
      </p:sp>
      <p:sp>
        <p:nvSpPr>
          <p:cNvPr id="63491" name="Rectangle 4">
            <a:extLst>
              <a:ext uri="{FF2B5EF4-FFF2-40B4-BE49-F238E27FC236}">
                <a16:creationId xmlns:a16="http://schemas.microsoft.com/office/drawing/2014/main" id="{350041C2-DC3B-3144-B740-54EB9558DF26}"/>
              </a:ext>
            </a:extLst>
          </p:cNvPr>
          <p:cNvSpPr>
            <a:spLocks noGrp="1" noChangeArrowheads="1"/>
          </p:cNvSpPr>
          <p:nvPr>
            <p:ph type="body" idx="4294967295"/>
          </p:nvPr>
        </p:nvSpPr>
        <p:spPr>
          <a:xfrm>
            <a:off x="1524000" y="1600201"/>
            <a:ext cx="8229600" cy="4525963"/>
          </a:xfrm>
        </p:spPr>
        <p:txBody>
          <a:bodyPr/>
          <a:lstStyle/>
          <a:p>
            <a:pPr>
              <a:buFontTx/>
              <a:buNone/>
            </a:pPr>
            <a:r>
              <a:rPr lang="en-US" altLang="en-US">
                <a:ea typeface="ＭＳ Ｐゴシック" panose="020B0600070205080204" pitchFamily="34" charset="-128"/>
              </a:rPr>
              <a:t>Helium Nuclei, 2 protons, 2 neutrons called Alpha Particles	</a:t>
            </a:r>
          </a:p>
        </p:txBody>
      </p:sp>
      <p:sp>
        <p:nvSpPr>
          <p:cNvPr id="63492" name="Oval 5">
            <a:extLst>
              <a:ext uri="{FF2B5EF4-FFF2-40B4-BE49-F238E27FC236}">
                <a16:creationId xmlns:a16="http://schemas.microsoft.com/office/drawing/2014/main" id="{3C93BC51-B864-E84C-A0DE-5AB99136005F}"/>
              </a:ext>
            </a:extLst>
          </p:cNvPr>
          <p:cNvSpPr>
            <a:spLocks noChangeArrowheads="1"/>
          </p:cNvSpPr>
          <p:nvPr/>
        </p:nvSpPr>
        <p:spPr bwMode="auto">
          <a:xfrm>
            <a:off x="3733800" y="6019800"/>
            <a:ext cx="914400" cy="1066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3493" name="Group 6">
            <a:extLst>
              <a:ext uri="{FF2B5EF4-FFF2-40B4-BE49-F238E27FC236}">
                <a16:creationId xmlns:a16="http://schemas.microsoft.com/office/drawing/2014/main" id="{BA2BED06-8471-4D43-A7D0-4698D54909C0}"/>
              </a:ext>
            </a:extLst>
          </p:cNvPr>
          <p:cNvGrpSpPr>
            <a:grpSpLocks/>
          </p:cNvGrpSpPr>
          <p:nvPr/>
        </p:nvGrpSpPr>
        <p:grpSpPr bwMode="auto">
          <a:xfrm>
            <a:off x="2514600" y="4114801"/>
            <a:ext cx="533400" cy="754063"/>
            <a:chOff x="2736" y="2976"/>
            <a:chExt cx="243" cy="379"/>
          </a:xfrm>
        </p:grpSpPr>
        <p:sp>
          <p:nvSpPr>
            <p:cNvPr id="63513" name="Oval 7">
              <a:extLst>
                <a:ext uri="{FF2B5EF4-FFF2-40B4-BE49-F238E27FC236}">
                  <a16:creationId xmlns:a16="http://schemas.microsoft.com/office/drawing/2014/main" id="{ACE96B70-B34A-164A-8232-8781F9FF92D0}"/>
                </a:ext>
              </a:extLst>
            </p:cNvPr>
            <p:cNvSpPr>
              <a:spLocks noChangeArrowheads="1"/>
            </p:cNvSpPr>
            <p:nvPr/>
          </p:nvSpPr>
          <p:spPr bwMode="auto">
            <a:xfrm>
              <a:off x="2870" y="3168"/>
              <a:ext cx="109" cy="10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4" name="Oval 8">
              <a:extLst>
                <a:ext uri="{FF2B5EF4-FFF2-40B4-BE49-F238E27FC236}">
                  <a16:creationId xmlns:a16="http://schemas.microsoft.com/office/drawing/2014/main" id="{D196F69B-5AA2-A049-9939-CE704F4DCAB2}"/>
                </a:ext>
              </a:extLst>
            </p:cNvPr>
            <p:cNvSpPr>
              <a:spLocks noChangeArrowheads="1"/>
            </p:cNvSpPr>
            <p:nvPr/>
          </p:nvSpPr>
          <p:spPr bwMode="auto">
            <a:xfrm>
              <a:off x="2805" y="3182"/>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5" name="Oval 9">
              <a:extLst>
                <a:ext uri="{FF2B5EF4-FFF2-40B4-BE49-F238E27FC236}">
                  <a16:creationId xmlns:a16="http://schemas.microsoft.com/office/drawing/2014/main" id="{3BABFE08-0461-D94C-8C17-29120038C988}"/>
                </a:ext>
              </a:extLst>
            </p:cNvPr>
            <p:cNvSpPr>
              <a:spLocks noChangeArrowheads="1"/>
            </p:cNvSpPr>
            <p:nvPr/>
          </p:nvSpPr>
          <p:spPr bwMode="auto">
            <a:xfrm>
              <a:off x="2870" y="3247"/>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6" name="Oval 10">
              <a:extLst>
                <a:ext uri="{FF2B5EF4-FFF2-40B4-BE49-F238E27FC236}">
                  <a16:creationId xmlns:a16="http://schemas.microsoft.com/office/drawing/2014/main" id="{CE73F3C6-B181-2941-A772-AC964CE81D67}"/>
                </a:ext>
              </a:extLst>
            </p:cNvPr>
            <p:cNvSpPr>
              <a:spLocks noChangeArrowheads="1"/>
            </p:cNvSpPr>
            <p:nvPr/>
          </p:nvSpPr>
          <p:spPr bwMode="auto">
            <a:xfrm>
              <a:off x="2805" y="3240"/>
              <a:ext cx="109" cy="10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7" name="Rectangle 11">
              <a:extLst>
                <a:ext uri="{FF2B5EF4-FFF2-40B4-BE49-F238E27FC236}">
                  <a16:creationId xmlns:a16="http://schemas.microsoft.com/office/drawing/2014/main" id="{A8626E2F-3459-7841-B9A9-7BF69562101B}"/>
                </a:ext>
              </a:extLst>
            </p:cNvPr>
            <p:cNvSpPr>
              <a:spLocks noChangeArrowheads="1"/>
            </p:cNvSpPr>
            <p:nvPr/>
          </p:nvSpPr>
          <p:spPr bwMode="auto">
            <a:xfrm>
              <a:off x="2736" y="2976"/>
              <a:ext cx="17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latin typeface="Helvetica" pitchFamily="2" charset="0"/>
                </a:rPr>
                <a:t>He</a:t>
              </a:r>
              <a:endParaRPr lang="en-US" altLang="en-US">
                <a:latin typeface="Times" pitchFamily="2" charset="0"/>
              </a:endParaRPr>
            </a:p>
          </p:txBody>
        </p:sp>
      </p:grpSp>
      <p:sp>
        <p:nvSpPr>
          <p:cNvPr id="63494" name="Line 12">
            <a:extLst>
              <a:ext uri="{FF2B5EF4-FFF2-40B4-BE49-F238E27FC236}">
                <a16:creationId xmlns:a16="http://schemas.microsoft.com/office/drawing/2014/main" id="{8BDC4C5F-BDFB-5C49-B8A9-6F35786A3CD7}"/>
              </a:ext>
            </a:extLst>
          </p:cNvPr>
          <p:cNvSpPr>
            <a:spLocks noChangeShapeType="1"/>
          </p:cNvSpPr>
          <p:nvPr/>
        </p:nvSpPr>
        <p:spPr bwMode="auto">
          <a:xfrm flipV="1">
            <a:off x="2895600" y="4267200"/>
            <a:ext cx="914400" cy="4572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63495" name="Group 13">
            <a:extLst>
              <a:ext uri="{FF2B5EF4-FFF2-40B4-BE49-F238E27FC236}">
                <a16:creationId xmlns:a16="http://schemas.microsoft.com/office/drawing/2014/main" id="{29F9E4DA-55DD-0248-8F79-29A933FD130B}"/>
              </a:ext>
            </a:extLst>
          </p:cNvPr>
          <p:cNvGrpSpPr>
            <a:grpSpLocks/>
          </p:cNvGrpSpPr>
          <p:nvPr/>
        </p:nvGrpSpPr>
        <p:grpSpPr bwMode="auto">
          <a:xfrm>
            <a:off x="4495800" y="4724401"/>
            <a:ext cx="533400" cy="754063"/>
            <a:chOff x="2736" y="2976"/>
            <a:chExt cx="243" cy="379"/>
          </a:xfrm>
        </p:grpSpPr>
        <p:sp>
          <p:nvSpPr>
            <p:cNvPr id="63508" name="Oval 14">
              <a:extLst>
                <a:ext uri="{FF2B5EF4-FFF2-40B4-BE49-F238E27FC236}">
                  <a16:creationId xmlns:a16="http://schemas.microsoft.com/office/drawing/2014/main" id="{CEAA0308-7BF5-704D-BBAE-0DC30B6E3252}"/>
                </a:ext>
              </a:extLst>
            </p:cNvPr>
            <p:cNvSpPr>
              <a:spLocks noChangeArrowheads="1"/>
            </p:cNvSpPr>
            <p:nvPr/>
          </p:nvSpPr>
          <p:spPr bwMode="auto">
            <a:xfrm>
              <a:off x="2870" y="3168"/>
              <a:ext cx="109" cy="10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9" name="Oval 15">
              <a:extLst>
                <a:ext uri="{FF2B5EF4-FFF2-40B4-BE49-F238E27FC236}">
                  <a16:creationId xmlns:a16="http://schemas.microsoft.com/office/drawing/2014/main" id="{0E891C08-9154-C644-8CC9-D41C434478C4}"/>
                </a:ext>
              </a:extLst>
            </p:cNvPr>
            <p:cNvSpPr>
              <a:spLocks noChangeArrowheads="1"/>
            </p:cNvSpPr>
            <p:nvPr/>
          </p:nvSpPr>
          <p:spPr bwMode="auto">
            <a:xfrm>
              <a:off x="2805" y="3182"/>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0" name="Oval 16">
              <a:extLst>
                <a:ext uri="{FF2B5EF4-FFF2-40B4-BE49-F238E27FC236}">
                  <a16:creationId xmlns:a16="http://schemas.microsoft.com/office/drawing/2014/main" id="{21AA813A-86A3-C543-AA69-068A0BDBD26A}"/>
                </a:ext>
              </a:extLst>
            </p:cNvPr>
            <p:cNvSpPr>
              <a:spLocks noChangeArrowheads="1"/>
            </p:cNvSpPr>
            <p:nvPr/>
          </p:nvSpPr>
          <p:spPr bwMode="auto">
            <a:xfrm>
              <a:off x="2870" y="3247"/>
              <a:ext cx="109" cy="108"/>
            </a:xfrm>
            <a:prstGeom prst="ellipse">
              <a:avLst/>
            </a:prstGeom>
            <a:solidFill>
              <a:srgbClr val="CC0000"/>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1" name="Oval 17">
              <a:extLst>
                <a:ext uri="{FF2B5EF4-FFF2-40B4-BE49-F238E27FC236}">
                  <a16:creationId xmlns:a16="http://schemas.microsoft.com/office/drawing/2014/main" id="{807D0BE0-E30E-EA43-98E2-E1B62AAED2A1}"/>
                </a:ext>
              </a:extLst>
            </p:cNvPr>
            <p:cNvSpPr>
              <a:spLocks noChangeArrowheads="1"/>
            </p:cNvSpPr>
            <p:nvPr/>
          </p:nvSpPr>
          <p:spPr bwMode="auto">
            <a:xfrm>
              <a:off x="2805" y="3240"/>
              <a:ext cx="109" cy="108"/>
            </a:xfrm>
            <a:prstGeom prst="ellipse">
              <a:avLst/>
            </a:prstGeom>
            <a:solidFill>
              <a:srgbClr val="0080FF"/>
            </a:solidFill>
            <a:ln w="15875">
              <a:solidFill>
                <a:srgbClr val="0000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12" name="Rectangle 18">
              <a:extLst>
                <a:ext uri="{FF2B5EF4-FFF2-40B4-BE49-F238E27FC236}">
                  <a16:creationId xmlns:a16="http://schemas.microsoft.com/office/drawing/2014/main" id="{332F7091-D985-B04B-83A1-82E8226AB503}"/>
                </a:ext>
              </a:extLst>
            </p:cNvPr>
            <p:cNvSpPr>
              <a:spLocks noChangeArrowheads="1"/>
            </p:cNvSpPr>
            <p:nvPr/>
          </p:nvSpPr>
          <p:spPr bwMode="auto">
            <a:xfrm>
              <a:off x="2736" y="2976"/>
              <a:ext cx="17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latin typeface="Helvetica" pitchFamily="2" charset="0"/>
                </a:rPr>
                <a:t>He</a:t>
              </a:r>
              <a:endParaRPr lang="en-US" altLang="en-US">
                <a:latin typeface="Times" pitchFamily="2" charset="0"/>
              </a:endParaRPr>
            </a:p>
          </p:txBody>
        </p:sp>
      </p:grpSp>
      <p:grpSp>
        <p:nvGrpSpPr>
          <p:cNvPr id="63496" name="Group 19">
            <a:extLst>
              <a:ext uri="{FF2B5EF4-FFF2-40B4-BE49-F238E27FC236}">
                <a16:creationId xmlns:a16="http://schemas.microsoft.com/office/drawing/2014/main" id="{A9A3ED13-A97E-054C-9B60-2BD7AC4EE7B6}"/>
              </a:ext>
            </a:extLst>
          </p:cNvPr>
          <p:cNvGrpSpPr>
            <a:grpSpLocks/>
          </p:cNvGrpSpPr>
          <p:nvPr/>
        </p:nvGrpSpPr>
        <p:grpSpPr bwMode="auto">
          <a:xfrm>
            <a:off x="3505200" y="3733800"/>
            <a:ext cx="630238" cy="533400"/>
            <a:chOff x="480" y="1584"/>
            <a:chExt cx="397" cy="336"/>
          </a:xfrm>
        </p:grpSpPr>
        <p:sp>
          <p:nvSpPr>
            <p:cNvPr id="63506" name="Oval 20">
              <a:extLst>
                <a:ext uri="{FF2B5EF4-FFF2-40B4-BE49-F238E27FC236}">
                  <a16:creationId xmlns:a16="http://schemas.microsoft.com/office/drawing/2014/main" id="{494CE1BC-4CFF-7E4A-A16C-E948419F7129}"/>
                </a:ext>
              </a:extLst>
            </p:cNvPr>
            <p:cNvSpPr>
              <a:spLocks noChangeArrowheads="1"/>
            </p:cNvSpPr>
            <p:nvPr/>
          </p:nvSpPr>
          <p:spPr bwMode="auto">
            <a:xfrm>
              <a:off x="528" y="1584"/>
              <a:ext cx="336" cy="336"/>
            </a:xfrm>
            <a:prstGeom prst="ellipse">
              <a:avLst/>
            </a:prstGeom>
            <a:solidFill>
              <a:srgbClr val="66FF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7" name="Text Box 21">
              <a:extLst>
                <a:ext uri="{FF2B5EF4-FFF2-40B4-BE49-F238E27FC236}">
                  <a16:creationId xmlns:a16="http://schemas.microsoft.com/office/drawing/2014/main" id="{C7380577-5FFD-B947-A08B-D9BD034DEBCC}"/>
                </a:ext>
              </a:extLst>
            </p:cNvPr>
            <p:cNvSpPr txBox="1">
              <a:spLocks noChangeArrowheads="1"/>
            </p:cNvSpPr>
            <p:nvPr/>
          </p:nvSpPr>
          <p:spPr bwMode="auto">
            <a:xfrm>
              <a:off x="480" y="1584"/>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12</a:t>
              </a:r>
              <a:r>
                <a:rPr lang="en-US" altLang="en-US" b="1"/>
                <a:t>C</a:t>
              </a:r>
            </a:p>
          </p:txBody>
        </p:sp>
      </p:grpSp>
      <p:grpSp>
        <p:nvGrpSpPr>
          <p:cNvPr id="63497" name="Group 22">
            <a:extLst>
              <a:ext uri="{FF2B5EF4-FFF2-40B4-BE49-F238E27FC236}">
                <a16:creationId xmlns:a16="http://schemas.microsoft.com/office/drawing/2014/main" id="{DE508475-A377-974E-9DC3-EEB11FEABD7F}"/>
              </a:ext>
            </a:extLst>
          </p:cNvPr>
          <p:cNvGrpSpPr>
            <a:grpSpLocks/>
          </p:cNvGrpSpPr>
          <p:nvPr/>
        </p:nvGrpSpPr>
        <p:grpSpPr bwMode="auto">
          <a:xfrm>
            <a:off x="4800600" y="3810000"/>
            <a:ext cx="630238" cy="533400"/>
            <a:chOff x="480" y="1584"/>
            <a:chExt cx="397" cy="336"/>
          </a:xfrm>
        </p:grpSpPr>
        <p:sp>
          <p:nvSpPr>
            <p:cNvPr id="63504" name="Oval 23">
              <a:extLst>
                <a:ext uri="{FF2B5EF4-FFF2-40B4-BE49-F238E27FC236}">
                  <a16:creationId xmlns:a16="http://schemas.microsoft.com/office/drawing/2014/main" id="{C772FB87-4018-D049-B54A-0FCE4691516D}"/>
                </a:ext>
              </a:extLst>
            </p:cNvPr>
            <p:cNvSpPr>
              <a:spLocks noChangeArrowheads="1"/>
            </p:cNvSpPr>
            <p:nvPr/>
          </p:nvSpPr>
          <p:spPr bwMode="auto">
            <a:xfrm>
              <a:off x="528" y="1584"/>
              <a:ext cx="336" cy="336"/>
            </a:xfrm>
            <a:prstGeom prst="ellipse">
              <a:avLst/>
            </a:prstGeom>
            <a:solidFill>
              <a:srgbClr val="6699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5" name="Text Box 24">
              <a:extLst>
                <a:ext uri="{FF2B5EF4-FFF2-40B4-BE49-F238E27FC236}">
                  <a16:creationId xmlns:a16="http://schemas.microsoft.com/office/drawing/2014/main" id="{6ACE3F57-E054-1D40-A2EF-ABCD7A5DE4FC}"/>
                </a:ext>
              </a:extLst>
            </p:cNvPr>
            <p:cNvSpPr txBox="1">
              <a:spLocks noChangeArrowheads="1"/>
            </p:cNvSpPr>
            <p:nvPr/>
          </p:nvSpPr>
          <p:spPr bwMode="auto">
            <a:xfrm>
              <a:off x="480" y="1584"/>
              <a:ext cx="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14</a:t>
              </a:r>
              <a:r>
                <a:rPr lang="en-US" altLang="en-US" b="1"/>
                <a:t>N</a:t>
              </a:r>
            </a:p>
          </p:txBody>
        </p:sp>
      </p:grpSp>
      <p:grpSp>
        <p:nvGrpSpPr>
          <p:cNvPr id="63498" name="Group 25">
            <a:extLst>
              <a:ext uri="{FF2B5EF4-FFF2-40B4-BE49-F238E27FC236}">
                <a16:creationId xmlns:a16="http://schemas.microsoft.com/office/drawing/2014/main" id="{8549DBD7-E150-BF41-8C19-03BDB9061DF9}"/>
              </a:ext>
            </a:extLst>
          </p:cNvPr>
          <p:cNvGrpSpPr>
            <a:grpSpLocks/>
          </p:cNvGrpSpPr>
          <p:nvPr/>
        </p:nvGrpSpPr>
        <p:grpSpPr bwMode="auto">
          <a:xfrm>
            <a:off x="6096001" y="3886200"/>
            <a:ext cx="646113" cy="533400"/>
            <a:chOff x="480" y="1584"/>
            <a:chExt cx="407" cy="336"/>
          </a:xfrm>
        </p:grpSpPr>
        <p:sp>
          <p:nvSpPr>
            <p:cNvPr id="63502" name="Oval 26">
              <a:extLst>
                <a:ext uri="{FF2B5EF4-FFF2-40B4-BE49-F238E27FC236}">
                  <a16:creationId xmlns:a16="http://schemas.microsoft.com/office/drawing/2014/main" id="{4A049315-CC96-6F4A-A990-7696F813A958}"/>
                </a:ext>
              </a:extLst>
            </p:cNvPr>
            <p:cNvSpPr>
              <a:spLocks noChangeArrowheads="1"/>
            </p:cNvSpPr>
            <p:nvPr/>
          </p:nvSpPr>
          <p:spPr bwMode="auto">
            <a:xfrm>
              <a:off x="528" y="1584"/>
              <a:ext cx="336" cy="336"/>
            </a:xfrm>
            <a:prstGeom prst="ellipse">
              <a:avLst/>
            </a:prstGeom>
            <a:solidFill>
              <a:srgbClr val="FF0066"/>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3503" name="Text Box 27">
              <a:extLst>
                <a:ext uri="{FF2B5EF4-FFF2-40B4-BE49-F238E27FC236}">
                  <a16:creationId xmlns:a16="http://schemas.microsoft.com/office/drawing/2014/main" id="{ACD6AEB4-492E-0946-B06C-CB4BD6573825}"/>
                </a:ext>
              </a:extLst>
            </p:cNvPr>
            <p:cNvSpPr txBox="1">
              <a:spLocks noChangeArrowheads="1"/>
            </p:cNvSpPr>
            <p:nvPr/>
          </p:nvSpPr>
          <p:spPr bwMode="auto">
            <a:xfrm>
              <a:off x="480" y="1584"/>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baseline="30000"/>
                <a:t>16</a:t>
              </a:r>
              <a:r>
                <a:rPr lang="en-US" altLang="en-US" b="1"/>
                <a:t>O</a:t>
              </a:r>
            </a:p>
          </p:txBody>
        </p:sp>
      </p:grpSp>
      <p:sp>
        <p:nvSpPr>
          <p:cNvPr id="63499" name="Line 28">
            <a:extLst>
              <a:ext uri="{FF2B5EF4-FFF2-40B4-BE49-F238E27FC236}">
                <a16:creationId xmlns:a16="http://schemas.microsoft.com/office/drawing/2014/main" id="{AA23390C-14DB-9E4A-BFD1-888E1DDFEDD0}"/>
              </a:ext>
            </a:extLst>
          </p:cNvPr>
          <p:cNvSpPr>
            <a:spLocks noChangeShapeType="1"/>
          </p:cNvSpPr>
          <p:nvPr/>
        </p:nvSpPr>
        <p:spPr bwMode="auto">
          <a:xfrm flipV="1">
            <a:off x="4876800" y="4343400"/>
            <a:ext cx="304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0" name="Line 29">
            <a:extLst>
              <a:ext uri="{FF2B5EF4-FFF2-40B4-BE49-F238E27FC236}">
                <a16:creationId xmlns:a16="http://schemas.microsoft.com/office/drawing/2014/main" id="{F9A6E118-92BE-B24E-8D19-83B61E2EB9EB}"/>
              </a:ext>
            </a:extLst>
          </p:cNvPr>
          <p:cNvSpPr>
            <a:spLocks noChangeShapeType="1"/>
          </p:cNvSpPr>
          <p:nvPr/>
        </p:nvSpPr>
        <p:spPr bwMode="auto">
          <a:xfrm>
            <a:off x="5334000" y="4114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1" name="Text Box 30">
            <a:extLst>
              <a:ext uri="{FF2B5EF4-FFF2-40B4-BE49-F238E27FC236}">
                <a16:creationId xmlns:a16="http://schemas.microsoft.com/office/drawing/2014/main" id="{FF050E2C-FC48-CD43-9F87-7A434B9E119F}"/>
              </a:ext>
            </a:extLst>
          </p:cNvPr>
          <p:cNvSpPr txBox="1">
            <a:spLocks noChangeArrowheads="1"/>
          </p:cNvSpPr>
          <p:nvPr/>
        </p:nvSpPr>
        <p:spPr bwMode="auto">
          <a:xfrm>
            <a:off x="2041525" y="5907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958993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a:extLst>
              <a:ext uri="{FF2B5EF4-FFF2-40B4-BE49-F238E27FC236}">
                <a16:creationId xmlns:a16="http://schemas.microsoft.com/office/drawing/2014/main" id="{C97D8B35-9DB4-604F-AD74-F331F56860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D7337C-447D-D043-BF98-A07F788DEF09}" type="slidenum">
              <a:rPr lang="en-US" altLang="en-US" sz="1400">
                <a:latin typeface="Times" pitchFamily="2" charset="0"/>
              </a:rPr>
              <a:pPr/>
              <a:t>45</a:t>
            </a:fld>
            <a:endParaRPr lang="en-US" altLang="en-US" sz="1400">
              <a:latin typeface="Times" pitchFamily="2" charset="0"/>
            </a:endParaRPr>
          </a:p>
        </p:txBody>
      </p:sp>
      <p:sp>
        <p:nvSpPr>
          <p:cNvPr id="74754" name="Rectangle 5">
            <a:extLst>
              <a:ext uri="{FF2B5EF4-FFF2-40B4-BE49-F238E27FC236}">
                <a16:creationId xmlns:a16="http://schemas.microsoft.com/office/drawing/2014/main" id="{7234F3FC-60E6-0B45-8B48-1176ABF26960}"/>
              </a:ext>
            </a:extLst>
          </p:cNvPr>
          <p:cNvSpPr>
            <a:spLocks noGrp="1" noChangeArrowheads="1"/>
          </p:cNvSpPr>
          <p:nvPr>
            <p:ph type="title"/>
          </p:nvPr>
        </p:nvSpPr>
        <p:spPr>
          <a:xfrm>
            <a:off x="2057400" y="304800"/>
            <a:ext cx="7772400" cy="1143000"/>
          </a:xfrm>
        </p:spPr>
        <p:txBody>
          <a:bodyPr>
            <a:normAutofit fontScale="90000"/>
          </a:bodyPr>
          <a:lstStyle/>
          <a:p>
            <a:r>
              <a:rPr lang="en-US" altLang="en-US" sz="4000">
                <a:ea typeface="ＭＳ Ｐゴシック" panose="020B0600070205080204" pitchFamily="34" charset="-128"/>
              </a:rPr>
              <a:t>Radioactive Nuclei Decay </a:t>
            </a:r>
            <a:br>
              <a:rPr lang="en-US" altLang="en-US" sz="4000">
                <a:ea typeface="ＭＳ Ｐゴシック" panose="020B0600070205080204" pitchFamily="34" charset="-128"/>
              </a:rPr>
            </a:br>
            <a:r>
              <a:rPr lang="en-US" altLang="en-US" sz="4000">
                <a:ea typeface="ＭＳ Ｐゴシック" panose="020B0600070205080204" pitchFamily="34" charset="-128"/>
              </a:rPr>
              <a:t>(fall apart)</a:t>
            </a:r>
          </a:p>
        </p:txBody>
      </p:sp>
      <p:pic>
        <p:nvPicPr>
          <p:cNvPr id="74755" name="Picture 4">
            <a:extLst>
              <a:ext uri="{FF2B5EF4-FFF2-40B4-BE49-F238E27FC236}">
                <a16:creationId xmlns:a16="http://schemas.microsoft.com/office/drawing/2014/main" id="{D78CC0AA-5D0B-BD4E-A00C-64747D53FC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05200" y="1447800"/>
            <a:ext cx="4819650" cy="4114800"/>
          </a:xfrm>
        </p:spPr>
      </p:pic>
      <p:sp>
        <p:nvSpPr>
          <p:cNvPr id="74756" name="Text Box 7">
            <a:extLst>
              <a:ext uri="{FF2B5EF4-FFF2-40B4-BE49-F238E27FC236}">
                <a16:creationId xmlns:a16="http://schemas.microsoft.com/office/drawing/2014/main" id="{8FADDDF9-6C00-CC40-B6CA-C6FD77823E2E}"/>
              </a:ext>
            </a:extLst>
          </p:cNvPr>
          <p:cNvSpPr txBox="1">
            <a:spLocks noChangeArrowheads="1"/>
          </p:cNvSpPr>
          <p:nvPr/>
        </p:nvSpPr>
        <p:spPr bwMode="auto">
          <a:xfrm>
            <a:off x="1973264" y="3657600"/>
            <a:ext cx="30559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Every second, there is a probability that a nucleus will break up</a:t>
            </a:r>
          </a:p>
          <a:p>
            <a:endParaRPr lang="en-US" altLang="en-US"/>
          </a:p>
          <a:p>
            <a:r>
              <a:rPr lang="en-US" altLang="en-US"/>
              <a:t>After Break-up the material becomes a daughter nucleus and </a:t>
            </a:r>
            <a:r>
              <a:rPr lang="ja-JP" altLang="en-US"/>
              <a:t>“</a:t>
            </a:r>
            <a:r>
              <a:rPr lang="en-US" altLang="ja-JP"/>
              <a:t>crumbs</a:t>
            </a:r>
            <a:r>
              <a:rPr lang="ja-JP" altLang="en-US"/>
              <a:t>”</a:t>
            </a:r>
            <a:endParaRPr lang="en-US" altLang="en-US"/>
          </a:p>
        </p:txBody>
      </p:sp>
      <p:sp>
        <p:nvSpPr>
          <p:cNvPr id="74757" name="FlagCount" hidden="1">
            <a:hlinkClick r:id="rId4" action="ppaction://hlinkfile"/>
            <a:extLst>
              <a:ext uri="{FF2B5EF4-FFF2-40B4-BE49-F238E27FC236}">
                <a16:creationId xmlns:a16="http://schemas.microsoft.com/office/drawing/2014/main" id="{03530929-0749-D147-A4E1-2C617B6178AC}"/>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latin typeface="Tahoma" panose="020B0604030504040204" pitchFamily="34" charset="0"/>
              </a:rPr>
              <a:t>0</a:t>
            </a:r>
          </a:p>
        </p:txBody>
      </p:sp>
    </p:spTree>
    <p:extLst>
      <p:ext uri="{BB962C8B-B14F-4D97-AF65-F5344CB8AC3E}">
        <p14:creationId xmlns:p14="http://schemas.microsoft.com/office/powerpoint/2010/main" val="2209192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C32C3BB9-BBA7-CE4B-A29F-000C20E5E944}"/>
              </a:ext>
            </a:extLst>
          </p:cNvPr>
          <p:cNvSpPr>
            <a:spLocks noGrp="1"/>
          </p:cNvSpPr>
          <p:nvPr>
            <p:ph type="title"/>
          </p:nvPr>
        </p:nvSpPr>
        <p:spPr>
          <a:xfrm>
            <a:off x="1828800" y="152400"/>
            <a:ext cx="8458200" cy="1143000"/>
          </a:xfrm>
        </p:spPr>
        <p:txBody>
          <a:bodyPr/>
          <a:lstStyle/>
          <a:p>
            <a:pPr eaLnBrk="1" hangingPunct="1"/>
            <a:r>
              <a:rPr lang="en-US" altLang="en-US" sz="2800">
                <a:latin typeface="Arial" panose="020B0604020202020204" pitchFamily="34" charset="0"/>
                <a:ea typeface="ＭＳ Ｐゴシック" panose="020B0600070205080204" pitchFamily="34" charset="-128"/>
                <a:cs typeface="Arial" panose="020B0604020202020204" pitchFamily="34" charset="0"/>
              </a:rPr>
              <a:t>Nucleosynthesis in High Mass Stars at End of Life</a:t>
            </a:r>
          </a:p>
        </p:txBody>
      </p:sp>
      <p:pic>
        <p:nvPicPr>
          <p:cNvPr id="67586" name="Picture 2">
            <a:extLst>
              <a:ext uri="{FF2B5EF4-FFF2-40B4-BE49-F238E27FC236}">
                <a16:creationId xmlns:a16="http://schemas.microsoft.com/office/drawing/2014/main" id="{B2B3CBF3-C94D-B349-9EF1-FEA5A778E1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5300" y="1447800"/>
            <a:ext cx="6121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036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339B91-8E88-F642-880A-AD99B0C4779E}"/>
              </a:ext>
            </a:extLst>
          </p:cNvPr>
          <p:cNvPicPr>
            <a:picLocks noChangeAspect="1"/>
          </p:cNvPicPr>
          <p:nvPr/>
        </p:nvPicPr>
        <p:blipFill>
          <a:blip r:embed="rId2"/>
          <a:stretch>
            <a:fillRect/>
          </a:stretch>
        </p:blipFill>
        <p:spPr>
          <a:xfrm>
            <a:off x="1592317" y="-16693"/>
            <a:ext cx="11046654" cy="6614068"/>
          </a:xfrm>
          <a:prstGeom prst="rect">
            <a:avLst/>
          </a:prstGeom>
        </p:spPr>
      </p:pic>
      <p:sp>
        <p:nvSpPr>
          <p:cNvPr id="20" name="TextBox 19">
            <a:extLst>
              <a:ext uri="{FF2B5EF4-FFF2-40B4-BE49-F238E27FC236}">
                <a16:creationId xmlns:a16="http://schemas.microsoft.com/office/drawing/2014/main" id="{246E647D-28CE-BC43-B557-3E731D2698D7}"/>
              </a:ext>
            </a:extLst>
          </p:cNvPr>
          <p:cNvSpPr txBox="1"/>
          <p:nvPr/>
        </p:nvSpPr>
        <p:spPr>
          <a:xfrm>
            <a:off x="7511402" y="509666"/>
            <a:ext cx="3946080" cy="1384995"/>
          </a:xfrm>
          <a:prstGeom prst="rect">
            <a:avLst/>
          </a:prstGeom>
          <a:noFill/>
        </p:spPr>
        <p:txBody>
          <a:bodyPr wrap="none" rtlCol="0">
            <a:spAutoFit/>
          </a:bodyPr>
          <a:lstStyle/>
          <a:p>
            <a:r>
              <a:rPr lang="en-US" sz="2800" dirty="0">
                <a:solidFill>
                  <a:srgbClr val="C00000"/>
                </a:solidFill>
              </a:rPr>
              <a:t>SAHA Equation </a:t>
            </a:r>
          </a:p>
          <a:p>
            <a:r>
              <a:rPr lang="en-US" sz="2800" dirty="0">
                <a:solidFill>
                  <a:srgbClr val="C00000"/>
                </a:solidFill>
              </a:rPr>
              <a:t> describes ionization state</a:t>
            </a:r>
          </a:p>
          <a:p>
            <a:r>
              <a:rPr lang="en-US" sz="2800" dirty="0">
                <a:solidFill>
                  <a:srgbClr val="C00000"/>
                </a:solidFill>
              </a:rPr>
              <a:t>So n is not constant</a:t>
            </a:r>
          </a:p>
        </p:txBody>
      </p:sp>
      <p:sp>
        <p:nvSpPr>
          <p:cNvPr id="21" name="Rectangle 20">
            <a:extLst>
              <a:ext uri="{FF2B5EF4-FFF2-40B4-BE49-F238E27FC236}">
                <a16:creationId xmlns:a16="http://schemas.microsoft.com/office/drawing/2014/main" id="{1994BE63-F182-0E47-A98F-16BD1DBF8C82}"/>
              </a:ext>
            </a:extLst>
          </p:cNvPr>
          <p:cNvSpPr/>
          <p:nvPr/>
        </p:nvSpPr>
        <p:spPr>
          <a:xfrm>
            <a:off x="5041341" y="5556213"/>
            <a:ext cx="5456365" cy="369332"/>
          </a:xfrm>
          <a:prstGeom prst="rect">
            <a:avLst/>
          </a:prstGeom>
        </p:spPr>
        <p:txBody>
          <a:bodyPr wrap="none">
            <a:spAutoFit/>
          </a:bodyPr>
          <a:lstStyle/>
          <a:p>
            <a:r>
              <a:rPr lang="en-US" dirty="0"/>
              <a:t>https://</a:t>
            </a:r>
            <a:r>
              <a:rPr lang="en-US" dirty="0" err="1"/>
              <a:t>en.wikipedia.org</a:t>
            </a:r>
            <a:r>
              <a:rPr lang="en-US" dirty="0"/>
              <a:t>/wiki/</a:t>
            </a:r>
            <a:r>
              <a:rPr lang="en-US" dirty="0" err="1"/>
              <a:t>Saha_ionization_equation</a:t>
            </a:r>
            <a:endParaRPr lang="en-US" dirty="0"/>
          </a:p>
        </p:txBody>
      </p:sp>
    </p:spTree>
    <p:extLst>
      <p:ext uri="{BB962C8B-B14F-4D97-AF65-F5344CB8AC3E}">
        <p14:creationId xmlns:p14="http://schemas.microsoft.com/office/powerpoint/2010/main" val="1608457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6E6D8A-5A7E-E141-ACEA-C7327D170726}"/>
              </a:ext>
            </a:extLst>
          </p:cNvPr>
          <p:cNvPicPr>
            <a:picLocks noChangeAspect="1"/>
          </p:cNvPicPr>
          <p:nvPr/>
        </p:nvPicPr>
        <p:blipFill>
          <a:blip r:embed="rId2"/>
          <a:stretch>
            <a:fillRect/>
          </a:stretch>
        </p:blipFill>
        <p:spPr>
          <a:xfrm>
            <a:off x="-155100" y="672861"/>
            <a:ext cx="11656987" cy="3292175"/>
          </a:xfrm>
          <a:prstGeom prst="rect">
            <a:avLst/>
          </a:prstGeom>
        </p:spPr>
      </p:pic>
      <p:sp>
        <p:nvSpPr>
          <p:cNvPr id="3" name="TextBox 2">
            <a:extLst>
              <a:ext uri="{FF2B5EF4-FFF2-40B4-BE49-F238E27FC236}">
                <a16:creationId xmlns:a16="http://schemas.microsoft.com/office/drawing/2014/main" id="{CE6E88D6-2D8C-7C47-B35C-1A626E098369}"/>
              </a:ext>
            </a:extLst>
          </p:cNvPr>
          <p:cNvSpPr txBox="1"/>
          <p:nvPr/>
        </p:nvSpPr>
        <p:spPr>
          <a:xfrm>
            <a:off x="560157" y="3568533"/>
            <a:ext cx="9405652" cy="3570208"/>
          </a:xfrm>
          <a:prstGeom prst="rect">
            <a:avLst/>
          </a:prstGeom>
          <a:noFill/>
        </p:spPr>
        <p:txBody>
          <a:bodyPr wrap="none" rtlCol="0">
            <a:spAutoFit/>
          </a:bodyPr>
          <a:lstStyle/>
          <a:p>
            <a:r>
              <a:rPr lang="en-US" sz="2400" dirty="0"/>
              <a:t>N</a:t>
            </a:r>
            <a:r>
              <a:rPr lang="en-US" sz="2400" baseline="-25000" dirty="0"/>
              <a:t>j</a:t>
            </a:r>
            <a:r>
              <a:rPr lang="en-US" sz="2400" dirty="0"/>
              <a:t>  is number of particles in the </a:t>
            </a:r>
            <a:r>
              <a:rPr lang="en-US" sz="2400" dirty="0" err="1"/>
              <a:t>jth</a:t>
            </a:r>
            <a:r>
              <a:rPr lang="en-US" sz="2400" dirty="0"/>
              <a:t> energy level</a:t>
            </a:r>
          </a:p>
          <a:p>
            <a:r>
              <a:rPr lang="en-US" sz="2400" dirty="0"/>
              <a:t>N</a:t>
            </a:r>
            <a:r>
              <a:rPr lang="en-US" sz="2400" baseline="-25000" dirty="0"/>
              <a:t>0</a:t>
            </a:r>
            <a:r>
              <a:rPr lang="en-US" sz="2400" dirty="0"/>
              <a:t> is the number of particles in the 0</a:t>
            </a:r>
            <a:r>
              <a:rPr lang="en-US" sz="2400" baseline="30000" dirty="0"/>
              <a:t>th</a:t>
            </a:r>
            <a:r>
              <a:rPr lang="en-US" sz="2400" dirty="0"/>
              <a:t> energy level (ground state)</a:t>
            </a:r>
          </a:p>
          <a:p>
            <a:r>
              <a:rPr lang="en-US" sz="2400" dirty="0" err="1"/>
              <a:t>E</a:t>
            </a:r>
            <a:r>
              <a:rPr lang="en-US" sz="2400" baseline="-25000" dirty="0" err="1"/>
              <a:t>j</a:t>
            </a:r>
            <a:r>
              <a:rPr lang="en-US" sz="2400" dirty="0"/>
              <a:t>   energy level of the </a:t>
            </a:r>
            <a:r>
              <a:rPr lang="en-US" sz="2400" dirty="0" err="1"/>
              <a:t>jth</a:t>
            </a:r>
            <a:r>
              <a:rPr lang="en-US" sz="2400" dirty="0"/>
              <a:t> state above the ground state</a:t>
            </a:r>
          </a:p>
          <a:p>
            <a:r>
              <a:rPr lang="en-US" sz="2400" dirty="0" err="1">
                <a:latin typeface="Symbol" pitchFamily="2" charset="2"/>
                <a:ea typeface="Apple Color Emoji" pitchFamily="2" charset="0"/>
              </a:rPr>
              <a:t>v</a:t>
            </a:r>
            <a:r>
              <a:rPr lang="en-US" sz="2400" baseline="-25000" dirty="0" err="1"/>
              <a:t>j</a:t>
            </a:r>
            <a:r>
              <a:rPr lang="en-US" sz="2400" dirty="0"/>
              <a:t> is the statistical weight of the </a:t>
            </a:r>
            <a:r>
              <a:rPr lang="en-US" sz="2400" dirty="0" err="1"/>
              <a:t>j</a:t>
            </a:r>
            <a:r>
              <a:rPr lang="en-US" sz="2400" baseline="30000" dirty="0" err="1"/>
              <a:t>th</a:t>
            </a:r>
            <a:r>
              <a:rPr lang="en-US" sz="2400" dirty="0"/>
              <a:t> energy level </a:t>
            </a:r>
          </a:p>
          <a:p>
            <a:r>
              <a:rPr lang="en-US" sz="2400" dirty="0"/>
              <a:t>k Boltzmann’s constant</a:t>
            </a:r>
          </a:p>
          <a:p>
            <a:r>
              <a:rPr lang="en-US" sz="2400" dirty="0"/>
              <a:t>T temperature K</a:t>
            </a:r>
          </a:p>
          <a:p>
            <a:r>
              <a:rPr lang="en-US" sz="2400" dirty="0"/>
              <a:t> </a:t>
            </a:r>
            <a:r>
              <a:rPr lang="en-US" sz="2000" dirty="0"/>
              <a:t>from </a:t>
            </a:r>
            <a:r>
              <a:rPr lang="en-US" sz="2000" dirty="0">
                <a:hlinkClick r:id="rId3"/>
              </a:rPr>
              <a:t>https://phys.libretexts.org/Bookshelves/</a:t>
            </a:r>
            <a:endParaRPr lang="en-US" sz="2000" dirty="0"/>
          </a:p>
          <a:p>
            <a:r>
              <a:rPr lang="en-US" sz="2000" dirty="0" err="1"/>
              <a:t>Astronomy__Cosmology</a:t>
            </a:r>
            <a:r>
              <a:rPr lang="en-US" sz="2000" dirty="0"/>
              <a:t>/Book%3A_Stellar_Atmospheres_(Tatum)/</a:t>
            </a:r>
          </a:p>
          <a:p>
            <a:r>
              <a:rPr lang="en-US" sz="2000" dirty="0"/>
              <a:t>08%3A_Boltzmann%27s_and_Saha%27s_Equations/8.04%3A_Boltzmann%27s_Equation</a:t>
            </a:r>
          </a:p>
          <a:p>
            <a:endParaRPr lang="en-US" dirty="0"/>
          </a:p>
        </p:txBody>
      </p:sp>
      <p:sp>
        <p:nvSpPr>
          <p:cNvPr id="4" name="TextBox 3">
            <a:extLst>
              <a:ext uri="{FF2B5EF4-FFF2-40B4-BE49-F238E27FC236}">
                <a16:creationId xmlns:a16="http://schemas.microsoft.com/office/drawing/2014/main" id="{853A8EC9-EC11-1447-B56C-09D3145EB272}"/>
              </a:ext>
            </a:extLst>
          </p:cNvPr>
          <p:cNvSpPr txBox="1"/>
          <p:nvPr/>
        </p:nvSpPr>
        <p:spPr>
          <a:xfrm>
            <a:off x="-155100" y="672861"/>
            <a:ext cx="10663497" cy="830997"/>
          </a:xfrm>
          <a:prstGeom prst="rect">
            <a:avLst/>
          </a:prstGeom>
          <a:noFill/>
        </p:spPr>
        <p:txBody>
          <a:bodyPr wrap="none" rtlCol="0">
            <a:spAutoFit/>
          </a:bodyPr>
          <a:lstStyle/>
          <a:p>
            <a:r>
              <a:rPr lang="en-US" sz="2400" dirty="0">
                <a:solidFill>
                  <a:srgbClr val="C00000"/>
                </a:solidFill>
              </a:rPr>
              <a:t>Boltzmann’s Equation </a:t>
            </a:r>
          </a:p>
          <a:p>
            <a:r>
              <a:rPr lang="en-US" sz="2400" dirty="0">
                <a:solidFill>
                  <a:srgbClr val="C00000"/>
                </a:solidFill>
              </a:rPr>
              <a:t>– Describes the distribution of  electrons in energy levels  for a given ionization state</a:t>
            </a:r>
          </a:p>
        </p:txBody>
      </p:sp>
    </p:spTree>
    <p:extLst>
      <p:ext uri="{BB962C8B-B14F-4D97-AF65-F5344CB8AC3E}">
        <p14:creationId xmlns:p14="http://schemas.microsoft.com/office/powerpoint/2010/main" val="3880425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29053-E4E5-3A4E-8F1E-39D9A4407767}"/>
              </a:ext>
            </a:extLst>
          </p:cNvPr>
          <p:cNvPicPr>
            <a:picLocks noChangeAspect="1"/>
          </p:cNvPicPr>
          <p:nvPr/>
        </p:nvPicPr>
        <p:blipFill>
          <a:blip r:embed="rId2"/>
          <a:stretch>
            <a:fillRect/>
          </a:stretch>
        </p:blipFill>
        <p:spPr>
          <a:xfrm>
            <a:off x="1733550" y="965200"/>
            <a:ext cx="8724900" cy="4927600"/>
          </a:xfrm>
          <a:prstGeom prst="rect">
            <a:avLst/>
          </a:prstGeom>
        </p:spPr>
      </p:pic>
      <p:sp>
        <p:nvSpPr>
          <p:cNvPr id="4" name="TextBox 3">
            <a:extLst>
              <a:ext uri="{FF2B5EF4-FFF2-40B4-BE49-F238E27FC236}">
                <a16:creationId xmlns:a16="http://schemas.microsoft.com/office/drawing/2014/main" id="{129B49F0-FE04-C640-B2B7-16DBB17CEB61}"/>
              </a:ext>
            </a:extLst>
          </p:cNvPr>
          <p:cNvSpPr txBox="1"/>
          <p:nvPr/>
        </p:nvSpPr>
        <p:spPr>
          <a:xfrm>
            <a:off x="677305" y="362309"/>
            <a:ext cx="10837390" cy="369332"/>
          </a:xfrm>
          <a:prstGeom prst="rect">
            <a:avLst/>
          </a:prstGeom>
          <a:noFill/>
        </p:spPr>
        <p:txBody>
          <a:bodyPr wrap="none" rtlCol="0">
            <a:spAutoFit/>
          </a:bodyPr>
          <a:lstStyle/>
          <a:p>
            <a:r>
              <a:rPr lang="en-US" dirty="0"/>
              <a:t>Excitation into even the n=2 level for H peaks at around 85,000 K, but the lines are not strong because H is ionized</a:t>
            </a:r>
          </a:p>
        </p:txBody>
      </p:sp>
    </p:spTree>
    <p:extLst>
      <p:ext uri="{BB962C8B-B14F-4D97-AF65-F5344CB8AC3E}">
        <p14:creationId xmlns:p14="http://schemas.microsoft.com/office/powerpoint/2010/main" val="417567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A7749895-8915-D940-8E01-1BE1D1F55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94283"/>
            <a:ext cx="8738886" cy="476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WordArt 3">
            <a:extLst>
              <a:ext uri="{FF2B5EF4-FFF2-40B4-BE49-F238E27FC236}">
                <a16:creationId xmlns:a16="http://schemas.microsoft.com/office/drawing/2014/main" id="{6B8A90CB-95FB-E249-B205-081CCEA47C0F}"/>
              </a:ext>
            </a:extLst>
          </p:cNvPr>
          <p:cNvSpPr>
            <a:spLocks noChangeArrowheads="1" noChangeShapeType="1" noTextEdit="1"/>
          </p:cNvSpPr>
          <p:nvPr/>
        </p:nvSpPr>
        <p:spPr bwMode="auto">
          <a:xfrm>
            <a:off x="0" y="149901"/>
            <a:ext cx="3175000" cy="2914650"/>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Getting Born</a:t>
            </a:r>
          </a:p>
          <a:p>
            <a:pPr algn="ctr"/>
            <a:r>
              <a:rPr lang="en-US" sz="3600" kern="10" dirty="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Growing Up</a:t>
            </a:r>
          </a:p>
        </p:txBody>
      </p:sp>
    </p:spTree>
    <p:extLst>
      <p:ext uri="{BB962C8B-B14F-4D97-AF65-F5344CB8AC3E}">
        <p14:creationId xmlns:p14="http://schemas.microsoft.com/office/powerpoint/2010/main" val="3999842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0A70E3B9-FC50-6943-8620-ABD0F2E8A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75" y="922338"/>
            <a:ext cx="4940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WordArt 3">
            <a:extLst>
              <a:ext uri="{FF2B5EF4-FFF2-40B4-BE49-F238E27FC236}">
                <a16:creationId xmlns:a16="http://schemas.microsoft.com/office/drawing/2014/main" id="{C5F06467-8E27-1B4D-A6DA-E2E6968CE3F7}"/>
              </a:ext>
            </a:extLst>
          </p:cNvPr>
          <p:cNvSpPr>
            <a:spLocks noChangeArrowheads="1" noChangeShapeType="1" noTextEdit="1"/>
          </p:cNvSpPr>
          <p:nvPr/>
        </p:nvSpPr>
        <p:spPr bwMode="auto">
          <a:xfrm rot="20059039">
            <a:off x="777876" y="932984"/>
            <a:ext cx="56896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1500000" scaled="1"/>
                </a:gradFill>
                <a:effectLst>
                  <a:outerShdw dist="35921" dir="2700000" sy="50000" kx="2115830" algn="bl" rotWithShape="0">
                    <a:srgbClr val="C0C0C0">
                      <a:alpha val="74997"/>
                    </a:srgbClr>
                  </a:outerShdw>
                </a:effectLst>
                <a:latin typeface="Arial Black" panose="020B0604020202020204" pitchFamily="34" charset="0"/>
                <a:cs typeface="Arial Black" panose="020B0604020202020204" pitchFamily="34" charset="0"/>
              </a:rPr>
              <a:t>Growing Old and Dying</a:t>
            </a:r>
          </a:p>
        </p:txBody>
      </p:sp>
      <p:sp>
        <p:nvSpPr>
          <p:cNvPr id="16387" name="Text Box 4">
            <a:extLst>
              <a:ext uri="{FF2B5EF4-FFF2-40B4-BE49-F238E27FC236}">
                <a16:creationId xmlns:a16="http://schemas.microsoft.com/office/drawing/2014/main" id="{9B7604B4-FC59-7845-A987-49E0239942F9}"/>
              </a:ext>
            </a:extLst>
          </p:cNvPr>
          <p:cNvSpPr txBox="1">
            <a:spLocks noChangeArrowheads="1"/>
          </p:cNvSpPr>
          <p:nvPr/>
        </p:nvSpPr>
        <p:spPr bwMode="auto">
          <a:xfrm>
            <a:off x="5699125" y="6059488"/>
            <a:ext cx="450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Life after core hydrogen burning</a:t>
            </a:r>
          </a:p>
        </p:txBody>
      </p:sp>
    </p:spTree>
    <p:extLst>
      <p:ext uri="{BB962C8B-B14F-4D97-AF65-F5344CB8AC3E}">
        <p14:creationId xmlns:p14="http://schemas.microsoft.com/office/powerpoint/2010/main" val="22531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59_01">
            <a:extLst>
              <a:ext uri="{FF2B5EF4-FFF2-40B4-BE49-F238E27FC236}">
                <a16:creationId xmlns:a16="http://schemas.microsoft.com/office/drawing/2014/main" id="{2A36A620-C65A-8F4C-8E22-C33A421AF260}"/>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27314" y="1120775"/>
            <a:ext cx="6937375" cy="461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71" name="Rectangle 3">
            <a:extLst>
              <a:ext uri="{FF2B5EF4-FFF2-40B4-BE49-F238E27FC236}">
                <a16:creationId xmlns:a16="http://schemas.microsoft.com/office/drawing/2014/main" id="{4132EB03-ED54-B44C-B88B-0845F9E07A22}"/>
              </a:ext>
            </a:extLst>
          </p:cNvPr>
          <p:cNvSpPr>
            <a:spLocks noGrp="1" noChangeArrowheads="1"/>
          </p:cNvSpPr>
          <p:nvPr>
            <p:ph type="title" idx="4294967295"/>
          </p:nvPr>
        </p:nvSpPr>
        <p:spPr/>
        <p:txBody>
          <a:bodyPr/>
          <a:lstStyle/>
          <a:p>
            <a:pPr eaLnBrk="1" hangingPunct="1">
              <a:defRPr/>
            </a:pPr>
            <a:r>
              <a:rPr lang="en-US" sz="4100"/>
              <a:t>Life  Stages of a Low Mass Star</a:t>
            </a:r>
          </a:p>
        </p:txBody>
      </p:sp>
      <p:sp>
        <p:nvSpPr>
          <p:cNvPr id="32772" name="Text Box 4">
            <a:extLst>
              <a:ext uri="{FF2B5EF4-FFF2-40B4-BE49-F238E27FC236}">
                <a16:creationId xmlns:a16="http://schemas.microsoft.com/office/drawing/2014/main" id="{C6E1E27C-15AD-874C-BBF4-6A372F138D3F}"/>
              </a:ext>
            </a:extLst>
          </p:cNvPr>
          <p:cNvSpPr txBox="1">
            <a:spLocks noChangeArrowheads="1"/>
          </p:cNvSpPr>
          <p:nvPr/>
        </p:nvSpPr>
        <p:spPr bwMode="auto">
          <a:xfrm>
            <a:off x="4495801" y="6034088"/>
            <a:ext cx="49688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chemeClr val="tx2"/>
                </a:solidFill>
                <a:latin typeface="Arial" charset="0"/>
                <a:ea typeface="ＭＳ Ｐゴシック" charset="0"/>
              </a:rPr>
              <a:t>Figure 59.01, Pathways</a:t>
            </a:r>
          </a:p>
        </p:txBody>
      </p:sp>
    </p:spTree>
    <p:extLst>
      <p:ext uri="{BB962C8B-B14F-4D97-AF65-F5344CB8AC3E}">
        <p14:creationId xmlns:p14="http://schemas.microsoft.com/office/powerpoint/2010/main" val="24183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59_02">
            <a:extLst>
              <a:ext uri="{FF2B5EF4-FFF2-40B4-BE49-F238E27FC236}">
                <a16:creationId xmlns:a16="http://schemas.microsoft.com/office/drawing/2014/main" id="{B1096195-A17B-AE4E-8959-C8BCEEA9DB4A}"/>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627314" y="1062039"/>
            <a:ext cx="6937375" cy="473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19" name="Rectangle 3">
            <a:extLst>
              <a:ext uri="{FF2B5EF4-FFF2-40B4-BE49-F238E27FC236}">
                <a16:creationId xmlns:a16="http://schemas.microsoft.com/office/drawing/2014/main" id="{B189912E-40E2-CD43-85AC-685D6DDE2A96}"/>
              </a:ext>
            </a:extLst>
          </p:cNvPr>
          <p:cNvSpPr>
            <a:spLocks noGrp="1" noChangeArrowheads="1"/>
          </p:cNvSpPr>
          <p:nvPr>
            <p:ph type="title" idx="4294967295"/>
          </p:nvPr>
        </p:nvSpPr>
        <p:spPr>
          <a:xfrm>
            <a:off x="838201" y="71530"/>
            <a:ext cx="10515600" cy="1325563"/>
          </a:xfrm>
        </p:spPr>
        <p:txBody>
          <a:bodyPr/>
          <a:lstStyle/>
          <a:p>
            <a:pPr eaLnBrk="1" hangingPunct="1">
              <a:defRPr/>
            </a:pPr>
            <a:r>
              <a:rPr lang="en-US" sz="4100" dirty="0"/>
              <a:t>Life Stages of a High Mass Star</a:t>
            </a:r>
          </a:p>
        </p:txBody>
      </p:sp>
      <p:sp>
        <p:nvSpPr>
          <p:cNvPr id="34820" name="Rectangle 4">
            <a:extLst>
              <a:ext uri="{FF2B5EF4-FFF2-40B4-BE49-F238E27FC236}">
                <a16:creationId xmlns:a16="http://schemas.microsoft.com/office/drawing/2014/main" id="{EC2F3CA3-B45F-534B-9C77-DE5C608540C8}"/>
              </a:ext>
            </a:extLst>
          </p:cNvPr>
          <p:cNvSpPr>
            <a:spLocks noChangeArrowheads="1"/>
          </p:cNvSpPr>
          <p:nvPr/>
        </p:nvSpPr>
        <p:spPr bwMode="auto">
          <a:xfrm>
            <a:off x="5943601" y="5911850"/>
            <a:ext cx="1781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2"/>
                </a:solidFill>
                <a:latin typeface="Arial" charset="0"/>
                <a:ea typeface="ＭＳ Ｐゴシック" charset="0"/>
              </a:rPr>
              <a:t>Figure 59.02, Pathways</a:t>
            </a:r>
          </a:p>
        </p:txBody>
      </p:sp>
      <p:sp>
        <p:nvSpPr>
          <p:cNvPr id="34821" name="Text Box 5">
            <a:extLst>
              <a:ext uri="{FF2B5EF4-FFF2-40B4-BE49-F238E27FC236}">
                <a16:creationId xmlns:a16="http://schemas.microsoft.com/office/drawing/2014/main" id="{ABAABA14-F62A-2947-8B9E-05A51ADEF344}"/>
              </a:ext>
            </a:extLst>
          </p:cNvPr>
          <p:cNvSpPr txBox="1">
            <a:spLocks noChangeArrowheads="1"/>
          </p:cNvSpPr>
          <p:nvPr/>
        </p:nvSpPr>
        <p:spPr bwMode="auto">
          <a:xfrm>
            <a:off x="3870325" y="6132513"/>
            <a:ext cx="653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Which are the different parts compared to the low mass stars? </a:t>
            </a:r>
          </a:p>
        </p:txBody>
      </p:sp>
    </p:spTree>
    <p:extLst>
      <p:ext uri="{BB962C8B-B14F-4D97-AF65-F5344CB8AC3E}">
        <p14:creationId xmlns:p14="http://schemas.microsoft.com/office/powerpoint/2010/main" val="4176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AD12A52-1591-5242-97BE-EB83B7E34FF2}"/>
              </a:ext>
            </a:extLst>
          </p:cNvPr>
          <p:cNvSpPr>
            <a:spLocks noGrp="1"/>
          </p:cNvSpPr>
          <p:nvPr>
            <p:ph type="title"/>
          </p:nvPr>
        </p:nvSpPr>
        <p:spPr>
          <a:xfrm>
            <a:off x="1524000" y="0"/>
            <a:ext cx="7772400" cy="685800"/>
          </a:xfrm>
        </p:spPr>
        <p:txBody>
          <a:bodyPr/>
          <a:lstStyle/>
          <a:p>
            <a:r>
              <a:rPr lang="en-US" altLang="en-US" sz="3600">
                <a:latin typeface="Arial" panose="020B0604020202020204" pitchFamily="34" charset="0"/>
                <a:ea typeface="ＭＳ Ｐゴシック" panose="020B0600070205080204" pitchFamily="34" charset="-128"/>
                <a:cs typeface="Arial" panose="020B0604020202020204" pitchFamily="34" charset="0"/>
              </a:rPr>
              <a:t>What Happens to High Mass Stars? </a:t>
            </a:r>
          </a:p>
        </p:txBody>
      </p:sp>
      <p:pic>
        <p:nvPicPr>
          <p:cNvPr id="52226" name="table">
            <a:extLst>
              <a:ext uri="{FF2B5EF4-FFF2-40B4-BE49-F238E27FC236}">
                <a16:creationId xmlns:a16="http://schemas.microsoft.com/office/drawing/2014/main" id="{0753B694-4699-5840-96FE-8FE4A44A02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253" y="1147764"/>
            <a:ext cx="89122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5">
            <a:extLst>
              <a:ext uri="{FF2B5EF4-FFF2-40B4-BE49-F238E27FC236}">
                <a16:creationId xmlns:a16="http://schemas.microsoft.com/office/drawing/2014/main" id="{4D9BB3E4-60BD-6E4D-B36C-1AC89EB8EAC8}"/>
              </a:ext>
            </a:extLst>
          </p:cNvPr>
          <p:cNvSpPr txBox="1">
            <a:spLocks noChangeArrowheads="1"/>
          </p:cNvSpPr>
          <p:nvPr/>
        </p:nvSpPr>
        <p:spPr bwMode="auto">
          <a:xfrm>
            <a:off x="1524000" y="685801"/>
            <a:ext cx="7335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Their interiors get hot enough to fuse other elements</a:t>
            </a:r>
          </a:p>
        </p:txBody>
      </p:sp>
      <p:pic>
        <p:nvPicPr>
          <p:cNvPr id="7" name="Picture 5" descr="AACHDEA0">
            <a:extLst>
              <a:ext uri="{FF2B5EF4-FFF2-40B4-BE49-F238E27FC236}">
                <a16:creationId xmlns:a16="http://schemas.microsoft.com/office/drawing/2014/main" id="{57654E9B-9CCA-7345-8EF5-62CB8E633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7225" y="8732"/>
            <a:ext cx="2644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B35997F-AA52-4144-9E4C-BA19215D6025}"/>
              </a:ext>
            </a:extLst>
          </p:cNvPr>
          <p:cNvSpPr txBox="1"/>
          <p:nvPr/>
        </p:nvSpPr>
        <p:spPr>
          <a:xfrm>
            <a:off x="9063643" y="5851905"/>
            <a:ext cx="3128357" cy="646331"/>
          </a:xfrm>
          <a:prstGeom prst="rect">
            <a:avLst/>
          </a:prstGeom>
          <a:noFill/>
        </p:spPr>
        <p:txBody>
          <a:bodyPr wrap="none" rtlCol="0">
            <a:spAutoFit/>
          </a:bodyPr>
          <a:lstStyle/>
          <a:p>
            <a:r>
              <a:rPr lang="en-US" dirty="0">
                <a:solidFill>
                  <a:srgbClr val="C00000"/>
                </a:solidFill>
              </a:rPr>
              <a:t>Silicon reacts, but not this way, </a:t>
            </a:r>
          </a:p>
          <a:p>
            <a:r>
              <a:rPr lang="en-US" dirty="0">
                <a:solidFill>
                  <a:srgbClr val="C00000"/>
                </a:solidFill>
              </a:rPr>
              <a:t>Time looks wrong </a:t>
            </a:r>
            <a:r>
              <a:rPr lang="en-US" dirty="0" err="1">
                <a:solidFill>
                  <a:srgbClr val="C00000"/>
                </a:solidFill>
              </a:rPr>
              <a:t>kgc</a:t>
            </a:r>
            <a:endParaRPr lang="en-US" dirty="0">
              <a:solidFill>
                <a:srgbClr val="C00000"/>
              </a:solidFill>
            </a:endParaRPr>
          </a:p>
        </p:txBody>
      </p:sp>
    </p:spTree>
    <p:extLst>
      <p:ext uri="{BB962C8B-B14F-4D97-AF65-F5344CB8AC3E}">
        <p14:creationId xmlns:p14="http://schemas.microsoft.com/office/powerpoint/2010/main" val="485993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CH55_A\59_01.JPG"/>
</p:tagLst>
</file>

<file path=ppt/tags/tag10.xml><?xml version="1.0" encoding="utf-8"?>
<p:tagLst xmlns:a="http://schemas.openxmlformats.org/drawingml/2006/main" xmlns:r="http://schemas.openxmlformats.org/officeDocument/2006/relationships" xmlns:p="http://schemas.openxmlformats.org/presentationml/2006/main">
  <p:tag name="PICTUREPATH" val="..\..\CH55_A\59_04.JPG"/>
</p:tagLst>
</file>

<file path=ppt/tags/tag11.xml><?xml version="1.0" encoding="utf-8"?>
<p:tagLst xmlns:a="http://schemas.openxmlformats.org/drawingml/2006/main" xmlns:r="http://schemas.openxmlformats.org/officeDocument/2006/relationships" xmlns:p="http://schemas.openxmlformats.org/presentationml/2006/main">
  <p:tag name="PICTUREPATH" val="..\..\CH55_A\62_04.JPG"/>
</p:tagLst>
</file>

<file path=ppt/tags/tag12.xml><?xml version="1.0" encoding="utf-8"?>
<p:tagLst xmlns:a="http://schemas.openxmlformats.org/drawingml/2006/main" xmlns:r="http://schemas.openxmlformats.org/officeDocument/2006/relationships" xmlns:p="http://schemas.openxmlformats.org/presentationml/2006/main">
  <p:tag name="PICTUREPATH" val="..\..\CH55_A\64_02B.JPG"/>
</p:tagLst>
</file>

<file path=ppt/tags/tag2.xml><?xml version="1.0" encoding="utf-8"?>
<p:tagLst xmlns:a="http://schemas.openxmlformats.org/drawingml/2006/main" xmlns:r="http://schemas.openxmlformats.org/officeDocument/2006/relationships" xmlns:p="http://schemas.openxmlformats.org/presentationml/2006/main">
  <p:tag name="PICTUREPATH" val="..\..\CH55_A\59_02.JPG"/>
</p:tagLst>
</file>

<file path=ppt/tags/tag3.xml><?xml version="1.0" encoding="utf-8"?>
<p:tagLst xmlns:a="http://schemas.openxmlformats.org/drawingml/2006/main" xmlns:r="http://schemas.openxmlformats.org/officeDocument/2006/relationships" xmlns:p="http://schemas.openxmlformats.org/presentationml/2006/main">
  <p:tag name="PICTUREPATH" val="..\..\CH55_A\62_01.JPG"/>
</p:tagLst>
</file>

<file path=ppt/tags/tag4.xml><?xml version="1.0" encoding="utf-8"?>
<p:tagLst xmlns:a="http://schemas.openxmlformats.org/drawingml/2006/main" xmlns:r="http://schemas.openxmlformats.org/officeDocument/2006/relationships" xmlns:p="http://schemas.openxmlformats.org/presentationml/2006/main">
  <p:tag name="PICTUREPATH" val="..\..\CH55_A\58_05A.JPG"/>
</p:tagLst>
</file>

<file path=ppt/tags/tag5.xml><?xml version="1.0" encoding="utf-8"?>
<p:tagLst xmlns:a="http://schemas.openxmlformats.org/drawingml/2006/main" xmlns:r="http://schemas.openxmlformats.org/officeDocument/2006/relationships" xmlns:p="http://schemas.openxmlformats.org/presentationml/2006/main">
  <p:tag name="PICTUREPATH" val="..\..\CH55_A\58_02.JPG"/>
</p:tagLst>
</file>

<file path=ppt/tags/tag6.xml><?xml version="1.0" encoding="utf-8"?>
<p:tagLst xmlns:a="http://schemas.openxmlformats.org/drawingml/2006/main" xmlns:r="http://schemas.openxmlformats.org/officeDocument/2006/relationships" xmlns:p="http://schemas.openxmlformats.org/presentationml/2006/main">
  <p:tag name="PICTUREPATH" val="..\..\CH55_A\58_03.JPG"/>
</p:tagLst>
</file>

<file path=ppt/tags/tag7.xml><?xml version="1.0" encoding="utf-8"?>
<p:tagLst xmlns:a="http://schemas.openxmlformats.org/drawingml/2006/main" xmlns:r="http://schemas.openxmlformats.org/officeDocument/2006/relationships" xmlns:p="http://schemas.openxmlformats.org/presentationml/2006/main">
  <p:tag name="PICTUREPATH" val="..\..\CH55_A\58_05B.JPG"/>
</p:tagLst>
</file>

<file path=ppt/tags/tag8.xml><?xml version="1.0" encoding="utf-8"?>
<p:tagLst xmlns:a="http://schemas.openxmlformats.org/drawingml/2006/main" xmlns:r="http://schemas.openxmlformats.org/officeDocument/2006/relationships" xmlns:p="http://schemas.openxmlformats.org/presentationml/2006/main">
  <p:tag name="PICTUREPATH" val="..\..\CH55_A\60_09.JPG"/>
</p:tagLst>
</file>

<file path=ppt/tags/tag9.xml><?xml version="1.0" encoding="utf-8"?>
<p:tagLst xmlns:a="http://schemas.openxmlformats.org/drawingml/2006/main" xmlns:r="http://schemas.openxmlformats.org/officeDocument/2006/relationships" xmlns:p="http://schemas.openxmlformats.org/presentationml/2006/main">
  <p:tag name="PICTUREPATH" val="..\..\CH55_A\61_05.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1897</Words>
  <Application>Microsoft Macintosh PowerPoint</Application>
  <PresentationFormat>Widescreen</PresentationFormat>
  <Paragraphs>322</Paragraphs>
  <Slides>49</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ＭＳ Ｐゴシック</vt:lpstr>
      <vt:lpstr>游ゴシック Light</vt:lpstr>
      <vt:lpstr>Apple Color Emoji</vt:lpstr>
      <vt:lpstr>Arial</vt:lpstr>
      <vt:lpstr>Arial Black</vt:lpstr>
      <vt:lpstr>Calibri</vt:lpstr>
      <vt:lpstr>Calibri Light</vt:lpstr>
      <vt:lpstr>Helvetica</vt:lpstr>
      <vt:lpstr>STIXGeneral</vt:lpstr>
      <vt:lpstr>Symbol</vt:lpstr>
      <vt:lpstr>Tahoma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Life  Stages of a Low Mass Star</vt:lpstr>
      <vt:lpstr>Life Stages of a High Mass Star</vt:lpstr>
      <vt:lpstr>What Happens to High Mass Stars? </vt:lpstr>
      <vt:lpstr>PowerPoint Presentation</vt:lpstr>
      <vt:lpstr>PowerPoint Presentation</vt:lpstr>
      <vt:lpstr>As Hydrogen is Depleted  The Core Contracts, Surface Expands</vt:lpstr>
      <vt:lpstr>PowerPoint Presentation</vt:lpstr>
      <vt:lpstr>PowerPoint Presentation</vt:lpstr>
      <vt:lpstr>PowerPoint Presentation</vt:lpstr>
      <vt:lpstr>White Dwarfs Types– DO, DB, DA, DF, DG, DM, DC</vt:lpstr>
      <vt:lpstr>Main Sequence  Position Depends on Stars’  Original Mass</vt:lpstr>
      <vt:lpstr>PowerPoint Presentation</vt:lpstr>
      <vt:lpstr>Stars Evolve onto the Main Sequence, Most massive ones fastest</vt:lpstr>
      <vt:lpstr>Stars on Color  Magnitude Diagram for Various Star Clusters </vt:lpstr>
      <vt:lpstr>Evidence for White Dwarfs Burning H on Surface</vt:lpstr>
      <vt:lpstr>PowerPoint Presentation</vt:lpstr>
      <vt:lpstr>White Dwarfs  (mass &lt; 1.4 solar masses) –  expected to just cool off  Isochrons shown   </vt:lpstr>
      <vt:lpstr>The Q branch indicates something other than just cooling going on.   These are White Dwarfs within 250 pc of Sun.  This paper suggests mergers of white dwarfs could account for this effect or N22 sinking and releasing energy. </vt:lpstr>
      <vt:lpstr>PowerPoint Presentation</vt:lpstr>
      <vt:lpstr>PowerPoint Presentation</vt:lpstr>
      <vt:lpstr>PowerPoint Presentation</vt:lpstr>
      <vt:lpstr>Cooling time is extended with  H burning</vt:lpstr>
      <vt:lpstr>Completeness as a Function of Apparent Magnitude</vt:lpstr>
      <vt:lpstr>Hertzsprung Russell (HR) Diagram</vt:lpstr>
      <vt:lpstr>Hertzsprung Russell Diagram</vt:lpstr>
      <vt:lpstr>Stars Fall in Several Areas of HR Diagram</vt:lpstr>
      <vt:lpstr>Mass Luminosity Relationship for main sequence</vt:lpstr>
      <vt:lpstr>Number of Protons Determines which Element</vt:lpstr>
      <vt:lpstr>PowerPoint Presentation</vt:lpstr>
      <vt:lpstr>PowerPoint Presentation</vt:lpstr>
      <vt:lpstr>PowerPoint Presentation</vt:lpstr>
      <vt:lpstr>Fig. 62.2</vt:lpstr>
      <vt:lpstr>Approaching the Main Sequence Early Stages  </vt:lpstr>
      <vt:lpstr>Stars Leave Main Sequence When Core Hydrogen is Depleted</vt:lpstr>
      <vt:lpstr>Evolutionary Tracks on HR Diagram</vt:lpstr>
      <vt:lpstr>Post Main Sequence Evolution</vt:lpstr>
      <vt:lpstr>Sun’s Life Cycle on the HR Diagram</vt:lpstr>
      <vt:lpstr>Alpha Particle Capture </vt:lpstr>
      <vt:lpstr>Radioactive Nuclei Decay  (fall apart)</vt:lpstr>
      <vt:lpstr>Nucleosynthesis in High Mass Stars at End of Life</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50</cp:revision>
  <dcterms:created xsi:type="dcterms:W3CDTF">2021-09-12T23:36:09Z</dcterms:created>
  <dcterms:modified xsi:type="dcterms:W3CDTF">2021-09-15T05:09:15Z</dcterms:modified>
</cp:coreProperties>
</file>