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27" r:id="rId2"/>
    <p:sldId id="519" r:id="rId3"/>
    <p:sldId id="525" r:id="rId4"/>
    <p:sldId id="521" r:id="rId5"/>
    <p:sldId id="526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7D6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/>
    <p:restoredTop sz="94833" autoAdjust="0"/>
  </p:normalViewPr>
  <p:slideViewPr>
    <p:cSldViewPr>
      <p:cViewPr>
        <p:scale>
          <a:sx n="133" d="100"/>
          <a:sy n="133" d="100"/>
        </p:scale>
        <p:origin x="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pPr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" name="Picture 9" descr="vanderbilt-university-logo.jpg">
            <a:extLst>
              <a:ext uri="{FF2B5EF4-FFF2-40B4-BE49-F238E27FC236}">
                <a16:creationId xmlns:a16="http://schemas.microsoft.com/office/drawing/2014/main" id="{75271616-E5B3-C546-96D9-24A8A75DF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13" y="44624"/>
            <a:ext cx="787687" cy="1025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2021/9/17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2021/9/17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AE1161-874E-6749-8C86-D4AD900B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3200" dirty="0"/>
              <a:t>Status of MRPC design and cost estimates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E07AE9-A2BF-7840-BAA2-6721B0E65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4314"/>
            <a:ext cx="8229600" cy="4569371"/>
          </a:xfrm>
        </p:spPr>
        <p:txBody>
          <a:bodyPr/>
          <a:lstStyle/>
          <a:p>
            <a:r>
              <a:rPr lang="en-US" sz="2000" dirty="0"/>
              <a:t>Very productive Tsinghua – Vanderbilt meeting this morning</a:t>
            </a:r>
          </a:p>
          <a:p>
            <a:r>
              <a:rPr lang="en-US" sz="2000" dirty="0"/>
              <a:t>MRPC with ~3 cm thickness can meet timing resolution requirements</a:t>
            </a:r>
          </a:p>
          <a:p>
            <a:r>
              <a:rPr lang="en-US" sz="2000" dirty="0" err="1"/>
              <a:t>Zhihong</a:t>
            </a:r>
            <a:r>
              <a:rPr lang="en-US" sz="2000" dirty="0"/>
              <a:t> provided several design examples (see next  slides)</a:t>
            </a:r>
          </a:p>
          <a:p>
            <a:pPr lvl="1"/>
            <a:r>
              <a:rPr lang="en-US" sz="1800" dirty="0"/>
              <a:t>MRPC segmentation and number of readout channels TBD based on the concrete ECCE geometry</a:t>
            </a:r>
          </a:p>
          <a:p>
            <a:r>
              <a:rPr lang="en-US" sz="2000" dirty="0"/>
              <a:t>Julia will work with Vanderbilt technician to propose the support structure and layout for the individual modules , and the associated cost</a:t>
            </a:r>
          </a:p>
          <a:p>
            <a:pPr lvl="1"/>
            <a:r>
              <a:rPr lang="en-US" sz="1600" dirty="0"/>
              <a:t>Q: does a support frame/carriage in ECCE already exist or do we need to include it ?</a:t>
            </a:r>
          </a:p>
          <a:p>
            <a:r>
              <a:rPr lang="en-US" sz="2000" dirty="0"/>
              <a:t>Julia is in contact with BNL gas experts to estimate gas system cost. We’ll use sealed MRPCs </a:t>
            </a:r>
            <a:r>
              <a:rPr lang="en-US" sz="2000" dirty="0">
                <a:sym typeface="Wingdings" pitchFamily="2" charset="2"/>
              </a:rPr>
              <a:t> low flow rate</a:t>
            </a:r>
          </a:p>
          <a:p>
            <a:r>
              <a:rPr lang="en-US" sz="2000" dirty="0">
                <a:sym typeface="Wingdings" pitchFamily="2" charset="2"/>
              </a:rPr>
              <a:t>FEE – the most uncertain part</a:t>
            </a:r>
            <a:r>
              <a:rPr lang="en-US" sz="2000">
                <a:sym typeface="Wingdings" pitchFamily="2" charset="2"/>
              </a:rPr>
              <a:t>, but we </a:t>
            </a:r>
            <a:r>
              <a:rPr lang="en-US" sz="2000" dirty="0">
                <a:sym typeface="Wingdings" pitchFamily="2" charset="2"/>
              </a:rPr>
              <a:t>have identified who to contact</a:t>
            </a:r>
          </a:p>
          <a:p>
            <a:r>
              <a:rPr lang="en-US" sz="2000" dirty="0">
                <a:sym typeface="Wingdings" pitchFamily="2" charset="2"/>
              </a:rPr>
              <a:t>HV – Sourav will contact CAEN for a quote after we figure out the MRPC segmentation </a:t>
            </a:r>
          </a:p>
          <a:p>
            <a:r>
              <a:rPr lang="en-US" sz="2000" dirty="0" err="1">
                <a:sym typeface="Wingdings" pitchFamily="2" charset="2"/>
              </a:rPr>
              <a:t>Zhihong</a:t>
            </a:r>
            <a:r>
              <a:rPr lang="en-US" sz="2000" dirty="0">
                <a:sym typeface="Wingdings" pitchFamily="2" charset="2"/>
              </a:rPr>
              <a:t> has provided some cost tables from </a:t>
            </a:r>
            <a:r>
              <a:rPr lang="en-US" sz="2000" dirty="0" err="1">
                <a:sym typeface="Wingdings" pitchFamily="2" charset="2"/>
              </a:rPr>
              <a:t>SoLID</a:t>
            </a:r>
            <a:r>
              <a:rPr lang="en-US" sz="2000" dirty="0">
                <a:sym typeface="Wingdings" pitchFamily="2" charset="2"/>
              </a:rPr>
              <a:t>  good starting point</a:t>
            </a:r>
          </a:p>
          <a:p>
            <a:r>
              <a:rPr lang="en-US" sz="2000" dirty="0">
                <a:sym typeface="Wingdings" pitchFamily="2" charset="2"/>
              </a:rPr>
              <a:t>We’ll get started on the cost tables asap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0ED84-D227-BB42-A77F-B250B1A5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1AA8B-8ED3-42AD-850F-242CD39319EA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17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256037" y="0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Barrel MRPC-TOF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3" y="1124744"/>
            <a:ext cx="4425315" cy="3489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93779" y="194825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 module for</a:t>
            </a:r>
          </a:p>
          <a:p>
            <a:r>
              <a:rPr lang="en-US" altLang="zh-CN" dirty="0"/>
              <a:t>one circle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064554" y="4525755"/>
            <a:ext cx="7014891" cy="1933435"/>
            <a:chOff x="566419" y="3838268"/>
            <a:chExt cx="8459392" cy="25180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19" y="3838268"/>
              <a:ext cx="7033298" cy="251808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276340" y="5122936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Each module consists of </a:t>
              </a:r>
            </a:p>
            <a:p>
              <a:r>
                <a:rPr lang="en-US" altLang="zh-CN" dirty="0"/>
                <a:t>10 sealed MRPC </a:t>
              </a:r>
              <a:endParaRPr lang="zh-CN" altLang="en-US"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62" y="1264475"/>
            <a:ext cx="2983748" cy="27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89710" y="107967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End-cap MRPC-TOF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006" y="12687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</a:rPr>
              <a:t>eTOF</a:t>
            </a:r>
            <a:r>
              <a:rPr lang="en-US" altLang="zh-CN" dirty="0">
                <a:solidFill>
                  <a:srgbClr val="C00000"/>
                </a:solidFill>
              </a:rPr>
              <a:t> consists of 16 modules and each module consists of 3 sealed MRPC.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2168271"/>
            <a:ext cx="7545784" cy="3465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6A5D1C-E835-CB47-B0B2-F741B0BCB732}"/>
              </a:ext>
            </a:extLst>
          </p:cNvPr>
          <p:cNvSpPr txBox="1"/>
          <p:nvPr/>
        </p:nvSpPr>
        <p:spPr>
          <a:xfrm>
            <a:off x="6411788" y="2068255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Total overlapped thickness= 60mm</a:t>
            </a:r>
            <a:endParaRPr lang="en-CN" sz="1600" dirty="0"/>
          </a:p>
        </p:txBody>
      </p:sp>
    </p:spTree>
    <p:extLst>
      <p:ext uri="{BB962C8B-B14F-4D97-AF65-F5344CB8AC3E}">
        <p14:creationId xmlns:p14="http://schemas.microsoft.com/office/powerpoint/2010/main" val="35378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4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311" y="1765582"/>
            <a:ext cx="4550641" cy="3412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EAE706-5E7C-42E8-9E71-463B088E1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08" y="1543248"/>
            <a:ext cx="5294192" cy="23863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115616" y="116632"/>
            <a:ext cx="771520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Advantage of sealed 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7944" y="4559310"/>
            <a:ext cx="379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Performance: fast gas exchange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Economy: save gas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Environmental protection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286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94125" y="145503"/>
            <a:ext cx="8075240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宋体"/>
                <a:cs typeface="+mj-cs"/>
              </a:rPr>
              <a:t>sealed MRPC has been used in CBM-TOF at GSI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24" name="Textfeld 12"/>
          <p:cNvSpPr txBox="1"/>
          <p:nvPr/>
        </p:nvSpPr>
        <p:spPr>
          <a:xfrm>
            <a:off x="179512" y="1092315"/>
            <a:ext cx="524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Compressed </a:t>
            </a:r>
            <a:r>
              <a:rPr lang="de-DE" sz="2000" b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Baryonic</a:t>
            </a:r>
            <a:r>
              <a:rPr lang="de-DE" sz="20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Matter (CBM) Experiment</a:t>
            </a:r>
          </a:p>
        </p:txBody>
      </p:sp>
      <p:pic>
        <p:nvPicPr>
          <p:cNvPr id="25" name="Picture 10" descr="https://lh4.googleusercontent.com/3g6kqNwLU6GxEyw_4g_rVgqDyx9TF0AG5N7viSzCI97ju9k8Dq3ShpdJ20k_bVkQIk0nTIHW7jZyJCcD_b04kevcAu4DNh-sqWudtzdk-xgYwqYnS0e6ljh_AFWq3x-FpQUFJZgn4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696256" cy="49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17"/>
          <p:cNvSpPr txBox="1"/>
          <p:nvPr/>
        </p:nvSpPr>
        <p:spPr>
          <a:xfrm>
            <a:off x="4550225" y="1405534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rgbClr val="FF0000"/>
                </a:solidFill>
                <a:latin typeface="Calibri" panose="020F0502020204030204"/>
                <a:ea typeface="+mn-ea"/>
              </a:rPr>
              <a:t>TOF</a:t>
            </a:r>
          </a:p>
        </p:txBody>
      </p:sp>
      <p:sp>
        <p:nvSpPr>
          <p:cNvPr id="27" name="Textfeld 23"/>
          <p:cNvSpPr txBox="1"/>
          <p:nvPr/>
        </p:nvSpPr>
        <p:spPr>
          <a:xfrm>
            <a:off x="5828102" y="1195210"/>
            <a:ext cx="238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MVD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: Micro Vertex Detector*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STS: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Silicon Tracking System*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* inside magnetic field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MuCh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or RICH</a:t>
            </a:r>
            <a:endParaRPr lang="en-US" sz="11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Muon Chamber System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Ring Imaging Cherenkov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 TRD: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Transition Radiation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          </a:t>
            </a:r>
            <a:r>
              <a:rPr lang="en-US" sz="1100" b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ToF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: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Time-of-Flight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                 PSD: 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Projectile Spectator  </a:t>
            </a:r>
            <a:b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                            Detector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b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endParaRPr lang="en-US" sz="11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8" name="Textfeld 24"/>
          <p:cNvSpPr txBox="1"/>
          <p:nvPr/>
        </p:nvSpPr>
        <p:spPr>
          <a:xfrm>
            <a:off x="3659727" y="2341202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TRD</a:t>
            </a:r>
          </a:p>
        </p:txBody>
      </p:sp>
      <p:sp>
        <p:nvSpPr>
          <p:cNvPr id="29" name="Textfeld 25"/>
          <p:cNvSpPr txBox="1"/>
          <p:nvPr/>
        </p:nvSpPr>
        <p:spPr>
          <a:xfrm>
            <a:off x="2285775" y="2395089"/>
            <a:ext cx="80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MuCH</a:t>
            </a:r>
            <a:endParaRPr lang="de-DE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0" name="Textfeld 26"/>
          <p:cNvSpPr txBox="1"/>
          <p:nvPr/>
        </p:nvSpPr>
        <p:spPr>
          <a:xfrm>
            <a:off x="894125" y="3615748"/>
            <a:ext cx="72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MVD + </a:t>
            </a:r>
            <a:br>
              <a:rPr lang="de-DE" b="1" dirty="0">
                <a:solidFill>
                  <a:prstClr val="black"/>
                </a:solidFill>
                <a:latin typeface="Calibri" panose="020F0502020204030204"/>
                <a:ea typeface="+mn-ea"/>
              </a:rPr>
            </a:br>
            <a:r>
              <a:rPr lang="de-DE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STS</a:t>
            </a:r>
          </a:p>
        </p:txBody>
      </p:sp>
      <p:sp>
        <p:nvSpPr>
          <p:cNvPr id="31" name="Textfeld 27"/>
          <p:cNvSpPr txBox="1"/>
          <p:nvPr/>
        </p:nvSpPr>
        <p:spPr>
          <a:xfrm>
            <a:off x="1256898" y="2787667"/>
            <a:ext cx="95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Dipole magnet</a:t>
            </a:r>
          </a:p>
        </p:txBody>
      </p:sp>
      <p:sp>
        <p:nvSpPr>
          <p:cNvPr id="32" name="Textfeld 29"/>
          <p:cNvSpPr txBox="1"/>
          <p:nvPr/>
        </p:nvSpPr>
        <p:spPr>
          <a:xfrm>
            <a:off x="7096487" y="3333668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PSD</a:t>
            </a:r>
          </a:p>
        </p:txBody>
      </p:sp>
      <p:sp>
        <p:nvSpPr>
          <p:cNvPr id="33" name="Textfeld 30"/>
          <p:cNvSpPr txBox="1"/>
          <p:nvPr/>
        </p:nvSpPr>
        <p:spPr>
          <a:xfrm>
            <a:off x="2892789" y="4472503"/>
            <a:ext cx="6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RICH</a:t>
            </a:r>
          </a:p>
        </p:txBody>
      </p:sp>
    </p:spTree>
    <p:extLst>
      <p:ext uri="{BB962C8B-B14F-4D97-AF65-F5344CB8AC3E}">
        <p14:creationId xmlns:p14="http://schemas.microsoft.com/office/powerpoint/2010/main" val="57838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55793</TotalTime>
  <Words>293</Words>
  <Application>Microsoft Macintosh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主题</vt:lpstr>
      <vt:lpstr>Status of MRPC design and cost estimates</vt:lpstr>
      <vt:lpstr>PowerPoint Presentation</vt:lpstr>
      <vt:lpstr>PowerPoint Presentation</vt:lpstr>
      <vt:lpstr>PowerPoint Presentation</vt:lpstr>
      <vt:lpstr>PowerPoint Presentation</vt:lpstr>
    </vt:vector>
  </TitlesOfParts>
  <Company>Tsinghua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Velkovska, Julia A</cp:lastModifiedBy>
  <cp:revision>1439</cp:revision>
  <dcterms:created xsi:type="dcterms:W3CDTF">2010-09-03T00:52:09Z</dcterms:created>
  <dcterms:modified xsi:type="dcterms:W3CDTF">2021-09-17T16:57:33Z</dcterms:modified>
</cp:coreProperties>
</file>