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6" r:id="rId2"/>
    <p:sldId id="260" r:id="rId3"/>
    <p:sldId id="257" r:id="rId4"/>
    <p:sldId id="258" r:id="rId5"/>
    <p:sldId id="259"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1" autoAdjust="0"/>
    <p:restoredTop sz="94660"/>
  </p:normalViewPr>
  <p:slideViewPr>
    <p:cSldViewPr snapToGrid="0">
      <p:cViewPr varScale="1">
        <p:scale>
          <a:sx n="111" d="100"/>
          <a:sy n="111" d="100"/>
        </p:scale>
        <p:origin x="114" y="22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BDEDB4-5D55-4384-AE82-47ADFB399A55}" type="datetimeFigureOut">
              <a:rPr lang="en-US" smtClean="0"/>
              <a:t>9/24/2021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4BCA9E-3D31-4736-8E92-FF46E32B7087}" type="slidenum">
              <a:rPr lang="en-US" smtClean="0"/>
              <a:t>‹#›</a:t>
            </a:fld>
            <a:endParaRPr lang="en-US"/>
          </a:p>
        </p:txBody>
      </p:sp>
    </p:spTree>
    <p:extLst>
      <p:ext uri="{BB962C8B-B14F-4D97-AF65-F5344CB8AC3E}">
        <p14:creationId xmlns:p14="http://schemas.microsoft.com/office/powerpoint/2010/main" val="9465900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9CA9D6-AF94-4C5C-AD57-EA68262F9B8D}" type="datetime1">
              <a:rPr lang="en-US" smtClean="0"/>
              <a:t>9/24/2021</a:t>
            </a:fld>
            <a:endParaRPr lang="en-US"/>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2771948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651099E-5223-4893-99B8-02E241D30172}" type="datetime1">
              <a:rPr lang="en-US" smtClean="0"/>
              <a:t>9/24/2021</a:t>
            </a:fld>
            <a:endParaRPr lang="en-US"/>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3479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D887DE3-FEFC-4346-8FB0-3180C433C4CF}" type="datetime1">
              <a:rPr lang="en-US" smtClean="0"/>
              <a:t>9/24/2021</a:t>
            </a:fld>
            <a:endParaRPr lang="en-US"/>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789325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FB58B8F-96EE-4E49-9437-4BFC9963ECFD}" type="datetime1">
              <a:rPr lang="en-US" smtClean="0"/>
              <a:t>9/24/2021</a:t>
            </a:fld>
            <a:endParaRPr lang="en-US"/>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34231564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2EF71F7-8F77-4DB1-95EB-7394F4DB34D1}" type="datetime1">
              <a:rPr lang="en-US" smtClean="0"/>
              <a:t>9/24/2021</a:t>
            </a:fld>
            <a:endParaRPr lang="en-US"/>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126945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2AD9CD5-D89F-4E86-B8E6-793722D3B520}" type="datetime1">
              <a:rPr lang="en-US" smtClean="0"/>
              <a:t>9/24/2021</a:t>
            </a:fld>
            <a:endParaRPr lang="en-US"/>
          </a:p>
        </p:txBody>
      </p:sp>
      <p:sp>
        <p:nvSpPr>
          <p:cNvPr id="6" name="Footer Placeholder 5"/>
          <p:cNvSpPr>
            <a:spLocks noGrp="1"/>
          </p:cNvSpPr>
          <p:nvPr>
            <p:ph type="ftr" sz="quarter" idx="11"/>
          </p:nvPr>
        </p:nvSpPr>
        <p:spPr/>
        <p:txBody>
          <a:bodyPr/>
          <a:lstStyle/>
          <a:p>
            <a:r>
              <a:rPr lang="en-US" smtClean="0"/>
              <a:t>EICSC cost estimates - 2021_09_27 -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1196991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03488F6-DCE8-40A8-9666-6ABFC3F9EF8B}" type="datetime1">
              <a:rPr lang="en-US" smtClean="0"/>
              <a:t>9/24/2021</a:t>
            </a:fld>
            <a:endParaRPr lang="en-US"/>
          </a:p>
        </p:txBody>
      </p:sp>
      <p:sp>
        <p:nvSpPr>
          <p:cNvPr id="8" name="Footer Placeholder 7"/>
          <p:cNvSpPr>
            <a:spLocks noGrp="1"/>
          </p:cNvSpPr>
          <p:nvPr>
            <p:ph type="ftr" sz="quarter" idx="11"/>
          </p:nvPr>
        </p:nvSpPr>
        <p:spPr/>
        <p:txBody>
          <a:bodyPr/>
          <a:lstStyle/>
          <a:p>
            <a:r>
              <a:rPr lang="en-US" smtClean="0"/>
              <a:t>EICSC cost estimates - 2021_09_27 - LG</a:t>
            </a:r>
            <a:endParaRPr lang="en-US"/>
          </a:p>
        </p:txBody>
      </p:sp>
      <p:sp>
        <p:nvSpPr>
          <p:cNvPr id="9" name="Slide Number Placeholder 8"/>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21442491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9F32CBA-B2B7-4501-B5E5-3A9A7787E925}" type="datetime1">
              <a:rPr lang="en-US" smtClean="0"/>
              <a:t>9/24/2021</a:t>
            </a:fld>
            <a:endParaRPr lang="en-US"/>
          </a:p>
        </p:txBody>
      </p:sp>
      <p:sp>
        <p:nvSpPr>
          <p:cNvPr id="4" name="Footer Placeholder 3"/>
          <p:cNvSpPr>
            <a:spLocks noGrp="1"/>
          </p:cNvSpPr>
          <p:nvPr>
            <p:ph type="ftr" sz="quarter" idx="11"/>
          </p:nvPr>
        </p:nvSpPr>
        <p:spPr/>
        <p:txBody>
          <a:bodyPr/>
          <a:lstStyle/>
          <a:p>
            <a:r>
              <a:rPr lang="en-US" smtClean="0"/>
              <a:t>EICSC cost estimates - 2021_09_27 -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552374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CCF781-4DCD-42CB-9E5E-516DA7C2A485}" type="datetime1">
              <a:rPr lang="en-US" smtClean="0"/>
              <a:t>9/24/2021</a:t>
            </a:fld>
            <a:endParaRPr lang="en-US"/>
          </a:p>
        </p:txBody>
      </p:sp>
      <p:sp>
        <p:nvSpPr>
          <p:cNvPr id="3" name="Footer Placeholder 2"/>
          <p:cNvSpPr>
            <a:spLocks noGrp="1"/>
          </p:cNvSpPr>
          <p:nvPr>
            <p:ph type="ftr" sz="quarter" idx="11"/>
          </p:nvPr>
        </p:nvSpPr>
        <p:spPr/>
        <p:txBody>
          <a:bodyPr/>
          <a:lstStyle/>
          <a:p>
            <a:r>
              <a:rPr lang="en-US" smtClean="0"/>
              <a:t>EICSC cost estimates - 2021_09_27 - LG</a:t>
            </a:r>
            <a:endParaRPr lang="en-US"/>
          </a:p>
        </p:txBody>
      </p:sp>
      <p:sp>
        <p:nvSpPr>
          <p:cNvPr id="4" name="Slide Number Placeholder 3"/>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3751452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EF3D7B9-0D9A-4642-AB94-AAB287082A16}" type="datetime1">
              <a:rPr lang="en-US" smtClean="0"/>
              <a:t>9/24/2021</a:t>
            </a:fld>
            <a:endParaRPr lang="en-US"/>
          </a:p>
        </p:txBody>
      </p:sp>
      <p:sp>
        <p:nvSpPr>
          <p:cNvPr id="6" name="Footer Placeholder 5"/>
          <p:cNvSpPr>
            <a:spLocks noGrp="1"/>
          </p:cNvSpPr>
          <p:nvPr>
            <p:ph type="ftr" sz="quarter" idx="11"/>
          </p:nvPr>
        </p:nvSpPr>
        <p:spPr/>
        <p:txBody>
          <a:bodyPr/>
          <a:lstStyle/>
          <a:p>
            <a:r>
              <a:rPr lang="en-US" smtClean="0"/>
              <a:t>EICSC cost estimates - 2021_09_27 -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42123491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331C2AA-DE86-4655-B763-68D47956EA8D}" type="datetime1">
              <a:rPr lang="en-US" smtClean="0"/>
              <a:t>9/24/2021</a:t>
            </a:fld>
            <a:endParaRPr lang="en-US"/>
          </a:p>
        </p:txBody>
      </p:sp>
      <p:sp>
        <p:nvSpPr>
          <p:cNvPr id="6" name="Footer Placeholder 5"/>
          <p:cNvSpPr>
            <a:spLocks noGrp="1"/>
          </p:cNvSpPr>
          <p:nvPr>
            <p:ph type="ftr" sz="quarter" idx="11"/>
          </p:nvPr>
        </p:nvSpPr>
        <p:spPr/>
        <p:txBody>
          <a:bodyPr/>
          <a:lstStyle/>
          <a:p>
            <a:r>
              <a:rPr lang="en-US" smtClean="0"/>
              <a:t>EICSC cost estimates - 2021_09_27 - LG</a:t>
            </a:r>
            <a:endParaRPr lang="en-US"/>
          </a:p>
        </p:txBody>
      </p:sp>
      <p:sp>
        <p:nvSpPr>
          <p:cNvPr id="7" name="Slide Number Placeholder 6"/>
          <p:cNvSpPr>
            <a:spLocks noGrp="1"/>
          </p:cNvSpPr>
          <p:nvPr>
            <p:ph type="sldNum" sz="quarter" idx="12"/>
          </p:nvPr>
        </p:nvSpPr>
        <p:spPr/>
        <p:txBody>
          <a:bodyPr/>
          <a:lstStyle/>
          <a:p>
            <a:fld id="{5926B51B-979E-4346-AF9F-21EB454D869D}" type="slidenum">
              <a:rPr lang="en-US" smtClean="0"/>
              <a:t>‹#›</a:t>
            </a:fld>
            <a:endParaRPr lang="en-US"/>
          </a:p>
        </p:txBody>
      </p:sp>
    </p:spTree>
    <p:extLst>
      <p:ext uri="{BB962C8B-B14F-4D97-AF65-F5344CB8AC3E}">
        <p14:creationId xmlns:p14="http://schemas.microsoft.com/office/powerpoint/2010/main" val="5996640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7B85E8-03E6-40D9-93DC-1E8A1A8504E1}" type="datetime1">
              <a:rPr lang="en-US" smtClean="0"/>
              <a:t>9/24/2021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EICSC cost estimates - 2021_09_27 - LG</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926B51B-979E-4346-AF9F-21EB454D869D}" type="slidenum">
              <a:rPr lang="en-US" smtClean="0"/>
              <a:t>‹#›</a:t>
            </a:fld>
            <a:endParaRPr lang="en-US"/>
          </a:p>
        </p:txBody>
      </p:sp>
    </p:spTree>
    <p:extLst>
      <p:ext uri="{BB962C8B-B14F-4D97-AF65-F5344CB8AC3E}">
        <p14:creationId xmlns:p14="http://schemas.microsoft.com/office/powerpoint/2010/main" val="134663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54421" y="1848457"/>
            <a:ext cx="7083157" cy="830997"/>
          </a:xfrm>
          <a:prstGeom prst="rect">
            <a:avLst/>
          </a:prstGeom>
          <a:noFill/>
        </p:spPr>
        <p:txBody>
          <a:bodyPr wrap="none" rtlCol="0">
            <a:spAutoFit/>
          </a:bodyPr>
          <a:lstStyle/>
          <a:p>
            <a:pPr algn="ctr"/>
            <a:r>
              <a:rPr lang="en-US" sz="2400" dirty="0" smtClean="0"/>
              <a:t>Cost and Schedule estimates</a:t>
            </a:r>
          </a:p>
          <a:p>
            <a:pPr algn="ctr"/>
            <a:r>
              <a:rPr lang="en-US" sz="2400" dirty="0" smtClean="0"/>
              <a:t>In support of the EICSC silicon tracking detector models</a:t>
            </a:r>
            <a:endParaRPr lang="en-US" sz="2400" dirty="0"/>
          </a:p>
        </p:txBody>
      </p:sp>
      <p:sp>
        <p:nvSpPr>
          <p:cNvPr id="5" name="Footer Placeholder 4"/>
          <p:cNvSpPr>
            <a:spLocks noGrp="1"/>
          </p:cNvSpPr>
          <p:nvPr>
            <p:ph type="ftr" sz="quarter" idx="11"/>
          </p:nvPr>
        </p:nvSpPr>
        <p:spPr/>
        <p:txBody>
          <a:bodyPr/>
          <a:lstStyle/>
          <a:p>
            <a:r>
              <a:rPr lang="en-US" smtClean="0"/>
              <a:t>EICSC cost estimates - 2021_09_27 - LG</a:t>
            </a:r>
            <a:endParaRPr lang="en-US"/>
          </a:p>
        </p:txBody>
      </p:sp>
      <p:sp>
        <p:nvSpPr>
          <p:cNvPr id="6" name="Slide Number Placeholder 5"/>
          <p:cNvSpPr>
            <a:spLocks noGrp="1"/>
          </p:cNvSpPr>
          <p:nvPr>
            <p:ph type="sldNum" sz="quarter" idx="12"/>
          </p:nvPr>
        </p:nvSpPr>
        <p:spPr/>
        <p:txBody>
          <a:bodyPr/>
          <a:lstStyle/>
          <a:p>
            <a:fld id="{5926B51B-979E-4346-AF9F-21EB454D869D}" type="slidenum">
              <a:rPr lang="en-US" smtClean="0"/>
              <a:t>1</a:t>
            </a:fld>
            <a:endParaRPr lang="en-US"/>
          </a:p>
        </p:txBody>
      </p:sp>
      <p:sp>
        <p:nvSpPr>
          <p:cNvPr id="7" name="TextBox 6"/>
          <p:cNvSpPr txBox="1"/>
          <p:nvPr/>
        </p:nvSpPr>
        <p:spPr>
          <a:xfrm>
            <a:off x="1708030" y="4037163"/>
            <a:ext cx="9790981" cy="646331"/>
          </a:xfrm>
          <a:prstGeom prst="rect">
            <a:avLst/>
          </a:prstGeom>
          <a:noFill/>
        </p:spPr>
        <p:txBody>
          <a:bodyPr wrap="square" rtlCol="0">
            <a:spAutoFit/>
          </a:bodyPr>
          <a:lstStyle/>
          <a:p>
            <a:r>
              <a:rPr lang="en-US" dirty="0" smtClean="0"/>
              <a:t>The document images provided In these slides are obviously too small to read easily, please follow along using the pdfs uploaded to the </a:t>
            </a:r>
            <a:r>
              <a:rPr lang="en-US" dirty="0" err="1" smtClean="0"/>
              <a:t>indico</a:t>
            </a:r>
            <a:r>
              <a:rPr lang="en-US" dirty="0" smtClean="0"/>
              <a:t> site.</a:t>
            </a:r>
            <a:endParaRPr lang="en-US" dirty="0"/>
          </a:p>
        </p:txBody>
      </p:sp>
    </p:spTree>
    <p:extLst>
      <p:ext uri="{BB962C8B-B14F-4D97-AF65-F5344CB8AC3E}">
        <p14:creationId xmlns:p14="http://schemas.microsoft.com/office/powerpoint/2010/main" val="33330130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217116" y="187377"/>
            <a:ext cx="5520422" cy="461665"/>
          </a:xfrm>
          <a:prstGeom prst="rect">
            <a:avLst/>
          </a:prstGeom>
          <a:noFill/>
        </p:spPr>
        <p:txBody>
          <a:bodyPr wrap="none" rtlCol="0">
            <a:spAutoFit/>
          </a:bodyPr>
          <a:lstStyle/>
          <a:p>
            <a:r>
              <a:rPr lang="en-US" sz="2400" u="sng" dirty="0" smtClean="0"/>
              <a:t>What has been generated – Cost estimates</a:t>
            </a:r>
            <a:endParaRPr lang="en-US" sz="2400" u="sng" dirty="0"/>
          </a:p>
        </p:txBody>
      </p:sp>
      <p:sp>
        <p:nvSpPr>
          <p:cNvPr id="3" name="TextBox 2"/>
          <p:cNvSpPr txBox="1"/>
          <p:nvPr/>
        </p:nvSpPr>
        <p:spPr>
          <a:xfrm>
            <a:off x="1082969" y="812165"/>
            <a:ext cx="9346367" cy="5909310"/>
          </a:xfrm>
          <a:prstGeom prst="rect">
            <a:avLst/>
          </a:prstGeom>
          <a:noFill/>
        </p:spPr>
        <p:txBody>
          <a:bodyPr wrap="square" rtlCol="0">
            <a:spAutoFit/>
          </a:bodyPr>
          <a:lstStyle/>
          <a:p>
            <a:r>
              <a:rPr lang="en-US" dirty="0" smtClean="0"/>
              <a:t>Two DRAFT cost estimates</a:t>
            </a:r>
          </a:p>
          <a:p>
            <a:pPr marL="285750" indent="-285750">
              <a:buFont typeface="Arial" panose="020B0604020202020204" pitchFamily="34" charset="0"/>
              <a:buChar char="•"/>
            </a:pPr>
            <a:r>
              <a:rPr lang="en-US" dirty="0" smtClean="0"/>
              <a:t>All-silicon model as per YR</a:t>
            </a:r>
          </a:p>
          <a:p>
            <a:pPr marL="285750" indent="-285750">
              <a:buFont typeface="Arial" panose="020B0604020202020204" pitchFamily="34" charset="0"/>
              <a:buChar char="•"/>
            </a:pPr>
            <a:r>
              <a:rPr lang="en-US" dirty="0" smtClean="0"/>
              <a:t>Hybrid base (all-silicon with the outer layers removed and the appropriate changes propagated through the rest of the estimate) to be used as a basis for hybrid configurations.</a:t>
            </a:r>
          </a:p>
          <a:p>
            <a:endParaRPr lang="en-US" dirty="0"/>
          </a:p>
          <a:p>
            <a:r>
              <a:rPr lang="en-US" dirty="0" smtClean="0"/>
              <a:t>Attributes</a:t>
            </a:r>
          </a:p>
          <a:p>
            <a:pPr marL="285750" indent="-285750">
              <a:buFont typeface="Arial" panose="020B0604020202020204" pitchFamily="34" charset="0"/>
              <a:buChar char="•"/>
            </a:pPr>
            <a:r>
              <a:rPr lang="en-US" dirty="0" smtClean="0"/>
              <a:t>These are full bottom-up cost estimates in excel format broken out into simple labor categories and materials.</a:t>
            </a:r>
          </a:p>
          <a:p>
            <a:pPr marL="285750" indent="-285750">
              <a:buFont typeface="Arial" panose="020B0604020202020204" pitchFamily="34" charset="0"/>
              <a:buChar char="•"/>
            </a:pPr>
            <a:r>
              <a:rPr lang="en-US" dirty="0" smtClean="0"/>
              <a:t>They are not yet ready for release (some important numbers such as the expected silicon cost are not yet validated). We expect to be able to do a release this week. What is distributed today (pdf) is intended to show the structure and level of development in order to get feedback, but not to be used until the final release.</a:t>
            </a:r>
          </a:p>
          <a:p>
            <a:pPr marL="285750" indent="-285750">
              <a:buFont typeface="Arial" panose="020B0604020202020204" pitchFamily="34" charset="0"/>
              <a:buChar char="•"/>
            </a:pPr>
            <a:r>
              <a:rPr lang="en-US" dirty="0" smtClean="0"/>
              <a:t>Caveats, explanations and assumptions are shown in the comments and introductory table cells.</a:t>
            </a:r>
          </a:p>
          <a:p>
            <a:pPr marL="285750" indent="-285750">
              <a:buFont typeface="Arial" panose="020B0604020202020204" pitchFamily="34" charset="0"/>
              <a:buChar char="•"/>
            </a:pPr>
            <a:r>
              <a:rPr lang="en-US" dirty="0" smtClean="0"/>
              <a:t>These estimates are being provided as input for the proto-collaboration internal cost estimation process.</a:t>
            </a:r>
          </a:p>
          <a:p>
            <a:pPr marL="285750" indent="-285750">
              <a:buFont typeface="Arial" panose="020B0604020202020204" pitchFamily="34" charset="0"/>
              <a:buChar char="•"/>
            </a:pPr>
            <a:r>
              <a:rPr lang="en-US" dirty="0" smtClean="0"/>
              <a:t>These estimated are not fully “scrubbed”, but as our state of knowledge about the final configuration is not yet well developed, they are, in my opinion, the best level of estimation appropriate to this stage of the project.</a:t>
            </a:r>
          </a:p>
          <a:p>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EICSC cost estimates - 2021_09_27 -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2</a:t>
            </a:fld>
            <a:endParaRPr lang="en-US"/>
          </a:p>
        </p:txBody>
      </p:sp>
    </p:spTree>
    <p:extLst>
      <p:ext uri="{BB962C8B-B14F-4D97-AF65-F5344CB8AC3E}">
        <p14:creationId xmlns:p14="http://schemas.microsoft.com/office/powerpoint/2010/main" val="4808768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p:cNvPicPr>
            <a:picLocks noChangeAspect="1"/>
          </p:cNvPicPr>
          <p:nvPr/>
        </p:nvPicPr>
        <p:blipFill>
          <a:blip r:embed="rId2"/>
          <a:stretch>
            <a:fillRect/>
          </a:stretch>
        </p:blipFill>
        <p:spPr>
          <a:xfrm>
            <a:off x="539319" y="787114"/>
            <a:ext cx="6320132" cy="5134001"/>
          </a:xfrm>
          <a:prstGeom prst="rect">
            <a:avLst/>
          </a:prstGeom>
        </p:spPr>
      </p:pic>
      <p:sp>
        <p:nvSpPr>
          <p:cNvPr id="4" name="Footer Placeholder 3"/>
          <p:cNvSpPr>
            <a:spLocks noGrp="1"/>
          </p:cNvSpPr>
          <p:nvPr>
            <p:ph type="ftr" sz="quarter" idx="11"/>
          </p:nvPr>
        </p:nvSpPr>
        <p:spPr/>
        <p:txBody>
          <a:bodyPr/>
          <a:lstStyle/>
          <a:p>
            <a:r>
              <a:rPr lang="en-US" smtClean="0"/>
              <a:t>EICSC cost estimates - 2021_09_27 - LG</a:t>
            </a:r>
            <a:endParaRPr lang="en-US"/>
          </a:p>
        </p:txBody>
      </p:sp>
      <p:sp>
        <p:nvSpPr>
          <p:cNvPr id="5" name="Slide Number Placeholder 4"/>
          <p:cNvSpPr>
            <a:spLocks noGrp="1"/>
          </p:cNvSpPr>
          <p:nvPr>
            <p:ph type="sldNum" sz="quarter" idx="12"/>
          </p:nvPr>
        </p:nvSpPr>
        <p:spPr/>
        <p:txBody>
          <a:bodyPr/>
          <a:lstStyle/>
          <a:p>
            <a:fld id="{5926B51B-979E-4346-AF9F-21EB454D869D}" type="slidenum">
              <a:rPr lang="en-US" smtClean="0"/>
              <a:t>3</a:t>
            </a:fld>
            <a:endParaRPr lang="en-US"/>
          </a:p>
        </p:txBody>
      </p:sp>
      <p:sp>
        <p:nvSpPr>
          <p:cNvPr id="6" name="TextBox 5"/>
          <p:cNvSpPr txBox="1"/>
          <p:nvPr/>
        </p:nvSpPr>
        <p:spPr>
          <a:xfrm>
            <a:off x="4394829" y="172387"/>
            <a:ext cx="3402342" cy="461665"/>
          </a:xfrm>
          <a:prstGeom prst="rect">
            <a:avLst/>
          </a:prstGeom>
          <a:noFill/>
        </p:spPr>
        <p:txBody>
          <a:bodyPr wrap="none" rtlCol="0">
            <a:spAutoFit/>
          </a:bodyPr>
          <a:lstStyle/>
          <a:p>
            <a:r>
              <a:rPr lang="en-US" sz="2400" u="sng" dirty="0" smtClean="0"/>
              <a:t>Cost estimates - Structure</a:t>
            </a:r>
            <a:endParaRPr lang="en-US" sz="2400" u="sng" dirty="0"/>
          </a:p>
        </p:txBody>
      </p:sp>
      <p:sp>
        <p:nvSpPr>
          <p:cNvPr id="8" name="TextBox 7"/>
          <p:cNvSpPr txBox="1"/>
          <p:nvPr/>
        </p:nvSpPr>
        <p:spPr>
          <a:xfrm>
            <a:off x="7097844" y="884621"/>
            <a:ext cx="4796852" cy="5262979"/>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These are large documents (all-silicon is 448 lines)</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The upper level WBS elements are chosen to be localized detector elements to facilitate the easy removal or increase in numbers to match a configuration requested by a proto-collaboration.</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Each of the major subsystem task (</a:t>
            </a:r>
            <a:r>
              <a:rPr lang="en-US" sz="1600" dirty="0" smtClean="0">
                <a:solidFill>
                  <a:srgbClr val="FF0000"/>
                </a:solidFill>
              </a:rPr>
              <a:t>red</a:t>
            </a:r>
            <a:r>
              <a:rPr lang="en-US" sz="1600" dirty="0" smtClean="0"/>
              <a:t>) has a rollup row (</a:t>
            </a:r>
            <a:r>
              <a:rPr lang="en-US" sz="1600" dirty="0" smtClean="0">
                <a:solidFill>
                  <a:srgbClr val="00B0F0"/>
                </a:solidFill>
              </a:rPr>
              <a:t>blue</a:t>
            </a:r>
            <a:r>
              <a:rPr lang="en-US" sz="1600" dirty="0" smtClean="0"/>
              <a:t>) that gives a total for the tasks in that category (</a:t>
            </a:r>
            <a:r>
              <a:rPr lang="en-US" sz="1600" b="1" dirty="0" smtClean="0"/>
              <a:t>bold</a:t>
            </a:r>
            <a:r>
              <a:rPr lang="en-US" sz="1600" dirty="0" smtClean="0"/>
              <a:t>)</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It is intended that these sub-task rollups be used as a set of task summaries to represent the full estimate if desired.</a:t>
            </a:r>
          </a:p>
          <a:p>
            <a:pPr marL="285750" indent="-285750">
              <a:buFont typeface="Arial" panose="020B0604020202020204" pitchFamily="34" charset="0"/>
              <a:buChar char="•"/>
            </a:pPr>
            <a:endParaRPr lang="en-US" sz="1600" dirty="0"/>
          </a:p>
          <a:p>
            <a:pPr marL="285750" indent="-285750">
              <a:buFont typeface="Arial" panose="020B0604020202020204" pitchFamily="34" charset="0"/>
              <a:buChar char="•"/>
            </a:pPr>
            <a:r>
              <a:rPr lang="en-US" sz="1600" dirty="0" smtClean="0"/>
              <a:t>These rollups are summed at the end of the table to provide the full cost estimate.</a:t>
            </a:r>
          </a:p>
          <a:p>
            <a:pPr marL="285750" indent="-285750">
              <a:buFont typeface="Arial" panose="020B0604020202020204" pitchFamily="34" charset="0"/>
              <a:buChar char="•"/>
            </a:pPr>
            <a:endParaRPr lang="en-US" sz="1600" dirty="0" smtClean="0"/>
          </a:p>
          <a:p>
            <a:pPr marL="285750" indent="-285750">
              <a:buFont typeface="Arial" panose="020B0604020202020204" pitchFamily="34" charset="0"/>
              <a:buChar char="•"/>
            </a:pPr>
            <a:r>
              <a:rPr lang="en-US" sz="1600" dirty="0" smtClean="0"/>
              <a:t>All estimates in todays dollars (no escalation) and todays exchange rates.</a:t>
            </a:r>
          </a:p>
          <a:p>
            <a:pPr marL="285750" indent="-285750">
              <a:buFont typeface="Arial" panose="020B0604020202020204" pitchFamily="34" charset="0"/>
              <a:buChar char="•"/>
            </a:pPr>
            <a:endParaRPr lang="en-US" sz="1600" dirty="0"/>
          </a:p>
        </p:txBody>
      </p:sp>
      <p:sp>
        <p:nvSpPr>
          <p:cNvPr id="9" name="Oval 8"/>
          <p:cNvSpPr/>
          <p:nvPr/>
        </p:nvSpPr>
        <p:spPr>
          <a:xfrm>
            <a:off x="649051" y="941094"/>
            <a:ext cx="4219731" cy="187377"/>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649051" y="2699121"/>
            <a:ext cx="4219731" cy="187377"/>
          </a:xfrm>
          <a:prstGeom prst="ellips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646645" y="2886498"/>
            <a:ext cx="4219731" cy="187377"/>
          </a:xfrm>
          <a:prstGeom prst="ellipse">
            <a:avLst/>
          </a:prstGeom>
          <a:noFill/>
          <a:ln w="254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p:cNvSpPr/>
          <p:nvPr/>
        </p:nvSpPr>
        <p:spPr>
          <a:xfrm>
            <a:off x="697935" y="5775670"/>
            <a:ext cx="4219731" cy="187377"/>
          </a:xfrm>
          <a:prstGeom prst="ellipse">
            <a:avLst/>
          </a:prstGeom>
          <a:noFill/>
          <a:ln w="25400">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31619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- 2021_09_27 -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4</a:t>
            </a:fld>
            <a:endParaRPr lang="en-US"/>
          </a:p>
        </p:txBody>
      </p:sp>
      <p:sp>
        <p:nvSpPr>
          <p:cNvPr id="4" name="TextBox 3"/>
          <p:cNvSpPr txBox="1"/>
          <p:nvPr/>
        </p:nvSpPr>
        <p:spPr>
          <a:xfrm>
            <a:off x="2704623" y="163761"/>
            <a:ext cx="6782754" cy="461665"/>
          </a:xfrm>
          <a:prstGeom prst="rect">
            <a:avLst/>
          </a:prstGeom>
          <a:noFill/>
        </p:spPr>
        <p:txBody>
          <a:bodyPr wrap="none" rtlCol="0">
            <a:spAutoFit/>
          </a:bodyPr>
          <a:lstStyle/>
          <a:p>
            <a:r>
              <a:rPr lang="en-US" sz="2400" u="sng" dirty="0" smtClean="0"/>
              <a:t>Cost estimates – Summary, Comments and questions</a:t>
            </a:r>
            <a:endParaRPr lang="en-US" sz="2400" u="sng" dirty="0"/>
          </a:p>
        </p:txBody>
      </p:sp>
      <p:sp>
        <p:nvSpPr>
          <p:cNvPr id="5" name="TextBox 4"/>
          <p:cNvSpPr txBox="1"/>
          <p:nvPr/>
        </p:nvSpPr>
        <p:spPr>
          <a:xfrm>
            <a:off x="1388853" y="1009289"/>
            <a:ext cx="9816860" cy="480131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Some items listed in the cost estimates may belong in other WBS. E.g. power supplies and travel may be covered in an integration WBS. These items may be deducted from the cost estimate as presented.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design of the spreadsheet is intended to make the scaling (in quantity) and addition/removal </a:t>
            </a:r>
            <a:r>
              <a:rPr lang="en-US" dirty="0" smtClean="0"/>
              <a:t>of components as easy as possible within a reasonable creation time.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Scaling up or down with disc or stave sizes in not recommended without a reanalysis of the feasibility, mechanics and propagation of material changes into the simulations. As one can see from the difference between the hybrid and the all-silicon estimates, simple scaling by area for silicon tracking detector costs is not accurate.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Does this meet the needs of the proto-collaborations and the project? Are there any obvious omissions or problems?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Are there any suggestions that can be implemented in a short timeframe that would be helpful?</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32383943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- 2021_09_27 -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5</a:t>
            </a:fld>
            <a:endParaRPr lang="en-US"/>
          </a:p>
        </p:txBody>
      </p:sp>
      <p:sp>
        <p:nvSpPr>
          <p:cNvPr id="4" name="TextBox 3"/>
          <p:cNvSpPr txBox="1"/>
          <p:nvPr/>
        </p:nvSpPr>
        <p:spPr>
          <a:xfrm>
            <a:off x="4798240" y="146508"/>
            <a:ext cx="2595519" cy="461665"/>
          </a:xfrm>
          <a:prstGeom prst="rect">
            <a:avLst/>
          </a:prstGeom>
          <a:noFill/>
        </p:spPr>
        <p:txBody>
          <a:bodyPr wrap="none" rtlCol="0">
            <a:spAutoFit/>
          </a:bodyPr>
          <a:lstStyle/>
          <a:p>
            <a:r>
              <a:rPr lang="en-US" sz="2400" u="sng" dirty="0" smtClean="0"/>
              <a:t>Schedule estimates</a:t>
            </a:r>
            <a:endParaRPr lang="en-US" sz="2400" u="sng" dirty="0"/>
          </a:p>
        </p:txBody>
      </p:sp>
      <p:sp>
        <p:nvSpPr>
          <p:cNvPr id="5" name="TextBox 4"/>
          <p:cNvSpPr txBox="1"/>
          <p:nvPr/>
        </p:nvSpPr>
        <p:spPr>
          <a:xfrm>
            <a:off x="1052423" y="974785"/>
            <a:ext cx="10774393" cy="5078313"/>
          </a:xfrm>
          <a:prstGeom prst="rect">
            <a:avLst/>
          </a:prstGeom>
          <a:noFill/>
        </p:spPr>
        <p:txBody>
          <a:bodyPr wrap="square" rtlCol="0">
            <a:spAutoFit/>
          </a:bodyPr>
          <a:lstStyle/>
          <a:p>
            <a:pPr marL="285750" indent="-285750">
              <a:buFont typeface="Arial" panose="020B0604020202020204" pitchFamily="34" charset="0"/>
              <a:buChar char="•"/>
            </a:pPr>
            <a:r>
              <a:rPr lang="en-US" dirty="0" smtClean="0"/>
              <a:t>The rollup task lines of the all-silicon cost estimate were transferred into a MS project document as tasks.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durations of these tasks were estimated by me. They are not a simple convolution of the hours in the task lines but rather an experience based estimation.</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Simple dependencies are added to give a reasonable approximation of what can be expected.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is NOT a resource loaded schedule, which is the only real way to answer questions about labor force needs in a timeframe or assess true in-rollup task dependencies.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results are consistent with previous experience.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estimate will be provided as an .</a:t>
            </a:r>
            <a:r>
              <a:rPr lang="en-US" dirty="0" err="1" smtClean="0"/>
              <a:t>mpp</a:t>
            </a:r>
            <a:r>
              <a:rPr lang="en-US" dirty="0" smtClean="0"/>
              <a:t> document (of pdf if desired)</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construction phase only is provided. The R&amp;D phases that lead to this need to be updated, this will happen in the next weeks.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If the hybrid design is selected, it can likely be fabricated in less time, but this is not explicitly explored.</a:t>
            </a:r>
            <a:endParaRPr lang="en-US" dirty="0"/>
          </a:p>
        </p:txBody>
      </p:sp>
    </p:spTree>
    <p:extLst>
      <p:ext uri="{BB962C8B-B14F-4D97-AF65-F5344CB8AC3E}">
        <p14:creationId xmlns:p14="http://schemas.microsoft.com/office/powerpoint/2010/main" val="24244453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- 2021_09_27 -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6</a:t>
            </a:fld>
            <a:endParaRPr lang="en-US"/>
          </a:p>
        </p:txBody>
      </p:sp>
      <p:pic>
        <p:nvPicPr>
          <p:cNvPr id="4" name="Picture 3"/>
          <p:cNvPicPr>
            <a:picLocks noChangeAspect="1"/>
          </p:cNvPicPr>
          <p:nvPr/>
        </p:nvPicPr>
        <p:blipFill>
          <a:blip r:embed="rId2"/>
          <a:stretch>
            <a:fillRect/>
          </a:stretch>
        </p:blipFill>
        <p:spPr>
          <a:xfrm>
            <a:off x="406627" y="345057"/>
            <a:ext cx="5617006" cy="5883215"/>
          </a:xfrm>
          <a:prstGeom prst="rect">
            <a:avLst/>
          </a:prstGeom>
        </p:spPr>
      </p:pic>
      <p:sp>
        <p:nvSpPr>
          <p:cNvPr id="5" name="TextBox 4"/>
          <p:cNvSpPr txBox="1"/>
          <p:nvPr/>
        </p:nvSpPr>
        <p:spPr>
          <a:xfrm>
            <a:off x="6616461" y="1078302"/>
            <a:ext cx="5011947" cy="4801314"/>
          </a:xfrm>
          <a:prstGeom prst="rect">
            <a:avLst/>
          </a:prstGeom>
          <a:noFill/>
        </p:spPr>
        <p:txBody>
          <a:bodyPr wrap="square" rtlCol="0">
            <a:spAutoFit/>
          </a:bodyPr>
          <a:lstStyle/>
          <a:p>
            <a:pPr marL="285750" indent="-285750">
              <a:buFont typeface="Arial" panose="020B0604020202020204" pitchFamily="34" charset="0"/>
              <a:buChar char="•"/>
            </a:pPr>
            <a:r>
              <a:rPr lang="en-US" dirty="0" smtClean="0"/>
              <a:t>Start time is arbitrary, but listed as October 1, 2024 in this estimate.</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 construction project completes in ~2.5 years.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This is roughly consistent with other construction projects of this complexity and technology.</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There is, of course, no slack estimates or contingency in this formulation. </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smtClean="0"/>
              <a:t>Future exercises with a resource loaded schedule doing resource leveling may extend the timeframe, but this is outside of the scope of this estimate.</a:t>
            </a:r>
            <a:endParaRPr lang="en-US" dirty="0"/>
          </a:p>
        </p:txBody>
      </p:sp>
      <p:sp>
        <p:nvSpPr>
          <p:cNvPr id="6" name="TextBox 5"/>
          <p:cNvSpPr txBox="1"/>
          <p:nvPr/>
        </p:nvSpPr>
        <p:spPr>
          <a:xfrm>
            <a:off x="5928300" y="50186"/>
            <a:ext cx="2595519" cy="461665"/>
          </a:xfrm>
          <a:prstGeom prst="rect">
            <a:avLst/>
          </a:prstGeom>
          <a:noFill/>
        </p:spPr>
        <p:txBody>
          <a:bodyPr wrap="none" rtlCol="0">
            <a:spAutoFit/>
          </a:bodyPr>
          <a:lstStyle/>
          <a:p>
            <a:r>
              <a:rPr lang="en-US" sz="2400" u="sng" dirty="0" smtClean="0"/>
              <a:t>Schedule estimates</a:t>
            </a:r>
            <a:endParaRPr lang="en-US" sz="2400" u="sng" dirty="0"/>
          </a:p>
        </p:txBody>
      </p:sp>
    </p:spTree>
    <p:extLst>
      <p:ext uri="{BB962C8B-B14F-4D97-AF65-F5344CB8AC3E}">
        <p14:creationId xmlns:p14="http://schemas.microsoft.com/office/powerpoint/2010/main" val="348296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r>
              <a:rPr lang="en-US" smtClean="0"/>
              <a:t>EICSC cost estimates - 2021_09_27 - LG</a:t>
            </a:r>
            <a:endParaRPr lang="en-US"/>
          </a:p>
        </p:txBody>
      </p:sp>
      <p:sp>
        <p:nvSpPr>
          <p:cNvPr id="3" name="Slide Number Placeholder 2"/>
          <p:cNvSpPr>
            <a:spLocks noGrp="1"/>
          </p:cNvSpPr>
          <p:nvPr>
            <p:ph type="sldNum" sz="quarter" idx="12"/>
          </p:nvPr>
        </p:nvSpPr>
        <p:spPr/>
        <p:txBody>
          <a:bodyPr/>
          <a:lstStyle/>
          <a:p>
            <a:fld id="{5926B51B-979E-4346-AF9F-21EB454D869D}" type="slidenum">
              <a:rPr lang="en-US" smtClean="0"/>
              <a:t>7</a:t>
            </a:fld>
            <a:endParaRPr lang="en-US"/>
          </a:p>
        </p:txBody>
      </p:sp>
      <p:sp>
        <p:nvSpPr>
          <p:cNvPr id="4" name="TextBox 3"/>
          <p:cNvSpPr txBox="1"/>
          <p:nvPr/>
        </p:nvSpPr>
        <p:spPr>
          <a:xfrm>
            <a:off x="2704623" y="163761"/>
            <a:ext cx="7372916" cy="461665"/>
          </a:xfrm>
          <a:prstGeom prst="rect">
            <a:avLst/>
          </a:prstGeom>
          <a:noFill/>
        </p:spPr>
        <p:txBody>
          <a:bodyPr wrap="none" rtlCol="0">
            <a:spAutoFit/>
          </a:bodyPr>
          <a:lstStyle/>
          <a:p>
            <a:r>
              <a:rPr lang="en-US" sz="2400" u="sng" dirty="0" smtClean="0"/>
              <a:t>Schedule estimates – Summary, Comments and questions</a:t>
            </a:r>
            <a:endParaRPr lang="en-US" sz="2400" u="sng" dirty="0"/>
          </a:p>
        </p:txBody>
      </p:sp>
      <p:sp>
        <p:nvSpPr>
          <p:cNvPr id="5" name="Rectangle 4"/>
          <p:cNvSpPr/>
          <p:nvPr/>
        </p:nvSpPr>
        <p:spPr>
          <a:xfrm>
            <a:off x="1932662" y="1491265"/>
            <a:ext cx="8916838" cy="1754326"/>
          </a:xfrm>
          <a:prstGeom prst="rect">
            <a:avLst/>
          </a:prstGeom>
        </p:spPr>
        <p:txBody>
          <a:bodyPr wrap="square">
            <a:spAutoFit/>
          </a:bodyPr>
          <a:lstStyle/>
          <a:p>
            <a:pPr marL="285750" indent="-285750">
              <a:buFont typeface="Arial" panose="020B0604020202020204" pitchFamily="34" charset="0"/>
              <a:buChar char="•"/>
            </a:pPr>
            <a:r>
              <a:rPr lang="en-US" dirty="0" smtClean="0"/>
              <a:t>Does this meet the needs of the proto-collaborations and the project? Are there any obvious omissions or problems?</a:t>
            </a:r>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endParaRPr lang="en-US" dirty="0" smtClean="0"/>
          </a:p>
          <a:p>
            <a:pPr marL="285750" indent="-285750">
              <a:buFont typeface="Arial" panose="020B0604020202020204" pitchFamily="34" charset="0"/>
              <a:buChar char="•"/>
            </a:pPr>
            <a:r>
              <a:rPr lang="en-US" dirty="0" smtClean="0"/>
              <a:t>Are there any suggestions that can be implemented in a short timeframe that would be helpful?</a:t>
            </a:r>
            <a:endParaRPr lang="en-US" dirty="0" smtClean="0"/>
          </a:p>
        </p:txBody>
      </p:sp>
    </p:spTree>
    <p:extLst>
      <p:ext uri="{BB962C8B-B14F-4D97-AF65-F5344CB8AC3E}">
        <p14:creationId xmlns:p14="http://schemas.microsoft.com/office/powerpoint/2010/main" val="31616880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3759</TotalTime>
  <Words>898</Words>
  <Application>Microsoft Office PowerPoint</Application>
  <PresentationFormat>Widescreen</PresentationFormat>
  <Paragraphs>81</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leo</dc:creator>
  <cp:lastModifiedBy>leo</cp:lastModifiedBy>
  <cp:revision>23</cp:revision>
  <dcterms:created xsi:type="dcterms:W3CDTF">2021-09-25T01:02:16Z</dcterms:created>
  <dcterms:modified xsi:type="dcterms:W3CDTF">2021-09-27T15:42:03Z</dcterms:modified>
</cp:coreProperties>
</file>